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18"/>
  </p:notesMasterIdLst>
  <p:handoutMasterIdLst>
    <p:handoutMasterId r:id="rId19"/>
  </p:handoutMasterIdLst>
  <p:sldIdLst>
    <p:sldId id="567" r:id="rId2"/>
    <p:sldId id="716" r:id="rId3"/>
    <p:sldId id="711" r:id="rId4"/>
    <p:sldId id="700" r:id="rId5"/>
    <p:sldId id="712" r:id="rId6"/>
    <p:sldId id="713" r:id="rId7"/>
    <p:sldId id="701" r:id="rId8"/>
    <p:sldId id="703" r:id="rId9"/>
    <p:sldId id="704" r:id="rId10"/>
    <p:sldId id="715" r:id="rId11"/>
    <p:sldId id="714" r:id="rId12"/>
    <p:sldId id="681" r:id="rId13"/>
    <p:sldId id="698" r:id="rId14"/>
    <p:sldId id="699" r:id="rId15"/>
    <p:sldId id="679" r:id="rId16"/>
    <p:sldId id="680" r:id="rId17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00"/>
    <a:srgbClr val="FF00FF"/>
    <a:srgbClr val="6666FF"/>
    <a:srgbClr val="FFFF00"/>
    <a:srgbClr val="FFFF66"/>
    <a:srgbClr val="66FFCC"/>
    <a:srgbClr val="FFF7CB"/>
    <a:srgbClr val="E3DD51"/>
    <a:srgbClr val="008040"/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45" autoAdjust="0"/>
    <p:restoredTop sz="98943" autoAdjust="0"/>
  </p:normalViewPr>
  <p:slideViewPr>
    <p:cSldViewPr snapToGrid="0">
      <p:cViewPr>
        <p:scale>
          <a:sx n="115" d="100"/>
          <a:sy n="115" d="100"/>
        </p:scale>
        <p:origin x="-480" y="-944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9" d="100"/>
          <a:sy n="79" d="100"/>
        </p:scale>
        <p:origin x="-254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46B7F-8DA1-7B48-A56A-4FDC9BE8D490}" type="datetimeFigureOut">
              <a:rPr lang="en-US" smtClean="0"/>
              <a:pPr/>
              <a:t>4/10/14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3A5D9-9C7B-7E44-BC71-9BB7B7E41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544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fld id="{1BA35DD8-EC9B-BA4D-8381-9F34597E66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484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BUR-16&amp;16, April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EEB45-469B-C445-A2A6-597CC1D4F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BUR-16&amp;16, April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8A5D4-C106-3B44-833F-F6948D88D3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4495800" cy="5562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495800" cy="5562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BUR-16&amp;16, April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6856E-079A-7243-9D3B-2823E9335D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BUR-16&amp;16, April 2014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2DFF1-6A7E-5841-980E-96BA78821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BUR-16&amp;16, April 2014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278B1-1B8B-1E49-8C17-9FA8E63349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BUR-16&amp;16, April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AF53-9C22-8E40-908A-50D959F8CC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19400" y="6553200"/>
            <a:ext cx="3352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BUR-16&amp;16, April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DA1FEBE0-2200-7845-9EBD-CD4AF632A8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3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REVBG_Slide4_Blue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0" y="10583"/>
            <a:ext cx="9145588" cy="684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166" y="6489700"/>
            <a:ext cx="60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80FF"/>
                </a:solidFill>
                <a:latin typeface="Comic Sans MS"/>
                <a:cs typeface="Comic Sans MS"/>
              </a:defRPr>
            </a:lvl1pPr>
          </a:lstStyle>
          <a:p>
            <a:fld id="{646CCB68-4FAD-1042-A2AE-74D95A5F5F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44833" y="6487583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0080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E.C. Aschenauer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1069" y="6483346"/>
            <a:ext cx="383539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0080FF"/>
                </a:solidFill>
                <a:latin typeface="Comic Sans MS"/>
                <a:cs typeface="Comic Sans MS"/>
              </a:defRPr>
            </a:lvl1pPr>
          </a:lstStyle>
          <a:p>
            <a:r>
              <a:rPr lang="cs-CZ" smtClean="0"/>
              <a:t>BUR-16&amp;16, April 2014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 i="1" cap="all" spc="0">
          <a:ln w="0"/>
          <a:solidFill>
            <a:srgbClr val="0000FF"/>
          </a:solidFill>
          <a:effectLst>
            <a:reflection blurRad="12700" stA="50000" endPos="50000" dist="5000" dir="5400000" sy="-100000" rotWithShape="0"/>
          </a:effectLst>
          <a:latin typeface="Comic Sans MS Bold"/>
          <a:ea typeface="+mj-ea"/>
          <a:cs typeface="Comic Sans MS Bold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q"/>
        <a:defRPr sz="2200" b="1" i="0">
          <a:solidFill>
            <a:schemeClr val="tx1"/>
          </a:solidFill>
          <a:latin typeface="Comic Sans MS Bold"/>
          <a:ea typeface="+mn-ea"/>
          <a:cs typeface="Comic Sans MS Bold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Ø"/>
        <a:defRPr sz="2000" b="1" i="0">
          <a:solidFill>
            <a:schemeClr val="tx1"/>
          </a:solidFill>
          <a:latin typeface="Comic Sans MS Bold"/>
          <a:ea typeface="+mn-ea"/>
          <a:cs typeface="Comic Sans MS Bold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10000"/>
        <a:buFont typeface="Courier New"/>
        <a:buChar char="o"/>
        <a:defRPr b="1" i="0">
          <a:solidFill>
            <a:schemeClr val="tx1"/>
          </a:solidFill>
          <a:latin typeface="Comic Sans MS Bold"/>
          <a:ea typeface="+mn-ea"/>
          <a:cs typeface="Comic Sans MS Bold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ü"/>
        <a:defRPr sz="1600" b="1" i="0">
          <a:solidFill>
            <a:schemeClr val="tx1"/>
          </a:solidFill>
          <a:latin typeface="Comic Sans MS Bold"/>
          <a:ea typeface="+mn-ea"/>
          <a:cs typeface="Comic Sans MS Bold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00000"/>
        <a:buChar char="-"/>
        <a:defRPr sz="1400" b="1" i="0">
          <a:solidFill>
            <a:schemeClr val="tx1"/>
          </a:solidFill>
          <a:latin typeface="Comic Sans MS Bold"/>
          <a:ea typeface="+mn-ea"/>
          <a:cs typeface="Comic Sans MS Bold"/>
        </a:defRPr>
      </a:lvl5pPr>
      <a:lvl6pPr marL="2228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www.star.bnl.gov/~eca/pp-pA-LoI/2014-0321%20p+p%20and%20p+Au%20in%202020+.pptx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01700" y="862013"/>
            <a:ext cx="8242300" cy="15875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PP Physics Goals for RUN 15 and 16</a:t>
            </a:r>
            <a:endParaRPr lang="en-US" sz="240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BUR-16&amp;16, April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0445" y="651570"/>
            <a:ext cx="65966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Run-15: 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follow last years BUR</a:t>
            </a:r>
          </a:p>
          <a:p>
            <a:pPr marL="742950" lvl="1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of course improve plots, arguments and so on with </a:t>
            </a:r>
          </a:p>
          <a:p>
            <a:pPr lvl="1">
              <a:buClr>
                <a:srgbClr val="0000FF"/>
              </a:buClr>
            </a:pPr>
            <a:r>
              <a:rPr lang="en-US" dirty="0"/>
              <a:t> </a:t>
            </a:r>
            <a:r>
              <a:rPr lang="en-US" dirty="0" smtClean="0"/>
              <a:t>  what we have learned in the last year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1795669"/>
            <a:ext cx="5818809" cy="29704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802" y="4912144"/>
            <a:ext cx="89819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Run-16: 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transverse polarized </a:t>
            </a:r>
            <a:r>
              <a:rPr lang="en-US" dirty="0" err="1" smtClean="0"/>
              <a:t>pp</a:t>
            </a:r>
            <a:r>
              <a:rPr lang="en-US" dirty="0" smtClean="0"/>
              <a:t> at 500 </a:t>
            </a:r>
            <a:r>
              <a:rPr lang="en-US" dirty="0" err="1" smtClean="0"/>
              <a:t>GeV</a:t>
            </a:r>
            <a:endParaRPr lang="en-US" dirty="0" smtClean="0"/>
          </a:p>
          <a:p>
            <a:pPr marL="742950" lvl="1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need delivered </a:t>
            </a:r>
            <a:r>
              <a:rPr lang="en-US" dirty="0" err="1" smtClean="0"/>
              <a:t>Lumi</a:t>
            </a:r>
            <a:r>
              <a:rPr lang="en-US" dirty="0" smtClean="0"/>
              <a:t>: 600 – 800 pb</a:t>
            </a:r>
            <a:r>
              <a:rPr lang="en-US" baseline="30000" dirty="0" smtClean="0"/>
              <a:t>-1</a:t>
            </a:r>
            <a:r>
              <a:rPr lang="en-US" dirty="0" smtClean="0"/>
              <a:t> but with cleaner TPC performance</a:t>
            </a:r>
          </a:p>
          <a:p>
            <a:pPr lvl="1">
              <a:buClr>
                <a:srgbClr val="0000FF"/>
              </a:buClr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ym typeface="Wingdings"/>
              </a:rPr>
              <a:t> less pile up</a:t>
            </a:r>
          </a:p>
          <a:p>
            <a:pPr lvl="1">
              <a:buClr>
                <a:srgbClr val="0000FF"/>
              </a:buClr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 push CAD to make the dynamic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b</a:t>
            </a:r>
            <a:r>
              <a:rPr lang="en-US" dirty="0" smtClean="0">
                <a:sym typeface="Wingdings"/>
              </a:rPr>
              <a:t>* squeeze working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517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BUR-16&amp;16, April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79304" y="3036957"/>
            <a:ext cx="2561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BACKUP</a:t>
            </a:r>
            <a:endParaRPr lang="en-US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5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2600" dirty="0" smtClean="0"/>
              <a:t>The famous sign change of the </a:t>
            </a:r>
            <a:r>
              <a:rPr lang="en-US" sz="2600" dirty="0" err="1" smtClean="0"/>
              <a:t>Sivers</a:t>
            </a:r>
            <a:r>
              <a:rPr lang="en-US" sz="2600" dirty="0" smtClean="0"/>
              <a:t> </a:t>
            </a:r>
            <a:r>
              <a:rPr lang="en-US" sz="2600" dirty="0" err="1" smtClean="0"/>
              <a:t>fct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2355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0F47-C6DD-A04E-B29D-1DE275AF352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2285509" y="1458173"/>
            <a:ext cx="1829347" cy="92333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>
            <a:glow rad="101600">
              <a:srgbClr val="0000FF">
                <a:alpha val="75000"/>
              </a:srgbClr>
            </a:glo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DIS: </a:t>
            </a:r>
            <a:endParaRPr lang="en-US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ctr" eaLnBrk="0" hangingPunct="0"/>
            <a:r>
              <a:rPr lang="en-US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q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-scattering</a:t>
            </a:r>
            <a:endParaRPr lang="en-US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ctr" eaLnBrk="0" hangingPunct="0"/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attractive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FSI</a:t>
            </a:r>
            <a:endParaRPr lang="en-US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5073537" y="1519728"/>
            <a:ext cx="1794782" cy="830997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>
            <a:glow rad="101600">
              <a:srgbClr val="0000FF">
                <a:alpha val="75000"/>
              </a:srgbClr>
            </a:glo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pp</a:t>
            </a:r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: </a:t>
            </a:r>
          </a:p>
          <a:p>
            <a:pPr algn="ctr" eaLnBrk="0" hangingPunct="0"/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qqbar-anhilation</a:t>
            </a:r>
            <a:endParaRPr lang="en-US" sz="1600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ctr" eaLnBrk="0" hangingPunct="0"/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repulsive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ISI</a:t>
            </a:r>
            <a:endParaRPr lang="en-US" sz="16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715414" y="1687049"/>
            <a:ext cx="1000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CD1416"/>
                </a:solidFill>
                <a:latin typeface="Comic Sans MS"/>
                <a:cs typeface="Comic Sans MS"/>
              </a:rPr>
              <a:t>Q</a:t>
            </a:r>
            <a:r>
              <a:rPr lang="en-US" sz="2400" b="1" dirty="0" smtClean="0">
                <a:solidFill>
                  <a:srgbClr val="0B9E08"/>
                </a:solidFill>
                <a:latin typeface="Comic Sans MS"/>
                <a:cs typeface="Comic Sans MS"/>
              </a:rPr>
              <a:t>C</a:t>
            </a:r>
            <a:r>
              <a:rPr lang="en-US" sz="2400" b="1" dirty="0" smtClean="0">
                <a:solidFill>
                  <a:srgbClr val="2130C9"/>
                </a:solidFill>
                <a:latin typeface="Comic Sans MS"/>
                <a:cs typeface="Comic Sans MS"/>
              </a:rPr>
              <a:t>D</a:t>
            </a:r>
            <a:r>
              <a:rPr lang="en-US" sz="2400" b="1" dirty="0">
                <a:solidFill>
                  <a:srgbClr val="CD1416"/>
                </a:solidFill>
                <a:latin typeface="Comic Sans MS"/>
                <a:cs typeface="Comic Sans MS"/>
              </a:rPr>
              <a:t>:</a:t>
            </a:r>
            <a:endParaRPr lang="en-US" sz="2400" b="1" dirty="0">
              <a:solidFill>
                <a:srgbClr val="E63F29"/>
              </a:solidFill>
              <a:latin typeface="Comic Sans MS"/>
              <a:cs typeface="Comic Sans MS"/>
            </a:endParaRPr>
          </a:p>
        </p:txBody>
      </p:sp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6128" y="2392852"/>
            <a:ext cx="5223510" cy="144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1749512" y="3832406"/>
            <a:ext cx="5273875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01600">
              <a:srgbClr val="0000FF">
                <a:alpha val="75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mic Sans MS"/>
                <a:cs typeface="Comic Sans MS"/>
              </a:rPr>
              <a:t>Sivers</a:t>
            </a:r>
            <a:r>
              <a:rPr lang="en-US" b="1" baseline="-25000" dirty="0" err="1" smtClean="0">
                <a:latin typeface="Comic Sans MS"/>
                <a:cs typeface="Comic Sans MS"/>
              </a:rPr>
              <a:t>DIS</a:t>
            </a:r>
            <a:r>
              <a:rPr lang="en-US" b="1" dirty="0" smtClean="0">
                <a:latin typeface="Comic Sans MS"/>
                <a:cs typeface="Comic Sans MS"/>
              </a:rPr>
              <a:t> = </a:t>
            </a: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-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latin typeface="Comic Sans MS"/>
                <a:cs typeface="Comic Sans MS"/>
              </a:rPr>
              <a:t>Sivers</a:t>
            </a:r>
            <a:r>
              <a:rPr lang="en-US" b="1" baseline="-25000" dirty="0" err="1" smtClean="0">
                <a:latin typeface="Comic Sans MS"/>
                <a:cs typeface="Comic Sans MS"/>
              </a:rPr>
              <a:t>DY</a:t>
            </a:r>
            <a:r>
              <a:rPr lang="en-US" b="1" baseline="-25000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or</a:t>
            </a:r>
            <a:r>
              <a:rPr lang="en-US" b="1" dirty="0" smtClean="0">
                <a:latin typeface="Comic Sans MS"/>
                <a:cs typeface="Comic Sans MS"/>
              </a:rPr>
              <a:t> </a:t>
            </a:r>
            <a:r>
              <a:rPr lang="en-US" b="1" dirty="0" err="1" smtClean="0">
                <a:latin typeface="Comic Sans MS"/>
                <a:cs typeface="Comic Sans MS"/>
              </a:rPr>
              <a:t>Sivers</a:t>
            </a:r>
            <a:r>
              <a:rPr lang="en-US" b="1" baseline="-25000" dirty="0" err="1" smtClean="0">
                <a:latin typeface="Comic Sans MS"/>
                <a:cs typeface="Comic Sans MS"/>
              </a:rPr>
              <a:t>W</a:t>
            </a:r>
            <a:r>
              <a:rPr lang="en-US" b="1" baseline="-25000" dirty="0" smtClean="0">
                <a:latin typeface="Comic Sans MS"/>
                <a:cs typeface="Comic Sans MS"/>
              </a:rPr>
              <a:t> </a:t>
            </a:r>
            <a:r>
              <a:rPr lang="en-US" b="1" dirty="0" smtClean="0">
                <a:latin typeface="Comic Sans MS"/>
                <a:cs typeface="Comic Sans MS"/>
              </a:rPr>
              <a:t>or </a:t>
            </a:r>
            <a:r>
              <a:rPr lang="en-US" dirty="0" smtClean="0">
                <a:latin typeface="Comic Sans MS"/>
                <a:cs typeface="Comic Sans MS"/>
              </a:rPr>
              <a:t>Sivers</a:t>
            </a:r>
            <a:r>
              <a:rPr lang="en-US" baseline="-25000" dirty="0" smtClean="0">
                <a:latin typeface="Comic Sans MS"/>
                <a:cs typeface="Comic Sans MS"/>
              </a:rPr>
              <a:t>Z0 </a:t>
            </a:r>
            <a:endParaRPr lang="en-US" b="1" baseline="-25000" dirty="0">
              <a:latin typeface="Comic Sans MS"/>
              <a:cs typeface="Comic Sans M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9521" y="762000"/>
            <a:ext cx="8322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critical test for our understanding of TMD’s and TMD factorization</a:t>
            </a:r>
          </a:p>
          <a:p>
            <a:pPr algn="ctr"/>
            <a:r>
              <a:rPr lang="en-US" dirty="0" smtClean="0">
                <a:solidFill>
                  <a:srgbClr val="FF00FF"/>
                </a:solidFill>
                <a:latin typeface="Comic Sans MS"/>
                <a:cs typeface="Comic Sans MS"/>
              </a:rPr>
              <a:t>Twist-3 formalism predicts the same</a:t>
            </a:r>
            <a:endParaRPr lang="en-US" b="1" dirty="0" smtClean="0">
              <a:solidFill>
                <a:srgbClr val="FF00FF"/>
              </a:solidFill>
              <a:latin typeface="Comic Sans MS"/>
              <a:cs typeface="Comic Sans M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BUR-16&amp;16, April 2014</a:t>
            </a:r>
            <a:endParaRPr lang="en-US"/>
          </a:p>
        </p:txBody>
      </p:sp>
      <p:sp>
        <p:nvSpPr>
          <p:cNvPr id="38" name="AutoShape 49"/>
          <p:cNvSpPr>
            <a:spLocks noChangeArrowheads="1"/>
          </p:cNvSpPr>
          <p:nvPr/>
        </p:nvSpPr>
        <p:spPr bwMode="auto">
          <a:xfrm>
            <a:off x="350612" y="5255530"/>
            <a:ext cx="949325" cy="348570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5698" y="5311919"/>
            <a:ext cx="6262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</a:t>
            </a:r>
            <a:r>
              <a:rPr lang="en-US" sz="2400" dirty="0" smtClean="0">
                <a:solidFill>
                  <a:srgbClr val="0000FF"/>
                </a:solidFill>
              </a:rPr>
              <a:t>ll can be measured in </a:t>
            </a:r>
            <a:r>
              <a:rPr lang="en-US" sz="2400" dirty="0" smtClean="0">
                <a:solidFill>
                  <a:srgbClr val="FF00FF"/>
                </a:solidFill>
              </a:rPr>
              <a:t>one</a:t>
            </a:r>
            <a:r>
              <a:rPr lang="en-US" sz="2400" dirty="0" smtClean="0">
                <a:solidFill>
                  <a:srgbClr val="0000FF"/>
                </a:solidFill>
              </a:rPr>
              <a:t> 500 </a:t>
            </a:r>
            <a:r>
              <a:rPr lang="en-US" sz="2400" dirty="0" err="1" smtClean="0">
                <a:solidFill>
                  <a:srgbClr val="0000FF"/>
                </a:solidFill>
              </a:rPr>
              <a:t>GeV</a:t>
            </a:r>
            <a:r>
              <a:rPr lang="en-US" sz="2400" dirty="0" smtClean="0">
                <a:solidFill>
                  <a:srgbClr val="0000FF"/>
                </a:solidFill>
              </a:rPr>
              <a:t> Run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8684" y="4494702"/>
            <a:ext cx="7046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A</a:t>
            </a:r>
            <a:r>
              <a:rPr lang="en-US" baseline="-25000" dirty="0" smtClean="0">
                <a:solidFill>
                  <a:srgbClr val="FF00FF"/>
                </a:solidFill>
              </a:rPr>
              <a:t>N</a:t>
            </a:r>
            <a:r>
              <a:rPr lang="en-US" dirty="0" smtClean="0">
                <a:solidFill>
                  <a:srgbClr val="FF00FF"/>
                </a:solidFill>
              </a:rPr>
              <a:t>(direct photon) measures the sign change through Twist-3</a:t>
            </a:r>
            <a:endParaRPr lang="en-US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78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632"/>
            <a:ext cx="9118600" cy="609264"/>
          </a:xfrm>
        </p:spPr>
        <p:txBody>
          <a:bodyPr/>
          <a:lstStyle/>
          <a:p>
            <a:r>
              <a:rPr lang="en-US" sz="2400" dirty="0" smtClean="0"/>
              <a:t>Collected Luminosity with longitudinal Polarization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7" name="Group 3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231422"/>
              </p:ext>
            </p:extLst>
          </p:nvPr>
        </p:nvGraphicFramePr>
        <p:xfrm>
          <a:off x="271672" y="972070"/>
          <a:ext cx="8610600" cy="4663440"/>
        </p:xfrm>
        <a:graphic>
          <a:graphicData uri="http://schemas.openxmlformats.org/drawingml/2006/table">
            <a:tbl>
              <a:tblPr/>
              <a:tblGrid>
                <a:gridCol w="1925428"/>
                <a:gridCol w="1503572"/>
                <a:gridCol w="2111695"/>
                <a:gridCol w="1545905"/>
                <a:gridCol w="1524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Year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charset="2"/>
                          <a:ea typeface="Arial" charset="0"/>
                          <a:cs typeface="Symbol" charset="2"/>
                        </a:rPr>
                        <a:t>Ö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s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[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GeV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]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Recorded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PHENIX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Recorded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STAR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Pol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[%]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2002 (Run 2)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/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0.3 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2003 (Run 3)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0.35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omic Sans MS"/>
                          <a:cs typeface="Comic Sans MS"/>
                        </a:rPr>
                        <a:t>0.3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2004 (Run 4)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0.12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mic Sans MS"/>
                          <a:cs typeface="Comic Sans MS"/>
                        </a:rPr>
                        <a:t>0.4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lang="en-US" sz="2000" b="1" dirty="0"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2005 (Run 5)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3.4 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mic Sans MS"/>
                          <a:cs typeface="Comic Sans MS"/>
                        </a:rPr>
                        <a:t>3.1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lang="en-US" sz="2000" b="1" dirty="0"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49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2006 (Run 6)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7.5 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mic Sans MS"/>
                          <a:cs typeface="Comic Sans MS"/>
                        </a:rPr>
                        <a:t>6.8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lang="en-US" sz="2000" b="1" dirty="0"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2006 (Run 6)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62.4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0.08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rgbClr val="80FF00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2009 (Run9)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10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C66FF"/>
                          </a:solidFill>
                          <a:latin typeface="Comic Sans MS"/>
                          <a:cs typeface="Comic Sans MS"/>
                        </a:rPr>
                        <a:t>10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lang="en-US" sz="2000" b="1" dirty="0">
                        <a:solidFill>
                          <a:srgbClr val="CC66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39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2009 (Run9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14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rgbClr val="322F3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322F31"/>
                          </a:solidFill>
                          <a:latin typeface="Comic Sans MS"/>
                          <a:cs typeface="Comic Sans MS"/>
                        </a:rPr>
                        <a:t>25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lang="en-US" sz="2000" b="1" dirty="0">
                        <a:solidFill>
                          <a:srgbClr val="322F3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22F3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2011 (Run11)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27.5 / 9.5pb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12 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lang="en-US" sz="2000" b="1" dirty="0">
                        <a:solidFill>
                          <a:srgbClr val="CC66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48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2012 (Run12)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30 / 15 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C66FF"/>
                          </a:solidFill>
                          <a:latin typeface="Comic Sans MS"/>
                          <a:cs typeface="Comic Sans MS"/>
                        </a:rPr>
                        <a:t>82 pb</a:t>
                      </a:r>
                      <a:r>
                        <a:rPr lang="en-US" sz="2000" b="1" baseline="30000" dirty="0" smtClean="0">
                          <a:solidFill>
                            <a:srgbClr val="CC66FF"/>
                          </a:solidFill>
                          <a:latin typeface="Comic Sans MS"/>
                          <a:cs typeface="Comic Sans MS"/>
                        </a:rPr>
                        <a:t>-1</a:t>
                      </a:r>
                      <a:endParaRPr lang="en-US" sz="2000" b="1" baseline="30000" dirty="0">
                        <a:solidFill>
                          <a:srgbClr val="CC66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50/54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BUR-16&amp;16,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3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632"/>
            <a:ext cx="9118600" cy="609264"/>
          </a:xfrm>
        </p:spPr>
        <p:txBody>
          <a:bodyPr/>
          <a:lstStyle/>
          <a:p>
            <a:r>
              <a:rPr lang="en-US" sz="2400" dirty="0" smtClean="0"/>
              <a:t>Collected Luminosity with transverse Polarization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7" name="Group 3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113941"/>
              </p:ext>
            </p:extLst>
          </p:nvPr>
        </p:nvGraphicFramePr>
        <p:xfrm>
          <a:off x="397937" y="1049873"/>
          <a:ext cx="8610600" cy="3870960"/>
        </p:xfrm>
        <a:graphic>
          <a:graphicData uri="http://schemas.openxmlformats.org/drawingml/2006/table">
            <a:tbl>
              <a:tblPr/>
              <a:tblGrid>
                <a:gridCol w="1938867"/>
                <a:gridCol w="1490133"/>
                <a:gridCol w="1981200"/>
                <a:gridCol w="1676400"/>
                <a:gridCol w="1524000"/>
              </a:tblGrid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Year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charset="2"/>
                          <a:ea typeface="Arial" charset="0"/>
                          <a:cs typeface="Symbol" charset="2"/>
                        </a:rPr>
                        <a:t>Ö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s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[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GeV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]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Recorded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PHENIX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Recorded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STAR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Pol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[%]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2001 (Run 2)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0.15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0.15 pb</a:t>
                      </a:r>
                      <a:r>
                        <a:rPr lang="en-US" b="1" baseline="30000" dirty="0" smtClean="0">
                          <a:latin typeface="Comic Sans MS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2003 (Run 3)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/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0.25  pb</a:t>
                      </a:r>
                      <a:r>
                        <a:rPr lang="en-US" b="1" baseline="30000" dirty="0" smtClean="0">
                          <a:latin typeface="Comic Sans MS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30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2005 (Run 5)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0.16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0.1 pb</a:t>
                      </a:r>
                      <a:r>
                        <a:rPr lang="en-US" b="1" baseline="30000" dirty="0" smtClean="0">
                          <a:latin typeface="Comic Sans MS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47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2006 (Run 6)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2.7 pb</a:t>
                      </a:r>
                      <a:r>
                        <a:rPr kumimoji="0" 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8.5</a:t>
                      </a:r>
                      <a:r>
                        <a:rPr lang="en-US" b="1" baseline="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pb</a:t>
                      </a:r>
                      <a:r>
                        <a:rPr lang="en-US" b="1" baseline="30000" dirty="0" smtClean="0">
                          <a:latin typeface="Comic Sans MS"/>
                          <a:cs typeface="Comic Sans MS"/>
                        </a:rPr>
                        <a:t>-1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2006 (Run 6)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62.4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0.02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 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rgbClr val="80FF00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80FF00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2008 (Run8)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5.2 pb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1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7.8 pb</a:t>
                      </a:r>
                      <a:r>
                        <a:rPr lang="en-US" b="1" baseline="3000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-1</a:t>
                      </a:r>
                      <a:endParaRPr lang="en-US" b="1" baseline="30000" dirty="0"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45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2011 (Run11)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500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/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C66FF"/>
                          </a:solidFill>
                          <a:latin typeface="Comic Sans MS"/>
                          <a:cs typeface="Comic Sans MS"/>
                        </a:rPr>
                        <a:t>25 pb</a:t>
                      </a:r>
                      <a:r>
                        <a:rPr lang="en-US" sz="2000" b="1" baseline="30000" dirty="0" smtClean="0">
                          <a:solidFill>
                            <a:srgbClr val="CC66FF"/>
                          </a:solidFill>
                          <a:latin typeface="Comic Sans MS"/>
                          <a:cs typeface="Comic Sans MS"/>
                        </a:rPr>
                        <a:t>-1</a:t>
                      </a:r>
                      <a:endParaRPr lang="en-US" sz="2000" b="1" baseline="30000" dirty="0">
                        <a:solidFill>
                          <a:srgbClr val="CC66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48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2012 (Run12)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200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9.2/4.3 pb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-1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22 pb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-1</a:t>
                      </a:r>
                      <a:endParaRPr lang="en-US" sz="2000" b="1" baseline="30000" dirty="0"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Arial" charset="0"/>
                          <a:cs typeface="Comic Sans MS"/>
                        </a:rPr>
                        <a:t>61/58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Arial" charset="0"/>
                        <a:cs typeface="Comic Sans M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BUR-16&amp;16, April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6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9" name="TextBox 1"/>
          <p:cNvSpPr txBox="1">
            <a:spLocks noChangeArrowheads="1"/>
          </p:cNvSpPr>
          <p:nvPr/>
        </p:nvSpPr>
        <p:spPr bwMode="auto">
          <a:xfrm>
            <a:off x="2115220" y="0"/>
            <a:ext cx="4974952" cy="32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700">
                <a:solidFill>
                  <a:srgbClr val="0000FF"/>
                </a:solidFill>
                <a:latin typeface="Comic Sans MS" charset="0"/>
                <a:cs typeface="Comic Sans MS" charset="0"/>
              </a:rPr>
              <a:t>Key measurements for polarized pp scattering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BUR-16&amp;16, April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15361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197043"/>
              </p:ext>
            </p:extLst>
          </p:nvPr>
        </p:nvGraphicFramePr>
        <p:xfrm>
          <a:off x="71437" y="375047"/>
          <a:ext cx="8840391" cy="6465095"/>
        </p:xfrm>
        <a:graphic>
          <a:graphicData uri="http://schemas.openxmlformats.org/drawingml/2006/table">
            <a:tbl>
              <a:tblPr/>
              <a:tblGrid>
                <a:gridCol w="1813705"/>
                <a:gridCol w="1704050"/>
                <a:gridCol w="1641030"/>
                <a:gridCol w="1791017"/>
                <a:gridCol w="1890589"/>
              </a:tblGrid>
              <a:tr h="3159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deliverables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observables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what we learn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requirements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comments/competition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</a:tr>
              <a:tr h="1271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HP13 (2015)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lang="en-US" sz="800" b="1" kern="1200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+mn-ea"/>
                          <a:cs typeface="Comic Sans MS"/>
                        </a:rPr>
                        <a:t>Test unique QCD predictions for relations between single-transverse spin phenomena in p-p scattering and those observed in deep-inelastic lepton scattering.</a:t>
                      </a:r>
                      <a:r>
                        <a:rPr lang="en-US" sz="800" dirty="0" smtClean="0">
                          <a:effectLst/>
                          <a:latin typeface="Comic Sans MS"/>
                          <a:cs typeface="Comic Sans MS"/>
                        </a:rPr>
                        <a:t> 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for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Gill Sans" charset="0"/>
                        </a:rPr>
                        <a:t>g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, W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+/-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,Z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0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, DY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Do TMD factorization proofs hold. Are the assumptions of ISI and FSI color interactions in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pQCD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are attractive and repulsive, respectively correct 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high luminosity trans pol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pp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at √s=500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GeV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DY: needs instrumentation to suppress QCD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backgr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. by 10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6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at 3&lt;y&lt;4 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N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DY: &gt;=2020 might be to late in view of COMPASS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W,Z: can be done earlier, i.e. 2016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443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HP13 (2015)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and flavor separation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for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Gill Sans" charset="0"/>
                        </a:rPr>
                        <a:t>g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Gill Sans" charset="0"/>
                        </a:rPr>
                        <a:t> ,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charged identified(?) hadrons, jets and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diffractive events in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pp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and pHe-3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underlying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subprocess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causing the big 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at high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x</a:t>
                      </a:r>
                      <a:r>
                        <a:rPr kumimoji="0" lang="en-US" sz="11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f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and y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high luminosity trans pol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pp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at √s=200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GeV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, (500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GeV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jets ?)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He-3: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2 more snakes; He-3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polarimetry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; full Phase-II RP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the origin of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the big 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at high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x</a:t>
                      </a:r>
                      <a:r>
                        <a:rPr kumimoji="0" lang="en-US" sz="11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f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and y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is a legacy of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pp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and can only be solved in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pp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what are the minimal observables needed to separate different underlying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subprocesses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87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transversity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and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collins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FF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IFF and 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UT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for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collins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observables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, i.e. hadron in jet modulations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TT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for DY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TMD evolution and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transversity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at high 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cleanest probe, sea quarks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high luminosity trans pol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pp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at √s=200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GeV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&amp; 500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GeV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how does our kinematic reach at high x compare with Jlab12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TT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unique to RHIC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45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flavour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separated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helicity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PDFs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polarization dependent FF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LL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for jets, di-jets, h/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Gill Sans" charset="0"/>
                        </a:rPr>
                        <a:t>g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-jets at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rapidities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&gt;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D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LL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for hyperons</a:t>
                      </a:r>
                      <a:endParaRPr kumimoji="0" lang="en-US" sz="11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Helvetica" charset="0"/>
                        </a:rPr>
                        <a:t>D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g(x) at small 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Helvetica" charset="0"/>
                        </a:rPr>
                        <a:t>D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s(x) and does polarization effect fragmentation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high luminosity long. pol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pp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at √s=500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GeV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Forward instrumentation which allows to measure jets and hyperons.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Instrumentation to measure the relative luminosity to very high precision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eRHIC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will do this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cleaner and with a wider kinematic coverage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1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+mn-ea"/>
                          <a:cs typeface="Comic Sans MS"/>
                        </a:rPr>
                        <a:t>Searches for a </a:t>
                      </a:r>
                      <a:r>
                        <a:rPr lang="en-US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+mn-ea"/>
                          <a:cs typeface="Comic Sans MS"/>
                        </a:rPr>
                        <a:t>gluonic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+mn-ea"/>
                          <a:cs typeface="Comic Sans MS"/>
                        </a:rPr>
                        <a:t> bound state in central exclusive diffraction</a:t>
                      </a:r>
                      <a:r>
                        <a:rPr lang="en-US" sz="1100" b="0" dirty="0" smtClean="0">
                          <a:effectLst/>
                          <a:latin typeface="Comic Sans MS"/>
                          <a:cs typeface="Comic Sans MS"/>
                        </a:rPr>
                        <a:t> in </a:t>
                      </a:r>
                      <a:r>
                        <a:rPr lang="en-US" sz="1100" b="0" dirty="0" err="1" smtClean="0">
                          <a:effectLst/>
                          <a:latin typeface="Comic Sans MS"/>
                          <a:cs typeface="Comic Sans MS"/>
                        </a:rPr>
                        <a:t>pp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PWA of the invariant mass spectrum in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</a:t>
                      </a:r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p’M</a:t>
                      </a:r>
                      <a:r>
                        <a:rPr lang="en-US" sz="1100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in 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+mn-ea"/>
                          <a:cs typeface="Comic Sans MS"/>
                        </a:rPr>
                        <a:t>central exclusive production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can exotics, i.e. glue balls, be seen in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pp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high luminosity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pp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at √s=200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GeV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&amp; 500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GeV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full Phase-II RP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how does this program compare to Belle-II &amp; PANDA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74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5" name="TextBox 1"/>
          <p:cNvSpPr txBox="1">
            <a:spLocks noChangeArrowheads="1"/>
          </p:cNvSpPr>
          <p:nvPr/>
        </p:nvSpPr>
        <p:spPr bwMode="auto">
          <a:xfrm>
            <a:off x="2482454" y="0"/>
            <a:ext cx="4212580" cy="32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700">
                <a:solidFill>
                  <a:srgbClr val="0000FF"/>
                </a:solidFill>
                <a:latin typeface="Comic Sans MS" charset="0"/>
                <a:cs typeface="Comic Sans MS" charset="0"/>
              </a:rPr>
              <a:t>Key measurements for p↑A scattering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BUR-16&amp;16, April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15361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304275"/>
              </p:ext>
            </p:extLst>
          </p:nvPr>
        </p:nvGraphicFramePr>
        <p:xfrm>
          <a:off x="71438" y="375047"/>
          <a:ext cx="9027914" cy="6520903"/>
        </p:xfrm>
        <a:graphic>
          <a:graphicData uri="http://schemas.openxmlformats.org/drawingml/2006/table">
            <a:tbl>
              <a:tblPr/>
              <a:tblGrid>
                <a:gridCol w="1852178"/>
                <a:gridCol w="1740196"/>
                <a:gridCol w="1675840"/>
                <a:gridCol w="1829008"/>
                <a:gridCol w="1930692"/>
              </a:tblGrid>
              <a:tr h="390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deliverables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observables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what we learn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requirements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comments/competition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</a:tr>
              <a:tr h="969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DM8 (2012)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determine low-x gluon densities via p(d) A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direct photon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potentially correlations, i.e. photon-jet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initial state g(x) for AA-collisions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A-scan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LHC and inclusive DIS in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eA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: clean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parton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kinematics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LHC wider/different kinematic reach; NA61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928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impact parameter dependent g(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x,b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)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c.s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. as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fct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. of t for VM production in UPC (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pA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or AA)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initial state g(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x,b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) for AA-collisions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high luminosity,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clean UPC trigger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LHC and exclusive VM production in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eA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: clean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parton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kinematics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LHC wider/different kinematic reach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3764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“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saturation physics</a:t>
                      </a:r>
                      <a:r>
                        <a:rPr kumimoji="0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”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di-hadron correlations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Helvetica" charset="0"/>
                        </a:rPr>
                        <a:t>g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-jet, h-jet &amp; NLO DY,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diffraction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pT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broadening for J/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Ψ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&amp; DY -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&gt;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Q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s</a:t>
                      </a:r>
                      <a:endParaRPr kumimoji="0" lang="en-US" sz="11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is the initial state for AA collisions saturated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measurement of the different gluon distributions CNM vs. WW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capability to measure many observables precisely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large rapidity coverage to very forward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rapidities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polarized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pA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A scan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complementary to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eA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, tests universality between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and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eA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CNM effects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R</a:t>
                      </a:r>
                      <a:r>
                        <a:rPr kumimoji="0" lang="en-US" sz="11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for many different final states K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0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, p, K, D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0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,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J/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Ψ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,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.. as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fct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of rapidity and collision geometry</a:t>
                      </a:r>
                      <a:endParaRPr kumimoji="0" lang="en-US" sz="11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is fragmentation modified in CNM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heavy quarks vs. light quarks in CNM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A scan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to tag charm in forward direction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Wingdings"/>
                        </a:rPr>
                        <a:t>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Wingdings"/>
                        </a:rPr>
                        <a:t>m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Wingdings"/>
                        </a:rPr>
                        <a:t>-vertex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separation of initial and final state effects only possible in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eA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97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long range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rapidty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correlations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“ridge”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+mn-ea"/>
                          <a:cs typeface="Comic Sans MS"/>
                        </a:rPr>
                        <a:t>two-particle correlation  at large pseudo-rapidity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+mn-ea"/>
                          <a:cs typeface="Symbol" charset="2"/>
                        </a:rPr>
                        <a:t>Dh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+mn-ea"/>
                          <a:cs typeface="Comic Sans MS"/>
                        </a:rPr>
                        <a:t> 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do these correlations also exist in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pA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as in AA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tracking and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calorimetry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to very high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rapidities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interesting to see the √s dependence of this effect compared to LHC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97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is GPD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E</a:t>
                      </a:r>
                      <a:r>
                        <a:rPr kumimoji="0" lang="en-US" sz="11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g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different from zero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UT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for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J/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Ψ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through UPC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Ap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↑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GPD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E</a:t>
                      </a:r>
                      <a:r>
                        <a:rPr kumimoji="0" lang="en-US" sz="11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is responsible for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L</a:t>
                      </a:r>
                      <a:r>
                        <a:rPr kumimoji="0" lang="en-US" sz="11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Wingdings"/>
                        </a:rPr>
                        <a:t> first glimpse 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unique to RHIC till EIC turns on 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6997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underlying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subprocess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for 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(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Gill Sans" charset="0"/>
                        </a:rPr>
                        <a:t>p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0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)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for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Gill Sans" charset="0"/>
                        </a:rPr>
                        <a:t>p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0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and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Gill Sans" charset="0"/>
                        </a:rPr>
                        <a:t>g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2"/>
                        <a:ea typeface="ヒラギノ角ゴ ProN W3" charset="0"/>
                        <a:cs typeface="Symbol" charset="2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underlying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subprocess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 for A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N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Helvetica" charset="0"/>
                        </a:rPr>
                        <a:t>(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Gill Sans" charset="0"/>
                        </a:rPr>
                        <a:t>p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0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sensitivity to Q</a:t>
                      </a:r>
                      <a:r>
                        <a:rPr kumimoji="0" lang="en-US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s</a:t>
                      </a:r>
                      <a:endParaRPr kumimoji="0" lang="en-US" sz="11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Helvetica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good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Gill Sans" charset="0"/>
                        </a:rPr>
                        <a:t>p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0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and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ヒラギノ角ゴ ProN W3" charset="0"/>
                          <a:cs typeface="Symbol" charset="2"/>
                          <a:sym typeface="Gill Sans" charset="0"/>
                        </a:rPr>
                        <a:t>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reconstruction at forward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rapidities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resolving a legacy in transversely polarized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pp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ヒラギノ角ゴ ProN W3" charset="0"/>
                          <a:cs typeface="Comic Sans MS"/>
                          <a:sym typeface="Gill Sans" charset="0"/>
                        </a:rPr>
                        <a:t> collisions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ヒラギノ角ゴ ProN W3" charset="0"/>
                        <a:cs typeface="Comic Sans MS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04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CAD 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www.rhichome.bnl.gov</a:t>
            </a:r>
            <a:r>
              <a:rPr lang="en-US" dirty="0"/>
              <a:t>/RHIC/Runs/</a:t>
            </a:r>
            <a:r>
              <a:rPr lang="en-US" dirty="0" err="1"/>
              <a:t>RhicProjections.pdf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BUR-16&amp;16, April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7357"/>
            <a:ext cx="4763129" cy="2056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660" y="2561003"/>
            <a:ext cx="4625340" cy="27965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6349" y="1557134"/>
            <a:ext cx="2124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polarisation</a:t>
            </a:r>
            <a:r>
              <a:rPr lang="en-US" dirty="0"/>
              <a:t>:</a:t>
            </a:r>
            <a:r>
              <a:rPr lang="en-US" dirty="0" smtClean="0"/>
              <a:t> 60%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13965" y="2272767"/>
            <a:ext cx="124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250 </a:t>
            </a:r>
            <a:r>
              <a:rPr lang="en-US" dirty="0" err="1" smtClean="0">
                <a:solidFill>
                  <a:srgbClr val="0000FF"/>
                </a:solidFill>
              </a:rPr>
              <a:t>GeV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996" y="5554885"/>
            <a:ext cx="906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Other Info:</a:t>
            </a:r>
          </a:p>
          <a:p>
            <a:r>
              <a:rPr lang="en-US" sz="1200" dirty="0" smtClean="0"/>
              <a:t>Talk by Wolfram: </a:t>
            </a:r>
            <a:r>
              <a:rPr lang="pl-PL" sz="1200" dirty="0">
                <a:hlinkClick r:id="rId4"/>
              </a:rPr>
              <a:t>http://www.star.bnl.gov/~eca/pp-pA-LoI/2014-0321%20p+p%20and%20p+Au%20in%202020+.</a:t>
            </a:r>
            <a:r>
              <a:rPr lang="pl-PL" sz="1200" dirty="0" smtClean="0">
                <a:hlinkClick r:id="rId4"/>
              </a:rPr>
              <a:t>pptx</a:t>
            </a:r>
            <a:endParaRPr lang="pl-PL" sz="1200" dirty="0" smtClean="0"/>
          </a:p>
          <a:p>
            <a:r>
              <a:rPr lang="pl-PL" sz="1200" dirty="0" err="1" smtClean="0"/>
              <a:t>Lumi-Document</a:t>
            </a:r>
            <a:r>
              <a:rPr lang="pl-PL" sz="1200" dirty="0" smtClean="0"/>
              <a:t>: </a:t>
            </a:r>
            <a:r>
              <a:rPr lang="en-US" sz="1200" dirty="0"/>
              <a:t> http://</a:t>
            </a:r>
            <a:r>
              <a:rPr lang="en-US" sz="1200" dirty="0" err="1"/>
              <a:t>www.star.bnl.gov</a:t>
            </a:r>
            <a:r>
              <a:rPr lang="en-US" sz="1200" dirty="0"/>
              <a:t>/~</a:t>
            </a:r>
            <a:r>
              <a:rPr lang="en-US" sz="1200" dirty="0" err="1"/>
              <a:t>eca</a:t>
            </a:r>
            <a:r>
              <a:rPr lang="en-US" sz="1200" dirty="0"/>
              <a:t>/</a:t>
            </a:r>
            <a:r>
              <a:rPr lang="en-US" sz="1200" dirty="0" err="1"/>
              <a:t>pp-pA-LoI</a:t>
            </a:r>
            <a:r>
              <a:rPr lang="en-US" sz="1200" dirty="0"/>
              <a:t>/pp.pA.Lumi.2020+V2.docx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3776870" y="4527826"/>
            <a:ext cx="4284869" cy="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093306" y="3666448"/>
            <a:ext cx="353410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lets assume dynamic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*</a:t>
            </a:r>
          </a:p>
          <a:p>
            <a:r>
              <a:rPr lang="en-US" dirty="0" smtClean="0"/>
              <a:t>works </a:t>
            </a:r>
            <a:r>
              <a:rPr lang="en-US" dirty="0" smtClean="0">
                <a:sym typeface="Wingdings"/>
              </a:rPr>
              <a:t> can gain 2x</a:t>
            </a:r>
          </a:p>
          <a:p>
            <a:r>
              <a:rPr lang="en-US" dirty="0" err="1" smtClean="0">
                <a:sym typeface="Wingdings"/>
              </a:rPr>
              <a:t>lumi</a:t>
            </a:r>
            <a:r>
              <a:rPr lang="en-US" dirty="0" smtClean="0">
                <a:sym typeface="Wingdings"/>
              </a:rPr>
              <a:t> per 2013 fill</a:t>
            </a:r>
          </a:p>
          <a:p>
            <a:r>
              <a:rPr lang="en-US" dirty="0" smtClean="0">
                <a:sym typeface="Wingdings"/>
              </a:rPr>
              <a:t>impact of no 500 </a:t>
            </a:r>
            <a:r>
              <a:rPr lang="en-US" dirty="0" err="1" smtClean="0">
                <a:sym typeface="Wingdings"/>
              </a:rPr>
              <a:t>GeV</a:t>
            </a:r>
            <a:r>
              <a:rPr lang="en-US" dirty="0" smtClean="0">
                <a:sym typeface="Wingdings"/>
              </a:rPr>
              <a:t> running </a:t>
            </a:r>
          </a:p>
          <a:p>
            <a:r>
              <a:rPr lang="en-US" dirty="0" smtClean="0">
                <a:sym typeface="Wingdings"/>
              </a:rPr>
              <a:t>between</a:t>
            </a:r>
          </a:p>
          <a:p>
            <a:r>
              <a:rPr lang="en-US" dirty="0" smtClean="0">
                <a:sym typeface="Wingdings"/>
              </a:rPr>
              <a:t>2013 and 2016 unknown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8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RHIC RUNNING AND PERFORMANCE MILESTONES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BUR-16&amp;16, April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367287"/>
              </p:ext>
            </p:extLst>
          </p:nvPr>
        </p:nvGraphicFramePr>
        <p:xfrm>
          <a:off x="0" y="692987"/>
          <a:ext cx="65278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16" name="Document" r:id="rId3" imgW="6527800" imgH="2565400" progId="Word.Document.12">
                  <p:embed/>
                </p:oleObj>
              </mc:Choice>
              <mc:Fallback>
                <p:oleObj name="Document" r:id="rId3" imgW="6527800" imgH="256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692987"/>
                        <a:ext cx="6527800" cy="256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 bwMode="auto">
          <a:xfrm>
            <a:off x="6416261" y="1413565"/>
            <a:ext cx="463826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780705" y="1082275"/>
            <a:ext cx="2082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 9+11+12+13</a:t>
            </a:r>
          </a:p>
          <a:p>
            <a:r>
              <a:rPr lang="en-US" dirty="0" err="1" smtClean="0"/>
              <a:t>Ws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6391965" y="2029791"/>
            <a:ext cx="463826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723280" y="1687458"/>
            <a:ext cx="2504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 9+11+12+13+15</a:t>
            </a:r>
          </a:p>
          <a:p>
            <a:r>
              <a:rPr lang="en-US" dirty="0" smtClean="0"/>
              <a:t>jets + di-jets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6345583" y="2712278"/>
            <a:ext cx="463826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676896" y="2347852"/>
            <a:ext cx="24306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 15+16</a:t>
            </a:r>
          </a:p>
          <a:p>
            <a:r>
              <a:rPr lang="en-US" dirty="0" smtClean="0"/>
              <a:t>and the nice results </a:t>
            </a:r>
          </a:p>
          <a:p>
            <a:r>
              <a:rPr lang="en-US" dirty="0" smtClean="0"/>
              <a:t>from 11 &amp; 12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6495" y="3363843"/>
            <a:ext cx="5818809" cy="297044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0522" y="3975652"/>
            <a:ext cx="17382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Proposed </a:t>
            </a:r>
          </a:p>
          <a:p>
            <a:r>
              <a:rPr lang="en-US" dirty="0" smtClean="0"/>
              <a:t>in 2014-2015</a:t>
            </a:r>
          </a:p>
          <a:p>
            <a:r>
              <a:rPr lang="en-US" dirty="0" smtClean="0"/>
              <a:t>BUR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24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pp</a:t>
            </a:r>
            <a:r>
              <a:rPr lang="en-US" dirty="0" smtClean="0"/>
              <a:t> Run</a:t>
            </a:r>
            <a:r>
              <a:rPr lang="en-US" dirty="0" smtClean="0"/>
              <a:t>-15: </a:t>
            </a:r>
            <a:r>
              <a:rPr lang="en-US" dirty="0" err="1" smtClean="0"/>
              <a:t>GoAls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4882"/>
            <a:ext cx="9144000" cy="5665292"/>
          </a:xfrm>
        </p:spPr>
        <p:txBody>
          <a:bodyPr/>
          <a:lstStyle/>
          <a:p>
            <a:r>
              <a:rPr lang="en-US" sz="2000" dirty="0" smtClean="0"/>
              <a:t>200 </a:t>
            </a:r>
            <a:r>
              <a:rPr lang="en-US" sz="2000" dirty="0" err="1" smtClean="0"/>
              <a:t>GeV</a:t>
            </a:r>
            <a:r>
              <a:rPr lang="en-US" sz="2000" dirty="0" smtClean="0"/>
              <a:t> longitudinal polarized </a:t>
            </a:r>
            <a:r>
              <a:rPr lang="en-US" sz="2000" dirty="0" err="1" smtClean="0"/>
              <a:t>pp</a:t>
            </a:r>
            <a:endParaRPr lang="en-US" sz="2000" dirty="0" smtClean="0"/>
          </a:p>
          <a:p>
            <a:pPr lvl="1"/>
            <a:r>
              <a:rPr lang="en-US" sz="1800" dirty="0" smtClean="0"/>
              <a:t>increase statistics on A</a:t>
            </a:r>
            <a:r>
              <a:rPr lang="en-US" sz="1800" baseline="-25000" dirty="0" smtClean="0"/>
              <a:t>LL </a:t>
            </a:r>
            <a:r>
              <a:rPr lang="en-US" sz="1800" dirty="0" smtClean="0"/>
              <a:t>jets and di-jets at mid rapidity</a:t>
            </a:r>
          </a:p>
          <a:p>
            <a:pPr lvl="1"/>
            <a:r>
              <a:rPr lang="en-US" sz="1800" dirty="0" smtClean="0"/>
              <a:t>explore A</a:t>
            </a:r>
            <a:r>
              <a:rPr lang="en-US" sz="1800" baseline="-25000" dirty="0" smtClean="0"/>
              <a:t>LL </a:t>
            </a:r>
            <a:r>
              <a:rPr lang="en-US" sz="1800" dirty="0" smtClean="0"/>
              <a:t>in FMS</a:t>
            </a:r>
          </a:p>
          <a:p>
            <a:r>
              <a:rPr lang="en-US" sz="2000" dirty="0" smtClean="0"/>
              <a:t>200 </a:t>
            </a:r>
            <a:r>
              <a:rPr lang="en-US" sz="2000" dirty="0" err="1" smtClean="0"/>
              <a:t>GeV</a:t>
            </a:r>
            <a:r>
              <a:rPr lang="en-US" sz="2000" dirty="0" smtClean="0"/>
              <a:t> transverse </a:t>
            </a:r>
            <a:r>
              <a:rPr lang="en-US" sz="2000" dirty="0" err="1" smtClean="0"/>
              <a:t>polarised</a:t>
            </a:r>
            <a:r>
              <a:rPr lang="en-US" sz="2000" dirty="0" smtClean="0"/>
              <a:t> </a:t>
            </a:r>
            <a:r>
              <a:rPr lang="en-US" sz="2000" dirty="0" err="1" smtClean="0"/>
              <a:t>pp</a:t>
            </a:r>
            <a:endParaRPr lang="en-US" sz="2000" dirty="0" smtClean="0"/>
          </a:p>
          <a:p>
            <a:pPr lvl="1"/>
            <a:r>
              <a:rPr lang="en-US" sz="1800" dirty="0" smtClean="0"/>
              <a:t>understand the underlying physics of forward A</a:t>
            </a:r>
            <a:r>
              <a:rPr lang="en-US" sz="1800" baseline="-25000" dirty="0" smtClean="0"/>
              <a:t>N</a:t>
            </a:r>
            <a:endParaRPr lang="en-US" sz="1800" dirty="0" smtClean="0"/>
          </a:p>
          <a:p>
            <a:pPr lvl="2"/>
            <a:r>
              <a:rPr lang="en-US" sz="1600" dirty="0" smtClean="0"/>
              <a:t>direct </a:t>
            </a:r>
            <a:r>
              <a:rPr lang="en-US" sz="1600" dirty="0" smtClean="0">
                <a:latin typeface="Symbol" charset="2"/>
                <a:cs typeface="Symbol" charset="2"/>
              </a:rPr>
              <a:t>g</a:t>
            </a:r>
            <a:r>
              <a:rPr lang="en-US" sz="1600" dirty="0" smtClean="0"/>
              <a:t> A</a:t>
            </a:r>
            <a:r>
              <a:rPr lang="en-US" sz="1600" baseline="-25000" dirty="0" smtClean="0"/>
              <a:t>N</a:t>
            </a:r>
            <a:r>
              <a:rPr lang="en-US" sz="1600" dirty="0" smtClean="0"/>
              <a:t>; A</a:t>
            </a:r>
            <a:r>
              <a:rPr lang="en-US" sz="1600" baseline="-25000" dirty="0" smtClean="0"/>
              <a:t>N</a:t>
            </a:r>
            <a:r>
              <a:rPr lang="en-US" sz="1600" dirty="0" smtClean="0"/>
              <a:t> for diffractive and rapidity gap events</a:t>
            </a:r>
          </a:p>
          <a:p>
            <a:pPr lvl="2"/>
            <a:r>
              <a:rPr lang="en-US" sz="1600" dirty="0" smtClean="0"/>
              <a:t>improve statistics on A</a:t>
            </a:r>
            <a:r>
              <a:rPr lang="en-US" sz="1600" baseline="-25000" dirty="0" smtClean="0"/>
              <a:t>N</a:t>
            </a:r>
            <a:r>
              <a:rPr lang="en-US" sz="1600" dirty="0" smtClean="0"/>
              <a:t>(</a:t>
            </a:r>
            <a:r>
              <a:rPr lang="en-US" sz="1600" dirty="0" smtClean="0">
                <a:latin typeface="Symbol" charset="2"/>
                <a:cs typeface="Symbol" charset="2"/>
              </a:rPr>
              <a:t>p</a:t>
            </a:r>
            <a:r>
              <a:rPr lang="en-US" sz="1600" baseline="30000" dirty="0" smtClean="0"/>
              <a:t>0</a:t>
            </a:r>
            <a:r>
              <a:rPr lang="en-US" sz="1600" dirty="0" smtClean="0"/>
              <a:t>,</a:t>
            </a:r>
            <a:r>
              <a:rPr lang="en-US" sz="1600" dirty="0" smtClean="0">
                <a:latin typeface="Symbol" charset="2"/>
                <a:cs typeface="Symbol" charset="2"/>
              </a:rPr>
              <a:t>h) 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 reach high </a:t>
            </a:r>
            <a:r>
              <a:rPr lang="en-US" sz="1600" dirty="0" err="1" smtClean="0">
                <a:latin typeface="Comic Sans MS"/>
                <a:cs typeface="Comic Sans MS"/>
                <a:sym typeface="Wingdings"/>
              </a:rPr>
              <a:t>p</a:t>
            </a:r>
            <a:r>
              <a:rPr lang="en-US" sz="1600" baseline="-25000" dirty="0" err="1" smtClean="0">
                <a:latin typeface="Comic Sans MS"/>
                <a:cs typeface="Comic Sans MS"/>
                <a:sym typeface="Wingdings"/>
              </a:rPr>
              <a:t>t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 with good statistics</a:t>
            </a:r>
          </a:p>
          <a:p>
            <a:pPr lvl="2"/>
            <a:r>
              <a:rPr lang="en-US" sz="1600" dirty="0" smtClean="0">
                <a:latin typeface="Comic Sans MS"/>
                <a:cs typeface="Comic Sans MS"/>
                <a:sym typeface="Wingdings"/>
              </a:rPr>
              <a:t>improve statistics on all mid-rapidity </a:t>
            </a:r>
            <a:r>
              <a:rPr lang="en-US" sz="1600" dirty="0" err="1" smtClean="0">
                <a:latin typeface="Comic Sans MS"/>
                <a:cs typeface="Comic Sans MS"/>
                <a:sym typeface="Wingdings"/>
              </a:rPr>
              <a:t>Sivers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, IFF and </a:t>
            </a:r>
            <a:r>
              <a:rPr lang="en-US" sz="1600" dirty="0">
                <a:latin typeface="Comic Sans MS"/>
                <a:cs typeface="Comic Sans MS"/>
                <a:sym typeface="Wingdings"/>
              </a:rPr>
              <a:t>C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ollins observables</a:t>
            </a:r>
          </a:p>
          <a:p>
            <a:pPr lvl="2"/>
            <a:r>
              <a:rPr lang="en-US" sz="1600" dirty="0" smtClean="0">
                <a:latin typeface="Comic Sans MS"/>
                <a:cs typeface="Comic Sans MS"/>
              </a:rPr>
              <a:t>central </a:t>
            </a:r>
            <a:r>
              <a:rPr lang="en-US" sz="1600" dirty="0">
                <a:latin typeface="Comic Sans MS"/>
                <a:cs typeface="Comic Sans MS"/>
              </a:rPr>
              <a:t>and forward diffractive </a:t>
            </a:r>
            <a:r>
              <a:rPr lang="en-US" sz="1600" dirty="0" smtClean="0">
                <a:latin typeface="Comic Sans MS"/>
                <a:cs typeface="Comic Sans MS"/>
              </a:rPr>
              <a:t>production </a:t>
            </a:r>
            <a:r>
              <a:rPr lang="en-US" sz="1600" dirty="0">
                <a:latin typeface="Comic Sans MS"/>
                <a:cs typeface="Comic Sans MS"/>
              </a:rPr>
              <a:t>in p</a:t>
            </a:r>
            <a:r>
              <a:rPr lang="en-US" sz="1600" baseline="30000" dirty="0">
                <a:latin typeface="Comic Sans MS"/>
                <a:cs typeface="Comic Sans MS"/>
              </a:rPr>
              <a:t>(↑)</a:t>
            </a:r>
            <a:r>
              <a:rPr lang="en-US" sz="1600" dirty="0">
                <a:latin typeface="Comic Sans MS"/>
                <a:cs typeface="Comic Sans MS"/>
              </a:rPr>
              <a:t>p, p</a:t>
            </a:r>
            <a:r>
              <a:rPr lang="en-US" sz="1600" baseline="30000" dirty="0">
                <a:latin typeface="Comic Sans MS"/>
                <a:cs typeface="Comic Sans MS"/>
              </a:rPr>
              <a:t>(↑)</a:t>
            </a:r>
            <a:r>
              <a:rPr lang="en-US" sz="1600" dirty="0">
                <a:latin typeface="Comic Sans MS"/>
                <a:cs typeface="Comic Sans MS"/>
              </a:rPr>
              <a:t>A</a:t>
            </a:r>
          </a:p>
          <a:p>
            <a:pPr lvl="2"/>
            <a:r>
              <a:rPr lang="en-US" sz="1600" dirty="0" smtClean="0">
                <a:latin typeface="Comic Sans MS"/>
                <a:cs typeface="Comic Sans MS"/>
                <a:sym typeface="Wingdings"/>
              </a:rPr>
              <a:t>elastic </a:t>
            </a:r>
            <a:r>
              <a:rPr lang="en-US" sz="1600" dirty="0">
                <a:latin typeface="Comic Sans MS"/>
                <a:cs typeface="Comic Sans MS"/>
              </a:rPr>
              <a:t>scattering in p</a:t>
            </a:r>
            <a:r>
              <a:rPr lang="en-US" sz="1600" baseline="30000" dirty="0">
                <a:latin typeface="Comic Sans MS"/>
                <a:cs typeface="Comic Sans MS"/>
              </a:rPr>
              <a:t>(↑)</a:t>
            </a:r>
            <a:r>
              <a:rPr lang="en-US" sz="1600" dirty="0">
                <a:latin typeface="Comic Sans MS"/>
                <a:cs typeface="Comic Sans MS"/>
              </a:rPr>
              <a:t>p</a:t>
            </a:r>
            <a:r>
              <a:rPr lang="en-US" sz="1600" baseline="30000" dirty="0">
                <a:latin typeface="Comic Sans MS"/>
                <a:cs typeface="Comic Sans MS"/>
              </a:rPr>
              <a:t>(↑</a:t>
            </a:r>
            <a:r>
              <a:rPr lang="en-US" sz="1600" baseline="30000" dirty="0" smtClean="0">
                <a:latin typeface="Comic Sans MS"/>
                <a:cs typeface="Comic Sans MS"/>
              </a:rPr>
              <a:t>)</a:t>
            </a:r>
            <a:endParaRPr lang="en-US" sz="1600" dirty="0" smtClean="0">
              <a:latin typeface="Comic Sans MS"/>
              <a:cs typeface="Comic Sans MS"/>
            </a:endParaRPr>
          </a:p>
          <a:p>
            <a:r>
              <a:rPr lang="en-US" sz="2000" dirty="0"/>
              <a:t>200 </a:t>
            </a:r>
            <a:r>
              <a:rPr lang="en-US" sz="2000" dirty="0" err="1"/>
              <a:t>GeV</a:t>
            </a:r>
            <a:r>
              <a:rPr lang="en-US" sz="2000" dirty="0"/>
              <a:t> transverse </a:t>
            </a:r>
            <a:r>
              <a:rPr lang="en-US" sz="2000" dirty="0" err="1"/>
              <a:t>polarised</a:t>
            </a:r>
            <a:r>
              <a:rPr lang="en-US" sz="2000" dirty="0"/>
              <a:t> </a:t>
            </a:r>
            <a:r>
              <a:rPr lang="en-US" sz="2000" dirty="0" err="1" smtClean="0"/>
              <a:t>pA</a:t>
            </a:r>
            <a:endParaRPr lang="en-US" sz="2000" dirty="0" smtClean="0"/>
          </a:p>
          <a:p>
            <a:pPr lvl="1"/>
            <a:r>
              <a:rPr lang="en-US" sz="1800" dirty="0"/>
              <a:t>study saturation </a:t>
            </a:r>
            <a:r>
              <a:rPr lang="en-US" sz="1800" dirty="0" smtClean="0"/>
              <a:t>effects</a:t>
            </a:r>
            <a:endParaRPr lang="en-US" sz="1800" dirty="0"/>
          </a:p>
          <a:p>
            <a:pPr lvl="1"/>
            <a:r>
              <a:rPr lang="en-US" sz="1800" dirty="0" smtClean="0"/>
              <a:t>first measurement of </a:t>
            </a:r>
            <a:r>
              <a:rPr lang="en-US" sz="1800" dirty="0" err="1" smtClean="0"/>
              <a:t>g</a:t>
            </a:r>
            <a:r>
              <a:rPr lang="en-US" sz="1800" baseline="30000" dirty="0" err="1" smtClean="0"/>
              <a:t>A</a:t>
            </a:r>
            <a:r>
              <a:rPr lang="en-US" sz="1800" dirty="0" smtClean="0"/>
              <a:t>(x,Q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) and </a:t>
            </a:r>
            <a:r>
              <a:rPr lang="en-US" sz="1800" dirty="0" err="1"/>
              <a:t>g</a:t>
            </a:r>
            <a:r>
              <a:rPr lang="en-US" sz="1800" baseline="30000" dirty="0" err="1"/>
              <a:t>A</a:t>
            </a:r>
            <a:r>
              <a:rPr lang="en-US" sz="1800" dirty="0"/>
              <a:t>(x,Q</a:t>
            </a:r>
            <a:r>
              <a:rPr lang="en-US" sz="1800" baseline="30000" dirty="0"/>
              <a:t>2</a:t>
            </a:r>
            <a:r>
              <a:rPr lang="en-US" sz="1800" dirty="0"/>
              <a:t>,b) </a:t>
            </a:r>
            <a:r>
              <a:rPr lang="en-US" sz="1800" dirty="0"/>
              <a:t>through direct </a:t>
            </a:r>
            <a:r>
              <a:rPr lang="en-US" sz="1800" dirty="0" smtClean="0"/>
              <a:t>photon and UPC </a:t>
            </a:r>
            <a:r>
              <a:rPr lang="en-US" sz="1800" dirty="0" smtClean="0"/>
              <a:t>J/</a:t>
            </a:r>
            <a:r>
              <a:rPr lang="en-US" sz="1800" dirty="0" err="1" smtClean="0"/>
              <a:t>Ψ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smtClean="0"/>
              <a:t>unravel </a:t>
            </a:r>
            <a:r>
              <a:rPr lang="en-US" sz="1800" dirty="0"/>
              <a:t>the underlying </a:t>
            </a:r>
            <a:r>
              <a:rPr lang="en-US" sz="1800" dirty="0" err="1"/>
              <a:t>subprocess</a:t>
            </a:r>
            <a:r>
              <a:rPr lang="en-US" sz="1800" dirty="0"/>
              <a:t> </a:t>
            </a:r>
            <a:r>
              <a:rPr lang="en-US" sz="1800" dirty="0" smtClean="0"/>
              <a:t>by measuring A</a:t>
            </a:r>
            <a:r>
              <a:rPr lang="en-US" sz="1800" baseline="-25000" dirty="0" smtClean="0"/>
              <a:t>N</a:t>
            </a:r>
            <a:r>
              <a:rPr lang="en-US" sz="1800" dirty="0" smtClean="0"/>
              <a:t>(</a:t>
            </a:r>
            <a:r>
              <a:rPr lang="en-US" sz="1800" dirty="0" smtClean="0">
                <a:latin typeface="Symbol" charset="2"/>
                <a:cs typeface="Symbol" charset="2"/>
              </a:rPr>
              <a:t>p</a:t>
            </a:r>
            <a:r>
              <a:rPr lang="en-US" sz="1800" baseline="30000" dirty="0" smtClean="0"/>
              <a:t>0</a:t>
            </a:r>
            <a:r>
              <a:rPr lang="en-US" sz="1800" dirty="0" smtClean="0">
                <a:latin typeface="Symbol" charset="2"/>
                <a:cs typeface="Symbol" charset="2"/>
              </a:rPr>
              <a:t>,g</a:t>
            </a:r>
            <a:r>
              <a:rPr lang="en-US" sz="1800" dirty="0" smtClean="0">
                <a:latin typeface="Comic Sans MS"/>
                <a:cs typeface="Comic Sans MS"/>
              </a:rPr>
              <a:t>)</a:t>
            </a:r>
            <a:endParaRPr lang="en-US" sz="1800" dirty="0">
              <a:latin typeface="Comic Sans MS"/>
              <a:cs typeface="Comic Sans MS"/>
            </a:endParaRPr>
          </a:p>
          <a:p>
            <a:pPr lvl="1"/>
            <a:r>
              <a:rPr lang="en-US" sz="1800" dirty="0" smtClean="0"/>
              <a:t>study GPDs </a:t>
            </a:r>
            <a:r>
              <a:rPr lang="en-US" sz="1800" dirty="0" smtClean="0">
                <a:sym typeface="Wingdings"/>
              </a:rPr>
              <a:t>trough exclusive J/</a:t>
            </a:r>
            <a:r>
              <a:rPr lang="en-US" sz="1800" dirty="0" err="1" smtClean="0">
                <a:sym typeface="Wingdings"/>
              </a:rPr>
              <a:t>Ψ</a:t>
            </a:r>
            <a:r>
              <a:rPr lang="en-US" sz="1800" dirty="0" smtClean="0"/>
              <a:t> </a:t>
            </a:r>
            <a:endParaRPr lang="en-US" sz="1800" dirty="0" smtClean="0"/>
          </a:p>
          <a:p>
            <a:pPr marL="457200" lvl="1" indent="0" algn="ctr">
              <a:buNone/>
            </a:pPr>
            <a:r>
              <a:rPr lang="en-US" sz="1800" dirty="0" smtClean="0">
                <a:solidFill>
                  <a:srgbClr val="FF00FF"/>
                </a:solidFill>
              </a:rPr>
              <a:t>AND </a:t>
            </a:r>
            <a:endParaRPr lang="en-US" sz="1800" dirty="0" smtClean="0">
              <a:solidFill>
                <a:srgbClr val="FF00FF"/>
              </a:solidFill>
            </a:endParaRPr>
          </a:p>
          <a:p>
            <a:pPr marL="457200" lvl="1" indent="0" algn="ctr">
              <a:buNone/>
            </a:pPr>
            <a:r>
              <a:rPr lang="en-US" sz="1800" dirty="0" smtClean="0">
                <a:solidFill>
                  <a:srgbClr val="FF00FF"/>
                </a:solidFill>
              </a:rPr>
              <a:t>much more </a:t>
            </a:r>
            <a:endParaRPr lang="en-US" sz="1800" dirty="0" smtClean="0">
              <a:solidFill>
                <a:srgbClr val="FF00FF"/>
              </a:solidFill>
            </a:endParaRPr>
          </a:p>
          <a:p>
            <a:pPr marL="57150" indent="0">
              <a:buNone/>
            </a:pPr>
            <a:endParaRPr lang="en-US" dirty="0">
              <a:solidFill>
                <a:srgbClr val="FF00FF"/>
              </a:solidFill>
            </a:endParaRP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BUR-16&amp;16, April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5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Run-15 needs to provide comparison data for HFT program</a:t>
            </a:r>
          </a:p>
          <a:p>
            <a:r>
              <a:rPr lang="en-US" dirty="0" smtClean="0"/>
              <a:t>MTD comparison data can also be collected at 500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pp</a:t>
            </a:r>
            <a:endParaRPr lang="en-US" dirty="0" smtClean="0"/>
          </a:p>
          <a:p>
            <a:r>
              <a:rPr lang="en-US" dirty="0" smtClean="0"/>
              <a:t>Following Hardware needs to be in place</a:t>
            </a:r>
          </a:p>
          <a:p>
            <a:pPr lvl="1"/>
            <a:r>
              <a:rPr lang="en-US" dirty="0" smtClean="0"/>
              <a:t>FMS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refurbishment is going well</a:t>
            </a:r>
            <a:endParaRPr lang="en-US" dirty="0" smtClean="0"/>
          </a:p>
          <a:p>
            <a:pPr lvl="1"/>
            <a:r>
              <a:rPr lang="en-US" dirty="0" err="1" smtClean="0"/>
              <a:t>Preshower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on track design finalized  presentations in </a:t>
            </a:r>
            <a:r>
              <a:rPr lang="en-US" dirty="0" err="1" smtClean="0">
                <a:sym typeface="Wingdings"/>
              </a:rPr>
              <a:t>pp-pA-LoI</a:t>
            </a:r>
            <a:r>
              <a:rPr lang="en-US" dirty="0" smtClean="0">
                <a:sym typeface="Wingdings"/>
              </a:rPr>
              <a:t> meetings</a:t>
            </a:r>
            <a:endParaRPr lang="en-US" dirty="0" smtClean="0"/>
          </a:p>
          <a:p>
            <a:pPr lvl="1"/>
            <a:r>
              <a:rPr lang="en-US" dirty="0" smtClean="0"/>
              <a:t>pp2pp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have problems with funding and schedule at the moment, pushing to sort it 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BUR-16&amp;16, April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7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16 possible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22 weeks running </a:t>
            </a:r>
          </a:p>
          <a:p>
            <a:pPr lvl="1"/>
            <a:r>
              <a:rPr lang="en-US" dirty="0" smtClean="0"/>
              <a:t>suggestion split between </a:t>
            </a:r>
            <a:r>
              <a:rPr lang="en-US" dirty="0" err="1" smtClean="0"/>
              <a:t>AuAu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HFT, MTD</a:t>
            </a:r>
          </a:p>
          <a:p>
            <a:pPr lvl="1"/>
            <a:r>
              <a:rPr lang="en-US" dirty="0" smtClean="0">
                <a:sym typeface="Wingdings"/>
              </a:rPr>
              <a:t>transverse polarized </a:t>
            </a:r>
            <a:r>
              <a:rPr lang="en-US" dirty="0" err="1" smtClean="0">
                <a:sym typeface="Wingdings"/>
              </a:rPr>
              <a:t>pp</a:t>
            </a:r>
            <a:r>
              <a:rPr lang="en-US" dirty="0" smtClean="0">
                <a:sym typeface="Wingdings"/>
              </a:rPr>
              <a:t> running at 500 </a:t>
            </a:r>
            <a:r>
              <a:rPr lang="en-US" dirty="0" err="1" smtClean="0">
                <a:sym typeface="Wingdings"/>
              </a:rPr>
              <a:t>GeV</a:t>
            </a:r>
            <a:endParaRPr lang="en-US" dirty="0" smtClean="0">
              <a:sym typeface="Wingdings"/>
            </a:endParaRPr>
          </a:p>
          <a:p>
            <a:pPr lvl="2"/>
            <a:r>
              <a:rPr lang="en-US" dirty="0" smtClean="0">
                <a:sym typeface="Wingdings"/>
              </a:rPr>
              <a:t>Goal </a:t>
            </a:r>
          </a:p>
          <a:p>
            <a:pPr lvl="3"/>
            <a:r>
              <a:rPr lang="en-US" dirty="0">
                <a:sym typeface="Wingdings"/>
              </a:rPr>
              <a:t>measure increase statistics for </a:t>
            </a:r>
            <a:r>
              <a:rPr lang="en-US" dirty="0" err="1">
                <a:sym typeface="Wingdings"/>
              </a:rPr>
              <a:t>Sivers</a:t>
            </a:r>
            <a:r>
              <a:rPr lang="en-US" dirty="0">
                <a:sym typeface="Wingdings"/>
              </a:rPr>
              <a:t> and Collins jet measurements in mid-</a:t>
            </a:r>
            <a:r>
              <a:rPr lang="en-US" dirty="0" smtClean="0">
                <a:sym typeface="Wingdings"/>
              </a:rPr>
              <a:t>rapidity</a:t>
            </a:r>
          </a:p>
          <a:p>
            <a:pPr lvl="3"/>
            <a:r>
              <a:rPr lang="en-US" dirty="0" smtClean="0">
                <a:sym typeface="Wingdings"/>
              </a:rPr>
              <a:t>measure sea-quark </a:t>
            </a:r>
            <a:r>
              <a:rPr lang="en-US" dirty="0" err="1" smtClean="0">
                <a:sym typeface="Wingdings"/>
              </a:rPr>
              <a:t>sivers</a:t>
            </a:r>
            <a:r>
              <a:rPr lang="en-US" dirty="0" smtClean="0">
                <a:sym typeface="Wingdings"/>
              </a:rPr>
              <a:t>, pin down TMD-evolution and try to resolve NSAC HP13</a:t>
            </a:r>
          </a:p>
          <a:p>
            <a:pPr marL="857250" lvl="2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 HOW?</a:t>
            </a:r>
          </a:p>
          <a:p>
            <a:pPr lvl="1">
              <a:buFont typeface="Wingdings" charset="0"/>
              <a:buChar char="à"/>
            </a:pP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measure simultaneously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A</a:t>
            </a:r>
            <a:r>
              <a:rPr lang="en-US" baseline="-25000" dirty="0" smtClean="0">
                <a:solidFill>
                  <a:srgbClr val="0000FF"/>
                </a:solidFill>
                <a:sym typeface="Wingdings"/>
              </a:rPr>
              <a:t>N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for 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, W</a:t>
            </a:r>
            <a:r>
              <a:rPr lang="en-US" baseline="30000" dirty="0" smtClean="0">
                <a:solidFill>
                  <a:srgbClr val="0000FF"/>
                </a:solidFill>
                <a:sym typeface="Wingdings"/>
              </a:rPr>
              <a:t>+/-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Z</a:t>
            </a:r>
            <a:r>
              <a:rPr lang="en-US" baseline="30000" dirty="0" smtClean="0">
                <a:solidFill>
                  <a:srgbClr val="0000FF"/>
                </a:solidFill>
                <a:sym typeface="Wingdings"/>
              </a:rPr>
              <a:t>0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, DY</a:t>
            </a:r>
          </a:p>
          <a:p>
            <a:pPr lvl="1">
              <a:buFont typeface="Wingdings" charset="0"/>
              <a:buChar char="à"/>
            </a:pPr>
            <a:r>
              <a:rPr lang="en-US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DY and 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W</a:t>
            </a:r>
            <a:r>
              <a:rPr lang="en-US" baseline="30000" dirty="0">
                <a:solidFill>
                  <a:srgbClr val="0000FF"/>
                </a:solidFill>
                <a:sym typeface="Wingdings"/>
              </a:rPr>
              <a:t>+/-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Z</a:t>
            </a:r>
            <a:r>
              <a:rPr lang="en-US" baseline="30000" dirty="0" smtClean="0">
                <a:solidFill>
                  <a:srgbClr val="0000FF"/>
                </a:solidFill>
                <a:sym typeface="Wingdings"/>
              </a:rPr>
              <a:t>0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give Q</a:t>
            </a:r>
            <a:r>
              <a:rPr lang="en-US" baseline="30000" dirty="0" smtClean="0">
                <a:solidFill>
                  <a:srgbClr val="0000FF"/>
                </a:solidFill>
                <a:sym typeface="Wingdings"/>
              </a:rPr>
              <a:t>2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evolution</a:t>
            </a:r>
          </a:p>
          <a:p>
            <a:pPr lvl="1">
              <a:buFont typeface="Wingdings" charset="0"/>
              <a:buChar char="à"/>
            </a:pPr>
            <a:r>
              <a:rPr lang="en-US" dirty="0">
                <a:solidFill>
                  <a:srgbClr val="0000FF"/>
                </a:solidFill>
                <a:sym typeface="Wingdings"/>
              </a:rPr>
              <a:t> W</a:t>
            </a:r>
            <a:r>
              <a:rPr lang="en-US" baseline="30000" dirty="0">
                <a:solidFill>
                  <a:srgbClr val="0000FF"/>
                </a:solidFill>
                <a:sym typeface="Wingdings"/>
              </a:rPr>
              <a:t>+/</a:t>
            </a:r>
            <a:r>
              <a:rPr lang="en-US" baseline="30000" dirty="0" smtClean="0">
                <a:solidFill>
                  <a:srgbClr val="0000FF"/>
                </a:solidFill>
                <a:sym typeface="Wingdings"/>
              </a:rPr>
              <a:t>-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give sea-quark 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sivers</a:t>
            </a:r>
            <a:endParaRPr lang="en-US" dirty="0" smtClean="0">
              <a:solidFill>
                <a:srgbClr val="0000FF"/>
              </a:solidFill>
              <a:sym typeface="Wingdings"/>
            </a:endParaRPr>
          </a:p>
          <a:p>
            <a:pPr lvl="1">
              <a:buFont typeface="Wingdings" charset="0"/>
              <a:buChar char="à"/>
            </a:pPr>
            <a:r>
              <a:rPr lang="en-US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All three 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A</a:t>
            </a:r>
            <a:r>
              <a:rPr lang="en-US" baseline="-25000" dirty="0">
                <a:solidFill>
                  <a:srgbClr val="0000FF"/>
                </a:solidFill>
                <a:sym typeface="Wingdings"/>
              </a:rPr>
              <a:t>N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 for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, W</a:t>
            </a:r>
            <a:r>
              <a:rPr lang="en-US" baseline="30000" dirty="0">
                <a:solidFill>
                  <a:srgbClr val="0000FF"/>
                </a:solidFill>
                <a:sym typeface="Wingdings"/>
              </a:rPr>
              <a:t>+/-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 Z</a:t>
            </a:r>
            <a:r>
              <a:rPr lang="en-US" baseline="30000" dirty="0">
                <a:solidFill>
                  <a:srgbClr val="0000FF"/>
                </a:solidFill>
                <a:sym typeface="Wingdings"/>
              </a:rPr>
              <a:t>0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,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DY give sign change</a:t>
            </a:r>
            <a:endParaRPr lang="en-US" dirty="0">
              <a:solidFill>
                <a:srgbClr val="0000FF"/>
              </a:solidFill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BUR-16&amp;16, April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4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Theory predictions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BUR-16&amp;16, April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6714" y="762000"/>
            <a:ext cx="3229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Z. Kang et al. arXiv</a:t>
            </a:r>
            <a:r>
              <a:rPr lang="en-US" sz="1600" b="0" dirty="0"/>
              <a:t>:1401.5078v1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39" y="1157356"/>
            <a:ext cx="2971800" cy="2476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5957" y="2606258"/>
            <a:ext cx="132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4 &lt; Q &lt; 9 </a:t>
            </a:r>
            <a:r>
              <a:rPr lang="en-US" sz="1200" dirty="0" err="1" smtClean="0"/>
              <a:t>GeV</a:t>
            </a:r>
            <a:endParaRPr lang="en-US" sz="1200" dirty="0" smtClean="0"/>
          </a:p>
          <a:p>
            <a:pPr algn="ctr"/>
            <a:r>
              <a:rPr lang="en-US" sz="1200" dirty="0" smtClean="0"/>
              <a:t>0 &lt; </a:t>
            </a:r>
            <a:r>
              <a:rPr lang="en-US" sz="1200" dirty="0" err="1" smtClean="0"/>
              <a:t>p</a:t>
            </a:r>
            <a:r>
              <a:rPr lang="en-US" sz="1200" baseline="-25000" dirty="0" err="1" smtClean="0"/>
              <a:t>T</a:t>
            </a:r>
            <a:r>
              <a:rPr lang="en-US" sz="1200" baseline="-25000" dirty="0" smtClean="0"/>
              <a:t> </a:t>
            </a:r>
            <a:r>
              <a:rPr lang="en-US" sz="1200" dirty="0" smtClean="0"/>
              <a:t>1 </a:t>
            </a:r>
            <a:r>
              <a:rPr lang="en-US" sz="1200" dirty="0" err="1" smtClean="0"/>
              <a:t>GeV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0" y="1138030"/>
            <a:ext cx="6083300" cy="2616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2354" y="1422397"/>
            <a:ext cx="1159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0 &lt; </a:t>
            </a:r>
            <a:r>
              <a:rPr lang="en-US" sz="1200" dirty="0" err="1" smtClean="0"/>
              <a:t>p</a:t>
            </a:r>
            <a:r>
              <a:rPr lang="en-US" sz="1200" baseline="-25000" dirty="0" err="1" smtClean="0"/>
              <a:t>T</a:t>
            </a:r>
            <a:r>
              <a:rPr lang="en-US" sz="1200" baseline="-25000" dirty="0" smtClean="0"/>
              <a:t> </a:t>
            </a:r>
            <a:r>
              <a:rPr lang="en-US" sz="1200" dirty="0"/>
              <a:t>3</a:t>
            </a:r>
            <a:r>
              <a:rPr lang="en-US" sz="1200" dirty="0" smtClean="0"/>
              <a:t> </a:t>
            </a:r>
            <a:r>
              <a:rPr lang="en-US" sz="1200" dirty="0" err="1" smtClean="0"/>
              <a:t>GeV</a:t>
            </a:r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78" y="3657046"/>
            <a:ext cx="5778500" cy="2768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94698" y="3620049"/>
            <a:ext cx="1287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Q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 = 2.4 GeV</a:t>
            </a:r>
            <a:r>
              <a:rPr lang="en-US" sz="1200" baseline="30000" dirty="0" smtClean="0"/>
              <a:t>2</a:t>
            </a:r>
          </a:p>
        </p:txBody>
      </p:sp>
      <p:sp>
        <p:nvSpPr>
          <p:cNvPr id="13" name="AutoShape 49"/>
          <p:cNvSpPr>
            <a:spLocks noChangeArrowheads="1"/>
          </p:cNvSpPr>
          <p:nvPr/>
        </p:nvSpPr>
        <p:spPr bwMode="auto">
          <a:xfrm>
            <a:off x="5916525" y="3797811"/>
            <a:ext cx="949325" cy="348570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3990" y="3743770"/>
            <a:ext cx="313781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sea quarks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completely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unconstrained</a:t>
            </a:r>
          </a:p>
          <a:p>
            <a:pPr algn="ctr"/>
            <a:endParaRPr lang="en-US" dirty="0">
              <a:solidFill>
                <a:srgbClr val="0000FF"/>
              </a:solidFill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impacts A</a:t>
            </a:r>
            <a:r>
              <a:rPr lang="en-US" baseline="-25000" dirty="0" smtClean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(DY,W</a:t>
            </a:r>
            <a:r>
              <a:rPr lang="en-US" baseline="30000" dirty="0" smtClean="0">
                <a:solidFill>
                  <a:srgbClr val="0000FF"/>
                </a:solidFill>
              </a:rPr>
              <a:t>±, </a:t>
            </a:r>
            <a:r>
              <a:rPr lang="en-US" dirty="0" smtClean="0">
                <a:solidFill>
                  <a:srgbClr val="0000FF"/>
                </a:solidFill>
              </a:rPr>
              <a:t>Z</a:t>
            </a:r>
            <a:r>
              <a:rPr lang="en-US" baseline="30000" dirty="0" smtClean="0">
                <a:solidFill>
                  <a:srgbClr val="0000FF"/>
                </a:solidFill>
              </a:rPr>
              <a:t>0</a:t>
            </a:r>
            <a:r>
              <a:rPr lang="en-US" dirty="0" smtClean="0">
                <a:solidFill>
                  <a:srgbClr val="0000FF"/>
                </a:solidFill>
              </a:rPr>
              <a:t>,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algn="ctr"/>
            <a:endParaRPr lang="en-US" dirty="0" smtClean="0">
              <a:solidFill>
                <a:srgbClr val="0000FF"/>
              </a:solidFill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new calculations for 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baseline="-25000" dirty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(Z</a:t>
            </a:r>
            <a:r>
              <a:rPr lang="en-US" baseline="30000" dirty="0" smtClean="0">
                <a:solidFill>
                  <a:srgbClr val="0000FF"/>
                </a:solidFill>
              </a:rPr>
              <a:t>0</a:t>
            </a:r>
            <a:r>
              <a:rPr lang="en-US" dirty="0">
                <a:solidFill>
                  <a:srgbClr val="0000FF"/>
                </a:solidFill>
              </a:rPr>
              <a:t>,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r>
              <a:rPr lang="en-US" dirty="0" smtClean="0">
                <a:solidFill>
                  <a:srgbClr val="0000FF"/>
                </a:solidFill>
              </a:rPr>
              <a:t>coming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and maximized sea-quarks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4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 DY</a:t>
            </a:r>
            <a:endParaRPr lang="en-US" baseline="300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0" y="530097"/>
            <a:ext cx="9144000" cy="2727729"/>
          </a:xfrm>
        </p:spPr>
        <p:txBody>
          <a:bodyPr/>
          <a:lstStyle/>
          <a:p>
            <a:r>
              <a:rPr lang="en-US" dirty="0" smtClean="0"/>
              <a:t>Requirements:</a:t>
            </a:r>
          </a:p>
          <a:p>
            <a:pPr lvl="1"/>
            <a:r>
              <a:rPr lang="en-US" dirty="0" err="1" smtClean="0"/>
              <a:t>Drell</a:t>
            </a:r>
            <a:r>
              <a:rPr lang="en-US" dirty="0" smtClean="0"/>
              <a:t>-Yan needs ~10</a:t>
            </a:r>
            <a:r>
              <a:rPr lang="en-US" baseline="30000" dirty="0" smtClean="0"/>
              <a:t>7</a:t>
            </a:r>
            <a:r>
              <a:rPr lang="en-US" dirty="0" smtClean="0"/>
              <a:t>-10</a:t>
            </a:r>
            <a:r>
              <a:rPr lang="en-US" baseline="30000" dirty="0" smtClean="0"/>
              <a:t>6 </a:t>
            </a:r>
            <a:r>
              <a:rPr lang="en-US" dirty="0" smtClean="0"/>
              <a:t>suppression of hadron pairs</a:t>
            </a:r>
          </a:p>
          <a:p>
            <a:pPr lvl="2"/>
            <a:r>
              <a:rPr lang="en-US" dirty="0" smtClean="0"/>
              <a:t>Forward rapidity naturally suppresses QCD background</a:t>
            </a:r>
          </a:p>
          <a:p>
            <a:pPr lvl="2"/>
            <a:r>
              <a:rPr lang="en-US" dirty="0" smtClean="0"/>
              <a:t>Track multiplicities are small with reasonable hadron rejection</a:t>
            </a:r>
          </a:p>
          <a:p>
            <a:pPr lvl="2"/>
            <a:r>
              <a:rPr lang="en-US" dirty="0" smtClean="0"/>
              <a:t>charge identification is mainly helping a small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inv</a:t>
            </a:r>
            <a:r>
              <a:rPr lang="en-US" dirty="0" smtClean="0"/>
              <a:t>&lt;2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Transverse asymmetries need h&gt;2</a:t>
            </a:r>
          </a:p>
          <a:p>
            <a:pPr lvl="1"/>
            <a:r>
              <a:rPr lang="en-US" dirty="0" smtClean="0"/>
              <a:t>Background asymmetries a problem if S/B~1</a:t>
            </a:r>
          </a:p>
          <a:p>
            <a:pPr lvl="1"/>
            <a:r>
              <a:rPr lang="en-US" dirty="0" smtClean="0"/>
              <a:t>Mapping out 4&lt;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inv</a:t>
            </a:r>
            <a:r>
              <a:rPr lang="en-US" dirty="0" smtClean="0"/>
              <a:t>&lt;9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r>
              <a:rPr lang="en-US" baseline="30000" dirty="0" smtClean="0"/>
              <a:t>2 </a:t>
            </a:r>
            <a:r>
              <a:rPr lang="en-US" dirty="0" smtClean="0"/>
              <a:t>needs a recorded </a:t>
            </a:r>
            <a:r>
              <a:rPr lang="en-US" dirty="0" err="1" smtClean="0"/>
              <a:t>lumi</a:t>
            </a:r>
            <a:r>
              <a:rPr lang="en-US" dirty="0" smtClean="0"/>
              <a:t> of 1 fb</a:t>
            </a:r>
            <a:r>
              <a:rPr lang="en-US" baseline="30000" dirty="0" smtClean="0"/>
              <a:t>-1</a:t>
            </a:r>
          </a:p>
          <a:p>
            <a:pPr lvl="1"/>
            <a:endParaRPr lang="en-US" baseline="300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44833" y="6421325"/>
            <a:ext cx="1676400" cy="381000"/>
          </a:xfrm>
        </p:spPr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BUR-16&amp;16, April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4" name="Picture 2" descr="C:\Users\keyser\Documents\PHENIX\PHENIXnext\PicturesDrellYan\2012-07\projection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50000" r="11578"/>
          <a:stretch/>
        </p:blipFill>
        <p:spPr bwMode="auto">
          <a:xfrm>
            <a:off x="363538" y="3275851"/>
            <a:ext cx="3137245" cy="180204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86821" y="3347488"/>
            <a:ext cx="227498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scales with 1/polarization !!!</a:t>
            </a:r>
          </a:p>
          <a:p>
            <a:r>
              <a:rPr lang="en-US" sz="1200" dirty="0" smtClean="0">
                <a:solidFill>
                  <a:srgbClr val="0000FF"/>
                </a:solidFill>
              </a:rPr>
              <a:t>L</a:t>
            </a:r>
            <a:r>
              <a:rPr lang="en-US" sz="1200" baseline="-25000" dirty="0" smtClean="0">
                <a:solidFill>
                  <a:srgbClr val="0000FF"/>
                </a:solidFill>
              </a:rPr>
              <a:t>int</a:t>
            </a:r>
            <a:r>
              <a:rPr lang="en-US" sz="1200" dirty="0" smtClean="0">
                <a:solidFill>
                  <a:srgbClr val="0000FF"/>
                </a:solidFill>
              </a:rPr>
              <a:t> = 1fb</a:t>
            </a:r>
            <a:r>
              <a:rPr lang="en-US" sz="1200" baseline="30000" dirty="0" smtClean="0">
                <a:solidFill>
                  <a:srgbClr val="0000FF"/>
                </a:solidFill>
              </a:rPr>
              <a:t>-1 </a:t>
            </a:r>
          </a:p>
        </p:txBody>
      </p:sp>
      <p:pic>
        <p:nvPicPr>
          <p:cNvPr id="15" name="Picture 14" descr="had.rej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491" y="3640480"/>
            <a:ext cx="2385943" cy="1106787"/>
          </a:xfrm>
          <a:prstGeom prst="rect">
            <a:avLst/>
          </a:prstGeom>
        </p:spPr>
      </p:pic>
      <p:pic>
        <p:nvPicPr>
          <p:cNvPr id="16" name="Picture 15" descr="pho.rej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275" y="5020914"/>
            <a:ext cx="2398103" cy="110821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84348" y="3865216"/>
            <a:ext cx="922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ym typeface="Wingdings"/>
              </a:rPr>
              <a:t> FMS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171094" y="4117008"/>
            <a:ext cx="2108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ym typeface="Wingdings"/>
              </a:rPr>
              <a:t> just building one  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6182140" y="4359977"/>
            <a:ext cx="29803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en-US" sz="1600" dirty="0" smtClean="0">
                <a:sym typeface="Wingdings"/>
              </a:rPr>
              <a:t>can be replaced by</a:t>
            </a:r>
          </a:p>
          <a:p>
            <a:r>
              <a:rPr lang="en-US" sz="1600" dirty="0">
                <a:sym typeface="Wingdings"/>
              </a:rPr>
              <a:t> </a:t>
            </a:r>
            <a:r>
              <a:rPr lang="en-US" sz="1600" dirty="0" smtClean="0">
                <a:sym typeface="Wingdings"/>
              </a:rPr>
              <a:t>  </a:t>
            </a:r>
            <a:r>
              <a:rPr lang="en-US" sz="1600" dirty="0" err="1" smtClean="0">
                <a:sym typeface="Wingdings"/>
              </a:rPr>
              <a:t>postshower</a:t>
            </a:r>
            <a:endParaRPr lang="en-US" sz="1600" dirty="0" smtClean="0">
              <a:sym typeface="Wingdings"/>
            </a:endParaRPr>
          </a:p>
          <a:p>
            <a:r>
              <a:rPr lang="en-US" sz="1600" dirty="0">
                <a:sym typeface="Wingdings"/>
              </a:rPr>
              <a:t> </a:t>
            </a:r>
            <a:r>
              <a:rPr lang="en-US" sz="1600" dirty="0" smtClean="0">
                <a:sym typeface="Wingdings"/>
              </a:rPr>
              <a:t>   use FMSPS technology</a:t>
            </a:r>
          </a:p>
          <a:p>
            <a:r>
              <a:rPr lang="en-US" sz="1600" dirty="0">
                <a:sym typeface="Wingdings"/>
              </a:rPr>
              <a:t> </a:t>
            </a:r>
            <a:r>
              <a:rPr lang="en-US" sz="1600" dirty="0" smtClean="0">
                <a:sym typeface="Wingdings"/>
              </a:rPr>
              <a:t>     possible till run 16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743742" y="6217475"/>
            <a:ext cx="3942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tracking: </a:t>
            </a:r>
            <a:r>
              <a:rPr lang="en-US" dirty="0" smtClean="0">
                <a:sym typeface="Wingdings"/>
              </a:rPr>
              <a:t> charge separation: 2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798958" y="3268880"/>
            <a:ext cx="2548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rejections per track: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4897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Details:</a:t>
            </a:r>
          </a:p>
          <a:p>
            <a:r>
              <a:rPr lang="en-US" sz="1000" dirty="0" smtClean="0"/>
              <a:t>https</a:t>
            </a:r>
            <a:r>
              <a:rPr lang="en-US" sz="1000" dirty="0"/>
              <a:t>://</a:t>
            </a:r>
            <a:r>
              <a:rPr lang="en-US" sz="1000" dirty="0" err="1"/>
              <a:t>drupal.star.bnl.gov</a:t>
            </a:r>
            <a:r>
              <a:rPr lang="en-US" sz="1000" dirty="0"/>
              <a:t>/STAR/system/files/2014-01-11_DrellYan.pptx</a:t>
            </a:r>
          </a:p>
        </p:txBody>
      </p:sp>
    </p:spTree>
    <p:extLst>
      <p:ext uri="{BB962C8B-B14F-4D97-AF65-F5344CB8AC3E}">
        <p14:creationId xmlns:p14="http://schemas.microsoft.com/office/powerpoint/2010/main" val="48786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 direct </a:t>
            </a:r>
            <a:r>
              <a:rPr lang="en-US" dirty="0" smtClean="0"/>
              <a:t>Photon at 500 </a:t>
            </a:r>
            <a:r>
              <a:rPr lang="en-US" dirty="0" err="1" smtClean="0"/>
              <a:t>GeV</a:t>
            </a:r>
            <a:endParaRPr lang="en-US" baseline="30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BUR-16&amp;16, April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0434" y="762000"/>
            <a:ext cx="6365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Proof of principle from Run-15 200 </a:t>
            </a:r>
            <a:r>
              <a:rPr lang="en-US" dirty="0" err="1" smtClean="0"/>
              <a:t>GeV</a:t>
            </a:r>
            <a:r>
              <a:rPr lang="en-US" dirty="0" smtClean="0"/>
              <a:t> data: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500 </a:t>
            </a:r>
            <a:r>
              <a:rPr lang="en-US" dirty="0" err="1" smtClean="0">
                <a:sym typeface="Wingdings"/>
              </a:rPr>
              <a:t>GeV</a:t>
            </a:r>
            <a:r>
              <a:rPr lang="en-US" dirty="0" smtClean="0">
                <a:sym typeface="Wingdings"/>
              </a:rPr>
              <a:t> need to reach same high </a:t>
            </a:r>
            <a:r>
              <a:rPr lang="en-US" dirty="0" err="1" smtClean="0">
                <a:sym typeface="Wingdings"/>
              </a:rPr>
              <a:t>x</a:t>
            </a:r>
            <a:r>
              <a:rPr lang="en-US" baseline="-25000" dirty="0" err="1" smtClean="0">
                <a:sym typeface="Wingdings"/>
              </a:rPr>
              <a:t>f</a:t>
            </a:r>
            <a:r>
              <a:rPr lang="en-US" dirty="0" smtClean="0">
                <a:sym typeface="Wingdings"/>
              </a:rPr>
              <a:t> as at 200 </a:t>
            </a:r>
            <a:r>
              <a:rPr lang="en-US" dirty="0" err="1" smtClean="0">
                <a:sym typeface="Wingdings"/>
              </a:rPr>
              <a:t>GeV</a:t>
            </a:r>
            <a:endParaRPr lang="en-US" dirty="0" smtClean="0"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bigger background from merged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baseline="30000" dirty="0" smtClean="0">
                <a:sym typeface="Wingdings"/>
              </a:rPr>
              <a:t>0</a:t>
            </a: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2685237"/>
            <a:ext cx="3501679" cy="31187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AutoShape 49"/>
          <p:cNvSpPr>
            <a:spLocks noChangeArrowheads="1"/>
          </p:cNvSpPr>
          <p:nvPr/>
        </p:nvSpPr>
        <p:spPr bwMode="auto">
          <a:xfrm>
            <a:off x="218105" y="1821014"/>
            <a:ext cx="979288" cy="348570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3748" y="1711735"/>
            <a:ext cx="7940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FMS </a:t>
            </a:r>
            <a:r>
              <a:rPr lang="en-US" dirty="0" err="1" smtClean="0"/>
              <a:t>Preshower</a:t>
            </a:r>
            <a:r>
              <a:rPr lang="en-US" dirty="0" smtClean="0"/>
              <a:t> </a:t>
            </a:r>
            <a:r>
              <a:rPr lang="en-US" dirty="0" smtClean="0"/>
              <a:t>need to help </a:t>
            </a:r>
            <a:r>
              <a:rPr lang="en-US" dirty="0" smtClean="0"/>
              <a:t>to separate </a:t>
            </a:r>
            <a:r>
              <a:rPr lang="en-US" dirty="0">
                <a:sym typeface="Wingdings"/>
              </a:rPr>
              <a:t>merged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baseline="30000" dirty="0" smtClean="0">
                <a:sym typeface="Wingdings"/>
              </a:rPr>
              <a:t>0</a:t>
            </a:r>
            <a:r>
              <a:rPr lang="en-US" dirty="0">
                <a:sym typeface="Wingdings"/>
              </a:rPr>
              <a:t> </a:t>
            </a:r>
            <a:r>
              <a:rPr lang="en-US" dirty="0" smtClean="0"/>
              <a:t>from </a:t>
            </a:r>
            <a:r>
              <a:rPr lang="en-US" dirty="0" smtClean="0"/>
              <a:t>single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Can be done 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>
                <a:sym typeface="Wingdings"/>
              </a:rPr>
              <a:t>check out: </a:t>
            </a:r>
            <a:r>
              <a:rPr lang="en-US" sz="1200" dirty="0">
                <a:sym typeface="Wingdings"/>
              </a:rPr>
              <a:t>https://</a:t>
            </a:r>
            <a:r>
              <a:rPr lang="en-US" sz="1200" dirty="0" err="1">
                <a:sym typeface="Wingdings"/>
              </a:rPr>
              <a:t>drupal.star.bnl.gov</a:t>
            </a:r>
            <a:r>
              <a:rPr lang="en-US" sz="1200" dirty="0">
                <a:sym typeface="Wingdings"/>
              </a:rPr>
              <a:t>/STAR/system/</a:t>
            </a:r>
            <a:r>
              <a:rPr lang="en-US" sz="1200" dirty="0" smtClean="0">
                <a:sym typeface="Wingdings"/>
              </a:rPr>
              <a:t>files/2014</a:t>
            </a:r>
            <a:r>
              <a:rPr lang="en-US" sz="1200" dirty="0">
                <a:sym typeface="Wingdings"/>
              </a:rPr>
              <a:t>-03_28_FMS.preshower.pdf</a:t>
            </a:r>
          </a:p>
          <a:p>
            <a:endParaRPr lang="en-US" dirty="0"/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890" y="2959873"/>
            <a:ext cx="2980414" cy="23520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4229652" y="5334000"/>
            <a:ext cx="35272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effectLst/>
              </a:rPr>
              <a:t>dashed curve is the direct asymmetry </a:t>
            </a:r>
            <a:r>
              <a:rPr lang="en-US" sz="1000" dirty="0" err="1">
                <a:effectLst/>
              </a:rPr>
              <a:t>A</a:t>
            </a:r>
            <a:r>
              <a:rPr lang="en-US" sz="1000" baseline="-25000" dirty="0" err="1">
                <a:effectLst/>
              </a:rPr>
              <a:t>N</a:t>
            </a:r>
            <a:r>
              <a:rPr lang="en-US" sz="1000" baseline="30000" dirty="0" err="1">
                <a:effectLst/>
              </a:rPr>
              <a:t>dir</a:t>
            </a:r>
            <a:r>
              <a:rPr lang="en-US" sz="1000" dirty="0">
                <a:effectLst/>
              </a:rPr>
              <a:t>, </a:t>
            </a:r>
            <a:endParaRPr lang="en-US" sz="1000" dirty="0" smtClean="0">
              <a:effectLst/>
            </a:endParaRPr>
          </a:p>
          <a:p>
            <a:r>
              <a:rPr lang="en-US" sz="1000" dirty="0" smtClean="0">
                <a:effectLst/>
              </a:rPr>
              <a:t>dotted </a:t>
            </a:r>
            <a:r>
              <a:rPr lang="en-US" sz="1000" dirty="0">
                <a:effectLst/>
              </a:rPr>
              <a:t>curve is the fragmentation asymmetry </a:t>
            </a:r>
            <a:r>
              <a:rPr lang="en-US" sz="1000" dirty="0" err="1">
                <a:effectLst/>
              </a:rPr>
              <a:t>A</a:t>
            </a:r>
            <a:r>
              <a:rPr lang="en-US" sz="1000" baseline="-25000" dirty="0" err="1">
                <a:effectLst/>
              </a:rPr>
              <a:t>N</a:t>
            </a:r>
            <a:r>
              <a:rPr lang="en-US" sz="1000" baseline="30000" dirty="0" err="1">
                <a:effectLst/>
              </a:rPr>
              <a:t>frag</a:t>
            </a:r>
            <a:r>
              <a:rPr lang="en-US" sz="1000" dirty="0">
                <a:effectLst/>
              </a:rPr>
              <a:t>, </a:t>
            </a:r>
          </a:p>
          <a:p>
            <a:r>
              <a:rPr lang="en-US" sz="1000" dirty="0" smtClean="0">
                <a:effectLst/>
              </a:rPr>
              <a:t>solid </a:t>
            </a:r>
            <a:r>
              <a:rPr lang="en-US" sz="1000" dirty="0">
                <a:effectLst/>
              </a:rPr>
              <a:t>curve is the overall spin asymmetry. </a:t>
            </a:r>
            <a:endParaRPr lang="en-US" sz="1000" dirty="0" smtClean="0">
              <a:effectLst/>
            </a:endParaRPr>
          </a:p>
          <a:p>
            <a:r>
              <a:rPr lang="en-US" sz="1000" dirty="0" smtClean="0">
                <a:effectLst/>
              </a:rPr>
              <a:t>The </a:t>
            </a:r>
            <a:r>
              <a:rPr lang="en-US" sz="1000" dirty="0">
                <a:effectLst/>
              </a:rPr>
              <a:t>different colors represent different </a:t>
            </a:r>
            <a:r>
              <a:rPr lang="en-US" sz="1000" dirty="0" smtClean="0">
                <a:effectLst/>
              </a:rPr>
              <a:t>assumptions</a:t>
            </a:r>
          </a:p>
          <a:p>
            <a:r>
              <a:rPr lang="en-US" sz="1000" dirty="0" smtClean="0">
                <a:effectLst/>
              </a:rPr>
              <a:t>about </a:t>
            </a:r>
            <a:r>
              <a:rPr lang="en-US" sz="1000" dirty="0">
                <a:effectLst/>
              </a:rPr>
              <a:t>the magnitude of the </a:t>
            </a:r>
            <a:r>
              <a:rPr lang="en-US" sz="1000" dirty="0" err="1">
                <a:effectLst/>
              </a:rPr>
              <a:t>Sivers</a:t>
            </a:r>
            <a:r>
              <a:rPr lang="en-US" sz="1000" dirty="0">
                <a:effectLst/>
              </a:rPr>
              <a:t> </a:t>
            </a:r>
            <a:r>
              <a:rPr lang="en-US" sz="1000" dirty="0" smtClean="0">
                <a:effectLst/>
              </a:rPr>
              <a:t>asymmetry</a:t>
            </a:r>
          </a:p>
          <a:p>
            <a:r>
              <a:rPr lang="en-US" sz="1000" dirty="0" smtClean="0">
                <a:effectLst/>
              </a:rPr>
              <a:t>Old paper by Z. Kang no evolution 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4727740" y="2769702"/>
            <a:ext cx="1223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effectLst/>
              </a:rPr>
              <a:t>√s </a:t>
            </a:r>
            <a:r>
              <a:rPr lang="en-US" sz="1200" dirty="0" smtClean="0">
                <a:effectLst/>
              </a:rPr>
              <a:t>= </a:t>
            </a:r>
            <a:r>
              <a:rPr lang="en-US" sz="1200" dirty="0" smtClean="0"/>
              <a:t>200 </a:t>
            </a:r>
            <a:r>
              <a:rPr lang="en-US" sz="1200" dirty="0" err="1" smtClean="0"/>
              <a:t>GeV</a:t>
            </a:r>
            <a:endParaRPr lang="en-US" sz="12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65473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47079</TotalTime>
  <Words>2302</Words>
  <Application>Microsoft Macintosh PowerPoint</Application>
  <PresentationFormat>On-screen Show (4:3)</PresentationFormat>
  <Paragraphs>399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Blank Presentation</vt:lpstr>
      <vt:lpstr>Document</vt:lpstr>
      <vt:lpstr>PP Physics Goals for RUN 15 and 16</vt:lpstr>
      <vt:lpstr>CAD Guidance</vt:lpstr>
      <vt:lpstr>RHIC RUNNING AND PERFORMANCE MILESTONES</vt:lpstr>
      <vt:lpstr>pp Run-15: GoAls </vt:lpstr>
      <vt:lpstr>Important </vt:lpstr>
      <vt:lpstr>Run 16 possible Scenarios</vt:lpstr>
      <vt:lpstr>New Theory predictions</vt:lpstr>
      <vt:lpstr>An DY</vt:lpstr>
      <vt:lpstr>An direct Photon at 500 GeV</vt:lpstr>
      <vt:lpstr>Summary</vt:lpstr>
      <vt:lpstr>PowerPoint Presentation</vt:lpstr>
      <vt:lpstr>The famous sign change of the Sivers fct.</vt:lpstr>
      <vt:lpstr>Collected Luminosity with longitudinal Polarization</vt:lpstr>
      <vt:lpstr>Collected Luminosity with transverse Polarization</vt:lpstr>
      <vt:lpstr>PowerPoint Presentation</vt:lpstr>
      <vt:lpstr>PowerPoint Presentation</vt:lpstr>
    </vt:vector>
  </TitlesOfParts>
  <Company>京都大学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Naohito Saito</dc:creator>
  <cp:lastModifiedBy>Elke-Caroline Aschenauer</cp:lastModifiedBy>
  <cp:revision>1175</cp:revision>
  <cp:lastPrinted>2012-06-14T14:35:05Z</cp:lastPrinted>
  <dcterms:created xsi:type="dcterms:W3CDTF">2011-04-06T15:13:11Z</dcterms:created>
  <dcterms:modified xsi:type="dcterms:W3CDTF">2014-04-10T15:39:46Z</dcterms:modified>
</cp:coreProperties>
</file>