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9"/>
  </p:notesMasterIdLst>
  <p:handoutMasterIdLst>
    <p:handoutMasterId r:id="rId10"/>
  </p:handoutMasterIdLst>
  <p:sldIdLst>
    <p:sldId id="373" r:id="rId2"/>
    <p:sldId id="384" r:id="rId3"/>
    <p:sldId id="388" r:id="rId4"/>
    <p:sldId id="389" r:id="rId5"/>
    <p:sldId id="387" r:id="rId6"/>
    <p:sldId id="390" r:id="rId7"/>
    <p:sldId id="385" r:id="rId8"/>
  </p:sldIdLst>
  <p:sldSz cx="9144000" cy="6858000" type="screen4x3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3127"/>
    <a:srgbClr val="F6E814"/>
    <a:srgbClr val="F6DA23"/>
    <a:srgbClr val="0033CC"/>
    <a:srgbClr val="FF66CC"/>
    <a:srgbClr val="FF66FF"/>
    <a:srgbClr val="0066FF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7125" autoAdjust="0"/>
  </p:normalViewPr>
  <p:slideViewPr>
    <p:cSldViewPr>
      <p:cViewPr varScale="1">
        <p:scale>
          <a:sx n="104" d="100"/>
          <a:sy n="104" d="100"/>
        </p:scale>
        <p:origin x="-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2CDF230F-4C71-C04B-A086-5761B86FB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12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5325"/>
            <a:ext cx="4633912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0550"/>
            <a:ext cx="51339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855FB499-52C8-4342-9C3D-246A6BF1B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27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09:05, 20+5 min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ppt_BG_Title_BNL_blu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4404836"/>
            <a:ext cx="380297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000" b="0" kern="120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RHIC </a:t>
            </a:r>
            <a:r>
              <a:rPr lang="en-US" sz="2000" b="0" kern="1200" dirty="0" smtClean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Facility Operations </a:t>
            </a:r>
            <a:r>
              <a:rPr lang="en-US" sz="2000" b="0" kern="120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Review</a:t>
            </a:r>
          </a:p>
          <a:p>
            <a:pPr marL="57150" algn="l"/>
            <a:r>
              <a:rPr lang="en-US" sz="2000" b="0" kern="1200" dirty="0" smtClean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August</a:t>
            </a:r>
            <a:r>
              <a:rPr lang="en-US" sz="2000" b="0" kern="1200" baseline="0" dirty="0" smtClean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 6 – 8, </a:t>
            </a:r>
            <a:r>
              <a:rPr lang="en-US" sz="2000" b="0" kern="1200" dirty="0" smtClean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2013</a:t>
            </a:r>
            <a:endParaRPr lang="en-US" sz="2000" b="0" kern="1200" dirty="0">
              <a:solidFill>
                <a:srgbClr val="F6E814"/>
              </a:solidFill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9" name="Title 4"/>
          <p:cNvSpPr txBox="1">
            <a:spLocks/>
          </p:cNvSpPr>
          <p:nvPr userDrawn="1"/>
        </p:nvSpPr>
        <p:spPr bwMode="auto">
          <a:xfrm>
            <a:off x="228600" y="457200"/>
            <a:ext cx="76787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sz="3200" b="0" dirty="0" smtClean="0">
                <a:solidFill>
                  <a:srgbClr val="F6E814"/>
                </a:solidFill>
              </a:rPr>
              <a:t>The Relativistic Heavy Ion Collider</a:t>
            </a:r>
            <a:endParaRPr lang="en-US" sz="3200" b="0" dirty="0">
              <a:solidFill>
                <a:srgbClr val="F6E814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Author 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3101066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D0C6E5F-9C11-2B4B-8B1B-CB9538927588}" type="slidenum">
              <a:rPr lang="en-US" sz="1400" b="0" smtClean="0"/>
              <a:pPr>
                <a:defRPr/>
              </a:pPr>
              <a:t>‹#›</a:t>
            </a:fld>
            <a:endParaRPr lang="en-US" sz="1400" b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8879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D0C6E5F-9C11-2B4B-8B1B-CB9538927588}" type="slidenum">
              <a:rPr lang="en-US" sz="1400" b="0" smtClean="0"/>
              <a:pPr>
                <a:defRPr/>
              </a:pPr>
              <a:t>‹#›</a:t>
            </a:fld>
            <a:endParaRPr lang="en-US" sz="1400" b="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8879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8382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5"/>
            <a:ext cx="4191000" cy="604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6300" y="815975"/>
            <a:ext cx="4257675" cy="604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884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2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752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DDFC27F-93F2-477E-AD06-9129FC5F425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4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96838"/>
            <a:ext cx="8458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D0E7053-A9EF-4948-8331-64540782529C}" type="slidenum">
              <a:rPr lang="en-US" sz="1400" b="0" smtClean="0"/>
              <a:pPr>
                <a:defRPr/>
              </a:pPr>
              <a:t>‹#›</a:t>
            </a:fld>
            <a:endParaRPr lang="en-US" sz="1400" b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05" r:id="rId4"/>
    <p:sldLayoutId id="2147483906" r:id="rId5"/>
    <p:sldLayoutId id="2147483912" r:id="rId6"/>
    <p:sldLayoutId id="2147483913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9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0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1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2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2-0710 RHIC complex aerial 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2300"/>
          </a:xfrm>
          <a:prstGeom prst="rect">
            <a:avLst/>
          </a:prstGeom>
        </p:spPr>
      </p:pic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485900" y="1371600"/>
            <a:ext cx="6553200" cy="12573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RHIC – </a:t>
            </a:r>
            <a:r>
              <a:rPr lang="en-US" sz="3200" dirty="0" err="1" smtClean="0">
                <a:solidFill>
                  <a:schemeClr val="tx1"/>
                </a:solidFill>
              </a:rPr>
              <a:t>p+p</a:t>
            </a:r>
            <a:r>
              <a:rPr lang="en-US" sz="3200" dirty="0" smtClean="0">
                <a:solidFill>
                  <a:schemeClr val="tx1"/>
                </a:solidFill>
              </a:rPr>
              <a:t> and </a:t>
            </a:r>
            <a:r>
              <a:rPr lang="en-US" sz="3200" dirty="0" err="1" smtClean="0">
                <a:solidFill>
                  <a:schemeClr val="tx1"/>
                </a:solidFill>
              </a:rPr>
              <a:t>p+Au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projections for 2018+</a:t>
            </a:r>
            <a:endParaRPr lang="en-US" sz="4400" b="0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3886200" y="1346200"/>
            <a:ext cx="8255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6705600" y="6118955"/>
            <a:ext cx="2438400" cy="8382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399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009900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b="0" dirty="0" smtClean="0">
                <a:latin typeface="Arial"/>
                <a:cs typeface="Arial"/>
              </a:rPr>
              <a:t>21 March 2014</a:t>
            </a:r>
            <a:endParaRPr lang="en-US" b="0" dirty="0" smtClean="0">
              <a:latin typeface="Arial"/>
              <a:cs typeface="Arial"/>
            </a:endParaRPr>
          </a:p>
          <a:p>
            <a:pPr algn="r"/>
            <a:r>
              <a:rPr lang="en-US" b="0" dirty="0" smtClean="0">
                <a:latin typeface="Arial"/>
                <a:cs typeface="Arial"/>
              </a:rPr>
              <a:t>STAR meeting</a:t>
            </a:r>
            <a:endParaRPr lang="en-US" b="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865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p+p</a:t>
            </a:r>
            <a:r>
              <a:rPr lang="en-US" dirty="0" smtClean="0"/>
              <a:t> luminosity projections 2018+ </a:t>
            </a:r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333"/>
            <a:ext cx="9144000" cy="43327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763963" y="1437056"/>
            <a:ext cx="4343400" cy="228600"/>
          </a:xfrm>
          <a:prstGeom prst="rect">
            <a:avLst/>
          </a:prstGeom>
          <a:noFill/>
          <a:ln w="38100" cap="flat" cmpd="sng" algn="ctr">
            <a:solidFill>
              <a:srgbClr val="FF312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57607" y="2286000"/>
            <a:ext cx="4343400" cy="228600"/>
          </a:xfrm>
          <a:prstGeom prst="rect">
            <a:avLst/>
          </a:prstGeom>
          <a:noFill/>
          <a:ln w="38100" cap="flat" cmpd="sng" algn="ctr">
            <a:solidFill>
              <a:srgbClr val="FF312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63463" y="3147155"/>
            <a:ext cx="4343400" cy="228600"/>
          </a:xfrm>
          <a:prstGeom prst="rect">
            <a:avLst/>
          </a:prstGeom>
          <a:noFill/>
          <a:ln w="38100" cap="flat" cmpd="sng" algn="ctr">
            <a:solidFill>
              <a:srgbClr val="FF312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0" y="5420261"/>
            <a:ext cx="85826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b="0" dirty="0" smtClean="0">
                <a:solidFill>
                  <a:srgbClr val="0000FF"/>
                </a:solidFill>
                <a:latin typeface="Helvetica"/>
                <a:cs typeface="Helvetica"/>
              </a:rPr>
              <a:t>Luminosity increase driven by bunch intensity and bunch length, based on</a:t>
            </a:r>
          </a:p>
          <a:p>
            <a:pPr marL="342900" indent="-342900" algn="l">
              <a:spcBef>
                <a:spcPts val="0"/>
              </a:spcBef>
              <a:buFont typeface="Arial"/>
              <a:buChar char="•"/>
            </a:pPr>
            <a:r>
              <a:rPr lang="en-US" sz="2000" b="0" dirty="0" smtClean="0">
                <a:solidFill>
                  <a:srgbClr val="0000FF"/>
                </a:solidFill>
                <a:latin typeface="Helvetica"/>
                <a:cs typeface="Helvetica"/>
              </a:rPr>
              <a:t>New polarized source (first operated in 2013)</a:t>
            </a:r>
          </a:p>
          <a:p>
            <a:pPr marL="342900" indent="-342900" algn="l">
              <a:spcBef>
                <a:spcPts val="0"/>
              </a:spcBef>
              <a:buFont typeface="Arial"/>
              <a:buChar char="•"/>
            </a:pPr>
            <a:r>
              <a:rPr lang="en-US" sz="2000" b="0" dirty="0" smtClean="0">
                <a:solidFill>
                  <a:srgbClr val="0000FF"/>
                </a:solidFill>
                <a:latin typeface="Helvetica"/>
                <a:cs typeface="Helvetica"/>
              </a:rPr>
              <a:t>Electron lenses (under commissioning)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Pile-up at peak luminosity going from 1.7 (2013) to 7.7 (2018)</a:t>
            </a:r>
            <a:endParaRPr lang="en-US" sz="2000" dirty="0" smtClean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58099" y="4024922"/>
            <a:ext cx="1479043" cy="204178"/>
          </a:xfrm>
          <a:prstGeom prst="rect">
            <a:avLst/>
          </a:prstGeom>
          <a:noFill/>
          <a:ln w="38100" cap="flat" cmpd="sng" algn="ctr">
            <a:solidFill>
              <a:srgbClr val="FF312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7440959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en-US" sz="1800" dirty="0" smtClean="0">
                <a:solidFill>
                  <a:srgbClr val="0000FF"/>
                </a:solidFill>
                <a:cs typeface="Arial"/>
              </a:rPr>
              <a:t> Capital project FY2009-11, $1.1M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  </a:t>
            </a:r>
            <a:br>
              <a:rPr lang="en-US" b="1" dirty="0" smtClean="0">
                <a:solidFill>
                  <a:srgbClr val="0000FF"/>
                </a:solidFill>
                <a:cs typeface="Arial"/>
              </a:rPr>
            </a:br>
            <a:endParaRPr lang="en-US" b="1" dirty="0" smtClean="0">
              <a:solidFill>
                <a:srgbClr val="0000FF"/>
              </a:solidFill>
              <a:cs typeface="Arial"/>
            </a:endParaRPr>
          </a:p>
          <a:p>
            <a:pPr marL="0" indent="0"/>
            <a:r>
              <a:rPr lang="en-US" b="1" dirty="0" smtClean="0">
                <a:solidFill>
                  <a:srgbClr val="000000"/>
                </a:solidFill>
                <a:cs typeface="Arial"/>
              </a:rPr>
              <a:t> Commissioned before</a:t>
            </a:r>
            <a:br>
              <a:rPr lang="en-US" b="1" dirty="0" smtClean="0">
                <a:solidFill>
                  <a:srgbClr val="000000"/>
                </a:solidFill>
                <a:cs typeface="Arial"/>
              </a:rPr>
            </a:br>
            <a:r>
              <a:rPr lang="en-US" b="1" dirty="0" smtClean="0">
                <a:solidFill>
                  <a:srgbClr val="000000"/>
                </a:solidFill>
                <a:cs typeface="Arial"/>
              </a:rPr>
              <a:t>   and during Run-13</a:t>
            </a:r>
            <a:endParaRPr lang="en-US" b="1" dirty="0">
              <a:solidFill>
                <a:srgbClr val="000000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Reliable operation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Maintenance time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significantly reduced</a:t>
            </a:r>
          </a:p>
          <a:p>
            <a:pPr marL="0" indent="0">
              <a:buNone/>
            </a:pPr>
            <a:endParaRPr lang="en-US" dirty="0">
              <a:solidFill>
                <a:srgbClr val="000066"/>
              </a:solidFill>
              <a:latin typeface="Calibri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0066"/>
              </a:solidFill>
              <a:latin typeface="Calibri" charset="0"/>
            </a:endParaRPr>
          </a:p>
          <a:p>
            <a:pPr marL="0" indent="0">
              <a:buNone/>
            </a:pPr>
            <a:endParaRPr lang="en-US" dirty="0">
              <a:solidFill>
                <a:srgbClr val="000066"/>
              </a:solidFill>
              <a:latin typeface="Calibri" charset="0"/>
            </a:endParaRPr>
          </a:p>
          <a:p>
            <a:pPr marL="0" indent="0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Performance increase to date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Maximum Booster intensity: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2x higher than Run-12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Polarization: 81%,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2% higher than Run-12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(at nominal intensity 5x10</a:t>
            </a:r>
            <a:r>
              <a:rPr lang="en-US" sz="1600" baseline="30000" dirty="0" smtClean="0">
                <a:solidFill>
                  <a:srgbClr val="FF0000"/>
                </a:solidFill>
                <a:latin typeface="Arial"/>
                <a:cs typeface="Arial"/>
              </a:rPr>
              <a:t>11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0" indent="0"/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Expect further intensity and polarization increases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Will be primarily used to increase brightness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Polarization at store can be reduced by accelerating smaller beams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Optically Pumped Polarized H</a:t>
            </a:r>
            <a:r>
              <a:rPr lang="en-US" sz="2000" baseline="30000" dirty="0"/>
              <a:t>–</a:t>
            </a:r>
            <a:r>
              <a:rPr lang="en-US" sz="2000" dirty="0"/>
              <a:t> source (OPPIS</a:t>
            </a:r>
            <a:r>
              <a:rPr lang="en-US" sz="2000" dirty="0" smtClean="0"/>
              <a:t>)</a:t>
            </a:r>
            <a:r>
              <a:rPr lang="en-US" dirty="0" smtClean="0"/>
              <a:t> – A. Zelenski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229100" y="914400"/>
            <a:ext cx="4800600" cy="3429000"/>
            <a:chOff x="914400" y="1371600"/>
            <a:chExt cx="6172200" cy="4629150"/>
          </a:xfrm>
        </p:grpSpPr>
        <p:pic>
          <p:nvPicPr>
            <p:cNvPr id="8" name="Picture 7" descr="2012-0510 OPPIS upgrade work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371600"/>
              <a:ext cx="6172200" cy="46291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57400" y="2133600"/>
              <a:ext cx="18239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bg1"/>
                  </a:solidFill>
                </a:rPr>
                <a:t>New Atomic</a:t>
              </a:r>
              <a:br>
                <a:rPr lang="en-US" sz="2000" b="1" dirty="0" smtClean="0">
                  <a:solidFill>
                    <a:schemeClr val="bg1"/>
                  </a:solidFill>
                </a:rPr>
              </a:br>
              <a:r>
                <a:rPr lang="en-US" sz="2000" b="1" dirty="0" smtClean="0">
                  <a:solidFill>
                    <a:schemeClr val="bg1"/>
                  </a:solidFill>
                </a:rPr>
                <a:t>Beam Source</a:t>
              </a:r>
            </a:p>
            <a:p>
              <a:pPr algn="l"/>
              <a:r>
                <a:rPr lang="en-US" sz="2000" b="1" dirty="0" smtClean="0">
                  <a:solidFill>
                    <a:schemeClr val="bg1"/>
                  </a:solidFill>
                </a:rPr>
                <a:t>(ABS)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3810000"/>
              <a:ext cx="28636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bg1"/>
                  </a:solidFill>
                </a:rPr>
                <a:t>New superconducting</a:t>
              </a:r>
              <a:br>
                <a:rPr lang="en-US" sz="2000" b="1" dirty="0" smtClean="0">
                  <a:solidFill>
                    <a:schemeClr val="bg1"/>
                  </a:solidFill>
                </a:rPr>
              </a:br>
              <a:r>
                <a:rPr lang="en-US" sz="2000" b="1" dirty="0" smtClean="0">
                  <a:solidFill>
                    <a:schemeClr val="bg1"/>
                  </a:solidFill>
                </a:rPr>
                <a:t>solenoid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2667000" y="3124200"/>
              <a:ext cx="304800" cy="533400"/>
            </a:xfrm>
            <a:prstGeom prst="straightConnector1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914400" y="1371600"/>
              <a:ext cx="28502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bg1"/>
                  </a:solidFill>
                </a:rPr>
                <a:t>Setup on 10 May 2012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2206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2014-0123 Blue lens comple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86150"/>
            <a:ext cx="4495800" cy="3371850"/>
          </a:xfrm>
          <a:prstGeom prst="rect">
            <a:avLst/>
          </a:prstGeom>
        </p:spPr>
      </p:pic>
      <p:pic>
        <p:nvPicPr>
          <p:cNvPr id="6" name="Picture 5" descr="2014-0123 Yellow lens comple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3505200"/>
            <a:ext cx="447040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505200"/>
            <a:ext cx="2507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installed Blue lens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7145" y="3486090"/>
            <a:ext cx="2674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installed Yellow lens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979" y="706367"/>
            <a:ext cx="80073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Goal: ~2x increase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in average polarized proton luminosity</a:t>
            </a:r>
          </a:p>
          <a:p>
            <a:pPr marL="342900" indent="-342900" algn="l">
              <a:spcAft>
                <a:spcPts val="0"/>
              </a:spcAft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Both lenses installed</a:t>
            </a:r>
          </a:p>
          <a:p>
            <a:pPr marL="342900" indent="-342900" algn="l">
              <a:spcAft>
                <a:spcPts val="0"/>
              </a:spcAft>
              <a:buFont typeface="Arial"/>
              <a:buChar char="•"/>
            </a:pPr>
            <a:r>
              <a:rPr lang="en-US" sz="2000" b="0" dirty="0" smtClean="0">
                <a:solidFill>
                  <a:srgbClr val="0000FF"/>
                </a:solidFill>
                <a:latin typeface="Arial"/>
                <a:cs typeface="Arial"/>
              </a:rPr>
              <a:t>Magnetic structure operational (3 T of 6 T for main field so far)</a:t>
            </a:r>
          </a:p>
          <a:p>
            <a:pPr marL="342900" indent="-342900" algn="l">
              <a:spcAft>
                <a:spcPts val="0"/>
              </a:spcAft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Demonstrated 1 A pulsed e-beam in Blue/Yellow, 1 A DC in Yellow</a:t>
            </a:r>
          </a:p>
          <a:p>
            <a:pPr marL="342900" indent="-342900" algn="l">
              <a:spcAft>
                <a:spcPts val="0"/>
              </a:spcAft>
              <a:buFont typeface="Arial"/>
              <a:buChar char="•"/>
            </a:pPr>
            <a:r>
              <a:rPr lang="en-US" sz="2000" b="0" dirty="0" smtClean="0">
                <a:solidFill>
                  <a:srgbClr val="0000FF"/>
                </a:solidFill>
                <a:latin typeface="Arial"/>
                <a:cs typeface="Arial"/>
              </a:rPr>
              <a:t>Running with pulsed e-beams parasitically to Au+Au stores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First beam-beam experiments expected on 3 April 2014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000" b="0" dirty="0" smtClean="0">
                <a:solidFill>
                  <a:srgbClr val="0000FF"/>
                </a:solidFill>
                <a:latin typeface="Arial"/>
                <a:cs typeface="Arial"/>
              </a:rPr>
              <a:t>Working on transverse alignment of electron and proton beams</a:t>
            </a:r>
            <a:endParaRPr lang="en-US" sz="2000" b="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Expect to be operational for Run-15</a:t>
            </a:r>
            <a:endParaRPr lang="en-US" sz="1800" b="0" dirty="0" smtClean="0">
              <a:latin typeface="Arial"/>
              <a:cs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4572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Electron lenses – under commissioning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4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addition to OPPIS and electron lenses a number of other systems need to be readied for high-intensity operation: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SAD/ASE – completed 2011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Evaluated Booster/AGS/RHIC effects (CAD MAC-08, 2012)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Evaluated: ramp efficiency, radiation safety, beam dump, collimation system, rf systems, resistive wall heating, instabilities, cryogenic BPM cables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Need:</a:t>
            </a:r>
            <a:endParaRPr lang="en-US" dirty="0"/>
          </a:p>
          <a:p>
            <a:r>
              <a:rPr lang="en-US" dirty="0" smtClean="0"/>
              <a:t>Dump kicker upgrade (ferrite heating with beam current) – summer 2014</a:t>
            </a:r>
          </a:p>
          <a:p>
            <a:r>
              <a:rPr lang="en-US" dirty="0" smtClean="0"/>
              <a:t>Orbit interlock to prevent BPM cable overheating – tested in Run-13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High-intensity operation</a:t>
            </a:r>
          </a:p>
        </p:txBody>
      </p:sp>
    </p:spTree>
    <p:extLst>
      <p:ext uri="{BB962C8B-B14F-4D97-AF65-F5344CB8AC3E}">
        <p14:creationId xmlns:p14="http://schemas.microsoft.com/office/powerpoint/2010/main" val="1375126124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Pile-up of up 8 events per bunch-bunch crossing at peak luminosity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Could be reduces with lower initial </a:t>
            </a:r>
            <a:r>
              <a:rPr lang="en-US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* and subsequent </a:t>
            </a:r>
            <a:r>
              <a:rPr lang="en-US" dirty="0">
                <a:solidFill>
                  <a:schemeClr val="tx2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*-squeeze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during the store</a:t>
            </a:r>
          </a:p>
          <a:p>
            <a:endParaRPr lang="en-US" dirty="0"/>
          </a:p>
          <a:p>
            <a:r>
              <a:rPr lang="en-US" dirty="0"/>
              <a:t>Planning to test a similar scheme during Run-14 Au+Au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Still need full beam-beam compensation with electron lenses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(beam-beam effect independent of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*)</a:t>
            </a:r>
          </a:p>
          <a:p>
            <a:endParaRPr lang="en-US" dirty="0"/>
          </a:p>
          <a:p>
            <a:r>
              <a:rPr lang="en-US" dirty="0" smtClean="0"/>
              <a:t>Dynamic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 squeeze will reduce delivered luminosity</a:t>
            </a:r>
            <a:br>
              <a:rPr lang="en-US" dirty="0" smtClean="0"/>
            </a:br>
            <a:r>
              <a:rPr lang="en-US" dirty="0" smtClean="0"/>
              <a:t>(but may increase useful luminosity)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pile-up mitigation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08280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18" y="1250529"/>
            <a:ext cx="6071682" cy="3664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p+Au</a:t>
            </a:r>
            <a:r>
              <a:rPr lang="en-US" dirty="0" smtClean="0"/>
              <a:t> luminosity projections 2018+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055915" y="1889854"/>
            <a:ext cx="4100296" cy="247069"/>
          </a:xfrm>
          <a:prstGeom prst="rect">
            <a:avLst/>
          </a:prstGeom>
          <a:noFill/>
          <a:ln w="38100" cap="flat" cmpd="sng" algn="ctr">
            <a:solidFill>
              <a:srgbClr val="FF312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0" y="5425345"/>
            <a:ext cx="74045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b="0" dirty="0" smtClean="0">
                <a:solidFill>
                  <a:srgbClr val="0000FF"/>
                </a:solidFill>
                <a:latin typeface="Helvetica"/>
                <a:cs typeface="Helvetica"/>
              </a:rPr>
              <a:t>Luminosity increase driven by bunch intensity, based on</a:t>
            </a:r>
          </a:p>
          <a:p>
            <a:pPr marL="342900" indent="-342900" algn="l">
              <a:spcBef>
                <a:spcPts val="0"/>
              </a:spcBef>
              <a:buFont typeface="Arial"/>
              <a:buChar char="•"/>
            </a:pPr>
            <a:r>
              <a:rPr lang="en-US" sz="2000" b="0" dirty="0" smtClean="0">
                <a:solidFill>
                  <a:srgbClr val="0000FF"/>
                </a:solidFill>
                <a:latin typeface="Helvetica"/>
                <a:cs typeface="Helvetica"/>
              </a:rPr>
              <a:t>New polarized source for protons (first operated in 2013)</a:t>
            </a:r>
          </a:p>
          <a:p>
            <a:pPr marL="342900" indent="-342900" algn="l">
              <a:spcBef>
                <a:spcPts val="0"/>
              </a:spcBef>
              <a:buFont typeface="Arial"/>
              <a:buChar char="•"/>
            </a:pPr>
            <a:r>
              <a:rPr lang="en-US" sz="2000" b="0" dirty="0" smtClean="0">
                <a:solidFill>
                  <a:srgbClr val="0000FF"/>
                </a:solidFill>
                <a:latin typeface="Helvetica"/>
                <a:cs typeface="Helvetica"/>
              </a:rPr>
              <a:t>Incremental increases for Au ions (EBIS/Booster/AGS/RHIC)</a:t>
            </a:r>
            <a:endParaRPr lang="en-US" sz="2000" b="0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pPr marL="342900" indent="-342900" algn="l">
              <a:spcBef>
                <a:spcPts val="0"/>
              </a:spcBef>
              <a:buFont typeface="Arial"/>
              <a:buChar char="•"/>
            </a:pP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Electron lenses (under commissioning)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767057" y="4482122"/>
            <a:ext cx="1370085" cy="194689"/>
          </a:xfrm>
          <a:prstGeom prst="rect">
            <a:avLst/>
          </a:prstGeom>
          <a:noFill/>
          <a:ln w="38100" cap="flat" cmpd="sng" algn="ctr">
            <a:solidFill>
              <a:srgbClr val="FF312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" y="1492838"/>
            <a:ext cx="3474021" cy="34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595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RHIC operations review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spcBef>
            <a:spcPct val="50000"/>
          </a:spcBef>
          <a:defRPr sz="2800" b="0" dirty="0" smtClean="0">
            <a:solidFill>
              <a:srgbClr val="FFFFFF"/>
            </a:solidFill>
            <a:latin typeface="Helvetica"/>
            <a:cs typeface="Helvetica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RHIC operations review template.potx</Template>
  <TotalTime>110465</TotalTime>
  <Words>355</Words>
  <Application>Microsoft Macintosh PowerPoint</Application>
  <PresentationFormat>On-screen Show (4:3)</PresentationFormat>
  <Paragraphs>66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RHIC operations review template</vt:lpstr>
      <vt:lpstr>RHIC – p+p and p+Au projections for 2018+</vt:lpstr>
      <vt:lpstr>p+p luminosity projections 2018+ </vt:lpstr>
      <vt:lpstr>Optically Pumped Polarized H– source (OPPIS) – A. Zelenski</vt:lpstr>
      <vt:lpstr>Electron lenses – under commissioning</vt:lpstr>
      <vt:lpstr>High-intensity operation</vt:lpstr>
      <vt:lpstr>Possible pile-up mitigation</vt:lpstr>
      <vt:lpstr>p+Au luminosity projections 2018+ </vt:lpstr>
    </vt:vector>
  </TitlesOfParts>
  <Company>Brookhaven National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Gateway Client</dc:creator>
  <cp:lastModifiedBy>Wolfram Fischer</cp:lastModifiedBy>
  <cp:revision>1170</cp:revision>
  <cp:lastPrinted>2013-07-29T13:30:02Z</cp:lastPrinted>
  <dcterms:created xsi:type="dcterms:W3CDTF">2011-02-21T05:12:41Z</dcterms:created>
  <dcterms:modified xsi:type="dcterms:W3CDTF">2014-03-20T21:49:33Z</dcterms:modified>
</cp:coreProperties>
</file>