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8" r:id="rId3"/>
    <p:sldId id="298" r:id="rId4"/>
    <p:sldId id="293" r:id="rId5"/>
    <p:sldId id="299" r:id="rId6"/>
    <p:sldId id="280" r:id="rId7"/>
    <p:sldId id="294" r:id="rId8"/>
    <p:sldId id="306" r:id="rId9"/>
    <p:sldId id="282" r:id="rId10"/>
    <p:sldId id="307" r:id="rId11"/>
    <p:sldId id="301" r:id="rId12"/>
    <p:sldId id="295" r:id="rId13"/>
    <p:sldId id="303" r:id="rId14"/>
    <p:sldId id="308" r:id="rId15"/>
    <p:sldId id="309" r:id="rId16"/>
    <p:sldId id="304" r:id="rId17"/>
    <p:sldId id="305" r:id="rId18"/>
    <p:sldId id="286" r:id="rId19"/>
    <p:sldId id="287" r:id="rId20"/>
    <p:sldId id="310" r:id="rId21"/>
    <p:sldId id="311" r:id="rId22"/>
  </p:sldIdLst>
  <p:sldSz cx="9144000" cy="6858000" type="screen4x3"/>
  <p:notesSz cx="6769100" cy="9906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0" autoAdjust="0"/>
    <p:restoredTop sz="94660"/>
  </p:normalViewPr>
  <p:slideViewPr>
    <p:cSldViewPr>
      <p:cViewPr varScale="1">
        <p:scale>
          <a:sx n="84" d="100"/>
          <a:sy n="84" d="100"/>
        </p:scale>
        <p:origin x="-11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A9AD4-4DA4-47A2-A020-380CCF9EEBDC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352F0-272D-4CD4-AF13-D511659CB0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C67A0-3E53-42C0-944F-867B3ADB81A7}" type="datetimeFigureOut">
              <a:rPr lang="en-US" smtClean="0"/>
              <a:pPr/>
              <a:t>12/7/2012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F9D46-BCDC-43F2-A896-4B7289E17D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4F9D46-BCDC-43F2-A896-4B7289E17D7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22" name="副标题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1347BF-2EB1-4BE5-B433-3BA6A35159D6}" type="datetime1">
              <a:rPr lang="zh-CN" altLang="en-US" smtClean="0"/>
              <a:pPr/>
              <a:t>2012/12/7</a:t>
            </a:fld>
            <a:endParaRPr lang="zh-CN" altLang="en-US"/>
          </a:p>
        </p:txBody>
      </p:sp>
      <p:sp>
        <p:nvSpPr>
          <p:cNvPr id="20" name="页脚占位符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RIKEN Thermal Radiation Workshop, Dec 5-7,2012</a:t>
            </a:r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1316C2-6FC2-4A62-84FA-11439492B0DC}" type="datetime1">
              <a:rPr lang="zh-CN" altLang="en-US" smtClean="0"/>
              <a:pPr/>
              <a:t>2012/12/7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RIKEN Thermal Radiation Workshop, Dec 5-7,2012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5F9B0E-D8A6-45ED-9EF2-74871F1AFB52}" type="datetime1">
              <a:rPr lang="zh-CN" altLang="en-US" smtClean="0"/>
              <a:pPr/>
              <a:t>2012/12/7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RIKEN Thermal Radiation Workshop, Dec 5-7,2012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AE56F9-1FA6-4D5C-B8C6-4410A62FF2AE}" type="datetime1">
              <a:rPr lang="zh-CN" altLang="en-US" smtClean="0"/>
              <a:pPr/>
              <a:t>2012/12/7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RIKEN Thermal Radiation Workshop, Dec 5-7,2012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63A5DB-CF1C-4F0F-9BE0-E49DA93DE0C9}" type="datetime1">
              <a:rPr lang="zh-CN" altLang="en-US" smtClean="0"/>
              <a:pPr/>
              <a:t>2012/12/7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RIKEN Thermal Radiation Workshop, Dec 5-7,2012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椭圆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45496F-256A-4F2D-BC28-72B91A1972B0}" type="datetime1">
              <a:rPr lang="zh-CN" altLang="en-US" smtClean="0"/>
              <a:pPr/>
              <a:t>2012/12/7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RIKEN Thermal Radiation Workshop, Dec 5-7,2012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12C4DE1-9486-4607-9CD1-E28479F6D627}" type="datetime1">
              <a:rPr lang="zh-CN" altLang="en-US" smtClean="0"/>
              <a:pPr/>
              <a:t>2012/12/7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RIKEN Thermal Radiation Workshop, Dec 5-7,2012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FA7A34-ECD8-42F4-9D87-07F0C5CB11BF}" type="datetime1">
              <a:rPr lang="zh-CN" altLang="en-US" smtClean="0"/>
              <a:pPr/>
              <a:t>2012/12/7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RIKEN Thermal Radiation Workshop, Dec 5-7,2012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F3576D2-9DA2-4E0A-9876-BDBB6B142EDA}" type="datetime1">
              <a:rPr lang="zh-CN" altLang="en-US" smtClean="0"/>
              <a:pPr/>
              <a:t>2012/12/7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RIKEN Thermal Radiation Workshop, Dec 5-7,2012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矩形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5DC3FE-B2DB-4CE9-9740-E349EF2E26FF}" type="datetime1">
              <a:rPr lang="zh-CN" altLang="en-US" smtClean="0"/>
              <a:pPr/>
              <a:t>2012/12/7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RIKEN Thermal Radiation Workshop, Dec 5-7,2012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9A9FA6-39C5-49C0-A478-20BFC6868A3D}" type="datetime1">
              <a:rPr lang="zh-CN" altLang="en-US" smtClean="0"/>
              <a:pPr/>
              <a:t>2012/12/7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RIKEN Thermal Radiation Workshop, Dec 5-7,2012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9" name="流程图: 过程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流程图: 过程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饼形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椭圆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同心圆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标题占位符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24" name="日期占位符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37B7F83-C623-4CBE-8DB7-AECC992AEAB4}" type="datetime1">
              <a:rPr lang="zh-CN" altLang="en-US" smtClean="0"/>
              <a:pPr/>
              <a:t>2012/12/7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altLang="zh-CN" smtClean="0"/>
              <a:t>RIKEN Thermal Radiation Workshop, Dec 5-7,2012</a:t>
            </a:r>
            <a:endParaRPr lang="zh-CN" altLang="en-US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5" name="矩形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jpe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jpe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err="1" smtClean="0"/>
              <a:t>Dileptons</a:t>
            </a:r>
            <a:r>
              <a:rPr lang="en-US" dirty="0" smtClean="0"/>
              <a:t> and photons from the </a:t>
            </a:r>
            <a:r>
              <a:rPr lang="en-US" dirty="0" err="1" smtClean="0"/>
              <a:t>Hadronization</a:t>
            </a:r>
            <a:r>
              <a:rPr lang="en-US" dirty="0" smtClean="0"/>
              <a:t> Process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32560" y="2066088"/>
            <a:ext cx="7406640" cy="172295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dirty="0" err="1" smtClean="0"/>
              <a:t>Guangyao</a:t>
            </a:r>
            <a:r>
              <a:rPr lang="en-US" dirty="0" smtClean="0"/>
              <a:t> Chen</a:t>
            </a:r>
          </a:p>
          <a:p>
            <a:pPr algn="ctr"/>
            <a:r>
              <a:rPr lang="en-US" dirty="0" smtClean="0"/>
              <a:t>Rainer J. Fries</a:t>
            </a:r>
          </a:p>
          <a:p>
            <a:pPr algn="ctr"/>
            <a:r>
              <a:rPr lang="en-US" dirty="0" smtClean="0"/>
              <a:t>Department of Physics and Astronomy &amp; Cyclotron Institute</a:t>
            </a:r>
          </a:p>
          <a:p>
            <a:pPr algn="ctr"/>
            <a:r>
              <a:rPr lang="en-US" dirty="0" smtClean="0"/>
              <a:t>Texas A&amp;M University</a:t>
            </a:r>
          </a:p>
        </p:txBody>
      </p:sp>
      <p:pic>
        <p:nvPicPr>
          <p:cNvPr id="6" name="图片 5" descr="图片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8375" y="4005036"/>
            <a:ext cx="1783785" cy="1783096"/>
          </a:xfrm>
          <a:prstGeom prst="rect">
            <a:avLst/>
          </a:prstGeom>
        </p:spPr>
      </p:pic>
      <p:pic>
        <p:nvPicPr>
          <p:cNvPr id="56322" name="Picture 2" descr="https://encrypted-tbn1.gstatic.com/images?q=tbn:ANd9GcSwwzJdwzTy5do91ZyA_myODvvQxMPvrGBJhS33QICzCQCcaNn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7" y="4293097"/>
            <a:ext cx="1296143" cy="1296143"/>
          </a:xfrm>
          <a:prstGeom prst="rect">
            <a:avLst/>
          </a:prstGeom>
          <a:noFill/>
        </p:spPr>
      </p:pic>
      <p:pic>
        <p:nvPicPr>
          <p:cNvPr id="56324" name="Picture 4" descr="https://encrypted-tbn3.gstatic.com/images?q=tbn:ANd9GcTZh9Rbsi0eTDo1ugKRlRY7kuj8y8voH7mYCkUlGQV25Q647V7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365104"/>
            <a:ext cx="1218695" cy="1224136"/>
          </a:xfrm>
          <a:prstGeom prst="rect">
            <a:avLst/>
          </a:prstGeom>
          <a:noFill/>
        </p:spPr>
      </p:pic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RIKEN Thermal Radiation Workshop, Dec 5-7,2012</a:t>
            </a:r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3396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Constraint from </a:t>
            </a:r>
            <a:r>
              <a:rPr lang="en-US" sz="2400" dirty="0" err="1" smtClean="0"/>
              <a:t>lQCD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Quasi Particle description of QGP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/>
          </a:bodyPr>
          <a:lstStyle/>
          <a:p>
            <a:r>
              <a:rPr lang="en-US" sz="3400" dirty="0" smtClean="0"/>
              <a:t>Counting Degrees of Freedom</a:t>
            </a:r>
            <a:endParaRPr lang="en-US" sz="3400" dirty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990725" y="5008563"/>
          <a:ext cx="6532563" cy="581025"/>
        </p:xfrm>
        <a:graphic>
          <a:graphicData uri="http://schemas.openxmlformats.org/presentationml/2006/ole">
            <p:oleObj spid="_x0000_s83970" name="Equation" r:id="rId3" imgW="5283000" imgH="469800" progId="Equation.DSMT4">
              <p:embed/>
            </p:oleObj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225675" y="3933825"/>
          <a:ext cx="5822950" cy="531813"/>
        </p:xfrm>
        <a:graphic>
          <a:graphicData uri="http://schemas.openxmlformats.org/presentationml/2006/ole">
            <p:oleObj spid="_x0000_s83971" name="Equation" r:id="rId4" imgW="2641320" imgH="24120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355976" y="57239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Renk</a:t>
            </a:r>
            <a:r>
              <a:rPr lang="en-US" dirty="0" smtClean="0">
                <a:solidFill>
                  <a:srgbClr val="0070C0"/>
                </a:solidFill>
              </a:rPr>
              <a:t> et al, PRC, (2002)</a:t>
            </a:r>
            <a:endParaRPr lang="en-US" dirty="0"/>
          </a:p>
        </p:txBody>
      </p:sp>
      <p:pic>
        <p:nvPicPr>
          <p:cNvPr id="12" name="图片 11" descr="W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1340769"/>
            <a:ext cx="3312027" cy="2160240"/>
          </a:xfrm>
          <a:prstGeom prst="rect">
            <a:avLst/>
          </a:prstGeom>
        </p:spPr>
      </p:pic>
      <p:pic>
        <p:nvPicPr>
          <p:cNvPr id="13" name="图片 12" descr="hotQC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1386648"/>
            <a:ext cx="2736304" cy="18983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23728" y="34290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WB Collaboration, 2010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0112" y="341970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hotQCD</a:t>
            </a:r>
            <a:r>
              <a:rPr lang="en-US" dirty="0" smtClean="0">
                <a:solidFill>
                  <a:srgbClr val="0070C0"/>
                </a:solidFill>
              </a:rPr>
              <a:t> Collaboration, 2008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3728" y="57239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Peshier</a:t>
            </a:r>
            <a:r>
              <a:rPr lang="en-US" dirty="0" smtClean="0">
                <a:solidFill>
                  <a:srgbClr val="0070C0"/>
                </a:solidFill>
              </a:rPr>
              <a:t> et al, PLB,1994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页脚占位符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RIKEN Thermal Radiation Workshop, Dec 5-7,2012</a:t>
            </a:r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876256" y="572396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Rapp, PRC, (2002)</a:t>
            </a:r>
            <a:endParaRPr lang="en-US" dirty="0"/>
          </a:p>
        </p:txBody>
      </p:sp>
      <p:sp>
        <p:nvSpPr>
          <p:cNvPr id="19" name="椭圆 18"/>
          <p:cNvSpPr/>
          <p:nvPr/>
        </p:nvSpPr>
        <p:spPr>
          <a:xfrm>
            <a:off x="2123728" y="3789040"/>
            <a:ext cx="108012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椭圆 19"/>
          <p:cNvSpPr/>
          <p:nvPr/>
        </p:nvSpPr>
        <p:spPr>
          <a:xfrm>
            <a:off x="4427984" y="3861048"/>
            <a:ext cx="108012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r>
              <a:rPr lang="en-US" sz="3900" dirty="0" smtClean="0"/>
              <a:t>A Possible Scenario (I) </a:t>
            </a:r>
            <a:endParaRPr lang="en-US" sz="39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465139" y="1268412"/>
          <a:ext cx="7499349" cy="257647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0796"/>
                <a:gridCol w="2664296"/>
                <a:gridCol w="2634257"/>
              </a:tblGrid>
              <a:tr h="648159"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Ingredients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Dilepton</a:t>
                      </a:r>
                      <a:r>
                        <a:rPr lang="en-US" baseline="0" dirty="0" smtClean="0"/>
                        <a:t> Source</a:t>
                      </a:r>
                      <a:endParaRPr lang="en-US" dirty="0"/>
                    </a:p>
                  </a:txBody>
                  <a:tcPr/>
                </a:tc>
              </a:tr>
              <a:tr h="36030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T&gt;200MeV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QGP with thermal mass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48159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170MeV&lt;T&lt;200MeV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err="1" smtClean="0"/>
                        <a:t>Pion,Rho,QGP</a:t>
                      </a:r>
                      <a:r>
                        <a:rPr lang="en-US" dirty="0" smtClean="0"/>
                        <a:t>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quark</a:t>
                      </a:r>
                      <a:r>
                        <a:rPr lang="en-US" baseline="0" dirty="0" smtClean="0"/>
                        <a:t> meson interaction.</a:t>
                      </a:r>
                      <a:endParaRPr lang="en-US" dirty="0"/>
                    </a:p>
                  </a:txBody>
                  <a:tcPr/>
                </a:tc>
              </a:tr>
              <a:tr h="6481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T&lt;170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HRG.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Hadronic</a:t>
                      </a:r>
                      <a:r>
                        <a:rPr lang="en-US" dirty="0" smtClean="0"/>
                        <a:t> rate from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Rapp&amp;Wambach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6444208" y="1976264"/>
          <a:ext cx="1320800" cy="228600"/>
        </p:xfrm>
        <a:graphic>
          <a:graphicData uri="http://schemas.openxmlformats.org/presentationml/2006/ole">
            <p:oleObj spid="_x0000_s72709" name="Equation" r:id="rId3" imgW="1320480" imgH="228600" progId="Equation.DSMT4">
              <p:embed/>
            </p:oleObj>
          </a:graphicData>
        </a:graphic>
      </p:graphicFrame>
      <p:graphicFrame>
        <p:nvGraphicFramePr>
          <p:cNvPr id="72711" name="Object 7"/>
          <p:cNvGraphicFramePr>
            <a:graphicFrameLocks noChangeAspect="1"/>
          </p:cNvGraphicFramePr>
          <p:nvPr/>
        </p:nvGraphicFramePr>
        <p:xfrm>
          <a:off x="6444208" y="2636912"/>
          <a:ext cx="1447800" cy="228600"/>
        </p:xfrm>
        <a:graphic>
          <a:graphicData uri="http://schemas.openxmlformats.org/presentationml/2006/ole">
            <p:oleObj spid="_x0000_s72711" name="Equation" r:id="rId4" imgW="1447560" imgH="228600" progId="Equation.DSMT4">
              <p:embed/>
            </p:oleObj>
          </a:graphicData>
        </a:graphic>
      </p:graphicFrame>
      <p:pic>
        <p:nvPicPr>
          <p:cNvPr id="7271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4183335"/>
            <a:ext cx="3456383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5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01023" y="4221088"/>
            <a:ext cx="356346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RIKEN Thermal Radiation Workshop, Dec 5-7,2012</a:t>
            </a:r>
            <a:endParaRPr lang="zh-CN" altLang="en-US"/>
          </a:p>
        </p:txBody>
      </p:sp>
      <p:graphicFrame>
        <p:nvGraphicFramePr>
          <p:cNvPr id="72712" name="Object 8"/>
          <p:cNvGraphicFramePr>
            <a:graphicFrameLocks noChangeAspect="1"/>
          </p:cNvGraphicFramePr>
          <p:nvPr/>
        </p:nvGraphicFramePr>
        <p:xfrm>
          <a:off x="6444208" y="2330450"/>
          <a:ext cx="1270000" cy="241300"/>
        </p:xfrm>
        <a:graphic>
          <a:graphicData uri="http://schemas.openxmlformats.org/presentationml/2006/ole">
            <p:oleObj spid="_x0000_s72712" name="Equation" r:id="rId7" imgW="1269720" imgH="24120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19672" y="38610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Fraction of QGP and HG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24128" y="386104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Weight of interaction channels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>
            <a:normAutofit/>
          </a:bodyPr>
          <a:lstStyle/>
          <a:p>
            <a:r>
              <a:rPr lang="en-US" sz="3900" dirty="0" smtClean="0"/>
              <a:t>Rates from Scenario I</a:t>
            </a:r>
            <a:endParaRPr lang="en-US" sz="3900" dirty="0"/>
          </a:p>
        </p:txBody>
      </p:sp>
      <p:pic>
        <p:nvPicPr>
          <p:cNvPr id="4" name="内容占位符 3" descr="rate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268760"/>
            <a:ext cx="7200800" cy="4640515"/>
          </a:xfrm>
        </p:spPr>
      </p:pic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RIKEN Thermal Radiation Workshop, Dec 5-7,2012</a:t>
            </a:r>
            <a:endParaRPr lang="zh-CN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en-US" sz="3900" dirty="0" err="1" smtClean="0"/>
              <a:t>Dilepton</a:t>
            </a:r>
            <a:r>
              <a:rPr lang="en-US" sz="3900" dirty="0" smtClean="0"/>
              <a:t> Yields from Scenario I</a:t>
            </a:r>
            <a:endParaRPr lang="en-US" sz="39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11256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Have 20% more than just HG+QGP.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Hydro: He, Fries and Rapp, 2011.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STAR Data: QM11, J. Zhao; QM12, B. Huang</a:t>
            </a:r>
            <a:endParaRPr lang="en-US" sz="24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RIKEN Thermal Radiation Workshop, Dec 5-7,2012</a:t>
            </a:r>
            <a:endParaRPr lang="zh-CN" altLang="en-US"/>
          </a:p>
        </p:txBody>
      </p:sp>
      <p:pic>
        <p:nvPicPr>
          <p:cNvPr id="5" name="图片 4" descr="yield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0197" y="1340768"/>
            <a:ext cx="3463098" cy="3299644"/>
          </a:xfrm>
          <a:prstGeom prst="rect">
            <a:avLst/>
          </a:prstGeom>
        </p:spPr>
      </p:pic>
      <p:pic>
        <p:nvPicPr>
          <p:cNvPr id="6" name="图片 5" descr="yieldfu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400052"/>
            <a:ext cx="3339264" cy="31664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8104" y="449982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He, Fries and Rapp, priv. comm.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8144" y="112474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State of art calculation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35696" y="112474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Include quark meson interaction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r>
              <a:rPr lang="en-US" dirty="0" smtClean="0"/>
              <a:t>v2 </a:t>
            </a:r>
            <a:r>
              <a:rPr lang="en-US" dirty="0" smtClean="0"/>
              <a:t>from Scenario I 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45920" y="1196752"/>
            <a:ext cx="7498080" cy="505164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err="1" smtClean="0"/>
              <a:t>Dilepton</a:t>
            </a:r>
            <a:r>
              <a:rPr lang="en-US" dirty="0" smtClean="0"/>
              <a:t> from </a:t>
            </a:r>
            <a:r>
              <a:rPr lang="en-US" dirty="0" err="1" smtClean="0"/>
              <a:t>hadronization</a:t>
            </a:r>
            <a:r>
              <a:rPr lang="en-US" dirty="0" smtClean="0"/>
              <a:t> has large v2;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Total thermal v2 from scenario I very close to </a:t>
            </a:r>
            <a:r>
              <a:rPr lang="en-US" dirty="0" err="1" smtClean="0"/>
              <a:t>hadronic</a:t>
            </a:r>
            <a:r>
              <a:rPr lang="en-US" dirty="0" smtClean="0"/>
              <a:t> v2.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RIKEN Thermal Radiation Workshop, Dec 5-7,2012</a:t>
            </a:r>
            <a:endParaRPr lang="zh-CN" altLang="en-US"/>
          </a:p>
        </p:txBody>
      </p:sp>
      <p:pic>
        <p:nvPicPr>
          <p:cNvPr id="6" name="图片 5" descr="v2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412776"/>
            <a:ext cx="3549800" cy="25922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99992" y="10434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M=400 </a:t>
            </a:r>
            <a:r>
              <a:rPr lang="en-US" dirty="0" err="1" smtClean="0"/>
              <a:t>MeV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/>
          <a:lstStyle/>
          <a:p>
            <a:r>
              <a:rPr lang="en-US" dirty="0" smtClean="0"/>
              <a:t>v2 </a:t>
            </a:r>
            <a:r>
              <a:rPr lang="en-US" dirty="0" smtClean="0"/>
              <a:t>from Scenario I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497964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Total v2 is slightly </a:t>
            </a:r>
          </a:p>
          <a:p>
            <a:pPr>
              <a:buNone/>
            </a:pPr>
            <a:r>
              <a:rPr lang="en-US" dirty="0" smtClean="0"/>
              <a:t>    larger than if we </a:t>
            </a:r>
          </a:p>
          <a:p>
            <a:pPr>
              <a:buNone/>
            </a:pPr>
            <a:r>
              <a:rPr lang="en-US" dirty="0" smtClean="0"/>
              <a:t>    only considered </a:t>
            </a:r>
          </a:p>
          <a:p>
            <a:pPr>
              <a:buNone/>
            </a:pPr>
            <a:r>
              <a:rPr lang="en-US" dirty="0" smtClean="0"/>
              <a:t>    HG+QGP. 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RIKEN Thermal Radiation Workshop, Dec 5-7,2012</a:t>
            </a:r>
            <a:endParaRPr lang="zh-CN" altLang="en-US"/>
          </a:p>
        </p:txBody>
      </p:sp>
      <p:pic>
        <p:nvPicPr>
          <p:cNvPr id="6" name="图片 5" descr="v2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1268760"/>
            <a:ext cx="3423933" cy="2448272"/>
          </a:xfrm>
          <a:prstGeom prst="rect">
            <a:avLst/>
          </a:prstGeom>
        </p:spPr>
      </p:pic>
      <p:pic>
        <p:nvPicPr>
          <p:cNvPr id="7" name="图片 6" descr="v2_800_m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4005064"/>
            <a:ext cx="3074574" cy="21602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96136" y="363573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Compare to HG+QGP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56176" y="601199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He, Fries and Rapp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10434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M=800 </a:t>
            </a:r>
            <a:r>
              <a:rPr lang="en-US" dirty="0" err="1" smtClean="0"/>
              <a:t>MeV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r>
              <a:rPr lang="en-US" sz="3900" dirty="0" smtClean="0"/>
              <a:t>Another Possible Scenario (II) </a:t>
            </a:r>
            <a:endParaRPr lang="en-US" sz="39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1465139" y="1268412"/>
          <a:ext cx="7499349" cy="25785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00796"/>
                <a:gridCol w="2418233"/>
                <a:gridCol w="2880320"/>
              </a:tblGrid>
              <a:tr h="619299"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Ingredients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Dilepton</a:t>
                      </a:r>
                      <a:r>
                        <a:rPr lang="en-US" baseline="0" dirty="0" smtClean="0"/>
                        <a:t> Source</a:t>
                      </a:r>
                      <a:endParaRPr lang="en-US" dirty="0"/>
                    </a:p>
                  </a:txBody>
                  <a:tcPr/>
                </a:tc>
              </a:tr>
              <a:tr h="38916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T&gt;200MeV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QGP with thermal mass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950762"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150MeV&lt;T&lt;200MeV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QGP and HRG.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Quark meson interaction;  </a:t>
                      </a:r>
                    </a:p>
                    <a:p>
                      <a:r>
                        <a:rPr lang="en-US" dirty="0" err="1" smtClean="0"/>
                        <a:t>Hadronic</a:t>
                      </a:r>
                      <a:r>
                        <a:rPr lang="en-US" dirty="0" smtClean="0"/>
                        <a:t>(RW) with weight;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6192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T&lt;150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HRG.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Full </a:t>
                      </a:r>
                      <a:r>
                        <a:rPr lang="en-US" dirty="0" err="1" smtClean="0"/>
                        <a:t>Hadronic</a:t>
                      </a:r>
                      <a:r>
                        <a:rPr lang="en-US" dirty="0" smtClean="0"/>
                        <a:t> rate(RW).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6228184" y="1976264"/>
          <a:ext cx="1320800" cy="228600"/>
        </p:xfrm>
        <a:graphic>
          <a:graphicData uri="http://schemas.openxmlformats.org/presentationml/2006/ole">
            <p:oleObj spid="_x0000_s79874" name="Equation" r:id="rId3" imgW="1320480" imgH="228600" progId="Equation.DSMT4">
              <p:embed/>
            </p:oleObj>
          </a:graphicData>
        </a:graphic>
      </p:graphicFrame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RIKEN Thermal Radiation Workshop, Dec 5-7,2012</a:t>
            </a:r>
            <a:endParaRPr lang="zh-CN" altLang="en-US"/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221088"/>
            <a:ext cx="355157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 descr="c_s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480" y="4221088"/>
            <a:ext cx="3551576" cy="2088232"/>
          </a:xfrm>
          <a:prstGeom prst="rect">
            <a:avLst/>
          </a:prstGeom>
        </p:spPr>
      </p:pic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6182320" y="2899668"/>
          <a:ext cx="1270000" cy="241300"/>
        </p:xfrm>
        <a:graphic>
          <a:graphicData uri="http://schemas.openxmlformats.org/presentationml/2006/ole">
            <p:oleObj spid="_x0000_s79876" name="Equation" r:id="rId6" imgW="1269720" imgH="241200" progId="Equation.DSMT4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19672" y="38610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Fraction of QGP and HG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80112" y="386104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Weight of interaction channels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4626" y="1268761"/>
            <a:ext cx="4423678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r>
              <a:rPr lang="en-US" sz="3900" dirty="0" err="1" smtClean="0"/>
              <a:t>Dilepton</a:t>
            </a:r>
            <a:r>
              <a:rPr lang="en-US" sz="3900" dirty="0" smtClean="0"/>
              <a:t> Yields from Scenario II</a:t>
            </a:r>
            <a:endParaRPr lang="en-US" sz="39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5608" y="1268760"/>
            <a:ext cx="7498080" cy="51125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Less yield </a:t>
            </a:r>
            <a:r>
              <a:rPr lang="en-US" smtClean="0"/>
              <a:t>than scenario </a:t>
            </a:r>
            <a:r>
              <a:rPr lang="en-US" dirty="0" smtClean="0"/>
              <a:t>I.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Quark meson interaction are less   important than </a:t>
            </a:r>
            <a:r>
              <a:rPr lang="en-US" dirty="0" err="1" smtClean="0"/>
              <a:t>hadronic</a:t>
            </a:r>
            <a:r>
              <a:rPr lang="en-US" dirty="0" smtClean="0"/>
              <a:t> contribution. 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RIKEN Thermal Radiation Workshop, Dec 5-7,2012</a:t>
            </a: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First attempt to calculate </a:t>
            </a:r>
            <a:r>
              <a:rPr lang="en-US" sz="2800" dirty="0" err="1" smtClean="0"/>
              <a:t>dilepton</a:t>
            </a:r>
            <a:r>
              <a:rPr lang="en-US" sz="2800" dirty="0" smtClean="0"/>
              <a:t> production   through quark </a:t>
            </a:r>
            <a:r>
              <a:rPr lang="en-US" sz="2800" dirty="0" err="1" smtClean="0"/>
              <a:t>hadron</a:t>
            </a:r>
            <a:r>
              <a:rPr lang="en-US" sz="2800" dirty="0" smtClean="0"/>
              <a:t> interaction during phase transition;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smtClean="0"/>
              <a:t>Calculations of </a:t>
            </a:r>
            <a:r>
              <a:rPr lang="en-US" sz="2800" dirty="0" err="1" smtClean="0"/>
              <a:t>dilepton</a:t>
            </a:r>
            <a:r>
              <a:rPr lang="en-US" sz="2800" dirty="0" smtClean="0"/>
              <a:t> yields in two different scenarios during crossover phase transition are carried out;</a:t>
            </a:r>
          </a:p>
          <a:p>
            <a:pPr>
              <a:buFont typeface="Wingdings" pitchFamily="2" charset="2"/>
              <a:buChar char="q"/>
            </a:pPr>
            <a:r>
              <a:rPr lang="en-US" sz="2800" dirty="0" err="1" smtClean="0"/>
              <a:t>Dilepton</a:t>
            </a:r>
            <a:r>
              <a:rPr lang="en-US" sz="2800" dirty="0" smtClean="0"/>
              <a:t> spectrum and v2 are found to be modestly different from mixed phase results.</a:t>
            </a:r>
          </a:p>
          <a:p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RIKEN Thermal Radiation Workshop, Dec 5-7,2012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</a:p>
          <a:p>
            <a:r>
              <a:rPr lang="en-US" sz="2400" dirty="0" smtClean="0"/>
              <a:t>Dr. Ralf Rapp</a:t>
            </a:r>
          </a:p>
          <a:p>
            <a:r>
              <a:rPr lang="en-US" sz="2400" dirty="0" smtClean="0"/>
              <a:t>Dr. Min He</a:t>
            </a:r>
          </a:p>
          <a:p>
            <a:r>
              <a:rPr lang="en-US" sz="2400" dirty="0" smtClean="0"/>
              <a:t>J. Zhao, B. Huang……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RIKEN Thermal Radiation Workshop, Dec 5-7,2012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Sources of E&amp;M Probes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33968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Initial Hard Scattering and fragmentation of jets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Pre-equilibrium phase/</a:t>
            </a:r>
            <a:r>
              <a:rPr lang="en-US" sz="2400" dirty="0" err="1" smtClean="0"/>
              <a:t>Glasma</a:t>
            </a:r>
            <a:r>
              <a:rPr lang="en-US" sz="2400" dirty="0" smtClean="0"/>
              <a:t>?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QGP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err="1" smtClean="0"/>
              <a:t>Hadronic</a:t>
            </a:r>
            <a:r>
              <a:rPr lang="en-US" sz="2400" dirty="0" smtClean="0"/>
              <a:t> Gas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Jet-medium interaction                  ,VMD)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Phase transition?</a:t>
            </a:r>
            <a:endParaRPr lang="en-US" sz="2400" dirty="0"/>
          </a:p>
        </p:txBody>
      </p:sp>
      <p:pic>
        <p:nvPicPr>
          <p:cNvPr id="4" name="内容占位符 26" descr="图片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961251"/>
            <a:ext cx="7499350" cy="1171605"/>
          </a:xfrm>
          <a:prstGeom prst="rect">
            <a:avLst/>
          </a:prstGeom>
        </p:spPr>
      </p:pic>
      <p:pic>
        <p:nvPicPr>
          <p:cNvPr id="10" name="图片 9" descr="F1.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996952"/>
            <a:ext cx="3899619" cy="30317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7704" y="4725144"/>
            <a:ext cx="252028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dirty="0" err="1" smtClean="0">
                <a:solidFill>
                  <a:srgbClr val="FF0000"/>
                </a:solidFill>
              </a:rPr>
              <a:t>Hadronization</a:t>
            </a:r>
            <a:r>
              <a:rPr lang="en-US" dirty="0" smtClean="0">
                <a:solidFill>
                  <a:srgbClr val="FF0000"/>
                </a:solidFill>
              </a:rPr>
              <a:t> involves charged particles, should be a source of EM radiation! 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</a:rPr>
              <a:t>Q: Is it large?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V="1">
            <a:off x="4427984" y="4653136"/>
            <a:ext cx="1152128" cy="432048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V="1">
            <a:off x="4067944" y="4797152"/>
            <a:ext cx="2088232" cy="1008112"/>
          </a:xfrm>
          <a:prstGeom prst="line">
            <a:avLst/>
          </a:prstGeom>
          <a:noFill/>
          <a:ln w="28575">
            <a:solidFill>
              <a:srgbClr val="00FF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RIKEN Thermal Radiation Workshop, Dec 5-7,2012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RIKEN Thermal Radiation Workshop, Dec 5-7,2012</a:t>
            </a:r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v2</a:t>
            </a:r>
            <a:endParaRPr lang="en-US" dirty="0"/>
          </a:p>
        </p:txBody>
      </p:sp>
      <p:pic>
        <p:nvPicPr>
          <p:cNvPr id="5" name="内容占位符 4" descr="integratedv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822301"/>
            <a:ext cx="4505325" cy="3190875"/>
          </a:xfr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RIKEN Thermal Radiation Workshop, Dec 5-7,2012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900" dirty="0" smtClean="0"/>
              <a:t>State of Art</a:t>
            </a:r>
            <a:endParaRPr lang="en-US" sz="39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5608" y="1340768"/>
            <a:ext cx="7498080" cy="490763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500" dirty="0" err="1" smtClean="0"/>
              <a:t>Dilepton</a:t>
            </a:r>
            <a:r>
              <a:rPr lang="en-US" sz="2500" dirty="0" smtClean="0"/>
              <a:t>/Photon production: clear separation between QGP and </a:t>
            </a:r>
            <a:r>
              <a:rPr lang="en-US" sz="2500" dirty="0" err="1" smtClean="0"/>
              <a:t>Hadronic</a:t>
            </a:r>
            <a:r>
              <a:rPr lang="en-US" sz="2500" dirty="0" smtClean="0"/>
              <a:t> Phase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500" dirty="0" smtClean="0"/>
              <a:t>QGP</a:t>
            </a:r>
            <a:r>
              <a:rPr lang="en-US" dirty="0" smtClean="0"/>
              <a:t> (                   ,                           )</a:t>
            </a:r>
          </a:p>
          <a:p>
            <a:pPr marL="596646" indent="-514350">
              <a:buFont typeface="+mj-lt"/>
              <a:buAutoNum type="arabicPeriod"/>
            </a:pPr>
            <a:r>
              <a:rPr lang="en-US" sz="2500" dirty="0" err="1" smtClean="0"/>
              <a:t>Hadronic</a:t>
            </a:r>
            <a:r>
              <a:rPr lang="en-US" sz="2500" dirty="0" smtClean="0"/>
              <a:t> Gas </a:t>
            </a:r>
            <a:r>
              <a:rPr lang="en-US" dirty="0" smtClean="0"/>
              <a:t>(                       ) </a:t>
            </a:r>
            <a:endParaRPr lang="en-US" dirty="0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3059832" y="2348880"/>
          <a:ext cx="2081212" cy="360363"/>
        </p:xfrm>
        <a:graphic>
          <a:graphicData uri="http://schemas.openxmlformats.org/presentationml/2006/ole">
            <p:oleObj spid="_x0000_s54274" name="Equation" r:id="rId3" imgW="1320480" imgH="228600" progId="Equation.DSMT4">
              <p:embed/>
            </p:oleObj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5357068" y="2348880"/>
          <a:ext cx="2808288" cy="365125"/>
        </p:xfrm>
        <a:graphic>
          <a:graphicData uri="http://schemas.openxmlformats.org/presentationml/2006/ole">
            <p:oleObj spid="_x0000_s54275" name="Equation" r:id="rId4" imgW="1765080" imgH="228600" progId="Equation.DSMT4">
              <p:embed/>
            </p:oleObj>
          </a:graphicData>
        </a:graphic>
      </p:graphicFrame>
      <p:graphicFrame>
        <p:nvGraphicFramePr>
          <p:cNvPr id="54276" name="Object 4"/>
          <p:cNvGraphicFramePr>
            <a:graphicFrameLocks noChangeAspect="1"/>
          </p:cNvGraphicFramePr>
          <p:nvPr/>
        </p:nvGraphicFramePr>
        <p:xfrm>
          <a:off x="4229199" y="2852936"/>
          <a:ext cx="2359025" cy="373063"/>
        </p:xfrm>
        <a:graphic>
          <a:graphicData uri="http://schemas.openxmlformats.org/presentationml/2006/ole">
            <p:oleObj spid="_x0000_s54276" name="Equation" r:id="rId5" imgW="1447560" imgH="228600" progId="Equation.DSMT4">
              <p:embed/>
            </p:oleObj>
          </a:graphicData>
        </a:graphic>
      </p:graphicFrame>
      <p:pic>
        <p:nvPicPr>
          <p:cNvPr id="7" name="图片 6" descr="McGil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9672" y="3429000"/>
            <a:ext cx="4178424" cy="294297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24128" y="3933056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Vujanovic</a:t>
            </a:r>
            <a:r>
              <a:rPr lang="en-US" dirty="0" smtClean="0">
                <a:solidFill>
                  <a:srgbClr val="0070C0"/>
                </a:solidFill>
              </a:rPr>
              <a:t>, G et al, QM 2012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144" y="487090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Questions: Large photon v2,  </a:t>
            </a:r>
            <a:r>
              <a:rPr lang="en-US" dirty="0" err="1" smtClean="0"/>
              <a:t>dilepton</a:t>
            </a:r>
            <a:r>
              <a:rPr lang="en-US" dirty="0" smtClean="0"/>
              <a:t> enhancement…… </a:t>
            </a:r>
            <a:endParaRPr lang="en-US" dirty="0"/>
          </a:p>
        </p:txBody>
      </p:sp>
      <p:sp>
        <p:nvSpPr>
          <p:cNvPr id="11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RIKEN Thermal Radiation Workshop, Dec 5-7,2012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First Order </a:t>
            </a:r>
            <a:r>
              <a:rPr lang="en-US" sz="3000" dirty="0" err="1" smtClean="0"/>
              <a:t>v.s</a:t>
            </a:r>
            <a:r>
              <a:rPr lang="en-US" sz="3000" dirty="0" smtClean="0"/>
              <a:t>. Crossover Phase Transition</a:t>
            </a:r>
            <a:endParaRPr lang="en-US" sz="3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Typical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order phase transition.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Lattice: </a:t>
            </a:r>
            <a:r>
              <a:rPr lang="en-US" sz="2400" dirty="0" err="1" smtClean="0"/>
              <a:t>Hadron</a:t>
            </a:r>
            <a:r>
              <a:rPr lang="en-US" sz="2400" dirty="0" smtClean="0"/>
              <a:t>          QGP is a crossover. </a:t>
            </a:r>
            <a:endParaRPr lang="en-US" sz="2400" dirty="0"/>
          </a:p>
        </p:txBody>
      </p:sp>
      <p:pic>
        <p:nvPicPr>
          <p:cNvPr id="4" name="图片 3" descr="Frozen_Lake_Michiga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1916832"/>
            <a:ext cx="3240360" cy="2189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8104" y="2132856"/>
            <a:ext cx="3240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Ice and water are well separated during a 1</a:t>
            </a:r>
            <a:r>
              <a:rPr lang="en-US" baseline="30000" dirty="0" smtClean="0"/>
              <a:t>st</a:t>
            </a:r>
            <a:r>
              <a:rPr lang="en-US" dirty="0" smtClean="0"/>
              <a:t> order phase transition.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Good for 1</a:t>
            </a:r>
            <a:r>
              <a:rPr lang="en-US" baseline="30000" dirty="0" smtClean="0"/>
              <a:t>st</a:t>
            </a:r>
            <a:r>
              <a:rPr lang="en-US" dirty="0" smtClean="0"/>
              <a:t> order.</a:t>
            </a:r>
            <a:endParaRPr lang="en-US" dirty="0"/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/>
        </p:nvGraphicFramePr>
        <p:xfrm>
          <a:off x="5940152" y="3115692"/>
          <a:ext cx="2382899" cy="457324"/>
        </p:xfrm>
        <a:graphic>
          <a:graphicData uri="http://schemas.openxmlformats.org/presentationml/2006/ole">
            <p:oleObj spid="_x0000_s43011" name="Equation" r:id="rId4" imgW="1257120" imgH="241200" progId="Equation.DSMT4">
              <p:embed/>
            </p:oleObj>
          </a:graphicData>
        </a:graphic>
      </p:graphicFrame>
      <p:cxnSp>
        <p:nvCxnSpPr>
          <p:cNvPr id="10" name="直接箭头连接符 9"/>
          <p:cNvCxnSpPr/>
          <p:nvPr/>
        </p:nvCxnSpPr>
        <p:spPr>
          <a:xfrm>
            <a:off x="3851920" y="4365104"/>
            <a:ext cx="72008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 descr="qg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712" y="4725144"/>
            <a:ext cx="2304256" cy="178056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16016" y="4869160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/>
            <a:r>
              <a:rPr lang="en-US" dirty="0" smtClean="0"/>
              <a:t>Q: Can hadrons or resonance states coexist with </a:t>
            </a:r>
            <a:r>
              <a:rPr lang="en-US" dirty="0" err="1" smtClean="0"/>
              <a:t>partons</a:t>
            </a:r>
            <a:r>
              <a:rPr lang="en-US" dirty="0" smtClean="0"/>
              <a:t> in a finite temperature window around </a:t>
            </a:r>
            <a:r>
              <a:rPr lang="en-US" dirty="0" err="1" smtClean="0"/>
              <a:t>Tc</a:t>
            </a:r>
            <a:r>
              <a:rPr lang="en-US" dirty="0" smtClean="0"/>
              <a:t>?</a:t>
            </a:r>
          </a:p>
          <a:p>
            <a:pPr marL="400050" indent="-400050"/>
            <a:r>
              <a:rPr lang="en-US" dirty="0" smtClean="0"/>
              <a:t>A:  Maybe.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076056" y="594928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Shuryak</a:t>
            </a:r>
            <a:r>
              <a:rPr lang="en-US" dirty="0" smtClean="0">
                <a:solidFill>
                  <a:srgbClr val="0070C0"/>
                </a:solidFill>
              </a:rPr>
              <a:t>, E et al, 2003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页脚占位符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RIKEN Thermal Radiation Workshop, Dec 5-7,2012</a:t>
            </a:r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572000" y="4499828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WB Collaboration &amp; </a:t>
            </a:r>
            <a:r>
              <a:rPr lang="en-US" dirty="0" err="1" smtClean="0">
                <a:solidFill>
                  <a:srgbClr val="0070C0"/>
                </a:solidFill>
              </a:rPr>
              <a:t>hotQCD</a:t>
            </a:r>
            <a:r>
              <a:rPr lang="en-US" dirty="0" smtClean="0">
                <a:solidFill>
                  <a:srgbClr val="0070C0"/>
                </a:solidFill>
              </a:rPr>
              <a:t> Collaboration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/>
          </a:bodyPr>
          <a:lstStyle/>
          <a:p>
            <a:r>
              <a:rPr lang="en-US" sz="3900" dirty="0" smtClean="0"/>
              <a:t>Our Approach</a:t>
            </a:r>
            <a:endParaRPr lang="en-US" sz="39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  Assume coexistence of </a:t>
            </a:r>
            <a:r>
              <a:rPr lang="en-US" dirty="0" err="1" smtClean="0"/>
              <a:t>q,g</a:t>
            </a:r>
            <a:r>
              <a:rPr lang="en-US" dirty="0" smtClean="0"/>
              <a:t>,</a:t>
            </a:r>
            <a:r>
              <a:rPr lang="el-GR" dirty="0" smtClean="0"/>
              <a:t>π</a:t>
            </a:r>
            <a:r>
              <a:rPr lang="en-US" dirty="0" smtClean="0"/>
              <a:t> and rho;</a:t>
            </a:r>
          </a:p>
          <a:p>
            <a:pPr>
              <a:buNone/>
            </a:pPr>
            <a:r>
              <a:rPr lang="en-US" dirty="0" smtClean="0"/>
              <a:t>    or coexistence of </a:t>
            </a:r>
            <a:r>
              <a:rPr lang="en-US" dirty="0" err="1" smtClean="0"/>
              <a:t>q,g</a:t>
            </a:r>
            <a:r>
              <a:rPr lang="en-US" dirty="0" smtClean="0"/>
              <a:t> and HRG in a</a:t>
            </a:r>
          </a:p>
          <a:p>
            <a:pPr>
              <a:buNone/>
            </a:pPr>
            <a:r>
              <a:rPr lang="en-US" dirty="0" smtClean="0"/>
              <a:t>    temperature range around </a:t>
            </a:r>
            <a:r>
              <a:rPr lang="en-US" dirty="0" err="1" smtClean="0"/>
              <a:t>Tc</a:t>
            </a:r>
            <a:r>
              <a:rPr lang="en-US" dirty="0" smtClean="0"/>
              <a:t>. </a:t>
            </a:r>
          </a:p>
          <a:p>
            <a:pPr marL="653796" indent="-571500">
              <a:buFont typeface="+mj-lt"/>
              <a:buAutoNum type="romanLcPeriod"/>
            </a:pPr>
            <a:r>
              <a:rPr lang="en-US" dirty="0" smtClean="0"/>
              <a:t>Use vacuum quark meson coupling;</a:t>
            </a:r>
          </a:p>
          <a:p>
            <a:pPr marL="653796" indent="-571500">
              <a:buFont typeface="+mj-lt"/>
              <a:buAutoNum type="romanLcPeriod"/>
            </a:pPr>
            <a:r>
              <a:rPr lang="en-US" dirty="0" smtClean="0"/>
              <a:t>No strangeness yet;</a:t>
            </a:r>
          </a:p>
          <a:p>
            <a:pPr marL="653796" indent="-571500">
              <a:buFont typeface="+mj-lt"/>
              <a:buAutoNum type="romanLcPeriod"/>
            </a:pPr>
            <a:r>
              <a:rPr lang="en-US" dirty="0" smtClean="0"/>
              <a:t>No baryons yet.</a:t>
            </a:r>
          </a:p>
          <a:p>
            <a:pPr marL="653796" indent="-571500">
              <a:buFont typeface="Wingdings" pitchFamily="2" charset="2"/>
              <a:buChar char="q"/>
            </a:pPr>
            <a:r>
              <a:rPr lang="en-US" dirty="0" smtClean="0"/>
              <a:t>Include photon/</a:t>
            </a:r>
            <a:r>
              <a:rPr lang="en-US" dirty="0" err="1" smtClean="0"/>
              <a:t>dilepton</a:t>
            </a:r>
            <a:r>
              <a:rPr lang="en-US" dirty="0" smtClean="0"/>
              <a:t> production channels through “quark recombination” like graphs.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RIKEN Thermal Radiation Workshop, Dec 5-7,2012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en-US" sz="3400" dirty="0" smtClean="0"/>
              <a:t>Quark </a:t>
            </a:r>
            <a:r>
              <a:rPr lang="en-US" sz="3400" dirty="0" err="1" smtClean="0"/>
              <a:t>Pion</a:t>
            </a:r>
            <a:r>
              <a:rPr lang="en-US" sz="3400" dirty="0" smtClean="0"/>
              <a:t> Coupling</a:t>
            </a:r>
            <a:endParaRPr lang="en-US" sz="3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Pseudo scalar meson interaction </a:t>
            </a:r>
            <a:r>
              <a:rPr lang="en-US" sz="2400" dirty="0" err="1" smtClean="0"/>
              <a:t>Lagrangian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Quark recombination into </a:t>
            </a:r>
            <a:r>
              <a:rPr lang="en-US" sz="2400" dirty="0" err="1" smtClean="0"/>
              <a:t>pion</a:t>
            </a:r>
            <a:r>
              <a:rPr lang="en-US" sz="2400" dirty="0" smtClean="0"/>
              <a:t> with photon/</a:t>
            </a:r>
            <a:r>
              <a:rPr lang="en-US" sz="2400" dirty="0" err="1" smtClean="0"/>
              <a:t>dilepton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Compton scattering of quark and </a:t>
            </a:r>
            <a:r>
              <a:rPr lang="en-US" sz="2400" dirty="0" err="1" smtClean="0"/>
              <a:t>pion</a:t>
            </a:r>
            <a:r>
              <a:rPr lang="en-US" sz="2400" dirty="0" smtClean="0"/>
              <a:t>.</a:t>
            </a:r>
          </a:p>
          <a:p>
            <a:pPr>
              <a:buNone/>
            </a:pPr>
            <a:r>
              <a:rPr lang="en-US" sz="2400" dirty="0" smtClean="0"/>
              <a:t>    </a:t>
            </a:r>
          </a:p>
          <a:p>
            <a:pPr>
              <a:buNone/>
            </a:pPr>
            <a:r>
              <a:rPr lang="en-US" sz="2400" dirty="0" smtClean="0"/>
              <a:t>     </a:t>
            </a:r>
          </a:p>
          <a:p>
            <a:pPr>
              <a:buNone/>
            </a:pPr>
            <a:r>
              <a:rPr lang="en-US" sz="2400" dirty="0" smtClean="0"/>
              <a:t>     </a:t>
            </a:r>
            <a:endParaRPr lang="en-US" dirty="0"/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2098675" y="1557338"/>
          <a:ext cx="1817688" cy="401637"/>
        </p:xfrm>
        <a:graphic>
          <a:graphicData uri="http://schemas.openxmlformats.org/presentationml/2006/ole">
            <p:oleObj spid="_x0000_s35845" name="Equation" r:id="rId3" imgW="1206360" imgH="266400" progId="Equation.DSMT4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860032" y="161950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Suzuki and </a:t>
            </a:r>
            <a:r>
              <a:rPr lang="en-US" dirty="0" err="1" smtClean="0">
                <a:solidFill>
                  <a:srgbClr val="0070C0"/>
                </a:solidFill>
              </a:rPr>
              <a:t>R.~K.~Bhaduri</a:t>
            </a:r>
            <a:r>
              <a:rPr lang="en-US" dirty="0" smtClean="0">
                <a:solidFill>
                  <a:srgbClr val="0070C0"/>
                </a:solidFill>
              </a:rPr>
              <a:t>, 1983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6" name="图片 15" descr="qqp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35696" y="2479544"/>
            <a:ext cx="6132576" cy="1237488"/>
          </a:xfrm>
          <a:prstGeom prst="rect">
            <a:avLst/>
          </a:prstGeom>
        </p:spPr>
      </p:pic>
      <p:pic>
        <p:nvPicPr>
          <p:cNvPr id="19" name="图片 18" descr="pionchanne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4290178"/>
            <a:ext cx="6121920" cy="1378233"/>
          </a:xfrm>
          <a:prstGeom prst="rect">
            <a:avLst/>
          </a:prstGeom>
        </p:spPr>
      </p:pic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RIKEN Thermal Radiation Workshop, Dec 5-7,2012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directrh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5373216"/>
            <a:ext cx="1584176" cy="1296144"/>
          </a:xfrm>
          <a:prstGeom prst="rect">
            <a:avLst/>
          </a:prstGeom>
        </p:spPr>
      </p:pic>
      <p:pic>
        <p:nvPicPr>
          <p:cNvPr id="9" name="图片 8" descr="rhochann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7704" y="3570712"/>
            <a:ext cx="6175248" cy="1298448"/>
          </a:xfrm>
          <a:prstGeom prst="rect">
            <a:avLst/>
          </a:prstGeom>
        </p:spPr>
      </p:pic>
      <p:pic>
        <p:nvPicPr>
          <p:cNvPr id="8" name="图片 7" descr="qqrh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2204864"/>
            <a:ext cx="6132576" cy="131064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r>
              <a:rPr lang="en-US" sz="3400" dirty="0" smtClean="0"/>
              <a:t>Quark Rho Coupling</a:t>
            </a:r>
            <a:endParaRPr lang="en-US" sz="3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Vector meson interaction </a:t>
            </a:r>
            <a:r>
              <a:rPr lang="en-US" sz="2400" dirty="0" err="1" smtClean="0"/>
              <a:t>Lagrangian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  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Quark recombination into rho with photon/</a:t>
            </a:r>
            <a:r>
              <a:rPr lang="en-US" sz="2400" dirty="0" err="1" smtClean="0"/>
              <a:t>dilepton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Compton scattering of quark and rho.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Quark annihilation via intermediate rho.</a:t>
            </a:r>
          </a:p>
          <a:p>
            <a:pPr>
              <a:buNone/>
            </a:pPr>
            <a:r>
              <a:rPr lang="en-US" sz="2400" dirty="0" smtClean="0"/>
              <a:t>    </a:t>
            </a:r>
          </a:p>
        </p:txBody>
      </p:sp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1979712" y="1556792"/>
          <a:ext cx="1913357" cy="401805"/>
        </p:xfrm>
        <a:graphic>
          <a:graphicData uri="http://schemas.openxmlformats.org/presentationml/2006/ole">
            <p:oleObj spid="_x0000_s44035" name="Equation" r:id="rId6" imgW="1269720" imgH="266400" progId="Equation.DSMT4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932040" y="155679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Polleri</a:t>
            </a:r>
            <a:r>
              <a:rPr lang="en-US" dirty="0" smtClean="0">
                <a:solidFill>
                  <a:srgbClr val="0070C0"/>
                </a:solidFill>
              </a:rPr>
              <a:t> et al, 1997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RIKEN Thermal Radiation Workshop, Dec 5-7,2012</a:t>
            </a:r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796136" y="6001543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Greiner, C et al, 2010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6136" y="5661248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70C0"/>
                </a:solidFill>
              </a:rPr>
              <a:t>Thoma</a:t>
            </a:r>
            <a:r>
              <a:rPr lang="en-US" sz="1400" dirty="0" smtClean="0">
                <a:solidFill>
                  <a:srgbClr val="0070C0"/>
                </a:solidFill>
              </a:rPr>
              <a:t>, M et al, 2001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Dilepton</a:t>
            </a:r>
            <a:r>
              <a:rPr lang="en-US" dirty="0" smtClean="0"/>
              <a:t>/Photon Production Rate 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Quark-meson interactions are significant for </a:t>
            </a:r>
            <a:r>
              <a:rPr lang="en-US" sz="2400" dirty="0" err="1" smtClean="0"/>
              <a:t>dilepton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Photon production rates are at the order of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order QCD rate, less than AMY.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RIKEN Thermal Radiation Workshop, Dec 5-7,2012</a:t>
            </a:r>
            <a:endParaRPr lang="zh-CN" altLang="en-US"/>
          </a:p>
        </p:txBody>
      </p:sp>
      <p:pic>
        <p:nvPicPr>
          <p:cNvPr id="5" name="图片 4" descr="rawr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628800"/>
            <a:ext cx="3652664" cy="252028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图片 6" descr="photonr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772816"/>
            <a:ext cx="3686810" cy="23042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1720" y="119675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Dilepton</a:t>
            </a:r>
            <a:r>
              <a:rPr lang="en-US" dirty="0" smtClean="0"/>
              <a:t> rate at T=180 </a:t>
            </a:r>
            <a:r>
              <a:rPr lang="en-US" dirty="0" err="1" smtClean="0"/>
              <a:t>MeV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12160" y="125946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Photon rate at T=164 </a:t>
            </a:r>
            <a:r>
              <a:rPr lang="en-US" dirty="0" err="1" smtClean="0"/>
              <a:t>MeV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83768" y="4149080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Rapp and </a:t>
            </a:r>
            <a:r>
              <a:rPr lang="en-US" sz="1400" dirty="0" err="1" smtClean="0">
                <a:solidFill>
                  <a:srgbClr val="FF0000"/>
                </a:solidFill>
              </a:rPr>
              <a:t>Wambach</a:t>
            </a:r>
            <a:r>
              <a:rPr lang="en-US" sz="1400" dirty="0" smtClean="0">
                <a:solidFill>
                  <a:srgbClr val="FF0000"/>
                </a:solidFill>
              </a:rPr>
              <a:t>, 1999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3768" y="443711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Greiner, C et al, 2010</a:t>
            </a:r>
            <a:endParaRPr lang="en-US" sz="14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412933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Arnold et al, 2001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4417367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accent1"/>
                </a:solidFill>
              </a:rPr>
              <a:t>Kapusta</a:t>
            </a:r>
            <a:r>
              <a:rPr lang="en-US" sz="1400" dirty="0" smtClean="0">
                <a:solidFill>
                  <a:schemeClr val="accent1"/>
                </a:solidFill>
              </a:rPr>
              <a:t> et al, 1991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35608" y="908720"/>
            <a:ext cx="7498080" cy="53396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Constraint from </a:t>
            </a:r>
            <a:r>
              <a:rPr lang="en-US" sz="2400" dirty="0" err="1" smtClean="0"/>
              <a:t>lQCD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Quasi Particle description of QGP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/>
          </a:bodyPr>
          <a:lstStyle/>
          <a:p>
            <a:r>
              <a:rPr lang="en-US" sz="3400" dirty="0" smtClean="0"/>
              <a:t>Counting Degrees of Freedom</a:t>
            </a:r>
            <a:endParaRPr lang="en-US" sz="3400" dirty="0"/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1990725" y="5008563"/>
          <a:ext cx="6532563" cy="581025"/>
        </p:xfrm>
        <a:graphic>
          <a:graphicData uri="http://schemas.openxmlformats.org/presentationml/2006/ole">
            <p:oleObj spid="_x0000_s37890" name="Equation" r:id="rId3" imgW="5283000" imgH="469800" progId="Equation.DSMT4">
              <p:embed/>
            </p:oleObj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225675" y="3933825"/>
          <a:ext cx="5822950" cy="531813"/>
        </p:xfrm>
        <a:graphic>
          <a:graphicData uri="http://schemas.openxmlformats.org/presentationml/2006/ole">
            <p:oleObj spid="_x0000_s37891" name="Equation" r:id="rId4" imgW="2641320" imgH="241200" progId="Equation.DSMT4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355976" y="57239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Renk</a:t>
            </a:r>
            <a:r>
              <a:rPr lang="en-US" dirty="0" smtClean="0">
                <a:solidFill>
                  <a:srgbClr val="0070C0"/>
                </a:solidFill>
              </a:rPr>
              <a:t> et al, PRC, (2002)</a:t>
            </a:r>
            <a:endParaRPr lang="en-US" dirty="0"/>
          </a:p>
        </p:txBody>
      </p:sp>
      <p:pic>
        <p:nvPicPr>
          <p:cNvPr id="12" name="图片 11" descr="W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1340769"/>
            <a:ext cx="3312027" cy="2160240"/>
          </a:xfrm>
          <a:prstGeom prst="rect">
            <a:avLst/>
          </a:prstGeom>
        </p:spPr>
      </p:pic>
      <p:pic>
        <p:nvPicPr>
          <p:cNvPr id="13" name="图片 12" descr="hotQC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6136" y="1386648"/>
            <a:ext cx="2736304" cy="18983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23728" y="342900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WB Collaboration, 2010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0112" y="341970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hotQCD</a:t>
            </a:r>
            <a:r>
              <a:rPr lang="en-US" dirty="0" smtClean="0">
                <a:solidFill>
                  <a:srgbClr val="0070C0"/>
                </a:solidFill>
              </a:rPr>
              <a:t> Collaboration, 2008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23728" y="572396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Peshier</a:t>
            </a:r>
            <a:r>
              <a:rPr lang="en-US" dirty="0" smtClean="0">
                <a:solidFill>
                  <a:srgbClr val="0070C0"/>
                </a:solidFill>
              </a:rPr>
              <a:t> et al, PLB,1994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页脚占位符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RIKEN Thermal Radiation Workshop, Dec 5-7,2012</a:t>
            </a:r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876256" y="572396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Rapp, PRC, (2002)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夏至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夏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夏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4210</TotalTime>
  <Words>895</Words>
  <Application>Microsoft Office PowerPoint</Application>
  <PresentationFormat>全屏显示(4:3)</PresentationFormat>
  <Paragraphs>239</Paragraphs>
  <Slides>21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夏至</vt:lpstr>
      <vt:lpstr>Equation</vt:lpstr>
      <vt:lpstr>MathType 6.0 Equation</vt:lpstr>
      <vt:lpstr>Dileptons and photons from the Hadronization Process</vt:lpstr>
      <vt:lpstr>Sources of E&amp;M Probes</vt:lpstr>
      <vt:lpstr>State of Art</vt:lpstr>
      <vt:lpstr>First Order v.s. Crossover Phase Transition</vt:lpstr>
      <vt:lpstr>Our Approach</vt:lpstr>
      <vt:lpstr>Quark Pion Coupling</vt:lpstr>
      <vt:lpstr>Quark Rho Coupling</vt:lpstr>
      <vt:lpstr>Dilepton/Photon Production Rate </vt:lpstr>
      <vt:lpstr>Counting Degrees of Freedom</vt:lpstr>
      <vt:lpstr>Counting Degrees of Freedom</vt:lpstr>
      <vt:lpstr>A Possible Scenario (I) </vt:lpstr>
      <vt:lpstr>Rates from Scenario I</vt:lpstr>
      <vt:lpstr>Dilepton Yields from Scenario I</vt:lpstr>
      <vt:lpstr>v2 from Scenario I </vt:lpstr>
      <vt:lpstr>v2 from Scenario I</vt:lpstr>
      <vt:lpstr>Another Possible Scenario (II) </vt:lpstr>
      <vt:lpstr>Dilepton Yields from Scenario II</vt:lpstr>
      <vt:lpstr>Summary</vt:lpstr>
      <vt:lpstr>Thank You!</vt:lpstr>
      <vt:lpstr>Backup</vt:lpstr>
      <vt:lpstr>Integrated v2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Collective Flows in Heavy-Ion  Collisions</dc:title>
  <dc:creator>Gabriel</dc:creator>
  <cp:lastModifiedBy>Gabriel</cp:lastModifiedBy>
  <cp:revision>181</cp:revision>
  <dcterms:created xsi:type="dcterms:W3CDTF">2012-09-25T15:37:32Z</dcterms:created>
  <dcterms:modified xsi:type="dcterms:W3CDTF">2012-12-07T20:22:03Z</dcterms:modified>
</cp:coreProperties>
</file>