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7"/>
  </p:notesMasterIdLst>
  <p:handoutMasterIdLst>
    <p:handoutMasterId r:id="rId48"/>
  </p:handoutMasterIdLst>
  <p:sldIdLst>
    <p:sldId id="362" r:id="rId2"/>
    <p:sldId id="257" r:id="rId3"/>
    <p:sldId id="310" r:id="rId4"/>
    <p:sldId id="468" r:id="rId5"/>
    <p:sldId id="442" r:id="rId6"/>
    <p:sldId id="475" r:id="rId7"/>
    <p:sldId id="403" r:id="rId8"/>
    <p:sldId id="483" r:id="rId9"/>
    <p:sldId id="476" r:id="rId10"/>
    <p:sldId id="477" r:id="rId11"/>
    <p:sldId id="418" r:id="rId12"/>
    <p:sldId id="421" r:id="rId13"/>
    <p:sldId id="423" r:id="rId14"/>
    <p:sldId id="458" r:id="rId15"/>
    <p:sldId id="402" r:id="rId16"/>
    <p:sldId id="459" r:id="rId17"/>
    <p:sldId id="482" r:id="rId18"/>
    <p:sldId id="466" r:id="rId19"/>
    <p:sldId id="472" r:id="rId20"/>
    <p:sldId id="480" r:id="rId21"/>
    <p:sldId id="473" r:id="rId22"/>
    <p:sldId id="481" r:id="rId23"/>
    <p:sldId id="485" r:id="rId24"/>
    <p:sldId id="462" r:id="rId25"/>
    <p:sldId id="463" r:id="rId26"/>
    <p:sldId id="464" r:id="rId27"/>
    <p:sldId id="479" r:id="rId28"/>
    <p:sldId id="422" r:id="rId29"/>
    <p:sldId id="474" r:id="rId30"/>
    <p:sldId id="272" r:id="rId31"/>
    <p:sldId id="323" r:id="rId32"/>
    <p:sldId id="484" r:id="rId33"/>
    <p:sldId id="478" r:id="rId34"/>
    <p:sldId id="486" r:id="rId35"/>
    <p:sldId id="431" r:id="rId36"/>
    <p:sldId id="426" r:id="rId37"/>
    <p:sldId id="461" r:id="rId38"/>
    <p:sldId id="386" r:id="rId39"/>
    <p:sldId id="456" r:id="rId40"/>
    <p:sldId id="471" r:id="rId41"/>
    <p:sldId id="467" r:id="rId42"/>
    <p:sldId id="412" r:id="rId43"/>
    <p:sldId id="353" r:id="rId44"/>
    <p:sldId id="451" r:id="rId45"/>
    <p:sldId id="457" r:id="rId46"/>
  </p:sldIdLst>
  <p:sldSz cx="9144000" cy="6858000" type="screen4x3"/>
  <p:notesSz cx="6858000" cy="9144000"/>
  <p:defaultTextStyle>
    <a:defPPr>
      <a:defRPr lang="en-CA"/>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0066FF"/>
    <a:srgbClr val="CC00CC"/>
    <a:srgbClr val="FF33CC"/>
    <a:srgbClr val="FF3300"/>
    <a:srgbClr val="CC3399"/>
    <a:srgbClr val="CC0099"/>
    <a:srgbClr val="9900CC"/>
    <a:srgbClr val="8C59FF"/>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53" autoAdjust="0"/>
    <p:restoredTop sz="95621" autoAdjust="0"/>
  </p:normalViewPr>
  <p:slideViewPr>
    <p:cSldViewPr>
      <p:cViewPr varScale="1">
        <p:scale>
          <a:sx n="96" d="100"/>
          <a:sy n="96" d="100"/>
        </p:scale>
        <p:origin x="1749"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83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cs typeface="+mn-cs"/>
              </a:defRPr>
            </a:lvl1pPr>
          </a:lstStyle>
          <a:p>
            <a:pPr>
              <a:defRPr/>
            </a:pPr>
            <a:endParaRPr lang="en-CA"/>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CA"/>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cs typeface="+mn-cs"/>
              </a:defRPr>
            </a:lvl1pPr>
          </a:lstStyle>
          <a:p>
            <a:pPr>
              <a:defRPr/>
            </a:pPr>
            <a:r>
              <a:rPr lang="en-CA"/>
              <a:t>Properties of rho and omega mesons at finite temperature and density</a:t>
            </a:r>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B29EF8F0-5716-4838-9D78-875D2B60B45B}" type="slidenum">
              <a:rPr lang="en-CA"/>
              <a:pPr>
                <a:defRPr/>
              </a:pPr>
              <a:t>‹#›</a:t>
            </a:fld>
            <a:endParaRPr lang="en-CA"/>
          </a:p>
        </p:txBody>
      </p:sp>
    </p:spTree>
    <p:extLst>
      <p:ext uri="{BB962C8B-B14F-4D97-AF65-F5344CB8AC3E}">
        <p14:creationId xmlns:p14="http://schemas.microsoft.com/office/powerpoint/2010/main" val="3427307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cs typeface="+mn-cs"/>
              </a:defRPr>
            </a:lvl1pPr>
          </a:lstStyle>
          <a:p>
            <a:pPr>
              <a:defRPr/>
            </a:pPr>
            <a:endParaRPr lang="en-CA"/>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CA"/>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cs typeface="+mn-cs"/>
              </a:defRPr>
            </a:lvl1pPr>
          </a:lstStyle>
          <a:p>
            <a:pPr>
              <a:defRPr/>
            </a:pPr>
            <a:endParaRPr lang="en-CA"/>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441738B2-4B67-4DF1-AF9E-6C450AB1E857}" type="slidenum">
              <a:rPr lang="en-CA"/>
              <a:pPr>
                <a:defRPr/>
              </a:pPr>
              <a:t>‹#›</a:t>
            </a:fld>
            <a:endParaRPr lang="en-CA"/>
          </a:p>
        </p:txBody>
      </p:sp>
    </p:spTree>
    <p:extLst>
      <p:ext uri="{BB962C8B-B14F-4D97-AF65-F5344CB8AC3E}">
        <p14:creationId xmlns:p14="http://schemas.microsoft.com/office/powerpoint/2010/main" val="4242575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dirty="0" smtClean="0"/>
              <a:t>First thank organizers…</a:t>
            </a:r>
          </a:p>
          <a:p>
            <a:r>
              <a:rPr lang="en-US" dirty="0" smtClean="0"/>
              <a:t>Today I’ll be talking about how </a:t>
            </a:r>
            <a:r>
              <a:rPr lang="en-US" dirty="0" err="1" smtClean="0"/>
              <a:t>dileptons</a:t>
            </a:r>
            <a:r>
              <a:rPr lang="en-US" baseline="0" dirty="0" smtClean="0"/>
              <a:t> can help us probe the out-of-</a:t>
            </a:r>
            <a:r>
              <a:rPr lang="en-US" baseline="0" dirty="0" err="1" smtClean="0"/>
              <a:t>eq</a:t>
            </a:r>
            <a:r>
              <a:rPr lang="en-US" baseline="0" dirty="0" smtClean="0"/>
              <a:t>…..</a:t>
            </a:r>
            <a:endParaRPr lang="en-US" dirty="0" smtClean="0"/>
          </a:p>
        </p:txBody>
      </p:sp>
      <p:sp>
        <p:nvSpPr>
          <p:cNvPr id="47108" name="Slide Number Placeholder 3"/>
          <p:cNvSpPr>
            <a:spLocks noGrp="1"/>
          </p:cNvSpPr>
          <p:nvPr>
            <p:ph type="sldNum" sz="quarter" idx="5"/>
          </p:nvPr>
        </p:nvSpPr>
        <p:spPr>
          <a:noFill/>
        </p:spPr>
        <p:txBody>
          <a:bodyPr/>
          <a:lstStyle/>
          <a:p>
            <a:fld id="{2706BC19-B2E7-40FF-9E17-A2FCF7591EDC}" type="slidenum">
              <a:rPr lang="en-CA" smtClean="0"/>
              <a:pPr/>
              <a:t>1</a:t>
            </a:fld>
            <a:endParaRPr lang="en-CA" smtClean="0"/>
          </a:p>
        </p:txBody>
      </p:sp>
    </p:spTree>
    <p:extLst>
      <p:ext uri="{BB962C8B-B14F-4D97-AF65-F5344CB8AC3E}">
        <p14:creationId xmlns:p14="http://schemas.microsoft.com/office/powerpoint/2010/main" val="2123374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-I’ve claimed that the dileptons are sensitive to the entire evolution of the medium. But what are their emission rates?</a:t>
            </a:r>
          </a:p>
          <a:p>
            <a:pPr>
              <a:buFontTx/>
              <a:buNone/>
            </a:pPr>
            <a:r>
              <a:rPr lang="en-US" baseline="0" dirty="0" smtClean="0"/>
              <a:t>-The dominant source of dileptons in the HM is coming from medium-modified vector mesons.</a:t>
            </a:r>
          </a:p>
          <a:p>
            <a:pPr>
              <a:buFontTx/>
              <a:buNone/>
            </a:pPr>
            <a:r>
              <a:rPr lang="en-US" baseline="0" dirty="0" smtClean="0"/>
              <a:t>-This medium-modification is encoded in the spectral function.</a:t>
            </a:r>
          </a:p>
          <a:p>
            <a:pPr>
              <a:buFontTx/>
              <a:buNone/>
            </a:pPr>
            <a:r>
              <a:rPr lang="en-US" baseline="0" dirty="0" smtClean="0"/>
              <a:t>-To compute the spectral function, one must determine the vector meson self-energy.</a:t>
            </a:r>
            <a:br>
              <a:rPr lang="en-US" baseline="0" dirty="0" smtClean="0"/>
            </a:br>
            <a:r>
              <a:rPr lang="en-US" baseline="0" dirty="0" smtClean="0"/>
              <a:t>-There we are using a model first devised by Eletsky et. Al.     </a:t>
            </a:r>
          </a:p>
          <a:p>
            <a:pPr>
              <a:buFontTx/>
              <a:buChar char="-"/>
            </a:pPr>
            <a:r>
              <a:rPr lang="en-US" baseline="0" dirty="0" smtClean="0"/>
              <a:t>Now, since we are using viscous hydrodynamics, there must be viscous corrections to the thermal distribution function in the self-energy. This is required in order to ensure that Tmunu is continuous function. </a:t>
            </a:r>
          </a:p>
          <a:p>
            <a:pPr>
              <a:buFontTx/>
              <a:buChar char="-"/>
            </a:pPr>
            <a:r>
              <a:rPr lang="en-US" baseline="0" dirty="0" smtClean="0"/>
              <a:t>An I-S viscous correction can be used to achieve that. </a:t>
            </a:r>
          </a:p>
          <a:p>
            <a:pPr>
              <a:buFontTx/>
              <a:buChar char="-"/>
            </a:pPr>
            <a:r>
              <a:rPr lang="en-US" baseline="0" dirty="0" smtClean="0"/>
              <a:t>Therefore, the self-energy acquires a viscous corrections which was recently derived by our group.</a:t>
            </a:r>
          </a:p>
        </p:txBody>
      </p:sp>
      <p:sp>
        <p:nvSpPr>
          <p:cNvPr id="4" name="Slide Number Placeholder 3"/>
          <p:cNvSpPr>
            <a:spLocks noGrp="1"/>
          </p:cNvSpPr>
          <p:nvPr>
            <p:ph type="sldNum" sz="quarter" idx="10"/>
          </p:nvPr>
        </p:nvSpPr>
        <p:spPr/>
        <p:txBody>
          <a:bodyPr/>
          <a:lstStyle/>
          <a:p>
            <a:pPr>
              <a:defRPr/>
            </a:pPr>
            <a:fld id="{3D2D04EA-87CF-426B-ABC6-237BB1C7C083}" type="slidenum">
              <a:rPr lang="en-CA" smtClean="0"/>
              <a:pPr>
                <a:defRPr/>
              </a:pPr>
              <a:t>11</a:t>
            </a:fld>
            <a:endParaRPr lang="en-CA" dirty="0"/>
          </a:p>
        </p:txBody>
      </p:sp>
    </p:spTree>
    <p:extLst>
      <p:ext uri="{BB962C8B-B14F-4D97-AF65-F5344CB8AC3E}">
        <p14:creationId xmlns:p14="http://schemas.microsoft.com/office/powerpoint/2010/main" val="194586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-In the QGP sector, we use the Born rate of emission. </a:t>
            </a:r>
          </a:p>
          <a:p>
            <a:pPr>
              <a:buFontTx/>
              <a:buNone/>
            </a:pPr>
            <a:r>
              <a:rPr lang="en-US" baseline="0" dirty="0" smtClean="0"/>
              <a:t>-There, it is necessary to go beyond the Israel-Stewart from of the viscous extension to the rates. Indeed, the parameters that we are varying in the hydro might produce large corrections to the rates. To do so, the general form of the viscous correction is: </a:t>
            </a:r>
          </a:p>
          <a:p>
            <a:pPr>
              <a:buFontTx/>
              <a:buNone/>
            </a:pPr>
            <a:endParaRPr lang="en-US" baseline="0" dirty="0" smtClean="0"/>
          </a:p>
          <a:p>
            <a:pPr>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3D2D04EA-87CF-426B-ABC6-237BB1C7C083}" type="slidenum">
              <a:rPr lang="en-CA" smtClean="0"/>
              <a:pPr>
                <a:defRPr/>
              </a:pPr>
              <a:t>12</a:t>
            </a:fld>
            <a:endParaRPr lang="en-CA" dirty="0"/>
          </a:p>
        </p:txBody>
      </p:sp>
    </p:spTree>
    <p:extLst>
      <p:ext uri="{BB962C8B-B14F-4D97-AF65-F5344CB8AC3E}">
        <p14:creationId xmlns:p14="http://schemas.microsoft.com/office/powerpoint/2010/main" val="266629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dirty="0" smtClean="0"/>
              <a:t>-Now</a:t>
            </a:r>
            <a:r>
              <a:rPr lang="en-US" baseline="0" dirty="0" smtClean="0"/>
              <a:t> that we have the rates in order to compare to experiment we</a:t>
            </a:r>
            <a:r>
              <a:rPr lang="en-US" dirty="0" smtClean="0"/>
              <a:t> will compute</a:t>
            </a:r>
            <a:r>
              <a:rPr lang="en-US" baseline="0" dirty="0" smtClean="0"/>
              <a:t> flow harmonics. </a:t>
            </a:r>
            <a:endParaRPr lang="en-US" dirty="0" smtClean="0"/>
          </a:p>
          <a:p>
            <a:pPr>
              <a:buFontTx/>
              <a:buChar char="-"/>
            </a:pPr>
            <a:r>
              <a:rPr lang="en-US" dirty="0" smtClean="0"/>
              <a:t>Now an important thing to note is that, when dealing with several sources of dileptons, v2 is a weighted average with the weight being the yield.  </a:t>
            </a:r>
          </a:p>
          <a:p>
            <a:pPr>
              <a:buFontTx/>
              <a:buChar char="-"/>
            </a:pPr>
            <a:r>
              <a:rPr lang="en-US" dirty="0" smtClean="0"/>
              <a:t>Secondly,</a:t>
            </a:r>
            <a:r>
              <a:rPr lang="en-US" baseline="0" dirty="0" smtClean="0"/>
              <a:t> when averaging over events, one needs to take into account for resolution effects. In particular, in every nucl-nucl collisions, there is a limited # of particles being produced. Thus we have a limited sample of the underlying distribution function of particles. Hence vn is computed as is:  </a:t>
            </a:r>
            <a:endParaRPr lang="en-US" dirty="0" smtClean="0"/>
          </a:p>
        </p:txBody>
      </p:sp>
      <p:sp>
        <p:nvSpPr>
          <p:cNvPr id="60420" name="Slide Number Placeholder 3"/>
          <p:cNvSpPr>
            <a:spLocks noGrp="1"/>
          </p:cNvSpPr>
          <p:nvPr>
            <p:ph type="sldNum" sz="quarter" idx="5"/>
          </p:nvPr>
        </p:nvSpPr>
        <p:spPr>
          <a:noFill/>
        </p:spPr>
        <p:txBody>
          <a:bodyPr/>
          <a:lstStyle/>
          <a:p>
            <a:fld id="{C79AEFE2-D2F3-4756-912D-68BBA714A84B}" type="slidenum">
              <a:rPr lang="en-CA" smtClean="0"/>
              <a:pPr/>
              <a:t>13</a:t>
            </a:fld>
            <a:endParaRPr lang="en-CA" dirty="0" smtClean="0"/>
          </a:p>
        </p:txBody>
      </p:sp>
    </p:spTree>
    <p:extLst>
      <p:ext uri="{BB962C8B-B14F-4D97-AF65-F5344CB8AC3E}">
        <p14:creationId xmlns:p14="http://schemas.microsoft.com/office/powerpoint/2010/main" val="3523873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Let’s start by studying the</a:t>
            </a:r>
            <a:r>
              <a:rPr lang="en-CA" baseline="0" dirty="0" smtClean="0"/>
              <a:t> effects of initial conditions for pi_mun.</a:t>
            </a:r>
          </a:p>
          <a:p>
            <a:r>
              <a:rPr lang="en-CA" baseline="0" dirty="0" smtClean="0"/>
              <a:t>-Increasing the intial pi_munu (especially pi_zz) introduces a non-linear couplting between PT and PL. This non-lin coupling increases the rate at which PL-&gt;PT. Thus increasing v2 in the QGP.</a:t>
            </a:r>
          </a:p>
          <a:p>
            <a:r>
              <a:rPr lang="en-CA" baseline="0" dirty="0" smtClean="0"/>
              <a:t>-In the hadronic medium, this pressure anisotropy get converted to flow anisotropy hence v2 increases.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pPr>
                <a:defRPr/>
              </a:pPr>
              <a:t>14</a:t>
            </a:fld>
            <a:endParaRPr lang="en-CA" dirty="0"/>
          </a:p>
        </p:txBody>
      </p:sp>
    </p:spTree>
    <p:extLst>
      <p:ext uri="{BB962C8B-B14F-4D97-AF65-F5344CB8AC3E}">
        <p14:creationId xmlns:p14="http://schemas.microsoft.com/office/powerpoint/2010/main" val="1231156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smtClean="0"/>
          </a:p>
        </p:txBody>
      </p:sp>
      <p:sp>
        <p:nvSpPr>
          <p:cNvPr id="49156" name="Slide Number Placeholder 3"/>
          <p:cNvSpPr>
            <a:spLocks noGrp="1"/>
          </p:cNvSpPr>
          <p:nvPr>
            <p:ph type="sldNum" sz="quarter" idx="5"/>
          </p:nvPr>
        </p:nvSpPr>
        <p:spPr>
          <a:noFill/>
        </p:spPr>
        <p:txBody>
          <a:bodyPr/>
          <a:lstStyle/>
          <a:p>
            <a:fld id="{3EDF40BF-7AC3-47FD-927E-AF8A6410EE11}" type="slidenum">
              <a:rPr lang="en-CA" smtClean="0"/>
              <a:pPr/>
              <a:t>15</a:t>
            </a:fld>
            <a:endParaRPr lang="en-CA" dirty="0" smtClean="0"/>
          </a:p>
        </p:txBody>
      </p:sp>
    </p:spTree>
    <p:extLst>
      <p:ext uri="{BB962C8B-B14F-4D97-AF65-F5344CB8AC3E}">
        <p14:creationId xmlns:p14="http://schemas.microsoft.com/office/powerpoint/2010/main" val="1983816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Good so dilepotns are sensitive to the intial conditions but</a:t>
            </a:r>
            <a:r>
              <a:rPr lang="en-CA" baseline="0" dirty="0" smtClean="0"/>
              <a:t> are they also sensitive to relaxation time?</a:t>
            </a:r>
          </a:p>
          <a:p>
            <a:r>
              <a:rPr lang="en-CA" baseline="0" dirty="0" smtClean="0"/>
              <a:t>-For the sake of simplicity, we start the medium in equilibrium, and vary tau_pi. </a:t>
            </a:r>
          </a:p>
          <a:p>
            <a:pPr marL="171450" indent="-171450">
              <a:buFontTx/>
              <a:buChar char="-"/>
            </a:pPr>
            <a:r>
              <a:rPr lang="en-CA" baseline="0" dirty="0" smtClean="0"/>
              <a:t>tau_pi governs the rate at which pi_munu relaxes towards the Navier-Stokes value. Now since we started he medium in equilibrium, increasing tau_pi postones the development of the viscosity.</a:t>
            </a:r>
          </a:p>
          <a:p>
            <a:pPr marL="171450" indent="-171450">
              <a:buFontTx/>
              <a:buChar char="-"/>
            </a:pPr>
            <a:r>
              <a:rPr lang="en-CA" baseline="0" dirty="0" smtClean="0"/>
              <a:t>Hence, in the QGP v2 increases as the medium is less viscous. </a:t>
            </a:r>
          </a:p>
          <a:p>
            <a:pPr marL="171450" indent="-171450">
              <a:buFontTx/>
              <a:buChar char="-"/>
            </a:pPr>
            <a:r>
              <a:rPr lang="en-CA" baseline="0" dirty="0" smtClean="0"/>
              <a:t>In the HM, the opposite is true and v2 goes down as medium is more viscous.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pPr>
                <a:defRPr/>
              </a:pPr>
              <a:t>16</a:t>
            </a:fld>
            <a:endParaRPr lang="en-CA" dirty="0"/>
          </a:p>
        </p:txBody>
      </p:sp>
    </p:spTree>
    <p:extLst>
      <p:ext uri="{BB962C8B-B14F-4D97-AF65-F5344CB8AC3E}">
        <p14:creationId xmlns:p14="http://schemas.microsoft.com/office/powerpoint/2010/main" val="1993197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smtClean="0"/>
          </a:p>
        </p:txBody>
      </p:sp>
      <p:sp>
        <p:nvSpPr>
          <p:cNvPr id="49156" name="Slide Number Placeholder 3"/>
          <p:cNvSpPr>
            <a:spLocks noGrp="1"/>
          </p:cNvSpPr>
          <p:nvPr>
            <p:ph type="sldNum" sz="quarter" idx="5"/>
          </p:nvPr>
        </p:nvSpPr>
        <p:spPr>
          <a:noFill/>
        </p:spPr>
        <p:txBody>
          <a:bodyPr/>
          <a:lstStyle/>
          <a:p>
            <a:fld id="{3EDF40BF-7AC3-47FD-927E-AF8A6410EE11}" type="slidenum">
              <a:rPr lang="en-CA" smtClean="0">
                <a:solidFill>
                  <a:srgbClr val="000000"/>
                </a:solidFill>
              </a:rPr>
              <a:pPr/>
              <a:t>17</a:t>
            </a:fld>
            <a:endParaRPr lang="en-CA" dirty="0" smtClean="0">
              <a:solidFill>
                <a:srgbClr val="000000"/>
              </a:solidFill>
            </a:endParaRPr>
          </a:p>
        </p:txBody>
      </p:sp>
    </p:spTree>
    <p:extLst>
      <p:ext uri="{BB962C8B-B14F-4D97-AF65-F5344CB8AC3E}">
        <p14:creationId xmlns:p14="http://schemas.microsoft.com/office/powerpoint/2010/main" val="313403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 T</a:t>
            </a:r>
            <a:r>
              <a:rPr lang="en-CA" baseline="0" dirty="0" smtClean="0"/>
              <a:t> less that about </a:t>
            </a:r>
            <a:r>
              <a:rPr lang="en-CA" dirty="0" smtClean="0"/>
              <a:t>T_c, </a:t>
            </a:r>
            <a:r>
              <a:rPr lang="en-CA" baseline="0" dirty="0" smtClean="0"/>
              <a:t>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pPr>
                <a:defRPr/>
              </a:pPr>
              <a:t>18</a:t>
            </a:fld>
            <a:endParaRPr lang="en-CA" dirty="0"/>
          </a:p>
        </p:txBody>
      </p:sp>
    </p:spTree>
    <p:extLst>
      <p:ext uri="{BB962C8B-B14F-4D97-AF65-F5344CB8AC3E}">
        <p14:creationId xmlns:p14="http://schemas.microsoft.com/office/powerpoint/2010/main" val="892639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Lastly,</a:t>
            </a:r>
            <a:r>
              <a:rPr lang="en-CA" baseline="0" dirty="0" smtClean="0"/>
              <a:t> lets study the effects of introducing a temperature dependent shear viscosity in the QGP phase. </a:t>
            </a:r>
          </a:p>
          <a:p>
            <a:r>
              <a:rPr lang="en-CA" baseline="0" dirty="0" smtClean="0"/>
              <a:t>- It is well known that when using a lattice EOS, v2 develops mostly around Tc.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pPr>
                <a:defRPr/>
              </a:pPr>
              <a:t>19</a:t>
            </a:fld>
            <a:endParaRPr lang="en-CA" dirty="0"/>
          </a:p>
        </p:txBody>
      </p:sp>
    </p:spTree>
    <p:extLst>
      <p:ext uri="{BB962C8B-B14F-4D97-AF65-F5344CB8AC3E}">
        <p14:creationId xmlns:p14="http://schemas.microsoft.com/office/powerpoint/2010/main" val="3325659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Lastly,</a:t>
            </a:r>
            <a:r>
              <a:rPr lang="en-CA" baseline="0" dirty="0" smtClean="0"/>
              <a:t> lets study the effects of introducing a temperature dependent shear viscosity in the QGP phase. </a:t>
            </a:r>
          </a:p>
          <a:p>
            <a:r>
              <a:rPr lang="en-CA" baseline="0" dirty="0" smtClean="0"/>
              <a:t>- It is well known that when using a lattice EOS, v2 develops mostly around Tc.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solidFill>
                  <a:srgbClr val="000000"/>
                </a:solidFill>
              </a:rPr>
              <a:pPr>
                <a:defRPr/>
              </a:pPr>
              <a:t>20</a:t>
            </a:fld>
            <a:endParaRPr lang="en-CA" dirty="0">
              <a:solidFill>
                <a:srgbClr val="000000"/>
              </a:solidFill>
            </a:endParaRPr>
          </a:p>
        </p:txBody>
      </p:sp>
    </p:spTree>
    <p:extLst>
      <p:ext uri="{BB962C8B-B14F-4D97-AF65-F5344CB8AC3E}">
        <p14:creationId xmlns:p14="http://schemas.microsoft.com/office/powerpoint/2010/main" val="232028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baseline="0" dirty="0" smtClean="0"/>
              <a:t>After a brief introduction and motivation, I will tell you about the thermal rates of dilept we are using. Then, I will talk about how one can use dileptons to investigate the out-of-eq. properties of the medium created in relativistic heavy ion collisions. In particular, he effects of </a:t>
            </a:r>
          </a:p>
          <a:p>
            <a:endParaRPr lang="en-US" baseline="0" dirty="0" smtClean="0"/>
          </a:p>
          <a:p>
            <a:r>
              <a:rPr lang="en-US" baseline="0" dirty="0" smtClean="0"/>
              <a:t>Laslty I’ll conclude and give an outlook.</a:t>
            </a:r>
          </a:p>
        </p:txBody>
      </p:sp>
      <p:sp>
        <p:nvSpPr>
          <p:cNvPr id="48132" name="Slide Number Placeholder 3"/>
          <p:cNvSpPr>
            <a:spLocks noGrp="1"/>
          </p:cNvSpPr>
          <p:nvPr>
            <p:ph type="sldNum" sz="quarter" idx="5"/>
          </p:nvPr>
        </p:nvSpPr>
        <p:spPr>
          <a:noFill/>
        </p:spPr>
        <p:txBody>
          <a:bodyPr/>
          <a:lstStyle/>
          <a:p>
            <a:fld id="{813D9F8D-3DB8-46B6-9F9C-1CF49A802742}" type="slidenum">
              <a:rPr lang="en-CA" smtClean="0"/>
              <a:pPr/>
              <a:t>2</a:t>
            </a:fld>
            <a:endParaRPr lang="en-CA" dirty="0" smtClean="0"/>
          </a:p>
        </p:txBody>
      </p:sp>
    </p:spTree>
    <p:extLst>
      <p:ext uri="{BB962C8B-B14F-4D97-AF65-F5344CB8AC3E}">
        <p14:creationId xmlns:p14="http://schemas.microsoft.com/office/powerpoint/2010/main" val="2435618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 T</a:t>
            </a:r>
            <a:r>
              <a:rPr lang="en-CA" baseline="0" dirty="0" smtClean="0"/>
              <a:t> less that about </a:t>
            </a:r>
            <a:r>
              <a:rPr lang="en-CA" dirty="0" smtClean="0"/>
              <a:t>T_c, </a:t>
            </a:r>
            <a:r>
              <a:rPr lang="en-CA" baseline="0" dirty="0" smtClean="0"/>
              <a:t>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pPr>
                <a:defRPr/>
              </a:pPr>
              <a:t>21</a:t>
            </a:fld>
            <a:endParaRPr lang="en-CA" dirty="0"/>
          </a:p>
        </p:txBody>
      </p:sp>
    </p:spTree>
    <p:extLst>
      <p:ext uri="{BB962C8B-B14F-4D97-AF65-F5344CB8AC3E}">
        <p14:creationId xmlns:p14="http://schemas.microsoft.com/office/powerpoint/2010/main" val="250410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 T</a:t>
            </a:r>
            <a:r>
              <a:rPr lang="en-CA" baseline="0" dirty="0" smtClean="0"/>
              <a:t> less that about </a:t>
            </a:r>
            <a:r>
              <a:rPr lang="en-CA" dirty="0" smtClean="0"/>
              <a:t>T_c, </a:t>
            </a:r>
            <a:r>
              <a:rPr lang="en-CA" baseline="0" dirty="0" smtClean="0"/>
              <a:t>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solidFill>
                  <a:srgbClr val="000000"/>
                </a:solidFill>
              </a:rPr>
              <a:pPr>
                <a:defRPr/>
              </a:pPr>
              <a:t>22</a:t>
            </a:fld>
            <a:endParaRPr lang="en-CA" dirty="0">
              <a:solidFill>
                <a:srgbClr val="000000"/>
              </a:solidFill>
            </a:endParaRPr>
          </a:p>
        </p:txBody>
      </p:sp>
    </p:spTree>
    <p:extLst>
      <p:ext uri="{BB962C8B-B14F-4D97-AF65-F5344CB8AC3E}">
        <p14:creationId xmlns:p14="http://schemas.microsoft.com/office/powerpoint/2010/main" val="2825400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 T</a:t>
            </a:r>
            <a:r>
              <a:rPr lang="en-CA" baseline="0" dirty="0" smtClean="0"/>
              <a:t> less that about </a:t>
            </a:r>
            <a:r>
              <a:rPr lang="en-CA" dirty="0" smtClean="0"/>
              <a:t>T_c, </a:t>
            </a:r>
            <a:r>
              <a:rPr lang="en-CA" baseline="0" dirty="0" smtClean="0"/>
              <a:t> </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pPr>
                <a:defRPr/>
              </a:pPr>
              <a:t>23</a:t>
            </a:fld>
            <a:endParaRPr lang="en-CA" dirty="0"/>
          </a:p>
        </p:txBody>
      </p:sp>
    </p:spTree>
    <p:extLst>
      <p:ext uri="{BB962C8B-B14F-4D97-AF65-F5344CB8AC3E}">
        <p14:creationId xmlns:p14="http://schemas.microsoft.com/office/powerpoint/2010/main" val="3704118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Lastly</a:t>
            </a:r>
            <a:r>
              <a:rPr lang="en-CA" baseline="0" dirty="0" smtClean="0"/>
              <a:t> I wanted to talk about measurement prospects for the effects we have explored. </a:t>
            </a:r>
          </a:p>
          <a:p>
            <a:endParaRPr lang="en-CA" baseline="0" dirty="0" smtClean="0"/>
          </a:p>
          <a:p>
            <a:r>
              <a:rPr lang="en-CA" baseline="0" dirty="0" smtClean="0"/>
              <a:t>Here is v2 v3 and v4 of thermal dileptons and here we can see that is vn are sizable and are affected by: init. Pi_munu, tau_pi, and  eta/s(T)</a:t>
            </a:r>
            <a:endParaRPr lang="en-CA" dirty="0"/>
          </a:p>
        </p:txBody>
      </p:sp>
      <p:sp>
        <p:nvSpPr>
          <p:cNvPr id="4" name="Slide Number Placeholder 3"/>
          <p:cNvSpPr>
            <a:spLocks noGrp="1"/>
          </p:cNvSpPr>
          <p:nvPr>
            <p:ph type="sldNum" sz="quarter" idx="10"/>
          </p:nvPr>
        </p:nvSpPr>
        <p:spPr/>
        <p:txBody>
          <a:bodyPr/>
          <a:lstStyle/>
          <a:p>
            <a:pPr>
              <a:defRPr/>
            </a:pPr>
            <a:fld id="{441738B2-4B67-4DF1-AF9E-6C450AB1E857}" type="slidenum">
              <a:rPr lang="en-CA" smtClean="0"/>
              <a:pPr>
                <a:defRPr/>
              </a:pPr>
              <a:t>24</a:t>
            </a:fld>
            <a:endParaRPr lang="en-CA" dirty="0"/>
          </a:p>
        </p:txBody>
      </p:sp>
    </p:spTree>
    <p:extLst>
      <p:ext uri="{BB962C8B-B14F-4D97-AF65-F5344CB8AC3E}">
        <p14:creationId xmlns:p14="http://schemas.microsoft.com/office/powerpoint/2010/main" val="2359485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-Larger </a:t>
            </a:r>
            <a:r>
              <a:rPr lang="en-US" sz="1200" dirty="0" smtClean="0">
                <a:latin typeface="Symbol" pitchFamily="18" charset="2"/>
              </a:rPr>
              <a:t>t</a:t>
            </a:r>
            <a:r>
              <a:rPr lang="en-US" sz="1200" baseline="-25000" dirty="0" smtClean="0">
                <a:latin typeface="Symbol" pitchFamily="18" charset="2"/>
              </a:rPr>
              <a:t>p</a:t>
            </a:r>
            <a:r>
              <a:rPr lang="en-US" sz="1200" dirty="0" smtClean="0"/>
              <a:t> =&gt; medium remembers more the early times with large long. grad. (~1/</a:t>
            </a:r>
            <a:r>
              <a:rPr lang="en-US" sz="1200" dirty="0" smtClean="0">
                <a:latin typeface="Symbol" pitchFamily="18" charset="2"/>
              </a:rPr>
              <a:t>t</a:t>
            </a:r>
            <a:r>
              <a:rPr lang="en-US" sz="1200" dirty="0" smtClean="0"/>
              <a:t> &amp; no initial velocity), hence </a:t>
            </a:r>
            <a:r>
              <a:rPr lang="en-US" sz="1200" dirty="0" smtClean="0">
                <a:latin typeface="Symbol" pitchFamily="18" charset="2"/>
              </a:rPr>
              <a:t>p</a:t>
            </a:r>
            <a:r>
              <a:rPr lang="en-US" sz="1200" baseline="30000" dirty="0" smtClean="0"/>
              <a:t>zz</a:t>
            </a:r>
            <a:r>
              <a:rPr lang="en-US" sz="1200" dirty="0" smtClean="0"/>
              <a:t>.  So, large </a:t>
            </a:r>
            <a:r>
              <a:rPr lang="en-US" sz="1200" dirty="0" smtClean="0">
                <a:latin typeface="Symbol" pitchFamily="18" charset="2"/>
              </a:rPr>
              <a:t>t</a:t>
            </a:r>
            <a:r>
              <a:rPr lang="en-US" sz="1200" baseline="-25000" dirty="0" smtClean="0">
                <a:latin typeface="Symbol" pitchFamily="18" charset="2"/>
              </a:rPr>
              <a:t>p  </a:t>
            </a:r>
            <a:r>
              <a:rPr lang="en-US" sz="1200" dirty="0" smtClean="0"/>
              <a:t>is keeping the medium out-of-equilibrium.</a:t>
            </a:r>
            <a:endParaRPr kumimoji="1" lang="en-US" sz="1200" kern="1200" dirty="0" smtClean="0">
              <a:solidFill>
                <a:schemeClr val="tx1"/>
              </a:solidFill>
              <a:latin typeface="Arial" charset="0"/>
              <a:ea typeface="+mn-ea"/>
              <a:cs typeface="+mn-cs"/>
            </a:endParaRPr>
          </a:p>
          <a:p>
            <a:pPr>
              <a:buFontTx/>
              <a:buNone/>
            </a:pPr>
            <a:endParaRPr lang="en-US" dirty="0" smtClean="0"/>
          </a:p>
        </p:txBody>
      </p:sp>
      <p:sp>
        <p:nvSpPr>
          <p:cNvPr id="62468" name="Slide Number Placeholder 3"/>
          <p:cNvSpPr>
            <a:spLocks noGrp="1"/>
          </p:cNvSpPr>
          <p:nvPr>
            <p:ph type="sldNum" sz="quarter" idx="5"/>
          </p:nvPr>
        </p:nvSpPr>
        <p:spPr>
          <a:noFill/>
        </p:spPr>
        <p:txBody>
          <a:bodyPr/>
          <a:lstStyle/>
          <a:p>
            <a:fld id="{9AF3C1C8-7ABB-4FA5-B6F0-8E4929C23A5A}" type="slidenum">
              <a:rPr lang="en-CA" smtClean="0"/>
              <a:pPr/>
              <a:t>28</a:t>
            </a:fld>
            <a:endParaRPr lang="en-CA" dirty="0" smtClean="0"/>
          </a:p>
        </p:txBody>
      </p:sp>
    </p:spTree>
    <p:extLst>
      <p:ext uri="{BB962C8B-B14F-4D97-AF65-F5344CB8AC3E}">
        <p14:creationId xmlns:p14="http://schemas.microsoft.com/office/powerpoint/2010/main" val="1452367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dirty="0" smtClean="0"/>
              <a:t>Read the slide. </a:t>
            </a:r>
          </a:p>
        </p:txBody>
      </p:sp>
      <p:sp>
        <p:nvSpPr>
          <p:cNvPr id="73732" name="Slide Number Placeholder 3"/>
          <p:cNvSpPr>
            <a:spLocks noGrp="1"/>
          </p:cNvSpPr>
          <p:nvPr>
            <p:ph type="sldNum" sz="quarter" idx="5"/>
          </p:nvPr>
        </p:nvSpPr>
        <p:spPr>
          <a:noFill/>
        </p:spPr>
        <p:txBody>
          <a:bodyPr/>
          <a:lstStyle/>
          <a:p>
            <a:fld id="{8A6C78AA-E933-4CB6-9C1F-BC5F63793D2D}" type="slidenum">
              <a:rPr lang="en-CA" smtClean="0"/>
              <a:pPr/>
              <a:t>30</a:t>
            </a:fld>
            <a:endParaRPr lang="en-CA" dirty="0" smtClean="0"/>
          </a:p>
        </p:txBody>
      </p:sp>
    </p:spTree>
    <p:extLst>
      <p:ext uri="{BB962C8B-B14F-4D97-AF65-F5344CB8AC3E}">
        <p14:creationId xmlns:p14="http://schemas.microsoft.com/office/powerpoint/2010/main" val="147468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-In the QGP sector, we use the Born rate of emission. </a:t>
            </a:r>
          </a:p>
          <a:p>
            <a:pPr>
              <a:buFontTx/>
              <a:buNone/>
            </a:pPr>
            <a:r>
              <a:rPr lang="en-US" baseline="0" dirty="0" smtClean="0"/>
              <a:t>-There, it is necessary to go beyond the Israel-Stewart from of the viscous extension to the rates. Indeed, the parameters that we are varying in the hydro might produce large corrections to the rates. To do so, the general form of the viscous correction is: </a:t>
            </a:r>
          </a:p>
          <a:p>
            <a:pPr>
              <a:buFontTx/>
              <a:buNone/>
            </a:pPr>
            <a:endParaRPr lang="en-US" baseline="0" dirty="0" smtClean="0"/>
          </a:p>
          <a:p>
            <a:pPr>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3D2D04EA-87CF-426B-ABC6-237BB1C7C083}" type="slidenum">
              <a:rPr lang="en-CA" smtClean="0">
                <a:solidFill>
                  <a:srgbClr val="000000"/>
                </a:solidFill>
              </a:rPr>
              <a:pPr>
                <a:defRPr/>
              </a:pPr>
              <a:t>34</a:t>
            </a:fld>
            <a:endParaRPr lang="en-CA" dirty="0">
              <a:solidFill>
                <a:srgbClr val="000000"/>
              </a:solidFill>
            </a:endParaRPr>
          </a:p>
        </p:txBody>
      </p:sp>
    </p:spTree>
    <p:extLst>
      <p:ext uri="{BB962C8B-B14F-4D97-AF65-F5344CB8AC3E}">
        <p14:creationId xmlns:p14="http://schemas.microsoft.com/office/powerpoint/2010/main" val="3481371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Read point</a:t>
            </a:r>
            <a:r>
              <a:rPr kumimoji="1" lang="en-US" sz="1200" kern="1200" baseline="0" dirty="0" smtClean="0">
                <a:solidFill>
                  <a:schemeClr val="tx1"/>
                </a:solidFill>
                <a:latin typeface="Arial" charset="0"/>
                <a:ea typeface="+mn-ea"/>
                <a:cs typeface="+mn-cs"/>
              </a:rPr>
              <a:t> 1 and 2 on slide than say:</a:t>
            </a: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Since the total is a weighted average, and in the low invariant mass region the HG dominates, total v</a:t>
            </a:r>
            <a:r>
              <a:rPr kumimoji="1" lang="en-US" sz="1200" kern="1200" baseline="-25000" dirty="0" smtClean="0">
                <a:solidFill>
                  <a:schemeClr val="tx1"/>
                </a:solidFill>
                <a:latin typeface="Arial" charset="0"/>
                <a:ea typeface="+mn-ea"/>
                <a:cs typeface="+mn-cs"/>
              </a:rPr>
              <a:t>2</a:t>
            </a:r>
            <a:r>
              <a:rPr kumimoji="1" lang="en-US" sz="1200" kern="1200" dirty="0" smtClean="0">
                <a:solidFill>
                  <a:schemeClr val="tx1"/>
                </a:solidFill>
                <a:latin typeface="Arial" charset="0"/>
                <a:ea typeface="+mn-ea"/>
                <a:cs typeface="+mn-cs"/>
              </a:rPr>
              <a:t> increases by 10% at M&lt;1.2GeV.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 WHY ARE QGP DILEPTONS MORE SENSITIVE THAT HG…. LARGER Pimunu!!!!</a:t>
            </a:r>
          </a:p>
          <a:p>
            <a:pPr>
              <a:buFontTx/>
              <a:buNone/>
            </a:pPr>
            <a:endParaRPr lang="en-US" dirty="0" smtClean="0"/>
          </a:p>
          <a:p>
            <a:pPr marL="273050" lvl="0" indent="-273050">
              <a:spcBef>
                <a:spcPct val="20000"/>
              </a:spcBef>
              <a:buClr>
                <a:srgbClr val="0BD0D9"/>
              </a:buClr>
              <a:buSzPct val="95000"/>
              <a:buFont typeface="Wingdings 2" pitchFamily="18" charset="2"/>
              <a:buChar char=""/>
            </a:pPr>
            <a:r>
              <a:rPr kumimoji="1" lang="en-US" sz="1200" kern="1200" dirty="0" smtClean="0">
                <a:solidFill>
                  <a:schemeClr val="tx1"/>
                </a:solidFill>
                <a:latin typeface="Arial" charset="0"/>
                <a:ea typeface="+mn-ea"/>
                <a:cs typeface="+mn-cs"/>
              </a:rPr>
              <a:t>M&gt;1.2GeV, QGP is the dominant thermal source of dileptons and is sensitive to the Initial Conditions of the heavy ion collision.</a:t>
            </a:r>
          </a:p>
        </p:txBody>
      </p:sp>
      <p:sp>
        <p:nvSpPr>
          <p:cNvPr id="62468" name="Slide Number Placeholder 3"/>
          <p:cNvSpPr>
            <a:spLocks noGrp="1"/>
          </p:cNvSpPr>
          <p:nvPr>
            <p:ph type="sldNum" sz="quarter" idx="5"/>
          </p:nvPr>
        </p:nvSpPr>
        <p:spPr>
          <a:noFill/>
        </p:spPr>
        <p:txBody>
          <a:bodyPr/>
          <a:lstStyle/>
          <a:p>
            <a:fld id="{9AF3C1C8-7ABB-4FA5-B6F0-8E4929C23A5A}" type="slidenum">
              <a:rPr lang="en-CA" smtClean="0"/>
              <a:pPr/>
              <a:t>35</a:t>
            </a:fld>
            <a:endParaRPr lang="en-CA" dirty="0" smtClean="0"/>
          </a:p>
        </p:txBody>
      </p:sp>
    </p:spTree>
    <p:extLst>
      <p:ext uri="{BB962C8B-B14F-4D97-AF65-F5344CB8AC3E}">
        <p14:creationId xmlns:p14="http://schemas.microsoft.com/office/powerpoint/2010/main" val="406760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Read point</a:t>
            </a:r>
            <a:r>
              <a:rPr kumimoji="1" lang="en-US" sz="1200" kern="1200" baseline="0" dirty="0" smtClean="0">
                <a:solidFill>
                  <a:schemeClr val="tx1"/>
                </a:solidFill>
                <a:latin typeface="Arial" charset="0"/>
                <a:ea typeface="+mn-ea"/>
                <a:cs typeface="+mn-cs"/>
              </a:rPr>
              <a:t> 1 and 2 on slide than say:</a:t>
            </a: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Since the total is a weighted average, and in the low invariant mass region the HG dominates, total v</a:t>
            </a:r>
            <a:r>
              <a:rPr kumimoji="1" lang="en-US" sz="1200" kern="1200" baseline="-25000" dirty="0" smtClean="0">
                <a:solidFill>
                  <a:schemeClr val="tx1"/>
                </a:solidFill>
                <a:latin typeface="Arial" charset="0"/>
                <a:ea typeface="+mn-ea"/>
                <a:cs typeface="+mn-cs"/>
              </a:rPr>
              <a:t>2</a:t>
            </a:r>
            <a:r>
              <a:rPr kumimoji="1" lang="en-US" sz="1200" kern="1200" dirty="0" smtClean="0">
                <a:solidFill>
                  <a:schemeClr val="tx1"/>
                </a:solidFill>
                <a:latin typeface="Arial" charset="0"/>
                <a:ea typeface="+mn-ea"/>
                <a:cs typeface="+mn-cs"/>
              </a:rPr>
              <a:t> increases by 10% at M&lt;1.2GeV.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 WHY ARE QGP DILEPTONS MORE SENSITIVE THAT HG…. LARGER Pimunu!!!!</a:t>
            </a:r>
          </a:p>
          <a:p>
            <a:pPr>
              <a:buFontTx/>
              <a:buNone/>
            </a:pPr>
            <a:endParaRPr lang="en-US" dirty="0" smtClean="0"/>
          </a:p>
          <a:p>
            <a:pPr marL="273050" lvl="0" indent="-273050">
              <a:spcBef>
                <a:spcPct val="20000"/>
              </a:spcBef>
              <a:buClr>
                <a:srgbClr val="0BD0D9"/>
              </a:buClr>
              <a:buSzPct val="95000"/>
              <a:buFont typeface="Wingdings 2" pitchFamily="18" charset="2"/>
              <a:buChar char=""/>
            </a:pPr>
            <a:r>
              <a:rPr kumimoji="1" lang="en-US" sz="1200" kern="1200" dirty="0" smtClean="0">
                <a:solidFill>
                  <a:schemeClr val="tx1"/>
                </a:solidFill>
                <a:latin typeface="Arial" charset="0"/>
                <a:ea typeface="+mn-ea"/>
                <a:cs typeface="+mn-cs"/>
              </a:rPr>
              <a:t>M&gt;1.2GeV, QGP is the dominant thermal source of dileptons and is sensitive to the Initial Conditions of the heavy ion collision.</a:t>
            </a:r>
          </a:p>
        </p:txBody>
      </p:sp>
      <p:sp>
        <p:nvSpPr>
          <p:cNvPr id="62468" name="Slide Number Placeholder 3"/>
          <p:cNvSpPr>
            <a:spLocks noGrp="1"/>
          </p:cNvSpPr>
          <p:nvPr>
            <p:ph type="sldNum" sz="quarter" idx="5"/>
          </p:nvPr>
        </p:nvSpPr>
        <p:spPr>
          <a:noFill/>
        </p:spPr>
        <p:txBody>
          <a:bodyPr/>
          <a:lstStyle/>
          <a:p>
            <a:fld id="{9AF3C1C8-7ABB-4FA5-B6F0-8E4929C23A5A}" type="slidenum">
              <a:rPr lang="en-CA" smtClean="0"/>
              <a:pPr/>
              <a:t>36</a:t>
            </a:fld>
            <a:endParaRPr lang="en-CA" dirty="0" smtClean="0"/>
          </a:p>
        </p:txBody>
      </p:sp>
    </p:spTree>
    <p:extLst>
      <p:ext uri="{BB962C8B-B14F-4D97-AF65-F5344CB8AC3E}">
        <p14:creationId xmlns:p14="http://schemas.microsoft.com/office/powerpoint/2010/main" val="2276592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Read point</a:t>
            </a:r>
            <a:r>
              <a:rPr kumimoji="1" lang="en-US" sz="1200" kern="1200" baseline="0" dirty="0" smtClean="0">
                <a:solidFill>
                  <a:schemeClr val="tx1"/>
                </a:solidFill>
                <a:latin typeface="Arial" charset="0"/>
                <a:ea typeface="+mn-ea"/>
                <a:cs typeface="+mn-cs"/>
              </a:rPr>
              <a:t> 1 and 2 on slide than say:</a:t>
            </a: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Since the total is a weighted average, and in the low invariant mass region the HG dominates, total v</a:t>
            </a:r>
            <a:r>
              <a:rPr kumimoji="1" lang="en-US" sz="1200" kern="1200" baseline="-25000" dirty="0" smtClean="0">
                <a:solidFill>
                  <a:schemeClr val="tx1"/>
                </a:solidFill>
                <a:latin typeface="Arial" charset="0"/>
                <a:ea typeface="+mn-ea"/>
                <a:cs typeface="+mn-cs"/>
              </a:rPr>
              <a:t>2</a:t>
            </a:r>
            <a:r>
              <a:rPr kumimoji="1" lang="en-US" sz="1200" kern="1200" dirty="0" smtClean="0">
                <a:solidFill>
                  <a:schemeClr val="tx1"/>
                </a:solidFill>
                <a:latin typeface="Arial" charset="0"/>
                <a:ea typeface="+mn-ea"/>
                <a:cs typeface="+mn-cs"/>
              </a:rPr>
              <a:t> increases by 10% at M&lt;1.2GeV.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latin typeface="Arial" charset="0"/>
                <a:ea typeface="+mn-ea"/>
                <a:cs typeface="+mn-cs"/>
              </a:rPr>
              <a:t> WHY ARE QGP DILEPTONS MORE SENSITIVE THAT HG…. LARGER Pimunu!!!!</a:t>
            </a:r>
          </a:p>
          <a:p>
            <a:pPr>
              <a:buFontTx/>
              <a:buNone/>
            </a:pPr>
            <a:endParaRPr lang="en-US" dirty="0" smtClean="0"/>
          </a:p>
          <a:p>
            <a:pPr marL="273050" lvl="0" indent="-273050">
              <a:spcBef>
                <a:spcPct val="20000"/>
              </a:spcBef>
              <a:buClr>
                <a:srgbClr val="0BD0D9"/>
              </a:buClr>
              <a:buSzPct val="95000"/>
              <a:buFont typeface="Wingdings 2" pitchFamily="18" charset="2"/>
              <a:buChar char=""/>
            </a:pPr>
            <a:r>
              <a:rPr kumimoji="1" lang="en-US" sz="1200" kern="1200" dirty="0" smtClean="0">
                <a:solidFill>
                  <a:schemeClr val="tx1"/>
                </a:solidFill>
                <a:latin typeface="Arial" charset="0"/>
                <a:ea typeface="+mn-ea"/>
                <a:cs typeface="+mn-cs"/>
              </a:rPr>
              <a:t>M&gt;1.2GeV, QGP is the dominant thermal source of dileptons and is sensitive to the Initial Conditions of the heavy ion collision.</a:t>
            </a:r>
          </a:p>
        </p:txBody>
      </p:sp>
      <p:sp>
        <p:nvSpPr>
          <p:cNvPr id="62468" name="Slide Number Placeholder 3"/>
          <p:cNvSpPr>
            <a:spLocks noGrp="1"/>
          </p:cNvSpPr>
          <p:nvPr>
            <p:ph type="sldNum" sz="quarter" idx="5"/>
          </p:nvPr>
        </p:nvSpPr>
        <p:spPr>
          <a:noFill/>
        </p:spPr>
        <p:txBody>
          <a:bodyPr/>
          <a:lstStyle/>
          <a:p>
            <a:fld id="{9AF3C1C8-7ABB-4FA5-B6F0-8E4929C23A5A}" type="slidenum">
              <a:rPr lang="en-CA" smtClean="0"/>
              <a:pPr/>
              <a:t>37</a:t>
            </a:fld>
            <a:endParaRPr lang="en-CA" dirty="0" smtClean="0"/>
          </a:p>
        </p:txBody>
      </p:sp>
    </p:spTree>
    <p:extLst>
      <p:ext uri="{BB962C8B-B14F-4D97-AF65-F5344CB8AC3E}">
        <p14:creationId xmlns:p14="http://schemas.microsoft.com/office/powerpoint/2010/main" val="168491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baseline="0" dirty="0" smtClean="0"/>
              <a:t>Hadronic obser….</a:t>
            </a:r>
          </a:p>
          <a:p>
            <a:r>
              <a:rPr lang="en-US" baseline="0" dirty="0" smtClean="0"/>
              <a:t>Indeed we now know that the medium is thermalized and evolves according to hydro. Indeed here is our hydro simulation of hadronic flow… describes data at RHIC and LHC quite well.  </a:t>
            </a:r>
          </a:p>
          <a:p>
            <a:endParaRPr lang="en-US" baseline="0" dirty="0" smtClean="0"/>
          </a:p>
          <a:p>
            <a:r>
              <a:rPr lang="en-US" baseline="0" dirty="0" smtClean="0"/>
              <a:t>For the rest of my talk I will be focusing on RHIC physics.</a:t>
            </a:r>
          </a:p>
          <a:p>
            <a:endParaRPr lang="en-US" dirty="0" smtClean="0"/>
          </a:p>
        </p:txBody>
      </p:sp>
      <p:sp>
        <p:nvSpPr>
          <p:cNvPr id="49156" name="Slide Number Placeholder 3"/>
          <p:cNvSpPr>
            <a:spLocks noGrp="1"/>
          </p:cNvSpPr>
          <p:nvPr>
            <p:ph type="sldNum" sz="quarter" idx="5"/>
          </p:nvPr>
        </p:nvSpPr>
        <p:spPr>
          <a:noFill/>
        </p:spPr>
        <p:txBody>
          <a:bodyPr/>
          <a:lstStyle/>
          <a:p>
            <a:fld id="{3EDF40BF-7AC3-47FD-927E-AF8A6410EE11}" type="slidenum">
              <a:rPr lang="en-CA" smtClean="0"/>
              <a:pPr/>
              <a:t>3</a:t>
            </a:fld>
            <a:endParaRPr lang="en-CA" dirty="0" smtClean="0"/>
          </a:p>
        </p:txBody>
      </p:sp>
    </p:spTree>
    <p:extLst>
      <p:ext uri="{BB962C8B-B14F-4D97-AF65-F5344CB8AC3E}">
        <p14:creationId xmlns:p14="http://schemas.microsoft.com/office/powerpoint/2010/main" val="1334618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a:buFontTx/>
              <a:buChar char="-"/>
            </a:pPr>
            <a:r>
              <a:rPr lang="en-US" dirty="0" smtClean="0"/>
              <a:t>Explain</a:t>
            </a:r>
            <a:r>
              <a:rPr lang="en-US" baseline="0" dirty="0" smtClean="0"/>
              <a:t> de plots</a:t>
            </a:r>
          </a:p>
          <a:p>
            <a:pPr>
              <a:buFontTx/>
              <a:buChar char="-"/>
            </a:pPr>
            <a:r>
              <a:rPr lang="en-US" baseline="0" dirty="0" smtClean="0"/>
              <a:t>Key take home message: In the same way that hadronic observables are used to set the initial &amp; final conditions of a hydro evolution, we now have, for the first time, a handle on the departure from equilibrium of the hydro through EM probes.  </a:t>
            </a:r>
            <a:endParaRPr lang="en-US" dirty="0" smtClean="0"/>
          </a:p>
        </p:txBody>
      </p:sp>
      <p:sp>
        <p:nvSpPr>
          <p:cNvPr id="62468" name="Slide Number Placeholder 3"/>
          <p:cNvSpPr>
            <a:spLocks noGrp="1"/>
          </p:cNvSpPr>
          <p:nvPr>
            <p:ph type="sldNum" sz="quarter" idx="5"/>
          </p:nvPr>
        </p:nvSpPr>
        <p:spPr>
          <a:noFill/>
        </p:spPr>
        <p:txBody>
          <a:bodyPr/>
          <a:lstStyle/>
          <a:p>
            <a:fld id="{9AF3C1C8-7ABB-4FA5-B6F0-8E4929C23A5A}" type="slidenum">
              <a:rPr lang="en-CA" smtClean="0"/>
              <a:pPr/>
              <a:t>38</a:t>
            </a:fld>
            <a:endParaRPr lang="en-CA" dirty="0" smtClean="0"/>
          </a:p>
        </p:txBody>
      </p:sp>
    </p:spTree>
    <p:extLst>
      <p:ext uri="{BB962C8B-B14F-4D97-AF65-F5344CB8AC3E}">
        <p14:creationId xmlns:p14="http://schemas.microsoft.com/office/powerpoint/2010/main" val="2191984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-Larger </a:t>
            </a:r>
            <a:r>
              <a:rPr lang="en-US" sz="1200" dirty="0" smtClean="0">
                <a:latin typeface="Symbol" pitchFamily="18" charset="2"/>
              </a:rPr>
              <a:t>t</a:t>
            </a:r>
            <a:r>
              <a:rPr lang="en-US" sz="1200" baseline="-25000" dirty="0" smtClean="0">
                <a:latin typeface="Symbol" pitchFamily="18" charset="2"/>
              </a:rPr>
              <a:t>p</a:t>
            </a:r>
            <a:r>
              <a:rPr lang="en-US" sz="1200" dirty="0" smtClean="0"/>
              <a:t> =&gt; medium remembers more the early times with large long. grad. (~1/</a:t>
            </a:r>
            <a:r>
              <a:rPr lang="en-US" sz="1200" dirty="0" smtClean="0">
                <a:latin typeface="Symbol" pitchFamily="18" charset="2"/>
              </a:rPr>
              <a:t>t</a:t>
            </a:r>
            <a:r>
              <a:rPr lang="en-US" sz="1200" dirty="0" smtClean="0"/>
              <a:t> &amp; no initial velocity), hence </a:t>
            </a:r>
            <a:r>
              <a:rPr lang="en-US" sz="1200" dirty="0" smtClean="0">
                <a:latin typeface="Symbol" pitchFamily="18" charset="2"/>
              </a:rPr>
              <a:t>p</a:t>
            </a:r>
            <a:r>
              <a:rPr lang="en-US" sz="1200" baseline="30000" dirty="0" smtClean="0"/>
              <a:t>zz</a:t>
            </a:r>
            <a:r>
              <a:rPr lang="en-US" sz="1200" dirty="0" smtClean="0"/>
              <a:t>.  So, large </a:t>
            </a:r>
            <a:r>
              <a:rPr lang="en-US" sz="1200" dirty="0" smtClean="0">
                <a:latin typeface="Symbol" pitchFamily="18" charset="2"/>
              </a:rPr>
              <a:t>t</a:t>
            </a:r>
            <a:r>
              <a:rPr lang="en-US" sz="1200" baseline="-25000" dirty="0" smtClean="0">
                <a:latin typeface="Symbol" pitchFamily="18" charset="2"/>
              </a:rPr>
              <a:t>p  </a:t>
            </a:r>
            <a:r>
              <a:rPr lang="en-US" sz="1200" dirty="0" smtClean="0"/>
              <a:t>is keeping the medium out-of-equilibrium.</a:t>
            </a:r>
            <a:endParaRPr kumimoji="1" lang="en-US" sz="1200" kern="1200" dirty="0" smtClean="0">
              <a:solidFill>
                <a:schemeClr val="tx1"/>
              </a:solidFill>
              <a:latin typeface="Arial" charset="0"/>
              <a:ea typeface="+mn-ea"/>
              <a:cs typeface="+mn-cs"/>
            </a:endParaRPr>
          </a:p>
          <a:p>
            <a:pPr>
              <a:buFontTx/>
              <a:buNone/>
            </a:pPr>
            <a:endParaRPr lang="en-US" dirty="0" smtClean="0"/>
          </a:p>
        </p:txBody>
      </p:sp>
      <p:sp>
        <p:nvSpPr>
          <p:cNvPr id="62468" name="Slide Number Placeholder 3"/>
          <p:cNvSpPr>
            <a:spLocks noGrp="1"/>
          </p:cNvSpPr>
          <p:nvPr>
            <p:ph type="sldNum" sz="quarter" idx="5"/>
          </p:nvPr>
        </p:nvSpPr>
        <p:spPr>
          <a:noFill/>
        </p:spPr>
        <p:txBody>
          <a:bodyPr/>
          <a:lstStyle/>
          <a:p>
            <a:fld id="{9AF3C1C8-7ABB-4FA5-B6F0-8E4929C23A5A}" type="slidenum">
              <a:rPr lang="en-CA" smtClean="0"/>
              <a:pPr/>
              <a:t>42</a:t>
            </a:fld>
            <a:endParaRPr lang="en-CA" dirty="0" smtClean="0"/>
          </a:p>
        </p:txBody>
      </p:sp>
    </p:spTree>
    <p:extLst>
      <p:ext uri="{BB962C8B-B14F-4D97-AF65-F5344CB8AC3E}">
        <p14:creationId xmlns:p14="http://schemas.microsoft.com/office/powerpoint/2010/main" val="1607129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Tx/>
              <a:buChar char="-"/>
            </a:pPr>
            <a:r>
              <a:rPr lang="en-US" baseline="0" dirty="0" smtClean="0"/>
              <a:t> Now, since we are using viscous hydrodynamics, there must be viscous corrections to the dilepton rates.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baseline="0" dirty="0" smtClean="0"/>
              <a:t> For that purpose, we use the quadratic ansatz to modify the Fermi-Dirac distribution. This anzats comes from requiring that the Cooper-Frye formula in viscous hydrodynamics remains continuous across the freeze-out surface. </a:t>
            </a:r>
          </a:p>
          <a:p>
            <a:pPr>
              <a:buFontTx/>
              <a:buChar char="-"/>
            </a:pPr>
            <a:r>
              <a:rPr lang="en-US" baseline="0" dirty="0" smtClean="0"/>
              <a:t>Yes, of course, it is part of a very active field of Out-of-Equilibrium Field theory. </a:t>
            </a:r>
          </a:p>
          <a:p>
            <a:pPr>
              <a:buFontTx/>
              <a:buChar char="-"/>
            </a:pPr>
            <a:r>
              <a:rPr lang="en-US" baseline="0" dirty="0" smtClean="0"/>
              <a:t>It is not yet clear how these viscous corrections should be added in general. </a:t>
            </a:r>
          </a:p>
          <a:p>
            <a:pPr>
              <a:buFontTx/>
              <a:buChar char="-"/>
            </a:pPr>
            <a:r>
              <a:rPr lang="en-US" baseline="0" dirty="0" smtClean="0"/>
              <a:t>There are two plausible ways of doing this: by either modifying the self-energy or the Bose-Einstein distribution or both.  </a:t>
            </a:r>
          </a:p>
          <a:p>
            <a:pPr>
              <a:buFontTx/>
              <a:buChar char="-"/>
            </a:pPr>
            <a:r>
              <a:rPr lang="en-US" baseline="0" dirty="0" smtClean="0"/>
              <a:t> For the imagyrary part of the retarded propagator,  the self-energy was extended by modifying the thermal dist. Fct., since na is an actual thermal distribution of particle a. After applying the viscous correction, the total thermal self-energy can also be decomposed into an ideal part and a viscous correction, as before. </a:t>
            </a:r>
          </a:p>
          <a:p>
            <a:pPr>
              <a:buFontTx/>
              <a:buChar char="-"/>
            </a:pPr>
            <a:r>
              <a:rPr lang="en-US" baseline="0" dirty="0" smtClean="0"/>
              <a:t> Once again, we have the same form for the viscous correction namely an enveloppe function B2 and a tensor product. </a:t>
            </a:r>
          </a:p>
          <a:p>
            <a:pPr>
              <a:buFontTx/>
              <a:buChar char="-"/>
            </a:pPr>
            <a:r>
              <a:rPr lang="en-US" baseline="0" dirty="0" smtClean="0"/>
              <a:t> The other conceivable thing to modify is the Bose-Einstein factor. To do this properly one needs to modify the KMS relation which needs to be extended to include viscous corrections. What we have done until now is to treat is in a kinetic theory frame work (as vector mesons are bosons) and just attached a viscous correction to the BE dist. </a:t>
            </a:r>
          </a:p>
          <a:p>
            <a:pPr>
              <a:buFontTx/>
              <a:buChar char="-"/>
            </a:pPr>
            <a:r>
              <a:rPr lang="en-US" baseline="0" dirty="0" smtClean="0"/>
              <a:t> A more rigorous extension of the KMS relation is a work in progress.   </a:t>
            </a:r>
          </a:p>
          <a:p>
            <a:pPr>
              <a:buFontTx/>
              <a:buChar char="-"/>
            </a:pPr>
            <a:r>
              <a:rPr lang="en-US" baseline="0" dirty="0" smtClean="0"/>
              <a:t> However, and this is important, after performing the calculation with all the viscous correction present in the </a:t>
            </a:r>
            <a:r>
              <a:rPr lang="en-US" baseline="0" dirty="0" err="1" smtClean="0"/>
              <a:t>hadronic</a:t>
            </a:r>
            <a:r>
              <a:rPr lang="en-US" baseline="0" dirty="0" smtClean="0"/>
              <a:t> rates, we found that the viscous correction had no effect on the final result: the yield.   </a:t>
            </a:r>
          </a:p>
        </p:txBody>
      </p:sp>
      <p:sp>
        <p:nvSpPr>
          <p:cNvPr id="4" name="Slide Number Placeholder 3"/>
          <p:cNvSpPr>
            <a:spLocks noGrp="1"/>
          </p:cNvSpPr>
          <p:nvPr>
            <p:ph type="sldNum" sz="quarter" idx="10"/>
          </p:nvPr>
        </p:nvSpPr>
        <p:spPr/>
        <p:txBody>
          <a:bodyPr/>
          <a:lstStyle/>
          <a:p>
            <a:pPr>
              <a:defRPr/>
            </a:pPr>
            <a:fld id="{3D2D04EA-87CF-426B-ABC6-237BB1C7C083}" type="slidenum">
              <a:rPr lang="en-CA" smtClean="0"/>
              <a:pPr>
                <a:defRPr/>
              </a:pPr>
              <a:t>44</a:t>
            </a:fld>
            <a:endParaRPr lang="en-CA" dirty="0"/>
          </a:p>
        </p:txBody>
      </p:sp>
    </p:spTree>
    <p:extLst>
      <p:ext uri="{BB962C8B-B14F-4D97-AF65-F5344CB8AC3E}">
        <p14:creationId xmlns:p14="http://schemas.microsoft.com/office/powerpoint/2010/main" val="378677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So what is hydro?</a:t>
            </a:r>
            <a:r>
              <a:rPr lang="en-US" baseline="0" dirty="0" smtClean="0"/>
              <a:t> It is an equation for energy-momentum conservation coupled to an eos. The eos we are using …</a:t>
            </a:r>
            <a:endParaRPr lang="en-US" dirty="0" smtClean="0"/>
          </a:p>
        </p:txBody>
      </p:sp>
      <p:sp>
        <p:nvSpPr>
          <p:cNvPr id="52228" name="Slide Number Placeholder 3"/>
          <p:cNvSpPr>
            <a:spLocks noGrp="1"/>
          </p:cNvSpPr>
          <p:nvPr>
            <p:ph type="sldNum" sz="quarter" idx="5"/>
          </p:nvPr>
        </p:nvSpPr>
        <p:spPr>
          <a:noFill/>
        </p:spPr>
        <p:txBody>
          <a:bodyPr/>
          <a:lstStyle/>
          <a:p>
            <a:fld id="{D36E55DF-8FA9-4D83-A215-B84B89F56E23}" type="slidenum">
              <a:rPr lang="en-CA" smtClean="0"/>
              <a:pPr/>
              <a:t>4</a:t>
            </a:fld>
            <a:endParaRPr lang="en-CA" dirty="0" smtClean="0"/>
          </a:p>
        </p:txBody>
      </p:sp>
    </p:spTree>
    <p:extLst>
      <p:ext uri="{BB962C8B-B14F-4D97-AF65-F5344CB8AC3E}">
        <p14:creationId xmlns:p14="http://schemas.microsoft.com/office/powerpoint/2010/main" val="2585212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So the goal of this talk is</a:t>
            </a:r>
            <a:r>
              <a:rPr lang="en-US" baseline="0" dirty="0" smtClean="0"/>
              <a:t> to study the effects of init. …. Tau_pi .. Eta/s(T) in the QGP phase. In particular we will study the effects of introducing a linear function of T for etas</a:t>
            </a:r>
          </a:p>
          <a:p>
            <a:endParaRPr lang="en-US" baseline="0" dirty="0" smtClean="0"/>
          </a:p>
          <a:p>
            <a:r>
              <a:rPr lang="en-US" baseline="0" dirty="0" smtClean="0"/>
              <a:t>Keeping all other initial and freeze-out conditions set by the MC-Glauber model. To see de details of its implementation see </a:t>
            </a:r>
            <a:endParaRPr lang="en-US" dirty="0" smtClean="0"/>
          </a:p>
        </p:txBody>
      </p:sp>
      <p:sp>
        <p:nvSpPr>
          <p:cNvPr id="52228" name="Slide Number Placeholder 3"/>
          <p:cNvSpPr>
            <a:spLocks noGrp="1"/>
          </p:cNvSpPr>
          <p:nvPr>
            <p:ph type="sldNum" sz="quarter" idx="5"/>
          </p:nvPr>
        </p:nvSpPr>
        <p:spPr>
          <a:noFill/>
        </p:spPr>
        <p:txBody>
          <a:bodyPr/>
          <a:lstStyle/>
          <a:p>
            <a:fld id="{D36E55DF-8FA9-4D83-A215-B84B89F56E23}" type="slidenum">
              <a:rPr lang="en-CA" smtClean="0"/>
              <a:pPr/>
              <a:t>5</a:t>
            </a:fld>
            <a:endParaRPr lang="en-CA" dirty="0" smtClean="0"/>
          </a:p>
        </p:txBody>
      </p:sp>
    </p:spTree>
    <p:extLst>
      <p:ext uri="{BB962C8B-B14F-4D97-AF65-F5344CB8AC3E}">
        <p14:creationId xmlns:p14="http://schemas.microsoft.com/office/powerpoint/2010/main" val="4202218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smtClean="0"/>
              <a:t>So the goal of this talk is</a:t>
            </a:r>
            <a:r>
              <a:rPr lang="en-US" baseline="0" dirty="0" smtClean="0"/>
              <a:t> to study the effects of init. …. Tau_pi .. Eta/s(T) in the QGP phase. In particular we will study the effects of introducing a linear function of T for etas</a:t>
            </a:r>
          </a:p>
          <a:p>
            <a:endParaRPr lang="en-US" baseline="0" dirty="0" smtClean="0"/>
          </a:p>
          <a:p>
            <a:r>
              <a:rPr lang="en-US" baseline="0" dirty="0" smtClean="0"/>
              <a:t>Keeping all other initial and freeze-out conditions set by the MC-Glauber model. To see de details of its implementation see </a:t>
            </a:r>
            <a:endParaRPr lang="en-US" dirty="0" smtClean="0"/>
          </a:p>
        </p:txBody>
      </p:sp>
      <p:sp>
        <p:nvSpPr>
          <p:cNvPr id="52228" name="Slide Number Placeholder 3"/>
          <p:cNvSpPr>
            <a:spLocks noGrp="1"/>
          </p:cNvSpPr>
          <p:nvPr>
            <p:ph type="sldNum" sz="quarter" idx="5"/>
          </p:nvPr>
        </p:nvSpPr>
        <p:spPr>
          <a:noFill/>
        </p:spPr>
        <p:txBody>
          <a:bodyPr/>
          <a:lstStyle/>
          <a:p>
            <a:fld id="{D36E55DF-8FA9-4D83-A215-B84B89F56E23}" type="slidenum">
              <a:rPr lang="en-CA" smtClean="0">
                <a:solidFill>
                  <a:srgbClr val="000000"/>
                </a:solidFill>
              </a:rPr>
              <a:pPr/>
              <a:t>6</a:t>
            </a:fld>
            <a:endParaRPr lang="en-CA" dirty="0" smtClean="0">
              <a:solidFill>
                <a:srgbClr val="000000"/>
              </a:solidFill>
            </a:endParaRPr>
          </a:p>
        </p:txBody>
      </p:sp>
    </p:spTree>
    <p:extLst>
      <p:ext uri="{BB962C8B-B14F-4D97-AF65-F5344CB8AC3E}">
        <p14:creationId xmlns:p14="http://schemas.microsoft.com/office/powerpoint/2010/main" val="323755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dirty="0" smtClean="0"/>
              <a:t>I’ve mentioned</a:t>
            </a:r>
            <a:r>
              <a:rPr lang="en-US" baseline="0" dirty="0" smtClean="0"/>
              <a:t> that … Here is a plot of v2 of charged hadrons at PHENIX (20-40%). We can clearly see that in all 3 cases v2 is unaffected. Why? ….. </a:t>
            </a:r>
            <a:endParaRPr lang="en-US" dirty="0" smtClean="0"/>
          </a:p>
          <a:p>
            <a:endParaRPr lang="en-US" dirty="0" smtClean="0"/>
          </a:p>
        </p:txBody>
      </p:sp>
      <p:sp>
        <p:nvSpPr>
          <p:cNvPr id="49156" name="Slide Number Placeholder 3"/>
          <p:cNvSpPr>
            <a:spLocks noGrp="1"/>
          </p:cNvSpPr>
          <p:nvPr>
            <p:ph type="sldNum" sz="quarter" idx="5"/>
          </p:nvPr>
        </p:nvSpPr>
        <p:spPr>
          <a:noFill/>
        </p:spPr>
        <p:txBody>
          <a:bodyPr/>
          <a:lstStyle/>
          <a:p>
            <a:fld id="{3EDF40BF-7AC3-47FD-927E-AF8A6410EE11}" type="slidenum">
              <a:rPr lang="en-CA" smtClean="0"/>
              <a:pPr/>
              <a:t>7</a:t>
            </a:fld>
            <a:endParaRPr lang="en-CA" dirty="0" smtClean="0"/>
          </a:p>
        </p:txBody>
      </p:sp>
    </p:spTree>
    <p:extLst>
      <p:ext uri="{BB962C8B-B14F-4D97-AF65-F5344CB8AC3E}">
        <p14:creationId xmlns:p14="http://schemas.microsoft.com/office/powerpoint/2010/main" val="2381258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dirty="0" smtClean="0"/>
              <a:t>I’ve mentioned</a:t>
            </a:r>
            <a:r>
              <a:rPr lang="en-US" baseline="0" dirty="0" smtClean="0"/>
              <a:t> that … Here is a plot of v2 of charged hadrons at PHENIX (20-40%). We can clearly see that in all 3 cases v2 is unaffected. Why? ….. </a:t>
            </a:r>
            <a:endParaRPr lang="en-US" dirty="0" smtClean="0"/>
          </a:p>
          <a:p>
            <a:endParaRPr lang="en-US" dirty="0" smtClean="0"/>
          </a:p>
        </p:txBody>
      </p:sp>
      <p:sp>
        <p:nvSpPr>
          <p:cNvPr id="49156" name="Slide Number Placeholder 3"/>
          <p:cNvSpPr>
            <a:spLocks noGrp="1"/>
          </p:cNvSpPr>
          <p:nvPr>
            <p:ph type="sldNum" sz="quarter" idx="5"/>
          </p:nvPr>
        </p:nvSpPr>
        <p:spPr>
          <a:noFill/>
        </p:spPr>
        <p:txBody>
          <a:bodyPr/>
          <a:lstStyle/>
          <a:p>
            <a:fld id="{3EDF40BF-7AC3-47FD-927E-AF8A6410EE11}" type="slidenum">
              <a:rPr lang="en-CA" smtClean="0">
                <a:solidFill>
                  <a:srgbClr val="000000"/>
                </a:solidFill>
              </a:rPr>
              <a:pPr/>
              <a:t>9</a:t>
            </a:fld>
            <a:endParaRPr lang="en-CA" dirty="0" smtClean="0">
              <a:solidFill>
                <a:srgbClr val="000000"/>
              </a:solidFill>
            </a:endParaRPr>
          </a:p>
        </p:txBody>
      </p:sp>
    </p:spTree>
    <p:extLst>
      <p:ext uri="{BB962C8B-B14F-4D97-AF65-F5344CB8AC3E}">
        <p14:creationId xmlns:p14="http://schemas.microsoft.com/office/powerpoint/2010/main" val="123432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dirty="0" smtClean="0"/>
          </a:p>
        </p:txBody>
      </p:sp>
      <p:sp>
        <p:nvSpPr>
          <p:cNvPr id="49156" name="Slide Number Placeholder 3"/>
          <p:cNvSpPr>
            <a:spLocks noGrp="1"/>
          </p:cNvSpPr>
          <p:nvPr>
            <p:ph type="sldNum" sz="quarter" idx="5"/>
          </p:nvPr>
        </p:nvSpPr>
        <p:spPr>
          <a:noFill/>
        </p:spPr>
        <p:txBody>
          <a:bodyPr/>
          <a:lstStyle/>
          <a:p>
            <a:fld id="{3EDF40BF-7AC3-47FD-927E-AF8A6410EE11}" type="slidenum">
              <a:rPr lang="en-CA" smtClean="0">
                <a:solidFill>
                  <a:srgbClr val="000000"/>
                </a:solidFill>
              </a:rPr>
              <a:pPr/>
              <a:t>10</a:t>
            </a:fld>
            <a:endParaRPr lang="en-CA" dirty="0" smtClean="0">
              <a:solidFill>
                <a:srgbClr val="000000"/>
              </a:solidFill>
            </a:endParaRPr>
          </a:p>
        </p:txBody>
      </p:sp>
    </p:spTree>
    <p:extLst>
      <p:ext uri="{BB962C8B-B14F-4D97-AF65-F5344CB8AC3E}">
        <p14:creationId xmlns:p14="http://schemas.microsoft.com/office/powerpoint/2010/main" val="3385604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1B1B5A35-E86C-4B52-B860-224A92ACEB58}" type="datetime1">
              <a:rPr lang="en-CA" smtClean="0"/>
              <a:t>2014-08-21</a:t>
            </a:fld>
            <a:endParaRPr lang="en-CA"/>
          </a:p>
        </p:txBody>
      </p:sp>
      <p:sp>
        <p:nvSpPr>
          <p:cNvPr id="5" name="Footer Placeholder 18"/>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6" name="Slide Number Placeholder 26"/>
          <p:cNvSpPr>
            <a:spLocks noGrp="1"/>
          </p:cNvSpPr>
          <p:nvPr>
            <p:ph type="sldNum" sz="quarter" idx="12"/>
          </p:nvPr>
        </p:nvSpPr>
        <p:spPr/>
        <p:txBody>
          <a:bodyPr/>
          <a:lstStyle>
            <a:lvl1pPr>
              <a:defRPr/>
            </a:lvl1pPr>
          </a:lstStyle>
          <a:p>
            <a:pPr>
              <a:defRPr/>
            </a:pPr>
            <a:fld id="{7E8725A9-6E25-4706-A75A-563FEAA32FA7}" type="slidenum">
              <a:rPr lang="en-CA"/>
              <a:pPr>
                <a:defRPr/>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55F9D35-1A37-4970-A1D1-62B300C1AA7E}" type="datetime1">
              <a:rPr lang="en-CA" smtClean="0"/>
              <a:t>2014-08-21</a:t>
            </a:fld>
            <a:endParaRPr lang="en-CA"/>
          </a:p>
        </p:txBody>
      </p:sp>
      <p:sp>
        <p:nvSpPr>
          <p:cNvPr id="5"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6" name="Slide Number Placeholder 17"/>
          <p:cNvSpPr>
            <a:spLocks noGrp="1"/>
          </p:cNvSpPr>
          <p:nvPr>
            <p:ph type="sldNum" sz="quarter" idx="12"/>
          </p:nvPr>
        </p:nvSpPr>
        <p:spPr/>
        <p:txBody>
          <a:bodyPr/>
          <a:lstStyle>
            <a:lvl1pPr>
              <a:defRPr/>
            </a:lvl1pPr>
          </a:lstStyle>
          <a:p>
            <a:pPr>
              <a:defRPr/>
            </a:pPr>
            <a:fld id="{4EF26980-52CD-4CE7-9B16-9905953EE644}" type="slidenum">
              <a:rPr lang="en-CA"/>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CA04858-4A00-4B81-9F92-E82FEB08E7EA}" type="datetime1">
              <a:rPr lang="en-CA" smtClean="0"/>
              <a:t>2014-08-21</a:t>
            </a:fld>
            <a:endParaRPr lang="en-CA"/>
          </a:p>
        </p:txBody>
      </p:sp>
      <p:sp>
        <p:nvSpPr>
          <p:cNvPr id="5"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6" name="Slide Number Placeholder 17"/>
          <p:cNvSpPr>
            <a:spLocks noGrp="1"/>
          </p:cNvSpPr>
          <p:nvPr>
            <p:ph type="sldNum" sz="quarter" idx="12"/>
          </p:nvPr>
        </p:nvSpPr>
        <p:spPr/>
        <p:txBody>
          <a:bodyPr/>
          <a:lstStyle>
            <a:lvl1pPr>
              <a:defRPr/>
            </a:lvl1pPr>
          </a:lstStyle>
          <a:p>
            <a:pPr>
              <a:defRPr/>
            </a:pPr>
            <a:fld id="{E3923605-A875-4506-A295-2B16CF2C3087}" type="slidenum">
              <a:rPr lang="en-CA"/>
              <a:pPr>
                <a:defRPr/>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73163" y="1981200"/>
            <a:ext cx="7772400" cy="4114800"/>
          </a:xfrm>
        </p:spPr>
        <p:txBody>
          <a:bodyPr>
            <a:normAutofit/>
          </a:bodyPr>
          <a:lstStyle/>
          <a:p>
            <a:pPr lvl="0"/>
            <a:endParaRPr lang="en-US" noProof="0" smtClean="0"/>
          </a:p>
        </p:txBody>
      </p:sp>
      <p:sp>
        <p:nvSpPr>
          <p:cNvPr id="4" name="Rectangle 27"/>
          <p:cNvSpPr>
            <a:spLocks noGrp="1" noChangeArrowheads="1"/>
          </p:cNvSpPr>
          <p:nvPr>
            <p:ph type="dt" sz="half" idx="10"/>
          </p:nvPr>
        </p:nvSpPr>
        <p:spPr/>
        <p:txBody>
          <a:bodyPr/>
          <a:lstStyle>
            <a:lvl1pPr>
              <a:defRPr/>
            </a:lvl1pPr>
          </a:lstStyle>
          <a:p>
            <a:pPr>
              <a:defRPr/>
            </a:pPr>
            <a:fld id="{A3FBD3BF-B97E-42FC-852A-5DD483ED3C4C}" type="datetime1">
              <a:rPr lang="en-CA" smtClean="0"/>
              <a:t>2014-08-21</a:t>
            </a:fld>
            <a:endParaRPr lang="en-CA"/>
          </a:p>
        </p:txBody>
      </p:sp>
      <p:sp>
        <p:nvSpPr>
          <p:cNvPr id="5" name="Rectangle 28"/>
          <p:cNvSpPr>
            <a:spLocks noGrp="1" noChangeArrowheads="1"/>
          </p:cNvSpPr>
          <p:nvPr>
            <p:ph type="ftr" sz="quarter" idx="11"/>
          </p:nvPr>
        </p:nvSpPr>
        <p:spPr/>
        <p:txBody>
          <a:bodyPr/>
          <a:lstStyle>
            <a:lvl1pPr>
              <a:defRPr/>
            </a:lvl1pPr>
          </a:lstStyle>
          <a:p>
            <a:pPr>
              <a:defRPr/>
            </a:pPr>
            <a:r>
              <a:rPr lang="en-CA"/>
              <a:t>V.L. Eletsky, M. Belkacem, P.J. Ellis and J.I. Kapusta Phys. Rev. C 64 035202</a:t>
            </a:r>
          </a:p>
        </p:txBody>
      </p:sp>
      <p:sp>
        <p:nvSpPr>
          <p:cNvPr id="6" name="Rectangle 29"/>
          <p:cNvSpPr>
            <a:spLocks noGrp="1" noChangeArrowheads="1"/>
          </p:cNvSpPr>
          <p:nvPr>
            <p:ph type="sldNum" sz="quarter" idx="12"/>
          </p:nvPr>
        </p:nvSpPr>
        <p:spPr/>
        <p:txBody>
          <a:bodyPr/>
          <a:lstStyle>
            <a:lvl1pPr>
              <a:defRPr/>
            </a:lvl1pPr>
          </a:lstStyle>
          <a:p>
            <a:pPr>
              <a:defRPr/>
            </a:pPr>
            <a:fld id="{A861F5C5-C3EC-4474-8833-0A2B0DAB5FEA}" type="slidenum">
              <a:rPr lang="en-CA"/>
              <a:pPr>
                <a:defRPr/>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BC3B19B-69EB-491B-8ADB-ED81DCBEF09A}" type="datetime1">
              <a:rPr lang="en-CA" smtClean="0"/>
              <a:t>2014-08-21</a:t>
            </a:fld>
            <a:endParaRPr lang="en-CA"/>
          </a:p>
        </p:txBody>
      </p:sp>
      <p:sp>
        <p:nvSpPr>
          <p:cNvPr id="5"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6" name="Slide Number Placeholder 17"/>
          <p:cNvSpPr>
            <a:spLocks noGrp="1"/>
          </p:cNvSpPr>
          <p:nvPr>
            <p:ph type="sldNum" sz="quarter" idx="12"/>
          </p:nvPr>
        </p:nvSpPr>
        <p:spPr/>
        <p:txBody>
          <a:bodyPr/>
          <a:lstStyle>
            <a:lvl1pPr>
              <a:defRPr/>
            </a:lvl1pPr>
          </a:lstStyle>
          <a:p>
            <a:pPr>
              <a:defRPr/>
            </a:pPr>
            <a:fld id="{4DFD5163-0B5F-400A-A17D-F7FCD207DBA3}" type="slidenum">
              <a:rPr lang="en-CA"/>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867D4A-10BA-40CA-B226-3BC72DCFE153}" type="datetime1">
              <a:rPr lang="en-CA" smtClean="0"/>
              <a:t>2014-08-21</a:t>
            </a:fld>
            <a:endParaRPr lang="en-CA"/>
          </a:p>
        </p:txBody>
      </p:sp>
      <p:sp>
        <p:nvSpPr>
          <p:cNvPr id="5" name="Footer Placeholder 4"/>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6" name="Slide Number Placeholder 5"/>
          <p:cNvSpPr>
            <a:spLocks noGrp="1"/>
          </p:cNvSpPr>
          <p:nvPr>
            <p:ph type="sldNum" sz="quarter" idx="12"/>
          </p:nvPr>
        </p:nvSpPr>
        <p:spPr/>
        <p:txBody>
          <a:bodyPr/>
          <a:lstStyle>
            <a:lvl1pPr>
              <a:defRPr/>
            </a:lvl1pPr>
          </a:lstStyle>
          <a:p>
            <a:pPr>
              <a:defRPr/>
            </a:pPr>
            <a:fld id="{6EB5444B-2FEC-4E08-946B-71CE037C5C4C}" type="slidenum">
              <a:rPr lang="en-CA"/>
              <a:pPr>
                <a:defRPr/>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5EACDC6-4744-426F-8BE0-37E05B879C2B}" type="datetime1">
              <a:rPr lang="en-CA" smtClean="0"/>
              <a:t>2014-08-21</a:t>
            </a:fld>
            <a:endParaRPr lang="en-CA"/>
          </a:p>
        </p:txBody>
      </p:sp>
      <p:sp>
        <p:nvSpPr>
          <p:cNvPr id="6"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7" name="Slide Number Placeholder 17"/>
          <p:cNvSpPr>
            <a:spLocks noGrp="1"/>
          </p:cNvSpPr>
          <p:nvPr>
            <p:ph type="sldNum" sz="quarter" idx="12"/>
          </p:nvPr>
        </p:nvSpPr>
        <p:spPr/>
        <p:txBody>
          <a:bodyPr/>
          <a:lstStyle>
            <a:lvl1pPr>
              <a:defRPr/>
            </a:lvl1pPr>
          </a:lstStyle>
          <a:p>
            <a:pPr>
              <a:defRPr/>
            </a:pPr>
            <a:fld id="{164428EB-76F6-42D2-B46C-250837F55680}" type="slidenum">
              <a:rPr lang="en-CA"/>
              <a:pPr>
                <a:defRPr/>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9B729A88-E80B-417F-ACAC-E430DBA91F93}" type="datetime1">
              <a:rPr lang="en-CA" smtClean="0"/>
              <a:t>2014-08-21</a:t>
            </a:fld>
            <a:endParaRPr lang="en-CA"/>
          </a:p>
        </p:txBody>
      </p:sp>
      <p:sp>
        <p:nvSpPr>
          <p:cNvPr id="8"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9" name="Slide Number Placeholder 17"/>
          <p:cNvSpPr>
            <a:spLocks noGrp="1"/>
          </p:cNvSpPr>
          <p:nvPr>
            <p:ph type="sldNum" sz="quarter" idx="12"/>
          </p:nvPr>
        </p:nvSpPr>
        <p:spPr/>
        <p:txBody>
          <a:bodyPr/>
          <a:lstStyle>
            <a:lvl1pPr>
              <a:defRPr/>
            </a:lvl1pPr>
          </a:lstStyle>
          <a:p>
            <a:pPr>
              <a:defRPr/>
            </a:pPr>
            <a:fld id="{A0D4A96C-53F8-407A-A86B-7CA176C9FC47}" type="slidenum">
              <a:rPr lang="en-CA"/>
              <a:pPr>
                <a:defRPr/>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55B74B10-BC9F-4F57-BED9-85C8A914AE70}" type="datetime1">
              <a:rPr lang="en-CA" smtClean="0"/>
              <a:t>2014-08-21</a:t>
            </a:fld>
            <a:endParaRPr lang="en-CA"/>
          </a:p>
        </p:txBody>
      </p:sp>
      <p:sp>
        <p:nvSpPr>
          <p:cNvPr id="4"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5" name="Slide Number Placeholder 17"/>
          <p:cNvSpPr>
            <a:spLocks noGrp="1"/>
          </p:cNvSpPr>
          <p:nvPr>
            <p:ph type="sldNum" sz="quarter" idx="12"/>
          </p:nvPr>
        </p:nvSpPr>
        <p:spPr/>
        <p:txBody>
          <a:bodyPr/>
          <a:lstStyle>
            <a:lvl1pPr>
              <a:defRPr/>
            </a:lvl1pPr>
          </a:lstStyle>
          <a:p>
            <a:pPr>
              <a:defRPr/>
            </a:pPr>
            <a:fld id="{D9F85129-91C4-42F2-8A94-F6118DE778AF}" type="slidenum">
              <a:rPr lang="en-CA"/>
              <a:pPr>
                <a:defRPr/>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2E57F86-FFE2-4678-B15A-1C78F17CC93D}" type="datetime1">
              <a:rPr lang="en-CA" smtClean="0"/>
              <a:t>2014-08-21</a:t>
            </a:fld>
            <a:endParaRPr lang="en-CA"/>
          </a:p>
        </p:txBody>
      </p:sp>
      <p:sp>
        <p:nvSpPr>
          <p:cNvPr id="3"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4" name="Slide Number Placeholder 17"/>
          <p:cNvSpPr>
            <a:spLocks noGrp="1"/>
          </p:cNvSpPr>
          <p:nvPr>
            <p:ph type="sldNum" sz="quarter" idx="12"/>
          </p:nvPr>
        </p:nvSpPr>
        <p:spPr/>
        <p:txBody>
          <a:bodyPr/>
          <a:lstStyle>
            <a:lvl1pPr>
              <a:defRPr/>
            </a:lvl1pPr>
          </a:lstStyle>
          <a:p>
            <a:pPr>
              <a:defRPr/>
            </a:pPr>
            <a:fld id="{D5F12ADC-9C65-43E7-B39B-3BE677D96054}" type="slidenum">
              <a:rPr lang="en-CA"/>
              <a:pPr>
                <a:defRPr/>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5039106-AE01-4EC4-9AE1-7B14B783E51C}" type="datetime1">
              <a:rPr lang="en-CA" smtClean="0"/>
              <a:t>2014-08-21</a:t>
            </a:fld>
            <a:endParaRPr lang="en-CA"/>
          </a:p>
        </p:txBody>
      </p:sp>
      <p:sp>
        <p:nvSpPr>
          <p:cNvPr id="6" name="Footer Placeholder 21"/>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7" name="Slide Number Placeholder 17"/>
          <p:cNvSpPr>
            <a:spLocks noGrp="1"/>
          </p:cNvSpPr>
          <p:nvPr>
            <p:ph type="sldNum" sz="quarter" idx="12"/>
          </p:nvPr>
        </p:nvSpPr>
        <p:spPr/>
        <p:txBody>
          <a:bodyPr/>
          <a:lstStyle>
            <a:lvl1pPr>
              <a:defRPr/>
            </a:lvl1pPr>
          </a:lstStyle>
          <a:p>
            <a:pPr>
              <a:defRPr/>
            </a:pPr>
            <a:fld id="{63C404D5-BC65-482F-BA68-C823B7FD8D13}" type="slidenum">
              <a:rPr lang="en-CA"/>
              <a:pPr>
                <a:defRPr/>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B8AD669B-6BF9-4A7B-A30B-A8A43A6FA616}" type="datetime1">
              <a:rPr lang="en-CA" smtClean="0"/>
              <a:t>2014-08-21</a:t>
            </a:fld>
            <a:endParaRPr lang="en-CA"/>
          </a:p>
        </p:txBody>
      </p:sp>
      <p:sp>
        <p:nvSpPr>
          <p:cNvPr id="10" name="Footer Placeholder 5"/>
          <p:cNvSpPr>
            <a:spLocks noGrp="1"/>
          </p:cNvSpPr>
          <p:nvPr>
            <p:ph type="ftr" sz="quarter" idx="11"/>
          </p:nvPr>
        </p:nvSpPr>
        <p:spPr/>
        <p:txBody>
          <a:bodyPr/>
          <a:lstStyle>
            <a:lvl1pPr>
              <a:defRPr/>
            </a:lvl1pPr>
          </a:lstStyle>
          <a:p>
            <a:pPr>
              <a:defRPr/>
            </a:pPr>
            <a:r>
              <a:rPr lang="en-CA"/>
              <a:t>V.L. Eletsky, M. Belkacem, P.J. Ellis and J.I. Kapusta Phys. Rev. C 64 035202</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F7690DA2-7899-4D48-9EB6-B366EA4765A7}" type="slidenum">
              <a:rPr lang="en-CA"/>
              <a:pPr>
                <a:defRPr/>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cs typeface="+mn-cs"/>
              </a:defRPr>
            </a:lvl1pPr>
          </a:lstStyle>
          <a:p>
            <a:pPr>
              <a:defRPr/>
            </a:pPr>
            <a:fld id="{376EABB4-7C3E-4CBA-9624-DEB302FDD286}" type="datetime1">
              <a:rPr lang="en-CA" smtClean="0"/>
              <a:t>2014-08-21</a:t>
            </a:fld>
            <a:endParaRPr lang="en-CA"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cs typeface="+mn-cs"/>
              </a:defRPr>
            </a:lvl1pPr>
          </a:lstStyle>
          <a:p>
            <a:pPr>
              <a:defRPr/>
            </a:pPr>
            <a:r>
              <a:rPr lang="en-CA" dirty="0"/>
              <a:t>V.L. </a:t>
            </a:r>
            <a:r>
              <a:rPr lang="en-CA" dirty="0" err="1"/>
              <a:t>Eletsky</a:t>
            </a:r>
            <a:r>
              <a:rPr lang="en-CA" dirty="0"/>
              <a:t>, M. </a:t>
            </a:r>
            <a:r>
              <a:rPr lang="en-CA" dirty="0" err="1"/>
              <a:t>Belkacem</a:t>
            </a:r>
            <a:r>
              <a:rPr lang="en-CA" dirty="0"/>
              <a:t>, P.J. Ellis and J.I. </a:t>
            </a:r>
            <a:r>
              <a:rPr lang="en-CA" dirty="0" err="1"/>
              <a:t>Kapusta</a:t>
            </a:r>
            <a:r>
              <a:rPr lang="en-CA" dirty="0"/>
              <a:t> Phys. Rev. C 64 035202</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cs typeface="+mn-cs"/>
              </a:defRPr>
            </a:lvl1pPr>
          </a:lstStyle>
          <a:p>
            <a:pPr>
              <a:defRPr/>
            </a:pPr>
            <a:fld id="{D79CE717-09C8-48F9-A7E3-D48ED6A8461D}" type="slidenum">
              <a:rPr lang="en-CA"/>
              <a:pPr>
                <a:defRPr/>
              </a:pPr>
              <a:t>‹#›</a:t>
            </a:fld>
            <a:endParaRPr lang="en-CA"/>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lgn="ctr">
                <a:defRPr/>
              </a:pPr>
              <a:endParaRPr lang="en-US">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lgn="ct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794" r:id="rId1"/>
    <p:sldLayoutId id="2147483786" r:id="rId2"/>
    <p:sldLayoutId id="2147483795" r:id="rId3"/>
    <p:sldLayoutId id="2147483787" r:id="rId4"/>
    <p:sldLayoutId id="2147483788" r:id="rId5"/>
    <p:sldLayoutId id="2147483789" r:id="rId6"/>
    <p:sldLayoutId id="2147483790" r:id="rId7"/>
    <p:sldLayoutId id="2147483791" r:id="rId8"/>
    <p:sldLayoutId id="2147483796" r:id="rId9"/>
    <p:sldLayoutId id="2147483792" r:id="rId10"/>
    <p:sldLayoutId id="2147483793" r:id="rId11"/>
    <p:sldLayoutId id="2147483797" r:id="rId12"/>
  </p:sldLayoutIdLst>
  <p:timing>
    <p:tnLst>
      <p:par>
        <p:cTn id="1" dur="indefinite" restart="never" nodeType="tmRoot"/>
      </p:par>
    </p:tnLst>
  </p:timing>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70.png"/><Relationship Id="rId7" Type="http://schemas.openxmlformats.org/officeDocument/2006/relationships/image" Target="../media/image20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191.png"/><Relationship Id="rId4" Type="http://schemas.openxmlformats.org/officeDocument/2006/relationships/image" Target="../media/image181.png"/></Relationships>
</file>

<file path=ppt/slides/_rels/slide1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4.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19.emf"/><Relationship Id="rId7"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0.png"/><Relationship Id="rId9" Type="http://schemas.openxmlformats.org/officeDocument/2006/relationships/image" Target="../media/image281.png"/></Relationships>
</file>

<file path=ppt/slides/_rels/slide15.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311.png"/><Relationship Id="rId7"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0.png"/><Relationship Id="rId10" Type="http://schemas.openxmlformats.org/officeDocument/2006/relationships/image" Target="../media/image280.png"/><Relationship Id="rId4" Type="http://schemas.openxmlformats.org/officeDocument/2006/relationships/image" Target="../media/image20.emf"/><Relationship Id="rId9" Type="http://schemas.openxmlformats.org/officeDocument/2006/relationships/image" Target="../media/image281.png"/></Relationships>
</file>

<file path=ppt/slides/_rels/slide1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1.emf"/><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0.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36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360.png"/><Relationship Id="rId10" Type="http://schemas.openxmlformats.org/officeDocument/2006/relationships/image" Target="../media/image340.png"/><Relationship Id="rId4" Type="http://schemas.openxmlformats.org/officeDocument/2006/relationships/image" Target="../media/image15.emf"/><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4.em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3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39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8.emf"/><Relationship Id="rId4" Type="http://schemas.openxmlformats.org/officeDocument/2006/relationships/image" Target="../media/image351.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9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400.png"/><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1.emf"/><Relationship Id="rId7" Type="http://schemas.openxmlformats.org/officeDocument/2006/relationships/image" Target="../media/image5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90.png"/><Relationship Id="rId4" Type="http://schemas.openxmlformats.org/officeDocument/2006/relationships/image" Target="../media/image47.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3.emf"/><Relationship Id="rId7" Type="http://schemas.openxmlformats.org/officeDocument/2006/relationships/image" Target="../media/image58.png"/><Relationship Id="rId12"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34.emf"/><Relationship Id="rId5" Type="http://schemas.openxmlformats.org/officeDocument/2006/relationships/image" Target="../media/image54.png"/><Relationship Id="rId10" Type="http://schemas.openxmlformats.org/officeDocument/2006/relationships/image" Target="../media/image55.png"/><Relationship Id="rId9" Type="http://schemas.openxmlformats.org/officeDocument/2006/relationships/image" Target="../media/image29.emf"/></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5.emf"/><Relationship Id="rId7" Type="http://schemas.openxmlformats.org/officeDocument/2006/relationships/image" Target="../media/image5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37.emf"/><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59.png"/><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59.png"/><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0.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0.png"/><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47.emf"/><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49.emf"/><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6.emf"/><Relationship Id="rId7" Type="http://schemas.openxmlformats.org/officeDocument/2006/relationships/image" Target="../media/image38.emf"/><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570.png"/><Relationship Id="rId11" Type="http://schemas.openxmlformats.org/officeDocument/2006/relationships/image" Target="../media/image52.png"/><Relationship Id="rId10"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0.png"/><Relationship Id="rId4" Type="http://schemas.openxmlformats.org/officeDocument/2006/relationships/image" Target="../media/image18.emf"/></Relationships>
</file>

<file path=ppt/slides/_rels/slide33.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59.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20.emf"/></Relationships>
</file>

<file path=ppt/slides/_rels/slide3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3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emf"/></Relationships>
</file>

<file path=ppt/slides/_rels/slide3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4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83.emf"/></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1030.png"/><Relationship Id="rId3" Type="http://schemas.openxmlformats.org/officeDocument/2006/relationships/image" Target="../media/image92.png"/><Relationship Id="rId7" Type="http://schemas.openxmlformats.org/officeDocument/2006/relationships/image" Target="../media/image102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10.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1040.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40.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8.png"/><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030"/>
          <p:cNvSpPr>
            <a:spLocks noGrp="1" noChangeArrowheads="1"/>
          </p:cNvSpPr>
          <p:nvPr>
            <p:ph type="ctrTitle"/>
          </p:nvPr>
        </p:nvSpPr>
        <p:spPr>
          <a:xfrm>
            <a:off x="539552" y="836712"/>
            <a:ext cx="8229600" cy="1296144"/>
          </a:xfrm>
        </p:spPr>
        <p:txBody>
          <a:bodyPr>
            <a:normAutofit/>
          </a:bodyPr>
          <a:lstStyle/>
          <a:p>
            <a:pPr algn="ctr" fontAlgn="auto">
              <a:spcAft>
                <a:spcPts val="0"/>
              </a:spcAft>
              <a:defRPr/>
            </a:pPr>
            <a:r>
              <a:rPr lang="en-CA" sz="4000" smtClean="0"/>
              <a:t>What can </a:t>
            </a:r>
            <a:r>
              <a:rPr lang="en-CA" sz="4000" dirty="0" err="1" smtClean="0"/>
              <a:t>dileptons</a:t>
            </a:r>
            <a:r>
              <a:rPr lang="en-CA" sz="4000" dirty="0" smtClean="0"/>
              <a:t> tell us about non-equilibrium </a:t>
            </a:r>
            <a:r>
              <a:rPr lang="en-CA" sz="4000" dirty="0"/>
              <a:t>QCD </a:t>
            </a:r>
            <a:r>
              <a:rPr lang="en-CA" sz="4000" dirty="0" smtClean="0"/>
              <a:t>dynamics at RHIC?</a:t>
            </a:r>
            <a:endParaRPr lang="en-US" sz="4000" dirty="0"/>
          </a:p>
        </p:txBody>
      </p:sp>
      <p:sp>
        <p:nvSpPr>
          <p:cNvPr id="4" name="Rectangle 1053"/>
          <p:cNvSpPr>
            <a:spLocks noGrp="1" noChangeArrowheads="1"/>
          </p:cNvSpPr>
          <p:nvPr>
            <p:ph type="sldNum" sz="quarter" idx="12"/>
          </p:nvPr>
        </p:nvSpPr>
        <p:spPr/>
        <p:txBody>
          <a:bodyPr/>
          <a:lstStyle/>
          <a:p>
            <a:pPr>
              <a:defRPr/>
            </a:pPr>
            <a:fld id="{F3102B61-3A7B-4DF3-BF01-53C103A227C5}" type="slidenum">
              <a:rPr lang="en-CA"/>
              <a:pPr>
                <a:defRPr/>
              </a:pPr>
              <a:t>1</a:t>
            </a:fld>
            <a:endParaRPr lang="en-CA"/>
          </a:p>
        </p:txBody>
      </p:sp>
      <p:pic>
        <p:nvPicPr>
          <p:cNvPr id="6149" name="Picture 4" descr="http://mvr.mcgill.ca/Robert/site/images/McGill_Logo.jpg"/>
          <p:cNvPicPr>
            <a:picLocks noChangeAspect="1" noChangeArrowheads="1"/>
          </p:cNvPicPr>
          <p:nvPr/>
        </p:nvPicPr>
        <p:blipFill>
          <a:blip r:embed="rId3" cstate="print"/>
          <a:srcRect/>
          <a:stretch>
            <a:fillRect/>
          </a:stretch>
        </p:blipFill>
        <p:spPr bwMode="auto">
          <a:xfrm>
            <a:off x="3491880" y="5851250"/>
            <a:ext cx="2263863" cy="818110"/>
          </a:xfrm>
          <a:prstGeom prst="rect">
            <a:avLst/>
          </a:prstGeom>
          <a:noFill/>
          <a:ln w="9525">
            <a:noFill/>
            <a:miter lim="800000"/>
            <a:headEnd/>
            <a:tailEnd/>
          </a:ln>
        </p:spPr>
      </p:pic>
      <p:pic>
        <p:nvPicPr>
          <p:cNvPr id="6150" name="Picture 8" descr="nserc"/>
          <p:cNvPicPr>
            <a:picLocks noChangeAspect="1" noChangeArrowheads="1"/>
          </p:cNvPicPr>
          <p:nvPr/>
        </p:nvPicPr>
        <p:blipFill>
          <a:blip r:embed="rId4" cstate="print"/>
          <a:srcRect/>
          <a:stretch>
            <a:fillRect/>
          </a:stretch>
        </p:blipFill>
        <p:spPr bwMode="auto">
          <a:xfrm>
            <a:off x="6574565" y="5877272"/>
            <a:ext cx="2112235" cy="792088"/>
          </a:xfrm>
          <a:prstGeom prst="rect">
            <a:avLst/>
          </a:prstGeom>
          <a:noFill/>
          <a:ln w="9525">
            <a:noFill/>
            <a:miter lim="800000"/>
            <a:headEnd/>
            <a:tailEnd/>
          </a:ln>
        </p:spPr>
      </p:pic>
      <p:pic>
        <p:nvPicPr>
          <p:cNvPr id="8" name="Picture 1"/>
          <p:cNvPicPr>
            <a:picLocks noChangeAspect="1" noChangeArrowheads="1"/>
          </p:cNvPicPr>
          <p:nvPr/>
        </p:nvPicPr>
        <p:blipFill>
          <a:blip r:embed="rId5" cstate="print"/>
          <a:srcRect/>
          <a:stretch>
            <a:fillRect/>
          </a:stretch>
        </p:blipFill>
        <p:spPr bwMode="auto">
          <a:xfrm>
            <a:off x="395536" y="5877272"/>
            <a:ext cx="1944216" cy="720080"/>
          </a:xfrm>
          <a:prstGeom prst="rect">
            <a:avLst/>
          </a:prstGeom>
          <a:noFill/>
          <a:ln w="9525">
            <a:noFill/>
            <a:miter lim="800000"/>
            <a:headEnd/>
            <a:tailEnd/>
          </a:ln>
          <a:effectLst/>
        </p:spPr>
      </p:pic>
      <p:sp>
        <p:nvSpPr>
          <p:cNvPr id="9" name="Rectangle 1031"/>
          <p:cNvSpPr txBox="1">
            <a:spLocks noChangeArrowheads="1"/>
          </p:cNvSpPr>
          <p:nvPr/>
        </p:nvSpPr>
        <p:spPr bwMode="auto">
          <a:xfrm>
            <a:off x="1295400" y="1916832"/>
            <a:ext cx="6705600" cy="3874368"/>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0" marR="45720" indent="0" algn="r" rtl="0" fontAlgn="base">
              <a:spcBef>
                <a:spcPct val="20000"/>
              </a:spcBef>
              <a:spcAft>
                <a:spcPct val="0"/>
              </a:spcAft>
              <a:buClr>
                <a:srgbClr val="0BD0D9"/>
              </a:buClr>
              <a:buSzPct val="95000"/>
              <a:buFont typeface="Wingdings 2" pitchFamily="18" charset="2"/>
              <a:buNone/>
              <a:defRPr sz="2600" kern="1200">
                <a:solidFill>
                  <a:schemeClr val="tx1"/>
                </a:solidFill>
                <a:latin typeface="+mn-lt"/>
                <a:ea typeface="+mn-ea"/>
                <a:cs typeface="+mn-cs"/>
              </a:defRPr>
            </a:lvl1pPr>
            <a:lvl2pPr marL="457200" indent="0" algn="ctr" rtl="0" fontAlgn="base">
              <a:spcBef>
                <a:spcPct val="20000"/>
              </a:spcBef>
              <a:spcAft>
                <a:spcPct val="0"/>
              </a:spcAft>
              <a:buClr>
                <a:schemeClr val="accent1"/>
              </a:buClr>
              <a:buSzPct val="85000"/>
              <a:buFont typeface="Wingdings 2" pitchFamily="18" charset="2"/>
              <a:buNone/>
              <a:defRPr sz="2400" kern="1200">
                <a:solidFill>
                  <a:schemeClr val="tx1"/>
                </a:solidFill>
                <a:latin typeface="+mn-lt"/>
                <a:ea typeface="+mn-ea"/>
                <a:cs typeface="+mn-cs"/>
              </a:defRPr>
            </a:lvl2pPr>
            <a:lvl3pPr marL="914400" indent="0" algn="ctr" rtl="0" fontAlgn="base">
              <a:spcBef>
                <a:spcPct val="20000"/>
              </a:spcBef>
              <a:spcAft>
                <a:spcPct val="0"/>
              </a:spcAft>
              <a:buClr>
                <a:schemeClr val="accent2"/>
              </a:buClr>
              <a:buSzPct val="70000"/>
              <a:buFont typeface="Wingdings 2" pitchFamily="18" charset="2"/>
              <a:buNone/>
              <a:defRPr sz="2100" kern="1200">
                <a:solidFill>
                  <a:schemeClr val="tx1"/>
                </a:solidFill>
                <a:latin typeface="+mn-lt"/>
                <a:ea typeface="+mn-ea"/>
                <a:cs typeface="+mn-cs"/>
              </a:defRPr>
            </a:lvl3pPr>
            <a:lvl4pPr marL="1371600" indent="0" algn="ctr" rtl="0" fontAlgn="base">
              <a:spcBef>
                <a:spcPct val="20000"/>
              </a:spcBef>
              <a:spcAft>
                <a:spcPct val="0"/>
              </a:spcAft>
              <a:buClr>
                <a:srgbClr val="0BD0D9"/>
              </a:buClr>
              <a:buSzPct val="65000"/>
              <a:buFont typeface="Wingdings 2" pitchFamily="18" charset="2"/>
              <a:buNone/>
              <a:defRPr sz="2000" kern="1200">
                <a:solidFill>
                  <a:schemeClr val="tx1"/>
                </a:solidFill>
                <a:latin typeface="+mn-lt"/>
                <a:ea typeface="+mn-ea"/>
                <a:cs typeface="+mn-cs"/>
              </a:defRPr>
            </a:lvl4pPr>
            <a:lvl5pPr marL="1828800" indent="0" algn="ctr" rtl="0" fontAlgn="base">
              <a:spcBef>
                <a:spcPct val="20000"/>
              </a:spcBef>
              <a:spcAft>
                <a:spcPct val="0"/>
              </a:spcAft>
              <a:buClr>
                <a:srgbClr val="10CF9B"/>
              </a:buClr>
              <a:buSzPct val="65000"/>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R="0" algn="ctr"/>
            <a:endParaRPr lang="en-US" sz="2400" dirty="0" smtClean="0">
              <a:solidFill>
                <a:srgbClr val="FFFF00"/>
              </a:solidFill>
            </a:endParaRPr>
          </a:p>
          <a:p>
            <a:pPr marR="0" algn="ctr"/>
            <a:endParaRPr lang="en-US" sz="2400" dirty="0" smtClean="0">
              <a:solidFill>
                <a:srgbClr val="FFFF00"/>
              </a:solidFill>
            </a:endParaRPr>
          </a:p>
          <a:p>
            <a:pPr marR="0" algn="ctr"/>
            <a:r>
              <a:rPr lang="en-US" sz="2800" dirty="0" smtClean="0"/>
              <a:t>Gojko Vujanovic</a:t>
            </a:r>
          </a:p>
          <a:p>
            <a:pPr marR="0" algn="ctr"/>
            <a:endParaRPr lang="en-US" sz="2400" dirty="0" smtClean="0"/>
          </a:p>
          <a:p>
            <a:pPr marR="0" algn="ctr"/>
            <a:r>
              <a:rPr lang="en-US" sz="2400" dirty="0" smtClean="0"/>
              <a:t> </a:t>
            </a:r>
            <a:endParaRPr lang="en-US" sz="2000" dirty="0" smtClean="0"/>
          </a:p>
          <a:p>
            <a:pPr marR="0" algn="ctr"/>
            <a:r>
              <a:rPr lang="en-CA" sz="2400" dirty="0" smtClean="0"/>
              <a:t>Thermal </a:t>
            </a:r>
            <a:r>
              <a:rPr lang="en-CA" sz="2400" dirty="0"/>
              <a:t>Photons </a:t>
            </a:r>
            <a:r>
              <a:rPr lang="en-CA" sz="2400" dirty="0" smtClean="0"/>
              <a:t>and</a:t>
            </a:r>
            <a:r>
              <a:rPr lang="en-CA" sz="2400" dirty="0"/>
              <a:t> </a:t>
            </a:r>
            <a:r>
              <a:rPr lang="en-CA" sz="2400" dirty="0" err="1" smtClean="0"/>
              <a:t>Dileptons</a:t>
            </a:r>
            <a:r>
              <a:rPr lang="en-CA" sz="2400" dirty="0" smtClean="0"/>
              <a:t> Workshop 2014</a:t>
            </a:r>
            <a:r>
              <a:rPr lang="en-CA" sz="2000" dirty="0" smtClean="0"/>
              <a:t/>
            </a:r>
            <a:br>
              <a:rPr lang="en-CA" sz="2000" dirty="0" smtClean="0"/>
            </a:br>
            <a:endParaRPr lang="en-CA" sz="2400" dirty="0" smtClean="0"/>
          </a:p>
          <a:p>
            <a:pPr marR="0" algn="ctr"/>
            <a:r>
              <a:rPr lang="en-CA" sz="2000" dirty="0" smtClean="0"/>
              <a:t> </a:t>
            </a:r>
            <a:r>
              <a:rPr lang="en-US" sz="2000" dirty="0" smtClean="0"/>
              <a:t>Brookhaven National Laboratory </a:t>
            </a:r>
          </a:p>
          <a:p>
            <a:pPr marR="0" algn="ctr"/>
            <a:r>
              <a:rPr lang="en-US" sz="2000" dirty="0" smtClean="0"/>
              <a:t>August 21</a:t>
            </a:r>
            <a:r>
              <a:rPr lang="en-US" sz="2000" baseline="30000" dirty="0" smtClean="0"/>
              <a:t>st</a:t>
            </a:r>
            <a:r>
              <a:rPr lang="en-US" sz="2000" dirty="0" smtClean="0"/>
              <a:t>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p:cNvPicPr>
          <p:nvPr/>
        </p:nvPicPr>
        <p:blipFill>
          <a:blip r:embed="rId3"/>
          <a:stretch>
            <a:fillRect/>
          </a:stretch>
        </p:blipFill>
        <p:spPr>
          <a:xfrm>
            <a:off x="611960" y="1700808"/>
            <a:ext cx="3600000" cy="1908000"/>
          </a:xfrm>
          <a:prstGeom prst="rect">
            <a:avLst/>
          </a:prstGeom>
        </p:spPr>
      </p:pic>
      <p:pic>
        <p:nvPicPr>
          <p:cNvPr id="14" name="Picture 13"/>
          <p:cNvPicPr preferRelativeResize="0">
            <a:picLocks/>
          </p:cNvPicPr>
          <p:nvPr/>
        </p:nvPicPr>
        <p:blipFill>
          <a:blip r:embed="rId4"/>
          <a:stretch>
            <a:fillRect/>
          </a:stretch>
        </p:blipFill>
        <p:spPr>
          <a:xfrm>
            <a:off x="4284368" y="1700808"/>
            <a:ext cx="3600000" cy="1908000"/>
          </a:xfrm>
          <a:prstGeom prst="rect">
            <a:avLst/>
          </a:prstGeom>
        </p:spPr>
      </p:pic>
      <p:sp>
        <p:nvSpPr>
          <p:cNvPr id="27" name="Content Placeholder 1"/>
          <p:cNvSpPr txBox="1">
            <a:spLocks/>
          </p:cNvSpPr>
          <p:nvPr/>
        </p:nvSpPr>
        <p:spPr bwMode="auto">
          <a:xfrm>
            <a:off x="323528" y="1052736"/>
            <a:ext cx="8640960"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4320" indent="-274320" fontAlgn="auto">
              <a:spcBef>
                <a:spcPct val="20000"/>
              </a:spcBef>
              <a:spcAft>
                <a:spcPts val="0"/>
              </a:spcAft>
              <a:buClr>
                <a:srgbClr val="0BD0D9"/>
              </a:buClr>
              <a:buSzPct val="95000"/>
              <a:buFont typeface="Wingdings 2"/>
              <a:buChar char=""/>
              <a:defRPr/>
            </a:pPr>
            <a:r>
              <a:rPr lang="en-US" sz="2000" dirty="0" err="1">
                <a:latin typeface="+mn-lt"/>
              </a:rPr>
              <a:t>Dileptons</a:t>
            </a:r>
            <a:r>
              <a:rPr lang="en-US" sz="2000" dirty="0">
                <a:latin typeface="+mn-lt"/>
              </a:rPr>
              <a:t> (and photons) are sensitive to non-equilibrium initial conditions</a:t>
            </a:r>
            <a:r>
              <a:rPr lang="en-US" sz="2000" dirty="0"/>
              <a:t> [</a:t>
            </a:r>
            <a:r>
              <a:rPr lang="en-US" sz="2000" dirty="0" err="1">
                <a:latin typeface="Symbol" pitchFamily="18" charset="2"/>
              </a:rPr>
              <a:t>p</a:t>
            </a:r>
            <a:r>
              <a:rPr lang="en-US" sz="2000" baseline="30000" dirty="0" err="1">
                <a:latin typeface="Symbol" pitchFamily="18" charset="2"/>
              </a:rPr>
              <a:t>mn</a:t>
            </a:r>
            <a:r>
              <a:rPr lang="en-US" sz="2000" dirty="0">
                <a:latin typeface="Symbol" pitchFamily="18" charset="2"/>
              </a:rPr>
              <a:t>(t</a:t>
            </a:r>
            <a:r>
              <a:rPr lang="en-US" sz="2000" baseline="-25000" dirty="0">
                <a:latin typeface="Symbol" pitchFamily="18" charset="2"/>
              </a:rPr>
              <a:t>0</a:t>
            </a:r>
            <a:r>
              <a:rPr lang="en-US" sz="2000" dirty="0">
                <a:latin typeface="Symbol" pitchFamily="18" charset="2"/>
              </a:rPr>
              <a:t>)</a:t>
            </a:r>
            <a:r>
              <a:rPr lang="en-US" sz="2000" dirty="0"/>
              <a:t>] </a:t>
            </a:r>
            <a:r>
              <a:rPr lang="en-US" sz="2000" dirty="0">
                <a:latin typeface="+mn-lt"/>
              </a:rPr>
              <a:t>and to departures from equilibrium in the evolution</a:t>
            </a:r>
            <a:r>
              <a:rPr lang="en-US" sz="2000" dirty="0"/>
              <a:t> </a:t>
            </a:r>
            <a:r>
              <a:rPr lang="en-US" sz="2000" dirty="0">
                <a:latin typeface="Symbol" pitchFamily="18" charset="2"/>
              </a:rPr>
              <a:t>t</a:t>
            </a:r>
            <a:r>
              <a:rPr lang="en-US" sz="2000" baseline="-25000" dirty="0">
                <a:latin typeface="Symbol" pitchFamily="18" charset="2"/>
              </a:rPr>
              <a:t>p</a:t>
            </a:r>
            <a:r>
              <a:rPr lang="en-US" sz="2000" dirty="0" smtClean="0"/>
              <a:t>.</a:t>
            </a:r>
          </a:p>
          <a:p>
            <a:pPr marL="274320" indent="-274320" fontAlgn="auto">
              <a:spcBef>
                <a:spcPct val="20000"/>
              </a:spcBef>
              <a:spcAft>
                <a:spcPts val="0"/>
              </a:spcAft>
              <a:buClr>
                <a:srgbClr val="0BD0D9"/>
              </a:buClr>
              <a:buSzPct val="95000"/>
              <a:buFont typeface="Wingdings 2"/>
              <a:buChar char=""/>
              <a:defRPr/>
            </a:pPr>
            <a:endParaRPr lang="en-US" sz="2000" dirty="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r>
              <a:rPr lang="en-US" sz="2000" dirty="0" smtClean="0">
                <a:solidFill>
                  <a:prstClr val="black"/>
                </a:solidFill>
                <a:latin typeface="Constantia"/>
              </a:rPr>
              <a:t>Also, they are directly sensitive to the temperature dependence of the shear viscosity, in particular that of the QGP.</a:t>
            </a:r>
          </a:p>
        </p:txBody>
      </p:sp>
      <p:sp>
        <p:nvSpPr>
          <p:cNvPr id="8194" name="Title 1"/>
          <p:cNvSpPr>
            <a:spLocks noGrp="1"/>
          </p:cNvSpPr>
          <p:nvPr>
            <p:ph type="title"/>
          </p:nvPr>
        </p:nvSpPr>
        <p:spPr>
          <a:xfrm>
            <a:off x="457200" y="457200"/>
            <a:ext cx="8229600" cy="646113"/>
          </a:xfrm>
        </p:spPr>
        <p:txBody>
          <a:bodyPr/>
          <a:lstStyle/>
          <a:p>
            <a:pPr algn="ctr"/>
            <a:r>
              <a:rPr lang="en-US" sz="3200" dirty="0" smtClean="0"/>
              <a:t>Motivation to study dilepton flow</a:t>
            </a:r>
          </a:p>
        </p:txBody>
      </p:sp>
      <p:sp>
        <p:nvSpPr>
          <p:cNvPr id="7" name="Slide Number Placeholder 2"/>
          <p:cNvSpPr>
            <a:spLocks noGrp="1"/>
          </p:cNvSpPr>
          <p:nvPr>
            <p:ph type="sldNum" sz="quarter" idx="12"/>
          </p:nvPr>
        </p:nvSpPr>
        <p:spPr/>
        <p:txBody>
          <a:bodyPr/>
          <a:lstStyle/>
          <a:p>
            <a:pPr>
              <a:defRPr/>
            </a:pPr>
            <a:fld id="{A79575A7-AB35-497C-82CC-1B59C97CFFEB}" type="slidenum">
              <a:rPr lang="en-CA">
                <a:solidFill>
                  <a:srgbClr val="04617B">
                    <a:shade val="90000"/>
                  </a:srgbClr>
                </a:solidFill>
              </a:rPr>
              <a:pPr>
                <a:defRPr/>
              </a:pPr>
              <a:t>10</a:t>
            </a:fld>
            <a:endParaRPr lang="en-CA" dirty="0">
              <a:solidFill>
                <a:srgbClr val="04617B">
                  <a:shade val="90000"/>
                </a:srgbClr>
              </a:solidFill>
            </a:endParaRPr>
          </a:p>
        </p:txBody>
      </p:sp>
      <p:sp>
        <p:nvSpPr>
          <p:cNvPr id="3" name="TextBox 2"/>
          <p:cNvSpPr txBox="1"/>
          <p:nvPr/>
        </p:nvSpPr>
        <p:spPr>
          <a:xfrm>
            <a:off x="395536" y="6021288"/>
            <a:ext cx="8640960" cy="400110"/>
          </a:xfrm>
          <a:prstGeom prst="rect">
            <a:avLst/>
          </a:prstGeom>
          <a:noFill/>
        </p:spPr>
        <p:txBody>
          <a:bodyPr wrap="square" rtlCol="0">
            <a:spAutoFit/>
          </a:bodyPr>
          <a:lstStyle/>
          <a:p>
            <a:pPr marL="274320" indent="-274320" fontAlgn="auto">
              <a:spcBef>
                <a:spcPct val="20000"/>
              </a:spcBef>
              <a:spcAft>
                <a:spcPts val="0"/>
              </a:spcAft>
              <a:buClr>
                <a:srgbClr val="0BD0D9"/>
              </a:buClr>
              <a:buSzPct val="95000"/>
              <a:buFont typeface="Wingdings 2"/>
              <a:buChar char=""/>
              <a:defRPr/>
            </a:pPr>
            <a:r>
              <a:rPr lang="en-US" sz="2000" dirty="0" smtClean="0">
                <a:latin typeface="Constantia"/>
              </a:rPr>
              <a:t>Question: How much are </a:t>
            </a:r>
            <a:r>
              <a:rPr lang="en-US" sz="2000" dirty="0" err="1" smtClean="0">
                <a:latin typeface="Constantia"/>
              </a:rPr>
              <a:t>dileptons</a:t>
            </a:r>
            <a:r>
              <a:rPr lang="en-US" sz="2000" dirty="0">
                <a:latin typeface="Constantia"/>
              </a:rPr>
              <a:t> </a:t>
            </a:r>
            <a:r>
              <a:rPr lang="en-US" sz="2000" dirty="0" smtClean="0">
                <a:latin typeface="Constantia"/>
              </a:rPr>
              <a:t>sensitive to</a:t>
            </a:r>
            <a:r>
              <a:rPr lang="en-US" sz="2000" dirty="0" smtClean="0">
                <a:solidFill>
                  <a:srgbClr val="FF0000"/>
                </a:solidFill>
                <a:latin typeface="Constantia"/>
              </a:rPr>
              <a:t> </a:t>
            </a:r>
            <a:r>
              <a:rPr lang="en-US" sz="2000" dirty="0" err="1">
                <a:solidFill>
                  <a:srgbClr val="FF9900"/>
                </a:solidFill>
                <a:latin typeface="Symbol" pitchFamily="18" charset="2"/>
              </a:rPr>
              <a:t>p</a:t>
            </a:r>
            <a:r>
              <a:rPr lang="en-US" sz="2000" baseline="30000" dirty="0" err="1">
                <a:solidFill>
                  <a:srgbClr val="FF9900"/>
                </a:solidFill>
                <a:latin typeface="Symbol" pitchFamily="18" charset="2"/>
              </a:rPr>
              <a:t>mn</a:t>
            </a:r>
            <a:r>
              <a:rPr lang="en-US" sz="2000" dirty="0">
                <a:solidFill>
                  <a:srgbClr val="FF9900"/>
                </a:solidFill>
                <a:latin typeface="Symbol" pitchFamily="18" charset="2"/>
              </a:rPr>
              <a:t>(t</a:t>
            </a:r>
            <a:r>
              <a:rPr lang="en-US" sz="2000" baseline="-25000" dirty="0">
                <a:solidFill>
                  <a:srgbClr val="FF9900"/>
                </a:solidFill>
                <a:latin typeface="Symbol" pitchFamily="18" charset="2"/>
              </a:rPr>
              <a:t>0</a:t>
            </a:r>
            <a:r>
              <a:rPr lang="en-US" sz="2000" dirty="0">
                <a:solidFill>
                  <a:srgbClr val="FF9900"/>
                </a:solidFill>
                <a:latin typeface="Symbol" pitchFamily="18" charset="2"/>
              </a:rPr>
              <a:t>)</a:t>
            </a:r>
            <a:r>
              <a:rPr lang="en-US" sz="2000" dirty="0">
                <a:solidFill>
                  <a:prstClr val="black"/>
                </a:solidFill>
                <a:latin typeface="Symbol" pitchFamily="18" charset="2"/>
              </a:rPr>
              <a:t>,</a:t>
            </a:r>
            <a:r>
              <a:rPr lang="en-US" sz="2000" dirty="0">
                <a:solidFill>
                  <a:prstClr val="black"/>
                </a:solidFill>
              </a:rPr>
              <a:t> </a:t>
            </a:r>
            <a:r>
              <a:rPr lang="en-US" sz="2000" dirty="0" err="1">
                <a:solidFill>
                  <a:srgbClr val="7CCA62">
                    <a:lumMod val="75000"/>
                  </a:srgbClr>
                </a:solidFill>
                <a:latin typeface="Symbol" pitchFamily="18" charset="2"/>
              </a:rPr>
              <a:t>t</a:t>
            </a:r>
            <a:r>
              <a:rPr lang="en-US" sz="2000" baseline="-25000" dirty="0" err="1">
                <a:solidFill>
                  <a:srgbClr val="7CCA62">
                    <a:lumMod val="75000"/>
                  </a:srgbClr>
                </a:solidFill>
                <a:latin typeface="Symbol" pitchFamily="18" charset="2"/>
              </a:rPr>
              <a:t>p</a:t>
            </a:r>
            <a:r>
              <a:rPr lang="en-US" sz="2000" dirty="0">
                <a:solidFill>
                  <a:prstClr val="black"/>
                </a:solidFill>
              </a:rPr>
              <a:t>, &amp; </a:t>
            </a:r>
            <a:r>
              <a:rPr lang="en-US" sz="2000" dirty="0">
                <a:solidFill>
                  <a:srgbClr val="7030A0"/>
                </a:solidFill>
                <a:latin typeface="Symbol" pitchFamily="18" charset="2"/>
              </a:rPr>
              <a:t>h</a:t>
            </a:r>
            <a:r>
              <a:rPr lang="en-US" sz="2000" dirty="0">
                <a:solidFill>
                  <a:srgbClr val="7030A0"/>
                </a:solidFill>
              </a:rPr>
              <a:t>/s</a:t>
            </a:r>
            <a:r>
              <a:rPr lang="en-US" sz="2000" dirty="0">
                <a:solidFill>
                  <a:srgbClr val="0066FF"/>
                </a:solidFill>
              </a:rPr>
              <a:t>(T</a:t>
            </a:r>
            <a:r>
              <a:rPr lang="en-US" sz="2000" dirty="0" smtClean="0">
                <a:solidFill>
                  <a:srgbClr val="0066FF"/>
                </a:solidFill>
              </a:rPr>
              <a:t>)</a:t>
            </a:r>
            <a:r>
              <a:rPr lang="en-US" sz="2000" dirty="0" smtClean="0">
                <a:latin typeface="Constantia"/>
              </a:rPr>
              <a:t>?</a:t>
            </a:r>
          </a:p>
        </p:txBody>
      </p:sp>
      <p:pic>
        <p:nvPicPr>
          <p:cNvPr id="10" name="Picture 9"/>
          <p:cNvPicPr>
            <a:picLocks/>
          </p:cNvPicPr>
          <p:nvPr/>
        </p:nvPicPr>
        <p:blipFill>
          <a:blip r:embed="rId5"/>
          <a:stretch>
            <a:fillRect/>
          </a:stretch>
        </p:blipFill>
        <p:spPr>
          <a:xfrm>
            <a:off x="4283968" y="4221088"/>
            <a:ext cx="3600000" cy="1800000"/>
          </a:xfrm>
          <a:prstGeom prst="rect">
            <a:avLst/>
          </a:prstGeom>
        </p:spPr>
      </p:pic>
      <p:pic>
        <p:nvPicPr>
          <p:cNvPr id="11" name="Picture 10"/>
          <p:cNvPicPr>
            <a:picLocks/>
          </p:cNvPicPr>
          <p:nvPr/>
        </p:nvPicPr>
        <p:blipFill>
          <a:blip r:embed="rId6"/>
          <a:stretch>
            <a:fillRect/>
          </a:stretch>
        </p:blipFill>
        <p:spPr>
          <a:xfrm>
            <a:off x="611560" y="4221088"/>
            <a:ext cx="3599896" cy="1800000"/>
          </a:xfrm>
          <a:prstGeom prst="rect">
            <a:avLst/>
          </a:prstGeom>
        </p:spPr>
      </p:pic>
    </p:spTree>
    <p:extLst>
      <p:ext uri="{BB962C8B-B14F-4D97-AF65-F5344CB8AC3E}">
        <p14:creationId xmlns:p14="http://schemas.microsoft.com/office/powerpoint/2010/main" val="3521429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762000"/>
          </a:xfrm>
        </p:spPr>
        <p:txBody>
          <a:bodyPr>
            <a:normAutofit/>
          </a:bodyPr>
          <a:lstStyle/>
          <a:p>
            <a:pPr algn="ctr"/>
            <a:r>
              <a:rPr lang="en-US" sz="3200" dirty="0" smtClean="0"/>
              <a:t> Viscous corrections: HM rates</a:t>
            </a:r>
            <a:endParaRPr lang="en-US" sz="3200" dirty="0"/>
          </a:p>
        </p:txBody>
      </p:sp>
      <p:sp>
        <p:nvSpPr>
          <p:cNvPr id="2" name="Content Placeholder 1"/>
          <p:cNvSpPr>
            <a:spLocks noGrp="1"/>
          </p:cNvSpPr>
          <p:nvPr>
            <p:ph idx="1"/>
          </p:nvPr>
        </p:nvSpPr>
        <p:spPr>
          <a:xfrm>
            <a:off x="381000" y="1219200"/>
            <a:ext cx="8229600" cy="5638800"/>
          </a:xfrm>
        </p:spPr>
        <p:txBody>
          <a:bodyPr>
            <a:normAutofit/>
          </a:bodyPr>
          <a:lstStyle/>
          <a:p>
            <a:r>
              <a:rPr lang="en-US" sz="2200" dirty="0" smtClean="0"/>
              <a:t>The rate involves (incl. VDM):       </a:t>
            </a:r>
          </a:p>
          <a:p>
            <a:pPr marL="0" indent="0">
              <a:buNone/>
            </a:pPr>
            <a:r>
              <a:rPr lang="en-US" sz="2200" dirty="0" smtClean="0"/>
              <a:t>                        </a:t>
            </a:r>
          </a:p>
          <a:p>
            <a:pPr marL="0" indent="0">
              <a:buNone/>
            </a:pPr>
            <a:endParaRPr lang="en-US" sz="1400" dirty="0" smtClean="0"/>
          </a:p>
          <a:p>
            <a:r>
              <a:rPr lang="en-US" sz="2200" dirty="0" smtClean="0"/>
              <a:t>Self-Energy</a:t>
            </a:r>
            <a:r>
              <a:rPr lang="en-US" sz="2400" dirty="0"/>
              <a:t> </a:t>
            </a:r>
            <a:r>
              <a:rPr lang="en-US" sz="2000" dirty="0"/>
              <a:t>[Eletsky, </a:t>
            </a:r>
            <a:r>
              <a:rPr lang="en-US" sz="2000" dirty="0" smtClean="0"/>
              <a:t>et </a:t>
            </a:r>
            <a:r>
              <a:rPr lang="en-US" sz="2000" dirty="0"/>
              <a:t>al., Phys. Rev. C, 64, 035202 (2001)]</a:t>
            </a:r>
            <a:endParaRPr lang="en-US" sz="2000" dirty="0" smtClean="0"/>
          </a:p>
          <a:p>
            <a:endParaRPr lang="en-US" sz="2200" dirty="0" smtClean="0"/>
          </a:p>
          <a:p>
            <a:endParaRPr lang="en-US" sz="1400" dirty="0" smtClean="0"/>
          </a:p>
          <a:p>
            <a:r>
              <a:rPr lang="en-US" sz="2000" dirty="0" smtClean="0"/>
              <a:t>Viscous extension to thermal distribution function</a:t>
            </a:r>
          </a:p>
          <a:p>
            <a:endParaRPr lang="en-US" sz="2200" dirty="0" smtClean="0"/>
          </a:p>
          <a:p>
            <a:endParaRPr lang="en-US" sz="2200" dirty="0" smtClean="0"/>
          </a:p>
          <a:p>
            <a:endParaRPr lang="en-US" sz="2200" dirty="0" smtClean="0"/>
          </a:p>
          <a:p>
            <a:r>
              <a:rPr lang="en-US" sz="2000" dirty="0" smtClean="0"/>
              <a:t>Therefore, the self-energy is</a:t>
            </a:r>
          </a:p>
          <a:p>
            <a:endParaRPr lang="en-US" sz="2200" dirty="0" smtClean="0"/>
          </a:p>
          <a:p>
            <a:pPr marL="0" indent="0">
              <a:buNone/>
            </a:pPr>
            <a:endParaRPr lang="en-US" sz="2200" dirty="0" smtClean="0"/>
          </a:p>
          <a:p>
            <a:r>
              <a:rPr lang="en-US" sz="2000" dirty="0" smtClean="0"/>
              <a:t>B2 was computed: G. Vujanovic et al., Phys. Rev. C 89, 034904 (2014)</a:t>
            </a:r>
            <a:r>
              <a:rPr lang="en-US" sz="2200" dirty="0" smtClean="0"/>
              <a:t> </a:t>
            </a:r>
          </a:p>
          <a:p>
            <a:pPr>
              <a:buNone/>
            </a:pPr>
            <a:endParaRPr lang="en-US" sz="2200" dirty="0" smtClean="0"/>
          </a:p>
          <a:p>
            <a:endParaRPr lang="en-US" sz="2200" dirty="0" smtClean="0"/>
          </a:p>
        </p:txBody>
      </p:sp>
      <p:sp>
        <p:nvSpPr>
          <p:cNvPr id="3" name="Slide Number Placeholder 2"/>
          <p:cNvSpPr>
            <a:spLocks noGrp="1"/>
          </p:cNvSpPr>
          <p:nvPr>
            <p:ph type="sldNum" sz="quarter" idx="12"/>
          </p:nvPr>
        </p:nvSpPr>
        <p:spPr/>
        <p:txBody>
          <a:bodyPr/>
          <a:lstStyle/>
          <a:p>
            <a:pPr>
              <a:defRPr/>
            </a:pPr>
            <a:fld id="{E73AB876-3571-4D8F-8EE0-B8E41146F2CB}" type="slidenum">
              <a:rPr lang="en-CA" smtClean="0"/>
              <a:pPr>
                <a:defRPr/>
              </a:pPr>
              <a:t>11</a:t>
            </a:fld>
            <a:endParaRPr lang="en-CA" dirty="0"/>
          </a:p>
        </p:txBody>
      </p:sp>
      <p:sp>
        <p:nvSpPr>
          <p:cNvPr id="56337" name="Rectangle 17"/>
          <p:cNvSpPr>
            <a:spLocks noChangeArrowheads="1"/>
          </p:cNvSpPr>
          <p:nvPr/>
        </p:nvSpPr>
        <p:spPr bwMode="auto">
          <a:xfrm>
            <a:off x="0" y="1114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40" name="Rectangle 20"/>
          <p:cNvSpPr>
            <a:spLocks noChangeArrowheads="1"/>
          </p:cNvSpPr>
          <p:nvPr/>
        </p:nvSpPr>
        <p:spPr bwMode="auto">
          <a:xfrm>
            <a:off x="0" y="1114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43" name="Rectangle 2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49" name="Rectangle 29"/>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52" name="Rectangle 32"/>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55" name="Rectangle 35"/>
          <p:cNvSpPr>
            <a:spLocks noChangeArrowheads="1"/>
          </p:cNvSpPr>
          <p:nvPr/>
        </p:nvSpPr>
        <p:spPr bwMode="auto">
          <a:xfrm>
            <a:off x="0" y="1047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58" name="Rectangle 38"/>
          <p:cNvSpPr>
            <a:spLocks noChangeArrowheads="1"/>
          </p:cNvSpPr>
          <p:nvPr/>
        </p:nvSpPr>
        <p:spPr bwMode="auto">
          <a:xfrm>
            <a:off x="0" y="1114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61" name="Rectangle 41"/>
          <p:cNvSpPr>
            <a:spLocks noChangeArrowheads="1"/>
          </p:cNvSpPr>
          <p:nvPr/>
        </p:nvSpPr>
        <p:spPr bwMode="auto">
          <a:xfrm>
            <a:off x="0" y="1104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891" name="Rectangle 3"/>
          <p:cNvSpPr>
            <a:spLocks noChangeArrowheads="1"/>
          </p:cNvSpPr>
          <p:nvPr/>
        </p:nvSpPr>
        <p:spPr bwMode="auto">
          <a:xfrm>
            <a:off x="0" y="914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5"/>
          <p:cNvSpPr>
            <a:spLocks noChangeArrowheads="1"/>
          </p:cNvSpPr>
          <p:nvPr/>
        </p:nvSpPr>
        <p:spPr bwMode="auto">
          <a:xfrm>
            <a:off x="-914400" y="1504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896" name="Rectangle 8"/>
          <p:cNvSpPr>
            <a:spLocks noChangeArrowheads="1"/>
          </p:cNvSpPr>
          <p:nvPr/>
        </p:nvSpPr>
        <p:spPr bwMode="auto">
          <a:xfrm>
            <a:off x="-914400" y="1504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899" name="Rectangle 11"/>
          <p:cNvSpPr>
            <a:spLocks noChangeArrowheads="1"/>
          </p:cNvSpPr>
          <p:nvPr/>
        </p:nvSpPr>
        <p:spPr bwMode="auto">
          <a:xfrm>
            <a:off x="-914400" y="1504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48" name="Rectangle 24"/>
          <p:cNvSpPr>
            <a:spLocks noChangeArrowheads="1"/>
          </p:cNvSpPr>
          <p:nvPr/>
        </p:nvSpPr>
        <p:spPr bwMode="auto">
          <a:xfrm>
            <a:off x="0" y="1562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51" name="Rectangle 27"/>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54" name="Rectangle 30"/>
          <p:cNvSpPr>
            <a:spLocks noChangeArrowheads="1"/>
          </p:cNvSpPr>
          <p:nvPr/>
        </p:nvSpPr>
        <p:spPr bwMode="auto">
          <a:xfrm>
            <a:off x="0" y="1057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57" name="Rectangle 33"/>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60" name="Rectangle 36"/>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65" name="Rectangle 41"/>
          <p:cNvSpPr>
            <a:spLocks noChangeArrowheads="1"/>
          </p:cNvSpPr>
          <p:nvPr/>
        </p:nvSpPr>
        <p:spPr bwMode="auto">
          <a:xfrm>
            <a:off x="0" y="1371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71" name="Rectangle 47"/>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4" name="Rectangle 6"/>
          <p:cNvSpPr>
            <a:spLocks noChangeArrowheads="1"/>
          </p:cNvSpPr>
          <p:nvPr/>
        </p:nvSpPr>
        <p:spPr bwMode="auto">
          <a:xfrm>
            <a:off x="0" y="2533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3" name="Rectangle 15"/>
          <p:cNvSpPr>
            <a:spLocks noChangeArrowheads="1"/>
          </p:cNvSpPr>
          <p:nvPr/>
        </p:nvSpPr>
        <p:spPr bwMode="auto">
          <a:xfrm>
            <a:off x="0" y="3914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507" name="Rectangle 3"/>
          <p:cNvSpPr>
            <a:spLocks noChangeArrowheads="1"/>
          </p:cNvSpPr>
          <p:nvPr/>
        </p:nvSpPr>
        <p:spPr bwMode="auto">
          <a:xfrm>
            <a:off x="0" y="3914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51" name="Rectangle 3"/>
          <p:cNvSpPr>
            <a:spLocks noChangeArrowheads="1"/>
          </p:cNvSpPr>
          <p:nvPr/>
        </p:nvSpPr>
        <p:spPr bwMode="auto">
          <a:xfrm>
            <a:off x="0" y="3924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32" name="Rectangle 12"/>
          <p:cNvSpPr>
            <a:spLocks noChangeArrowheads="1"/>
          </p:cNvSpPr>
          <p:nvPr/>
        </p:nvSpPr>
        <p:spPr bwMode="auto">
          <a:xfrm>
            <a:off x="0" y="3924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5" name="Rectangle 5"/>
          <p:cNvSpPr>
            <a:spLocks noChangeArrowheads="1"/>
          </p:cNvSpPr>
          <p:nvPr/>
        </p:nvSpPr>
        <p:spPr bwMode="auto">
          <a:xfrm>
            <a:off x="0" y="733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 name="Oval 63"/>
          <p:cNvSpPr/>
          <p:nvPr/>
        </p:nvSpPr>
        <p:spPr>
          <a:xfrm>
            <a:off x="3425376" y="1607845"/>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783" name="Rectangle 7"/>
          <p:cNvSpPr>
            <a:spLocks noChangeArrowheads="1"/>
          </p:cNvSpPr>
          <p:nvPr/>
        </p:nvSpPr>
        <p:spPr bwMode="auto">
          <a:xfrm>
            <a:off x="0" y="1143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786" name="Rectangle 10"/>
          <p:cNvSpPr>
            <a:spLocks noChangeArrowheads="1"/>
          </p:cNvSpPr>
          <p:nvPr/>
        </p:nvSpPr>
        <p:spPr bwMode="auto">
          <a:xfrm>
            <a:off x="0" y="1000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683568" y="2702454"/>
                <a:ext cx="4670509"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800" b="0" i="1" smtClean="0">
                              <a:latin typeface="Cambria Math" panose="02040503050406030204" pitchFamily="18" charset="0"/>
                            </a:rPr>
                          </m:ctrlPr>
                        </m:sSubPr>
                        <m:e>
                          <m:r>
                            <m:rPr>
                              <m:sty m:val="p"/>
                            </m:rPr>
                            <a:rPr lang="en-CA" sz="1800" b="0" i="0" smtClean="0">
                              <a:latin typeface="Cambria Math" panose="02040503050406030204" pitchFamily="18" charset="0"/>
                            </a:rPr>
                            <m:t>Π</m:t>
                          </m:r>
                        </m:e>
                        <m:sub>
                          <m:r>
                            <a:rPr lang="en-CA" sz="1800" b="0" i="1" smtClean="0">
                              <a:latin typeface="Cambria Math" panose="02040503050406030204" pitchFamily="18" charset="0"/>
                            </a:rPr>
                            <m:t>𝑉𝑎</m:t>
                          </m:r>
                        </m:sub>
                      </m:sSub>
                      <m:r>
                        <a:rPr lang="en-CA" sz="1800" b="0" i="1" smtClean="0">
                          <a:latin typeface="Cambria Math" panose="02040503050406030204" pitchFamily="18" charset="0"/>
                        </a:rPr>
                        <m:t>=−</m:t>
                      </m:r>
                      <m:f>
                        <m:fPr>
                          <m:ctrlPr>
                            <a:rPr lang="en-CA" sz="1800" b="0" i="1" smtClean="0">
                              <a:latin typeface="Cambria Math" panose="02040503050406030204" pitchFamily="18" charset="0"/>
                            </a:rPr>
                          </m:ctrlPr>
                        </m:fPr>
                        <m:num>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𝑚</m:t>
                              </m:r>
                            </m:e>
                            <m:sub>
                              <m:r>
                                <a:rPr lang="en-CA" sz="1800" b="0" i="1" smtClean="0">
                                  <a:latin typeface="Cambria Math" panose="02040503050406030204" pitchFamily="18" charset="0"/>
                                </a:rPr>
                                <m:t>𝑎</m:t>
                              </m:r>
                            </m:sub>
                          </m:sSub>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𝑚</m:t>
                              </m:r>
                            </m:e>
                            <m:sub>
                              <m:r>
                                <a:rPr lang="en-CA" sz="1800" b="0" i="1" smtClean="0">
                                  <a:latin typeface="Cambria Math" panose="02040503050406030204" pitchFamily="18" charset="0"/>
                                </a:rPr>
                                <m:t>𝑉</m:t>
                              </m:r>
                            </m:sub>
                          </m:sSub>
                          <m:r>
                            <a:rPr lang="en-CA" sz="1800" b="0" i="1" smtClean="0">
                              <a:latin typeface="Cambria Math" panose="02040503050406030204" pitchFamily="18" charset="0"/>
                            </a:rPr>
                            <m:t>𝑇</m:t>
                          </m:r>
                        </m:num>
                        <m:den>
                          <m:r>
                            <a:rPr lang="en-CA" sz="1800" b="0" i="1" smtClean="0">
                              <a:latin typeface="Cambria Math" panose="02040503050406030204" pitchFamily="18" charset="0"/>
                            </a:rPr>
                            <m:t>𝜋</m:t>
                          </m:r>
                          <m:r>
                            <a:rPr lang="en-CA" sz="1800" b="0" i="1" smtClean="0">
                              <a:latin typeface="Cambria Math" panose="02040503050406030204" pitchFamily="18" charset="0"/>
                            </a:rPr>
                            <m:t>𝑞</m:t>
                          </m:r>
                        </m:den>
                      </m:f>
                      <m:nary>
                        <m:naryPr>
                          <m:limLoc m:val="undOvr"/>
                          <m:subHide m:val="on"/>
                          <m:supHide m:val="on"/>
                          <m:ctrlPr>
                            <a:rPr lang="en-CA" sz="1800" b="0" i="1" smtClean="0">
                              <a:latin typeface="Cambria Math" panose="02040503050406030204" pitchFamily="18" charset="0"/>
                            </a:rPr>
                          </m:ctrlPr>
                        </m:naryPr>
                        <m:sub/>
                        <m:sup/>
                        <m:e>
                          <m:f>
                            <m:fPr>
                              <m:ctrlPr>
                                <a:rPr lang="en-CA" sz="1800" i="1">
                                  <a:latin typeface="Cambria Math" panose="02040503050406030204" pitchFamily="18" charset="0"/>
                                </a:rPr>
                              </m:ctrlPr>
                            </m:fPr>
                            <m:num>
                              <m:sSup>
                                <m:sSupPr>
                                  <m:ctrlPr>
                                    <a:rPr lang="en-CA" sz="1800" i="1">
                                      <a:latin typeface="Cambria Math" panose="02040503050406030204" pitchFamily="18" charset="0"/>
                                    </a:rPr>
                                  </m:ctrlPr>
                                </m:sSupPr>
                                <m:e>
                                  <m:r>
                                    <a:rPr lang="en-CA" sz="1800" i="1">
                                      <a:latin typeface="Cambria Math" panose="02040503050406030204" pitchFamily="18" charset="0"/>
                                    </a:rPr>
                                    <m:t>𝑑</m:t>
                                  </m:r>
                                </m:e>
                                <m:sup>
                                  <m:r>
                                    <a:rPr lang="en-CA" sz="1800" i="1">
                                      <a:latin typeface="Cambria Math" panose="02040503050406030204" pitchFamily="18" charset="0"/>
                                    </a:rPr>
                                    <m:t>3</m:t>
                                  </m:r>
                                </m:sup>
                              </m:sSup>
                              <m:r>
                                <a:rPr lang="en-CA" sz="1800" i="1">
                                  <a:latin typeface="Cambria Math" panose="02040503050406030204" pitchFamily="18" charset="0"/>
                                </a:rPr>
                                <m:t>𝑘</m:t>
                              </m:r>
                            </m:num>
                            <m:den>
                              <m:sSup>
                                <m:sSupPr>
                                  <m:ctrlPr>
                                    <a:rPr lang="en-CA" sz="1800" i="1">
                                      <a:latin typeface="Cambria Math" panose="02040503050406030204" pitchFamily="18" charset="0"/>
                                    </a:rPr>
                                  </m:ctrlPr>
                                </m:sSupPr>
                                <m:e>
                                  <m:d>
                                    <m:dPr>
                                      <m:ctrlPr>
                                        <a:rPr lang="en-CA" sz="1800" i="1">
                                          <a:latin typeface="Cambria Math" panose="02040503050406030204" pitchFamily="18" charset="0"/>
                                        </a:rPr>
                                      </m:ctrlPr>
                                    </m:dPr>
                                    <m:e>
                                      <m:r>
                                        <a:rPr lang="en-CA" sz="1800" i="1">
                                          <a:latin typeface="Cambria Math" panose="02040503050406030204" pitchFamily="18" charset="0"/>
                                        </a:rPr>
                                        <m:t>2</m:t>
                                      </m:r>
                                      <m:r>
                                        <a:rPr lang="en-CA" sz="1800" i="1">
                                          <a:latin typeface="Cambria Math" panose="02040503050406030204" pitchFamily="18" charset="0"/>
                                        </a:rPr>
                                        <m:t>𝜋</m:t>
                                      </m:r>
                                    </m:e>
                                  </m:d>
                                </m:e>
                                <m:sup>
                                  <m:r>
                                    <a:rPr lang="en-CA" sz="1800" i="1">
                                      <a:latin typeface="Cambria Math" panose="02040503050406030204" pitchFamily="18" charset="0"/>
                                    </a:rPr>
                                    <m:t>3</m:t>
                                  </m:r>
                                </m:sup>
                              </m:sSup>
                            </m:den>
                          </m:f>
                          <m:f>
                            <m:fPr>
                              <m:ctrlPr>
                                <a:rPr lang="en-CA" sz="1800" b="0" i="1" smtClean="0">
                                  <a:latin typeface="Cambria Math" panose="02040503050406030204" pitchFamily="18" charset="0"/>
                                </a:rPr>
                              </m:ctrlPr>
                            </m:fPr>
                            <m:num>
                              <m:rad>
                                <m:radPr>
                                  <m:degHide m:val="on"/>
                                  <m:ctrlPr>
                                    <a:rPr lang="en-CA" sz="1800" b="0" i="1" smtClean="0">
                                      <a:latin typeface="Cambria Math" panose="02040503050406030204" pitchFamily="18" charset="0"/>
                                    </a:rPr>
                                  </m:ctrlPr>
                                </m:radPr>
                                <m:deg/>
                                <m:e>
                                  <m:r>
                                    <a:rPr lang="en-CA" sz="1800" b="0" i="1" smtClean="0">
                                      <a:latin typeface="Cambria Math" panose="02040503050406030204" pitchFamily="18" charset="0"/>
                                    </a:rPr>
                                    <m:t>𝑠</m:t>
                                  </m:r>
                                </m:e>
                              </m:rad>
                            </m:num>
                            <m:den>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𝑘</m:t>
                                  </m:r>
                                </m:e>
                                <m:sup>
                                  <m:r>
                                    <a:rPr lang="en-CA" sz="1800" b="0" i="1" smtClean="0">
                                      <a:latin typeface="Cambria Math" panose="02040503050406030204" pitchFamily="18" charset="0"/>
                                    </a:rPr>
                                    <m:t>0</m:t>
                                  </m:r>
                                </m:sup>
                              </m:sSup>
                            </m:den>
                          </m:f>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𝑓</m:t>
                              </m:r>
                            </m:e>
                            <m:sub>
                              <m:r>
                                <a:rPr lang="en-CA" sz="1800" b="0" i="1" smtClean="0">
                                  <a:latin typeface="Cambria Math" panose="02040503050406030204" pitchFamily="18" charset="0"/>
                                </a:rPr>
                                <m:t>𝑉𝑎</m:t>
                              </m:r>
                            </m:sub>
                          </m:sSub>
                          <m:d>
                            <m:dPr>
                              <m:ctrlPr>
                                <a:rPr lang="en-CA" sz="1800" b="0" i="1" smtClean="0">
                                  <a:latin typeface="Cambria Math" panose="02040503050406030204" pitchFamily="18" charset="0"/>
                                </a:rPr>
                              </m:ctrlPr>
                            </m:dPr>
                            <m:e>
                              <m:r>
                                <a:rPr lang="en-CA" sz="1800" b="0" i="1" smtClean="0">
                                  <a:latin typeface="Cambria Math" panose="02040503050406030204" pitchFamily="18" charset="0"/>
                                </a:rPr>
                                <m:t>𝑠</m:t>
                              </m:r>
                            </m:e>
                          </m:d>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𝑛</m:t>
                              </m:r>
                            </m:e>
                            <m:sub>
                              <m:r>
                                <a:rPr lang="en-CA" sz="1800" b="0" i="1" smtClean="0">
                                  <a:latin typeface="Cambria Math" panose="02040503050406030204" pitchFamily="18" charset="0"/>
                                </a:rPr>
                                <m:t>𝑎</m:t>
                              </m:r>
                            </m:sub>
                          </m:sSub>
                          <m:r>
                            <a:rPr lang="en-CA" sz="1800" b="0" i="1" smtClean="0">
                              <a:latin typeface="Cambria Math" panose="02040503050406030204" pitchFamily="18" charset="0"/>
                            </a:rPr>
                            <m:t>(</m:t>
                          </m:r>
                          <m:r>
                            <a:rPr lang="en-CA" sz="1800" b="0" i="1" smtClean="0">
                              <a:latin typeface="Cambria Math" panose="02040503050406030204" pitchFamily="18" charset="0"/>
                            </a:rPr>
                            <m:t>𝑢</m:t>
                          </m:r>
                          <m:r>
                            <a:rPr lang="en-CA" sz="1800" b="0" i="1" smtClean="0">
                              <a:latin typeface="Cambria Math" panose="02040503050406030204" pitchFamily="18" charset="0"/>
                            </a:rPr>
                            <m:t>⋅</m:t>
                          </m:r>
                          <m:r>
                            <a:rPr lang="en-CA" sz="1800" b="0" i="1" smtClean="0">
                              <a:latin typeface="Cambria Math" panose="02040503050406030204" pitchFamily="18" charset="0"/>
                            </a:rPr>
                            <m:t>𝑘</m:t>
                          </m:r>
                          <m:r>
                            <a:rPr lang="en-CA" sz="1800" b="0" i="1" smtClean="0">
                              <a:latin typeface="Cambria Math" panose="02040503050406030204" pitchFamily="18" charset="0"/>
                            </a:rPr>
                            <m:t>/</m:t>
                          </m:r>
                          <m:r>
                            <a:rPr lang="en-CA" sz="1800" b="0" i="1" smtClean="0">
                              <a:latin typeface="Cambria Math" panose="02040503050406030204" pitchFamily="18" charset="0"/>
                            </a:rPr>
                            <m:t>𝑇</m:t>
                          </m:r>
                          <m:r>
                            <a:rPr lang="en-CA" sz="1800" b="0" i="1" smtClean="0">
                              <a:latin typeface="Cambria Math" panose="02040503050406030204" pitchFamily="18" charset="0"/>
                            </a:rPr>
                            <m:t>)</m:t>
                          </m:r>
                        </m:e>
                      </m:nary>
                    </m:oMath>
                  </m:oMathPara>
                </a14:m>
                <a:endParaRPr lang="en-CA" sz="1800" dirty="0"/>
              </a:p>
            </p:txBody>
          </p:sp>
        </mc:Choice>
        <mc:Fallback xmlns="">
          <p:sp>
            <p:nvSpPr>
              <p:cNvPr id="9" name="TextBox 8"/>
              <p:cNvSpPr txBox="1">
                <a:spLocks noRot="1" noChangeAspect="1" noMove="1" noResize="1" noEditPoints="1" noAdjustHandles="1" noChangeArrowheads="1" noChangeShapeType="1" noTextEdit="1"/>
              </p:cNvSpPr>
              <p:nvPr/>
            </p:nvSpPr>
            <p:spPr>
              <a:xfrm>
                <a:off x="683568" y="2702454"/>
                <a:ext cx="4670509" cy="726546"/>
              </a:xfrm>
              <a:prstGeom prst="rect">
                <a:avLst/>
              </a:prstGeom>
              <a:blipFill rotWithShape="0">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55576" y="3717032"/>
                <a:ext cx="5824993"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1800" b="0" i="1" smtClean="0">
                              <a:latin typeface="Cambria Math" panose="02040503050406030204" pitchFamily="18" charset="0"/>
                            </a:rPr>
                          </m:ctrlPr>
                        </m:sSubSupPr>
                        <m:e>
                          <m:r>
                            <a:rPr lang="en-CA" sz="1800" b="0" i="1" smtClean="0">
                              <a:latin typeface="Cambria Math" panose="02040503050406030204" pitchFamily="18" charset="0"/>
                            </a:rPr>
                            <m:t>𝑇</m:t>
                          </m:r>
                        </m:e>
                        <m:sub>
                          <m:r>
                            <a:rPr lang="en-CA" sz="1800" b="0" i="1" smtClean="0">
                              <a:latin typeface="Cambria Math" panose="02040503050406030204" pitchFamily="18" charset="0"/>
                            </a:rPr>
                            <m:t>0</m:t>
                          </m:r>
                        </m:sub>
                        <m:sup>
                          <m:r>
                            <a:rPr lang="en-CA" sz="1800" b="0" i="1" smtClean="0">
                              <a:latin typeface="Cambria Math" panose="02040503050406030204" pitchFamily="18" charset="0"/>
                            </a:rPr>
                            <m:t>𝜇𝜈</m:t>
                          </m:r>
                        </m:sup>
                      </m:sSubSup>
                      <m:r>
                        <a:rPr lang="en-CA" sz="1800" b="0" i="1" smtClean="0">
                          <a:latin typeface="Cambria Math" panose="02040503050406030204" pitchFamily="18" charset="0"/>
                        </a:rPr>
                        <m:t>+</m:t>
                      </m:r>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𝜋</m:t>
                          </m:r>
                        </m:e>
                        <m:sup>
                          <m:r>
                            <a:rPr lang="en-CA" sz="1800" b="0" i="1" smtClean="0">
                              <a:latin typeface="Cambria Math" panose="02040503050406030204" pitchFamily="18" charset="0"/>
                            </a:rPr>
                            <m:t>𝜇𝜈</m:t>
                          </m:r>
                        </m:sup>
                      </m:sSup>
                      <m:r>
                        <a:rPr lang="en-CA" sz="1800" b="0" i="1" smtClean="0">
                          <a:latin typeface="Cambria Math" panose="02040503050406030204" pitchFamily="18" charset="0"/>
                        </a:rPr>
                        <m:t>=</m:t>
                      </m:r>
                      <m:nary>
                        <m:naryPr>
                          <m:limLoc m:val="undOvr"/>
                          <m:subHide m:val="on"/>
                          <m:supHide m:val="on"/>
                          <m:ctrlPr>
                            <a:rPr lang="en-CA" sz="1800" b="0" i="1" smtClean="0">
                              <a:latin typeface="Cambria Math" panose="02040503050406030204" pitchFamily="18" charset="0"/>
                            </a:rPr>
                          </m:ctrlPr>
                        </m:naryPr>
                        <m:sub/>
                        <m:sup/>
                        <m:e>
                          <m:f>
                            <m:fPr>
                              <m:ctrlPr>
                                <a:rPr lang="en-CA" sz="1800" b="0" i="1" smtClean="0">
                                  <a:latin typeface="Cambria Math" panose="02040503050406030204" pitchFamily="18" charset="0"/>
                                </a:rPr>
                              </m:ctrlPr>
                            </m:fPr>
                            <m:num>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𝑑</m:t>
                                  </m:r>
                                </m:e>
                                <m:sup>
                                  <m:r>
                                    <a:rPr lang="en-CA" sz="1800" b="0" i="1" smtClean="0">
                                      <a:latin typeface="Cambria Math" panose="02040503050406030204" pitchFamily="18" charset="0"/>
                                    </a:rPr>
                                    <m:t>3</m:t>
                                  </m:r>
                                </m:sup>
                              </m:sSup>
                              <m:r>
                                <a:rPr lang="en-CA" sz="1800" b="0" i="1" smtClean="0">
                                  <a:latin typeface="Cambria Math" panose="02040503050406030204" pitchFamily="18" charset="0"/>
                                </a:rPr>
                                <m:t>𝑘</m:t>
                              </m:r>
                            </m:num>
                            <m:den>
                              <m:sSup>
                                <m:sSupPr>
                                  <m:ctrlPr>
                                    <a:rPr lang="en-CA" sz="1800" b="0" i="1" smtClean="0">
                                      <a:latin typeface="Cambria Math" panose="02040503050406030204" pitchFamily="18" charset="0"/>
                                    </a:rPr>
                                  </m:ctrlPr>
                                </m:sSupPr>
                                <m:e>
                                  <m:d>
                                    <m:dPr>
                                      <m:ctrlPr>
                                        <a:rPr lang="en-CA" sz="1800" b="0" i="1" smtClean="0">
                                          <a:latin typeface="Cambria Math" panose="02040503050406030204" pitchFamily="18" charset="0"/>
                                        </a:rPr>
                                      </m:ctrlPr>
                                    </m:dPr>
                                    <m:e>
                                      <m:r>
                                        <a:rPr lang="en-CA" sz="1800" b="0" i="1" smtClean="0">
                                          <a:latin typeface="Cambria Math" panose="02040503050406030204" pitchFamily="18" charset="0"/>
                                        </a:rPr>
                                        <m:t>2</m:t>
                                      </m:r>
                                      <m:r>
                                        <a:rPr lang="en-CA" sz="1800" b="0" i="1" smtClean="0">
                                          <a:latin typeface="Cambria Math" panose="02040503050406030204" pitchFamily="18" charset="0"/>
                                        </a:rPr>
                                        <m:t>𝜋</m:t>
                                      </m:r>
                                    </m:e>
                                  </m:d>
                                </m:e>
                                <m:sup>
                                  <m:r>
                                    <a:rPr lang="en-CA" sz="1800" b="0" i="1" smtClean="0">
                                      <a:latin typeface="Cambria Math" panose="02040503050406030204" pitchFamily="18" charset="0"/>
                                    </a:rPr>
                                    <m:t>3</m:t>
                                  </m:r>
                                </m:sup>
                              </m:sSup>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𝑘</m:t>
                                  </m:r>
                                </m:e>
                                <m:sup>
                                  <m:r>
                                    <a:rPr lang="en-CA" sz="1800" b="0" i="1" smtClean="0">
                                      <a:latin typeface="Cambria Math" panose="02040503050406030204" pitchFamily="18" charset="0"/>
                                    </a:rPr>
                                    <m:t>0</m:t>
                                  </m:r>
                                </m:sup>
                              </m:sSup>
                            </m:den>
                          </m:f>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𝑘</m:t>
                              </m:r>
                            </m:e>
                            <m:sup>
                              <m:r>
                                <a:rPr lang="en-CA" sz="1800" b="0" i="1" smtClean="0">
                                  <a:latin typeface="Cambria Math" panose="02040503050406030204" pitchFamily="18" charset="0"/>
                                </a:rPr>
                                <m:t>𝜇</m:t>
                              </m:r>
                            </m:sup>
                          </m:sSup>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𝑘</m:t>
                              </m:r>
                            </m:e>
                            <m:sup>
                              <m:r>
                                <a:rPr lang="en-CA" sz="1800" b="0" i="1" smtClean="0">
                                  <a:latin typeface="Cambria Math" panose="02040503050406030204" pitchFamily="18" charset="0"/>
                                </a:rPr>
                                <m:t>𝜈</m:t>
                              </m:r>
                            </m:sup>
                          </m:sSup>
                          <m:d>
                            <m:dPr>
                              <m:begChr m:val="["/>
                              <m:endChr m:val="]"/>
                              <m:ctrlPr>
                                <a:rPr lang="en-CA" sz="1800" b="0" i="1" smtClean="0">
                                  <a:latin typeface="Cambria Math" panose="02040503050406030204" pitchFamily="18" charset="0"/>
                                </a:rPr>
                              </m:ctrlPr>
                            </m:dPr>
                            <m:e>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𝑛</m:t>
                                  </m:r>
                                </m:e>
                                <m:sub>
                                  <m:r>
                                    <a:rPr lang="en-CA" sz="1800" b="0" i="1" smtClean="0">
                                      <a:latin typeface="Cambria Math" panose="02040503050406030204" pitchFamily="18" charset="0"/>
                                    </a:rPr>
                                    <m:t>𝑎</m:t>
                                  </m:r>
                                </m:sub>
                              </m:sSub>
                              <m:d>
                                <m:dPr>
                                  <m:ctrlPr>
                                    <a:rPr lang="en-CA" sz="1800" b="0" i="1" smtClean="0">
                                      <a:latin typeface="Cambria Math" panose="02040503050406030204" pitchFamily="18" charset="0"/>
                                    </a:rPr>
                                  </m:ctrlPr>
                                </m:dPr>
                                <m:e>
                                  <m:f>
                                    <m:fPr>
                                      <m:type m:val="lin"/>
                                      <m:ctrlPr>
                                        <a:rPr lang="en-CA" sz="1800" b="0" i="1" smtClean="0">
                                          <a:latin typeface="Cambria Math" panose="02040503050406030204" pitchFamily="18" charset="0"/>
                                        </a:rPr>
                                      </m:ctrlPr>
                                    </m:fPr>
                                    <m:num>
                                      <m:r>
                                        <m:rPr>
                                          <m:sty m:val="p"/>
                                        </m:rPr>
                                        <a:rPr lang="en-CA" sz="1800" b="0" i="1" smtClean="0">
                                          <a:latin typeface="Cambria Math" panose="02040503050406030204" pitchFamily="18" charset="0"/>
                                        </a:rPr>
                                        <m:t>u</m:t>
                                      </m:r>
                                      <m:r>
                                        <a:rPr lang="en-CA" sz="1800" b="0" i="1" smtClean="0">
                                          <a:latin typeface="Cambria Math" panose="02040503050406030204" pitchFamily="18" charset="0"/>
                                        </a:rPr>
                                        <m:t>⋅</m:t>
                                      </m:r>
                                      <m:r>
                                        <a:rPr lang="en-CA" sz="1800" b="0" i="1" smtClean="0">
                                          <a:latin typeface="Cambria Math" panose="02040503050406030204" pitchFamily="18" charset="0"/>
                                        </a:rPr>
                                        <m:t>𝑘</m:t>
                                      </m:r>
                                    </m:num>
                                    <m:den>
                                      <m:r>
                                        <a:rPr lang="en-CA" sz="1800" b="0" i="1" smtClean="0">
                                          <a:latin typeface="Cambria Math" panose="02040503050406030204" pitchFamily="18" charset="0"/>
                                        </a:rPr>
                                        <m:t>𝑇</m:t>
                                      </m:r>
                                    </m:den>
                                  </m:f>
                                </m:e>
                              </m:d>
                              <m:r>
                                <a:rPr lang="en-CA" sz="1800" b="0" i="1" smtClean="0">
                                  <a:latin typeface="Cambria Math" panose="02040503050406030204" pitchFamily="18" charset="0"/>
                                </a:rPr>
                                <m:t>+</m:t>
                              </m:r>
                              <m:r>
                                <a:rPr lang="en-CA" sz="1800" b="0" i="1" smtClean="0">
                                  <a:latin typeface="Cambria Math" panose="02040503050406030204" pitchFamily="18" charset="0"/>
                                </a:rPr>
                                <m:t>𝛿</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𝑛</m:t>
                                  </m:r>
                                </m:e>
                                <m:sub>
                                  <m:r>
                                    <a:rPr lang="en-CA" sz="1800" b="0" i="1" smtClean="0">
                                      <a:latin typeface="Cambria Math" panose="02040503050406030204" pitchFamily="18" charset="0"/>
                                    </a:rPr>
                                    <m:t>𝑎</m:t>
                                  </m:r>
                                </m:sub>
                              </m:sSub>
                              <m:d>
                                <m:dPr>
                                  <m:ctrlPr>
                                    <a:rPr lang="en-CA" sz="1800" i="1">
                                      <a:latin typeface="Cambria Math" panose="02040503050406030204" pitchFamily="18" charset="0"/>
                                    </a:rPr>
                                  </m:ctrlPr>
                                </m:dPr>
                                <m:e>
                                  <m:f>
                                    <m:fPr>
                                      <m:type m:val="lin"/>
                                      <m:ctrlPr>
                                        <a:rPr lang="en-CA" sz="1800" i="1">
                                          <a:latin typeface="Cambria Math" panose="02040503050406030204" pitchFamily="18" charset="0"/>
                                        </a:rPr>
                                      </m:ctrlPr>
                                    </m:fPr>
                                    <m:num>
                                      <m:r>
                                        <a:rPr lang="en-CA" sz="1800" b="0" i="1" smtClean="0">
                                          <a:latin typeface="Cambria Math" panose="02040503050406030204" pitchFamily="18" charset="0"/>
                                        </a:rPr>
                                        <m:t>𝑢</m:t>
                                      </m:r>
                                      <m:r>
                                        <a:rPr lang="en-CA" sz="1800" b="0" i="1" smtClean="0">
                                          <a:latin typeface="Cambria Math" panose="02040503050406030204" pitchFamily="18" charset="0"/>
                                        </a:rPr>
                                        <m:t>⋅</m:t>
                                      </m:r>
                                      <m:r>
                                        <a:rPr lang="en-CA" sz="1800" b="0" i="1" smtClean="0">
                                          <a:latin typeface="Cambria Math" panose="02040503050406030204" pitchFamily="18" charset="0"/>
                                        </a:rPr>
                                        <m:t>𝑘</m:t>
                                      </m:r>
                                    </m:num>
                                    <m:den>
                                      <m:r>
                                        <a:rPr lang="en-CA" sz="1800" i="1">
                                          <a:latin typeface="Cambria Math" panose="02040503050406030204" pitchFamily="18" charset="0"/>
                                        </a:rPr>
                                        <m:t>𝑇</m:t>
                                      </m:r>
                                    </m:den>
                                  </m:f>
                                </m:e>
                              </m:d>
                            </m:e>
                          </m:d>
                        </m:e>
                      </m:nary>
                    </m:oMath>
                  </m:oMathPara>
                </a14:m>
                <a:endParaRPr lang="en-CA" sz="1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55576" y="3717032"/>
                <a:ext cx="5824993" cy="726546"/>
              </a:xfrm>
              <a:prstGeom prst="rect">
                <a:avLst/>
              </a:prstGeom>
              <a:blipFill rotWithShape="0">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84563" y="4346246"/>
                <a:ext cx="5908348" cy="590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1800" i="1" smtClean="0">
                          <a:latin typeface="Cambria Math" panose="02040503050406030204" pitchFamily="18" charset="0"/>
                        </a:rPr>
                        <m:t>𝛿</m:t>
                      </m:r>
                      <m:sSub>
                        <m:sSubPr>
                          <m:ctrlPr>
                            <a:rPr lang="en-CA" sz="1800" i="1">
                              <a:latin typeface="Cambria Math" panose="02040503050406030204" pitchFamily="18" charset="0"/>
                            </a:rPr>
                          </m:ctrlPr>
                        </m:sSubPr>
                        <m:e>
                          <m:r>
                            <a:rPr lang="en-CA" sz="1800" i="1">
                              <a:latin typeface="Cambria Math" panose="02040503050406030204" pitchFamily="18" charset="0"/>
                            </a:rPr>
                            <m:t>𝑛</m:t>
                          </m:r>
                        </m:e>
                        <m:sub>
                          <m:r>
                            <a:rPr lang="en-CA" sz="1800" i="1">
                              <a:latin typeface="Cambria Math" panose="02040503050406030204" pitchFamily="18" charset="0"/>
                            </a:rPr>
                            <m:t>𝑎</m:t>
                          </m:r>
                        </m:sub>
                      </m:sSub>
                      <m:d>
                        <m:dPr>
                          <m:ctrlPr>
                            <a:rPr lang="en-CA" sz="1800" i="1">
                              <a:latin typeface="Cambria Math" panose="02040503050406030204" pitchFamily="18" charset="0"/>
                            </a:rPr>
                          </m:ctrlPr>
                        </m:dPr>
                        <m:e>
                          <m:f>
                            <m:fPr>
                              <m:type m:val="lin"/>
                              <m:ctrlPr>
                                <a:rPr lang="en-CA" sz="1800" i="1">
                                  <a:latin typeface="Cambria Math" panose="02040503050406030204" pitchFamily="18" charset="0"/>
                                </a:rPr>
                              </m:ctrlPr>
                            </m:fPr>
                            <m:num>
                              <m:r>
                                <a:rPr lang="en-CA" sz="1800" i="1">
                                  <a:latin typeface="Cambria Math" panose="02040503050406030204" pitchFamily="18" charset="0"/>
                                </a:rPr>
                                <m:t>𝑢</m:t>
                              </m:r>
                              <m:r>
                                <a:rPr lang="en-CA" sz="1800" i="1">
                                  <a:latin typeface="Cambria Math" panose="02040503050406030204" pitchFamily="18" charset="0"/>
                                </a:rPr>
                                <m:t>⋅</m:t>
                              </m:r>
                              <m:r>
                                <a:rPr lang="en-CA" sz="1800" i="1">
                                  <a:latin typeface="Cambria Math" panose="02040503050406030204" pitchFamily="18" charset="0"/>
                                </a:rPr>
                                <m:t>𝑘</m:t>
                              </m:r>
                            </m:num>
                            <m:den>
                              <m:r>
                                <a:rPr lang="en-CA" sz="1800" i="1">
                                  <a:latin typeface="Cambria Math" panose="02040503050406030204" pitchFamily="18" charset="0"/>
                                </a:rPr>
                                <m:t>𝑇</m:t>
                              </m:r>
                            </m:den>
                          </m:f>
                        </m:e>
                      </m:d>
                      <m:r>
                        <a:rPr lang="en-CA" sz="1800" i="1">
                          <a:latin typeface="Cambria Math" panose="02040503050406030204" pitchFamily="18" charset="0"/>
                        </a:rPr>
                        <m:t>=</m:t>
                      </m:r>
                      <m:sSub>
                        <m:sSubPr>
                          <m:ctrlPr>
                            <a:rPr lang="en-CA" sz="1800" i="1">
                              <a:latin typeface="Cambria Math" panose="02040503050406030204" pitchFamily="18" charset="0"/>
                            </a:rPr>
                          </m:ctrlPr>
                        </m:sSubPr>
                        <m:e>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𝐶</m:t>
                              </m:r>
                            </m:e>
                            <m:sub>
                              <m:r>
                                <a:rPr lang="en-CA" sz="1800" b="0" i="1" smtClean="0">
                                  <a:latin typeface="Cambria Math" panose="02040503050406030204" pitchFamily="18" charset="0"/>
                                </a:rPr>
                                <m:t>𝑎</m:t>
                              </m:r>
                            </m:sub>
                          </m:sSub>
                          <m:r>
                            <a:rPr lang="en-CA" sz="1800" i="1">
                              <a:latin typeface="Cambria Math" panose="02040503050406030204" pitchFamily="18" charset="0"/>
                            </a:rPr>
                            <m:t>𝑛</m:t>
                          </m:r>
                        </m:e>
                        <m:sub>
                          <m:r>
                            <a:rPr lang="en-CA" sz="1800" i="1">
                              <a:latin typeface="Cambria Math" panose="02040503050406030204" pitchFamily="18" charset="0"/>
                            </a:rPr>
                            <m:t>𝑎</m:t>
                          </m:r>
                        </m:sub>
                      </m:sSub>
                      <m:r>
                        <a:rPr lang="en-CA" sz="1800" i="1">
                          <a:latin typeface="Cambria Math" panose="02040503050406030204" pitchFamily="18" charset="0"/>
                        </a:rPr>
                        <m:t>(</m:t>
                      </m:r>
                      <m:f>
                        <m:fPr>
                          <m:type m:val="lin"/>
                          <m:ctrlPr>
                            <a:rPr lang="en-CA" sz="1800" i="1">
                              <a:latin typeface="Cambria Math" panose="02040503050406030204" pitchFamily="18" charset="0"/>
                            </a:rPr>
                          </m:ctrlPr>
                        </m:fPr>
                        <m:num>
                          <m:r>
                            <a:rPr lang="en-CA" sz="1800" b="0" i="1" smtClean="0">
                              <a:latin typeface="Cambria Math" panose="02040503050406030204" pitchFamily="18" charset="0"/>
                            </a:rPr>
                            <m:t>𝑢</m:t>
                          </m:r>
                          <m:r>
                            <a:rPr lang="en-CA" sz="1800" b="0" i="1" smtClean="0">
                              <a:latin typeface="Cambria Math" panose="02040503050406030204" pitchFamily="18" charset="0"/>
                            </a:rPr>
                            <m:t>⋅</m:t>
                          </m:r>
                          <m:r>
                            <a:rPr lang="en-CA" sz="1800" b="0" i="1" smtClean="0">
                              <a:latin typeface="Cambria Math" panose="02040503050406030204" pitchFamily="18" charset="0"/>
                            </a:rPr>
                            <m:t>𝑘</m:t>
                          </m:r>
                        </m:num>
                        <m:den>
                          <m:r>
                            <a:rPr lang="en-CA" sz="1800" i="1">
                              <a:latin typeface="Cambria Math" panose="02040503050406030204" pitchFamily="18" charset="0"/>
                            </a:rPr>
                            <m:t>𝑇</m:t>
                          </m:r>
                        </m:den>
                      </m:f>
                      <m:r>
                        <a:rPr lang="en-CA" sz="1800" i="1">
                          <a:latin typeface="Cambria Math" panose="02040503050406030204" pitchFamily="18" charset="0"/>
                        </a:rPr>
                        <m:t>)</m:t>
                      </m:r>
                      <m:d>
                        <m:dPr>
                          <m:begChr m:val="["/>
                          <m:endChr m:val="]"/>
                          <m:ctrlPr>
                            <a:rPr lang="en-CA" sz="1800" i="1">
                              <a:latin typeface="Cambria Math" panose="02040503050406030204" pitchFamily="18" charset="0"/>
                            </a:rPr>
                          </m:ctrlPr>
                        </m:dPr>
                        <m:e>
                          <m:r>
                            <a:rPr lang="en-CA" sz="1800" i="1">
                              <a:latin typeface="Cambria Math" panose="02040503050406030204" pitchFamily="18" charset="0"/>
                            </a:rPr>
                            <m:t>1±</m:t>
                          </m:r>
                          <m:sSub>
                            <m:sSubPr>
                              <m:ctrlPr>
                                <a:rPr lang="en-CA" sz="1800" i="1">
                                  <a:latin typeface="Cambria Math" panose="02040503050406030204" pitchFamily="18" charset="0"/>
                                </a:rPr>
                              </m:ctrlPr>
                            </m:sSubPr>
                            <m:e>
                              <m:r>
                                <a:rPr lang="en-CA" sz="1800" i="1">
                                  <a:latin typeface="Cambria Math" panose="02040503050406030204" pitchFamily="18" charset="0"/>
                                </a:rPr>
                                <m:t>𝑛</m:t>
                              </m:r>
                            </m:e>
                            <m:sub>
                              <m:r>
                                <a:rPr lang="en-CA" sz="1800" i="1">
                                  <a:latin typeface="Cambria Math" panose="02040503050406030204" pitchFamily="18" charset="0"/>
                                </a:rPr>
                                <m:t>𝑎</m:t>
                              </m:r>
                            </m:sub>
                          </m:sSub>
                          <m:r>
                            <a:rPr lang="en-CA" sz="1800" i="1">
                              <a:latin typeface="Cambria Math" panose="02040503050406030204" pitchFamily="18" charset="0"/>
                            </a:rPr>
                            <m:t>(</m:t>
                          </m:r>
                          <m:r>
                            <a:rPr lang="en-CA" sz="1800" b="0" i="1" smtClean="0">
                              <a:latin typeface="Cambria Math" panose="02040503050406030204" pitchFamily="18" charset="0"/>
                            </a:rPr>
                            <m:t>𝑢</m:t>
                          </m:r>
                          <m:r>
                            <a:rPr lang="en-CA" sz="1800" b="0" i="1" smtClean="0">
                              <a:latin typeface="Cambria Math" panose="02040503050406030204" pitchFamily="18" charset="0"/>
                            </a:rPr>
                            <m:t>⋅</m:t>
                          </m:r>
                          <m:r>
                            <a:rPr lang="en-CA" sz="1800" b="0" i="1" smtClean="0">
                              <a:latin typeface="Cambria Math" panose="02040503050406030204" pitchFamily="18" charset="0"/>
                            </a:rPr>
                            <m:t>𝑘</m:t>
                          </m:r>
                          <m:r>
                            <a:rPr lang="en-CA" sz="1800" i="1">
                              <a:latin typeface="Cambria Math" panose="02040503050406030204" pitchFamily="18" charset="0"/>
                            </a:rPr>
                            <m:t>/</m:t>
                          </m:r>
                          <m:r>
                            <a:rPr lang="en-CA" sz="1800" i="1">
                              <a:latin typeface="Cambria Math" panose="02040503050406030204" pitchFamily="18" charset="0"/>
                            </a:rPr>
                            <m:t>𝑇</m:t>
                          </m:r>
                          <m:r>
                            <a:rPr lang="en-CA" sz="1800" i="1">
                              <a:latin typeface="Cambria Math" panose="02040503050406030204" pitchFamily="18" charset="0"/>
                            </a:rPr>
                            <m:t>)</m:t>
                          </m:r>
                        </m:e>
                      </m:d>
                      <m:f>
                        <m:fPr>
                          <m:ctrlPr>
                            <a:rPr lang="en-CA" sz="1800" i="1">
                              <a:latin typeface="Cambria Math" panose="02040503050406030204" pitchFamily="18" charset="0"/>
                            </a:rPr>
                          </m:ctrlPr>
                        </m:fPr>
                        <m:num>
                          <m:sSup>
                            <m:sSupPr>
                              <m:ctrlPr>
                                <a:rPr lang="en-CA" sz="1800" i="1">
                                  <a:latin typeface="Cambria Math" panose="02040503050406030204" pitchFamily="18" charset="0"/>
                                </a:rPr>
                              </m:ctrlPr>
                            </m:sSupPr>
                            <m:e>
                              <m:r>
                                <a:rPr lang="en-CA" sz="1800" i="1">
                                  <a:latin typeface="Cambria Math" panose="02040503050406030204" pitchFamily="18" charset="0"/>
                                </a:rPr>
                                <m:t>𝑘</m:t>
                              </m:r>
                            </m:e>
                            <m:sup>
                              <m:r>
                                <a:rPr lang="en-CA" sz="1800" i="1">
                                  <a:latin typeface="Cambria Math" panose="02040503050406030204" pitchFamily="18" charset="0"/>
                                </a:rPr>
                                <m:t>𝜇</m:t>
                              </m:r>
                            </m:sup>
                          </m:sSup>
                          <m:sSup>
                            <m:sSupPr>
                              <m:ctrlPr>
                                <a:rPr lang="en-CA" sz="1800" i="1">
                                  <a:latin typeface="Cambria Math" panose="02040503050406030204" pitchFamily="18" charset="0"/>
                                </a:rPr>
                              </m:ctrlPr>
                            </m:sSupPr>
                            <m:e>
                              <m:r>
                                <a:rPr lang="en-CA" sz="1800" i="1">
                                  <a:latin typeface="Cambria Math" panose="02040503050406030204" pitchFamily="18" charset="0"/>
                                </a:rPr>
                                <m:t>𝑘</m:t>
                              </m:r>
                            </m:e>
                            <m:sup>
                              <m:r>
                                <a:rPr lang="en-CA" sz="1800" i="1">
                                  <a:latin typeface="Cambria Math" panose="02040503050406030204" pitchFamily="18" charset="0"/>
                                </a:rPr>
                                <m:t>𝜈</m:t>
                              </m:r>
                            </m:sup>
                          </m:sSup>
                          <m:sSub>
                            <m:sSubPr>
                              <m:ctrlPr>
                                <a:rPr lang="en-CA" sz="1800" i="1">
                                  <a:latin typeface="Cambria Math" panose="02040503050406030204" pitchFamily="18" charset="0"/>
                                </a:rPr>
                              </m:ctrlPr>
                            </m:sSubPr>
                            <m:e>
                              <m:r>
                                <a:rPr lang="en-CA" sz="1800" i="1">
                                  <a:latin typeface="Cambria Math" panose="02040503050406030204" pitchFamily="18" charset="0"/>
                                </a:rPr>
                                <m:t>𝜋</m:t>
                              </m:r>
                            </m:e>
                            <m:sub>
                              <m:r>
                                <a:rPr lang="en-CA" sz="1800" i="1">
                                  <a:latin typeface="Cambria Math" panose="02040503050406030204" pitchFamily="18" charset="0"/>
                                </a:rPr>
                                <m:t>𝜇𝜈</m:t>
                              </m:r>
                            </m:sub>
                          </m:sSub>
                        </m:num>
                        <m:den>
                          <m:r>
                            <a:rPr lang="en-CA" sz="1800" i="1">
                              <a:latin typeface="Cambria Math" panose="02040503050406030204" pitchFamily="18" charset="0"/>
                            </a:rPr>
                            <m:t>2</m:t>
                          </m:r>
                          <m:sSup>
                            <m:sSupPr>
                              <m:ctrlPr>
                                <a:rPr lang="en-CA" sz="1800" i="1">
                                  <a:latin typeface="Cambria Math" panose="02040503050406030204" pitchFamily="18" charset="0"/>
                                </a:rPr>
                              </m:ctrlPr>
                            </m:sSupPr>
                            <m:e>
                              <m:r>
                                <a:rPr lang="en-CA" sz="1800" i="1">
                                  <a:latin typeface="Cambria Math" panose="02040503050406030204" pitchFamily="18" charset="0"/>
                                </a:rPr>
                                <m:t>𝑇</m:t>
                              </m:r>
                            </m:e>
                            <m:sup>
                              <m:r>
                                <a:rPr lang="en-CA" sz="1800" i="1">
                                  <a:latin typeface="Cambria Math" panose="02040503050406030204" pitchFamily="18" charset="0"/>
                                </a:rPr>
                                <m:t>2</m:t>
                              </m:r>
                            </m:sup>
                          </m:sSup>
                          <m:r>
                            <a:rPr lang="en-CA" sz="1800" i="1">
                              <a:latin typeface="Cambria Math" panose="02040503050406030204" pitchFamily="18" charset="0"/>
                            </a:rPr>
                            <m:t>(</m:t>
                          </m:r>
                          <m:r>
                            <a:rPr lang="en-CA" sz="1800" i="1">
                              <a:latin typeface="Cambria Math" panose="02040503050406030204" pitchFamily="18" charset="0"/>
                            </a:rPr>
                            <m:t>𝜀</m:t>
                          </m:r>
                          <m:r>
                            <a:rPr lang="en-CA" sz="1800" i="1">
                              <a:latin typeface="Cambria Math" panose="02040503050406030204" pitchFamily="18" charset="0"/>
                            </a:rPr>
                            <m:t>+</m:t>
                          </m:r>
                          <m:r>
                            <a:rPr lang="en-CA" sz="1800" i="1">
                              <a:latin typeface="Cambria Math" panose="02040503050406030204" pitchFamily="18" charset="0"/>
                            </a:rPr>
                            <m:t>𝑃</m:t>
                          </m:r>
                          <m:r>
                            <a:rPr lang="en-CA" sz="1800" i="1">
                              <a:latin typeface="Cambria Math" panose="02040503050406030204" pitchFamily="18" charset="0"/>
                            </a:rPr>
                            <m:t>)</m:t>
                          </m:r>
                        </m:den>
                      </m:f>
                    </m:oMath>
                  </m:oMathPara>
                </a14:m>
                <a:endParaRPr lang="en-CA"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484563" y="4346246"/>
                <a:ext cx="5908348" cy="590354"/>
              </a:xfrm>
              <a:prstGeom prst="rect">
                <a:avLst/>
              </a:prstGeom>
              <a:blipFill rotWithShape="0">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918677" y="5301208"/>
                <a:ext cx="2381100" cy="2896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1800" b="0" i="1" smtClean="0">
                              <a:latin typeface="Cambria Math" panose="02040503050406030204" pitchFamily="18" charset="0"/>
                            </a:rPr>
                          </m:ctrlPr>
                        </m:sSubSupPr>
                        <m:e>
                          <m:r>
                            <m:rPr>
                              <m:sty m:val="p"/>
                            </m:rPr>
                            <a:rPr lang="en-CA" sz="1800" b="0" i="0" smtClean="0">
                              <a:latin typeface="Cambria Math" panose="02040503050406030204" pitchFamily="18" charset="0"/>
                            </a:rPr>
                            <m:t>Π</m:t>
                          </m:r>
                        </m:e>
                        <m:sub>
                          <m:r>
                            <a:rPr lang="en-CA" sz="1800" b="0" i="1" smtClean="0">
                              <a:latin typeface="Cambria Math" panose="02040503050406030204" pitchFamily="18" charset="0"/>
                            </a:rPr>
                            <m:t>𝑉𝑎</m:t>
                          </m:r>
                        </m:sub>
                        <m:sup>
                          <m:r>
                            <a:rPr lang="en-CA" sz="1800" b="0" i="1" smtClean="0">
                              <a:latin typeface="Cambria Math" panose="02040503050406030204" pitchFamily="18" charset="0"/>
                            </a:rPr>
                            <m:t>𝑇𝑜𝑡𝑎𝑙</m:t>
                          </m:r>
                        </m:sup>
                      </m:sSubSup>
                      <m:r>
                        <a:rPr lang="en-CA" sz="1800" b="0" i="1" smtClean="0">
                          <a:latin typeface="Cambria Math" panose="02040503050406030204" pitchFamily="18" charset="0"/>
                        </a:rPr>
                        <m:t>=</m:t>
                      </m:r>
                      <m:sSubSup>
                        <m:sSubSupPr>
                          <m:ctrlPr>
                            <a:rPr lang="en-CA" sz="1800" b="0" i="1" smtClean="0">
                              <a:latin typeface="Cambria Math" panose="02040503050406030204" pitchFamily="18" charset="0"/>
                            </a:rPr>
                          </m:ctrlPr>
                        </m:sSubSupPr>
                        <m:e>
                          <m:r>
                            <m:rPr>
                              <m:sty m:val="p"/>
                            </m:rPr>
                            <a:rPr lang="en-CA" sz="1800" b="0" i="0" smtClean="0">
                              <a:latin typeface="Cambria Math" panose="02040503050406030204" pitchFamily="18" charset="0"/>
                            </a:rPr>
                            <m:t>Π</m:t>
                          </m:r>
                        </m:e>
                        <m:sub>
                          <m:r>
                            <a:rPr lang="en-CA" sz="1800" b="0" i="1" smtClean="0">
                              <a:latin typeface="Cambria Math" panose="02040503050406030204" pitchFamily="18" charset="0"/>
                            </a:rPr>
                            <m:t>𝑉𝑎</m:t>
                          </m:r>
                        </m:sub>
                        <m:sup>
                          <m:r>
                            <a:rPr lang="en-CA" sz="1800" b="0" i="1" smtClean="0">
                              <a:latin typeface="Cambria Math" panose="02040503050406030204" pitchFamily="18" charset="0"/>
                            </a:rPr>
                            <m:t>𝐼𝑑𝑒𝑎𝑙</m:t>
                          </m:r>
                        </m:sup>
                      </m:sSubSup>
                      <m:r>
                        <a:rPr lang="en-CA" sz="1800" b="0" i="1" smtClean="0">
                          <a:latin typeface="Cambria Math" panose="02040503050406030204" pitchFamily="18" charset="0"/>
                        </a:rPr>
                        <m:t>+</m:t>
                      </m:r>
                      <m:r>
                        <a:rPr lang="en-CA" sz="1800" b="0" i="1" smtClean="0">
                          <a:latin typeface="Cambria Math" panose="02040503050406030204" pitchFamily="18" charset="0"/>
                        </a:rPr>
                        <m:t>𝛿</m:t>
                      </m:r>
                      <m:sSub>
                        <m:sSubPr>
                          <m:ctrlPr>
                            <a:rPr lang="en-CA" sz="1800" b="0" i="1" smtClean="0">
                              <a:latin typeface="Cambria Math" panose="02040503050406030204" pitchFamily="18" charset="0"/>
                            </a:rPr>
                          </m:ctrlPr>
                        </m:sSubPr>
                        <m:e>
                          <m:r>
                            <m:rPr>
                              <m:sty m:val="p"/>
                            </m:rPr>
                            <a:rPr lang="en-CA" sz="1800" b="0" i="0" smtClean="0">
                              <a:latin typeface="Cambria Math" panose="02040503050406030204" pitchFamily="18" charset="0"/>
                            </a:rPr>
                            <m:t>Π</m:t>
                          </m:r>
                        </m:e>
                        <m:sub>
                          <m:r>
                            <a:rPr lang="en-CA" sz="1800" b="0" i="1" smtClean="0">
                              <a:latin typeface="Cambria Math" panose="02040503050406030204" pitchFamily="18" charset="0"/>
                            </a:rPr>
                            <m:t>𝑉𝑎</m:t>
                          </m:r>
                        </m:sub>
                      </m:sSub>
                    </m:oMath>
                  </m:oMathPara>
                </a14:m>
                <a:endParaRPr lang="en-CA" sz="1800" dirty="0"/>
              </a:p>
            </p:txBody>
          </p:sp>
        </mc:Choice>
        <mc:Fallback xmlns="">
          <p:sp>
            <p:nvSpPr>
              <p:cNvPr id="71" name="TextBox 70"/>
              <p:cNvSpPr txBox="1">
                <a:spLocks noRot="1" noChangeAspect="1" noMove="1" noResize="1" noEditPoints="1" noAdjustHandles="1" noChangeArrowheads="1" noChangeShapeType="1" noTextEdit="1"/>
              </p:cNvSpPr>
              <p:nvPr/>
            </p:nvSpPr>
            <p:spPr>
              <a:xfrm>
                <a:off x="918677" y="5301208"/>
                <a:ext cx="2381100" cy="289695"/>
              </a:xfrm>
              <a:prstGeom prst="rect">
                <a:avLst/>
              </a:prstGeom>
              <a:blipFill rotWithShape="0">
                <a:blip r:embed="rId6"/>
                <a:stretch>
                  <a:fillRect l="-2051" t="-2128" r="-256" b="-19149"/>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1037501" y="5589240"/>
                <a:ext cx="2930674" cy="590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1800" b="0" i="1" smtClean="0">
                          <a:latin typeface="Cambria Math" panose="02040503050406030204" pitchFamily="18" charset="0"/>
                        </a:rPr>
                        <m:t>𝛿</m:t>
                      </m:r>
                      <m:sSub>
                        <m:sSubPr>
                          <m:ctrlPr>
                            <a:rPr lang="en-CA" sz="1800" b="0" i="1" smtClean="0">
                              <a:latin typeface="Cambria Math" panose="02040503050406030204" pitchFamily="18" charset="0"/>
                            </a:rPr>
                          </m:ctrlPr>
                        </m:sSubPr>
                        <m:e>
                          <m:r>
                            <m:rPr>
                              <m:sty m:val="p"/>
                            </m:rPr>
                            <a:rPr lang="en-CA" sz="1800" b="0" i="0" smtClean="0">
                              <a:latin typeface="Cambria Math" panose="02040503050406030204" pitchFamily="18" charset="0"/>
                            </a:rPr>
                            <m:t>Π</m:t>
                          </m:r>
                        </m:e>
                        <m:sub>
                          <m:r>
                            <a:rPr lang="en-CA" sz="1800" b="0" i="1" smtClean="0">
                              <a:latin typeface="Cambria Math" panose="02040503050406030204" pitchFamily="18" charset="0"/>
                            </a:rPr>
                            <m:t>𝑉𝑎</m:t>
                          </m:r>
                        </m:sub>
                      </m:sSub>
                      <m:r>
                        <a:rPr lang="en-CA" sz="1800" b="0" i="1" smtClean="0">
                          <a:latin typeface="Cambria Math" panose="02040503050406030204" pitchFamily="18" charset="0"/>
                        </a:rPr>
                        <m:t>=</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𝐵</m:t>
                          </m:r>
                        </m:e>
                        <m:sub>
                          <m:r>
                            <a:rPr lang="en-CA" sz="1800" b="0" i="1" smtClean="0">
                              <a:latin typeface="Cambria Math" panose="02040503050406030204" pitchFamily="18" charset="0"/>
                            </a:rPr>
                            <m:t>2</m:t>
                          </m:r>
                        </m:sub>
                      </m:sSub>
                      <m:r>
                        <a:rPr lang="en-CA" sz="1800" b="0" i="1" smtClean="0">
                          <a:latin typeface="Cambria Math" panose="02040503050406030204" pitchFamily="18" charset="0"/>
                        </a:rPr>
                        <m:t>(</m:t>
                      </m:r>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𝑞</m:t>
                          </m:r>
                        </m:e>
                        <m:sup>
                          <m:r>
                            <a:rPr lang="en-CA" sz="1800" b="0" i="1" smtClean="0">
                              <a:latin typeface="Cambria Math" panose="02040503050406030204" pitchFamily="18" charset="0"/>
                            </a:rPr>
                            <m:t>0</m:t>
                          </m:r>
                        </m:sup>
                      </m:sSup>
                      <m:r>
                        <a:rPr lang="en-CA" sz="1800" b="0" i="1" smtClean="0">
                          <a:latin typeface="Cambria Math" panose="02040503050406030204" pitchFamily="18" charset="0"/>
                        </a:rPr>
                        <m:t>,</m:t>
                      </m:r>
                      <m:r>
                        <a:rPr lang="en-CA" sz="1800" b="0" i="1" smtClean="0">
                          <a:latin typeface="Cambria Math" panose="02040503050406030204" pitchFamily="18" charset="0"/>
                        </a:rPr>
                        <m:t>𝑞</m:t>
                      </m:r>
                      <m:r>
                        <a:rPr lang="en-CA" sz="1800" b="0" i="1" smtClean="0">
                          <a:latin typeface="Cambria Math" panose="02040503050406030204" pitchFamily="18" charset="0"/>
                        </a:rPr>
                        <m:t>)</m:t>
                      </m:r>
                      <m:f>
                        <m:fPr>
                          <m:ctrlPr>
                            <a:rPr lang="en-CA" sz="1800" b="0" i="1" smtClean="0">
                              <a:latin typeface="Cambria Math" panose="02040503050406030204" pitchFamily="18" charset="0"/>
                            </a:rPr>
                          </m:ctrlPr>
                        </m:fPr>
                        <m:num>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𝑞</m:t>
                              </m:r>
                            </m:e>
                            <m:sup>
                              <m:r>
                                <a:rPr lang="en-CA" sz="1800" b="0" i="1" smtClean="0">
                                  <a:latin typeface="Cambria Math" panose="02040503050406030204" pitchFamily="18" charset="0"/>
                                </a:rPr>
                                <m:t>𝜇</m:t>
                              </m:r>
                            </m:sup>
                          </m:sSup>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𝑞</m:t>
                              </m:r>
                            </m:e>
                            <m:sup>
                              <m:r>
                                <a:rPr lang="en-CA" sz="1800" b="0" i="1" smtClean="0">
                                  <a:latin typeface="Cambria Math" panose="02040503050406030204" pitchFamily="18" charset="0"/>
                                </a:rPr>
                                <m:t>𝜈</m:t>
                              </m:r>
                            </m:sup>
                          </m:sSup>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𝜋</m:t>
                              </m:r>
                            </m:e>
                            <m:sub>
                              <m:r>
                                <a:rPr lang="en-CA" sz="1800" b="0" i="1" smtClean="0">
                                  <a:latin typeface="Cambria Math" panose="02040503050406030204" pitchFamily="18" charset="0"/>
                                </a:rPr>
                                <m:t>𝜇𝜈</m:t>
                              </m:r>
                            </m:sub>
                          </m:sSub>
                        </m:num>
                        <m:den>
                          <m:r>
                            <a:rPr lang="en-CA" sz="1800" b="0" i="1" smtClean="0">
                              <a:latin typeface="Cambria Math" panose="02040503050406030204" pitchFamily="18" charset="0"/>
                            </a:rPr>
                            <m:t>2</m:t>
                          </m:r>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𝑇</m:t>
                              </m:r>
                            </m:e>
                            <m:sup>
                              <m:r>
                                <a:rPr lang="en-CA" sz="1800" b="0" i="1" smtClean="0">
                                  <a:latin typeface="Cambria Math" panose="02040503050406030204" pitchFamily="18" charset="0"/>
                                </a:rPr>
                                <m:t>2</m:t>
                              </m:r>
                            </m:sup>
                          </m:sSup>
                          <m:r>
                            <a:rPr lang="en-CA" sz="1800" b="0" i="1" smtClean="0">
                              <a:latin typeface="Cambria Math" panose="02040503050406030204" pitchFamily="18" charset="0"/>
                            </a:rPr>
                            <m:t>(</m:t>
                          </m:r>
                          <m:r>
                            <a:rPr lang="en-CA" sz="1800" b="0" i="1" smtClean="0">
                              <a:latin typeface="Cambria Math" panose="02040503050406030204" pitchFamily="18" charset="0"/>
                            </a:rPr>
                            <m:t>𝜀</m:t>
                          </m:r>
                          <m:r>
                            <a:rPr lang="en-CA" sz="1800" b="0" i="1" smtClean="0">
                              <a:latin typeface="Cambria Math" panose="02040503050406030204" pitchFamily="18" charset="0"/>
                            </a:rPr>
                            <m:t>+</m:t>
                          </m:r>
                          <m:r>
                            <a:rPr lang="en-CA" sz="1800" b="0" i="1" smtClean="0">
                              <a:latin typeface="Cambria Math" panose="02040503050406030204" pitchFamily="18" charset="0"/>
                            </a:rPr>
                            <m:t>𝑃</m:t>
                          </m:r>
                          <m:r>
                            <a:rPr lang="en-CA" sz="1800" b="0" i="1" smtClean="0">
                              <a:latin typeface="Cambria Math" panose="02040503050406030204" pitchFamily="18" charset="0"/>
                            </a:rPr>
                            <m:t>)</m:t>
                          </m:r>
                        </m:den>
                      </m:f>
                    </m:oMath>
                  </m:oMathPara>
                </a14:m>
                <a:endParaRPr lang="en-CA" sz="1800" dirty="0"/>
              </a:p>
            </p:txBody>
          </p:sp>
        </mc:Choice>
        <mc:Fallback xmlns="">
          <p:sp>
            <p:nvSpPr>
              <p:cNvPr id="72" name="TextBox 71"/>
              <p:cNvSpPr txBox="1">
                <a:spLocks noRot="1" noChangeAspect="1" noMove="1" noResize="1" noEditPoints="1" noAdjustHandles="1" noChangeArrowheads="1" noChangeShapeType="1" noTextEdit="1"/>
              </p:cNvSpPr>
              <p:nvPr/>
            </p:nvSpPr>
            <p:spPr>
              <a:xfrm>
                <a:off x="1037501" y="5589240"/>
                <a:ext cx="2930674" cy="590354"/>
              </a:xfrm>
              <a:prstGeom prst="rect">
                <a:avLst/>
              </a:prstGeom>
              <a:blipFill rotWithShape="0">
                <a:blip r:embed="rId7"/>
                <a:stretch>
                  <a:fillRect/>
                </a:stretch>
              </a:blipFill>
            </p:spPr>
            <p:txBody>
              <a:bodyPr/>
              <a:lstStyle/>
              <a:p>
                <a:r>
                  <a:rPr lang="en-CA">
                    <a:noFill/>
                  </a:rPr>
                  <a:t> </a:t>
                </a:r>
              </a:p>
            </p:txBody>
          </p:sp>
        </mc:Fallback>
      </mc:AlternateContent>
      <p:sp>
        <p:nvSpPr>
          <p:cNvPr id="13" name="TextBox 12"/>
          <p:cNvSpPr txBox="1"/>
          <p:nvPr/>
        </p:nvSpPr>
        <p:spPr>
          <a:xfrm>
            <a:off x="6876256" y="4432544"/>
            <a:ext cx="2103323" cy="400110"/>
          </a:xfrm>
          <a:prstGeom prst="rect">
            <a:avLst/>
          </a:prstGeom>
          <a:noFill/>
        </p:spPr>
        <p:txBody>
          <a:bodyPr wrap="square" rtlCol="0">
            <a:spAutoFit/>
          </a:bodyPr>
          <a:lstStyle/>
          <a:p>
            <a:r>
              <a:rPr lang="en-CA" sz="2000" dirty="0" smtClean="0">
                <a:latin typeface="+mn-lt"/>
              </a:rPr>
              <a:t>Israel-Stewart </a:t>
            </a:r>
            <a:r>
              <a:rPr lang="en-CA" sz="2000" dirty="0" smtClean="0">
                <a:latin typeface="Symbol" panose="05050102010706020507" pitchFamily="18" charset="2"/>
              </a:rPr>
              <a:t>d</a:t>
            </a:r>
            <a:r>
              <a:rPr lang="en-CA" sz="2000" dirty="0" smtClean="0">
                <a:latin typeface="+mn-lt"/>
              </a:rPr>
              <a:t>n</a:t>
            </a:r>
            <a:endParaRPr lang="en-CA" sz="2000" dirty="0">
              <a:latin typeface="+mn-lt"/>
            </a:endParaRPr>
          </a:p>
        </p:txBody>
      </p:sp>
      <p:cxnSp>
        <p:nvCxnSpPr>
          <p:cNvPr id="15" name="Straight Arrow Connector 14"/>
          <p:cNvCxnSpPr/>
          <p:nvPr/>
        </p:nvCxnSpPr>
        <p:spPr>
          <a:xfrm>
            <a:off x="6491542" y="4641321"/>
            <a:ext cx="456722" cy="2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611560" y="1571376"/>
                <a:ext cx="5040560" cy="6988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𝑅</m:t>
                          </m:r>
                        </m:num>
                        <m:den>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𝑞</m:t>
                          </m:r>
                        </m:den>
                      </m:f>
                      <m:r>
                        <a:rPr lang="en-CA" sz="2000" b="0" i="1" smtClean="0">
                          <a:latin typeface="Cambria Math" panose="02040503050406030204" pitchFamily="18" charset="0"/>
                        </a:rPr>
                        <m:t>=</m:t>
                      </m:r>
                      <m:f>
                        <m:fPr>
                          <m:ctrlPr>
                            <a:rPr lang="en-CA" sz="2000" i="1">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𝛼</m:t>
                              </m:r>
                            </m:e>
                            <m:sup>
                              <m:r>
                                <a:rPr lang="en-CA" sz="2000" b="0" i="1" smtClean="0">
                                  <a:latin typeface="Cambria Math" panose="02040503050406030204" pitchFamily="18" charset="0"/>
                                </a:rPr>
                                <m:t>2</m:t>
                              </m:r>
                            </m:sup>
                          </m:sSup>
                        </m:num>
                        <m:den>
                          <m:sSup>
                            <m:sSupPr>
                              <m:ctrlPr>
                                <a:rPr lang="en-CA" sz="2000" i="1">
                                  <a:latin typeface="Cambria Math" panose="02040503050406030204" pitchFamily="18" charset="0"/>
                                </a:rPr>
                              </m:ctrlPr>
                            </m:sSupPr>
                            <m:e>
                              <m:r>
                                <a:rPr lang="en-CA" sz="2000" i="1">
                                  <a:latin typeface="Cambria Math" panose="02040503050406030204" pitchFamily="18" charset="0"/>
                                </a:rPr>
                                <m:t>𝜋</m:t>
                              </m:r>
                            </m:e>
                            <m:sup>
                              <m:r>
                                <a:rPr lang="en-CA" sz="2000" i="1">
                                  <a:latin typeface="Cambria Math" panose="02040503050406030204" pitchFamily="18" charset="0"/>
                                </a:rPr>
                                <m:t>3</m:t>
                              </m:r>
                            </m:sup>
                          </m:sSup>
                        </m:den>
                      </m:f>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𝐿</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𝑀</m:t>
                              </m:r>
                            </m:e>
                          </m:d>
                        </m:num>
                        <m:den>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𝑀</m:t>
                              </m:r>
                            </m:e>
                            <m:sup>
                              <m:r>
                                <a:rPr lang="en-CA" sz="2000" b="0" i="1" smtClean="0">
                                  <a:latin typeface="Cambria Math" panose="02040503050406030204" pitchFamily="18" charset="0"/>
                                </a:rPr>
                                <m:t>2</m:t>
                              </m:r>
                            </m:sup>
                          </m:sSup>
                        </m:den>
                      </m:f>
                      <m:f>
                        <m:fPr>
                          <m:ctrlPr>
                            <a:rPr lang="en-CA" sz="2000" b="0" i="1" smtClean="0">
                              <a:latin typeface="Cambria Math" panose="02040503050406030204" pitchFamily="18" charset="0"/>
                            </a:rPr>
                          </m:ctrlPr>
                        </m:fPr>
                        <m:num>
                          <m:sSubSup>
                            <m:sSubSupPr>
                              <m:ctrlPr>
                                <a:rPr lang="en-CA" sz="2000" b="0" i="1" smtClean="0">
                                  <a:latin typeface="Cambria Math" panose="02040503050406030204" pitchFamily="18" charset="0"/>
                                </a:rPr>
                              </m:ctrlPr>
                            </m:sSubSupPr>
                            <m:e>
                              <m:r>
                                <a:rPr lang="en-CA" sz="2000" b="0" i="1" smtClean="0">
                                  <a:latin typeface="Cambria Math" panose="02040503050406030204" pitchFamily="18" charset="0"/>
                                </a:rPr>
                                <m:t>𝑚</m:t>
                              </m:r>
                            </m:e>
                            <m:sub>
                              <m:r>
                                <a:rPr lang="en-CA" sz="2000" b="0" i="1" smtClean="0">
                                  <a:latin typeface="Cambria Math" panose="02040503050406030204" pitchFamily="18" charset="0"/>
                                </a:rPr>
                                <m:t>𝑉</m:t>
                              </m:r>
                            </m:sub>
                            <m:sup>
                              <m:r>
                                <a:rPr lang="en-CA" sz="2000" b="0" i="1" smtClean="0">
                                  <a:latin typeface="Cambria Math" panose="02040503050406030204" pitchFamily="18" charset="0"/>
                                </a:rPr>
                                <m:t>4</m:t>
                              </m:r>
                            </m:sup>
                          </m:sSubSup>
                        </m:num>
                        <m:den>
                          <m:sSubSup>
                            <m:sSubSupPr>
                              <m:ctrlPr>
                                <a:rPr lang="en-CA" sz="2000" b="0" i="1" smtClean="0">
                                  <a:latin typeface="Cambria Math" panose="02040503050406030204" pitchFamily="18" charset="0"/>
                                </a:rPr>
                              </m:ctrlPr>
                            </m:sSubSupPr>
                            <m:e>
                              <m:r>
                                <a:rPr lang="en-CA" sz="2000" b="0" i="1" smtClean="0">
                                  <a:latin typeface="Cambria Math" panose="02040503050406030204" pitchFamily="18" charset="0"/>
                                </a:rPr>
                                <m:t>𝑔</m:t>
                              </m:r>
                            </m:e>
                            <m:sub>
                              <m:r>
                                <a:rPr lang="en-CA" sz="2000" b="0" i="1" smtClean="0">
                                  <a:latin typeface="Cambria Math" panose="02040503050406030204" pitchFamily="18" charset="0"/>
                                </a:rPr>
                                <m:t>𝑉</m:t>
                              </m:r>
                            </m:sub>
                            <m:sup>
                              <m:r>
                                <a:rPr lang="en-CA" sz="2000" b="0" i="1" smtClean="0">
                                  <a:latin typeface="Cambria Math" panose="02040503050406030204" pitchFamily="18" charset="0"/>
                                </a:rPr>
                                <m:t>2</m:t>
                              </m:r>
                            </m:sup>
                          </m:sSubSup>
                        </m:den>
                      </m:f>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3</m:t>
                              </m:r>
                            </m:den>
                          </m:f>
                          <m:sSubSup>
                            <m:sSubSupPr>
                              <m:ctrlPr>
                                <a:rPr lang="en-CA" sz="2000" b="0" i="1" smtClean="0">
                                  <a:latin typeface="Cambria Math" panose="02040503050406030204" pitchFamily="18" charset="0"/>
                                </a:rPr>
                              </m:ctrlPr>
                            </m:sSubSupPr>
                            <m:e>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𝐼𝑚</m:t>
                                  </m:r>
                                  <m:r>
                                    <a:rPr lang="en-CA" sz="2000" b="0" i="1" smtClean="0">
                                      <a:latin typeface="Cambria Math" panose="02040503050406030204" pitchFamily="18" charset="0"/>
                                    </a:rPr>
                                    <m:t> </m:t>
                                  </m:r>
                                  <m:sSubSup>
                                    <m:sSubSupPr>
                                      <m:ctrlPr>
                                        <a:rPr lang="en-CA" sz="2000" b="0" i="1" smtClean="0">
                                          <a:latin typeface="Cambria Math" panose="02040503050406030204" pitchFamily="18" charset="0"/>
                                        </a:rPr>
                                      </m:ctrlPr>
                                    </m:sSubSupPr>
                                    <m:e>
                                      <m:r>
                                        <a:rPr lang="en-CA" sz="2000" b="0" i="1" smtClean="0">
                                          <a:latin typeface="Cambria Math" panose="02040503050406030204" pitchFamily="18" charset="0"/>
                                        </a:rPr>
                                        <m:t>𝐷</m:t>
                                      </m:r>
                                    </m:e>
                                    <m:sub>
                                      <m:r>
                                        <a:rPr lang="en-CA" sz="2000" b="0" i="1" smtClean="0">
                                          <a:latin typeface="Cambria Math" panose="02040503050406030204" pitchFamily="18" charset="0"/>
                                        </a:rPr>
                                        <m:t>𝑉</m:t>
                                      </m:r>
                                    </m:sub>
                                    <m:sup>
                                      <m:r>
                                        <a:rPr lang="en-CA" sz="2000" b="0" i="1" smtClean="0">
                                          <a:latin typeface="Cambria Math" panose="02040503050406030204" pitchFamily="18" charset="0"/>
                                        </a:rPr>
                                        <m:t>𝑅</m:t>
                                      </m:r>
                                    </m:sup>
                                  </m:sSubSup>
                                </m:e>
                              </m:d>
                            </m:e>
                            <m:sub>
                              <m:r>
                                <a:rPr lang="en-CA" sz="2000" b="0" i="1" smtClean="0">
                                  <a:latin typeface="Cambria Math" panose="02040503050406030204" pitchFamily="18" charset="0"/>
                                </a:rPr>
                                <m:t>𝜇</m:t>
                              </m:r>
                            </m:sub>
                            <m:sup>
                              <m:r>
                                <a:rPr lang="en-CA" sz="2000" b="0" i="1" smtClean="0">
                                  <a:latin typeface="Cambria Math" panose="02040503050406030204" pitchFamily="18" charset="0"/>
                                </a:rPr>
                                <m:t>𝜇</m:t>
                              </m:r>
                            </m:sup>
                          </m:sSubSup>
                        </m:e>
                      </m:d>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𝑛</m:t>
                          </m:r>
                        </m:e>
                        <m:sub>
                          <m:r>
                            <a:rPr lang="en-CA" sz="2000" b="0" i="1" smtClean="0">
                              <a:latin typeface="Cambria Math" panose="02040503050406030204" pitchFamily="18" charset="0"/>
                            </a:rPr>
                            <m:t>𝐵𝐸</m:t>
                          </m:r>
                        </m:sub>
                      </m:sSub>
                      <m:d>
                        <m:dPr>
                          <m:ctrlPr>
                            <a:rPr lang="en-CA" sz="2000" b="0" i="1" smtClean="0">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𝑞</m:t>
                              </m:r>
                            </m:e>
                            <m:sup>
                              <m:r>
                                <a:rPr lang="en-CA" sz="2000" b="0" i="1" smtClean="0">
                                  <a:latin typeface="Cambria Math" panose="02040503050406030204" pitchFamily="18" charset="0"/>
                                </a:rPr>
                                <m:t>0</m:t>
                              </m:r>
                            </m:sup>
                          </m:sSup>
                        </m:e>
                      </m:d>
                    </m:oMath>
                  </m:oMathPara>
                </a14:m>
                <a:endParaRPr lang="en-CA"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611560" y="1571376"/>
                <a:ext cx="5040560" cy="698846"/>
              </a:xfrm>
              <a:prstGeom prst="rect">
                <a:avLst/>
              </a:prstGeom>
              <a:blipFill rotWithShape="0">
                <a:blip r:embed="rId8"/>
                <a:stretch>
                  <a:fillRect/>
                </a:stretch>
              </a:blipFill>
            </p:spPr>
            <p:txBody>
              <a:bodyPr/>
              <a:lstStyle/>
              <a:p>
                <a:r>
                  <a:rPr lang="fr-CA">
                    <a:noFill/>
                  </a:rPr>
                  <a:t> </a:t>
                </a:r>
              </a:p>
            </p:txBody>
          </p:sp>
        </mc:Fallback>
      </mc:AlternateContent>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31838"/>
            <a:ext cx="8229600" cy="563562"/>
          </a:xfrm>
        </p:spPr>
        <p:txBody>
          <a:bodyPr>
            <a:normAutofit/>
          </a:bodyPr>
          <a:lstStyle/>
          <a:p>
            <a:pPr algn="ctr"/>
            <a:r>
              <a:rPr lang="en-US" sz="3200" dirty="0" smtClean="0"/>
              <a:t>Viscous Corrections: QGP rates</a:t>
            </a:r>
            <a:endParaRPr lang="en-US" sz="3200" dirty="0"/>
          </a:p>
        </p:txBody>
      </p:sp>
      <p:sp>
        <p:nvSpPr>
          <p:cNvPr id="2" name="Content Placeholder 1"/>
          <p:cNvSpPr>
            <a:spLocks noGrp="1"/>
          </p:cNvSpPr>
          <p:nvPr>
            <p:ph idx="1"/>
          </p:nvPr>
        </p:nvSpPr>
        <p:spPr>
          <a:xfrm>
            <a:off x="381000" y="1295400"/>
            <a:ext cx="8229600" cy="3861792"/>
          </a:xfrm>
        </p:spPr>
        <p:txBody>
          <a:bodyPr>
            <a:normAutofit/>
          </a:bodyPr>
          <a:lstStyle/>
          <a:p>
            <a:r>
              <a:rPr lang="en-US" sz="2000" dirty="0" smtClean="0"/>
              <a:t>Viscous correction to the Born rate in kinetic theory rate</a:t>
            </a:r>
          </a:p>
          <a:p>
            <a:endParaRPr lang="en-US" sz="1800" dirty="0" smtClean="0"/>
          </a:p>
          <a:p>
            <a:pPr marL="0" indent="0">
              <a:buNone/>
            </a:pPr>
            <a:endParaRPr lang="en-US" sz="1800" dirty="0" smtClean="0"/>
          </a:p>
          <a:p>
            <a:pPr marL="0" indent="0">
              <a:buNone/>
            </a:pPr>
            <a:endParaRPr lang="en-US" sz="800" dirty="0" smtClean="0"/>
          </a:p>
          <a:p>
            <a:r>
              <a:rPr lang="en-US" sz="2000" dirty="0" smtClean="0"/>
              <a:t>Going beyond Israel- Stewart form: General form of dist. Function</a:t>
            </a:r>
          </a:p>
          <a:p>
            <a:endParaRPr lang="en-US" sz="1800" dirty="0"/>
          </a:p>
          <a:p>
            <a:endParaRPr lang="en-US" sz="1800" dirty="0" smtClean="0"/>
          </a:p>
          <a:p>
            <a:pPr marL="0" indent="0">
              <a:buNone/>
            </a:pPr>
            <a:r>
              <a:rPr lang="en-US" sz="1800" dirty="0"/>
              <a:t/>
            </a:r>
            <a:br>
              <a:rPr lang="en-US" sz="1800" dirty="0"/>
            </a:br>
            <a:r>
              <a:rPr lang="en-US" sz="1000" dirty="0" smtClean="0"/>
              <a:t/>
            </a:r>
            <a:br>
              <a:rPr lang="en-US" sz="1000" dirty="0" smtClean="0"/>
            </a:br>
            <a:endParaRPr lang="en-US" sz="1000" dirty="0"/>
          </a:p>
          <a:p>
            <a:r>
              <a:rPr lang="en-US" sz="2000" dirty="0"/>
              <a:t>G is computed using Boltzmann equation for a gas of massless particles with constant cross-section</a:t>
            </a:r>
            <a:r>
              <a:rPr lang="en-US" sz="2000" dirty="0" smtClean="0"/>
              <a:t>.</a:t>
            </a:r>
          </a:p>
          <a:p>
            <a:endParaRPr lang="en-US" sz="1800" dirty="0" smtClean="0"/>
          </a:p>
          <a:p>
            <a:endParaRPr lang="en-US" sz="1800" dirty="0" smtClean="0"/>
          </a:p>
        </p:txBody>
      </p:sp>
      <p:sp>
        <p:nvSpPr>
          <p:cNvPr id="3" name="Slide Number Placeholder 2"/>
          <p:cNvSpPr>
            <a:spLocks noGrp="1"/>
          </p:cNvSpPr>
          <p:nvPr>
            <p:ph type="sldNum" sz="quarter" idx="12"/>
          </p:nvPr>
        </p:nvSpPr>
        <p:spPr/>
        <p:txBody>
          <a:bodyPr/>
          <a:lstStyle/>
          <a:p>
            <a:pPr>
              <a:defRPr/>
            </a:pPr>
            <a:fld id="{E73AB876-3571-4D8F-8EE0-B8E41146F2CB}" type="slidenum">
              <a:rPr lang="en-CA" smtClean="0"/>
              <a:pPr>
                <a:defRPr/>
              </a:pPr>
              <a:t>12</a:t>
            </a:fld>
            <a:endParaRPr lang="en-CA" dirty="0"/>
          </a:p>
        </p:txBody>
      </p:sp>
      <mc:AlternateContent xmlns:mc="http://schemas.openxmlformats.org/markup-compatibility/2006" xmlns:a14="http://schemas.microsoft.com/office/drawing/2010/main">
        <mc:Choice Requires="a14">
          <p:sp>
            <p:nvSpPr>
              <p:cNvPr id="13" name="TextBox 12"/>
              <p:cNvSpPr txBox="1"/>
              <p:nvPr/>
            </p:nvSpPr>
            <p:spPr>
              <a:xfrm>
                <a:off x="899592" y="1700808"/>
                <a:ext cx="7770140"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𝑅</m:t>
                          </m:r>
                        </m:num>
                        <m:den>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𝑞</m:t>
                          </m:r>
                        </m:den>
                      </m:f>
                      <m:r>
                        <a:rPr lang="en-CA" sz="2000" b="0" i="1" smtClean="0">
                          <a:latin typeface="Cambria Math" panose="02040503050406030204" pitchFamily="18" charset="0"/>
                        </a:rPr>
                        <m:t>=</m:t>
                      </m:r>
                      <m:nary>
                        <m:naryPr>
                          <m:limLoc m:val="undOvr"/>
                          <m:subHide m:val="on"/>
                          <m:supHide m:val="on"/>
                          <m:ctrlPr>
                            <a:rPr lang="en-CA" sz="2000" b="0" i="1" smtClean="0">
                              <a:latin typeface="Cambria Math" panose="02040503050406030204" pitchFamily="18" charset="0"/>
                            </a:rPr>
                          </m:ctrlPr>
                        </m:naryPr>
                        <m:sub/>
                        <m:sup/>
                        <m:e>
                          <m:f>
                            <m:fPr>
                              <m:ctrlPr>
                                <a:rPr lang="en-CA" sz="2000" i="1">
                                  <a:latin typeface="Cambria Math" panose="02040503050406030204" pitchFamily="18" charset="0"/>
                                </a:rPr>
                              </m:ctrlPr>
                            </m:fPr>
                            <m:num>
                              <m:sSup>
                                <m:sSupPr>
                                  <m:ctrlPr>
                                    <a:rPr lang="en-CA" sz="2000" i="1">
                                      <a:latin typeface="Cambria Math" panose="02040503050406030204" pitchFamily="18" charset="0"/>
                                    </a:rPr>
                                  </m:ctrlPr>
                                </m:sSupPr>
                                <m:e>
                                  <m:r>
                                    <a:rPr lang="en-CA" sz="2000" i="1">
                                      <a:latin typeface="Cambria Math" panose="02040503050406030204" pitchFamily="18" charset="0"/>
                                    </a:rPr>
                                    <m:t>𝑑</m:t>
                                  </m:r>
                                </m:e>
                                <m:sup>
                                  <m:r>
                                    <a:rPr lang="en-CA" sz="2000" i="1">
                                      <a:latin typeface="Cambria Math" panose="02040503050406030204" pitchFamily="18" charset="0"/>
                                    </a:rPr>
                                    <m:t>3</m:t>
                                  </m:r>
                                </m:sup>
                              </m:sSup>
                              <m:sSub>
                                <m:sSubPr>
                                  <m:ctrlPr>
                                    <a:rPr lang="en-CA" sz="2000" i="1">
                                      <a:latin typeface="Cambria Math" panose="02040503050406030204" pitchFamily="18" charset="0"/>
                                    </a:rPr>
                                  </m:ctrlPr>
                                </m:sSubPr>
                                <m:e>
                                  <m:r>
                                    <a:rPr lang="en-CA" sz="2000" i="1">
                                      <a:latin typeface="Cambria Math" panose="02040503050406030204" pitchFamily="18" charset="0"/>
                                    </a:rPr>
                                    <m:t>𝑘</m:t>
                                  </m:r>
                                </m:e>
                                <m:sub>
                                  <m:r>
                                    <a:rPr lang="en-CA" sz="2000" i="1">
                                      <a:latin typeface="Cambria Math" panose="02040503050406030204" pitchFamily="18" charset="0"/>
                                    </a:rPr>
                                    <m:t>1</m:t>
                                  </m:r>
                                </m:sub>
                              </m:sSub>
                            </m:num>
                            <m:den>
                              <m:sSup>
                                <m:sSupPr>
                                  <m:ctrlPr>
                                    <a:rPr lang="en-CA" sz="2000" i="1">
                                      <a:latin typeface="Cambria Math" panose="02040503050406030204" pitchFamily="18" charset="0"/>
                                    </a:rPr>
                                  </m:ctrlPr>
                                </m:sSupPr>
                                <m:e>
                                  <m:d>
                                    <m:dPr>
                                      <m:ctrlPr>
                                        <a:rPr lang="en-CA" sz="2000" i="1">
                                          <a:latin typeface="Cambria Math" panose="02040503050406030204" pitchFamily="18" charset="0"/>
                                        </a:rPr>
                                      </m:ctrlPr>
                                    </m:dPr>
                                    <m:e>
                                      <m:r>
                                        <a:rPr lang="en-CA" sz="2000" i="1">
                                          <a:latin typeface="Cambria Math" panose="02040503050406030204" pitchFamily="18" charset="0"/>
                                        </a:rPr>
                                        <m:t>2</m:t>
                                      </m:r>
                                      <m:r>
                                        <a:rPr lang="en-CA" sz="2000" i="1">
                                          <a:latin typeface="Cambria Math" panose="02040503050406030204" pitchFamily="18" charset="0"/>
                                        </a:rPr>
                                        <m:t>𝜋</m:t>
                                      </m:r>
                                    </m:e>
                                  </m:d>
                                </m:e>
                                <m:sup>
                                  <m:r>
                                    <a:rPr lang="en-CA" sz="2000" i="1">
                                      <a:latin typeface="Cambria Math" panose="02040503050406030204" pitchFamily="18" charset="0"/>
                                    </a:rPr>
                                    <m:t>3</m:t>
                                  </m:r>
                                </m:sup>
                              </m:sSup>
                            </m:den>
                          </m:f>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3</m:t>
                                  </m:r>
                                </m:sup>
                              </m:sSup>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𝑘</m:t>
                                  </m:r>
                                </m:e>
                                <m:sub>
                                  <m:r>
                                    <a:rPr lang="en-CA" sz="2000" b="0" i="1" smtClean="0">
                                      <a:latin typeface="Cambria Math" panose="02040503050406030204" pitchFamily="18" charset="0"/>
                                    </a:rPr>
                                    <m:t>2</m:t>
                                  </m:r>
                                </m:sub>
                              </m:sSub>
                            </m:num>
                            <m:den>
                              <m:sSup>
                                <m:sSupPr>
                                  <m:ctrlPr>
                                    <a:rPr lang="en-CA" sz="2000" b="0" i="1" smtClean="0">
                                      <a:latin typeface="Cambria Math" panose="02040503050406030204" pitchFamily="18" charset="0"/>
                                    </a:rPr>
                                  </m:ctrlPr>
                                </m:sSupPr>
                                <m:e>
                                  <m:d>
                                    <m:dPr>
                                      <m:ctrlPr>
                                        <a:rPr lang="en-CA" sz="2000" b="0" i="1" smtClean="0">
                                          <a:latin typeface="Cambria Math" panose="02040503050406030204" pitchFamily="18" charset="0"/>
                                        </a:rPr>
                                      </m:ctrlPr>
                                    </m:dPr>
                                    <m:e>
                                      <m:r>
                                        <a:rPr lang="en-CA" sz="2000" b="0" i="1" smtClean="0">
                                          <a:latin typeface="Cambria Math" panose="02040503050406030204" pitchFamily="18" charset="0"/>
                                        </a:rPr>
                                        <m:t>2</m:t>
                                      </m:r>
                                      <m:r>
                                        <a:rPr lang="en-CA" sz="2000" b="0" i="1" smtClean="0">
                                          <a:latin typeface="Cambria Math" panose="02040503050406030204" pitchFamily="18" charset="0"/>
                                        </a:rPr>
                                        <m:t>𝜋</m:t>
                                      </m:r>
                                    </m:e>
                                  </m:d>
                                </m:e>
                                <m:sup>
                                  <m:r>
                                    <a:rPr lang="en-CA" sz="2000" b="0" i="1" smtClean="0">
                                      <a:latin typeface="Cambria Math" panose="02040503050406030204" pitchFamily="18" charset="0"/>
                                    </a:rPr>
                                    <m:t>3</m:t>
                                  </m:r>
                                </m:sup>
                              </m:sSup>
                            </m:den>
                          </m:f>
                          <m:sSub>
                            <m:sSubPr>
                              <m:ctrlPr>
                                <a:rPr lang="en-CA" sz="2000" i="1">
                                  <a:latin typeface="Cambria Math" panose="02040503050406030204" pitchFamily="18" charset="0"/>
                                </a:rPr>
                              </m:ctrlPr>
                            </m:sSubPr>
                            <m:e>
                              <m:r>
                                <a:rPr lang="en-CA" sz="2000" i="1">
                                  <a:latin typeface="Cambria Math" panose="02040503050406030204" pitchFamily="18" charset="0"/>
                                </a:rPr>
                                <m:t>𝑛</m:t>
                              </m:r>
                            </m:e>
                            <m:sub>
                              <m:r>
                                <a:rPr lang="en-CA" sz="2000" i="1">
                                  <a:latin typeface="Cambria Math" panose="02040503050406030204" pitchFamily="18" charset="0"/>
                                </a:rPr>
                                <m:t>𝐹𝐷</m:t>
                              </m:r>
                            </m:sub>
                          </m:sSub>
                          <m:r>
                            <a:rPr lang="en-CA" sz="2000" i="1">
                              <a:latin typeface="Cambria Math" panose="02040503050406030204" pitchFamily="18" charset="0"/>
                            </a:rPr>
                            <m:t>(</m:t>
                          </m:r>
                          <m:f>
                            <m:fPr>
                              <m:type m:val="lin"/>
                              <m:ctrlPr>
                                <a:rPr lang="en-CA" sz="2000" i="1">
                                  <a:latin typeface="Cambria Math" panose="02040503050406030204" pitchFamily="18" charset="0"/>
                                </a:rPr>
                              </m:ctrlPr>
                            </m:fPr>
                            <m:num>
                              <m:r>
                                <a:rPr lang="en-CA" sz="2000" b="0" i="1" smtClean="0">
                                  <a:latin typeface="Cambria Math" panose="02040503050406030204" pitchFamily="18" charset="0"/>
                                </a:rPr>
                                <m:t>𝑢</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𝑘</m:t>
                                  </m:r>
                                </m:e>
                                <m:sub>
                                  <m:r>
                                    <a:rPr lang="en-CA" sz="2000" b="0" i="1" smtClean="0">
                                      <a:latin typeface="Cambria Math" panose="02040503050406030204" pitchFamily="18" charset="0"/>
                                    </a:rPr>
                                    <m:t>1</m:t>
                                  </m:r>
                                </m:sub>
                              </m:sSub>
                            </m:num>
                            <m:den>
                              <m:r>
                                <a:rPr lang="en-CA" sz="2000" i="1">
                                  <a:latin typeface="Cambria Math" panose="02040503050406030204" pitchFamily="18" charset="0"/>
                                </a:rPr>
                                <m:t>𝑇</m:t>
                              </m:r>
                            </m:den>
                          </m:f>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𝑛</m:t>
                              </m:r>
                            </m:e>
                            <m:sub>
                              <m:r>
                                <a:rPr lang="en-CA" sz="2000" i="1">
                                  <a:latin typeface="Cambria Math" panose="02040503050406030204" pitchFamily="18" charset="0"/>
                                </a:rPr>
                                <m:t>𝐹𝐷</m:t>
                              </m:r>
                            </m:sub>
                          </m:sSub>
                          <m:r>
                            <a:rPr lang="en-CA" sz="2000" i="1">
                              <a:latin typeface="Cambria Math" panose="02040503050406030204" pitchFamily="18" charset="0"/>
                            </a:rPr>
                            <m:t>(</m:t>
                          </m:r>
                          <m:f>
                            <m:fPr>
                              <m:type m:val="lin"/>
                              <m:ctrlPr>
                                <a:rPr lang="en-CA" sz="2000" i="1">
                                  <a:latin typeface="Cambria Math" panose="02040503050406030204" pitchFamily="18" charset="0"/>
                                </a:rPr>
                              </m:ctrlPr>
                            </m:fPr>
                            <m:num>
                              <m:r>
                                <a:rPr lang="en-CA" sz="2000" b="0" i="1" smtClean="0">
                                  <a:latin typeface="Cambria Math" panose="02040503050406030204" pitchFamily="18" charset="0"/>
                                </a:rPr>
                                <m:t>𝑢</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𝑘</m:t>
                                  </m:r>
                                </m:e>
                                <m:sub>
                                  <m:r>
                                    <a:rPr lang="en-CA" sz="2000" b="0" i="1" smtClean="0">
                                      <a:latin typeface="Cambria Math" panose="02040503050406030204" pitchFamily="18" charset="0"/>
                                    </a:rPr>
                                    <m:t>2</m:t>
                                  </m:r>
                                </m:sub>
                              </m:sSub>
                            </m:num>
                            <m:den>
                              <m:r>
                                <a:rPr lang="en-CA" sz="2000" i="1">
                                  <a:latin typeface="Cambria Math" panose="02040503050406030204" pitchFamily="18" charset="0"/>
                                </a:rPr>
                                <m:t>𝑇</m:t>
                              </m:r>
                            </m:den>
                          </m:f>
                          <m:r>
                            <a:rPr lang="en-CA" sz="2000" i="1">
                              <a:latin typeface="Cambria Math" panose="02040503050406030204" pitchFamily="18" charset="0"/>
                            </a:rPr>
                            <m:t>)</m:t>
                          </m:r>
                          <m:r>
                            <a:rPr lang="en-CA" sz="2000" b="0" i="1" smtClean="0">
                              <a:latin typeface="Cambria Math" panose="02040503050406030204" pitchFamily="18" charset="0"/>
                            </a:rPr>
                            <m:t>𝜎</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𝑣</m:t>
                              </m:r>
                            </m:e>
                            <m:sub>
                              <m:r>
                                <a:rPr lang="en-CA" sz="2000" b="0" i="1" smtClean="0">
                                  <a:latin typeface="Cambria Math" panose="02040503050406030204" pitchFamily="18" charset="0"/>
                                </a:rPr>
                                <m:t>12</m:t>
                              </m:r>
                            </m:sub>
                          </m:sSub>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𝛿</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m:t>
                          </m:r>
                          <m:r>
                            <a:rPr lang="en-CA" sz="2000" b="0" i="1" smtClean="0">
                              <a:latin typeface="Cambria Math" panose="02040503050406030204" pitchFamily="18" charset="0"/>
                            </a:rPr>
                            <m:t>𝑞</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𝑘</m:t>
                              </m:r>
                            </m:e>
                            <m:sub>
                              <m:r>
                                <a:rPr lang="en-CA" sz="2000" b="0" i="1" smtClean="0">
                                  <a:latin typeface="Cambria Math" panose="02040503050406030204" pitchFamily="18" charset="0"/>
                                </a:rPr>
                                <m:t>1</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𝑘</m:t>
                              </m:r>
                            </m:e>
                            <m:sub>
                              <m:r>
                                <a:rPr lang="en-CA" sz="2000" b="0" i="1" smtClean="0">
                                  <a:latin typeface="Cambria Math" panose="02040503050406030204" pitchFamily="18" charset="0"/>
                                </a:rPr>
                                <m:t>2</m:t>
                              </m:r>
                            </m:sub>
                          </m:sSub>
                          <m:r>
                            <a:rPr lang="en-CA" sz="2000" b="0" i="1" smtClean="0">
                              <a:latin typeface="Cambria Math" panose="02040503050406030204" pitchFamily="18" charset="0"/>
                            </a:rPr>
                            <m:t>)</m:t>
                          </m:r>
                        </m:e>
                      </m:nary>
                    </m:oMath>
                  </m:oMathPara>
                </a14:m>
                <a:endParaRPr lang="en-CA"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899592" y="1700808"/>
                <a:ext cx="7770140" cy="807337"/>
              </a:xfrm>
              <a:prstGeom prst="rect">
                <a:avLst/>
              </a:prstGeom>
              <a:blipFill rotWithShape="0">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600708" y="2924944"/>
                <a:ext cx="8291772"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𝑛</m:t>
                          </m:r>
                        </m:e>
                        <m:sub>
                          <m:r>
                            <a:rPr lang="en-CA" sz="2000" b="0" i="1" smtClean="0">
                              <a:latin typeface="Cambria Math" panose="02040503050406030204" pitchFamily="18" charset="0"/>
                            </a:rPr>
                            <m:t>𝐹𝐷</m:t>
                          </m:r>
                        </m:sub>
                      </m:sSub>
                      <m:d>
                        <m:dPr>
                          <m:begChr m:val="["/>
                          <m:endChr m:val="]"/>
                          <m:ctrlPr>
                            <a:rPr lang="en-CA" sz="2000" b="0" i="1" smtClean="0">
                              <a:latin typeface="Cambria Math" panose="02040503050406030204" pitchFamily="18" charset="0"/>
                            </a:rPr>
                          </m:ctrlPr>
                        </m:dPr>
                        <m:e>
                          <m:f>
                            <m:fPr>
                              <m:ctrlPr>
                                <a:rPr lang="en-CA" sz="2000" i="1">
                                  <a:latin typeface="Cambria Math" panose="02040503050406030204" pitchFamily="18" charset="0"/>
                                </a:rPr>
                              </m:ctrlPr>
                            </m:fPr>
                            <m:num>
                              <m:r>
                                <a:rPr lang="en-CA" sz="2000" b="0" i="1" smtClean="0">
                                  <a:latin typeface="Cambria Math" panose="02040503050406030204" pitchFamily="18" charset="0"/>
                                </a:rPr>
                                <m:t>𝑢</m:t>
                              </m:r>
                              <m:r>
                                <a:rPr lang="en-CA" sz="2000" b="0" i="1" smtClean="0">
                                  <a:latin typeface="Cambria Math" panose="02040503050406030204" pitchFamily="18" charset="0"/>
                                </a:rPr>
                                <m:t>⋅</m:t>
                              </m:r>
                              <m:r>
                                <a:rPr lang="en-CA" sz="2000" b="0" i="1" smtClean="0">
                                  <a:latin typeface="Cambria Math" panose="02040503050406030204" pitchFamily="18" charset="0"/>
                                </a:rPr>
                                <m:t>𝑘</m:t>
                              </m:r>
                            </m:num>
                            <m:den>
                              <m:r>
                                <a:rPr lang="en-CA" sz="2000" i="1">
                                  <a:latin typeface="Cambria Math" panose="02040503050406030204" pitchFamily="18" charset="0"/>
                                </a:rPr>
                                <m:t>𝑇</m:t>
                              </m:r>
                            </m:den>
                          </m:f>
                        </m:e>
                      </m:d>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𝑛</m:t>
                          </m:r>
                        </m:e>
                        <m:sub>
                          <m:r>
                            <a:rPr lang="en-CA" sz="2000" b="0" i="1" smtClean="0">
                              <a:latin typeface="Cambria Math" panose="02040503050406030204" pitchFamily="18" charset="0"/>
                            </a:rPr>
                            <m:t>𝐹𝐷</m:t>
                          </m:r>
                        </m:sub>
                      </m:sSub>
                      <m:d>
                        <m:dPr>
                          <m:begChr m:val="["/>
                          <m:endChr m:val="]"/>
                          <m:ctrlPr>
                            <a:rPr lang="en-CA" sz="2000" b="0" i="1" smtClean="0">
                              <a:latin typeface="Cambria Math" panose="02040503050406030204" pitchFamily="18" charset="0"/>
                            </a:rPr>
                          </m:ctrlPr>
                        </m:dPr>
                        <m:e>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𝑢</m:t>
                              </m:r>
                              <m:r>
                                <a:rPr lang="en-CA" sz="2000" b="0" i="1" smtClean="0">
                                  <a:latin typeface="Cambria Math" panose="02040503050406030204" pitchFamily="18" charset="0"/>
                                </a:rPr>
                                <m:t>⋅</m:t>
                              </m:r>
                              <m:r>
                                <a:rPr lang="en-CA" sz="2000" b="0" i="1" smtClean="0">
                                  <a:latin typeface="Cambria Math" panose="02040503050406030204" pitchFamily="18" charset="0"/>
                                </a:rPr>
                                <m:t>𝑘</m:t>
                              </m:r>
                            </m:num>
                            <m:den>
                              <m:r>
                                <a:rPr lang="en-CA" sz="2000" b="0" i="1" smtClean="0">
                                  <a:latin typeface="Cambria Math" panose="02040503050406030204" pitchFamily="18" charset="0"/>
                                </a:rPr>
                                <m:t>𝑇</m:t>
                              </m:r>
                            </m:den>
                          </m:f>
                        </m:e>
                      </m:d>
                      <m:r>
                        <a:rPr lang="en-CA" sz="2000" i="1">
                          <a:latin typeface="Cambria Math" panose="02040503050406030204" pitchFamily="18" charset="0"/>
                        </a:rPr>
                        <m:t>+</m:t>
                      </m:r>
                      <m:r>
                        <a:rPr lang="en-CA" sz="2000" b="0" i="1" smtClean="0">
                          <a:latin typeface="Cambria Math" panose="02040503050406030204" pitchFamily="18" charset="0"/>
                        </a:rPr>
                        <m:t>𝐺</m:t>
                      </m:r>
                      <m:d>
                        <m:dPr>
                          <m:ctrlPr>
                            <a:rPr lang="en-CA" sz="2000" i="1">
                              <a:latin typeface="Cambria Math" panose="02040503050406030204" pitchFamily="18" charset="0"/>
                            </a:rPr>
                          </m:ctrlPr>
                        </m:dPr>
                        <m:e>
                          <m:f>
                            <m:fPr>
                              <m:ctrlPr>
                                <a:rPr lang="en-CA" sz="2000" i="1">
                                  <a:latin typeface="Cambria Math" panose="02040503050406030204" pitchFamily="18" charset="0"/>
                                </a:rPr>
                              </m:ctrlPr>
                            </m:fPr>
                            <m:num>
                              <m:r>
                                <a:rPr lang="en-CA" sz="2000" i="1">
                                  <a:latin typeface="Cambria Math" panose="02040503050406030204" pitchFamily="18" charset="0"/>
                                </a:rPr>
                                <m:t>𝑢</m:t>
                              </m:r>
                              <m:r>
                                <a:rPr lang="en-CA" sz="2000" i="1">
                                  <a:latin typeface="Cambria Math" panose="02040503050406030204" pitchFamily="18" charset="0"/>
                                </a:rPr>
                                <m:t>⋅</m:t>
                              </m:r>
                              <m:r>
                                <a:rPr lang="en-CA" sz="2000" i="1">
                                  <a:latin typeface="Cambria Math" panose="02040503050406030204" pitchFamily="18" charset="0"/>
                                </a:rPr>
                                <m:t>𝑘</m:t>
                              </m:r>
                            </m:num>
                            <m:den>
                              <m:r>
                                <a:rPr lang="en-CA" sz="2000" i="1">
                                  <a:latin typeface="Cambria Math" panose="02040503050406030204" pitchFamily="18" charset="0"/>
                                </a:rPr>
                                <m:t>𝑇</m:t>
                              </m:r>
                            </m:den>
                          </m:f>
                        </m:e>
                      </m:d>
                      <m:f>
                        <m:fPr>
                          <m:ctrlPr>
                            <a:rPr lang="en-CA" sz="2000" i="1">
                              <a:latin typeface="Cambria Math" panose="02040503050406030204" pitchFamily="18" charset="0"/>
                            </a:rPr>
                          </m:ctrlPr>
                        </m:fPr>
                        <m:num>
                          <m:sSup>
                            <m:sSupPr>
                              <m:ctrlPr>
                                <a:rPr lang="en-CA" sz="2000" i="1">
                                  <a:latin typeface="Cambria Math" panose="02040503050406030204" pitchFamily="18" charset="0"/>
                                </a:rPr>
                              </m:ctrlPr>
                            </m:sSupPr>
                            <m:e>
                              <m:r>
                                <a:rPr lang="en-CA" sz="2000" i="1">
                                  <a:latin typeface="Cambria Math" panose="02040503050406030204" pitchFamily="18" charset="0"/>
                                </a:rPr>
                                <m:t>𝑘</m:t>
                              </m:r>
                            </m:e>
                            <m:sup>
                              <m:r>
                                <a:rPr lang="en-CA" sz="2000" i="1">
                                  <a:latin typeface="Cambria Math" panose="02040503050406030204" pitchFamily="18" charset="0"/>
                                </a:rPr>
                                <m:t>𝜇</m:t>
                              </m:r>
                            </m:sup>
                          </m:sSup>
                          <m:sSup>
                            <m:sSupPr>
                              <m:ctrlPr>
                                <a:rPr lang="en-CA" sz="2000" i="1">
                                  <a:latin typeface="Cambria Math" panose="02040503050406030204" pitchFamily="18" charset="0"/>
                                </a:rPr>
                              </m:ctrlPr>
                            </m:sSupPr>
                            <m:e>
                              <m:r>
                                <a:rPr lang="en-CA" sz="2000" i="1">
                                  <a:latin typeface="Cambria Math" panose="02040503050406030204" pitchFamily="18" charset="0"/>
                                </a:rPr>
                                <m:t>𝑘</m:t>
                              </m:r>
                            </m:e>
                            <m:sup>
                              <m:r>
                                <a:rPr lang="en-CA" sz="2000" i="1">
                                  <a:latin typeface="Cambria Math" panose="02040503050406030204" pitchFamily="18" charset="0"/>
                                </a:rPr>
                                <m:t>𝜈</m:t>
                              </m:r>
                            </m:sup>
                          </m:sSup>
                          <m:sSub>
                            <m:sSubPr>
                              <m:ctrlPr>
                                <a:rPr lang="en-CA" sz="2000" i="1">
                                  <a:latin typeface="Cambria Math" panose="02040503050406030204" pitchFamily="18" charset="0"/>
                                </a:rPr>
                              </m:ctrlPr>
                            </m:sSubPr>
                            <m:e>
                              <m:r>
                                <a:rPr lang="en-CA" sz="2000" i="1">
                                  <a:latin typeface="Cambria Math" panose="02040503050406030204" pitchFamily="18" charset="0"/>
                                </a:rPr>
                                <m:t>𝜋</m:t>
                              </m:r>
                            </m:e>
                            <m:sub>
                              <m:r>
                                <a:rPr lang="en-CA" sz="2000" i="1">
                                  <a:latin typeface="Cambria Math" panose="02040503050406030204" pitchFamily="18" charset="0"/>
                                </a:rPr>
                                <m:t>𝜇𝜈</m:t>
                              </m:r>
                            </m:sub>
                          </m:sSub>
                        </m:num>
                        <m:den>
                          <m:r>
                            <a:rPr lang="en-CA" sz="2000" i="1">
                              <a:latin typeface="Cambria Math" panose="02040503050406030204" pitchFamily="18" charset="0"/>
                            </a:rPr>
                            <m:t>2</m:t>
                          </m:r>
                          <m:sSup>
                            <m:sSupPr>
                              <m:ctrlPr>
                                <a:rPr lang="en-CA" sz="2000" i="1">
                                  <a:latin typeface="Cambria Math" panose="02040503050406030204" pitchFamily="18" charset="0"/>
                                </a:rPr>
                              </m:ctrlPr>
                            </m:sSupPr>
                            <m:e>
                              <m:r>
                                <a:rPr lang="en-CA" sz="2000" i="1">
                                  <a:latin typeface="Cambria Math" panose="02040503050406030204" pitchFamily="18" charset="0"/>
                                </a:rPr>
                                <m:t>𝑇</m:t>
                              </m:r>
                            </m:e>
                            <m:sup>
                              <m:r>
                                <a:rPr lang="en-CA" sz="2000" i="1">
                                  <a:latin typeface="Cambria Math" panose="02040503050406030204" pitchFamily="18" charset="0"/>
                                </a:rPr>
                                <m:t>2</m:t>
                              </m:r>
                            </m:sup>
                          </m:sSup>
                          <m:d>
                            <m:dPr>
                              <m:ctrlPr>
                                <a:rPr lang="en-CA" sz="2000" i="1">
                                  <a:latin typeface="Cambria Math" panose="02040503050406030204" pitchFamily="18" charset="0"/>
                                </a:rPr>
                              </m:ctrlPr>
                            </m:dPr>
                            <m:e>
                              <m:r>
                                <a:rPr lang="en-CA" sz="2000" i="1">
                                  <a:latin typeface="Cambria Math" panose="02040503050406030204" pitchFamily="18" charset="0"/>
                                </a:rPr>
                                <m:t>𝜖</m:t>
                              </m:r>
                              <m:r>
                                <a:rPr lang="en-CA" sz="2000" i="1">
                                  <a:latin typeface="Cambria Math" panose="02040503050406030204" pitchFamily="18" charset="0"/>
                                </a:rPr>
                                <m:t>+</m:t>
                              </m:r>
                              <m:r>
                                <a:rPr lang="en-CA" sz="2000" i="1">
                                  <a:latin typeface="Cambria Math" panose="02040503050406030204" pitchFamily="18" charset="0"/>
                                </a:rPr>
                                <m:t>𝑃</m:t>
                              </m:r>
                            </m:e>
                          </m:d>
                        </m:den>
                      </m:f>
                      <m:sSub>
                        <m:sSubPr>
                          <m:ctrlPr>
                            <a:rPr lang="en-CA" sz="2000" i="1">
                              <a:latin typeface="Cambria Math" panose="02040503050406030204" pitchFamily="18" charset="0"/>
                            </a:rPr>
                          </m:ctrlPr>
                        </m:sSubPr>
                        <m:e>
                          <m:r>
                            <a:rPr lang="en-CA" sz="2000" b="0" i="1" smtClean="0">
                              <a:latin typeface="Cambria Math" panose="02040503050406030204" pitchFamily="18" charset="0"/>
                            </a:rPr>
                            <m:t> </m:t>
                          </m:r>
                          <m:r>
                            <a:rPr lang="en-CA" sz="2000" i="1">
                              <a:latin typeface="Cambria Math" panose="02040503050406030204" pitchFamily="18" charset="0"/>
                            </a:rPr>
                            <m:t>𝑛</m:t>
                          </m:r>
                        </m:e>
                        <m:sub>
                          <m:r>
                            <a:rPr lang="en-CA" sz="2000" i="1">
                              <a:latin typeface="Cambria Math" panose="02040503050406030204" pitchFamily="18" charset="0"/>
                            </a:rPr>
                            <m:t>𝐹𝐷</m:t>
                          </m:r>
                        </m:sub>
                      </m:sSub>
                      <m:d>
                        <m:dPr>
                          <m:begChr m:val="["/>
                          <m:endChr m:val="]"/>
                          <m:ctrlPr>
                            <a:rPr lang="en-CA" sz="2000" i="1">
                              <a:latin typeface="Cambria Math" panose="02040503050406030204" pitchFamily="18" charset="0"/>
                            </a:rPr>
                          </m:ctrlPr>
                        </m:dPr>
                        <m:e>
                          <m:f>
                            <m:fPr>
                              <m:ctrlPr>
                                <a:rPr lang="en-CA" sz="2000" i="1">
                                  <a:latin typeface="Cambria Math" panose="02040503050406030204" pitchFamily="18" charset="0"/>
                                </a:rPr>
                              </m:ctrlPr>
                            </m:fPr>
                            <m:num>
                              <m:r>
                                <a:rPr lang="en-CA" sz="2000" i="1">
                                  <a:latin typeface="Cambria Math" panose="02040503050406030204" pitchFamily="18" charset="0"/>
                                </a:rPr>
                                <m:t>𝑢</m:t>
                              </m:r>
                              <m:r>
                                <a:rPr lang="en-CA" sz="2000" i="1">
                                  <a:latin typeface="Cambria Math" panose="02040503050406030204" pitchFamily="18" charset="0"/>
                                </a:rPr>
                                <m:t>⋅</m:t>
                              </m:r>
                              <m:r>
                                <a:rPr lang="en-CA" sz="2000" i="1">
                                  <a:latin typeface="Cambria Math" panose="02040503050406030204" pitchFamily="18" charset="0"/>
                                </a:rPr>
                                <m:t>𝑘</m:t>
                              </m:r>
                            </m:num>
                            <m:den>
                              <m:r>
                                <a:rPr lang="en-CA" sz="2000" i="1">
                                  <a:latin typeface="Cambria Math" panose="02040503050406030204" pitchFamily="18" charset="0"/>
                                </a:rPr>
                                <m:t>𝑇</m:t>
                              </m:r>
                            </m:den>
                          </m:f>
                        </m:e>
                      </m:d>
                      <m:d>
                        <m:dPr>
                          <m:ctrlPr>
                            <a:rPr lang="en-CA" sz="2000" i="1" smtClean="0">
                              <a:latin typeface="Cambria Math" panose="02040503050406030204" pitchFamily="18" charset="0"/>
                            </a:rPr>
                          </m:ctrlPr>
                        </m:dPr>
                        <m:e>
                          <m:r>
                            <m:rPr>
                              <m:nor/>
                            </m:rPr>
                            <a:rPr lang="en-CA" sz="2000" dirty="0"/>
                            <m:t>1−</m:t>
                          </m:r>
                          <m:r>
                            <m:rPr>
                              <m:nor/>
                            </m:rPr>
                            <a:rPr lang="en-CA" sz="2000" b="0" i="0" dirty="0" smtClean="0"/>
                            <m:t> </m:t>
                          </m:r>
                          <m:sSub>
                            <m:sSubPr>
                              <m:ctrlPr>
                                <a:rPr lang="en-CA" sz="2000" i="1">
                                  <a:latin typeface="Cambria Math" panose="02040503050406030204" pitchFamily="18" charset="0"/>
                                </a:rPr>
                              </m:ctrlPr>
                            </m:sSubPr>
                            <m:e>
                              <m:r>
                                <a:rPr lang="en-CA" sz="2000" i="1">
                                  <a:latin typeface="Cambria Math" panose="02040503050406030204" pitchFamily="18" charset="0"/>
                                </a:rPr>
                                <m:t>𝑛</m:t>
                              </m:r>
                            </m:e>
                            <m:sub>
                              <m:r>
                                <a:rPr lang="en-CA" sz="2000" i="1">
                                  <a:latin typeface="Cambria Math" panose="02040503050406030204" pitchFamily="18" charset="0"/>
                                </a:rPr>
                                <m:t>𝐹𝐷</m:t>
                              </m:r>
                            </m:sub>
                          </m:sSub>
                          <m:d>
                            <m:dPr>
                              <m:begChr m:val="["/>
                              <m:endChr m:val="]"/>
                              <m:ctrlPr>
                                <a:rPr lang="en-CA" sz="2000" i="1">
                                  <a:latin typeface="Cambria Math" panose="02040503050406030204" pitchFamily="18" charset="0"/>
                                </a:rPr>
                              </m:ctrlPr>
                            </m:dPr>
                            <m:e>
                              <m:f>
                                <m:fPr>
                                  <m:ctrlPr>
                                    <a:rPr lang="en-CA" sz="2000" i="1">
                                      <a:latin typeface="Cambria Math" panose="02040503050406030204" pitchFamily="18" charset="0"/>
                                    </a:rPr>
                                  </m:ctrlPr>
                                </m:fPr>
                                <m:num>
                                  <m:r>
                                    <a:rPr lang="en-CA" sz="2000" i="1">
                                      <a:latin typeface="Cambria Math" panose="02040503050406030204" pitchFamily="18" charset="0"/>
                                    </a:rPr>
                                    <m:t>𝑢</m:t>
                                  </m:r>
                                  <m:r>
                                    <a:rPr lang="en-CA" sz="2000" i="1">
                                      <a:latin typeface="Cambria Math" panose="02040503050406030204" pitchFamily="18" charset="0"/>
                                    </a:rPr>
                                    <m:t>⋅</m:t>
                                  </m:r>
                                  <m:r>
                                    <a:rPr lang="en-CA" sz="2000" i="1">
                                      <a:latin typeface="Cambria Math" panose="02040503050406030204" pitchFamily="18" charset="0"/>
                                    </a:rPr>
                                    <m:t>𝑘</m:t>
                                  </m:r>
                                </m:num>
                                <m:den>
                                  <m:r>
                                    <a:rPr lang="en-CA" sz="2000" i="1">
                                      <a:latin typeface="Cambria Math" panose="02040503050406030204" pitchFamily="18" charset="0"/>
                                    </a:rPr>
                                    <m:t>𝑇</m:t>
                                  </m:r>
                                </m:den>
                              </m:f>
                            </m:e>
                          </m:d>
                        </m:e>
                      </m:d>
                    </m:oMath>
                  </m:oMathPara>
                </a14:m>
                <a:endParaRPr lang="en-CA" sz="2000" dirty="0"/>
              </a:p>
            </p:txBody>
          </p:sp>
        </mc:Choice>
        <mc:Fallback xmlns="">
          <p:sp>
            <p:nvSpPr>
              <p:cNvPr id="77" name="TextBox 76"/>
              <p:cNvSpPr txBox="1">
                <a:spLocks noRot="1" noChangeAspect="1" noMove="1" noResize="1" noEditPoints="1" noAdjustHandles="1" noChangeArrowheads="1" noChangeShapeType="1" noTextEdit="1"/>
              </p:cNvSpPr>
              <p:nvPr/>
            </p:nvSpPr>
            <p:spPr>
              <a:xfrm>
                <a:off x="600708" y="2924944"/>
                <a:ext cx="8291772" cy="691536"/>
              </a:xfrm>
              <a:prstGeom prst="rect">
                <a:avLst/>
              </a:prstGeom>
              <a:blipFill rotWithShape="0">
                <a:blip r:embed="rId4"/>
                <a:stretch>
                  <a:fillRect/>
                </a:stretch>
              </a:blipFill>
            </p:spPr>
            <p:txBody>
              <a:bodyPr/>
              <a:lstStyle/>
              <a:p>
                <a:r>
                  <a:rPr lang="en-CA">
                    <a:noFill/>
                  </a:rPr>
                  <a:t> </a:t>
                </a:r>
              </a:p>
            </p:txBody>
          </p:sp>
        </mc:Fallback>
      </mc:AlternateContent>
      <p:sp>
        <p:nvSpPr>
          <p:cNvPr id="15" name="Right Brace 14"/>
          <p:cNvSpPr/>
          <p:nvPr/>
        </p:nvSpPr>
        <p:spPr>
          <a:xfrm rot="5400000">
            <a:off x="5194309" y="3023452"/>
            <a:ext cx="105082" cy="1242588"/>
          </a:xfrm>
          <a:prstGeom prst="rightBrace">
            <a:avLst>
              <a:gd name="adj1" fmla="val 147059"/>
              <a:gd name="adj2" fmla="val 50000"/>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7" name="Left Brace 16"/>
          <p:cNvSpPr/>
          <p:nvPr/>
        </p:nvSpPr>
        <p:spPr>
          <a:xfrm rot="5400000" flipH="1">
            <a:off x="4013087" y="3138374"/>
            <a:ext cx="109714" cy="1008112"/>
          </a:xfrm>
          <a:prstGeom prst="leftBrace">
            <a:avLst>
              <a:gd name="adj1" fmla="val 65038"/>
              <a:gd name="adj2" fmla="val 4932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8" name="TextBox 17"/>
          <p:cNvSpPr txBox="1"/>
          <p:nvPr/>
        </p:nvSpPr>
        <p:spPr>
          <a:xfrm>
            <a:off x="3563888" y="3697287"/>
            <a:ext cx="1152808" cy="338554"/>
          </a:xfrm>
          <a:prstGeom prst="rect">
            <a:avLst/>
          </a:prstGeom>
          <a:noFill/>
        </p:spPr>
        <p:txBody>
          <a:bodyPr wrap="square" rtlCol="0">
            <a:spAutoFit/>
          </a:bodyPr>
          <a:lstStyle/>
          <a:p>
            <a:r>
              <a:rPr lang="en-CA" sz="1600" dirty="0" smtClean="0"/>
              <a:t>Radial part</a:t>
            </a:r>
            <a:endParaRPr lang="en-CA" sz="1600" dirty="0"/>
          </a:p>
        </p:txBody>
      </p:sp>
      <p:sp>
        <p:nvSpPr>
          <p:cNvPr id="83" name="TextBox 82"/>
          <p:cNvSpPr txBox="1"/>
          <p:nvPr/>
        </p:nvSpPr>
        <p:spPr>
          <a:xfrm>
            <a:off x="4684688" y="3697287"/>
            <a:ext cx="1255464" cy="338554"/>
          </a:xfrm>
          <a:prstGeom prst="rect">
            <a:avLst/>
          </a:prstGeom>
          <a:noFill/>
        </p:spPr>
        <p:txBody>
          <a:bodyPr wrap="square" rtlCol="0">
            <a:spAutoFit/>
          </a:bodyPr>
          <a:lstStyle/>
          <a:p>
            <a:r>
              <a:rPr lang="en-CA" sz="1600" dirty="0" smtClean="0"/>
              <a:t>Angular part</a:t>
            </a:r>
            <a:endParaRPr lang="en-CA" sz="1600" dirty="0"/>
          </a:p>
        </p:txBody>
      </p:sp>
      <p:sp>
        <p:nvSpPr>
          <p:cNvPr id="22" name="TextBox 21"/>
          <p:cNvSpPr txBox="1"/>
          <p:nvPr/>
        </p:nvSpPr>
        <p:spPr>
          <a:xfrm>
            <a:off x="5364088" y="4437112"/>
            <a:ext cx="184731" cy="461665"/>
          </a:xfrm>
          <a:prstGeom prst="rect">
            <a:avLst/>
          </a:prstGeom>
          <a:noFill/>
        </p:spPr>
        <p:txBody>
          <a:bodyPr wrap="none" rtlCol="0">
            <a:spAutoFit/>
          </a:bodyPr>
          <a:lstStyle/>
          <a:p>
            <a:endParaRPr lang="en-CA" dirty="0"/>
          </a:p>
        </p:txBody>
      </p:sp>
      <mc:AlternateContent xmlns:mc="http://schemas.openxmlformats.org/markup-compatibility/2006" xmlns:a14="http://schemas.microsoft.com/office/drawing/2010/main">
        <mc:Choice Requires="a14">
          <p:sp>
            <p:nvSpPr>
              <p:cNvPr id="63" name="TextBox 62"/>
              <p:cNvSpPr txBox="1"/>
              <p:nvPr/>
            </p:nvSpPr>
            <p:spPr>
              <a:xfrm>
                <a:off x="683568" y="5085184"/>
                <a:ext cx="7678206" cy="6681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𝑅</m:t>
                          </m:r>
                        </m:num>
                        <m:den>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𝑞</m:t>
                          </m:r>
                        </m:den>
                      </m:f>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𝑅</m:t>
                              </m:r>
                            </m:e>
                            <m:sub>
                              <m:r>
                                <a:rPr lang="en-CA" sz="2000" b="0" i="1" smtClean="0">
                                  <a:latin typeface="Cambria Math" panose="02040503050406030204" pitchFamily="18" charset="0"/>
                                </a:rPr>
                                <m:t>𝑖𝑑𝑒𝑎𝑙</m:t>
                              </m:r>
                            </m:sub>
                          </m:sSub>
                        </m:num>
                        <m:den>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𝑞</m:t>
                          </m:r>
                        </m:den>
                      </m:f>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𝛿</m:t>
                          </m:r>
                          <m:r>
                            <a:rPr lang="en-CA" sz="2000" b="0" i="1" smtClean="0">
                              <a:latin typeface="Cambria Math" panose="02040503050406030204" pitchFamily="18" charset="0"/>
                            </a:rPr>
                            <m:t>𝑅</m:t>
                          </m:r>
                        </m:num>
                        <m:den>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𝑞</m:t>
                          </m:r>
                        </m:den>
                      </m:f>
                      <m:r>
                        <a:rPr lang="en-CA" sz="2000" b="0" i="1" smtClean="0">
                          <a:latin typeface="Cambria Math" panose="02040503050406030204" pitchFamily="18" charset="0"/>
                        </a:rPr>
                        <m:t> ;  </m:t>
                      </m:r>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𝛿</m:t>
                          </m:r>
                          <m:r>
                            <a:rPr lang="en-CA" sz="2000" b="0" i="1" smtClean="0">
                              <a:latin typeface="Cambria Math" panose="02040503050406030204" pitchFamily="18" charset="0"/>
                            </a:rPr>
                            <m:t>𝑅</m:t>
                          </m:r>
                        </m:num>
                        <m:den>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𝑑</m:t>
                              </m:r>
                            </m:e>
                            <m:sup>
                              <m:r>
                                <a:rPr lang="en-CA" sz="2000" b="0" i="1" smtClean="0">
                                  <a:latin typeface="Cambria Math" panose="02040503050406030204" pitchFamily="18" charset="0"/>
                                </a:rPr>
                                <m:t>4</m:t>
                              </m:r>
                            </m:sup>
                          </m:sSup>
                          <m:r>
                            <a:rPr lang="en-CA" sz="2000" b="0" i="1" smtClean="0">
                              <a:latin typeface="Cambria Math" panose="02040503050406030204" pitchFamily="18" charset="0"/>
                            </a:rPr>
                            <m:t>𝑞</m:t>
                          </m:r>
                        </m:den>
                      </m:f>
                      <m:r>
                        <a:rPr lang="en-CA" sz="2000" b="0" i="1" smtClean="0">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𝑏</m:t>
                          </m:r>
                        </m:e>
                        <m:sub>
                          <m:r>
                            <a:rPr lang="en-CA" sz="2000" i="1">
                              <a:latin typeface="Cambria Math" panose="02040503050406030204" pitchFamily="18" charset="0"/>
                            </a:rPr>
                            <m:t>2</m:t>
                          </m:r>
                        </m:sub>
                      </m:sSub>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𝑞</m:t>
                              </m:r>
                            </m:e>
                            <m:sup>
                              <m:r>
                                <a:rPr lang="en-CA" sz="2000" i="1">
                                  <a:latin typeface="Cambria Math" panose="02040503050406030204" pitchFamily="18" charset="0"/>
                                </a:rPr>
                                <m:t>0</m:t>
                              </m:r>
                            </m:sup>
                          </m:sSup>
                          <m:r>
                            <a:rPr lang="en-CA" sz="2000" i="1">
                              <a:latin typeface="Cambria Math" panose="02040503050406030204" pitchFamily="18" charset="0"/>
                            </a:rPr>
                            <m:t>,</m:t>
                          </m:r>
                          <m:d>
                            <m:dPr>
                              <m:begChr m:val="|"/>
                              <m:endChr m:val="|"/>
                              <m:ctrlPr>
                                <a:rPr lang="en-CA" sz="2000" i="1">
                                  <a:latin typeface="Cambria Math" panose="02040503050406030204" pitchFamily="18" charset="0"/>
                                </a:rPr>
                              </m:ctrlPr>
                            </m:dPr>
                            <m:e>
                              <m:r>
                                <a:rPr lang="en-CA" sz="2000" i="1">
                                  <a:latin typeface="Cambria Math" panose="02040503050406030204" pitchFamily="18" charset="0"/>
                                </a:rPr>
                                <m:t>𝑞</m:t>
                              </m:r>
                            </m:e>
                          </m:d>
                        </m:e>
                      </m:d>
                      <m:f>
                        <m:fPr>
                          <m:ctrlPr>
                            <a:rPr lang="en-CA" sz="2000" b="0" i="1" smtClean="0">
                              <a:latin typeface="Cambria Math" panose="02040503050406030204" pitchFamily="18" charset="0"/>
                            </a:rPr>
                          </m:ctrlPr>
                        </m:fPr>
                        <m:num>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𝑞</m:t>
                              </m:r>
                            </m:e>
                            <m:sup>
                              <m:r>
                                <a:rPr lang="en-CA" sz="2000" b="0" i="1" smtClean="0">
                                  <a:latin typeface="Cambria Math" panose="02040503050406030204" pitchFamily="18" charset="0"/>
                                </a:rPr>
                                <m:t>𝜇</m:t>
                              </m:r>
                            </m:sup>
                          </m:sSup>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𝑞</m:t>
                              </m:r>
                            </m:e>
                            <m:sup>
                              <m:r>
                                <a:rPr lang="en-CA" sz="2000" b="0" i="1" smtClean="0">
                                  <a:latin typeface="Cambria Math" panose="02040503050406030204" pitchFamily="18" charset="0"/>
                                </a:rPr>
                                <m:t>𝜈</m:t>
                              </m:r>
                            </m:sup>
                          </m:sSup>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𝜋</m:t>
                              </m:r>
                            </m:e>
                            <m:sub>
                              <m:r>
                                <a:rPr lang="en-CA" sz="2000" b="0" i="1" smtClean="0">
                                  <a:latin typeface="Cambria Math" panose="02040503050406030204" pitchFamily="18" charset="0"/>
                                </a:rPr>
                                <m:t>𝜇𝜈</m:t>
                              </m:r>
                            </m:sub>
                          </m:sSub>
                        </m:num>
                        <m:den>
                          <m:r>
                            <a:rPr lang="en-CA" sz="2000" b="0" i="1" smtClean="0">
                              <a:latin typeface="Cambria Math" panose="02040503050406030204" pitchFamily="18" charset="0"/>
                            </a:rPr>
                            <m:t>2</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𝑇</m:t>
                              </m:r>
                            </m:e>
                            <m:sup>
                              <m:r>
                                <a:rPr lang="en-CA" sz="2000" b="0" i="1" smtClean="0">
                                  <a:latin typeface="Cambria Math" panose="02040503050406030204" pitchFamily="18" charset="0"/>
                                </a:rPr>
                                <m:t>2</m:t>
                              </m:r>
                            </m:sup>
                          </m:sSup>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𝜖</m:t>
                              </m:r>
                              <m:r>
                                <a:rPr lang="en-CA" sz="2000" b="0" i="1" smtClean="0">
                                  <a:latin typeface="Cambria Math" panose="02040503050406030204" pitchFamily="18" charset="0"/>
                                </a:rPr>
                                <m:t>+</m:t>
                              </m:r>
                              <m:r>
                                <a:rPr lang="en-CA" sz="2000" b="0" i="1" smtClean="0">
                                  <a:latin typeface="Cambria Math" panose="02040503050406030204" pitchFamily="18" charset="0"/>
                                </a:rPr>
                                <m:t>𝑃</m:t>
                              </m:r>
                            </m:e>
                          </m:d>
                        </m:den>
                      </m:f>
                    </m:oMath>
                  </m:oMathPara>
                </a14:m>
                <a:endParaRPr lang="en-CA" sz="2000" dirty="0"/>
              </a:p>
            </p:txBody>
          </p:sp>
        </mc:Choice>
        <mc:Fallback xmlns="">
          <p:sp>
            <p:nvSpPr>
              <p:cNvPr id="63" name="TextBox 62"/>
              <p:cNvSpPr txBox="1">
                <a:spLocks noRot="1" noChangeAspect="1" noMove="1" noResize="1" noEditPoints="1" noAdjustHandles="1" noChangeArrowheads="1" noChangeShapeType="1" noTextEdit="1"/>
              </p:cNvSpPr>
              <p:nvPr/>
            </p:nvSpPr>
            <p:spPr>
              <a:xfrm>
                <a:off x="683568" y="5085184"/>
                <a:ext cx="7678206" cy="668132"/>
              </a:xfrm>
              <a:prstGeom prst="rect">
                <a:avLst/>
              </a:prstGeom>
              <a:blipFill rotWithShape="0">
                <a:blip r:embed="rId5"/>
                <a:stretch>
                  <a:fillRect/>
                </a:stretch>
              </a:blipFill>
            </p:spPr>
            <p:txBody>
              <a:bodyPr/>
              <a:lstStyle/>
              <a:p>
                <a:r>
                  <a:rPr lang="en-CA">
                    <a:noFill/>
                  </a:rPr>
                  <a:t> </a:t>
                </a:r>
              </a:p>
            </p:txBody>
          </p:sp>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1"/>
          <p:cNvSpPr>
            <a:spLocks noGrp="1"/>
          </p:cNvSpPr>
          <p:nvPr>
            <p:ph idx="1"/>
          </p:nvPr>
        </p:nvSpPr>
        <p:spPr>
          <a:xfrm>
            <a:off x="457200" y="1066800"/>
            <a:ext cx="8229600" cy="5638800"/>
          </a:xfrm>
        </p:spPr>
        <p:txBody>
          <a:bodyPr/>
          <a:lstStyle/>
          <a:p>
            <a:r>
              <a:rPr lang="en-US" sz="2200" dirty="0" smtClean="0"/>
              <a:t>Flow coefficients</a:t>
            </a:r>
          </a:p>
          <a:p>
            <a:endParaRPr lang="en-US" sz="2400" dirty="0" smtClean="0"/>
          </a:p>
          <a:p>
            <a:endParaRPr lang="en-US" sz="2400" dirty="0" smtClean="0"/>
          </a:p>
          <a:p>
            <a:endParaRPr lang="en-US" sz="2400" dirty="0" smtClean="0"/>
          </a:p>
          <a:p>
            <a:pPr>
              <a:buFont typeface="Wingdings 2" pitchFamily="18" charset="2"/>
              <a:buNone/>
            </a:pPr>
            <a:endParaRPr lang="en-US" sz="2400" dirty="0" smtClean="0"/>
          </a:p>
          <a:p>
            <a:pPr>
              <a:buNone/>
            </a:pPr>
            <a:endParaRPr lang="en-US" sz="1800" baseline="-25000" dirty="0" smtClean="0"/>
          </a:p>
          <a:p>
            <a:r>
              <a:rPr lang="en-US" sz="2200" b="1" dirty="0" smtClean="0"/>
              <a:t>Two important notes: </a:t>
            </a:r>
          </a:p>
          <a:p>
            <a:pPr marL="823913" lvl="1" indent="-457200">
              <a:buFont typeface="+mj-lt"/>
              <a:buAutoNum type="arabicPeriod"/>
            </a:pPr>
            <a:r>
              <a:rPr lang="en-US" sz="2000" u="sng" dirty="0" smtClean="0"/>
              <a:t>Within an event</a:t>
            </a:r>
            <a:r>
              <a:rPr lang="en-US" sz="2000" dirty="0" smtClean="0"/>
              <a:t>:  </a:t>
            </a:r>
            <a:r>
              <a:rPr lang="en-US" sz="2000" dirty="0" smtClean="0">
                <a:solidFill>
                  <a:srgbClr val="FF0000"/>
                </a:solidFill>
              </a:rPr>
              <a:t>v</a:t>
            </a:r>
            <a:r>
              <a:rPr lang="en-US" sz="2000" baseline="-25000" dirty="0" smtClean="0">
                <a:solidFill>
                  <a:srgbClr val="FF0000"/>
                </a:solidFill>
              </a:rPr>
              <a:t>n</a:t>
            </a:r>
            <a:r>
              <a:rPr lang="en-US" sz="2000" dirty="0" smtClean="0"/>
              <a:t>’s  are a </a:t>
            </a:r>
            <a:r>
              <a:rPr lang="en-US" sz="2000" dirty="0" smtClean="0">
                <a:solidFill>
                  <a:srgbClr val="FF0000"/>
                </a:solidFill>
              </a:rPr>
              <a:t>yield</a:t>
            </a:r>
            <a:r>
              <a:rPr lang="en-US" sz="2000" dirty="0" smtClean="0"/>
              <a:t> </a:t>
            </a:r>
            <a:r>
              <a:rPr lang="en-US" sz="2000" dirty="0" smtClean="0">
                <a:solidFill>
                  <a:srgbClr val="FF0000"/>
                </a:solidFill>
              </a:rPr>
              <a:t>weighted average </a:t>
            </a:r>
            <a:r>
              <a:rPr lang="en-US" sz="2000" dirty="0" smtClean="0"/>
              <a:t>of the different sources (e.g. HM, QGP, …).</a:t>
            </a:r>
          </a:p>
          <a:p>
            <a:pPr marL="823913" lvl="1" indent="-457200">
              <a:buFont typeface="+mj-lt"/>
              <a:buAutoNum type="arabicPeriod"/>
            </a:pPr>
            <a:endParaRPr lang="en-US" sz="1000" dirty="0" smtClean="0"/>
          </a:p>
          <a:p>
            <a:pPr marL="823913" lvl="1" indent="-457200">
              <a:buFont typeface="+mj-lt"/>
              <a:buAutoNum type="arabicPeriod"/>
            </a:pPr>
            <a:r>
              <a:rPr lang="en-US" sz="2000" u="sng" dirty="0" smtClean="0"/>
              <a:t>Averaging over events</a:t>
            </a:r>
            <a:r>
              <a:rPr lang="en-US" sz="2000" dirty="0" smtClean="0"/>
              <a:t>: the flow coefficients (v</a:t>
            </a:r>
            <a:r>
              <a:rPr lang="en-US" sz="2000" baseline="-25000" dirty="0" smtClean="0"/>
              <a:t>n</a:t>
            </a:r>
            <a:r>
              <a:rPr lang="en-US" sz="2000" dirty="0" smtClean="0"/>
              <a:t>) are computed </a:t>
            </a:r>
          </a:p>
          <a:p>
            <a:pPr marL="823913" lvl="1" indent="-457200">
              <a:buFont typeface="+mj-lt"/>
              <a:buAutoNum type="arabicPeriod"/>
            </a:pPr>
            <a:endParaRPr lang="en-US" sz="2000" dirty="0" smtClean="0"/>
          </a:p>
          <a:p>
            <a:pPr marL="823913" lvl="1" indent="-457200">
              <a:buNone/>
            </a:pPr>
            <a:endParaRPr lang="en-US" sz="2000" dirty="0" smtClean="0"/>
          </a:p>
          <a:p>
            <a:pPr marL="823913" lvl="1" indent="-457200">
              <a:buNone/>
            </a:pPr>
            <a:endParaRPr lang="en-US" sz="2000" dirty="0" smtClean="0"/>
          </a:p>
          <a:p>
            <a:pPr marL="823913" lvl="1" indent="-457200">
              <a:buNone/>
            </a:pPr>
            <a:endParaRPr lang="en-US" sz="1200" dirty="0" smtClean="0"/>
          </a:p>
          <a:p>
            <a:pPr marL="823913" lvl="1" indent="-457200">
              <a:buNone/>
            </a:pPr>
            <a:endParaRPr lang="en-US" sz="2000" dirty="0" smtClean="0"/>
          </a:p>
        </p:txBody>
      </p:sp>
      <p:sp>
        <p:nvSpPr>
          <p:cNvPr id="19458" name="Title 3"/>
          <p:cNvSpPr>
            <a:spLocks noGrp="1"/>
          </p:cNvSpPr>
          <p:nvPr>
            <p:ph type="title"/>
          </p:nvPr>
        </p:nvSpPr>
        <p:spPr>
          <a:xfrm>
            <a:off x="457200" y="533400"/>
            <a:ext cx="8229600" cy="685800"/>
          </a:xfrm>
        </p:spPr>
        <p:txBody>
          <a:bodyPr/>
          <a:lstStyle/>
          <a:p>
            <a:pPr algn="ctr"/>
            <a:r>
              <a:rPr lang="en-US" sz="3200" dirty="0" smtClean="0"/>
              <a:t> Anisotropic Flow</a:t>
            </a:r>
            <a:r>
              <a:rPr lang="en-US" sz="3200" baseline="-25000" dirty="0" smtClean="0"/>
              <a:t> </a:t>
            </a:r>
          </a:p>
        </p:txBody>
      </p:sp>
      <p:sp>
        <p:nvSpPr>
          <p:cNvPr id="3" name="Slide Number Placeholder 2"/>
          <p:cNvSpPr>
            <a:spLocks noGrp="1"/>
          </p:cNvSpPr>
          <p:nvPr>
            <p:ph type="sldNum" sz="quarter" idx="12"/>
          </p:nvPr>
        </p:nvSpPr>
        <p:spPr/>
        <p:txBody>
          <a:bodyPr/>
          <a:lstStyle/>
          <a:p>
            <a:pPr>
              <a:defRPr/>
            </a:pPr>
            <a:fld id="{0C2A48AB-0D19-44D1-B954-F42B9533544A}" type="slidenum">
              <a:rPr lang="en-CA"/>
              <a:pPr>
                <a:defRPr/>
              </a:pPr>
              <a:t>13</a:t>
            </a:fld>
            <a:endParaRPr lang="en-CA" dirty="0"/>
          </a:p>
        </p:txBody>
      </p:sp>
      <p:grpSp>
        <p:nvGrpSpPr>
          <p:cNvPr id="2" name="Group 5"/>
          <p:cNvGrpSpPr>
            <a:grpSpLocks/>
          </p:cNvGrpSpPr>
          <p:nvPr/>
        </p:nvGrpSpPr>
        <p:grpSpPr bwMode="auto">
          <a:xfrm>
            <a:off x="955675" y="1501775"/>
            <a:ext cx="2886075" cy="1727200"/>
            <a:chOff x="185" y="981"/>
            <a:chExt cx="2287" cy="1563"/>
          </a:xfrm>
        </p:grpSpPr>
        <p:sp>
          <p:nvSpPr>
            <p:cNvPr id="19484" name="Freeform 6"/>
            <p:cNvSpPr>
              <a:spLocks/>
            </p:cNvSpPr>
            <p:nvPr/>
          </p:nvSpPr>
          <p:spPr bwMode="auto">
            <a:xfrm rot="10800000">
              <a:off x="1893" y="981"/>
              <a:ext cx="253" cy="219"/>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 name="T24" fmla="*/ 0 w 720"/>
                <a:gd name="T25" fmla="*/ 0 h 622"/>
                <a:gd name="T26" fmla="*/ 720 w 720"/>
                <a:gd name="T27" fmla="*/ 622 h 6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scene3d>
              <a:camera prst="legacyPerspectiveTopRight">
                <a:rot lat="20099998" lon="21299997" rev="0"/>
              </a:camera>
              <a:lightRig rig="legacyFlat1" dir="t"/>
            </a:scene3d>
            <a:sp3d extrusionH="430200" prstMaterial="legacyMatte">
              <a:bevelT w="13500" h="13500" prst="angle"/>
              <a:bevelB w="13500" h="13500" prst="angle"/>
              <a:extrusionClr>
                <a:schemeClr val="accent1"/>
              </a:extrusionClr>
            </a:sp3d>
          </p:spPr>
          <p:txBody>
            <a:bodyPr wrap="none" anchor="ctr">
              <a:flatTx/>
            </a:bodyPr>
            <a:lstStyle/>
            <a:p>
              <a:endParaRPr lang="en-CA" dirty="0"/>
            </a:p>
          </p:txBody>
        </p:sp>
        <p:sp>
          <p:nvSpPr>
            <p:cNvPr id="19485" name="Line 7"/>
            <p:cNvSpPr>
              <a:spLocks noChangeShapeType="1"/>
            </p:cNvSpPr>
            <p:nvPr/>
          </p:nvSpPr>
          <p:spPr bwMode="auto">
            <a:xfrm flipH="1">
              <a:off x="595" y="1211"/>
              <a:ext cx="438" cy="649"/>
            </a:xfrm>
            <a:prstGeom prst="line">
              <a:avLst/>
            </a:prstGeom>
            <a:noFill/>
            <a:ln w="9525">
              <a:solidFill>
                <a:schemeClr val="folHlink"/>
              </a:solidFill>
              <a:round/>
              <a:headEnd/>
              <a:tailEnd/>
            </a:ln>
          </p:spPr>
          <p:txBody>
            <a:bodyPr wrap="none" anchor="ctr"/>
            <a:lstStyle/>
            <a:p>
              <a:endParaRPr lang="en-CA" dirty="0"/>
            </a:p>
          </p:txBody>
        </p:sp>
        <p:sp>
          <p:nvSpPr>
            <p:cNvPr id="19486" name="Line 8"/>
            <p:cNvSpPr>
              <a:spLocks noChangeShapeType="1"/>
            </p:cNvSpPr>
            <p:nvPr/>
          </p:nvSpPr>
          <p:spPr bwMode="auto">
            <a:xfrm flipH="1">
              <a:off x="807" y="1211"/>
              <a:ext cx="429" cy="639"/>
            </a:xfrm>
            <a:prstGeom prst="line">
              <a:avLst/>
            </a:prstGeom>
            <a:noFill/>
            <a:ln w="9525">
              <a:solidFill>
                <a:schemeClr val="folHlink"/>
              </a:solidFill>
              <a:round/>
              <a:headEnd/>
              <a:tailEnd/>
            </a:ln>
          </p:spPr>
          <p:txBody>
            <a:bodyPr wrap="none" anchor="ctr"/>
            <a:lstStyle/>
            <a:p>
              <a:endParaRPr lang="en-CA" dirty="0"/>
            </a:p>
          </p:txBody>
        </p:sp>
        <p:sp>
          <p:nvSpPr>
            <p:cNvPr id="19487" name="Line 9"/>
            <p:cNvSpPr>
              <a:spLocks noChangeShapeType="1"/>
            </p:cNvSpPr>
            <p:nvPr/>
          </p:nvSpPr>
          <p:spPr bwMode="auto">
            <a:xfrm>
              <a:off x="942" y="1347"/>
              <a:ext cx="1440" cy="0"/>
            </a:xfrm>
            <a:prstGeom prst="line">
              <a:avLst/>
            </a:prstGeom>
            <a:noFill/>
            <a:ln w="9525">
              <a:solidFill>
                <a:schemeClr val="folHlink"/>
              </a:solidFill>
              <a:round/>
              <a:headEnd/>
              <a:tailEnd/>
            </a:ln>
          </p:spPr>
          <p:txBody>
            <a:bodyPr wrap="none" anchor="ctr"/>
            <a:lstStyle/>
            <a:p>
              <a:endParaRPr lang="en-CA" dirty="0"/>
            </a:p>
          </p:txBody>
        </p:sp>
        <p:sp>
          <p:nvSpPr>
            <p:cNvPr id="19488" name="Line 10"/>
            <p:cNvSpPr>
              <a:spLocks noChangeShapeType="1"/>
            </p:cNvSpPr>
            <p:nvPr/>
          </p:nvSpPr>
          <p:spPr bwMode="auto">
            <a:xfrm>
              <a:off x="908" y="2027"/>
              <a:ext cx="1012" cy="0"/>
            </a:xfrm>
            <a:prstGeom prst="line">
              <a:avLst/>
            </a:prstGeom>
            <a:noFill/>
            <a:ln w="9525">
              <a:solidFill>
                <a:schemeClr val="folHlink"/>
              </a:solidFill>
              <a:round/>
              <a:headEnd/>
              <a:tailEnd/>
            </a:ln>
          </p:spPr>
          <p:txBody>
            <a:bodyPr wrap="none" anchor="ctr"/>
            <a:lstStyle/>
            <a:p>
              <a:endParaRPr lang="en-CA" dirty="0"/>
            </a:p>
          </p:txBody>
        </p:sp>
        <p:sp>
          <p:nvSpPr>
            <p:cNvPr id="19489" name="AutoShape 11"/>
            <p:cNvSpPr>
              <a:spLocks noChangeArrowheads="1"/>
            </p:cNvSpPr>
            <p:nvPr/>
          </p:nvSpPr>
          <p:spPr bwMode="auto">
            <a:xfrm>
              <a:off x="185" y="1208"/>
              <a:ext cx="2287" cy="1261"/>
            </a:xfrm>
            <a:prstGeom prst="parallelogram">
              <a:avLst>
                <a:gd name="adj" fmla="val 67289"/>
              </a:avLst>
            </a:prstGeom>
            <a:noFill/>
            <a:ln w="28575">
              <a:solidFill>
                <a:schemeClr val="folHlink"/>
              </a:solidFill>
              <a:miter lim="800000"/>
              <a:headEnd/>
              <a:tailEnd/>
            </a:ln>
          </p:spPr>
          <p:txBody>
            <a:bodyPr wrap="none" anchor="ctr"/>
            <a:lstStyle/>
            <a:p>
              <a:pPr algn="ctr"/>
              <a:endParaRPr lang="en-US" dirty="0"/>
            </a:p>
          </p:txBody>
        </p:sp>
        <p:sp>
          <p:nvSpPr>
            <p:cNvPr id="19490" name="Line 12"/>
            <p:cNvSpPr>
              <a:spLocks noChangeShapeType="1"/>
            </p:cNvSpPr>
            <p:nvPr/>
          </p:nvSpPr>
          <p:spPr bwMode="auto">
            <a:xfrm flipH="1">
              <a:off x="185" y="2197"/>
              <a:ext cx="183" cy="274"/>
            </a:xfrm>
            <a:prstGeom prst="line">
              <a:avLst/>
            </a:prstGeom>
            <a:noFill/>
            <a:ln w="9525">
              <a:solidFill>
                <a:schemeClr val="folHlink"/>
              </a:solidFill>
              <a:round/>
              <a:headEnd/>
              <a:tailEnd/>
            </a:ln>
          </p:spPr>
          <p:txBody>
            <a:bodyPr wrap="none" anchor="ctr"/>
            <a:lstStyle/>
            <a:p>
              <a:endParaRPr lang="en-CA" dirty="0"/>
            </a:p>
          </p:txBody>
        </p:sp>
        <p:sp>
          <p:nvSpPr>
            <p:cNvPr id="19491" name="Line 13"/>
            <p:cNvSpPr>
              <a:spLocks noChangeShapeType="1"/>
            </p:cNvSpPr>
            <p:nvPr/>
          </p:nvSpPr>
          <p:spPr bwMode="auto">
            <a:xfrm flipH="1">
              <a:off x="908" y="1211"/>
              <a:ext cx="532" cy="791"/>
            </a:xfrm>
            <a:prstGeom prst="line">
              <a:avLst/>
            </a:prstGeom>
            <a:noFill/>
            <a:ln w="9525">
              <a:solidFill>
                <a:schemeClr val="folHlink"/>
              </a:solidFill>
              <a:round/>
              <a:headEnd/>
              <a:tailEnd/>
            </a:ln>
          </p:spPr>
          <p:txBody>
            <a:bodyPr wrap="none" anchor="ctr"/>
            <a:lstStyle/>
            <a:p>
              <a:endParaRPr lang="en-CA" dirty="0"/>
            </a:p>
          </p:txBody>
        </p:sp>
        <p:sp>
          <p:nvSpPr>
            <p:cNvPr id="19492" name="Freeform 14"/>
            <p:cNvSpPr>
              <a:spLocks/>
            </p:cNvSpPr>
            <p:nvPr/>
          </p:nvSpPr>
          <p:spPr bwMode="auto">
            <a:xfrm rot="10800000" flipV="1">
              <a:off x="887" y="1924"/>
              <a:ext cx="178" cy="50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715"/>
                <a:gd name="T38" fmla="*/ 252 w 252"/>
                <a:gd name="T39" fmla="*/ 715 h 7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p:spPr>
          <p:txBody>
            <a:bodyPr wrap="none" anchor="ctr"/>
            <a:lstStyle/>
            <a:p>
              <a:endParaRPr lang="en-CA" dirty="0"/>
            </a:p>
          </p:txBody>
        </p:sp>
        <p:sp>
          <p:nvSpPr>
            <p:cNvPr id="19493" name="Line 15"/>
            <p:cNvSpPr>
              <a:spLocks noChangeShapeType="1"/>
            </p:cNvSpPr>
            <p:nvPr/>
          </p:nvSpPr>
          <p:spPr bwMode="auto">
            <a:xfrm flipH="1">
              <a:off x="792" y="1885"/>
              <a:ext cx="392" cy="581"/>
            </a:xfrm>
            <a:prstGeom prst="line">
              <a:avLst/>
            </a:prstGeom>
            <a:noFill/>
            <a:ln w="9525">
              <a:solidFill>
                <a:schemeClr val="folHlink"/>
              </a:solidFill>
              <a:round/>
              <a:headEnd/>
              <a:tailEnd/>
            </a:ln>
          </p:spPr>
          <p:txBody>
            <a:bodyPr wrap="none" anchor="ctr"/>
            <a:lstStyle/>
            <a:p>
              <a:endParaRPr lang="en-CA" dirty="0"/>
            </a:p>
          </p:txBody>
        </p:sp>
        <p:grpSp>
          <p:nvGrpSpPr>
            <p:cNvPr id="4" name="Group 16"/>
            <p:cNvGrpSpPr>
              <a:grpSpLocks/>
            </p:cNvGrpSpPr>
            <p:nvPr/>
          </p:nvGrpSpPr>
          <p:grpSpPr bwMode="auto">
            <a:xfrm>
              <a:off x="1493" y="1091"/>
              <a:ext cx="726" cy="707"/>
              <a:chOff x="4551" y="901"/>
              <a:chExt cx="784" cy="763"/>
            </a:xfrm>
          </p:grpSpPr>
          <p:grpSp>
            <p:nvGrpSpPr>
              <p:cNvPr id="5" name="Group 17"/>
              <p:cNvGrpSpPr>
                <a:grpSpLocks/>
              </p:cNvGrpSpPr>
              <p:nvPr/>
            </p:nvGrpSpPr>
            <p:grpSpPr bwMode="auto">
              <a:xfrm>
                <a:off x="4551" y="901"/>
                <a:ext cx="784" cy="763"/>
                <a:chOff x="4551" y="901"/>
                <a:chExt cx="784" cy="763"/>
              </a:xfrm>
            </p:grpSpPr>
            <p:sp>
              <p:nvSpPr>
                <p:cNvPr id="19562" name="Oval 18"/>
                <p:cNvSpPr>
                  <a:spLocks noChangeArrowheads="1"/>
                </p:cNvSpPr>
                <p:nvPr/>
              </p:nvSpPr>
              <p:spPr bwMode="auto">
                <a:xfrm>
                  <a:off x="4569" y="902"/>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p>
                  <a:pPr algn="ctr"/>
                  <a:endParaRPr lang="en-US" dirty="0"/>
                </a:p>
              </p:txBody>
            </p:sp>
            <p:sp>
              <p:nvSpPr>
                <p:cNvPr id="19563" name="Oval 19"/>
                <p:cNvSpPr>
                  <a:spLocks noChangeArrowheads="1"/>
                </p:cNvSpPr>
                <p:nvPr/>
              </p:nvSpPr>
              <p:spPr bwMode="auto">
                <a:xfrm>
                  <a:off x="4569" y="901"/>
                  <a:ext cx="749" cy="749"/>
                </a:xfrm>
                <a:prstGeom prst="ellipse">
                  <a:avLst/>
                </a:prstGeom>
                <a:noFill/>
                <a:ln w="19050">
                  <a:solidFill>
                    <a:schemeClr val="tx1"/>
                  </a:solidFill>
                  <a:round/>
                  <a:headEnd/>
                  <a:tailEnd/>
                </a:ln>
              </p:spPr>
              <p:txBody>
                <a:bodyPr wrap="none" anchor="ctr"/>
                <a:lstStyle/>
                <a:p>
                  <a:pPr algn="ctr"/>
                  <a:endParaRPr lang="en-US" dirty="0"/>
                </a:p>
              </p:txBody>
            </p:sp>
            <p:sp>
              <p:nvSpPr>
                <p:cNvPr id="19564" name="Freeform 20"/>
                <p:cNvSpPr>
                  <a:spLocks/>
                </p:cNvSpPr>
                <p:nvPr/>
              </p:nvSpPr>
              <p:spPr bwMode="auto">
                <a:xfrm>
                  <a:off x="4551" y="1206"/>
                  <a:ext cx="784" cy="458"/>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6"/>
                    <a:gd name="T64" fmla="*/ 0 h 600"/>
                    <a:gd name="T65" fmla="*/ 1026 w 1026"/>
                    <a:gd name="T66" fmla="*/ 600 h 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195"/>
                  </a:schemeClr>
                </a:solidFill>
                <a:ln w="9525" cap="flat" cmpd="sng">
                  <a:noFill/>
                  <a:prstDash val="solid"/>
                  <a:round/>
                  <a:headEnd/>
                  <a:tailEnd/>
                </a:ln>
              </p:spPr>
              <p:txBody>
                <a:bodyPr wrap="none" anchor="ctr"/>
                <a:lstStyle/>
                <a:p>
                  <a:endParaRPr lang="en-CA" dirty="0"/>
                </a:p>
              </p:txBody>
            </p:sp>
            <p:sp>
              <p:nvSpPr>
                <p:cNvPr id="19565" name="Freeform 21"/>
                <p:cNvSpPr>
                  <a:spLocks/>
                </p:cNvSpPr>
                <p:nvPr/>
              </p:nvSpPr>
              <p:spPr bwMode="auto">
                <a:xfrm>
                  <a:off x="4569" y="1225"/>
                  <a:ext cx="748" cy="196"/>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p:spPr>
              <p:txBody>
                <a:bodyPr wrap="none" anchor="ctr"/>
                <a:lstStyle/>
                <a:p>
                  <a:endParaRPr lang="en-CA" dirty="0"/>
                </a:p>
              </p:txBody>
            </p:sp>
          </p:grpSp>
          <p:sp>
            <p:nvSpPr>
              <p:cNvPr id="19561" name="Freeform 22"/>
              <p:cNvSpPr>
                <a:spLocks/>
              </p:cNvSpPr>
              <p:nvPr/>
            </p:nvSpPr>
            <p:spPr bwMode="auto">
              <a:xfrm>
                <a:off x="4565" y="1006"/>
                <a:ext cx="192" cy="54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715"/>
                  <a:gd name="T38" fmla="*/ 252 w 252"/>
                  <a:gd name="T39" fmla="*/ 715 h 7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p:spPr>
            <p:txBody>
              <a:bodyPr wrap="none" anchor="ctr"/>
              <a:lstStyle/>
              <a:p>
                <a:endParaRPr lang="en-CA" dirty="0"/>
              </a:p>
            </p:txBody>
          </p:sp>
        </p:grpSp>
        <p:sp>
          <p:nvSpPr>
            <p:cNvPr id="19495" name="Line 23"/>
            <p:cNvSpPr>
              <a:spLocks noChangeShapeType="1"/>
            </p:cNvSpPr>
            <p:nvPr/>
          </p:nvSpPr>
          <p:spPr bwMode="auto">
            <a:xfrm>
              <a:off x="1043" y="1208"/>
              <a:ext cx="593" cy="0"/>
            </a:xfrm>
            <a:prstGeom prst="line">
              <a:avLst/>
            </a:prstGeom>
            <a:noFill/>
            <a:ln w="28575">
              <a:solidFill>
                <a:schemeClr val="folHlink"/>
              </a:solidFill>
              <a:round/>
              <a:headEnd/>
              <a:tailEnd/>
            </a:ln>
          </p:spPr>
          <p:txBody>
            <a:bodyPr wrap="none" anchor="ctr"/>
            <a:lstStyle/>
            <a:p>
              <a:endParaRPr lang="en-CA" dirty="0"/>
            </a:p>
          </p:txBody>
        </p:sp>
        <p:sp>
          <p:nvSpPr>
            <p:cNvPr id="19496" name="Line 24"/>
            <p:cNvSpPr>
              <a:spLocks noChangeShapeType="1"/>
            </p:cNvSpPr>
            <p:nvPr/>
          </p:nvSpPr>
          <p:spPr bwMode="auto">
            <a:xfrm>
              <a:off x="1259" y="1347"/>
              <a:ext cx="426" cy="0"/>
            </a:xfrm>
            <a:prstGeom prst="line">
              <a:avLst/>
            </a:prstGeom>
            <a:noFill/>
            <a:ln w="9525">
              <a:solidFill>
                <a:schemeClr val="folHlink"/>
              </a:solidFill>
              <a:round/>
              <a:headEnd/>
              <a:tailEnd/>
            </a:ln>
          </p:spPr>
          <p:txBody>
            <a:bodyPr wrap="none" anchor="ctr"/>
            <a:lstStyle/>
            <a:p>
              <a:endParaRPr lang="en-CA" dirty="0"/>
            </a:p>
          </p:txBody>
        </p:sp>
        <p:sp>
          <p:nvSpPr>
            <p:cNvPr id="19497" name="Line 25"/>
            <p:cNvSpPr>
              <a:spLocks noChangeShapeType="1"/>
            </p:cNvSpPr>
            <p:nvPr/>
          </p:nvSpPr>
          <p:spPr bwMode="auto">
            <a:xfrm>
              <a:off x="848" y="1482"/>
              <a:ext cx="844" cy="0"/>
            </a:xfrm>
            <a:prstGeom prst="line">
              <a:avLst/>
            </a:prstGeom>
            <a:noFill/>
            <a:ln w="9525">
              <a:solidFill>
                <a:schemeClr val="folHlink"/>
              </a:solidFill>
              <a:round/>
              <a:headEnd/>
              <a:tailEnd/>
            </a:ln>
          </p:spPr>
          <p:txBody>
            <a:bodyPr wrap="none" anchor="ctr"/>
            <a:lstStyle/>
            <a:p>
              <a:endParaRPr lang="en-CA" dirty="0"/>
            </a:p>
          </p:txBody>
        </p:sp>
        <p:sp>
          <p:nvSpPr>
            <p:cNvPr id="19498" name="Line 26"/>
            <p:cNvSpPr>
              <a:spLocks noChangeShapeType="1"/>
            </p:cNvSpPr>
            <p:nvPr/>
          </p:nvSpPr>
          <p:spPr bwMode="auto">
            <a:xfrm flipH="1">
              <a:off x="1461" y="1430"/>
              <a:ext cx="230" cy="342"/>
            </a:xfrm>
            <a:prstGeom prst="line">
              <a:avLst/>
            </a:prstGeom>
            <a:noFill/>
            <a:ln w="9525">
              <a:solidFill>
                <a:schemeClr val="folHlink"/>
              </a:solidFill>
              <a:round/>
              <a:headEnd/>
              <a:tailEnd/>
            </a:ln>
          </p:spPr>
          <p:txBody>
            <a:bodyPr wrap="none" anchor="ctr"/>
            <a:lstStyle/>
            <a:p>
              <a:endParaRPr lang="en-CA" dirty="0"/>
            </a:p>
          </p:txBody>
        </p:sp>
        <p:sp>
          <p:nvSpPr>
            <p:cNvPr id="19499" name="Line 27"/>
            <p:cNvSpPr>
              <a:spLocks noChangeShapeType="1"/>
            </p:cNvSpPr>
            <p:nvPr/>
          </p:nvSpPr>
          <p:spPr bwMode="auto">
            <a:xfrm>
              <a:off x="757" y="1619"/>
              <a:ext cx="1442" cy="0"/>
            </a:xfrm>
            <a:prstGeom prst="line">
              <a:avLst/>
            </a:prstGeom>
            <a:noFill/>
            <a:ln w="9525">
              <a:solidFill>
                <a:schemeClr val="folHlink"/>
              </a:solidFill>
              <a:round/>
              <a:headEnd/>
              <a:tailEnd/>
            </a:ln>
          </p:spPr>
          <p:txBody>
            <a:bodyPr wrap="none" anchor="ctr"/>
            <a:lstStyle/>
            <a:p>
              <a:endParaRPr lang="en-CA" dirty="0"/>
            </a:p>
          </p:txBody>
        </p:sp>
        <p:sp>
          <p:nvSpPr>
            <p:cNvPr id="19500" name="Line 28"/>
            <p:cNvSpPr>
              <a:spLocks noChangeShapeType="1"/>
            </p:cNvSpPr>
            <p:nvPr/>
          </p:nvSpPr>
          <p:spPr bwMode="auto">
            <a:xfrm flipH="1">
              <a:off x="794" y="1208"/>
              <a:ext cx="843" cy="1256"/>
            </a:xfrm>
            <a:prstGeom prst="line">
              <a:avLst/>
            </a:prstGeom>
            <a:noFill/>
            <a:ln w="9525">
              <a:solidFill>
                <a:schemeClr val="folHlink"/>
              </a:solidFill>
              <a:round/>
              <a:headEnd/>
              <a:tailEnd/>
            </a:ln>
          </p:spPr>
          <p:txBody>
            <a:bodyPr wrap="none" anchor="ctr"/>
            <a:lstStyle/>
            <a:p>
              <a:endParaRPr lang="en-CA" dirty="0"/>
            </a:p>
          </p:txBody>
        </p:sp>
        <p:sp>
          <p:nvSpPr>
            <p:cNvPr id="19501" name="Line 29"/>
            <p:cNvSpPr>
              <a:spLocks noChangeShapeType="1"/>
            </p:cNvSpPr>
            <p:nvPr/>
          </p:nvSpPr>
          <p:spPr bwMode="auto">
            <a:xfrm>
              <a:off x="665" y="1755"/>
              <a:ext cx="1442" cy="0"/>
            </a:xfrm>
            <a:prstGeom prst="line">
              <a:avLst/>
            </a:prstGeom>
            <a:noFill/>
            <a:ln w="9525">
              <a:solidFill>
                <a:schemeClr val="folHlink"/>
              </a:solidFill>
              <a:round/>
              <a:headEnd/>
              <a:tailEnd/>
            </a:ln>
          </p:spPr>
          <p:txBody>
            <a:bodyPr wrap="none" anchor="ctr"/>
            <a:lstStyle/>
            <a:p>
              <a:endParaRPr lang="en-CA" dirty="0"/>
            </a:p>
          </p:txBody>
        </p:sp>
        <p:grpSp>
          <p:nvGrpSpPr>
            <p:cNvPr id="6" name="Group 30"/>
            <p:cNvGrpSpPr>
              <a:grpSpLocks/>
            </p:cNvGrpSpPr>
            <p:nvPr/>
          </p:nvGrpSpPr>
          <p:grpSpPr bwMode="auto">
            <a:xfrm>
              <a:off x="1118" y="1486"/>
              <a:ext cx="346" cy="698"/>
              <a:chOff x="4146" y="1327"/>
              <a:chExt cx="374" cy="753"/>
            </a:xfrm>
          </p:grpSpPr>
          <p:sp>
            <p:nvSpPr>
              <p:cNvPr id="19556" name="Oval 31"/>
              <p:cNvSpPr>
                <a:spLocks noChangeArrowheads="1"/>
              </p:cNvSpPr>
              <p:nvPr/>
            </p:nvSpPr>
            <p:spPr bwMode="auto">
              <a:xfrm>
                <a:off x="4146" y="1328"/>
                <a:ext cx="373" cy="75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p>
                <a:pPr algn="ctr"/>
                <a:endParaRPr lang="en-US" dirty="0"/>
              </a:p>
            </p:txBody>
          </p:sp>
          <p:sp>
            <p:nvSpPr>
              <p:cNvPr id="19557" name="Freeform 32"/>
              <p:cNvSpPr>
                <a:spLocks/>
              </p:cNvSpPr>
              <p:nvPr/>
            </p:nvSpPr>
            <p:spPr bwMode="auto">
              <a:xfrm>
                <a:off x="4146" y="1686"/>
                <a:ext cx="374" cy="394"/>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90 h 515"/>
                  <a:gd name="T22" fmla="*/ 444 w 489"/>
                  <a:gd name="T23" fmla="*/ 304 h 515"/>
                  <a:gd name="T24" fmla="*/ 408 w 489"/>
                  <a:gd name="T25" fmla="*/ 385 h 515"/>
                  <a:gd name="T26" fmla="*/ 356 w 489"/>
                  <a:gd name="T27" fmla="*/ 458 h 515"/>
                  <a:gd name="T28" fmla="*/ 289 w 489"/>
                  <a:gd name="T29" fmla="*/ 503 h 515"/>
                  <a:gd name="T30" fmla="*/ 214 w 489"/>
                  <a:gd name="T31" fmla="*/ 509 h 515"/>
                  <a:gd name="T32" fmla="*/ 143 w 489"/>
                  <a:gd name="T33" fmla="*/ 469 h 515"/>
                  <a:gd name="T34" fmla="*/ 87 w 489"/>
                  <a:gd name="T35" fmla="*/ 397 h 515"/>
                  <a:gd name="T36" fmla="*/ 39 w 489"/>
                  <a:gd name="T37" fmla="*/ 289 h 515"/>
                  <a:gd name="T38" fmla="*/ 10 w 489"/>
                  <a:gd name="T39" fmla="*/ 161 h 515"/>
                  <a:gd name="T40" fmla="*/ 0 w 489"/>
                  <a:gd name="T41" fmla="*/ 28 h 515"/>
                  <a:gd name="T42" fmla="*/ 13 w 489"/>
                  <a:gd name="T43" fmla="*/ 46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9"/>
                  <a:gd name="T67" fmla="*/ 0 h 515"/>
                  <a:gd name="T68" fmla="*/ 489 w 489"/>
                  <a:gd name="T69" fmla="*/ 515 h 5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w="9525" cap="flat" cmpd="sng">
                <a:noFill/>
                <a:prstDash val="solid"/>
                <a:round/>
                <a:headEnd/>
                <a:tailEnd/>
              </a:ln>
            </p:spPr>
            <p:txBody>
              <a:bodyPr wrap="none" anchor="ctr"/>
              <a:lstStyle/>
              <a:p>
                <a:endParaRPr lang="en-CA" dirty="0"/>
              </a:p>
            </p:txBody>
          </p:sp>
          <p:sp>
            <p:nvSpPr>
              <p:cNvPr id="19558" name="Freeform 33"/>
              <p:cNvSpPr>
                <a:spLocks/>
              </p:cNvSpPr>
              <p:nvPr/>
            </p:nvSpPr>
            <p:spPr bwMode="auto">
              <a:xfrm>
                <a:off x="4146" y="1688"/>
                <a:ext cx="372" cy="84"/>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p:spPr>
            <p:txBody>
              <a:bodyPr wrap="none" anchor="ctr"/>
              <a:lstStyle/>
              <a:p>
                <a:endParaRPr lang="en-CA" dirty="0"/>
              </a:p>
            </p:txBody>
          </p:sp>
          <p:sp>
            <p:nvSpPr>
              <p:cNvPr id="19559" name="Oval 34"/>
              <p:cNvSpPr>
                <a:spLocks noChangeArrowheads="1"/>
              </p:cNvSpPr>
              <p:nvPr/>
            </p:nvSpPr>
            <p:spPr bwMode="auto">
              <a:xfrm>
                <a:off x="4146" y="1327"/>
                <a:ext cx="373" cy="750"/>
              </a:xfrm>
              <a:prstGeom prst="ellipse">
                <a:avLst/>
              </a:prstGeom>
              <a:noFill/>
              <a:ln w="19050">
                <a:solidFill>
                  <a:schemeClr val="tx1"/>
                </a:solidFill>
                <a:round/>
                <a:headEnd/>
                <a:tailEnd/>
              </a:ln>
            </p:spPr>
            <p:txBody>
              <a:bodyPr wrap="none" anchor="ctr"/>
              <a:lstStyle/>
              <a:p>
                <a:pPr algn="ctr"/>
                <a:endParaRPr lang="en-US" dirty="0"/>
              </a:p>
            </p:txBody>
          </p:sp>
        </p:grpSp>
        <p:sp>
          <p:nvSpPr>
            <p:cNvPr id="19503" name="Line 35"/>
            <p:cNvSpPr>
              <a:spLocks noChangeShapeType="1"/>
            </p:cNvSpPr>
            <p:nvPr/>
          </p:nvSpPr>
          <p:spPr bwMode="auto">
            <a:xfrm flipH="1">
              <a:off x="1413" y="1523"/>
              <a:ext cx="633" cy="943"/>
            </a:xfrm>
            <a:prstGeom prst="line">
              <a:avLst/>
            </a:prstGeom>
            <a:noFill/>
            <a:ln w="9525">
              <a:solidFill>
                <a:schemeClr val="folHlink"/>
              </a:solidFill>
              <a:round/>
              <a:headEnd/>
              <a:tailEnd/>
            </a:ln>
          </p:spPr>
          <p:txBody>
            <a:bodyPr wrap="none" anchor="ctr"/>
            <a:lstStyle/>
            <a:p>
              <a:endParaRPr lang="en-CA" dirty="0"/>
            </a:p>
          </p:txBody>
        </p:sp>
        <p:sp>
          <p:nvSpPr>
            <p:cNvPr id="19504" name="Line 36"/>
            <p:cNvSpPr>
              <a:spLocks noChangeShapeType="1"/>
            </p:cNvSpPr>
            <p:nvPr/>
          </p:nvSpPr>
          <p:spPr bwMode="auto">
            <a:xfrm flipH="1">
              <a:off x="1210" y="1576"/>
              <a:ext cx="597" cy="888"/>
            </a:xfrm>
            <a:prstGeom prst="line">
              <a:avLst/>
            </a:prstGeom>
            <a:noFill/>
            <a:ln w="9525">
              <a:solidFill>
                <a:schemeClr val="folHlink"/>
              </a:solidFill>
              <a:round/>
              <a:headEnd/>
              <a:tailEnd/>
            </a:ln>
          </p:spPr>
          <p:txBody>
            <a:bodyPr wrap="none" anchor="ctr"/>
            <a:lstStyle/>
            <a:p>
              <a:endParaRPr lang="en-CA" dirty="0"/>
            </a:p>
          </p:txBody>
        </p:sp>
        <p:sp>
          <p:nvSpPr>
            <p:cNvPr id="19505" name="Line 37"/>
            <p:cNvSpPr>
              <a:spLocks noChangeShapeType="1"/>
            </p:cNvSpPr>
            <p:nvPr/>
          </p:nvSpPr>
          <p:spPr bwMode="auto">
            <a:xfrm>
              <a:off x="1351" y="1890"/>
              <a:ext cx="663" cy="0"/>
            </a:xfrm>
            <a:prstGeom prst="line">
              <a:avLst/>
            </a:prstGeom>
            <a:noFill/>
            <a:ln w="9525">
              <a:solidFill>
                <a:schemeClr val="folHlink"/>
              </a:solidFill>
              <a:round/>
              <a:headEnd/>
              <a:tailEnd/>
            </a:ln>
          </p:spPr>
          <p:txBody>
            <a:bodyPr wrap="none" anchor="ctr"/>
            <a:lstStyle/>
            <a:p>
              <a:endParaRPr lang="en-CA" dirty="0"/>
            </a:p>
          </p:txBody>
        </p:sp>
        <p:sp>
          <p:nvSpPr>
            <p:cNvPr id="19506" name="Line 38"/>
            <p:cNvSpPr>
              <a:spLocks noChangeShapeType="1"/>
            </p:cNvSpPr>
            <p:nvPr/>
          </p:nvSpPr>
          <p:spPr bwMode="auto">
            <a:xfrm flipH="1">
              <a:off x="995" y="1873"/>
              <a:ext cx="400" cy="596"/>
            </a:xfrm>
            <a:prstGeom prst="line">
              <a:avLst/>
            </a:prstGeom>
            <a:noFill/>
            <a:ln w="9525">
              <a:solidFill>
                <a:schemeClr val="folHlink"/>
              </a:solidFill>
              <a:round/>
              <a:headEnd/>
              <a:tailEnd/>
            </a:ln>
          </p:spPr>
          <p:txBody>
            <a:bodyPr wrap="none" anchor="ctr"/>
            <a:lstStyle/>
            <a:p>
              <a:endParaRPr lang="en-CA" dirty="0"/>
            </a:p>
          </p:txBody>
        </p:sp>
        <p:sp>
          <p:nvSpPr>
            <p:cNvPr id="19507" name="Line 39"/>
            <p:cNvSpPr>
              <a:spLocks noChangeShapeType="1"/>
            </p:cNvSpPr>
            <p:nvPr/>
          </p:nvSpPr>
          <p:spPr bwMode="auto">
            <a:xfrm flipH="1">
              <a:off x="1086" y="1884"/>
              <a:ext cx="98" cy="146"/>
            </a:xfrm>
            <a:prstGeom prst="line">
              <a:avLst/>
            </a:prstGeom>
            <a:noFill/>
            <a:ln w="9525">
              <a:solidFill>
                <a:schemeClr val="folHlink"/>
              </a:solidFill>
              <a:round/>
              <a:headEnd/>
              <a:tailEnd/>
            </a:ln>
          </p:spPr>
          <p:txBody>
            <a:bodyPr wrap="none" anchor="ctr"/>
            <a:lstStyle/>
            <a:p>
              <a:endParaRPr lang="en-CA" dirty="0"/>
            </a:p>
          </p:txBody>
        </p:sp>
        <p:sp>
          <p:nvSpPr>
            <p:cNvPr id="19508" name="Line 40"/>
            <p:cNvSpPr>
              <a:spLocks noChangeShapeType="1"/>
            </p:cNvSpPr>
            <p:nvPr/>
          </p:nvSpPr>
          <p:spPr bwMode="auto">
            <a:xfrm>
              <a:off x="864" y="1891"/>
              <a:ext cx="337" cy="0"/>
            </a:xfrm>
            <a:prstGeom prst="line">
              <a:avLst/>
            </a:prstGeom>
            <a:noFill/>
            <a:ln w="9525">
              <a:solidFill>
                <a:schemeClr val="folHlink"/>
              </a:solidFill>
              <a:round/>
              <a:headEnd/>
              <a:tailEnd/>
            </a:ln>
          </p:spPr>
          <p:txBody>
            <a:bodyPr wrap="none" anchor="ctr"/>
            <a:lstStyle/>
            <a:p>
              <a:endParaRPr lang="en-CA" dirty="0"/>
            </a:p>
          </p:txBody>
        </p:sp>
        <p:grpSp>
          <p:nvGrpSpPr>
            <p:cNvPr id="7" name="Group 41"/>
            <p:cNvGrpSpPr>
              <a:grpSpLocks/>
            </p:cNvGrpSpPr>
            <p:nvPr/>
          </p:nvGrpSpPr>
          <p:grpSpPr bwMode="auto">
            <a:xfrm>
              <a:off x="361" y="1834"/>
              <a:ext cx="719" cy="708"/>
              <a:chOff x="3329" y="1703"/>
              <a:chExt cx="776" cy="764"/>
            </a:xfrm>
          </p:grpSpPr>
          <p:sp>
            <p:nvSpPr>
              <p:cNvPr id="19550" name="Oval 42"/>
              <p:cNvSpPr>
                <a:spLocks noChangeArrowheads="1"/>
              </p:cNvSpPr>
              <p:nvPr/>
            </p:nvSpPr>
            <p:spPr bwMode="auto">
              <a:xfrm>
                <a:off x="3340" y="1704"/>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p>
                <a:pPr algn="ctr"/>
                <a:endParaRPr lang="en-US" dirty="0"/>
              </a:p>
            </p:txBody>
          </p:sp>
          <p:sp>
            <p:nvSpPr>
              <p:cNvPr id="19551" name="Oval 43"/>
              <p:cNvSpPr>
                <a:spLocks noChangeArrowheads="1"/>
              </p:cNvSpPr>
              <p:nvPr/>
            </p:nvSpPr>
            <p:spPr bwMode="auto">
              <a:xfrm>
                <a:off x="3338" y="1703"/>
                <a:ext cx="749" cy="749"/>
              </a:xfrm>
              <a:prstGeom prst="ellipse">
                <a:avLst/>
              </a:prstGeom>
              <a:noFill/>
              <a:ln w="19050">
                <a:solidFill>
                  <a:schemeClr val="tx1"/>
                </a:solidFill>
                <a:round/>
                <a:headEnd/>
                <a:tailEnd/>
              </a:ln>
            </p:spPr>
            <p:txBody>
              <a:bodyPr wrap="none" anchor="ctr"/>
              <a:lstStyle/>
              <a:p>
                <a:pPr algn="ctr"/>
                <a:endParaRPr lang="en-US" dirty="0"/>
              </a:p>
            </p:txBody>
          </p:sp>
          <p:sp>
            <p:nvSpPr>
              <p:cNvPr id="19552" name="Freeform 44"/>
              <p:cNvSpPr>
                <a:spLocks/>
              </p:cNvSpPr>
              <p:nvPr/>
            </p:nvSpPr>
            <p:spPr bwMode="auto">
              <a:xfrm>
                <a:off x="3329" y="2014"/>
                <a:ext cx="776" cy="453"/>
              </a:xfrm>
              <a:custGeom>
                <a:avLst/>
                <a:gdLst>
                  <a:gd name="T0" fmla="*/ 22 w 982"/>
                  <a:gd name="T1" fmla="*/ 106 h 568"/>
                  <a:gd name="T2" fmla="*/ 100 w 982"/>
                  <a:gd name="T3" fmla="*/ 166 h 568"/>
                  <a:gd name="T4" fmla="*/ 262 w 982"/>
                  <a:gd name="T5" fmla="*/ 238 h 568"/>
                  <a:gd name="T6" fmla="*/ 403 w 982"/>
                  <a:gd name="T7" fmla="*/ 262 h 568"/>
                  <a:gd name="T8" fmla="*/ 607 w 982"/>
                  <a:gd name="T9" fmla="*/ 244 h 568"/>
                  <a:gd name="T10" fmla="*/ 769 w 982"/>
                  <a:gd name="T11" fmla="*/ 183 h 568"/>
                  <a:gd name="T12" fmla="*/ 907 w 982"/>
                  <a:gd name="T13" fmla="*/ 82 h 568"/>
                  <a:gd name="T14" fmla="*/ 978 w 982"/>
                  <a:gd name="T15" fmla="*/ 7 h 568"/>
                  <a:gd name="T16" fmla="*/ 978 w 982"/>
                  <a:gd name="T17" fmla="*/ 123 h 568"/>
                  <a:gd name="T18" fmla="*/ 952 w 982"/>
                  <a:gd name="T19" fmla="*/ 243 h 568"/>
                  <a:gd name="T20" fmla="*/ 891 w 982"/>
                  <a:gd name="T21" fmla="*/ 357 h 568"/>
                  <a:gd name="T22" fmla="*/ 820 w 982"/>
                  <a:gd name="T23" fmla="*/ 438 h 568"/>
                  <a:gd name="T24" fmla="*/ 715 w 982"/>
                  <a:gd name="T25" fmla="*/ 511 h 568"/>
                  <a:gd name="T26" fmla="*/ 580 w 982"/>
                  <a:gd name="T27" fmla="*/ 556 h 568"/>
                  <a:gd name="T28" fmla="*/ 429 w 982"/>
                  <a:gd name="T29" fmla="*/ 562 h 568"/>
                  <a:gd name="T30" fmla="*/ 288 w 982"/>
                  <a:gd name="T31" fmla="*/ 522 h 568"/>
                  <a:gd name="T32" fmla="*/ 174 w 982"/>
                  <a:gd name="T33" fmla="*/ 450 h 568"/>
                  <a:gd name="T34" fmla="*/ 79 w 982"/>
                  <a:gd name="T35" fmla="*/ 342 h 568"/>
                  <a:gd name="T36" fmla="*/ 21 w 982"/>
                  <a:gd name="T37" fmla="*/ 214 h 568"/>
                  <a:gd name="T38" fmla="*/ 0 w 982"/>
                  <a:gd name="T39" fmla="*/ 81 h 568"/>
                  <a:gd name="T40" fmla="*/ 22 w 982"/>
                  <a:gd name="T41" fmla="*/ 106 h 5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2"/>
                  <a:gd name="T64" fmla="*/ 0 h 568"/>
                  <a:gd name="T65" fmla="*/ 982 w 982"/>
                  <a:gd name="T66" fmla="*/ 568 h 5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195"/>
                </a:schemeClr>
              </a:solidFill>
              <a:ln w="9525" cap="flat" cmpd="sng">
                <a:noFill/>
                <a:prstDash val="solid"/>
                <a:round/>
                <a:headEnd/>
                <a:tailEnd/>
              </a:ln>
            </p:spPr>
            <p:txBody>
              <a:bodyPr wrap="none" anchor="ctr"/>
              <a:lstStyle/>
              <a:p>
                <a:endParaRPr lang="en-CA" dirty="0"/>
              </a:p>
            </p:txBody>
          </p:sp>
          <p:sp>
            <p:nvSpPr>
              <p:cNvPr id="19553" name="Freeform 45"/>
              <p:cNvSpPr>
                <a:spLocks/>
              </p:cNvSpPr>
              <p:nvPr/>
            </p:nvSpPr>
            <p:spPr bwMode="auto">
              <a:xfrm rot="10800000" flipV="1">
                <a:off x="3897" y="1795"/>
                <a:ext cx="193" cy="546"/>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715"/>
                  <a:gd name="T38" fmla="*/ 252 w 252"/>
                  <a:gd name="T39" fmla="*/ 715 h 7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p:spPr>
            <p:txBody>
              <a:bodyPr wrap="none" anchor="ctr"/>
              <a:lstStyle/>
              <a:p>
                <a:endParaRPr lang="en-CA" dirty="0"/>
              </a:p>
            </p:txBody>
          </p:sp>
          <p:sp>
            <p:nvSpPr>
              <p:cNvPr id="19554" name="Freeform 46"/>
              <p:cNvSpPr>
                <a:spLocks/>
              </p:cNvSpPr>
              <p:nvPr/>
            </p:nvSpPr>
            <p:spPr bwMode="auto">
              <a:xfrm>
                <a:off x="3879" y="1791"/>
                <a:ext cx="87" cy="556"/>
              </a:xfrm>
              <a:custGeom>
                <a:avLst/>
                <a:gdLst>
                  <a:gd name="T0" fmla="*/ 90 w 114"/>
                  <a:gd name="T1" fmla="*/ 621 h 728"/>
                  <a:gd name="T2" fmla="*/ 84 w 114"/>
                  <a:gd name="T3" fmla="*/ 540 h 728"/>
                  <a:gd name="T4" fmla="*/ 78 w 114"/>
                  <a:gd name="T5" fmla="*/ 426 h 728"/>
                  <a:gd name="T6" fmla="*/ 81 w 114"/>
                  <a:gd name="T7" fmla="*/ 291 h 728"/>
                  <a:gd name="T8" fmla="*/ 84 w 114"/>
                  <a:gd name="T9" fmla="*/ 138 h 728"/>
                  <a:gd name="T10" fmla="*/ 86 w 114"/>
                  <a:gd name="T11" fmla="*/ 6 h 728"/>
                  <a:gd name="T12" fmla="*/ 27 w 114"/>
                  <a:gd name="T13" fmla="*/ 173 h 728"/>
                  <a:gd name="T14" fmla="*/ 3 w 114"/>
                  <a:gd name="T15" fmla="*/ 339 h 728"/>
                  <a:gd name="T16" fmla="*/ 11 w 114"/>
                  <a:gd name="T17" fmla="*/ 516 h 728"/>
                  <a:gd name="T18" fmla="*/ 52 w 114"/>
                  <a:gd name="T19" fmla="*/ 643 h 728"/>
                  <a:gd name="T20" fmla="*/ 114 w 114"/>
                  <a:gd name="T21" fmla="*/ 724 h 728"/>
                  <a:gd name="T22" fmla="*/ 90 w 114"/>
                  <a:gd name="T23" fmla="*/ 621 h 7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728"/>
                  <a:gd name="T38" fmla="*/ 114 w 114"/>
                  <a:gd name="T39" fmla="*/ 728 h 7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w="38100" cap="flat" cmpd="sng">
                <a:noFill/>
                <a:prstDash val="solid"/>
                <a:round/>
                <a:headEnd/>
                <a:tailEnd/>
              </a:ln>
            </p:spPr>
            <p:txBody>
              <a:bodyPr wrap="none" anchor="ctr"/>
              <a:lstStyle/>
              <a:p>
                <a:endParaRPr lang="en-CA" dirty="0"/>
              </a:p>
            </p:txBody>
          </p:sp>
          <p:sp>
            <p:nvSpPr>
              <p:cNvPr id="19555" name="Freeform 47"/>
              <p:cNvSpPr>
                <a:spLocks/>
              </p:cNvSpPr>
              <p:nvPr/>
            </p:nvSpPr>
            <p:spPr bwMode="auto">
              <a:xfrm>
                <a:off x="3340" y="2087"/>
                <a:ext cx="603" cy="136"/>
              </a:xfrm>
              <a:custGeom>
                <a:avLst/>
                <a:gdLst>
                  <a:gd name="T0" fmla="*/ 0 w 790"/>
                  <a:gd name="T1" fmla="*/ 0 h 179"/>
                  <a:gd name="T2" fmla="*/ 101 w 790"/>
                  <a:gd name="T3" fmla="*/ 82 h 179"/>
                  <a:gd name="T4" fmla="*/ 263 w 790"/>
                  <a:gd name="T5" fmla="*/ 154 h 179"/>
                  <a:gd name="T6" fmla="*/ 404 w 790"/>
                  <a:gd name="T7" fmla="*/ 178 h 179"/>
                  <a:gd name="T8" fmla="*/ 608 w 790"/>
                  <a:gd name="T9" fmla="*/ 160 h 179"/>
                  <a:gd name="T10" fmla="*/ 714 w 790"/>
                  <a:gd name="T11" fmla="*/ 123 h 179"/>
                  <a:gd name="T12" fmla="*/ 768 w 790"/>
                  <a:gd name="T13" fmla="*/ 60 h 179"/>
                  <a:gd name="T14" fmla="*/ 790 w 790"/>
                  <a:gd name="T15" fmla="*/ 42 h 179"/>
                  <a:gd name="T16" fmla="*/ 0 60000 65536"/>
                  <a:gd name="T17" fmla="*/ 0 60000 65536"/>
                  <a:gd name="T18" fmla="*/ 0 60000 65536"/>
                  <a:gd name="T19" fmla="*/ 0 60000 65536"/>
                  <a:gd name="T20" fmla="*/ 0 60000 65536"/>
                  <a:gd name="T21" fmla="*/ 0 60000 65536"/>
                  <a:gd name="T22" fmla="*/ 0 60000 65536"/>
                  <a:gd name="T23" fmla="*/ 0 60000 65536"/>
                  <a:gd name="T24" fmla="*/ 0 w 790"/>
                  <a:gd name="T25" fmla="*/ 0 h 179"/>
                  <a:gd name="T26" fmla="*/ 790 w 790"/>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p:spPr>
            <p:txBody>
              <a:bodyPr wrap="none" anchor="ctr"/>
              <a:lstStyle/>
              <a:p>
                <a:endParaRPr lang="en-CA" dirty="0"/>
              </a:p>
            </p:txBody>
          </p:sp>
        </p:grpSp>
        <p:sp>
          <p:nvSpPr>
            <p:cNvPr id="19510" name="Line 48"/>
            <p:cNvSpPr>
              <a:spLocks noChangeShapeType="1"/>
            </p:cNvSpPr>
            <p:nvPr/>
          </p:nvSpPr>
          <p:spPr bwMode="auto">
            <a:xfrm flipH="1">
              <a:off x="914" y="1757"/>
              <a:ext cx="159" cy="237"/>
            </a:xfrm>
            <a:prstGeom prst="line">
              <a:avLst/>
            </a:prstGeom>
            <a:noFill/>
            <a:ln w="9525">
              <a:solidFill>
                <a:schemeClr val="folHlink"/>
              </a:solidFill>
              <a:round/>
              <a:headEnd/>
              <a:tailEnd/>
            </a:ln>
          </p:spPr>
          <p:txBody>
            <a:bodyPr wrap="none" anchor="ctr"/>
            <a:lstStyle/>
            <a:p>
              <a:endParaRPr lang="en-CA" dirty="0"/>
            </a:p>
          </p:txBody>
        </p:sp>
        <p:sp>
          <p:nvSpPr>
            <p:cNvPr id="19511" name="Line 49"/>
            <p:cNvSpPr>
              <a:spLocks noChangeShapeType="1"/>
            </p:cNvSpPr>
            <p:nvPr/>
          </p:nvSpPr>
          <p:spPr bwMode="auto">
            <a:xfrm>
              <a:off x="907" y="2028"/>
              <a:ext cx="893" cy="0"/>
            </a:xfrm>
            <a:prstGeom prst="line">
              <a:avLst/>
            </a:prstGeom>
            <a:noFill/>
            <a:ln w="9525">
              <a:solidFill>
                <a:schemeClr val="folHlink"/>
              </a:solidFill>
              <a:round/>
              <a:headEnd/>
              <a:tailEnd/>
            </a:ln>
          </p:spPr>
          <p:txBody>
            <a:bodyPr wrap="none" anchor="ctr"/>
            <a:lstStyle/>
            <a:p>
              <a:endParaRPr lang="en-CA" dirty="0"/>
            </a:p>
          </p:txBody>
        </p:sp>
        <p:sp>
          <p:nvSpPr>
            <p:cNvPr id="19512" name="Freeform 50"/>
            <p:cNvSpPr>
              <a:spLocks/>
            </p:cNvSpPr>
            <p:nvPr/>
          </p:nvSpPr>
          <p:spPr bwMode="auto">
            <a:xfrm>
              <a:off x="842" y="2297"/>
              <a:ext cx="896" cy="2"/>
            </a:xfrm>
            <a:custGeom>
              <a:avLst/>
              <a:gdLst>
                <a:gd name="T0" fmla="*/ 0 w 1266"/>
                <a:gd name="T1" fmla="*/ 3 h 3"/>
                <a:gd name="T2" fmla="*/ 1266 w 1266"/>
                <a:gd name="T3" fmla="*/ 0 h 3"/>
                <a:gd name="T4" fmla="*/ 0 60000 65536"/>
                <a:gd name="T5" fmla="*/ 0 60000 65536"/>
                <a:gd name="T6" fmla="*/ 0 w 1266"/>
                <a:gd name="T7" fmla="*/ 0 h 3"/>
                <a:gd name="T8" fmla="*/ 1266 w 1266"/>
                <a:gd name="T9" fmla="*/ 3 h 3"/>
              </a:gdLst>
              <a:ahLst/>
              <a:cxnLst>
                <a:cxn ang="T4">
                  <a:pos x="T0" y="T1"/>
                </a:cxn>
                <a:cxn ang="T5">
                  <a:pos x="T2" y="T3"/>
                </a:cxn>
              </a:cxnLst>
              <a:rect l="T6" t="T7" r="T8" b="T9"/>
              <a:pathLst>
                <a:path w="1266" h="3">
                  <a:moveTo>
                    <a:pt x="0" y="3"/>
                  </a:moveTo>
                  <a:lnTo>
                    <a:pt x="1266" y="0"/>
                  </a:lnTo>
                </a:path>
              </a:pathLst>
            </a:custGeom>
            <a:noFill/>
            <a:ln w="9525" cap="flat" cmpd="sng">
              <a:solidFill>
                <a:schemeClr val="folHlink"/>
              </a:solidFill>
              <a:prstDash val="solid"/>
              <a:round/>
              <a:headEnd type="none" w="med" len="med"/>
              <a:tailEnd type="none" w="med" len="med"/>
            </a:ln>
          </p:spPr>
          <p:txBody>
            <a:bodyPr wrap="none" anchor="ctr"/>
            <a:lstStyle/>
            <a:p>
              <a:endParaRPr lang="en-CA" dirty="0"/>
            </a:p>
          </p:txBody>
        </p:sp>
        <p:sp>
          <p:nvSpPr>
            <p:cNvPr id="19513" name="Line 51"/>
            <p:cNvSpPr>
              <a:spLocks noChangeShapeType="1"/>
            </p:cNvSpPr>
            <p:nvPr/>
          </p:nvSpPr>
          <p:spPr bwMode="auto">
            <a:xfrm>
              <a:off x="896" y="2163"/>
              <a:ext cx="945" cy="0"/>
            </a:xfrm>
            <a:prstGeom prst="line">
              <a:avLst/>
            </a:prstGeom>
            <a:noFill/>
            <a:ln w="9525">
              <a:solidFill>
                <a:schemeClr val="folHlink"/>
              </a:solidFill>
              <a:round/>
              <a:headEnd/>
              <a:tailEnd/>
            </a:ln>
          </p:spPr>
          <p:txBody>
            <a:bodyPr wrap="none" anchor="ctr"/>
            <a:lstStyle/>
            <a:p>
              <a:endParaRPr lang="en-CA" dirty="0"/>
            </a:p>
          </p:txBody>
        </p:sp>
        <p:sp>
          <p:nvSpPr>
            <p:cNvPr id="19514" name="Line 52"/>
            <p:cNvSpPr>
              <a:spLocks noChangeShapeType="1"/>
            </p:cNvSpPr>
            <p:nvPr/>
          </p:nvSpPr>
          <p:spPr bwMode="auto">
            <a:xfrm flipH="1">
              <a:off x="791" y="2020"/>
              <a:ext cx="301" cy="449"/>
            </a:xfrm>
            <a:prstGeom prst="line">
              <a:avLst/>
            </a:prstGeom>
            <a:noFill/>
            <a:ln w="9525">
              <a:solidFill>
                <a:schemeClr val="folHlink"/>
              </a:solidFill>
              <a:round/>
              <a:headEnd/>
              <a:tailEnd/>
            </a:ln>
          </p:spPr>
          <p:txBody>
            <a:bodyPr wrap="none" anchor="ctr"/>
            <a:lstStyle/>
            <a:p>
              <a:endParaRPr lang="en-CA" dirty="0"/>
            </a:p>
          </p:txBody>
        </p:sp>
        <p:sp>
          <p:nvSpPr>
            <p:cNvPr id="19515" name="Line 53"/>
            <p:cNvSpPr>
              <a:spLocks noChangeShapeType="1"/>
            </p:cNvSpPr>
            <p:nvPr/>
          </p:nvSpPr>
          <p:spPr bwMode="auto">
            <a:xfrm flipH="1">
              <a:off x="595" y="2322"/>
              <a:ext cx="99" cy="147"/>
            </a:xfrm>
            <a:prstGeom prst="line">
              <a:avLst/>
            </a:prstGeom>
            <a:noFill/>
            <a:ln w="9525">
              <a:solidFill>
                <a:schemeClr val="folHlink"/>
              </a:solidFill>
              <a:round/>
              <a:headEnd/>
              <a:tailEnd/>
            </a:ln>
          </p:spPr>
          <p:txBody>
            <a:bodyPr wrap="none" anchor="ctr"/>
            <a:lstStyle/>
            <a:p>
              <a:endParaRPr lang="en-CA" dirty="0"/>
            </a:p>
          </p:txBody>
        </p:sp>
        <p:sp>
          <p:nvSpPr>
            <p:cNvPr id="19516" name="Line 54"/>
            <p:cNvSpPr>
              <a:spLocks noChangeShapeType="1"/>
            </p:cNvSpPr>
            <p:nvPr/>
          </p:nvSpPr>
          <p:spPr bwMode="auto">
            <a:xfrm flipH="1">
              <a:off x="394" y="2289"/>
              <a:ext cx="117" cy="177"/>
            </a:xfrm>
            <a:prstGeom prst="line">
              <a:avLst/>
            </a:prstGeom>
            <a:noFill/>
            <a:ln w="9525">
              <a:solidFill>
                <a:schemeClr val="folHlink"/>
              </a:solidFill>
              <a:round/>
              <a:headEnd/>
              <a:tailEnd/>
            </a:ln>
          </p:spPr>
          <p:txBody>
            <a:bodyPr wrap="none" anchor="ctr"/>
            <a:lstStyle/>
            <a:p>
              <a:endParaRPr lang="en-CA" dirty="0"/>
            </a:p>
          </p:txBody>
        </p:sp>
        <p:sp>
          <p:nvSpPr>
            <p:cNvPr id="19517" name="Line 55"/>
            <p:cNvSpPr>
              <a:spLocks noChangeShapeType="1"/>
            </p:cNvSpPr>
            <p:nvPr/>
          </p:nvSpPr>
          <p:spPr bwMode="auto">
            <a:xfrm>
              <a:off x="213" y="2469"/>
              <a:ext cx="1410" cy="0"/>
            </a:xfrm>
            <a:prstGeom prst="line">
              <a:avLst/>
            </a:prstGeom>
            <a:noFill/>
            <a:ln w="28575">
              <a:solidFill>
                <a:schemeClr val="folHlink"/>
              </a:solidFill>
              <a:round/>
              <a:headEnd/>
              <a:tailEnd/>
            </a:ln>
          </p:spPr>
          <p:txBody>
            <a:bodyPr wrap="none" anchor="ctr"/>
            <a:lstStyle/>
            <a:p>
              <a:endParaRPr lang="en-CA" dirty="0"/>
            </a:p>
          </p:txBody>
        </p:sp>
        <p:sp>
          <p:nvSpPr>
            <p:cNvPr id="19518" name="Freeform 56"/>
            <p:cNvSpPr>
              <a:spLocks/>
            </p:cNvSpPr>
            <p:nvPr/>
          </p:nvSpPr>
          <p:spPr bwMode="auto">
            <a:xfrm>
              <a:off x="423" y="2326"/>
              <a:ext cx="253" cy="218"/>
            </a:xfrm>
            <a:custGeom>
              <a:avLst/>
              <a:gdLst>
                <a:gd name="T0" fmla="*/ 430 w 720"/>
                <a:gd name="T1" fmla="*/ 0 h 622"/>
                <a:gd name="T2" fmla="*/ 177 w 720"/>
                <a:gd name="T3" fmla="*/ 379 h 622"/>
                <a:gd name="T4" fmla="*/ 0 w 720"/>
                <a:gd name="T5" fmla="*/ 379 h 622"/>
                <a:gd name="T6" fmla="*/ 168 w 720"/>
                <a:gd name="T7" fmla="*/ 622 h 622"/>
                <a:gd name="T8" fmla="*/ 631 w 720"/>
                <a:gd name="T9" fmla="*/ 379 h 622"/>
                <a:gd name="T10" fmla="*/ 465 w 720"/>
                <a:gd name="T11" fmla="*/ 382 h 622"/>
                <a:gd name="T12" fmla="*/ 720 w 720"/>
                <a:gd name="T13" fmla="*/ 0 h 622"/>
                <a:gd name="T14" fmla="*/ 430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 name="T24" fmla="*/ 0 w 720"/>
                <a:gd name="T25" fmla="*/ 0 h 622"/>
                <a:gd name="T26" fmla="*/ 720 w 720"/>
                <a:gd name="T27" fmla="*/ 622 h 6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scene3d>
              <a:camera prst="legacyPerspectiveTopRight">
                <a:rot lat="20099998" lon="21299997" rev="0"/>
              </a:camera>
              <a:lightRig rig="legacyFlat1" dir="t"/>
            </a:scene3d>
            <a:sp3d extrusionH="430200" prstMaterial="legacyMatte">
              <a:bevelT w="13500" h="13500" prst="angle"/>
              <a:bevelB w="13500" h="13500" prst="angle"/>
              <a:extrusionClr>
                <a:schemeClr val="accent1"/>
              </a:extrusionClr>
            </a:sp3d>
          </p:spPr>
          <p:txBody>
            <a:bodyPr wrap="none" anchor="ctr">
              <a:flatTx/>
            </a:bodyPr>
            <a:lstStyle/>
            <a:p>
              <a:endParaRPr lang="en-CA" dirty="0"/>
            </a:p>
          </p:txBody>
        </p:sp>
        <p:grpSp>
          <p:nvGrpSpPr>
            <p:cNvPr id="8" name="Group 57"/>
            <p:cNvGrpSpPr>
              <a:grpSpLocks/>
            </p:cNvGrpSpPr>
            <p:nvPr/>
          </p:nvGrpSpPr>
          <p:grpSpPr bwMode="auto">
            <a:xfrm>
              <a:off x="884" y="1608"/>
              <a:ext cx="829" cy="241"/>
              <a:chOff x="3894" y="1459"/>
              <a:chExt cx="895" cy="260"/>
            </a:xfrm>
          </p:grpSpPr>
          <p:sp>
            <p:nvSpPr>
              <p:cNvPr id="19537" name="Line 58"/>
              <p:cNvSpPr>
                <a:spLocks noChangeShapeType="1"/>
              </p:cNvSpPr>
              <p:nvPr/>
            </p:nvSpPr>
            <p:spPr bwMode="auto">
              <a:xfrm flipV="1">
                <a:off x="4375" y="1509"/>
                <a:ext cx="54" cy="78"/>
              </a:xfrm>
              <a:prstGeom prst="line">
                <a:avLst/>
              </a:prstGeom>
              <a:noFill/>
              <a:ln w="9525">
                <a:solidFill>
                  <a:srgbClr val="000099"/>
                </a:solidFill>
                <a:round/>
                <a:headEnd/>
                <a:tailEnd type="triangle" w="med" len="med"/>
              </a:ln>
            </p:spPr>
            <p:txBody>
              <a:bodyPr wrap="none" anchor="ctr"/>
              <a:lstStyle/>
              <a:p>
                <a:endParaRPr lang="en-CA" dirty="0"/>
              </a:p>
            </p:txBody>
          </p:sp>
          <p:sp>
            <p:nvSpPr>
              <p:cNvPr id="19538" name="Line 59"/>
              <p:cNvSpPr>
                <a:spLocks noChangeShapeType="1"/>
              </p:cNvSpPr>
              <p:nvPr/>
            </p:nvSpPr>
            <p:spPr bwMode="auto">
              <a:xfrm flipV="1">
                <a:off x="4473" y="1459"/>
                <a:ext cx="140" cy="118"/>
              </a:xfrm>
              <a:prstGeom prst="line">
                <a:avLst/>
              </a:prstGeom>
              <a:noFill/>
              <a:ln w="9525">
                <a:solidFill>
                  <a:srgbClr val="000099"/>
                </a:solidFill>
                <a:round/>
                <a:headEnd/>
                <a:tailEnd type="triangle" w="med" len="med"/>
              </a:ln>
            </p:spPr>
            <p:txBody>
              <a:bodyPr wrap="none" anchor="ctr"/>
              <a:lstStyle/>
              <a:p>
                <a:endParaRPr lang="en-CA" dirty="0"/>
              </a:p>
            </p:txBody>
          </p:sp>
          <p:sp>
            <p:nvSpPr>
              <p:cNvPr id="19539" name="Line 60"/>
              <p:cNvSpPr>
                <a:spLocks noChangeShapeType="1"/>
              </p:cNvSpPr>
              <p:nvPr/>
            </p:nvSpPr>
            <p:spPr bwMode="auto">
              <a:xfrm flipV="1">
                <a:off x="4535" y="1587"/>
                <a:ext cx="220" cy="58"/>
              </a:xfrm>
              <a:prstGeom prst="line">
                <a:avLst/>
              </a:prstGeom>
              <a:noFill/>
              <a:ln w="9525">
                <a:solidFill>
                  <a:srgbClr val="000099"/>
                </a:solidFill>
                <a:round/>
                <a:headEnd/>
                <a:tailEnd type="triangle" w="med" len="med"/>
              </a:ln>
            </p:spPr>
            <p:txBody>
              <a:bodyPr wrap="none" anchor="ctr"/>
              <a:lstStyle/>
              <a:p>
                <a:endParaRPr lang="en-CA" dirty="0"/>
              </a:p>
            </p:txBody>
          </p:sp>
          <p:sp>
            <p:nvSpPr>
              <p:cNvPr id="19540" name="Line 61"/>
              <p:cNvSpPr>
                <a:spLocks noChangeShapeType="1"/>
              </p:cNvSpPr>
              <p:nvPr/>
            </p:nvSpPr>
            <p:spPr bwMode="auto">
              <a:xfrm flipV="1">
                <a:off x="4535" y="1679"/>
                <a:ext cx="254" cy="16"/>
              </a:xfrm>
              <a:prstGeom prst="line">
                <a:avLst/>
              </a:prstGeom>
              <a:noFill/>
              <a:ln w="9525">
                <a:solidFill>
                  <a:srgbClr val="000099"/>
                </a:solidFill>
                <a:round/>
                <a:headEnd/>
                <a:tailEnd type="triangle" w="med" len="med"/>
              </a:ln>
            </p:spPr>
            <p:txBody>
              <a:bodyPr wrap="none" anchor="ctr"/>
              <a:lstStyle/>
              <a:p>
                <a:endParaRPr lang="en-CA" dirty="0"/>
              </a:p>
            </p:txBody>
          </p:sp>
          <p:sp>
            <p:nvSpPr>
              <p:cNvPr id="19541" name="Line 62"/>
              <p:cNvSpPr>
                <a:spLocks noChangeShapeType="1"/>
              </p:cNvSpPr>
              <p:nvPr/>
            </p:nvSpPr>
            <p:spPr bwMode="auto">
              <a:xfrm flipH="1" flipV="1">
                <a:off x="3982" y="1480"/>
                <a:ext cx="228" cy="94"/>
              </a:xfrm>
              <a:prstGeom prst="line">
                <a:avLst/>
              </a:prstGeom>
              <a:noFill/>
              <a:ln w="9525">
                <a:solidFill>
                  <a:srgbClr val="000099"/>
                </a:solidFill>
                <a:round/>
                <a:headEnd/>
                <a:tailEnd type="triangle" w="med" len="med"/>
              </a:ln>
            </p:spPr>
            <p:txBody>
              <a:bodyPr wrap="none" anchor="ctr"/>
              <a:lstStyle/>
              <a:p>
                <a:endParaRPr lang="en-CA" dirty="0"/>
              </a:p>
            </p:txBody>
          </p:sp>
          <p:sp>
            <p:nvSpPr>
              <p:cNvPr id="19542" name="Line 63"/>
              <p:cNvSpPr>
                <a:spLocks noChangeShapeType="1"/>
              </p:cNvSpPr>
              <p:nvPr/>
            </p:nvSpPr>
            <p:spPr bwMode="auto">
              <a:xfrm flipH="1" flipV="1">
                <a:off x="3911" y="1597"/>
                <a:ext cx="247" cy="58"/>
              </a:xfrm>
              <a:prstGeom prst="line">
                <a:avLst/>
              </a:prstGeom>
              <a:noFill/>
              <a:ln w="9525">
                <a:solidFill>
                  <a:srgbClr val="000099"/>
                </a:solidFill>
                <a:round/>
                <a:headEnd/>
                <a:tailEnd type="triangle" w="med" len="med"/>
              </a:ln>
            </p:spPr>
            <p:txBody>
              <a:bodyPr wrap="none" anchor="ctr"/>
              <a:lstStyle/>
              <a:p>
                <a:endParaRPr lang="en-CA" dirty="0"/>
              </a:p>
            </p:txBody>
          </p:sp>
          <p:sp>
            <p:nvSpPr>
              <p:cNvPr id="19543" name="Line 64"/>
              <p:cNvSpPr>
                <a:spLocks noChangeShapeType="1"/>
              </p:cNvSpPr>
              <p:nvPr/>
            </p:nvSpPr>
            <p:spPr bwMode="auto">
              <a:xfrm flipH="1" flipV="1">
                <a:off x="3894" y="1715"/>
                <a:ext cx="220" cy="4"/>
              </a:xfrm>
              <a:prstGeom prst="line">
                <a:avLst/>
              </a:prstGeom>
              <a:noFill/>
              <a:ln w="9525">
                <a:solidFill>
                  <a:srgbClr val="000099"/>
                </a:solidFill>
                <a:round/>
                <a:headEnd/>
                <a:tailEnd type="triangle" w="med" len="med"/>
              </a:ln>
            </p:spPr>
            <p:txBody>
              <a:bodyPr wrap="none" anchor="ctr"/>
              <a:lstStyle/>
              <a:p>
                <a:endParaRPr lang="en-CA" dirty="0"/>
              </a:p>
            </p:txBody>
          </p:sp>
          <p:sp>
            <p:nvSpPr>
              <p:cNvPr id="19544" name="Line 65"/>
              <p:cNvSpPr>
                <a:spLocks noChangeShapeType="1"/>
              </p:cNvSpPr>
              <p:nvPr/>
            </p:nvSpPr>
            <p:spPr bwMode="auto">
              <a:xfrm flipH="1" flipV="1">
                <a:off x="4096" y="1676"/>
                <a:ext cx="158" cy="16"/>
              </a:xfrm>
              <a:prstGeom prst="line">
                <a:avLst/>
              </a:prstGeom>
              <a:noFill/>
              <a:ln w="9525">
                <a:solidFill>
                  <a:srgbClr val="000099"/>
                </a:solidFill>
                <a:round/>
                <a:headEnd/>
                <a:tailEnd type="triangle" w="med" len="med"/>
              </a:ln>
            </p:spPr>
            <p:txBody>
              <a:bodyPr wrap="none" anchor="ctr"/>
              <a:lstStyle/>
              <a:p>
                <a:endParaRPr lang="en-CA" dirty="0"/>
              </a:p>
            </p:txBody>
          </p:sp>
          <p:sp>
            <p:nvSpPr>
              <p:cNvPr id="19545" name="Line 66"/>
              <p:cNvSpPr>
                <a:spLocks noChangeShapeType="1"/>
              </p:cNvSpPr>
              <p:nvPr/>
            </p:nvSpPr>
            <p:spPr bwMode="auto">
              <a:xfrm flipH="1" flipV="1">
                <a:off x="4114" y="1580"/>
                <a:ext cx="140" cy="41"/>
              </a:xfrm>
              <a:prstGeom prst="line">
                <a:avLst/>
              </a:prstGeom>
              <a:noFill/>
              <a:ln w="9525">
                <a:solidFill>
                  <a:srgbClr val="000099"/>
                </a:solidFill>
                <a:round/>
                <a:headEnd/>
                <a:tailEnd type="triangle" w="med" len="med"/>
              </a:ln>
            </p:spPr>
            <p:txBody>
              <a:bodyPr wrap="none" anchor="ctr"/>
              <a:lstStyle/>
              <a:p>
                <a:endParaRPr lang="en-CA" dirty="0"/>
              </a:p>
            </p:txBody>
          </p:sp>
          <p:sp>
            <p:nvSpPr>
              <p:cNvPr id="19546" name="Line 67"/>
              <p:cNvSpPr>
                <a:spLocks noChangeShapeType="1"/>
              </p:cNvSpPr>
              <p:nvPr/>
            </p:nvSpPr>
            <p:spPr bwMode="auto">
              <a:xfrm flipH="1" flipV="1">
                <a:off x="4254" y="1527"/>
                <a:ext cx="52" cy="60"/>
              </a:xfrm>
              <a:prstGeom prst="line">
                <a:avLst/>
              </a:prstGeom>
              <a:noFill/>
              <a:ln w="9525">
                <a:solidFill>
                  <a:srgbClr val="000099"/>
                </a:solidFill>
                <a:round/>
                <a:headEnd/>
                <a:tailEnd type="triangle" w="med" len="med"/>
              </a:ln>
            </p:spPr>
            <p:txBody>
              <a:bodyPr wrap="none" anchor="ctr"/>
              <a:lstStyle/>
              <a:p>
                <a:endParaRPr lang="en-CA" dirty="0"/>
              </a:p>
            </p:txBody>
          </p:sp>
          <p:sp>
            <p:nvSpPr>
              <p:cNvPr id="19547" name="Line 68"/>
              <p:cNvSpPr>
                <a:spLocks noChangeShapeType="1"/>
              </p:cNvSpPr>
              <p:nvPr/>
            </p:nvSpPr>
            <p:spPr bwMode="auto">
              <a:xfrm flipV="1">
                <a:off x="4429" y="1574"/>
                <a:ext cx="96" cy="34"/>
              </a:xfrm>
              <a:prstGeom prst="line">
                <a:avLst/>
              </a:prstGeom>
              <a:noFill/>
              <a:ln w="9525">
                <a:solidFill>
                  <a:srgbClr val="000099"/>
                </a:solidFill>
                <a:round/>
                <a:headEnd/>
                <a:tailEnd type="triangle" w="med" len="med"/>
              </a:ln>
            </p:spPr>
            <p:txBody>
              <a:bodyPr wrap="none" anchor="ctr"/>
              <a:lstStyle/>
              <a:p>
                <a:endParaRPr lang="en-CA" dirty="0"/>
              </a:p>
            </p:txBody>
          </p:sp>
          <p:sp>
            <p:nvSpPr>
              <p:cNvPr id="19548" name="Line 69"/>
              <p:cNvSpPr>
                <a:spLocks noChangeShapeType="1"/>
              </p:cNvSpPr>
              <p:nvPr/>
            </p:nvSpPr>
            <p:spPr bwMode="auto">
              <a:xfrm flipV="1">
                <a:off x="4421" y="1655"/>
                <a:ext cx="158" cy="10"/>
              </a:xfrm>
              <a:prstGeom prst="line">
                <a:avLst/>
              </a:prstGeom>
              <a:noFill/>
              <a:ln w="9525">
                <a:solidFill>
                  <a:srgbClr val="000099"/>
                </a:solidFill>
                <a:round/>
                <a:headEnd/>
                <a:tailEnd type="triangle" w="med" len="med"/>
              </a:ln>
            </p:spPr>
            <p:txBody>
              <a:bodyPr wrap="none" anchor="ctr"/>
              <a:lstStyle/>
              <a:p>
                <a:endParaRPr lang="en-CA" dirty="0"/>
              </a:p>
            </p:txBody>
          </p:sp>
          <p:sp>
            <p:nvSpPr>
              <p:cNvPr id="19549" name="Line 70"/>
              <p:cNvSpPr>
                <a:spLocks noChangeShapeType="1"/>
              </p:cNvSpPr>
              <p:nvPr/>
            </p:nvSpPr>
            <p:spPr bwMode="auto">
              <a:xfrm flipH="1" flipV="1">
                <a:off x="4229" y="1638"/>
                <a:ext cx="88" cy="27"/>
              </a:xfrm>
              <a:prstGeom prst="line">
                <a:avLst/>
              </a:prstGeom>
              <a:noFill/>
              <a:ln w="9525">
                <a:solidFill>
                  <a:srgbClr val="000099"/>
                </a:solidFill>
                <a:round/>
                <a:headEnd/>
                <a:tailEnd type="triangle" w="med" len="med"/>
              </a:ln>
            </p:spPr>
            <p:txBody>
              <a:bodyPr wrap="none" anchor="ctr"/>
              <a:lstStyle/>
              <a:p>
                <a:endParaRPr lang="en-CA" dirty="0"/>
              </a:p>
            </p:txBody>
          </p:sp>
        </p:grpSp>
        <p:grpSp>
          <p:nvGrpSpPr>
            <p:cNvPr id="9" name="Group 71"/>
            <p:cNvGrpSpPr>
              <a:grpSpLocks/>
            </p:cNvGrpSpPr>
            <p:nvPr/>
          </p:nvGrpSpPr>
          <p:grpSpPr bwMode="auto">
            <a:xfrm>
              <a:off x="898" y="1918"/>
              <a:ext cx="797" cy="242"/>
              <a:chOff x="3909" y="1793"/>
              <a:chExt cx="860" cy="261"/>
            </a:xfrm>
          </p:grpSpPr>
          <p:sp>
            <p:nvSpPr>
              <p:cNvPr id="19524" name="Line 72"/>
              <p:cNvSpPr>
                <a:spLocks noChangeShapeType="1"/>
              </p:cNvSpPr>
              <p:nvPr/>
            </p:nvSpPr>
            <p:spPr bwMode="auto">
              <a:xfrm rot="10800000" flipV="1">
                <a:off x="4227" y="1896"/>
                <a:ext cx="58" cy="103"/>
              </a:xfrm>
              <a:prstGeom prst="line">
                <a:avLst/>
              </a:prstGeom>
              <a:noFill/>
              <a:ln w="9525">
                <a:solidFill>
                  <a:srgbClr val="99CCFF"/>
                </a:solidFill>
                <a:round/>
                <a:headEnd/>
                <a:tailEnd type="triangle" w="med" len="med"/>
              </a:ln>
            </p:spPr>
            <p:txBody>
              <a:bodyPr wrap="none" anchor="ctr"/>
              <a:lstStyle/>
              <a:p>
                <a:endParaRPr lang="en-CA" dirty="0"/>
              </a:p>
            </p:txBody>
          </p:sp>
          <p:sp>
            <p:nvSpPr>
              <p:cNvPr id="19525" name="Line 73"/>
              <p:cNvSpPr>
                <a:spLocks noChangeShapeType="1"/>
              </p:cNvSpPr>
              <p:nvPr/>
            </p:nvSpPr>
            <p:spPr bwMode="auto">
              <a:xfrm rot="10800000" flipV="1">
                <a:off x="4050" y="1935"/>
                <a:ext cx="140" cy="119"/>
              </a:xfrm>
              <a:prstGeom prst="line">
                <a:avLst/>
              </a:prstGeom>
              <a:noFill/>
              <a:ln w="9525">
                <a:solidFill>
                  <a:srgbClr val="99CCFF"/>
                </a:solidFill>
                <a:round/>
                <a:headEnd/>
                <a:tailEnd type="triangle" w="med" len="med"/>
              </a:ln>
            </p:spPr>
            <p:txBody>
              <a:bodyPr wrap="none" anchor="ctr"/>
              <a:lstStyle/>
              <a:p>
                <a:endParaRPr lang="en-CA" dirty="0"/>
              </a:p>
            </p:txBody>
          </p:sp>
          <p:sp>
            <p:nvSpPr>
              <p:cNvPr id="19526" name="Line 74"/>
              <p:cNvSpPr>
                <a:spLocks noChangeShapeType="1"/>
              </p:cNvSpPr>
              <p:nvPr/>
            </p:nvSpPr>
            <p:spPr bwMode="auto">
              <a:xfrm rot="10800000" flipV="1">
                <a:off x="3909" y="1868"/>
                <a:ext cx="219" cy="58"/>
              </a:xfrm>
              <a:prstGeom prst="line">
                <a:avLst/>
              </a:prstGeom>
              <a:noFill/>
              <a:ln w="9525">
                <a:solidFill>
                  <a:srgbClr val="99CCFF"/>
                </a:solidFill>
                <a:round/>
                <a:headEnd/>
                <a:tailEnd type="triangle" w="med" len="med"/>
              </a:ln>
            </p:spPr>
            <p:txBody>
              <a:bodyPr wrap="none" anchor="ctr"/>
              <a:lstStyle/>
              <a:p>
                <a:endParaRPr lang="en-CA" dirty="0"/>
              </a:p>
            </p:txBody>
          </p:sp>
          <p:sp>
            <p:nvSpPr>
              <p:cNvPr id="19527" name="Line 75"/>
              <p:cNvSpPr>
                <a:spLocks noChangeShapeType="1"/>
              </p:cNvSpPr>
              <p:nvPr/>
            </p:nvSpPr>
            <p:spPr bwMode="auto">
              <a:xfrm rot="10800000" flipV="1">
                <a:off x="3962" y="1817"/>
                <a:ext cx="167" cy="12"/>
              </a:xfrm>
              <a:prstGeom prst="line">
                <a:avLst/>
              </a:prstGeom>
              <a:noFill/>
              <a:ln w="9525">
                <a:solidFill>
                  <a:srgbClr val="99CCFF"/>
                </a:solidFill>
                <a:round/>
                <a:headEnd/>
                <a:tailEnd type="triangle" w="med" len="med"/>
              </a:ln>
            </p:spPr>
            <p:txBody>
              <a:bodyPr wrap="none" anchor="ctr"/>
              <a:lstStyle/>
              <a:p>
                <a:endParaRPr lang="en-CA" dirty="0"/>
              </a:p>
            </p:txBody>
          </p:sp>
          <p:sp>
            <p:nvSpPr>
              <p:cNvPr id="19528" name="Line 76"/>
              <p:cNvSpPr>
                <a:spLocks noChangeShapeType="1"/>
              </p:cNvSpPr>
              <p:nvPr/>
            </p:nvSpPr>
            <p:spPr bwMode="auto">
              <a:xfrm rot="10800000" flipH="1" flipV="1">
                <a:off x="4454" y="1939"/>
                <a:ext cx="228" cy="95"/>
              </a:xfrm>
              <a:prstGeom prst="line">
                <a:avLst/>
              </a:prstGeom>
              <a:noFill/>
              <a:ln w="9525">
                <a:solidFill>
                  <a:srgbClr val="99CCFF"/>
                </a:solidFill>
                <a:round/>
                <a:headEnd/>
                <a:tailEnd type="triangle" w="med" len="med"/>
              </a:ln>
            </p:spPr>
            <p:txBody>
              <a:bodyPr wrap="none" anchor="ctr"/>
              <a:lstStyle/>
              <a:p>
                <a:endParaRPr lang="en-CA" dirty="0"/>
              </a:p>
            </p:txBody>
          </p:sp>
          <p:sp>
            <p:nvSpPr>
              <p:cNvPr id="19529" name="Line 77"/>
              <p:cNvSpPr>
                <a:spLocks noChangeShapeType="1"/>
              </p:cNvSpPr>
              <p:nvPr/>
            </p:nvSpPr>
            <p:spPr bwMode="auto">
              <a:xfrm rot="10800000" flipH="1" flipV="1">
                <a:off x="4505" y="1858"/>
                <a:ext cx="247" cy="58"/>
              </a:xfrm>
              <a:prstGeom prst="line">
                <a:avLst/>
              </a:prstGeom>
              <a:noFill/>
              <a:ln w="9525">
                <a:solidFill>
                  <a:srgbClr val="99CCFF"/>
                </a:solidFill>
                <a:round/>
                <a:headEnd/>
                <a:tailEnd type="triangle" w="med" len="med"/>
              </a:ln>
            </p:spPr>
            <p:txBody>
              <a:bodyPr wrap="none" anchor="ctr"/>
              <a:lstStyle/>
              <a:p>
                <a:endParaRPr lang="en-CA" dirty="0"/>
              </a:p>
            </p:txBody>
          </p:sp>
          <p:sp>
            <p:nvSpPr>
              <p:cNvPr id="19530" name="Line 78"/>
              <p:cNvSpPr>
                <a:spLocks noChangeShapeType="1"/>
              </p:cNvSpPr>
              <p:nvPr/>
            </p:nvSpPr>
            <p:spPr bwMode="auto">
              <a:xfrm rot="10800000" flipH="1" flipV="1">
                <a:off x="4550" y="1793"/>
                <a:ext cx="219" cy="4"/>
              </a:xfrm>
              <a:prstGeom prst="line">
                <a:avLst/>
              </a:prstGeom>
              <a:noFill/>
              <a:ln w="9525">
                <a:solidFill>
                  <a:srgbClr val="99CCFF"/>
                </a:solidFill>
                <a:round/>
                <a:headEnd/>
                <a:tailEnd type="triangle" w="med" len="med"/>
              </a:ln>
            </p:spPr>
            <p:txBody>
              <a:bodyPr wrap="none" anchor="ctr"/>
              <a:lstStyle/>
              <a:p>
                <a:endParaRPr lang="en-CA" dirty="0"/>
              </a:p>
            </p:txBody>
          </p:sp>
          <p:sp>
            <p:nvSpPr>
              <p:cNvPr id="19531" name="Line 79"/>
              <p:cNvSpPr>
                <a:spLocks noChangeShapeType="1"/>
              </p:cNvSpPr>
              <p:nvPr/>
            </p:nvSpPr>
            <p:spPr bwMode="auto">
              <a:xfrm rot="10800000" flipH="1" flipV="1">
                <a:off x="4410" y="1821"/>
                <a:ext cx="158" cy="16"/>
              </a:xfrm>
              <a:prstGeom prst="line">
                <a:avLst/>
              </a:prstGeom>
              <a:noFill/>
              <a:ln w="9525">
                <a:solidFill>
                  <a:srgbClr val="99CCFF"/>
                </a:solidFill>
                <a:round/>
                <a:headEnd/>
                <a:tailEnd type="triangle" w="med" len="med"/>
              </a:ln>
            </p:spPr>
            <p:txBody>
              <a:bodyPr wrap="none" anchor="ctr"/>
              <a:lstStyle/>
              <a:p>
                <a:endParaRPr lang="en-CA" dirty="0"/>
              </a:p>
            </p:txBody>
          </p:sp>
          <p:sp>
            <p:nvSpPr>
              <p:cNvPr id="19532" name="Line 80"/>
              <p:cNvSpPr>
                <a:spLocks noChangeShapeType="1"/>
              </p:cNvSpPr>
              <p:nvPr/>
            </p:nvSpPr>
            <p:spPr bwMode="auto">
              <a:xfrm rot="10800000" flipH="1" flipV="1">
                <a:off x="4410" y="1892"/>
                <a:ext cx="140" cy="41"/>
              </a:xfrm>
              <a:prstGeom prst="line">
                <a:avLst/>
              </a:prstGeom>
              <a:noFill/>
              <a:ln w="9525">
                <a:solidFill>
                  <a:srgbClr val="99CCFF"/>
                </a:solidFill>
                <a:round/>
                <a:headEnd/>
                <a:tailEnd type="triangle" w="med" len="med"/>
              </a:ln>
            </p:spPr>
            <p:txBody>
              <a:bodyPr wrap="none" anchor="ctr"/>
              <a:lstStyle/>
              <a:p>
                <a:endParaRPr lang="en-CA" dirty="0"/>
              </a:p>
            </p:txBody>
          </p:sp>
          <p:sp>
            <p:nvSpPr>
              <p:cNvPr id="19533" name="Line 81"/>
              <p:cNvSpPr>
                <a:spLocks noChangeShapeType="1"/>
              </p:cNvSpPr>
              <p:nvPr/>
            </p:nvSpPr>
            <p:spPr bwMode="auto">
              <a:xfrm rot="10800000" flipH="1" flipV="1">
                <a:off x="4358" y="1925"/>
                <a:ext cx="52" cy="61"/>
              </a:xfrm>
              <a:prstGeom prst="line">
                <a:avLst/>
              </a:prstGeom>
              <a:noFill/>
              <a:ln w="9525">
                <a:solidFill>
                  <a:srgbClr val="99CCFF"/>
                </a:solidFill>
                <a:round/>
                <a:headEnd/>
                <a:tailEnd type="triangle" w="med" len="med"/>
              </a:ln>
            </p:spPr>
            <p:txBody>
              <a:bodyPr wrap="none" anchor="ctr"/>
              <a:lstStyle/>
              <a:p>
                <a:endParaRPr lang="en-CA" dirty="0"/>
              </a:p>
            </p:txBody>
          </p:sp>
          <p:sp>
            <p:nvSpPr>
              <p:cNvPr id="19534" name="Line 82"/>
              <p:cNvSpPr>
                <a:spLocks noChangeShapeType="1"/>
              </p:cNvSpPr>
              <p:nvPr/>
            </p:nvSpPr>
            <p:spPr bwMode="auto">
              <a:xfrm rot="10800000" flipV="1">
                <a:off x="4138" y="1906"/>
                <a:ext cx="96" cy="33"/>
              </a:xfrm>
              <a:prstGeom prst="line">
                <a:avLst/>
              </a:prstGeom>
              <a:noFill/>
              <a:ln w="9525">
                <a:solidFill>
                  <a:srgbClr val="99CCFF"/>
                </a:solidFill>
                <a:round/>
                <a:headEnd/>
                <a:tailEnd type="triangle" w="med" len="med"/>
              </a:ln>
            </p:spPr>
            <p:txBody>
              <a:bodyPr wrap="none" anchor="ctr"/>
              <a:lstStyle/>
              <a:p>
                <a:endParaRPr lang="en-CA" dirty="0"/>
              </a:p>
            </p:txBody>
          </p:sp>
          <p:sp>
            <p:nvSpPr>
              <p:cNvPr id="19535" name="Line 83"/>
              <p:cNvSpPr>
                <a:spLocks noChangeShapeType="1"/>
              </p:cNvSpPr>
              <p:nvPr/>
            </p:nvSpPr>
            <p:spPr bwMode="auto">
              <a:xfrm rot="10800000" flipV="1">
                <a:off x="4086" y="1847"/>
                <a:ext cx="157" cy="10"/>
              </a:xfrm>
              <a:prstGeom prst="line">
                <a:avLst/>
              </a:prstGeom>
              <a:noFill/>
              <a:ln w="9525">
                <a:solidFill>
                  <a:srgbClr val="99CCFF"/>
                </a:solidFill>
                <a:round/>
                <a:headEnd/>
                <a:tailEnd type="triangle" w="med" len="med"/>
              </a:ln>
            </p:spPr>
            <p:txBody>
              <a:bodyPr wrap="none" anchor="ctr"/>
              <a:lstStyle/>
              <a:p>
                <a:endParaRPr lang="en-CA" dirty="0"/>
              </a:p>
            </p:txBody>
          </p:sp>
          <p:sp>
            <p:nvSpPr>
              <p:cNvPr id="19536" name="Line 84"/>
              <p:cNvSpPr>
                <a:spLocks noChangeShapeType="1"/>
              </p:cNvSpPr>
              <p:nvPr/>
            </p:nvSpPr>
            <p:spPr bwMode="auto">
              <a:xfrm rot="10800000" flipH="1" flipV="1">
                <a:off x="4346" y="1847"/>
                <a:ext cx="88" cy="27"/>
              </a:xfrm>
              <a:prstGeom prst="line">
                <a:avLst/>
              </a:prstGeom>
              <a:noFill/>
              <a:ln w="9525">
                <a:solidFill>
                  <a:srgbClr val="99CCFF"/>
                </a:solidFill>
                <a:round/>
                <a:headEnd/>
                <a:tailEnd type="triangle" w="med" len="med"/>
              </a:ln>
            </p:spPr>
            <p:txBody>
              <a:bodyPr wrap="none" anchor="ctr"/>
              <a:lstStyle/>
              <a:p>
                <a:endParaRPr lang="en-CA" dirty="0"/>
              </a:p>
            </p:txBody>
          </p:sp>
        </p:grpSp>
        <p:sp>
          <p:nvSpPr>
            <p:cNvPr id="19521" name="Line 85"/>
            <p:cNvSpPr>
              <a:spLocks noChangeShapeType="1"/>
            </p:cNvSpPr>
            <p:nvPr/>
          </p:nvSpPr>
          <p:spPr bwMode="auto">
            <a:xfrm>
              <a:off x="301" y="2299"/>
              <a:ext cx="234" cy="0"/>
            </a:xfrm>
            <a:prstGeom prst="line">
              <a:avLst/>
            </a:prstGeom>
            <a:noFill/>
            <a:ln w="9525">
              <a:solidFill>
                <a:schemeClr val="folHlink"/>
              </a:solidFill>
              <a:round/>
              <a:headEnd/>
              <a:tailEnd/>
            </a:ln>
          </p:spPr>
          <p:txBody>
            <a:bodyPr wrap="none" anchor="ctr"/>
            <a:lstStyle/>
            <a:p>
              <a:endParaRPr lang="en-CA" dirty="0"/>
            </a:p>
          </p:txBody>
        </p:sp>
        <p:sp>
          <p:nvSpPr>
            <p:cNvPr id="19522" name="Line 86"/>
            <p:cNvSpPr>
              <a:spLocks noChangeShapeType="1"/>
            </p:cNvSpPr>
            <p:nvPr/>
          </p:nvSpPr>
          <p:spPr bwMode="auto">
            <a:xfrm>
              <a:off x="2111" y="1482"/>
              <a:ext cx="176" cy="0"/>
            </a:xfrm>
            <a:prstGeom prst="line">
              <a:avLst/>
            </a:prstGeom>
            <a:noFill/>
            <a:ln w="9525">
              <a:solidFill>
                <a:schemeClr val="folHlink"/>
              </a:solidFill>
              <a:round/>
              <a:headEnd/>
              <a:tailEnd/>
            </a:ln>
          </p:spPr>
          <p:txBody>
            <a:bodyPr wrap="none" anchor="ctr"/>
            <a:lstStyle/>
            <a:p>
              <a:endParaRPr lang="en-CA" dirty="0"/>
            </a:p>
          </p:txBody>
        </p:sp>
        <p:sp>
          <p:nvSpPr>
            <p:cNvPr id="19523" name="Line 87"/>
            <p:cNvSpPr>
              <a:spLocks noChangeShapeType="1"/>
            </p:cNvSpPr>
            <p:nvPr/>
          </p:nvSpPr>
          <p:spPr bwMode="auto">
            <a:xfrm flipH="1">
              <a:off x="2186" y="1207"/>
              <a:ext cx="72" cy="109"/>
            </a:xfrm>
            <a:prstGeom prst="line">
              <a:avLst/>
            </a:prstGeom>
            <a:noFill/>
            <a:ln w="9525">
              <a:solidFill>
                <a:schemeClr val="folHlink"/>
              </a:solidFill>
              <a:round/>
              <a:headEnd/>
              <a:tailEnd/>
            </a:ln>
          </p:spPr>
          <p:txBody>
            <a:bodyPr wrap="none" anchor="ctr"/>
            <a:lstStyle/>
            <a:p>
              <a:endParaRPr lang="en-CA" dirty="0"/>
            </a:p>
          </p:txBody>
        </p:sp>
      </p:grpSp>
      <p:sp>
        <p:nvSpPr>
          <p:cNvPr id="88" name="TextBox 87"/>
          <p:cNvSpPr txBox="1"/>
          <p:nvPr/>
        </p:nvSpPr>
        <p:spPr>
          <a:xfrm>
            <a:off x="4419600" y="1438275"/>
            <a:ext cx="4387850" cy="1569660"/>
          </a:xfrm>
          <a:prstGeom prst="rect">
            <a:avLst/>
          </a:prstGeom>
          <a:noFill/>
        </p:spPr>
        <p:txBody>
          <a:bodyPr>
            <a:spAutoFit/>
          </a:bodyPr>
          <a:lstStyle/>
          <a:p>
            <a:pPr>
              <a:buFontTx/>
              <a:buChar char="-"/>
              <a:defRPr/>
            </a:pPr>
            <a:r>
              <a:rPr lang="en-US" sz="1800" dirty="0" smtClean="0">
                <a:latin typeface="+mn-lt"/>
                <a:cs typeface="+mn-cs"/>
              </a:rPr>
              <a:t> </a:t>
            </a:r>
            <a:r>
              <a:rPr lang="en-US" sz="2000" dirty="0" smtClean="0">
                <a:latin typeface="+mn-lt"/>
              </a:rPr>
              <a:t>To describe the flow of dileptons we use the usual Fourier decomposition, i.e. flow coefficients v</a:t>
            </a:r>
            <a:r>
              <a:rPr lang="en-US" sz="2000" baseline="-25000" dirty="0" smtClean="0">
                <a:latin typeface="+mn-lt"/>
              </a:rPr>
              <a:t>n</a:t>
            </a:r>
            <a:r>
              <a:rPr lang="en-US" sz="2000" dirty="0" smtClean="0">
                <a:latin typeface="+mn-lt"/>
              </a:rPr>
              <a:t> (per event):</a:t>
            </a:r>
            <a:endParaRPr lang="en-US" sz="1800" baseline="-25000" dirty="0" smtClean="0">
              <a:latin typeface="+mn-lt"/>
            </a:endParaRPr>
          </a:p>
          <a:p>
            <a:pPr>
              <a:buFontTx/>
              <a:buChar char="-"/>
              <a:defRPr/>
            </a:pPr>
            <a:endParaRPr lang="en-US" sz="1800" dirty="0" smtClean="0">
              <a:latin typeface="+mn-lt"/>
              <a:cs typeface="+mn-cs"/>
            </a:endParaRPr>
          </a:p>
          <a:p>
            <a:pPr>
              <a:defRPr/>
            </a:pPr>
            <a:endParaRPr lang="en-US" sz="1800" dirty="0">
              <a:latin typeface="+mn-lt"/>
              <a:cs typeface="+mn-cs"/>
            </a:endParaRPr>
          </a:p>
        </p:txBody>
      </p:sp>
      <p:sp>
        <p:nvSpPr>
          <p:cNvPr id="89" name="TextBox 88"/>
          <p:cNvSpPr txBox="1"/>
          <p:nvPr/>
        </p:nvSpPr>
        <p:spPr>
          <a:xfrm>
            <a:off x="2667000" y="3114675"/>
            <a:ext cx="325438" cy="369888"/>
          </a:xfrm>
          <a:prstGeom prst="rect">
            <a:avLst/>
          </a:prstGeom>
          <a:noFill/>
        </p:spPr>
        <p:txBody>
          <a:bodyPr wrap="none">
            <a:spAutoFit/>
          </a:bodyPr>
          <a:lstStyle/>
          <a:p>
            <a:pPr algn="ctr">
              <a:defRPr/>
            </a:pPr>
            <a:r>
              <a:rPr lang="en-US" sz="1800" dirty="0">
                <a:solidFill>
                  <a:schemeClr val="accent1"/>
                </a:solidFill>
                <a:latin typeface="+mn-lt"/>
                <a:cs typeface="+mn-cs"/>
              </a:rPr>
              <a:t>x</a:t>
            </a:r>
          </a:p>
        </p:txBody>
      </p:sp>
      <p:sp>
        <p:nvSpPr>
          <p:cNvPr id="90" name="TextBox 89"/>
          <p:cNvSpPr txBox="1"/>
          <p:nvPr/>
        </p:nvSpPr>
        <p:spPr>
          <a:xfrm>
            <a:off x="1600200" y="1514475"/>
            <a:ext cx="317500" cy="369888"/>
          </a:xfrm>
          <a:prstGeom prst="rect">
            <a:avLst/>
          </a:prstGeom>
          <a:noFill/>
        </p:spPr>
        <p:txBody>
          <a:bodyPr wrap="none">
            <a:spAutoFit/>
          </a:bodyPr>
          <a:lstStyle/>
          <a:p>
            <a:pPr algn="ctr">
              <a:defRPr/>
            </a:pPr>
            <a:r>
              <a:rPr lang="en-US" sz="1800" dirty="0">
                <a:solidFill>
                  <a:schemeClr val="accent1"/>
                </a:solidFill>
                <a:latin typeface="+mn-lt"/>
                <a:cs typeface="+mn-cs"/>
              </a:rPr>
              <a:t>z</a:t>
            </a:r>
          </a:p>
        </p:txBody>
      </p:sp>
      <p:sp>
        <p:nvSpPr>
          <p:cNvPr id="19465" name="Rectangle 3"/>
          <p:cNvSpPr>
            <a:spLocks noChangeArrowheads="1"/>
          </p:cNvSpPr>
          <p:nvPr/>
        </p:nvSpPr>
        <p:spPr bwMode="auto">
          <a:xfrm>
            <a:off x="0" y="124777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66" name="Rectangle 6"/>
          <p:cNvSpPr>
            <a:spLocks noChangeArrowheads="1"/>
          </p:cNvSpPr>
          <p:nvPr/>
        </p:nvSpPr>
        <p:spPr bwMode="auto">
          <a:xfrm>
            <a:off x="0" y="11144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67" name="Rectangle 9"/>
          <p:cNvSpPr>
            <a:spLocks noChangeArrowheads="1"/>
          </p:cNvSpPr>
          <p:nvPr/>
        </p:nvSpPr>
        <p:spPr bwMode="auto">
          <a:xfrm>
            <a:off x="0" y="11144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68" name="Rectangle 12"/>
          <p:cNvSpPr>
            <a:spLocks noChangeArrowheads="1"/>
          </p:cNvSpPr>
          <p:nvPr/>
        </p:nvSpPr>
        <p:spPr bwMode="auto">
          <a:xfrm>
            <a:off x="0" y="124777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69" name="Rectangle 15"/>
          <p:cNvSpPr>
            <a:spLocks noChangeArrowheads="1"/>
          </p:cNvSpPr>
          <p:nvPr/>
        </p:nvSpPr>
        <p:spPr bwMode="auto">
          <a:xfrm>
            <a:off x="0" y="124777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0" name="Rectangle 18"/>
          <p:cNvSpPr>
            <a:spLocks noChangeArrowheads="1"/>
          </p:cNvSpPr>
          <p:nvPr/>
        </p:nvSpPr>
        <p:spPr bwMode="auto">
          <a:xfrm>
            <a:off x="0" y="11144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1" name="Rectangle 21"/>
          <p:cNvSpPr>
            <a:spLocks noChangeArrowheads="1"/>
          </p:cNvSpPr>
          <p:nvPr/>
        </p:nvSpPr>
        <p:spPr bwMode="auto">
          <a:xfrm>
            <a:off x="0" y="11144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2" name="Rectangle 24"/>
          <p:cNvSpPr>
            <a:spLocks noChangeArrowheads="1"/>
          </p:cNvSpPr>
          <p:nvPr/>
        </p:nvSpPr>
        <p:spPr bwMode="auto">
          <a:xfrm>
            <a:off x="0" y="11525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3" name="Rectangle 2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endParaRPr lang="en-US" dirty="0"/>
          </a:p>
        </p:txBody>
      </p:sp>
      <p:sp>
        <p:nvSpPr>
          <p:cNvPr id="19474" name="Rectangle 29"/>
          <p:cNvSpPr>
            <a:spLocks noChangeArrowheads="1"/>
          </p:cNvSpPr>
          <p:nvPr/>
        </p:nvSpPr>
        <p:spPr bwMode="auto">
          <a:xfrm>
            <a:off x="0" y="11144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5" name="Rectangle 32"/>
          <p:cNvSpPr>
            <a:spLocks noChangeArrowheads="1"/>
          </p:cNvSpPr>
          <p:nvPr/>
        </p:nvSpPr>
        <p:spPr bwMode="auto">
          <a:xfrm>
            <a:off x="0" y="1009650"/>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6" name="Rectangle 3"/>
          <p:cNvSpPr>
            <a:spLocks noChangeArrowheads="1"/>
          </p:cNvSpPr>
          <p:nvPr/>
        </p:nvSpPr>
        <p:spPr bwMode="auto">
          <a:xfrm>
            <a:off x="0" y="124777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7" name="Rectangle 6"/>
          <p:cNvSpPr>
            <a:spLocks noChangeArrowheads="1"/>
          </p:cNvSpPr>
          <p:nvPr/>
        </p:nvSpPr>
        <p:spPr bwMode="auto">
          <a:xfrm>
            <a:off x="0" y="11144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8" name="Rectangle 3"/>
          <p:cNvSpPr>
            <a:spLocks noChangeArrowheads="1"/>
          </p:cNvSpPr>
          <p:nvPr/>
        </p:nvSpPr>
        <p:spPr bwMode="auto">
          <a:xfrm>
            <a:off x="0" y="11144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79" name="Rectangle 3"/>
          <p:cNvSpPr>
            <a:spLocks noChangeArrowheads="1"/>
          </p:cNvSpPr>
          <p:nvPr/>
        </p:nvSpPr>
        <p:spPr bwMode="auto">
          <a:xfrm>
            <a:off x="0" y="1333500"/>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19480"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a:endParaRPr lang="en-US" dirty="0"/>
          </a:p>
        </p:txBody>
      </p:sp>
      <p:sp>
        <p:nvSpPr>
          <p:cNvPr id="19483" name="Rectangle 9"/>
          <p:cNvSpPr>
            <a:spLocks noChangeArrowheads="1"/>
          </p:cNvSpPr>
          <p:nvPr/>
        </p:nvSpPr>
        <p:spPr bwMode="auto">
          <a:xfrm>
            <a:off x="0" y="1152525"/>
            <a:ext cx="9144000" cy="0"/>
          </a:xfrm>
          <a:prstGeom prst="rect">
            <a:avLst/>
          </a:prstGeom>
          <a:noFill/>
          <a:ln w="9525">
            <a:noFill/>
            <a:miter lim="800000"/>
            <a:headEnd/>
            <a:tailEnd/>
          </a:ln>
        </p:spPr>
        <p:txBody>
          <a:bodyPr wrap="none" anchor="ctr">
            <a:spAutoFit/>
          </a:bodyPr>
          <a:lstStyle/>
          <a:p>
            <a:endParaRPr lang="en-US" sz="1800" dirty="0">
              <a:latin typeface="Arial" charset="0"/>
            </a:endParaRPr>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4819" name="Rectangle 3"/>
          <p:cNvSpPr>
            <a:spLocks noChangeArrowheads="1"/>
          </p:cNvSpPr>
          <p:nvPr/>
        </p:nvSpPr>
        <p:spPr bwMode="auto">
          <a:xfrm>
            <a:off x="0" y="1362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1187624" y="5224855"/>
                <a:ext cx="4116961" cy="1183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𝑣</m:t>
                          </m:r>
                        </m:e>
                        <m:sub>
                          <m:r>
                            <a:rPr lang="en-CA" sz="2000" b="0" i="1" smtClean="0">
                              <a:latin typeface="Cambria Math" panose="02040503050406030204" pitchFamily="18" charset="0"/>
                            </a:rPr>
                            <m:t>𝑛</m:t>
                          </m:r>
                        </m:sub>
                      </m:sSub>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𝐸𝑃</m:t>
                          </m:r>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d>
                            <m:dPr>
                              <m:begChr m:val="⟨"/>
                              <m:endChr m:val="⟩"/>
                              <m:ctrlPr>
                                <a:rPr lang="en-CA" sz="2000" b="0" i="1" smtClean="0">
                                  <a:latin typeface="Cambria Math" panose="02040503050406030204" pitchFamily="18" charset="0"/>
                                </a:rPr>
                              </m:ctrlPr>
                            </m:dPr>
                            <m:e>
                              <m:sSubSup>
                                <m:sSubSupPr>
                                  <m:ctrlPr>
                                    <a:rPr lang="en-CA" sz="2000" i="1">
                                      <a:latin typeface="Cambria Math" panose="02040503050406030204" pitchFamily="18" charset="0"/>
                                    </a:rPr>
                                  </m:ctrlPr>
                                </m:sSubSupPr>
                                <m:e>
                                  <m:r>
                                    <a:rPr lang="en-CA" sz="2000" i="1">
                                      <a:latin typeface="Cambria Math" panose="02040503050406030204" pitchFamily="18" charset="0"/>
                                    </a:rPr>
                                    <m:t>𝑣</m:t>
                                  </m:r>
                                </m:e>
                                <m:sub>
                                  <m:r>
                                    <a:rPr lang="en-CA" sz="2000" i="1">
                                      <a:latin typeface="Cambria Math" panose="02040503050406030204" pitchFamily="18" charset="0"/>
                                    </a:rPr>
                                    <m:t>𝑛</m:t>
                                  </m:r>
                                </m:sub>
                                <m:sup>
                                  <m:sSup>
                                    <m:sSupPr>
                                      <m:ctrlPr>
                                        <a:rPr lang="en-CA" sz="2000" i="1">
                                          <a:latin typeface="Cambria Math" panose="02040503050406030204" pitchFamily="18" charset="0"/>
                                        </a:rPr>
                                      </m:ctrlPr>
                                    </m:sSupPr>
                                    <m:e>
                                      <m:r>
                                        <a:rPr lang="en-CA" sz="2000" i="1">
                                          <a:latin typeface="Cambria Math" panose="02040503050406030204" pitchFamily="18" charset="0"/>
                                        </a:rPr>
                                        <m:t>𝛾</m:t>
                                      </m:r>
                                    </m:e>
                                    <m:sup>
                                      <m:r>
                                        <a:rPr lang="en-CA" sz="2000" i="1">
                                          <a:latin typeface="Cambria Math" panose="02040503050406030204" pitchFamily="18" charset="0"/>
                                        </a:rPr>
                                        <m:t>∗</m:t>
                                      </m:r>
                                    </m:sup>
                                  </m:sSup>
                                </m:sup>
                              </m:sSubSup>
                              <m:sSubSup>
                                <m:sSubSupPr>
                                  <m:ctrlPr>
                                    <a:rPr lang="en-CA" sz="2000" i="1">
                                      <a:latin typeface="Cambria Math" panose="02040503050406030204" pitchFamily="18" charset="0"/>
                                    </a:rPr>
                                  </m:ctrlPr>
                                </m:sSubSupPr>
                                <m:e>
                                  <m:r>
                                    <a:rPr lang="en-CA" sz="2000" i="1">
                                      <a:latin typeface="Cambria Math" panose="02040503050406030204" pitchFamily="18" charset="0"/>
                                    </a:rPr>
                                    <m:t>𝑣</m:t>
                                  </m:r>
                                </m:e>
                                <m:sub>
                                  <m:r>
                                    <a:rPr lang="en-CA" sz="2000" i="1">
                                      <a:latin typeface="Cambria Math" panose="02040503050406030204" pitchFamily="18" charset="0"/>
                                    </a:rPr>
                                    <m:t>𝑛</m:t>
                                  </m:r>
                                </m:sub>
                                <m:sup>
                                  <m:r>
                                    <a:rPr lang="en-CA" sz="2000" i="1">
                                      <a:latin typeface="Cambria Math" panose="02040503050406030204" pitchFamily="18" charset="0"/>
                                    </a:rPr>
                                    <m:t>h</m:t>
                                  </m:r>
                                </m:sup>
                              </m:sSubSup>
                              <m:r>
                                <m:rPr>
                                  <m:sty m:val="p"/>
                                </m:rPr>
                                <a:rPr lang="en-CA" sz="2000">
                                  <a:latin typeface="Cambria Math" panose="02040503050406030204" pitchFamily="18" charset="0"/>
                                </a:rPr>
                                <m:t>cos</m:t>
                              </m:r>
                              <m:r>
                                <a:rPr lang="en-CA" sz="2000" i="1">
                                  <a:latin typeface="Cambria Math" panose="02040503050406030204" pitchFamily="18" charset="0"/>
                                </a:rPr>
                                <m:t>⁡</m:t>
                              </m:r>
                              <m:d>
                                <m:dPr>
                                  <m:begChr m:val="["/>
                                  <m:endChr m:val="]"/>
                                  <m:ctrlPr>
                                    <a:rPr lang="en-CA" sz="2000" i="1">
                                      <a:latin typeface="Cambria Math" panose="02040503050406030204" pitchFamily="18" charset="0"/>
                                    </a:rPr>
                                  </m:ctrlPr>
                                </m:dPr>
                                <m:e>
                                  <m:r>
                                    <a:rPr lang="en-CA" sz="2000" i="1">
                                      <a:latin typeface="Cambria Math" panose="02040503050406030204" pitchFamily="18" charset="0"/>
                                    </a:rPr>
                                    <m:t>𝑛</m:t>
                                  </m:r>
                                  <m:d>
                                    <m:dPr>
                                      <m:ctrlPr>
                                        <a:rPr lang="en-CA" sz="2000" i="1">
                                          <a:latin typeface="Cambria Math" panose="02040503050406030204" pitchFamily="18" charset="0"/>
                                        </a:rPr>
                                      </m:ctrlPr>
                                    </m:dPr>
                                    <m:e>
                                      <m:sSubSup>
                                        <m:sSubSupPr>
                                          <m:ctrlPr>
                                            <a:rPr lang="en-CA" sz="2000" i="1">
                                              <a:latin typeface="Cambria Math" panose="02040503050406030204" pitchFamily="18" charset="0"/>
                                            </a:rPr>
                                          </m:ctrlPr>
                                        </m:sSubSupPr>
                                        <m:e>
                                          <m:r>
                                            <m:rPr>
                                              <m:sty m:val="p"/>
                                            </m:rPr>
                                            <a:rPr lang="en-CA" sz="2000">
                                              <a:latin typeface="Cambria Math" panose="02040503050406030204" pitchFamily="18" charset="0"/>
                                            </a:rPr>
                                            <m:t>Ψ</m:t>
                                          </m:r>
                                        </m:e>
                                        <m:sub>
                                          <m:r>
                                            <a:rPr lang="en-CA" sz="2000" i="1">
                                              <a:latin typeface="Cambria Math" panose="02040503050406030204" pitchFamily="18" charset="0"/>
                                            </a:rPr>
                                            <m:t>𝑛</m:t>
                                          </m:r>
                                        </m:sub>
                                        <m:sup>
                                          <m:sSup>
                                            <m:sSupPr>
                                              <m:ctrlPr>
                                                <a:rPr lang="en-CA" sz="2000" i="1">
                                                  <a:latin typeface="Cambria Math" panose="02040503050406030204" pitchFamily="18" charset="0"/>
                                                </a:rPr>
                                              </m:ctrlPr>
                                            </m:sSupPr>
                                            <m:e>
                                              <m:r>
                                                <a:rPr lang="en-CA" sz="2000" i="1">
                                                  <a:latin typeface="Cambria Math" panose="02040503050406030204" pitchFamily="18" charset="0"/>
                                                </a:rPr>
                                                <m:t>𝛾</m:t>
                                              </m:r>
                                            </m:e>
                                            <m:sup>
                                              <m:r>
                                                <a:rPr lang="en-CA" sz="2000" i="1">
                                                  <a:latin typeface="Cambria Math" panose="02040503050406030204" pitchFamily="18" charset="0"/>
                                                </a:rPr>
                                                <m:t>∗</m:t>
                                              </m:r>
                                            </m:sup>
                                          </m:sSup>
                                        </m:sup>
                                      </m:sSubSup>
                                      <m:r>
                                        <a:rPr lang="en-CA" sz="2000" i="1">
                                          <a:latin typeface="Cambria Math" panose="02040503050406030204" pitchFamily="18" charset="0"/>
                                        </a:rPr>
                                        <m:t>−</m:t>
                                      </m:r>
                                      <m:sSubSup>
                                        <m:sSubSupPr>
                                          <m:ctrlPr>
                                            <a:rPr lang="en-CA" sz="2000" i="1">
                                              <a:latin typeface="Cambria Math" panose="02040503050406030204" pitchFamily="18" charset="0"/>
                                            </a:rPr>
                                          </m:ctrlPr>
                                        </m:sSubSupPr>
                                        <m:e>
                                          <m:r>
                                            <m:rPr>
                                              <m:sty m:val="p"/>
                                            </m:rPr>
                                            <a:rPr lang="en-CA" sz="2000">
                                              <a:latin typeface="Cambria Math" panose="02040503050406030204" pitchFamily="18" charset="0"/>
                                            </a:rPr>
                                            <m:t>Ψ</m:t>
                                          </m:r>
                                        </m:e>
                                        <m:sub>
                                          <m:r>
                                            <a:rPr lang="en-CA" sz="2000" i="1">
                                              <a:latin typeface="Cambria Math" panose="02040503050406030204" pitchFamily="18" charset="0"/>
                                            </a:rPr>
                                            <m:t>𝑛</m:t>
                                          </m:r>
                                        </m:sub>
                                        <m:sup>
                                          <m:r>
                                            <a:rPr lang="en-CA" sz="2000" i="1">
                                              <a:latin typeface="Cambria Math" panose="02040503050406030204" pitchFamily="18" charset="0"/>
                                            </a:rPr>
                                            <m:t>h</m:t>
                                          </m:r>
                                        </m:sup>
                                      </m:sSubSup>
                                    </m:e>
                                  </m:d>
                                </m:e>
                              </m:d>
                            </m:e>
                          </m:d>
                        </m:num>
                        <m:den>
                          <m:sSup>
                            <m:sSupPr>
                              <m:ctrlPr>
                                <a:rPr lang="en-CA" sz="2000" b="0" i="1" smtClean="0">
                                  <a:latin typeface="Cambria Math" panose="02040503050406030204" pitchFamily="18" charset="0"/>
                                </a:rPr>
                              </m:ctrlPr>
                            </m:sSupPr>
                            <m:e>
                              <m:d>
                                <m:dPr>
                                  <m:begChr m:val="⟨"/>
                                  <m:endChr m:val="⟩"/>
                                  <m:ctrlPr>
                                    <a:rPr lang="en-CA" sz="2000" b="0" i="1" smtClean="0">
                                      <a:latin typeface="Cambria Math" panose="02040503050406030204" pitchFamily="18" charset="0"/>
                                    </a:rPr>
                                  </m:ctrlPr>
                                </m:dPr>
                                <m:e>
                                  <m:sSup>
                                    <m:sSupPr>
                                      <m:ctrlPr>
                                        <a:rPr lang="en-CA" sz="2000" i="1">
                                          <a:latin typeface="Cambria Math" panose="02040503050406030204" pitchFamily="18" charset="0"/>
                                        </a:rPr>
                                      </m:ctrlPr>
                                    </m:sSupPr>
                                    <m:e>
                                      <m:d>
                                        <m:dPr>
                                          <m:ctrlPr>
                                            <a:rPr lang="en-CA" sz="2000" i="1">
                                              <a:latin typeface="Cambria Math" panose="02040503050406030204" pitchFamily="18" charset="0"/>
                                            </a:rPr>
                                          </m:ctrlPr>
                                        </m:dPr>
                                        <m:e>
                                          <m:sSubSup>
                                            <m:sSubSupPr>
                                              <m:ctrlPr>
                                                <a:rPr lang="en-CA" sz="2000" i="1">
                                                  <a:latin typeface="Cambria Math" panose="02040503050406030204" pitchFamily="18" charset="0"/>
                                                </a:rPr>
                                              </m:ctrlPr>
                                            </m:sSubSupPr>
                                            <m:e>
                                              <m:r>
                                                <a:rPr lang="en-CA" sz="2000" i="1">
                                                  <a:latin typeface="Cambria Math" panose="02040503050406030204" pitchFamily="18" charset="0"/>
                                                </a:rPr>
                                                <m:t>𝑣</m:t>
                                              </m:r>
                                            </m:e>
                                            <m:sub>
                                              <m:r>
                                                <a:rPr lang="en-CA" sz="2000" i="1">
                                                  <a:latin typeface="Cambria Math" panose="02040503050406030204" pitchFamily="18" charset="0"/>
                                                </a:rPr>
                                                <m:t>𝑛</m:t>
                                              </m:r>
                                            </m:sub>
                                            <m:sup>
                                              <m:r>
                                                <a:rPr lang="en-CA" sz="2000" i="1">
                                                  <a:latin typeface="Cambria Math" panose="02040503050406030204" pitchFamily="18" charset="0"/>
                                                </a:rPr>
                                                <m:t>h</m:t>
                                              </m:r>
                                            </m:sup>
                                          </m:sSubSup>
                                        </m:e>
                                      </m:d>
                                    </m:e>
                                    <m:sup>
                                      <m:r>
                                        <a:rPr lang="en-CA" sz="2000" i="1">
                                          <a:latin typeface="Cambria Math" panose="02040503050406030204" pitchFamily="18" charset="0"/>
                                        </a:rPr>
                                        <m:t>2</m:t>
                                      </m:r>
                                    </m:sup>
                                  </m:sSup>
                                </m:e>
                              </m:d>
                            </m:e>
                            <m:sup>
                              <m:r>
                                <a:rPr lang="en-CA" sz="2000" b="0" i="1" smtClean="0">
                                  <a:latin typeface="Cambria Math" panose="02040503050406030204" pitchFamily="18" charset="0"/>
                                </a:rPr>
                                <m:t>1/2</m:t>
                              </m:r>
                            </m:sup>
                          </m:sSup>
                        </m:den>
                      </m:f>
                    </m:oMath>
                  </m:oMathPara>
                </a14:m>
                <a:endParaRPr lang="en-CA"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1187624" y="5224855"/>
                <a:ext cx="4116961" cy="1183786"/>
              </a:xfrm>
              <a:prstGeom prst="rect">
                <a:avLst/>
              </a:prstGeom>
              <a:blipFill rotWithShape="0">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347864" y="2564904"/>
                <a:ext cx="5740033" cy="7825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b="0" i="1" smtClean="0">
                              <a:latin typeface="Cambria Math" panose="02040503050406030204" pitchFamily="18" charset="0"/>
                            </a:rPr>
                          </m:ctrlPr>
                        </m:fPr>
                        <m:num>
                          <m:r>
                            <a:rPr lang="en-CA" sz="1600" b="0" i="1" smtClean="0">
                              <a:latin typeface="Cambria Math" panose="02040503050406030204" pitchFamily="18" charset="0"/>
                            </a:rPr>
                            <m:t>𝑑𝑁</m:t>
                          </m:r>
                        </m:num>
                        <m:den>
                          <m:r>
                            <a:rPr lang="en-CA" sz="1600" b="0" i="1" smtClean="0">
                              <a:latin typeface="Cambria Math" panose="02040503050406030204" pitchFamily="18" charset="0"/>
                            </a:rPr>
                            <m:t>𝑑𝑀</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𝑝</m:t>
                              </m:r>
                            </m:e>
                            <m:sub>
                              <m:r>
                                <a:rPr lang="en-CA" sz="1600" b="0" i="1" smtClean="0">
                                  <a:latin typeface="Cambria Math" panose="02040503050406030204" pitchFamily="18" charset="0"/>
                                </a:rPr>
                                <m:t>𝑇</m:t>
                              </m:r>
                            </m:sub>
                          </m:sSub>
                          <m:r>
                            <a:rPr lang="en-CA" sz="1600" b="0" i="1" smtClean="0">
                              <a:latin typeface="Cambria Math" panose="02040503050406030204" pitchFamily="18" charset="0"/>
                            </a:rPr>
                            <m:t>𝑑</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𝑝</m:t>
                              </m:r>
                            </m:e>
                            <m:sub>
                              <m:r>
                                <a:rPr lang="en-CA" sz="1600" b="0" i="1" smtClean="0">
                                  <a:latin typeface="Cambria Math" panose="02040503050406030204" pitchFamily="18" charset="0"/>
                                </a:rPr>
                                <m:t>𝑇</m:t>
                              </m:r>
                            </m:sub>
                          </m:sSub>
                          <m:r>
                            <a:rPr lang="en-CA" sz="1600" b="0" i="1" smtClean="0">
                              <a:latin typeface="Cambria Math" panose="02040503050406030204" pitchFamily="18" charset="0"/>
                            </a:rPr>
                            <m:t>𝑑</m:t>
                          </m:r>
                          <m:r>
                            <a:rPr lang="en-CA" sz="1600" b="0" i="1" smtClean="0">
                              <a:latin typeface="Cambria Math" panose="02040503050406030204" pitchFamily="18" charset="0"/>
                            </a:rPr>
                            <m:t>𝜙</m:t>
                          </m:r>
                          <m:r>
                            <a:rPr lang="en-CA" sz="1600" b="0" i="1" smtClean="0">
                              <a:latin typeface="Cambria Math" panose="02040503050406030204" pitchFamily="18" charset="0"/>
                            </a:rPr>
                            <m:t>𝑑𝑦</m:t>
                          </m:r>
                        </m:den>
                      </m:f>
                      <m:r>
                        <a:rPr lang="en-CA" sz="1600" b="0" i="1" smtClean="0">
                          <a:latin typeface="Cambria Math" panose="02040503050406030204" pitchFamily="18" charset="0"/>
                        </a:rPr>
                        <m:t>=</m:t>
                      </m:r>
                      <m:f>
                        <m:fPr>
                          <m:ctrlPr>
                            <a:rPr lang="en-CA" sz="1600" i="1">
                              <a:latin typeface="Cambria Math" panose="02040503050406030204" pitchFamily="18" charset="0"/>
                            </a:rPr>
                          </m:ctrlPr>
                        </m:fPr>
                        <m:num>
                          <m:r>
                            <a:rPr lang="en-CA" sz="1600" i="1">
                              <a:latin typeface="Cambria Math" panose="02040503050406030204" pitchFamily="18" charset="0"/>
                            </a:rPr>
                            <m:t>1</m:t>
                          </m:r>
                        </m:num>
                        <m:den>
                          <m:r>
                            <a:rPr lang="en-CA" sz="1600" i="1">
                              <a:latin typeface="Cambria Math" panose="02040503050406030204" pitchFamily="18" charset="0"/>
                            </a:rPr>
                            <m:t>2</m:t>
                          </m:r>
                          <m:r>
                            <a:rPr lang="en-CA" sz="1600" i="1">
                              <a:latin typeface="Cambria Math" panose="02040503050406030204" pitchFamily="18" charset="0"/>
                            </a:rPr>
                            <m:t>𝜋</m:t>
                          </m:r>
                        </m:den>
                      </m:f>
                      <m:f>
                        <m:fPr>
                          <m:ctrlPr>
                            <a:rPr lang="en-CA" sz="1600" b="0" i="1" smtClean="0">
                              <a:latin typeface="Cambria Math" panose="02040503050406030204" pitchFamily="18" charset="0"/>
                            </a:rPr>
                          </m:ctrlPr>
                        </m:fPr>
                        <m:num>
                          <m:r>
                            <a:rPr lang="en-CA" sz="1600" b="0" i="1" smtClean="0">
                              <a:latin typeface="Cambria Math" panose="02040503050406030204" pitchFamily="18" charset="0"/>
                            </a:rPr>
                            <m:t>𝑑𝑁</m:t>
                          </m:r>
                        </m:num>
                        <m:den>
                          <m:r>
                            <a:rPr lang="en-CA" sz="1600" b="0" i="1" smtClean="0">
                              <a:latin typeface="Cambria Math" panose="02040503050406030204" pitchFamily="18" charset="0"/>
                            </a:rPr>
                            <m:t>𝑑𝑀</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𝑝</m:t>
                              </m:r>
                            </m:e>
                            <m:sub>
                              <m:r>
                                <a:rPr lang="en-CA" sz="1600" b="0" i="1" smtClean="0">
                                  <a:latin typeface="Cambria Math" panose="02040503050406030204" pitchFamily="18" charset="0"/>
                                </a:rPr>
                                <m:t>𝑇</m:t>
                              </m:r>
                            </m:sub>
                          </m:sSub>
                          <m:r>
                            <a:rPr lang="en-CA" sz="1600" b="0" i="1" smtClean="0">
                              <a:latin typeface="Cambria Math" panose="02040503050406030204" pitchFamily="18" charset="0"/>
                            </a:rPr>
                            <m:t>𝑑</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𝑝</m:t>
                              </m:r>
                            </m:e>
                            <m:sub>
                              <m:r>
                                <a:rPr lang="en-CA" sz="1600" b="0" i="1" smtClean="0">
                                  <a:latin typeface="Cambria Math" panose="02040503050406030204" pitchFamily="18" charset="0"/>
                                </a:rPr>
                                <m:t>𝑇</m:t>
                              </m:r>
                            </m:sub>
                          </m:sSub>
                          <m:r>
                            <a:rPr lang="en-CA" sz="1600" b="0" i="1" smtClean="0">
                              <a:latin typeface="Cambria Math" panose="02040503050406030204" pitchFamily="18" charset="0"/>
                            </a:rPr>
                            <m:t>𝑑𝑦</m:t>
                          </m:r>
                        </m:den>
                      </m:f>
                      <m:d>
                        <m:dPr>
                          <m:begChr m:val="["/>
                          <m:endChr m:val="]"/>
                          <m:ctrlPr>
                            <a:rPr lang="en-CA" sz="1600" b="0" i="1" smtClean="0">
                              <a:latin typeface="Cambria Math" panose="02040503050406030204" pitchFamily="18" charset="0"/>
                            </a:rPr>
                          </m:ctrlPr>
                        </m:dPr>
                        <m:e>
                          <m:r>
                            <a:rPr lang="en-CA" sz="1600" b="0" i="1" smtClean="0">
                              <a:latin typeface="Cambria Math" panose="02040503050406030204" pitchFamily="18" charset="0"/>
                            </a:rPr>
                            <m:t>1+</m:t>
                          </m:r>
                          <m:nary>
                            <m:naryPr>
                              <m:chr m:val="∑"/>
                              <m:ctrlPr>
                                <a:rPr lang="en-CA" sz="1600" b="0" i="1" smtClean="0">
                                  <a:latin typeface="Cambria Math" panose="02040503050406030204" pitchFamily="18" charset="0"/>
                                </a:rPr>
                              </m:ctrlPr>
                            </m:naryPr>
                            <m:sub>
                              <m:r>
                                <a:rPr lang="en-CA" sz="1600" b="0" i="1" smtClean="0">
                                  <a:latin typeface="Cambria Math" panose="02040503050406030204" pitchFamily="18" charset="0"/>
                                </a:rPr>
                                <m:t>𝑛</m:t>
                              </m:r>
                              <m:r>
                                <a:rPr lang="en-CA" sz="1600" b="0" i="1" smtClean="0">
                                  <a:latin typeface="Cambria Math" panose="02040503050406030204" pitchFamily="18" charset="0"/>
                                </a:rPr>
                                <m:t>=1</m:t>
                              </m:r>
                            </m:sub>
                            <m:sup>
                              <m:r>
                                <a:rPr lang="en-CA" sz="1600" b="0" i="1" smtClean="0">
                                  <a:latin typeface="Cambria Math" panose="02040503050406030204" pitchFamily="18" charset="0"/>
                                </a:rPr>
                                <m:t>∞</m:t>
                              </m:r>
                            </m:sup>
                            <m:e>
                              <m:r>
                                <a:rPr lang="en-CA" sz="1600" b="0" i="1" smtClean="0">
                                  <a:latin typeface="Cambria Math" panose="02040503050406030204" pitchFamily="18" charset="0"/>
                                </a:rPr>
                                <m:t>2</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𝑣</m:t>
                                  </m:r>
                                </m:e>
                                <m:sub>
                                  <m:r>
                                    <a:rPr lang="en-CA" sz="1600" b="0" i="1" smtClean="0">
                                      <a:latin typeface="Cambria Math" panose="02040503050406030204" pitchFamily="18" charset="0"/>
                                    </a:rPr>
                                    <m:t>𝑛</m:t>
                                  </m:r>
                                </m:sub>
                              </m:sSub>
                              <m:func>
                                <m:funcPr>
                                  <m:ctrlPr>
                                    <a:rPr lang="en-CA" sz="1600" b="0" i="1" smtClean="0">
                                      <a:latin typeface="Cambria Math" panose="02040503050406030204" pitchFamily="18" charset="0"/>
                                    </a:rPr>
                                  </m:ctrlPr>
                                </m:funcPr>
                                <m:fName>
                                  <m:r>
                                    <m:rPr>
                                      <m:sty m:val="p"/>
                                    </m:rPr>
                                    <a:rPr lang="en-CA" sz="1600" b="0" i="0" smtClean="0">
                                      <a:latin typeface="Cambria Math" panose="02040503050406030204" pitchFamily="18" charset="0"/>
                                    </a:rPr>
                                    <m:t>cos</m:t>
                                  </m:r>
                                </m:fName>
                                <m:e>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𝑛</m:t>
                                      </m:r>
                                      <m:r>
                                        <a:rPr lang="en-CA" sz="1600" b="0" i="1" smtClean="0">
                                          <a:latin typeface="Cambria Math" panose="02040503050406030204" pitchFamily="18" charset="0"/>
                                        </a:rPr>
                                        <m:t>𝜙</m:t>
                                      </m:r>
                                      <m:r>
                                        <a:rPr lang="en-CA" sz="1600" b="0" i="1" smtClean="0">
                                          <a:latin typeface="Cambria Math" panose="02040503050406030204" pitchFamily="18" charset="0"/>
                                        </a:rPr>
                                        <m:t>−</m:t>
                                      </m:r>
                                      <m:r>
                                        <a:rPr lang="en-CA" sz="1600" b="0" i="1" smtClean="0">
                                          <a:latin typeface="Cambria Math" panose="02040503050406030204" pitchFamily="18" charset="0"/>
                                        </a:rPr>
                                        <m:t>𝑛</m:t>
                                      </m:r>
                                      <m:sSub>
                                        <m:sSubPr>
                                          <m:ctrlPr>
                                            <a:rPr lang="en-CA" sz="1600" b="0" i="1" smtClean="0">
                                              <a:latin typeface="Cambria Math" panose="02040503050406030204" pitchFamily="18" charset="0"/>
                                            </a:rPr>
                                          </m:ctrlPr>
                                        </m:sSubPr>
                                        <m:e>
                                          <m:r>
                                            <m:rPr>
                                              <m:sty m:val="p"/>
                                            </m:rPr>
                                            <a:rPr lang="en-CA" sz="1600" b="0" i="0" smtClean="0">
                                              <a:latin typeface="Cambria Math" panose="02040503050406030204" pitchFamily="18" charset="0"/>
                                            </a:rPr>
                                            <m:t>Ψ</m:t>
                                          </m:r>
                                        </m:e>
                                        <m:sub>
                                          <m:r>
                                            <a:rPr lang="en-CA" sz="1600" b="0" i="1" smtClean="0">
                                              <a:latin typeface="Cambria Math" panose="02040503050406030204" pitchFamily="18" charset="0"/>
                                            </a:rPr>
                                            <m:t>𝑛</m:t>
                                          </m:r>
                                        </m:sub>
                                      </m:sSub>
                                    </m:e>
                                  </m:d>
                                </m:e>
                              </m:func>
                            </m:e>
                          </m:nary>
                        </m:e>
                      </m:d>
                    </m:oMath>
                  </m:oMathPara>
                </a14:m>
                <a:endParaRPr lang="en-CA" sz="16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347864" y="2564904"/>
                <a:ext cx="5740033" cy="782587"/>
              </a:xfrm>
              <a:prstGeom prst="rect">
                <a:avLst/>
              </a:prstGeom>
              <a:blipFill rotWithShape="0">
                <a:blip r:embed="rId4"/>
                <a:stretch>
                  <a:fillRect/>
                </a:stretch>
              </a:blipFill>
            </p:spPr>
            <p:txBody>
              <a:bodyPr/>
              <a:lstStyle/>
              <a:p>
                <a:r>
                  <a:rPr lang="en-CA">
                    <a:noFill/>
                  </a:rPr>
                  <a:t> </a:t>
                </a:r>
              </a:p>
            </p:txBody>
          </p:sp>
        </mc:Fallback>
      </mc:AlternateContent>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1" y="1151999"/>
            <a:ext cx="4550400" cy="30888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14</a:t>
            </a:fld>
            <a:endParaRPr lang="en-CA" dirty="0"/>
          </a:p>
        </p:txBody>
      </p:sp>
      <p:sp>
        <p:nvSpPr>
          <p:cNvPr id="6" name="Title 3"/>
          <p:cNvSpPr>
            <a:spLocks noGrp="1"/>
          </p:cNvSpPr>
          <p:nvPr>
            <p:ph type="title"/>
          </p:nvPr>
        </p:nvSpPr>
        <p:spPr>
          <a:xfrm>
            <a:off x="228600" y="685800"/>
            <a:ext cx="8915400" cy="533400"/>
          </a:xfrm>
        </p:spPr>
        <p:txBody>
          <a:bodyPr/>
          <a:lstStyle/>
          <a:p>
            <a:pPr algn="ctr"/>
            <a:r>
              <a:rPr lang="en-US" sz="3200" dirty="0" smtClean="0"/>
              <a:t>Effects of a non-zero initial </a:t>
            </a:r>
            <a:r>
              <a:rPr lang="en-US" sz="3200" dirty="0" smtClean="0">
                <a:latin typeface="Symbol" pitchFamily="18" charset="2"/>
              </a:rPr>
              <a:t>p</a:t>
            </a:r>
            <a:r>
              <a:rPr lang="en-US" sz="3200" baseline="30000" dirty="0" smtClean="0">
                <a:latin typeface="Symbol" pitchFamily="18" charset="2"/>
              </a:rPr>
              <a:t>mn</a:t>
            </a:r>
            <a:r>
              <a:rPr lang="en-US" sz="3200" dirty="0" smtClean="0"/>
              <a:t> </a:t>
            </a:r>
          </a:p>
        </p:txBody>
      </p:sp>
      <mc:AlternateContent xmlns:mc="http://schemas.openxmlformats.org/markup-compatibility/2006" xmlns:a14="http://schemas.microsoft.com/office/drawing/2010/main">
        <mc:Choice Requires="a14">
          <p:sp>
            <p:nvSpPr>
              <p:cNvPr id="11" name="TextBox 10"/>
              <p:cNvSpPr txBox="1"/>
              <p:nvPr/>
            </p:nvSpPr>
            <p:spPr>
              <a:xfrm>
                <a:off x="107503" y="4324781"/>
                <a:ext cx="9036497" cy="6163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sz="1800" b="0" i="1" smtClean="0">
                              <a:solidFill>
                                <a:srgbClr val="FF9900"/>
                              </a:solidFill>
                              <a:latin typeface="Cambria Math" panose="02040503050406030204" pitchFamily="18" charset="0"/>
                            </a:rPr>
                          </m:ctrlPr>
                        </m:sSupPr>
                        <m:e>
                          <m:sSup>
                            <m:sSupPr>
                              <m:ctrlPr>
                                <a:rPr lang="en-CA" sz="1800" b="0" i="1" smtClean="0">
                                  <a:solidFill>
                                    <a:srgbClr val="CC6600"/>
                                  </a:solidFill>
                                  <a:latin typeface="Cambria Math" panose="02040503050406030204" pitchFamily="18" charset="0"/>
                                </a:rPr>
                              </m:ctrlPr>
                            </m:sSupPr>
                            <m:e>
                              <m:r>
                                <a:rPr lang="en-CA" sz="1800" b="0" i="1" smtClean="0">
                                  <a:solidFill>
                                    <a:srgbClr val="CC6600"/>
                                  </a:solidFill>
                                  <a:latin typeface="Cambria Math" panose="02040503050406030204" pitchFamily="18" charset="0"/>
                                </a:rPr>
                                <m:t>𝜋</m:t>
                              </m:r>
                            </m:e>
                            <m:sup>
                              <m:r>
                                <a:rPr lang="en-CA" sz="1800" b="0" i="1" smtClean="0">
                                  <a:solidFill>
                                    <a:srgbClr val="CC6600"/>
                                  </a:solidFill>
                                  <a:latin typeface="Cambria Math" panose="02040503050406030204" pitchFamily="18" charset="0"/>
                                </a:rPr>
                                <m:t>𝜇𝜈</m:t>
                              </m:r>
                            </m:sup>
                          </m:sSup>
                          <m:d>
                            <m:dPr>
                              <m:ctrlPr>
                                <a:rPr lang="en-CA" sz="1800" i="1">
                                  <a:solidFill>
                                    <a:srgbClr val="CC6600"/>
                                  </a:solidFill>
                                  <a:latin typeface="Cambria Math" panose="02040503050406030204" pitchFamily="18" charset="0"/>
                                </a:rPr>
                              </m:ctrlPr>
                            </m:dPr>
                            <m:e>
                              <m:sSub>
                                <m:sSubPr>
                                  <m:ctrlPr>
                                    <a:rPr lang="en-CA" sz="1800" i="1">
                                      <a:solidFill>
                                        <a:srgbClr val="CC6600"/>
                                      </a:solidFill>
                                      <a:latin typeface="Cambria Math" panose="02040503050406030204" pitchFamily="18" charset="0"/>
                                    </a:rPr>
                                  </m:ctrlPr>
                                </m:sSubPr>
                                <m:e>
                                  <m:r>
                                    <a:rPr lang="en-CA" sz="1800" i="1">
                                      <a:solidFill>
                                        <a:srgbClr val="CC6600"/>
                                      </a:solidFill>
                                      <a:latin typeface="Cambria Math" panose="02040503050406030204" pitchFamily="18" charset="0"/>
                                    </a:rPr>
                                    <m:t>𝜏</m:t>
                                  </m:r>
                                </m:e>
                                <m:sub>
                                  <m:r>
                                    <a:rPr lang="en-CA" sz="1800" i="1">
                                      <a:solidFill>
                                        <a:srgbClr val="CC6600"/>
                                      </a:solidFill>
                                      <a:latin typeface="Cambria Math" panose="02040503050406030204" pitchFamily="18" charset="0"/>
                                    </a:rPr>
                                    <m:t>0</m:t>
                                  </m:r>
                                </m:sub>
                              </m:sSub>
                            </m:e>
                          </m:d>
                          <m:r>
                            <a:rPr lang="en-CA" sz="1800" b="0" i="1" smtClean="0">
                              <a:solidFill>
                                <a:schemeClr val="tx1"/>
                              </a:solidFill>
                              <a:latin typeface="Cambria Math" panose="02040503050406030204" pitchFamily="18" charset="0"/>
                            </a:rPr>
                            <m:t>=</m:t>
                          </m:r>
                          <m:r>
                            <a:rPr lang="en-CA" sz="1800" b="0" i="1" smtClean="0">
                              <a:solidFill>
                                <a:srgbClr val="CC6600"/>
                              </a:solidFill>
                              <a:latin typeface="Cambria Math" panose="02040503050406030204" pitchFamily="18" charset="0"/>
                            </a:rPr>
                            <m:t>𝑐</m:t>
                          </m:r>
                          <m:d>
                            <m:dPr>
                              <m:begChr m:val="["/>
                              <m:endChr m:val="]"/>
                              <m:ctrlPr>
                                <a:rPr lang="en-CA" sz="1800" b="0" i="1" smtClean="0">
                                  <a:solidFill>
                                    <a:schemeClr val="tx1"/>
                                  </a:solidFill>
                                  <a:latin typeface="Cambria Math" panose="02040503050406030204" pitchFamily="18" charset="0"/>
                                </a:rPr>
                              </m:ctrlPr>
                            </m:dPr>
                            <m:e>
                              <m:r>
                                <a:rPr lang="en-CA" sz="1800" b="0" i="1" smtClean="0">
                                  <a:solidFill>
                                    <a:schemeClr val="tx1"/>
                                  </a:solidFill>
                                  <a:latin typeface="Cambria Math" panose="02040503050406030204" pitchFamily="18" charset="0"/>
                                </a:rPr>
                                <m:t>2</m:t>
                              </m:r>
                              <m:r>
                                <a:rPr lang="en-CA" sz="1800" b="0" i="1" smtClean="0">
                                  <a:solidFill>
                                    <a:schemeClr val="tx1"/>
                                  </a:solidFill>
                                  <a:latin typeface="Cambria Math" panose="02040503050406030204" pitchFamily="18" charset="0"/>
                                </a:rPr>
                                <m:t>𝜂</m:t>
                              </m:r>
                              <m:sSup>
                                <m:sSupPr>
                                  <m:ctrlPr>
                                    <a:rPr lang="en-CA" sz="1800" b="0" i="1" smtClean="0">
                                      <a:solidFill>
                                        <a:schemeClr val="tx1"/>
                                      </a:solidFill>
                                      <a:latin typeface="Cambria Math" panose="02040503050406030204" pitchFamily="18" charset="0"/>
                                    </a:rPr>
                                  </m:ctrlPr>
                                </m:sSupPr>
                                <m:e>
                                  <m:r>
                                    <a:rPr lang="en-CA" sz="1800" b="0" i="1" smtClean="0">
                                      <a:solidFill>
                                        <a:schemeClr val="tx1"/>
                                      </a:solidFill>
                                      <a:latin typeface="Cambria Math" panose="02040503050406030204" pitchFamily="18" charset="0"/>
                                    </a:rPr>
                                    <m:t>𝜎</m:t>
                                  </m:r>
                                </m:e>
                                <m:sup>
                                  <m:r>
                                    <a:rPr lang="en-CA" sz="1800" b="0" i="1" smtClean="0">
                                      <a:solidFill>
                                        <a:schemeClr val="tx1"/>
                                      </a:solidFill>
                                      <a:latin typeface="Cambria Math" panose="02040503050406030204" pitchFamily="18" charset="0"/>
                                    </a:rPr>
                                    <m:t>𝜇𝜈</m:t>
                                  </m:r>
                                </m:sup>
                              </m:sSup>
                            </m:e>
                          </m:d>
                          <m:r>
                            <a:rPr lang="en-CA" sz="1800" b="0" i="1" smtClean="0">
                              <a:solidFill>
                                <a:schemeClr val="tx1"/>
                              </a:solidFill>
                              <a:latin typeface="Cambria Math" panose="02040503050406030204" pitchFamily="18" charset="0"/>
                            </a:rPr>
                            <m:t>;      </m:t>
                          </m:r>
                          <m:r>
                            <a:rPr lang="en-CA" sz="1800" b="0" i="1" smtClean="0">
                              <a:solidFill>
                                <a:srgbClr val="CC6600"/>
                              </a:solidFill>
                              <a:latin typeface="Cambria Math" panose="02040503050406030204" pitchFamily="18" charset="0"/>
                            </a:rPr>
                            <m:t>𝑐</m:t>
                          </m:r>
                          <m:r>
                            <a:rPr lang="en-CA" sz="1800" b="0" i="1" smtClean="0">
                              <a:solidFill>
                                <a:srgbClr val="CC6600"/>
                              </a:solidFill>
                              <a:latin typeface="Cambria Math" panose="02040503050406030204" pitchFamily="18" charset="0"/>
                            </a:rPr>
                            <m:t>=0,</m:t>
                          </m:r>
                          <m:f>
                            <m:fPr>
                              <m:ctrlPr>
                                <a:rPr lang="en-CA" sz="1800" b="0" i="1" smtClean="0">
                                  <a:solidFill>
                                    <a:srgbClr val="CC6600"/>
                                  </a:solidFill>
                                  <a:latin typeface="Cambria Math" panose="02040503050406030204" pitchFamily="18" charset="0"/>
                                </a:rPr>
                              </m:ctrlPr>
                            </m:fPr>
                            <m:num>
                              <m:r>
                                <a:rPr lang="en-CA" sz="1800" b="0" i="1" smtClean="0">
                                  <a:solidFill>
                                    <a:srgbClr val="CC6600"/>
                                  </a:solidFill>
                                  <a:latin typeface="Cambria Math" panose="02040503050406030204" pitchFamily="18" charset="0"/>
                                </a:rPr>
                                <m:t>1</m:t>
                              </m:r>
                            </m:num>
                            <m:den>
                              <m:r>
                                <a:rPr lang="en-CA" sz="1800" b="0" i="1" smtClean="0">
                                  <a:solidFill>
                                    <a:srgbClr val="CC6600"/>
                                  </a:solidFill>
                                  <a:latin typeface="Cambria Math" panose="02040503050406030204" pitchFamily="18" charset="0"/>
                                </a:rPr>
                                <m:t>2</m:t>
                              </m:r>
                            </m:den>
                          </m:f>
                          <m:r>
                            <a:rPr lang="en-CA" sz="1800" b="0" i="1" smtClean="0">
                              <a:solidFill>
                                <a:srgbClr val="CC6600"/>
                              </a:solidFill>
                              <a:latin typeface="Cambria Math" panose="02040503050406030204" pitchFamily="18" charset="0"/>
                            </a:rPr>
                            <m:t>,1</m:t>
                          </m:r>
                          <m:r>
                            <a:rPr lang="en-CA" sz="1800" b="0" i="1" smtClean="0">
                              <a:solidFill>
                                <a:schemeClr val="tx1"/>
                              </a:solidFill>
                              <a:latin typeface="Cambria Math" panose="02040503050406030204" pitchFamily="18" charset="0"/>
                            </a:rPr>
                            <m:t>;         </m:t>
                          </m:r>
                          <m:r>
                            <a:rPr lang="en-CA" sz="1800" b="0" i="1" smtClean="0">
                              <a:solidFill>
                                <a:schemeClr val="tx1"/>
                              </a:solidFill>
                              <a:latin typeface="Cambria Math" panose="02040503050406030204" pitchFamily="18" charset="0"/>
                            </a:rPr>
                            <m:t>𝜎</m:t>
                          </m:r>
                        </m:e>
                        <m:sup>
                          <m:r>
                            <a:rPr lang="en-CA" sz="1800" b="0" i="1" smtClean="0">
                              <a:solidFill>
                                <a:schemeClr val="tx1"/>
                              </a:solidFill>
                              <a:latin typeface="Cambria Math" panose="02040503050406030204" pitchFamily="18" charset="0"/>
                            </a:rPr>
                            <m:t>𝜇𝜈</m:t>
                          </m:r>
                        </m:sup>
                      </m:sSup>
                      <m:r>
                        <a:rPr lang="en-CA" sz="1800" b="0" i="1" smtClean="0">
                          <a:solidFill>
                            <a:schemeClr val="tx1"/>
                          </a:solidFill>
                          <a:latin typeface="Cambria Math" panose="02040503050406030204" pitchFamily="18" charset="0"/>
                        </a:rPr>
                        <m:t>=</m:t>
                      </m:r>
                      <m:d>
                        <m:dPr>
                          <m:begChr m:val="["/>
                          <m:endChr m:val="]"/>
                          <m:ctrlPr>
                            <a:rPr lang="en-CA" sz="1800" i="1" smtClean="0">
                              <a:solidFill>
                                <a:schemeClr val="tx1"/>
                              </a:solidFill>
                              <a:latin typeface="Cambria Math" panose="02040503050406030204" pitchFamily="18" charset="0"/>
                            </a:rPr>
                          </m:ctrlPr>
                        </m:dPr>
                        <m:e>
                          <m:f>
                            <m:fPr>
                              <m:ctrlPr>
                                <a:rPr lang="en-CA" sz="1800" i="1">
                                  <a:solidFill>
                                    <a:schemeClr val="tx1"/>
                                  </a:solidFill>
                                  <a:latin typeface="Cambria Math" panose="02040503050406030204" pitchFamily="18" charset="0"/>
                                </a:rPr>
                              </m:ctrlPr>
                            </m:fPr>
                            <m:num>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𝜇</m:t>
                                  </m:r>
                                </m:sup>
                              </m:sSup>
                              <m:sSup>
                                <m:sSupPr>
                                  <m:ctrlPr>
                                    <a:rPr lang="en-CA" sz="1800" i="1">
                                      <a:solidFill>
                                        <a:schemeClr val="tx1"/>
                                      </a:solidFill>
                                      <a:latin typeface="Cambria Math" panose="02040503050406030204" pitchFamily="18" charset="0"/>
                                    </a:rPr>
                                  </m:ctrlPr>
                                </m:sSupPr>
                                <m:e>
                                  <m:r>
                                    <a:rPr lang="en-CA" sz="1800" i="1">
                                      <a:solidFill>
                                        <a:schemeClr val="tx1"/>
                                      </a:solidFill>
                                      <a:latin typeface="Cambria Math" panose="02040503050406030204" pitchFamily="18" charset="0"/>
                                    </a:rPr>
                                    <m:t>𝑢</m:t>
                                  </m:r>
                                </m:e>
                                <m:sup>
                                  <m:r>
                                    <a:rPr lang="en-CA" sz="1800" i="1">
                                      <a:solidFill>
                                        <a:schemeClr val="tx1"/>
                                      </a:solidFill>
                                      <a:latin typeface="Cambria Math" panose="02040503050406030204" pitchFamily="18" charset="0"/>
                                    </a:rPr>
                                    <m:t>𝜈</m:t>
                                  </m:r>
                                </m:sup>
                              </m:sSup>
                              <m:r>
                                <a:rPr lang="en-CA" sz="1800" i="1">
                                  <a:solidFill>
                                    <a:schemeClr val="tx1"/>
                                  </a:solidFill>
                                  <a:latin typeface="Cambria Math" panose="02040503050406030204" pitchFamily="18" charset="0"/>
                                </a:rPr>
                                <m:t>+</m:t>
                              </m:r>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𝜈</m:t>
                                  </m:r>
                                </m:sup>
                              </m:sSup>
                              <m:sSup>
                                <m:sSupPr>
                                  <m:ctrlPr>
                                    <a:rPr lang="en-CA" sz="1800" i="1">
                                      <a:solidFill>
                                        <a:schemeClr val="tx1"/>
                                      </a:solidFill>
                                      <a:latin typeface="Cambria Math" panose="02040503050406030204" pitchFamily="18" charset="0"/>
                                    </a:rPr>
                                  </m:ctrlPr>
                                </m:sSupPr>
                                <m:e>
                                  <m:r>
                                    <a:rPr lang="en-CA" sz="1800" i="1">
                                      <a:solidFill>
                                        <a:schemeClr val="tx1"/>
                                      </a:solidFill>
                                      <a:latin typeface="Cambria Math" panose="02040503050406030204" pitchFamily="18" charset="0"/>
                                    </a:rPr>
                                    <m:t>𝑢</m:t>
                                  </m:r>
                                </m:e>
                                <m:sup>
                                  <m:r>
                                    <a:rPr lang="en-CA" sz="1800" i="1">
                                      <a:solidFill>
                                        <a:schemeClr val="tx1"/>
                                      </a:solidFill>
                                      <a:latin typeface="Cambria Math" panose="02040503050406030204" pitchFamily="18" charset="0"/>
                                    </a:rPr>
                                    <m:t>𝜇</m:t>
                                  </m:r>
                                </m:sup>
                              </m:sSup>
                              <m:r>
                                <a:rPr lang="en-CA" sz="1800" i="1">
                                  <a:solidFill>
                                    <a:schemeClr val="tx1"/>
                                  </a:solidFill>
                                  <a:latin typeface="Cambria Math" panose="02040503050406030204" pitchFamily="18" charset="0"/>
                                </a:rPr>
                                <m:t> </m:t>
                              </m:r>
                            </m:num>
                            <m:den>
                              <m:r>
                                <a:rPr lang="en-CA" sz="1800" i="1">
                                  <a:solidFill>
                                    <a:schemeClr val="tx1"/>
                                  </a:solidFill>
                                  <a:latin typeface="Cambria Math" panose="02040503050406030204" pitchFamily="18" charset="0"/>
                                </a:rPr>
                                <m:t>2</m:t>
                              </m:r>
                            </m:den>
                          </m:f>
                          <m:r>
                            <a:rPr lang="en-CA" sz="1800" i="1">
                              <a:solidFill>
                                <a:schemeClr val="tx1"/>
                              </a:solidFill>
                              <a:latin typeface="Cambria Math" panose="02040503050406030204" pitchFamily="18" charset="0"/>
                            </a:rPr>
                            <m:t>−</m:t>
                          </m:r>
                          <m:f>
                            <m:fPr>
                              <m:ctrlPr>
                                <a:rPr lang="en-CA" sz="1800" i="1">
                                  <a:solidFill>
                                    <a:schemeClr val="tx1"/>
                                  </a:solidFill>
                                  <a:latin typeface="Cambria Math" panose="02040503050406030204" pitchFamily="18" charset="0"/>
                                </a:rPr>
                              </m:ctrlPr>
                            </m:fPr>
                            <m:num>
                              <m:r>
                                <a:rPr lang="en-CA" sz="1800" i="1">
                                  <a:solidFill>
                                    <a:schemeClr val="tx1"/>
                                  </a:solidFill>
                                  <a:latin typeface="Cambria Math" panose="02040503050406030204" pitchFamily="18" charset="0"/>
                                </a:rPr>
                                <m:t>1</m:t>
                              </m:r>
                            </m:num>
                            <m:den>
                              <m:r>
                                <a:rPr lang="en-CA" sz="1800" i="1">
                                  <a:solidFill>
                                    <a:schemeClr val="tx1"/>
                                  </a:solidFill>
                                  <a:latin typeface="Cambria Math" panose="02040503050406030204" pitchFamily="18" charset="0"/>
                                </a:rPr>
                                <m:t>3</m:t>
                              </m:r>
                            </m:den>
                          </m:f>
                          <m:sSup>
                            <m:sSupPr>
                              <m:ctrlPr>
                                <a:rPr lang="en-CA" sz="1800" i="1">
                                  <a:solidFill>
                                    <a:schemeClr val="tx1"/>
                                  </a:solidFill>
                                  <a:latin typeface="Cambria Math" panose="02040503050406030204" pitchFamily="18" charset="0"/>
                                </a:rPr>
                              </m:ctrlPr>
                            </m:sSupPr>
                            <m:e>
                              <m:r>
                                <m:rPr>
                                  <m:sty m:val="p"/>
                                </m:rPr>
                                <a:rPr lang="en-CA" sz="1800">
                                  <a:solidFill>
                                    <a:schemeClr val="tx1"/>
                                  </a:solidFill>
                                  <a:latin typeface="Cambria Math" panose="02040503050406030204" pitchFamily="18" charset="0"/>
                                </a:rPr>
                                <m:t>Δ</m:t>
                              </m:r>
                            </m:e>
                            <m:sup>
                              <m:r>
                                <a:rPr lang="en-CA" sz="1800" i="1">
                                  <a:solidFill>
                                    <a:schemeClr val="tx1"/>
                                  </a:solidFill>
                                  <a:latin typeface="Cambria Math" panose="02040503050406030204" pitchFamily="18" charset="0"/>
                                </a:rPr>
                                <m:t>𝜇𝜈</m:t>
                              </m:r>
                            </m:sup>
                          </m:sSup>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𝛼</m:t>
                              </m:r>
                            </m:sup>
                          </m:sSup>
                          <m:sSub>
                            <m:sSubPr>
                              <m:ctrlPr>
                                <a:rPr lang="en-CA" sz="1800" i="1">
                                  <a:solidFill>
                                    <a:schemeClr val="tx1"/>
                                  </a:solidFill>
                                  <a:latin typeface="Cambria Math" panose="02040503050406030204" pitchFamily="18" charset="0"/>
                                </a:rPr>
                              </m:ctrlPr>
                            </m:sSubPr>
                            <m:e>
                              <m:r>
                                <a:rPr lang="en-CA" sz="1800" i="1">
                                  <a:solidFill>
                                    <a:schemeClr val="tx1"/>
                                  </a:solidFill>
                                  <a:latin typeface="Cambria Math" panose="02040503050406030204" pitchFamily="18" charset="0"/>
                                </a:rPr>
                                <m:t>𝑢</m:t>
                              </m:r>
                            </m:e>
                            <m:sub>
                              <m:r>
                                <a:rPr lang="en-CA" sz="1800" i="1">
                                  <a:solidFill>
                                    <a:schemeClr val="tx1"/>
                                  </a:solidFill>
                                  <a:latin typeface="Cambria Math" panose="02040503050406030204" pitchFamily="18" charset="0"/>
                                </a:rPr>
                                <m:t>𝛼</m:t>
                              </m:r>
                            </m:sub>
                          </m:sSub>
                        </m:e>
                      </m:d>
                    </m:oMath>
                  </m:oMathPara>
                </a14:m>
                <a:endParaRPr lang="en-CA" sz="1800" i="1" dirty="0">
                  <a:solidFill>
                    <a:srgbClr val="FF99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7503" y="4324781"/>
                <a:ext cx="9036497" cy="616387"/>
              </a:xfrm>
              <a:prstGeom prst="rect">
                <a:avLst/>
              </a:prstGeom>
              <a:blipFill rotWithShape="0">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Content Placeholder 1"/>
              <p:cNvSpPr txBox="1">
                <a:spLocks/>
              </p:cNvSpPr>
              <p:nvPr/>
            </p:nvSpPr>
            <p:spPr bwMode="auto">
              <a:xfrm>
                <a:off x="179512" y="5035624"/>
                <a:ext cx="9001000" cy="13457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m:t>
                    </m:r>
                    <m:r>
                      <a:rPr lang="en-CA" sz="2000" b="0" i="1" smtClean="0">
                        <a:latin typeface="Cambria Math" panose="02040503050406030204" pitchFamily="18" charset="0"/>
                      </a:rPr>
                      <m:t>𝑖𝑛𝑖𝑡</m:t>
                    </m:r>
                    <m:r>
                      <a:rPr lang="en-CA" sz="2000" b="0" i="1" smtClean="0">
                        <a:latin typeface="Cambria Math" panose="02040503050406030204" pitchFamily="18" charset="0"/>
                      </a:rPr>
                      <m:t>. </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𝜋</m:t>
                        </m:r>
                      </m:e>
                      <m:sup>
                        <m:r>
                          <a:rPr lang="en-CA" sz="2000" b="0" i="1" smtClean="0">
                            <a:latin typeface="Cambria Math" panose="02040503050406030204" pitchFamily="18" charset="0"/>
                          </a:rPr>
                          <m:t>𝜇𝜈</m:t>
                        </m:r>
                      </m:sup>
                    </m:sSup>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𝑒𝑠𝑝</m:t>
                        </m:r>
                        <m:r>
                          <a:rPr lang="en-CA" sz="2000" b="0" i="1" smtClean="0">
                            <a:latin typeface="Cambria Math" panose="02040503050406030204" pitchFamily="18" charset="0"/>
                          </a:rPr>
                          <m:t>. </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𝜋</m:t>
                            </m:r>
                          </m:e>
                          <m:sup>
                            <m:r>
                              <a:rPr lang="en-CA" sz="2000" b="0" i="1" smtClean="0">
                                <a:latin typeface="Cambria Math" panose="02040503050406030204" pitchFamily="18" charset="0"/>
                              </a:rPr>
                              <m:t>𝑧𝑧</m:t>
                            </m:r>
                          </m:sup>
                        </m:sSup>
                      </m:e>
                    </m:d>
                    <m:r>
                      <a:rPr lang="en-CA" sz="2000" b="0" i="1" smtClean="0">
                        <a:latin typeface="Cambria Math" panose="02040503050406030204" pitchFamily="18" charset="0"/>
                      </a:rPr>
                      <m:t>⇒</m:t>
                    </m:r>
                    <m:r>
                      <a:rPr lang="en-CA" sz="2000" b="0" i="1" smtClean="0">
                        <a:latin typeface="Cambria Math" panose="02040503050406030204" pitchFamily="18" charset="0"/>
                      </a:rPr>
                      <m:t>𝑛𝑜𝑛</m:t>
                    </m:r>
                    <m:r>
                      <a:rPr lang="en-CA" sz="2000" b="0" i="1" smtClean="0">
                        <a:latin typeface="Cambria Math" panose="02040503050406030204" pitchFamily="18" charset="0"/>
                      </a:rPr>
                      <m:t>−</m:t>
                    </m:r>
                    <m:r>
                      <a:rPr lang="en-CA" sz="2000" b="0" i="1" smtClean="0">
                        <a:latin typeface="Cambria Math" panose="02040503050406030204" pitchFamily="18" charset="0"/>
                      </a:rPr>
                      <m:t>𝑙𝑖𝑛</m:t>
                    </m:r>
                    <m:r>
                      <a:rPr lang="en-CA" sz="2000" b="0" i="1" smtClean="0">
                        <a:latin typeface="Cambria Math" panose="02040503050406030204" pitchFamily="18" charset="0"/>
                      </a:rPr>
                      <m:t>.  </m:t>
                    </m:r>
                    <m:r>
                      <a:rPr lang="en-CA" sz="2000" b="0" i="1" smtClean="0">
                        <a:latin typeface="Cambria Math" panose="02040503050406030204" pitchFamily="18" charset="0"/>
                      </a:rPr>
                      <m:t>𝑐𝑜𝑢𝑝𝑙𝑖𝑛𝑔</m:t>
                    </m:r>
                    <m:r>
                      <a:rPr lang="en-CA" sz="2000" b="0" i="1" smtClean="0">
                        <a:latin typeface="Cambria Math" panose="02040503050406030204" pitchFamily="18" charset="0"/>
                      </a:rPr>
                      <m:t>: ↑</m:t>
                    </m:r>
                    <m:r>
                      <a:rPr lang="en-CA" sz="2000" b="0" i="1" smtClean="0">
                        <a:latin typeface="Cambria Math" panose="02040503050406030204" pitchFamily="18" charset="0"/>
                      </a:rPr>
                      <m:t>𝑟𝑎𝑡𝑒</m:t>
                    </m:r>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𝑃</m:t>
                        </m:r>
                      </m:e>
                      <m:sub>
                        <m:r>
                          <a:rPr lang="en-CA" sz="2000" b="0" i="1" smtClean="0">
                            <a:latin typeface="Cambria Math" panose="02040503050406030204" pitchFamily="18" charset="0"/>
                          </a:rPr>
                          <m:t>𝐿</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𝑃</m:t>
                        </m:r>
                      </m:e>
                      <m:sub>
                        <m:r>
                          <a:rPr lang="en-CA" sz="2000" b="0" i="1" smtClean="0">
                            <a:latin typeface="Cambria Math" panose="02040503050406030204" pitchFamily="18" charset="0"/>
                          </a:rPr>
                          <m:t>𝑇</m:t>
                        </m:r>
                      </m:sub>
                    </m:sSub>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𝑣</m:t>
                        </m:r>
                      </m:e>
                      <m:sub>
                        <m:r>
                          <a:rPr lang="en-CA" sz="2000" b="0" i="1" smtClean="0">
                            <a:latin typeface="Cambria Math" panose="02040503050406030204" pitchFamily="18" charset="0"/>
                          </a:rPr>
                          <m:t>2</m:t>
                        </m:r>
                      </m:sub>
                    </m:sSub>
                    <m:r>
                      <a:rPr lang="en-CA" sz="2000" b="0" i="1" smtClean="0">
                        <a:latin typeface="Cambria Math" panose="02040503050406030204" pitchFamily="18" charset="0"/>
                      </a:rPr>
                      <m:t>  </m:t>
                    </m:r>
                    <m:r>
                      <a:rPr lang="en-CA" sz="2000" b="0" i="1" smtClean="0">
                        <a:latin typeface="Cambria Math" panose="02040503050406030204" pitchFamily="18" charset="0"/>
                      </a:rPr>
                      <m:t>𝑓𝑜𝑟</m:t>
                    </m:r>
                    <m:r>
                      <a:rPr lang="en-CA" sz="2000" b="0" i="1" smtClean="0">
                        <a:latin typeface="Cambria Math" panose="02040503050406030204" pitchFamily="18" charset="0"/>
                      </a:rPr>
                      <m:t> </m:t>
                    </m:r>
                    <m:r>
                      <a:rPr lang="en-CA" sz="2000" b="0" i="1" smtClean="0">
                        <a:latin typeface="Cambria Math" panose="02040503050406030204" pitchFamily="18" charset="0"/>
                      </a:rPr>
                      <m:t>𝑄𝐺𝑃</m:t>
                    </m:r>
                  </m:oMath>
                </a14:m>
                <a:endParaRPr lang="en-CA" sz="2000" b="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endParaRPr lang="en-CA" sz="800" b="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𝐴𝑓𝑓𝑒𝑐𝑡𝑠</m:t>
                    </m:r>
                    <m:r>
                      <a:rPr lang="en-CA" sz="2000" b="0" i="1" smtClean="0">
                        <a:latin typeface="Cambria Math" panose="02040503050406030204" pitchFamily="18" charset="0"/>
                      </a:rPr>
                      <m:t> </m:t>
                    </m:r>
                    <m:r>
                      <a:rPr lang="en-CA" sz="2000" b="0" i="1" smtClean="0">
                        <a:latin typeface="Cambria Math" panose="02040503050406030204" pitchFamily="18" charset="0"/>
                      </a:rPr>
                      <m:t>𝑡h𝑒</m:t>
                    </m:r>
                    <m:r>
                      <a:rPr lang="en-CA" sz="2000" b="0" i="1" smtClean="0">
                        <a:latin typeface="Cambria Math" panose="02040503050406030204" pitchFamily="18" charset="0"/>
                      </a:rPr>
                      <m:t> </m:t>
                    </m:r>
                    <m:r>
                      <a:rPr lang="en-CA" sz="2000" b="0" i="1" smtClean="0">
                        <a:latin typeface="Cambria Math" panose="02040503050406030204" pitchFamily="18" charset="0"/>
                      </a:rPr>
                      <m:t>h𝑦𝑑𝑟𝑜</m:t>
                    </m:r>
                    <m:r>
                      <a:rPr lang="en-CA" sz="2000" b="0" i="1" smtClean="0">
                        <a:latin typeface="Cambria Math" panose="02040503050406030204" pitchFamily="18" charset="0"/>
                      </a:rPr>
                      <m:t> </m:t>
                    </m:r>
                    <m:r>
                      <a:rPr lang="en-CA" sz="2000" b="0" i="1" smtClean="0">
                        <a:latin typeface="Cambria Math" panose="02040503050406030204" pitchFamily="18" charset="0"/>
                      </a:rPr>
                      <m:t>𝑒𝑣𝑜𝑙𝑢𝑡𝑖𝑜𝑛</m:t>
                    </m:r>
                    <m:r>
                      <a:rPr lang="en-CA" sz="2000" b="0" i="1" smtClean="0">
                        <a:latin typeface="Cambria Math" panose="02040503050406030204" pitchFamily="18" charset="0"/>
                      </a:rPr>
                      <m:t> </m:t>
                    </m:r>
                    <m:r>
                      <a:rPr lang="en-CA" sz="2000" b="0" i="1" smtClean="0">
                        <a:latin typeface="Cambria Math" panose="02040503050406030204" pitchFamily="18" charset="0"/>
                      </a:rPr>
                      <m:t>𝑡h𝑒</m:t>
                    </m:r>
                    <m:r>
                      <a:rPr lang="en-CA" sz="2000" b="0" i="1" smtClean="0">
                        <a:latin typeface="Cambria Math" panose="02040503050406030204" pitchFamily="18" charset="0"/>
                      </a:rPr>
                      <m:t> </m:t>
                    </m:r>
                    <m:r>
                      <a:rPr lang="en-CA" sz="2000" b="0" i="1" smtClean="0">
                        <a:latin typeface="Cambria Math" panose="02040503050406030204" pitchFamily="18" charset="0"/>
                      </a:rPr>
                      <m:t>𝑚𝑜𝑠𝑡</m:t>
                    </m:r>
                    <m:r>
                      <a:rPr lang="en-CA" sz="2000" b="0" i="1" smtClean="0">
                        <a:latin typeface="Cambria Math" panose="02040503050406030204" pitchFamily="18" charset="0"/>
                      </a:rPr>
                      <m:t> </m:t>
                    </m:r>
                    <m:r>
                      <a:rPr lang="en-CA" sz="2000" b="0" i="1" smtClean="0">
                        <a:latin typeface="Cambria Math" panose="02040503050406030204" pitchFamily="18" charset="0"/>
                      </a:rPr>
                      <m:t>𝑎𝑡</m:t>
                    </m:r>
                    <m:r>
                      <a:rPr lang="en-CA" sz="2000" b="0" i="1" smtClean="0">
                        <a:latin typeface="Cambria Math" panose="02040503050406030204" pitchFamily="18" charset="0"/>
                      </a:rPr>
                      <m:t> </m:t>
                    </m:r>
                    <m:r>
                      <a:rPr lang="en-CA" sz="2000" b="0" i="1" smtClean="0">
                        <a:latin typeface="Cambria Math" panose="02040503050406030204" pitchFamily="18" charset="0"/>
                      </a:rPr>
                      <m:t>𝜏</m:t>
                    </m:r>
                    <m:r>
                      <a:rPr lang="en-CA" sz="2000" b="0" i="1" smtClean="0">
                        <a:latin typeface="Cambria Math" panose="02040503050406030204" pitchFamily="18" charset="0"/>
                      </a:rPr>
                      <m:t>&lt;∼1 </m:t>
                    </m:r>
                    <m:r>
                      <a:rPr lang="en-CA" sz="2000" b="0" i="1" smtClean="0">
                        <a:latin typeface="Cambria Math" panose="02040503050406030204" pitchFamily="18" charset="0"/>
                      </a:rPr>
                      <m:t>𝑓𝑚</m:t>
                    </m:r>
                    <m:r>
                      <a:rPr lang="en-CA" sz="2000" b="0" i="1" smtClean="0">
                        <a:latin typeface="Cambria Math" panose="02040503050406030204" pitchFamily="18" charset="0"/>
                      </a:rPr>
                      <m:t>/</m:t>
                    </m:r>
                    <m:r>
                      <a:rPr lang="en-CA" sz="2000" b="0" i="1" smtClean="0">
                        <a:latin typeface="Cambria Math" panose="02040503050406030204" pitchFamily="18" charset="0"/>
                      </a:rPr>
                      <m:t>𝑐</m:t>
                    </m:r>
                    <m:r>
                      <a:rPr lang="en-CA" sz="2000" b="0" i="1" smtClean="0">
                        <a:latin typeface="Cambria Math" panose="02040503050406030204" pitchFamily="18" charset="0"/>
                      </a:rPr>
                      <m:t>⇒</m:t>
                    </m:r>
                    <m:r>
                      <a:rPr lang="en-CA" sz="2000" b="0" i="1" smtClean="0">
                        <a:latin typeface="Cambria Math" panose="02040503050406030204" pitchFamily="18" charset="0"/>
                      </a:rPr>
                      <m:t>𝑙𝑎𝑟𝑔𝑒𝑠𝑡</m:t>
                    </m:r>
                    <m:r>
                      <a:rPr lang="en-CA" sz="2000" b="0" i="1" smtClean="0">
                        <a:latin typeface="Cambria Math" panose="02040503050406030204" pitchFamily="18" charset="0"/>
                      </a:rPr>
                      <m:t> </m:t>
                    </m:r>
                    <m:r>
                      <a:rPr lang="en-CA" sz="2000" b="0" i="1" smtClean="0">
                        <a:latin typeface="Cambria Math" panose="02040503050406030204" pitchFamily="18" charset="0"/>
                      </a:rPr>
                      <m:t>𝑒𝑓𝑓𝑒𝑐𝑡</m:t>
                    </m:r>
                    <m:r>
                      <a:rPr lang="en-CA" sz="2000" b="0" i="1" smtClean="0">
                        <a:latin typeface="Cambria Math" panose="02040503050406030204" pitchFamily="18" charset="0"/>
                      </a:rPr>
                      <m:t> </m:t>
                    </m:r>
                    <m:r>
                      <a:rPr lang="en-CA" sz="2000" b="0" i="1" smtClean="0">
                        <a:latin typeface="Cambria Math" panose="02040503050406030204" pitchFamily="18" charset="0"/>
                      </a:rPr>
                      <m:t>𝑜𝑛</m:t>
                    </m:r>
                    <m:r>
                      <a:rPr lang="en-CA" sz="2000" b="0" i="1" smtClean="0">
                        <a:latin typeface="Cambria Math" panose="02040503050406030204" pitchFamily="18" charset="0"/>
                      </a:rPr>
                      <m:t> </m:t>
                    </m:r>
                    <m:r>
                      <a:rPr lang="en-CA" sz="2000" b="0" i="1" smtClean="0">
                        <a:latin typeface="Cambria Math" panose="02040503050406030204" pitchFamily="18" charset="0"/>
                      </a:rPr>
                      <m:t>𝑄𝐺𝑃</m:t>
                    </m:r>
                    <m:r>
                      <a:rPr lang="en-CA" sz="2000" b="0" i="1" smtClean="0">
                        <a:latin typeface="Cambria Math" panose="02040503050406030204" pitchFamily="18" charset="0"/>
                      </a:rPr>
                      <m:t>.</m:t>
                    </m:r>
                  </m:oMath>
                </a14:m>
                <a:endParaRPr lang="en-CA" sz="2000" b="0" dirty="0" smtClean="0">
                  <a:latin typeface="+mn-lt"/>
                </a:endParaRPr>
              </a:p>
              <a:p>
                <a:pPr marL="273050" lvl="0" indent="-273050">
                  <a:spcBef>
                    <a:spcPct val="20000"/>
                  </a:spcBef>
                  <a:buClr>
                    <a:srgbClr val="0BD0D9"/>
                  </a:buClr>
                  <a:buSzPct val="95000"/>
                  <a:buFont typeface="Wingdings 2" pitchFamily="18" charset="2"/>
                  <a:buChar char=""/>
                  <a:defRPr/>
                </a:pPr>
                <a:endParaRPr lang="en-CA" sz="2000" b="0" dirty="0" smtClean="0">
                  <a:latin typeface="+mn-lt"/>
                </a:endParaRPr>
              </a:p>
              <a:p>
                <a:pPr marL="273050" lvl="0" indent="-273050">
                  <a:spcBef>
                    <a:spcPct val="20000"/>
                  </a:spcBef>
                  <a:buClr>
                    <a:srgbClr val="0BD0D9"/>
                  </a:buClr>
                  <a:buSzPct val="95000"/>
                  <a:buFont typeface="Wingdings 2" pitchFamily="18" charset="2"/>
                  <a:buChar char=""/>
                  <a:defRPr/>
                </a:pPr>
                <a:endParaRPr lang="en-US" sz="2000" dirty="0" smtClean="0">
                  <a:latin typeface="+mn-lt"/>
                </a:endParaRPr>
              </a:p>
            </p:txBody>
          </p:sp>
        </mc:Choice>
        <mc:Fallback xmlns="">
          <p:sp>
            <p:nvSpPr>
              <p:cNvPr id="20" name="Content Placeholder 1"/>
              <p:cNvSpPr txBox="1">
                <a:spLocks noRot="1" noChangeAspect="1" noMove="1" noResize="1" noEditPoints="1" noAdjustHandles="1" noChangeArrowheads="1" noChangeShapeType="1" noTextEdit="1"/>
              </p:cNvSpPr>
              <p:nvPr/>
            </p:nvSpPr>
            <p:spPr bwMode="auto">
              <a:xfrm>
                <a:off x="179512" y="5035624"/>
                <a:ext cx="9001000" cy="1345704"/>
              </a:xfrm>
              <a:prstGeom prst="rect">
                <a:avLst/>
              </a:prstGeom>
              <a:blipFill rotWithShape="0">
                <a:blip r:embed="rId6"/>
                <a:stretch>
                  <a:fillRect l="-406"/>
                </a:stretch>
              </a:blipFill>
              <a:ln w="9525">
                <a:noFill/>
                <a:miter lim="800000"/>
                <a:headEnd/>
                <a:tailEnd/>
              </a:ln>
            </p:spPr>
            <p:txBody>
              <a:bodyPr/>
              <a:lstStyle/>
              <a:p>
                <a:r>
                  <a:rPr lang="en-CA">
                    <a:noFill/>
                  </a:rPr>
                  <a:t> </a:t>
                </a:r>
              </a:p>
            </p:txBody>
          </p:sp>
        </mc:Fallback>
      </mc:AlternateContent>
      <p:sp>
        <p:nvSpPr>
          <p:cNvPr id="12" name="TextBox 11"/>
          <p:cNvSpPr txBox="1"/>
          <p:nvPr/>
        </p:nvSpPr>
        <p:spPr>
          <a:xfrm>
            <a:off x="683568" y="1268760"/>
            <a:ext cx="1159292" cy="461665"/>
          </a:xfrm>
          <a:prstGeom prst="rect">
            <a:avLst/>
          </a:prstGeom>
          <a:noFill/>
        </p:spPr>
        <p:txBody>
          <a:bodyPr wrap="none" rtlCol="0">
            <a:spAutoFit/>
          </a:bodyPr>
          <a:lstStyle/>
          <a:p>
            <a:r>
              <a:rPr lang="en-US" dirty="0" smtClean="0"/>
              <a:t>20-40%</a:t>
            </a:r>
            <a:endParaRPr lang="en-US" dirty="0"/>
          </a:p>
        </p:txBody>
      </p:sp>
      <p:pic>
        <p:nvPicPr>
          <p:cNvPr id="13" name="Picture 12"/>
          <p:cNvPicPr>
            <a:picLocks/>
          </p:cNvPicPr>
          <p:nvPr/>
        </p:nvPicPr>
        <p:blipFill>
          <a:blip r:embed="rId7"/>
          <a:stretch>
            <a:fillRect/>
          </a:stretch>
        </p:blipFill>
        <p:spPr>
          <a:xfrm>
            <a:off x="4597696" y="1197096"/>
            <a:ext cx="4438800" cy="3096000"/>
          </a:xfrm>
          <a:prstGeom prst="rect">
            <a:avLst/>
          </a:prstGeom>
        </p:spPr>
      </p:pic>
      <p:sp>
        <p:nvSpPr>
          <p:cNvPr id="16" name="TextBox 15"/>
          <p:cNvSpPr txBox="1"/>
          <p:nvPr/>
        </p:nvSpPr>
        <p:spPr>
          <a:xfrm>
            <a:off x="5281272" y="2206864"/>
            <a:ext cx="1159292" cy="461665"/>
          </a:xfrm>
          <a:prstGeom prst="rect">
            <a:avLst/>
          </a:prstGeom>
          <a:noFill/>
        </p:spPr>
        <p:txBody>
          <a:bodyPr wrap="none" rtlCol="0">
            <a:spAutoFit/>
          </a:bodyPr>
          <a:lstStyle/>
          <a:p>
            <a:r>
              <a:rPr lang="en-US" dirty="0" smtClean="0"/>
              <a:t>20-40%</a:t>
            </a:r>
            <a:endParaRPr lang="en-US" dirty="0"/>
          </a:p>
        </p:txBody>
      </p:sp>
      <p:sp>
        <p:nvSpPr>
          <p:cNvPr id="17" name="TextBox 16"/>
          <p:cNvSpPr txBox="1"/>
          <p:nvPr/>
        </p:nvSpPr>
        <p:spPr>
          <a:xfrm>
            <a:off x="5569304" y="3143312"/>
            <a:ext cx="2204386" cy="646331"/>
          </a:xfrm>
          <a:prstGeom prst="rect">
            <a:avLst/>
          </a:prstGeom>
          <a:noFill/>
        </p:spPr>
        <p:txBody>
          <a:bodyPr wrap="none" rtlCol="0">
            <a:spAutoFit/>
          </a:bodyPr>
          <a:lstStyle/>
          <a:p>
            <a:r>
              <a:rPr lang="en-US" sz="1800" b="1" dirty="0" smtClean="0">
                <a:latin typeface="+mn-lt"/>
              </a:rPr>
              <a:t>x=y=2.625fm, z=0;</a:t>
            </a:r>
          </a:p>
          <a:p>
            <a:r>
              <a:rPr lang="en-US" sz="1800" b="1" dirty="0" smtClean="0">
                <a:latin typeface="+mn-lt"/>
              </a:rPr>
              <a:t>in fluid rest frame</a:t>
            </a:r>
            <a:endParaRPr lang="en-US" sz="1800" b="1" dirty="0">
              <a:latin typeface="+mn-lt"/>
            </a:endParaRPr>
          </a:p>
        </p:txBody>
      </p:sp>
      <mc:AlternateContent xmlns:mc="http://schemas.openxmlformats.org/markup-compatibility/2006" xmlns:a14="http://schemas.microsoft.com/office/drawing/2010/main">
        <mc:Choice Requires="a14">
          <p:sp>
            <p:nvSpPr>
              <p:cNvPr id="18" name="TextBox 17"/>
              <p:cNvSpPr txBox="1"/>
              <p:nvPr/>
            </p:nvSpPr>
            <p:spPr>
              <a:xfrm>
                <a:off x="8089584" y="1427055"/>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𝑠</m:t>
                          </m:r>
                        </m:den>
                      </m:f>
                      <m:r>
                        <a:rPr lang="en-CA" sz="1600" b="0" i="1" smtClean="0">
                          <a:solidFill>
                            <a:schemeClr val="tx1"/>
                          </a:solidFill>
                          <a:latin typeface="Cambria Math" panose="02040503050406030204" pitchFamily="18" charset="0"/>
                        </a:rPr>
                        <m:t>=</m:t>
                      </m:r>
                      <m:f>
                        <m:fPr>
                          <m:ctrlPr>
                            <a:rPr lang="en-CA" sz="1600" b="0" i="1" smtClean="0">
                              <a:solidFill>
                                <a:srgbClr val="FF0000"/>
                              </a:solidFill>
                              <a:latin typeface="Cambria Math" panose="02040503050406030204" pitchFamily="18" charset="0"/>
                            </a:rPr>
                          </m:ctrlPr>
                        </m:fPr>
                        <m:num>
                          <m:r>
                            <a:rPr lang="en-CA" sz="1600" b="0" i="1" smtClean="0">
                              <a:solidFill>
                                <a:srgbClr val="FF0000"/>
                              </a:solidFill>
                              <a:latin typeface="Cambria Math" panose="02040503050406030204" pitchFamily="18" charset="0"/>
                            </a:rPr>
                            <m:t>1</m:t>
                          </m:r>
                        </m:num>
                        <m:den>
                          <m:r>
                            <a:rPr lang="en-CA" sz="1600" b="0" i="1" smtClean="0">
                              <a:solidFill>
                                <a:srgbClr val="FF0000"/>
                              </a:solidFill>
                              <a:latin typeface="Cambria Math" panose="02040503050406030204" pitchFamily="18" charset="0"/>
                            </a:rPr>
                            <m:t>4</m:t>
                          </m:r>
                          <m:r>
                            <a:rPr lang="en-CA" sz="1600" b="0" i="1" smtClean="0">
                              <a:solidFill>
                                <a:srgbClr val="FF0000"/>
                              </a:solidFill>
                              <a:latin typeface="Cambria Math" panose="02040503050406030204" pitchFamily="18" charset="0"/>
                            </a:rPr>
                            <m:t>𝜋</m:t>
                          </m:r>
                        </m:den>
                      </m:f>
                    </m:oMath>
                  </m:oMathPara>
                </a14:m>
                <a:endParaRPr lang="en-CA" sz="1600"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89584" y="1427055"/>
                <a:ext cx="672684" cy="462691"/>
              </a:xfrm>
              <a:prstGeom prst="rect">
                <a:avLst/>
              </a:prstGeom>
              <a:blipFill rotWithShape="0">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7585528" y="2447464"/>
                <a:ext cx="1149096" cy="425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tx1"/>
                              </a:solidFill>
                              <a:latin typeface="Cambria Math" panose="02040503050406030204" pitchFamily="18" charset="0"/>
                            </a:rPr>
                          </m:ctrlPr>
                        </m:sSubPr>
                        <m:e>
                          <m:r>
                            <a:rPr lang="en-CA" sz="1600" b="0" i="1" smtClean="0">
                              <a:solidFill>
                                <a:schemeClr val="tx1"/>
                              </a:solidFill>
                              <a:latin typeface="Cambria Math" panose="02040503050406030204" pitchFamily="18" charset="0"/>
                            </a:rPr>
                            <m:t>𝜏</m:t>
                          </m:r>
                        </m:e>
                        <m:sub>
                          <m:r>
                            <a:rPr lang="en-CA" sz="1600" b="0" i="1" smtClean="0">
                              <a:solidFill>
                                <a:schemeClr val="tx1"/>
                              </a:solidFill>
                              <a:latin typeface="Cambria Math" panose="02040503050406030204" pitchFamily="18" charset="0"/>
                            </a:rPr>
                            <m:t>𝜋</m:t>
                          </m:r>
                        </m:sub>
                      </m:sSub>
                      <m:r>
                        <a:rPr lang="en-CA" sz="1600" b="0" i="1" smtClean="0">
                          <a:solidFill>
                            <a:schemeClr val="tx1"/>
                          </a:solidFill>
                          <a:latin typeface="Cambria Math" panose="02040503050406030204" pitchFamily="18" charset="0"/>
                        </a:rPr>
                        <m:t>=</m:t>
                      </m:r>
                      <m:r>
                        <a:rPr lang="en-CA" sz="1600" b="0" i="1" smtClean="0">
                          <a:solidFill>
                            <a:srgbClr val="FF0000"/>
                          </a:solidFill>
                          <a:latin typeface="Cambria Math" panose="02040503050406030204" pitchFamily="18" charset="0"/>
                        </a:rPr>
                        <m:t>5</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𝜀</m:t>
                          </m:r>
                          <m:r>
                            <a:rPr lang="en-CA" sz="1600" b="0" i="1" smtClean="0">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𝑃</m:t>
                          </m:r>
                        </m:den>
                      </m:f>
                    </m:oMath>
                  </m:oMathPara>
                </a14:m>
                <a:endParaRPr lang="en-CA" sz="1600"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585528" y="2447464"/>
                <a:ext cx="1149096" cy="425758"/>
              </a:xfrm>
              <a:prstGeom prst="rect">
                <a:avLst/>
              </a:prstGeom>
              <a:blipFill rotWithShape="0">
                <a:blip r:embed="rId9"/>
                <a:stretch>
                  <a:fillRect l="-1587" t="-1429" r="-2646" b="-14286"/>
                </a:stretch>
              </a:blipFill>
            </p:spPr>
            <p:txBody>
              <a:bodyPr/>
              <a:lstStyle/>
              <a:p>
                <a:r>
                  <a:rPr lang="en-CA">
                    <a:noFill/>
                  </a:rPr>
                  <a:t> </a:t>
                </a:r>
              </a:p>
            </p:txBody>
          </p:sp>
        </mc:Fallback>
      </mc:AlternateContent>
    </p:spTree>
    <p:extLst>
      <p:ext uri="{BB962C8B-B14F-4D97-AF65-F5344CB8AC3E}">
        <p14:creationId xmlns:p14="http://schemas.microsoft.com/office/powerpoint/2010/main" val="560770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Content Placeholder 1"/>
              <p:cNvSpPr txBox="1">
                <a:spLocks/>
              </p:cNvSpPr>
              <p:nvPr/>
            </p:nvSpPr>
            <p:spPr bwMode="auto">
              <a:xfrm>
                <a:off x="35496" y="4725144"/>
                <a:ext cx="9299377" cy="2016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4320" lvl="0" indent="-274320" fontAlgn="auto">
                  <a:spcBef>
                    <a:spcPct val="20000"/>
                  </a:spcBef>
                  <a:spcAft>
                    <a:spcPts val="0"/>
                  </a:spcAft>
                  <a:buClr>
                    <a:schemeClr val="accent3"/>
                  </a:buClr>
                  <a:buSzPct val="95000"/>
                  <a:buFont typeface="Wingdings 2"/>
                  <a:buChar char=""/>
                  <a:defRPr/>
                </a:pPr>
                <a14:m>
                  <m:oMath xmlns:m="http://schemas.openxmlformats.org/officeDocument/2006/math">
                    <m:sSub>
                      <m:sSubPr>
                        <m:ctrlPr>
                          <a:rPr lang="en-CA" sz="2000" i="1" smtClean="0">
                            <a:latin typeface="Cambria Math" panose="02040503050406030204" pitchFamily="18" charset="0"/>
                          </a:rPr>
                        </m:ctrlPr>
                      </m:sSubPr>
                      <m:e>
                        <m:r>
                          <a:rPr lang="en-CA" sz="2000" i="1">
                            <a:latin typeface="Cambria Math" panose="02040503050406030204" pitchFamily="18" charset="0"/>
                          </a:rPr>
                          <m:t>↑</m:t>
                        </m:r>
                        <m:r>
                          <a:rPr lang="en-CA" sz="2000" i="1">
                            <a:latin typeface="Cambria Math" panose="02040503050406030204" pitchFamily="18" charset="0"/>
                          </a:rPr>
                          <m:t>𝑣</m:t>
                        </m:r>
                      </m:e>
                      <m:sub>
                        <m:r>
                          <a:rPr lang="en-CA" sz="2000" i="1">
                            <a:latin typeface="Cambria Math" panose="02040503050406030204" pitchFamily="18" charset="0"/>
                          </a:rPr>
                          <m:t>2 </m:t>
                        </m:r>
                      </m:sub>
                    </m:sSub>
                    <m:r>
                      <a:rPr lang="en-CA" sz="2000" i="1">
                        <a:latin typeface="Cambria Math" panose="02040503050406030204" pitchFamily="18" charset="0"/>
                      </a:rPr>
                      <m:t>𝐻𝑀</m:t>
                    </m:r>
                    <m:r>
                      <a:rPr lang="en-CA" sz="2000" i="1">
                        <a:latin typeface="Cambria Math" panose="02040503050406030204" pitchFamily="18" charset="0"/>
                      </a:rPr>
                      <m:t>:</m:t>
                    </m:r>
                  </m:oMath>
                </a14:m>
                <a:endParaRPr lang="en-CA" sz="2000" i="1" dirty="0">
                  <a:latin typeface="Cambria Math" panose="02040503050406030204" pitchFamily="18" charset="0"/>
                </a:endParaRPr>
              </a:p>
              <a:p>
                <a:pPr marL="914400" lvl="1" indent="-457200" fontAlgn="auto">
                  <a:spcBef>
                    <a:spcPct val="20000"/>
                  </a:spcBef>
                  <a:spcAft>
                    <a:spcPts val="0"/>
                  </a:spcAft>
                  <a:buClr>
                    <a:schemeClr val="accent3"/>
                  </a:buClr>
                  <a:buSzPct val="95000"/>
                  <a:buAutoNum type="arabicParenR"/>
                  <a:defRPr/>
                </a:pPr>
                <a14:m>
                  <m:oMath xmlns:m="http://schemas.openxmlformats.org/officeDocument/2006/math">
                    <m:r>
                      <a:rPr lang="en-CA" sz="2000" i="1">
                        <a:latin typeface="Cambria Math" panose="02040503050406030204" pitchFamily="18" charset="0"/>
                      </a:rPr>
                      <m:t>𝐻𝑎𝑑𝑟𝑜𝑛𝑖𝑐</m:t>
                    </m:r>
                    <m:r>
                      <a:rPr lang="en-CA" sz="2000" i="1">
                        <a:latin typeface="Cambria Math" panose="02040503050406030204" pitchFamily="18" charset="0"/>
                      </a:rPr>
                      <m:t> </m:t>
                    </m:r>
                    <m:r>
                      <a:rPr lang="en-CA" sz="2000" i="1">
                        <a:latin typeface="Cambria Math" panose="02040503050406030204" pitchFamily="18" charset="0"/>
                      </a:rPr>
                      <m:t>𝑔𝑎𝑠</m:t>
                    </m:r>
                    <m:r>
                      <a:rPr lang="en-CA" sz="2000" i="1">
                        <a:latin typeface="Cambria Math" panose="02040503050406030204" pitchFamily="18" charset="0"/>
                      </a:rPr>
                      <m:t> </m:t>
                    </m:r>
                    <m:r>
                      <a:rPr lang="en-CA" sz="2000" i="1">
                        <a:latin typeface="Cambria Math" panose="02040503050406030204" pitchFamily="18" charset="0"/>
                      </a:rPr>
                      <m:t>𝑑𝑖𝑙𝑒𝑝𝑡𝑜𝑛𝑠</m:t>
                    </m:r>
                    <m:r>
                      <a:rPr lang="en-CA" sz="2000" i="1">
                        <a:latin typeface="Cambria Math" panose="02040503050406030204" pitchFamily="18" charset="0"/>
                      </a:rPr>
                      <m:t> </m:t>
                    </m:r>
                    <m:r>
                      <a:rPr lang="en-CA" sz="2000" i="1">
                        <a:latin typeface="Cambria Math" panose="02040503050406030204" pitchFamily="18" charset="0"/>
                      </a:rPr>
                      <m:t>𝑎𝑟𝑒</m:t>
                    </m:r>
                    <m:r>
                      <a:rPr lang="en-CA" sz="2000" i="1">
                        <a:latin typeface="Cambria Math" panose="02040503050406030204" pitchFamily="18" charset="0"/>
                      </a:rPr>
                      <m:t> </m:t>
                    </m:r>
                    <m:r>
                      <a:rPr lang="en-CA" sz="2000" i="1">
                        <a:latin typeface="Cambria Math" panose="02040503050406030204" pitchFamily="18" charset="0"/>
                      </a:rPr>
                      <m:t>𝑒𝑚𝑖𝑡𝑡𝑒𝑑</m:t>
                    </m:r>
                    <m:r>
                      <a:rPr lang="en-CA" sz="2000" i="1">
                        <a:latin typeface="Cambria Math" panose="02040503050406030204" pitchFamily="18" charset="0"/>
                      </a:rPr>
                      <m:t> </m:t>
                    </m:r>
                    <m:r>
                      <a:rPr lang="en-CA" sz="2000" i="1">
                        <a:latin typeface="Cambria Math" panose="02040503050406030204" pitchFamily="18" charset="0"/>
                      </a:rPr>
                      <m:t>𝑓𝑟𝑜𝑚</m:t>
                    </m:r>
                    <m:r>
                      <a:rPr lang="en-CA" sz="2000" i="1">
                        <a:latin typeface="Cambria Math" panose="02040503050406030204" pitchFamily="18" charset="0"/>
                      </a:rPr>
                      <m:t> </m:t>
                    </m:r>
                    <m:r>
                      <a:rPr lang="en-CA" sz="2000" i="1">
                        <a:latin typeface="Cambria Math" panose="02040503050406030204" pitchFamily="18" charset="0"/>
                      </a:rPr>
                      <m:t>𝑒𝑎𝑟𝑙𝑦</m:t>
                    </m:r>
                    <m:r>
                      <a:rPr lang="en-CA" sz="2000" i="1">
                        <a:latin typeface="Cambria Math" panose="02040503050406030204" pitchFamily="18" charset="0"/>
                      </a:rPr>
                      <m:t> </m:t>
                    </m:r>
                    <m:r>
                      <a:rPr lang="en-CA" sz="2000" i="1">
                        <a:latin typeface="Cambria Math" panose="02040503050406030204" pitchFamily="18" charset="0"/>
                      </a:rPr>
                      <m:t>𝑡𝑖𝑚𝑒𝑠</m:t>
                    </m:r>
                    <m:r>
                      <a:rPr lang="en-CA" sz="2000" i="1">
                        <a:latin typeface="Cambria Math" panose="02040503050406030204" pitchFamily="18" charset="0"/>
                      </a:rPr>
                      <m:t> </m:t>
                    </m:r>
                    <m:r>
                      <a:rPr lang="en-CA" sz="2000" i="1">
                        <a:latin typeface="Cambria Math" panose="02040503050406030204" pitchFamily="18" charset="0"/>
                      </a:rPr>
                      <m:t>𝜏</m:t>
                    </m:r>
                    <m:r>
                      <a:rPr lang="en-CA" sz="2000" i="1">
                        <a:latin typeface="Cambria Math" panose="02040503050406030204" pitchFamily="18" charset="0"/>
                      </a:rPr>
                      <m:t>~1 </m:t>
                    </m:r>
                    <m:r>
                      <a:rPr lang="en-CA" sz="2000" i="1">
                        <a:latin typeface="Cambria Math" panose="02040503050406030204" pitchFamily="18" charset="0"/>
                      </a:rPr>
                      <m:t>𝑓𝑚</m:t>
                    </m:r>
                    <m:r>
                      <a:rPr lang="en-CA" sz="2000" i="1">
                        <a:latin typeface="Cambria Math" panose="02040503050406030204" pitchFamily="18" charset="0"/>
                      </a:rPr>
                      <m:t>/</m:t>
                    </m:r>
                    <m:r>
                      <a:rPr lang="en-CA" sz="2000" i="1">
                        <a:latin typeface="Cambria Math" panose="02040503050406030204" pitchFamily="18" charset="0"/>
                      </a:rPr>
                      <m:t>𝑐</m:t>
                    </m:r>
                  </m:oMath>
                </a14:m>
                <a:endParaRPr lang="en-US" sz="2000" dirty="0"/>
              </a:p>
              <a:p>
                <a:pPr marL="914400" lvl="1" indent="-457200" fontAlgn="auto">
                  <a:spcBef>
                    <a:spcPct val="20000"/>
                  </a:spcBef>
                  <a:spcAft>
                    <a:spcPts val="0"/>
                  </a:spcAft>
                  <a:buClr>
                    <a:schemeClr val="accent3"/>
                  </a:buClr>
                  <a:buSzPct val="95000"/>
                  <a:buFontTx/>
                  <a:buAutoNum type="arabicParenR"/>
                  <a:defRPr/>
                </a:pPr>
                <a14:m>
                  <m:oMath xmlns:m="http://schemas.openxmlformats.org/officeDocument/2006/math">
                    <m:r>
                      <a:rPr lang="en-CA" sz="2000" b="0" i="1" smtClean="0">
                        <a:latin typeface="Cambria Math" panose="02040503050406030204" pitchFamily="18" charset="0"/>
                      </a:rPr>
                      <m:t>𝑀𝑜𝑟𝑒</m:t>
                    </m:r>
                    <m:r>
                      <a:rPr lang="en-CA" sz="2000" b="0" i="1" smtClean="0">
                        <a:latin typeface="Cambria Math" panose="02040503050406030204" pitchFamily="18" charset="0"/>
                      </a:rPr>
                      <m:t> </m:t>
                    </m:r>
                    <m:r>
                      <a:rPr lang="en-CA" sz="2000" b="0" i="1" smtClean="0">
                        <a:latin typeface="Cambria Math" panose="02040503050406030204" pitchFamily="18" charset="0"/>
                      </a:rPr>
                      <m:t>𝑡𝑖𝑚𝑒</m:t>
                    </m:r>
                    <m:r>
                      <a:rPr lang="en-CA" sz="2000" b="0" i="1" smtClean="0">
                        <a:latin typeface="Cambria Math" panose="02040503050406030204" pitchFamily="18" charset="0"/>
                      </a:rPr>
                      <m:t> </m:t>
                    </m:r>
                    <m:r>
                      <a:rPr lang="en-CA" sz="2000" b="0" i="1" smtClean="0">
                        <a:latin typeface="Cambria Math" panose="02040503050406030204" pitchFamily="18" charset="0"/>
                      </a:rPr>
                      <m:t>𝑓𝑜𝑟</m:t>
                    </m:r>
                    <m:r>
                      <a:rPr lang="en-CA" sz="2000" b="0" i="1" smtClean="0">
                        <a:latin typeface="Cambria Math" panose="02040503050406030204" pitchFamily="18" charset="0"/>
                      </a:rPr>
                      <m:t> </m:t>
                    </m:r>
                    <m:r>
                      <a:rPr lang="en-CA" sz="2000" b="0" i="1" smtClean="0">
                        <a:latin typeface="Cambria Math" panose="02040503050406030204" pitchFamily="18" charset="0"/>
                      </a:rPr>
                      <m:t>𝑡h𝑒</m:t>
                    </m:r>
                    <m:r>
                      <a:rPr lang="en-CA" sz="2000" i="1">
                        <a:latin typeface="Cambria Math" panose="02040503050406030204" pitchFamily="18" charset="0"/>
                      </a:rPr>
                      <m:t> </m:t>
                    </m:r>
                    <m:r>
                      <a:rPr lang="en-CA" sz="2000" i="1">
                        <a:latin typeface="Cambria Math" panose="02040503050406030204" pitchFamily="18" charset="0"/>
                      </a:rPr>
                      <m:t>𝑜𝑟𝑖𝑔𝑖𝑛𝑎𝑙</m:t>
                    </m:r>
                    <m:r>
                      <a:rPr lang="en-CA" sz="2000" i="1">
                        <a:latin typeface="Cambria Math" panose="02040503050406030204" pitchFamily="18" charset="0"/>
                      </a:rPr>
                      <m:t> </m:t>
                    </m:r>
                    <m:r>
                      <a:rPr lang="en-CA" sz="2000" i="1">
                        <a:latin typeface="Cambria Math" panose="02040503050406030204" pitchFamily="18" charset="0"/>
                      </a:rPr>
                      <m:t>𝑝𝑟𝑒𝑠𝑠𝑢𝑟𝑒</m:t>
                    </m:r>
                    <m:r>
                      <a:rPr lang="en-CA" sz="2000" i="1">
                        <a:latin typeface="Cambria Math" panose="02040503050406030204" pitchFamily="18" charset="0"/>
                      </a:rPr>
                      <m:t> </m:t>
                    </m:r>
                    <m:r>
                      <a:rPr lang="en-CA" sz="2000" i="1">
                        <a:latin typeface="Cambria Math" panose="02040503050406030204" pitchFamily="18" charset="0"/>
                      </a:rPr>
                      <m:t>𝑎𝑛𝑖𝑠𝑜𝑡𝑟𝑜𝑝𝑦</m:t>
                    </m:r>
                    <m:r>
                      <a:rPr lang="en-CA" sz="2000" b="0" i="1" smtClean="0">
                        <a:latin typeface="Cambria Math" panose="02040503050406030204" pitchFamily="18" charset="0"/>
                      </a:rPr>
                      <m:t>→</m:t>
                    </m:r>
                    <m:r>
                      <a:rPr lang="en-CA" sz="2000" i="1">
                        <a:latin typeface="Cambria Math" panose="02040503050406030204" pitchFamily="18" charset="0"/>
                      </a:rPr>
                      <m:t>𝑓𝑙𝑜𝑤</m:t>
                    </m:r>
                    <m:r>
                      <a:rPr lang="en-CA" sz="2000" i="1">
                        <a:latin typeface="Cambria Math" panose="02040503050406030204" pitchFamily="18" charset="0"/>
                      </a:rPr>
                      <m:t> </m:t>
                    </m:r>
                    <m:r>
                      <a:rPr lang="en-CA" sz="2000" b="0" i="1" smtClean="0">
                        <a:latin typeface="Cambria Math" panose="02040503050406030204" pitchFamily="18" charset="0"/>
                      </a:rPr>
                      <m:t>𝑎𝑛𝑖𝑠𝑜𝑡𝑟𝑜𝑝𝑦</m:t>
                    </m:r>
                    <m:r>
                      <a:rPr lang="en-CA" sz="2000" b="0" i="1" smtClean="0">
                        <a:latin typeface="Cambria Math" panose="02040503050406030204" pitchFamily="18" charset="0"/>
                      </a:rPr>
                      <m:t> </m:t>
                    </m:r>
                  </m:oMath>
                </a14:m>
                <a:endParaRPr lang="en-CA" sz="2000" i="1" dirty="0">
                  <a:latin typeface="Cambria Math" panose="02040503050406030204" pitchFamily="18" charset="0"/>
                </a:endParaRPr>
              </a:p>
              <a:p>
                <a:pPr marL="274320" lvl="0" indent="-274320" fontAlgn="auto">
                  <a:spcBef>
                    <a:spcPct val="20000"/>
                  </a:spcBef>
                  <a:spcAft>
                    <a:spcPts val="0"/>
                  </a:spcAft>
                  <a:buClr>
                    <a:schemeClr val="accent3"/>
                  </a:buClr>
                  <a:buSzPct val="95000"/>
                  <a:buFont typeface="Wingdings 2"/>
                  <a:buChar char=""/>
                  <a:defRPr/>
                </a:pPr>
                <a14:m>
                  <m:oMath xmlns:m="http://schemas.openxmlformats.org/officeDocument/2006/math">
                    <m:r>
                      <a:rPr lang="en-CA" sz="2000" i="1">
                        <a:latin typeface="Cambria Math" panose="02040503050406030204" pitchFamily="18" charset="0"/>
                      </a:rPr>
                      <m:t> </m:t>
                    </m:r>
                    <m:r>
                      <a:rPr lang="en-CA" sz="2000" b="0" i="1" smtClean="0">
                        <a:latin typeface="Cambria Math" panose="02040503050406030204" pitchFamily="18" charset="0"/>
                      </a:rPr>
                      <m:t>𝐷𝑖𝑓𝑓𝑒𝑟𝑒𝑛𝑐𝑒𝑠</m:t>
                    </m:r>
                    <m:r>
                      <a:rPr lang="en-CA" sz="2000" b="0" i="1" smtClean="0">
                        <a:latin typeface="Cambria Math" panose="02040503050406030204" pitchFamily="18" charset="0"/>
                      </a:rPr>
                      <m:t> </m:t>
                    </m:r>
                    <m:r>
                      <a:rPr lang="en-CA" sz="2000" b="0" i="1" smtClean="0">
                        <a:latin typeface="Cambria Math" panose="02040503050406030204" pitchFamily="18" charset="0"/>
                      </a:rPr>
                      <m:t>𝑖𝑛</m:t>
                    </m:r>
                    <m:r>
                      <a:rPr lang="en-CA" sz="2000" b="0" i="1" smtClean="0">
                        <a:latin typeface="Cambria Math" panose="02040503050406030204" pitchFamily="18" charset="0"/>
                      </a:rPr>
                      <m:t> </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𝜋</m:t>
                        </m:r>
                      </m:e>
                      <m:sup>
                        <m:r>
                          <a:rPr lang="en-CA" sz="2000" b="0" i="1" smtClean="0">
                            <a:latin typeface="Cambria Math" panose="02040503050406030204" pitchFamily="18" charset="0"/>
                          </a:rPr>
                          <m:t>𝜇𝜈</m:t>
                        </m:r>
                      </m:sup>
                    </m:sSup>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𝜏</m:t>
                        </m:r>
                      </m:e>
                    </m:d>
                    <m:r>
                      <a:rPr lang="en-CA" sz="2000" b="0" i="1" smtClean="0">
                        <a:latin typeface="Cambria Math" panose="02040503050406030204" pitchFamily="18" charset="0"/>
                      </a:rPr>
                      <m:t>, </m:t>
                    </m:r>
                    <m:r>
                      <a:rPr lang="en-CA" sz="2000" b="0" i="1" smtClean="0">
                        <a:latin typeface="Cambria Math" panose="02040503050406030204" pitchFamily="18" charset="0"/>
                      </a:rPr>
                      <m:t>𝑜𝑤𝑖𝑛𝑔</m:t>
                    </m:r>
                    <m:r>
                      <a:rPr lang="en-CA" sz="2000" b="0" i="1" smtClean="0">
                        <a:latin typeface="Cambria Math" panose="02040503050406030204" pitchFamily="18" charset="0"/>
                      </a:rPr>
                      <m:t> </m:t>
                    </m:r>
                    <m:r>
                      <a:rPr lang="en-CA" sz="2000" b="0" i="1" smtClean="0">
                        <a:latin typeface="Cambria Math" panose="02040503050406030204" pitchFamily="18" charset="0"/>
                      </a:rPr>
                      <m:t>𝑡𝑜</m:t>
                    </m:r>
                    <m:r>
                      <a:rPr lang="en-CA" sz="2000" b="0" i="1" smtClean="0">
                        <a:latin typeface="Cambria Math" panose="02040503050406030204" pitchFamily="18" charset="0"/>
                      </a:rPr>
                      <m:t> </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𝜋</m:t>
                        </m:r>
                      </m:e>
                      <m:sup>
                        <m:r>
                          <a:rPr lang="en-CA" sz="2000" b="0" i="1" smtClean="0">
                            <a:latin typeface="Cambria Math" panose="02040503050406030204" pitchFamily="18" charset="0"/>
                          </a:rPr>
                          <m:t>𝜇𝜈</m:t>
                        </m:r>
                      </m:sup>
                    </m:sSup>
                    <m:d>
                      <m:dPr>
                        <m:ctrlPr>
                          <a:rPr lang="en-CA" sz="2000" b="0" i="1" smtClean="0">
                            <a:latin typeface="Cambria Math" panose="02040503050406030204" pitchFamily="18" charset="0"/>
                          </a:rPr>
                        </m:ctrlPr>
                      </m:dPr>
                      <m:e>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𝜏</m:t>
                            </m:r>
                          </m:e>
                          <m:sub>
                            <m:r>
                              <a:rPr lang="en-CA" sz="2000" b="0" i="1" smtClean="0">
                                <a:latin typeface="Cambria Math" panose="02040503050406030204" pitchFamily="18" charset="0"/>
                              </a:rPr>
                              <m:t>0</m:t>
                            </m:r>
                          </m:sub>
                        </m:sSub>
                      </m:e>
                    </m:d>
                    <m:r>
                      <a:rPr lang="en-CA" sz="2000" b="0" i="1" smtClean="0">
                        <a:latin typeface="Cambria Math" panose="02040503050406030204" pitchFamily="18" charset="0"/>
                      </a:rPr>
                      <m:t>, </m:t>
                    </m:r>
                    <m:r>
                      <a:rPr lang="en-CA" sz="2000" b="0" i="1" smtClean="0">
                        <a:latin typeface="Cambria Math" panose="02040503050406030204" pitchFamily="18" charset="0"/>
                      </a:rPr>
                      <m:t>𝑎𝑟𝑒</m:t>
                    </m:r>
                    <m:r>
                      <a:rPr lang="en-CA" sz="2000" b="0" i="1" smtClean="0">
                        <a:latin typeface="Cambria Math" panose="02040503050406030204" pitchFamily="18" charset="0"/>
                      </a:rPr>
                      <m:t> </m:t>
                    </m:r>
                    <m:r>
                      <a:rPr lang="en-CA" sz="2000" b="0" i="1" smtClean="0">
                        <a:latin typeface="Cambria Math" panose="02040503050406030204" pitchFamily="18" charset="0"/>
                      </a:rPr>
                      <m:t>𝑤𝑎𝑠h𝑒𝑑</m:t>
                    </m:r>
                    <m:r>
                      <a:rPr lang="en-CA" sz="2000" b="0" i="1" smtClean="0">
                        <a:latin typeface="Cambria Math" panose="02040503050406030204" pitchFamily="18" charset="0"/>
                      </a:rPr>
                      <m:t> </m:t>
                    </m:r>
                    <m:r>
                      <a:rPr lang="en-CA" sz="2000" b="0" i="1" smtClean="0">
                        <a:latin typeface="Cambria Math" panose="02040503050406030204" pitchFamily="18" charset="0"/>
                      </a:rPr>
                      <m:t>𝑎𝑤𝑎𝑦</m:t>
                    </m:r>
                    <m:r>
                      <a:rPr lang="en-CA" sz="2000" b="0" i="1" smtClean="0">
                        <a:latin typeface="Cambria Math" panose="02040503050406030204" pitchFamily="18" charset="0"/>
                      </a:rPr>
                      <m:t> </m:t>
                    </m:r>
                    <m:r>
                      <a:rPr lang="en-CA" sz="2000" b="0" i="1" smtClean="0">
                        <a:latin typeface="Cambria Math" panose="02040503050406030204" pitchFamily="18" charset="0"/>
                      </a:rPr>
                      <m:t>𝑎𝑡</m:t>
                    </m:r>
                    <m:r>
                      <a:rPr lang="en-CA" sz="2000" b="0" i="1" smtClean="0">
                        <a:latin typeface="Cambria Math" panose="02040503050406030204" pitchFamily="18" charset="0"/>
                      </a:rPr>
                      <m:t> </m:t>
                    </m:r>
                    <m:r>
                      <a:rPr lang="en-CA" sz="2000" b="0" i="1" smtClean="0">
                        <a:latin typeface="Cambria Math" panose="02040503050406030204" pitchFamily="18" charset="0"/>
                      </a:rPr>
                      <m:t>𝑙𝑎𝑡𝑒</m:t>
                    </m:r>
                    <m:r>
                      <a:rPr lang="en-CA" sz="2000" b="0" i="1" smtClean="0">
                        <a:latin typeface="Cambria Math" panose="02040503050406030204" pitchFamily="18" charset="0"/>
                      </a:rPr>
                      <m:t> </m:t>
                    </m:r>
                    <m:r>
                      <a:rPr lang="en-CA" sz="2000" b="0" i="1" smtClean="0">
                        <a:latin typeface="Cambria Math" panose="02040503050406030204" pitchFamily="18" charset="0"/>
                      </a:rPr>
                      <m:t>𝑡𝑖𝑚𝑒𝑠</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m:t>
                    </m:r>
                    <m:r>
                      <a:rPr lang="en-CA" sz="2000" b="0" i="1" smtClean="0">
                        <a:latin typeface="Cambria Math" panose="02040503050406030204" pitchFamily="18" charset="0"/>
                      </a:rPr>
                      <m:t>𝑠𝑖𝑚𝑖𝑙𝑎𝑟</m:t>
                    </m:r>
                    <m:r>
                      <a:rPr lang="en-CA" sz="2000" b="0" i="1" smtClean="0">
                        <a:latin typeface="Cambria Math" panose="02040503050406030204" pitchFamily="18" charset="0"/>
                      </a:rPr>
                      <m:t> </m:t>
                    </m:r>
                    <m:sSubSup>
                      <m:sSubSupPr>
                        <m:ctrlPr>
                          <a:rPr lang="en-CA" sz="2000" b="0" i="1" smtClean="0">
                            <a:latin typeface="Cambria Math" panose="02040503050406030204" pitchFamily="18" charset="0"/>
                          </a:rPr>
                        </m:ctrlPr>
                      </m:sSubSupPr>
                      <m:e>
                        <m:r>
                          <a:rPr lang="en-CA" sz="2000" i="1">
                            <a:latin typeface="Cambria Math" panose="02040503050406030204" pitchFamily="18" charset="0"/>
                          </a:rPr>
                          <m:t>𝑣</m:t>
                        </m:r>
                      </m:e>
                      <m:sub>
                        <m:r>
                          <a:rPr lang="en-CA" sz="2000" i="1">
                            <a:latin typeface="Cambria Math" panose="02040503050406030204" pitchFamily="18" charset="0"/>
                          </a:rPr>
                          <m:t>2</m:t>
                        </m:r>
                      </m:sub>
                      <m:sup>
                        <m:r>
                          <a:rPr lang="en-CA" sz="2000" b="0" i="1" smtClean="0">
                            <a:latin typeface="Cambria Math" panose="02040503050406030204" pitchFamily="18" charset="0"/>
                          </a:rPr>
                          <m:t>𝑐h</m:t>
                        </m:r>
                      </m:sup>
                    </m:sSubSup>
                    <m:r>
                      <m:rPr>
                        <m:nor/>
                      </m:rPr>
                      <a:rPr lang="en-CA" sz="2000" dirty="0"/>
                      <m:t>.</m:t>
                    </m:r>
                  </m:oMath>
                </a14:m>
                <a:endParaRPr lang="en-CA" sz="2000" i="1" dirty="0" smtClean="0">
                  <a:latin typeface="Cambria Math" panose="02040503050406030204" pitchFamily="18" charset="0"/>
                </a:endParaRPr>
              </a:p>
            </p:txBody>
          </p:sp>
        </mc:Choice>
        <mc:Fallback xmlns="">
          <p:sp>
            <p:nvSpPr>
              <p:cNvPr id="27" name="Content Placeholder 1"/>
              <p:cNvSpPr txBox="1">
                <a:spLocks noRot="1" noChangeAspect="1" noMove="1" noResize="1" noEditPoints="1" noAdjustHandles="1" noChangeArrowheads="1" noChangeShapeType="1" noTextEdit="1"/>
              </p:cNvSpPr>
              <p:nvPr/>
            </p:nvSpPr>
            <p:spPr bwMode="auto">
              <a:xfrm>
                <a:off x="35496" y="4725144"/>
                <a:ext cx="9299377" cy="2016224"/>
              </a:xfrm>
              <a:prstGeom prst="rect">
                <a:avLst/>
              </a:prstGeom>
              <a:blipFill rotWithShape="0">
                <a:blip r:embed="rId3"/>
                <a:stretch>
                  <a:fillRect l="-459"/>
                </a:stretch>
              </a:blipFill>
              <a:ln w="9525">
                <a:noFill/>
                <a:miter lim="800000"/>
                <a:headEnd/>
                <a:tailEnd/>
              </a:ln>
            </p:spPr>
            <p:txBody>
              <a:bodyPr/>
              <a:lstStyle/>
              <a:p>
                <a:r>
                  <a:rPr lang="en-CA">
                    <a:noFill/>
                  </a:rPr>
                  <a:t> </a:t>
                </a:r>
              </a:p>
            </p:txBody>
          </p:sp>
        </mc:Fallback>
      </mc:AlternateContent>
      <p:sp>
        <p:nvSpPr>
          <p:cNvPr id="7" name="Slide Number Placeholder 2"/>
          <p:cNvSpPr>
            <a:spLocks noGrp="1"/>
          </p:cNvSpPr>
          <p:nvPr>
            <p:ph type="sldNum" sz="quarter" idx="12"/>
          </p:nvPr>
        </p:nvSpPr>
        <p:spPr/>
        <p:txBody>
          <a:bodyPr/>
          <a:lstStyle/>
          <a:p>
            <a:pPr>
              <a:defRPr/>
            </a:pPr>
            <a:fld id="{A79575A7-AB35-497C-82CC-1B59C97CFFEB}" type="slidenum">
              <a:rPr lang="en-CA"/>
              <a:pPr>
                <a:defRPr/>
              </a:pPr>
              <a:t>15</a:t>
            </a:fld>
            <a:endParaRPr lang="en-CA" dirty="0"/>
          </a:p>
        </p:txBody>
      </p:sp>
      <p:pic>
        <p:nvPicPr>
          <p:cNvPr id="20" name="Picture 19"/>
          <p:cNvPicPr>
            <a:picLocks/>
          </p:cNvPicPr>
          <p:nvPr/>
        </p:nvPicPr>
        <p:blipFill>
          <a:blip r:embed="rId4"/>
          <a:stretch>
            <a:fillRect/>
          </a:stretch>
        </p:blipFill>
        <p:spPr>
          <a:xfrm>
            <a:off x="35496" y="1196752"/>
            <a:ext cx="4550400" cy="3088800"/>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3650566" y="1354878"/>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𝑠</m:t>
                          </m:r>
                        </m:den>
                      </m:f>
                      <m:r>
                        <a:rPr lang="en-CA" sz="1600" b="0" i="1" smtClean="0">
                          <a:solidFill>
                            <a:schemeClr val="tx1"/>
                          </a:solidFill>
                          <a:latin typeface="Cambria Math" panose="02040503050406030204" pitchFamily="18" charset="0"/>
                        </a:rPr>
                        <m:t>=</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1</m:t>
                          </m:r>
                        </m:num>
                        <m:den>
                          <m:r>
                            <a:rPr lang="en-CA" sz="1600" b="0" i="1" smtClean="0">
                              <a:solidFill>
                                <a:schemeClr val="tx1"/>
                              </a:solidFill>
                              <a:latin typeface="Cambria Math" panose="02040503050406030204" pitchFamily="18" charset="0"/>
                            </a:rPr>
                            <m:t>4</m:t>
                          </m:r>
                          <m:r>
                            <a:rPr lang="en-CA" sz="1600" b="0" i="1" smtClean="0">
                              <a:solidFill>
                                <a:schemeClr val="tx1"/>
                              </a:solidFill>
                              <a:latin typeface="Cambria Math" panose="02040503050406030204" pitchFamily="18" charset="0"/>
                            </a:rPr>
                            <m:t>𝜋</m:t>
                          </m:r>
                        </m:den>
                      </m:f>
                    </m:oMath>
                  </m:oMathPara>
                </a14:m>
                <a:endParaRPr lang="en-CA" sz="1600"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650566" y="1354878"/>
                <a:ext cx="672684" cy="462691"/>
              </a:xfrm>
              <a:prstGeom prst="rect">
                <a:avLst/>
              </a:prstGeom>
              <a:blipFill rotWithShape="0">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198942" y="1916048"/>
                <a:ext cx="1149096" cy="425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tx1"/>
                              </a:solidFill>
                              <a:latin typeface="Cambria Math" panose="02040503050406030204" pitchFamily="18" charset="0"/>
                            </a:rPr>
                          </m:ctrlPr>
                        </m:sSubPr>
                        <m:e>
                          <m:r>
                            <a:rPr lang="en-CA" sz="1600" b="0" i="1" smtClean="0">
                              <a:solidFill>
                                <a:schemeClr val="tx1"/>
                              </a:solidFill>
                              <a:latin typeface="Cambria Math" panose="02040503050406030204" pitchFamily="18" charset="0"/>
                            </a:rPr>
                            <m:t>𝜏</m:t>
                          </m:r>
                        </m:e>
                        <m:sub>
                          <m:r>
                            <a:rPr lang="en-CA" sz="1600" b="0" i="1" smtClean="0">
                              <a:solidFill>
                                <a:schemeClr val="tx1"/>
                              </a:solidFill>
                              <a:latin typeface="Cambria Math" panose="02040503050406030204" pitchFamily="18" charset="0"/>
                            </a:rPr>
                            <m:t>𝜋</m:t>
                          </m:r>
                        </m:sub>
                      </m:sSub>
                      <m:r>
                        <a:rPr lang="en-CA" sz="1600" b="0" i="1" smtClean="0">
                          <a:solidFill>
                            <a:schemeClr val="tx1"/>
                          </a:solidFill>
                          <a:latin typeface="Cambria Math" panose="02040503050406030204" pitchFamily="18" charset="0"/>
                        </a:rPr>
                        <m:t>=5</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𝜀</m:t>
                          </m:r>
                          <m:r>
                            <a:rPr lang="en-CA" sz="1600" b="0" i="1" smtClean="0">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𝑃</m:t>
                          </m:r>
                        </m:den>
                      </m:f>
                    </m:oMath>
                  </m:oMathPara>
                </a14:m>
                <a:endParaRPr lang="en-CA" sz="16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198942" y="1916048"/>
                <a:ext cx="1149096" cy="425758"/>
              </a:xfrm>
              <a:prstGeom prst="rect">
                <a:avLst/>
              </a:prstGeom>
              <a:blipFill rotWithShape="0">
                <a:blip r:embed="rId6"/>
                <a:stretch>
                  <a:fillRect l="-2128" t="-1429" r="-2660" b="-14286"/>
                </a:stretch>
              </a:blipFill>
            </p:spPr>
            <p:txBody>
              <a:bodyPr/>
              <a:lstStyle/>
              <a:p>
                <a:r>
                  <a:rPr lang="en-CA">
                    <a:noFill/>
                  </a:rPr>
                  <a:t> </a:t>
                </a:r>
              </a:p>
            </p:txBody>
          </p:sp>
        </mc:Fallback>
      </mc:AlternateContent>
      <p:sp>
        <p:nvSpPr>
          <p:cNvPr id="23" name="TextBox 22"/>
          <p:cNvSpPr txBox="1"/>
          <p:nvPr/>
        </p:nvSpPr>
        <p:spPr>
          <a:xfrm>
            <a:off x="604396" y="1313513"/>
            <a:ext cx="1159292" cy="461665"/>
          </a:xfrm>
          <a:prstGeom prst="rect">
            <a:avLst/>
          </a:prstGeom>
          <a:noFill/>
        </p:spPr>
        <p:txBody>
          <a:bodyPr wrap="none" rtlCol="0">
            <a:spAutoFit/>
          </a:bodyPr>
          <a:lstStyle/>
          <a:p>
            <a:r>
              <a:rPr lang="en-US" dirty="0" smtClean="0"/>
              <a:t>20-40%</a:t>
            </a:r>
            <a:endParaRPr lang="en-US" dirty="0"/>
          </a:p>
        </p:txBody>
      </p:sp>
      <p:pic>
        <p:nvPicPr>
          <p:cNvPr id="24" name="Picture 23"/>
          <p:cNvPicPr>
            <a:picLocks/>
          </p:cNvPicPr>
          <p:nvPr/>
        </p:nvPicPr>
        <p:blipFill>
          <a:blip r:embed="rId7"/>
          <a:stretch>
            <a:fillRect/>
          </a:stretch>
        </p:blipFill>
        <p:spPr>
          <a:xfrm>
            <a:off x="4597696" y="1197096"/>
            <a:ext cx="4438800" cy="3096000"/>
          </a:xfrm>
          <a:prstGeom prst="rect">
            <a:avLst/>
          </a:prstGeom>
        </p:spPr>
      </p:pic>
      <p:sp>
        <p:nvSpPr>
          <p:cNvPr id="25" name="TextBox 24"/>
          <p:cNvSpPr txBox="1"/>
          <p:nvPr/>
        </p:nvSpPr>
        <p:spPr>
          <a:xfrm>
            <a:off x="5281272" y="2206864"/>
            <a:ext cx="1159292" cy="461665"/>
          </a:xfrm>
          <a:prstGeom prst="rect">
            <a:avLst/>
          </a:prstGeom>
          <a:noFill/>
        </p:spPr>
        <p:txBody>
          <a:bodyPr wrap="none" rtlCol="0">
            <a:spAutoFit/>
          </a:bodyPr>
          <a:lstStyle/>
          <a:p>
            <a:r>
              <a:rPr lang="en-US" dirty="0" smtClean="0"/>
              <a:t>20-40%</a:t>
            </a:r>
            <a:endParaRPr lang="en-US" dirty="0"/>
          </a:p>
        </p:txBody>
      </p:sp>
      <p:sp>
        <p:nvSpPr>
          <p:cNvPr id="26" name="TextBox 25"/>
          <p:cNvSpPr txBox="1"/>
          <p:nvPr/>
        </p:nvSpPr>
        <p:spPr>
          <a:xfrm>
            <a:off x="5569304" y="3143312"/>
            <a:ext cx="2204386" cy="646331"/>
          </a:xfrm>
          <a:prstGeom prst="rect">
            <a:avLst/>
          </a:prstGeom>
          <a:noFill/>
        </p:spPr>
        <p:txBody>
          <a:bodyPr wrap="none" rtlCol="0">
            <a:spAutoFit/>
          </a:bodyPr>
          <a:lstStyle/>
          <a:p>
            <a:r>
              <a:rPr lang="en-US" sz="1800" b="1" dirty="0" smtClean="0">
                <a:latin typeface="+mn-lt"/>
              </a:rPr>
              <a:t>x=y=2.625fm, z=0;</a:t>
            </a:r>
          </a:p>
          <a:p>
            <a:r>
              <a:rPr lang="en-US" sz="1800" b="1" dirty="0" smtClean="0">
                <a:latin typeface="+mn-lt"/>
              </a:rPr>
              <a:t>in fluid rest frame</a:t>
            </a:r>
            <a:endParaRPr lang="en-US" sz="1800" b="1" dirty="0">
              <a:latin typeface="+mn-lt"/>
            </a:endParaRPr>
          </a:p>
        </p:txBody>
      </p:sp>
      <mc:AlternateContent xmlns:mc="http://schemas.openxmlformats.org/markup-compatibility/2006" xmlns:a14="http://schemas.microsoft.com/office/drawing/2010/main">
        <mc:Choice Requires="a14">
          <p:sp>
            <p:nvSpPr>
              <p:cNvPr id="28" name="TextBox 27"/>
              <p:cNvSpPr txBox="1"/>
              <p:nvPr/>
            </p:nvSpPr>
            <p:spPr>
              <a:xfrm>
                <a:off x="8089584" y="1427055"/>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𝑠</m:t>
                          </m:r>
                        </m:den>
                      </m:f>
                      <m:r>
                        <a:rPr lang="en-CA" sz="1600" b="0" i="1" smtClean="0">
                          <a:solidFill>
                            <a:schemeClr val="tx1"/>
                          </a:solidFill>
                          <a:latin typeface="Cambria Math" panose="02040503050406030204" pitchFamily="18" charset="0"/>
                        </a:rPr>
                        <m:t>=</m:t>
                      </m:r>
                      <m:f>
                        <m:fPr>
                          <m:ctrlPr>
                            <a:rPr lang="en-CA" sz="1600" b="0" i="1" smtClean="0">
                              <a:solidFill>
                                <a:srgbClr val="FF0000"/>
                              </a:solidFill>
                              <a:latin typeface="Cambria Math" panose="02040503050406030204" pitchFamily="18" charset="0"/>
                            </a:rPr>
                          </m:ctrlPr>
                        </m:fPr>
                        <m:num>
                          <m:r>
                            <a:rPr lang="en-CA" sz="1600" b="0" i="1" smtClean="0">
                              <a:solidFill>
                                <a:srgbClr val="FF0000"/>
                              </a:solidFill>
                              <a:latin typeface="Cambria Math" panose="02040503050406030204" pitchFamily="18" charset="0"/>
                            </a:rPr>
                            <m:t>1</m:t>
                          </m:r>
                        </m:num>
                        <m:den>
                          <m:r>
                            <a:rPr lang="en-CA" sz="1600" b="0" i="1" smtClean="0">
                              <a:solidFill>
                                <a:srgbClr val="FF0000"/>
                              </a:solidFill>
                              <a:latin typeface="Cambria Math" panose="02040503050406030204" pitchFamily="18" charset="0"/>
                            </a:rPr>
                            <m:t>4</m:t>
                          </m:r>
                          <m:r>
                            <a:rPr lang="en-CA" sz="1600" b="0" i="1" smtClean="0">
                              <a:solidFill>
                                <a:srgbClr val="FF0000"/>
                              </a:solidFill>
                              <a:latin typeface="Cambria Math" panose="02040503050406030204" pitchFamily="18" charset="0"/>
                            </a:rPr>
                            <m:t>𝜋</m:t>
                          </m:r>
                        </m:den>
                      </m:f>
                    </m:oMath>
                  </m:oMathPara>
                </a14:m>
                <a:endParaRPr lang="en-CA" sz="1600"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089584" y="1427055"/>
                <a:ext cx="672684" cy="462691"/>
              </a:xfrm>
              <a:prstGeom prst="rect">
                <a:avLst/>
              </a:prstGeom>
              <a:blipFill rotWithShape="0">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585528" y="2447464"/>
                <a:ext cx="1149096" cy="425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tx1"/>
                              </a:solidFill>
                              <a:latin typeface="Cambria Math" panose="02040503050406030204" pitchFamily="18" charset="0"/>
                            </a:rPr>
                          </m:ctrlPr>
                        </m:sSubPr>
                        <m:e>
                          <m:r>
                            <a:rPr lang="en-CA" sz="1600" b="0" i="1" smtClean="0">
                              <a:solidFill>
                                <a:schemeClr val="tx1"/>
                              </a:solidFill>
                              <a:latin typeface="Cambria Math" panose="02040503050406030204" pitchFamily="18" charset="0"/>
                            </a:rPr>
                            <m:t>𝜏</m:t>
                          </m:r>
                        </m:e>
                        <m:sub>
                          <m:r>
                            <a:rPr lang="en-CA" sz="1600" b="0" i="1" smtClean="0">
                              <a:solidFill>
                                <a:schemeClr val="tx1"/>
                              </a:solidFill>
                              <a:latin typeface="Cambria Math" panose="02040503050406030204" pitchFamily="18" charset="0"/>
                            </a:rPr>
                            <m:t>𝜋</m:t>
                          </m:r>
                        </m:sub>
                      </m:sSub>
                      <m:r>
                        <a:rPr lang="en-CA" sz="1600" b="0" i="1" smtClean="0">
                          <a:solidFill>
                            <a:schemeClr val="tx1"/>
                          </a:solidFill>
                          <a:latin typeface="Cambria Math" panose="02040503050406030204" pitchFamily="18" charset="0"/>
                        </a:rPr>
                        <m:t>=</m:t>
                      </m:r>
                      <m:r>
                        <a:rPr lang="en-CA" sz="1600" b="0" i="1" smtClean="0">
                          <a:solidFill>
                            <a:srgbClr val="FF0000"/>
                          </a:solidFill>
                          <a:latin typeface="Cambria Math" panose="02040503050406030204" pitchFamily="18" charset="0"/>
                        </a:rPr>
                        <m:t>5</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𝜀</m:t>
                          </m:r>
                          <m:r>
                            <a:rPr lang="en-CA" sz="1600" b="0" i="1" smtClean="0">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𝑃</m:t>
                          </m:r>
                        </m:den>
                      </m:f>
                    </m:oMath>
                  </m:oMathPara>
                </a14:m>
                <a:endParaRPr lang="en-CA" sz="1600" dirty="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585528" y="2447464"/>
                <a:ext cx="1149096" cy="425758"/>
              </a:xfrm>
              <a:prstGeom prst="rect">
                <a:avLst/>
              </a:prstGeom>
              <a:blipFill rotWithShape="0">
                <a:blip r:embed="rId9"/>
                <a:stretch>
                  <a:fillRect l="-1587" t="-1429" r="-2646" b="-14286"/>
                </a:stretch>
              </a:blipFill>
            </p:spPr>
            <p:txBody>
              <a:bodyPr/>
              <a:lstStyle/>
              <a:p>
                <a:r>
                  <a:rPr lang="en-CA">
                    <a:noFill/>
                  </a:rPr>
                  <a:t> </a:t>
                </a:r>
              </a:p>
            </p:txBody>
          </p:sp>
        </mc:Fallback>
      </mc:AlternateContent>
      <p:sp>
        <p:nvSpPr>
          <p:cNvPr id="31" name="Title 3"/>
          <p:cNvSpPr>
            <a:spLocks noGrp="1"/>
          </p:cNvSpPr>
          <p:nvPr>
            <p:ph type="title"/>
          </p:nvPr>
        </p:nvSpPr>
        <p:spPr>
          <a:xfrm>
            <a:off x="228600" y="685800"/>
            <a:ext cx="8915400" cy="533400"/>
          </a:xfrm>
        </p:spPr>
        <p:txBody>
          <a:bodyPr/>
          <a:lstStyle/>
          <a:p>
            <a:pPr algn="ctr"/>
            <a:r>
              <a:rPr lang="en-US" sz="3200" dirty="0" smtClean="0"/>
              <a:t>Effects of a non-zero initial </a:t>
            </a:r>
            <a:r>
              <a:rPr lang="en-US" sz="3200" dirty="0" smtClean="0">
                <a:latin typeface="Symbol" pitchFamily="18" charset="2"/>
              </a:rPr>
              <a:t>p</a:t>
            </a:r>
            <a:r>
              <a:rPr lang="en-US" sz="3200" baseline="30000" dirty="0" smtClean="0">
                <a:latin typeface="Symbol" pitchFamily="18" charset="2"/>
              </a:rPr>
              <a:t>mn</a:t>
            </a:r>
            <a:r>
              <a:rPr lang="en-US" sz="3200" dirty="0" smtClean="0"/>
              <a:t> </a:t>
            </a:r>
          </a:p>
        </p:txBody>
      </p:sp>
      <mc:AlternateContent xmlns:mc="http://schemas.openxmlformats.org/markup-compatibility/2006" xmlns:a14="http://schemas.microsoft.com/office/drawing/2010/main">
        <mc:Choice Requires="a14">
          <p:sp>
            <p:nvSpPr>
              <p:cNvPr id="32" name="TextBox 31"/>
              <p:cNvSpPr txBox="1"/>
              <p:nvPr/>
            </p:nvSpPr>
            <p:spPr>
              <a:xfrm>
                <a:off x="107503" y="4324781"/>
                <a:ext cx="9036497" cy="6163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sz="1800" b="0" i="1" smtClean="0">
                              <a:solidFill>
                                <a:srgbClr val="FF9900"/>
                              </a:solidFill>
                              <a:latin typeface="Cambria Math" panose="02040503050406030204" pitchFamily="18" charset="0"/>
                            </a:rPr>
                          </m:ctrlPr>
                        </m:sSupPr>
                        <m:e>
                          <m:sSup>
                            <m:sSupPr>
                              <m:ctrlPr>
                                <a:rPr lang="en-CA" sz="1800" b="0" i="1" smtClean="0">
                                  <a:solidFill>
                                    <a:srgbClr val="CC6600"/>
                                  </a:solidFill>
                                  <a:latin typeface="Cambria Math" panose="02040503050406030204" pitchFamily="18" charset="0"/>
                                </a:rPr>
                              </m:ctrlPr>
                            </m:sSupPr>
                            <m:e>
                              <m:r>
                                <a:rPr lang="en-CA" sz="1800" b="0" i="1" smtClean="0">
                                  <a:solidFill>
                                    <a:srgbClr val="CC6600"/>
                                  </a:solidFill>
                                  <a:latin typeface="Cambria Math" panose="02040503050406030204" pitchFamily="18" charset="0"/>
                                </a:rPr>
                                <m:t>𝜋</m:t>
                              </m:r>
                            </m:e>
                            <m:sup>
                              <m:r>
                                <a:rPr lang="en-CA" sz="1800" b="0" i="1" smtClean="0">
                                  <a:solidFill>
                                    <a:srgbClr val="CC6600"/>
                                  </a:solidFill>
                                  <a:latin typeface="Cambria Math" panose="02040503050406030204" pitchFamily="18" charset="0"/>
                                </a:rPr>
                                <m:t>𝜇𝜈</m:t>
                              </m:r>
                            </m:sup>
                          </m:sSup>
                          <m:d>
                            <m:dPr>
                              <m:ctrlPr>
                                <a:rPr lang="en-CA" sz="1800" i="1">
                                  <a:solidFill>
                                    <a:srgbClr val="CC6600"/>
                                  </a:solidFill>
                                  <a:latin typeface="Cambria Math" panose="02040503050406030204" pitchFamily="18" charset="0"/>
                                </a:rPr>
                              </m:ctrlPr>
                            </m:dPr>
                            <m:e>
                              <m:sSub>
                                <m:sSubPr>
                                  <m:ctrlPr>
                                    <a:rPr lang="en-CA" sz="1800" i="1">
                                      <a:solidFill>
                                        <a:srgbClr val="CC6600"/>
                                      </a:solidFill>
                                      <a:latin typeface="Cambria Math" panose="02040503050406030204" pitchFamily="18" charset="0"/>
                                    </a:rPr>
                                  </m:ctrlPr>
                                </m:sSubPr>
                                <m:e>
                                  <m:r>
                                    <a:rPr lang="en-CA" sz="1800" i="1">
                                      <a:solidFill>
                                        <a:srgbClr val="CC6600"/>
                                      </a:solidFill>
                                      <a:latin typeface="Cambria Math" panose="02040503050406030204" pitchFamily="18" charset="0"/>
                                    </a:rPr>
                                    <m:t>𝜏</m:t>
                                  </m:r>
                                </m:e>
                                <m:sub>
                                  <m:r>
                                    <a:rPr lang="en-CA" sz="1800" i="1">
                                      <a:solidFill>
                                        <a:srgbClr val="CC6600"/>
                                      </a:solidFill>
                                      <a:latin typeface="Cambria Math" panose="02040503050406030204" pitchFamily="18" charset="0"/>
                                    </a:rPr>
                                    <m:t>0</m:t>
                                  </m:r>
                                </m:sub>
                              </m:sSub>
                            </m:e>
                          </m:d>
                          <m:r>
                            <a:rPr lang="en-CA" sz="1800" b="0" i="1" smtClean="0">
                              <a:solidFill>
                                <a:schemeClr val="tx1"/>
                              </a:solidFill>
                              <a:latin typeface="Cambria Math" panose="02040503050406030204" pitchFamily="18" charset="0"/>
                            </a:rPr>
                            <m:t>=</m:t>
                          </m:r>
                          <m:r>
                            <a:rPr lang="en-CA" sz="1800" b="0" i="1" smtClean="0">
                              <a:solidFill>
                                <a:srgbClr val="CC6600"/>
                              </a:solidFill>
                              <a:latin typeface="Cambria Math" panose="02040503050406030204" pitchFamily="18" charset="0"/>
                            </a:rPr>
                            <m:t>𝑐</m:t>
                          </m:r>
                          <m:d>
                            <m:dPr>
                              <m:begChr m:val="["/>
                              <m:endChr m:val="]"/>
                              <m:ctrlPr>
                                <a:rPr lang="en-CA" sz="1800" b="0" i="1" smtClean="0">
                                  <a:solidFill>
                                    <a:schemeClr val="tx1"/>
                                  </a:solidFill>
                                  <a:latin typeface="Cambria Math" panose="02040503050406030204" pitchFamily="18" charset="0"/>
                                </a:rPr>
                              </m:ctrlPr>
                            </m:dPr>
                            <m:e>
                              <m:r>
                                <a:rPr lang="en-CA" sz="1800" b="0" i="1" smtClean="0">
                                  <a:solidFill>
                                    <a:schemeClr val="tx1"/>
                                  </a:solidFill>
                                  <a:latin typeface="Cambria Math" panose="02040503050406030204" pitchFamily="18" charset="0"/>
                                </a:rPr>
                                <m:t>2</m:t>
                              </m:r>
                              <m:r>
                                <a:rPr lang="en-CA" sz="1800" b="0" i="1" smtClean="0">
                                  <a:solidFill>
                                    <a:schemeClr val="tx1"/>
                                  </a:solidFill>
                                  <a:latin typeface="Cambria Math" panose="02040503050406030204" pitchFamily="18" charset="0"/>
                                </a:rPr>
                                <m:t>𝜂</m:t>
                              </m:r>
                              <m:sSup>
                                <m:sSupPr>
                                  <m:ctrlPr>
                                    <a:rPr lang="en-CA" sz="1800" b="0" i="1" smtClean="0">
                                      <a:solidFill>
                                        <a:schemeClr val="tx1"/>
                                      </a:solidFill>
                                      <a:latin typeface="Cambria Math" panose="02040503050406030204" pitchFamily="18" charset="0"/>
                                    </a:rPr>
                                  </m:ctrlPr>
                                </m:sSupPr>
                                <m:e>
                                  <m:r>
                                    <a:rPr lang="en-CA" sz="1800" b="0" i="1" smtClean="0">
                                      <a:solidFill>
                                        <a:schemeClr val="tx1"/>
                                      </a:solidFill>
                                      <a:latin typeface="Cambria Math" panose="02040503050406030204" pitchFamily="18" charset="0"/>
                                    </a:rPr>
                                    <m:t>𝜎</m:t>
                                  </m:r>
                                </m:e>
                                <m:sup>
                                  <m:r>
                                    <a:rPr lang="en-CA" sz="1800" b="0" i="1" smtClean="0">
                                      <a:solidFill>
                                        <a:schemeClr val="tx1"/>
                                      </a:solidFill>
                                      <a:latin typeface="Cambria Math" panose="02040503050406030204" pitchFamily="18" charset="0"/>
                                    </a:rPr>
                                    <m:t>𝜇𝜈</m:t>
                                  </m:r>
                                </m:sup>
                              </m:sSup>
                            </m:e>
                          </m:d>
                          <m:r>
                            <a:rPr lang="en-CA" sz="1800" b="0" i="1" smtClean="0">
                              <a:solidFill>
                                <a:schemeClr val="tx1"/>
                              </a:solidFill>
                              <a:latin typeface="Cambria Math" panose="02040503050406030204" pitchFamily="18" charset="0"/>
                            </a:rPr>
                            <m:t>;      </m:t>
                          </m:r>
                          <m:r>
                            <a:rPr lang="en-CA" sz="1800" b="0" i="1" smtClean="0">
                              <a:solidFill>
                                <a:srgbClr val="CC6600"/>
                              </a:solidFill>
                              <a:latin typeface="Cambria Math" panose="02040503050406030204" pitchFamily="18" charset="0"/>
                            </a:rPr>
                            <m:t>𝑐</m:t>
                          </m:r>
                          <m:r>
                            <a:rPr lang="en-CA" sz="1800" b="0" i="1" smtClean="0">
                              <a:solidFill>
                                <a:srgbClr val="CC6600"/>
                              </a:solidFill>
                              <a:latin typeface="Cambria Math" panose="02040503050406030204" pitchFamily="18" charset="0"/>
                            </a:rPr>
                            <m:t>=0,</m:t>
                          </m:r>
                          <m:f>
                            <m:fPr>
                              <m:ctrlPr>
                                <a:rPr lang="en-CA" sz="1800" b="0" i="1" smtClean="0">
                                  <a:solidFill>
                                    <a:srgbClr val="CC6600"/>
                                  </a:solidFill>
                                  <a:latin typeface="Cambria Math" panose="02040503050406030204" pitchFamily="18" charset="0"/>
                                </a:rPr>
                              </m:ctrlPr>
                            </m:fPr>
                            <m:num>
                              <m:r>
                                <a:rPr lang="en-CA" sz="1800" b="0" i="1" smtClean="0">
                                  <a:solidFill>
                                    <a:srgbClr val="CC6600"/>
                                  </a:solidFill>
                                  <a:latin typeface="Cambria Math" panose="02040503050406030204" pitchFamily="18" charset="0"/>
                                </a:rPr>
                                <m:t>1</m:t>
                              </m:r>
                            </m:num>
                            <m:den>
                              <m:r>
                                <a:rPr lang="en-CA" sz="1800" b="0" i="1" smtClean="0">
                                  <a:solidFill>
                                    <a:srgbClr val="CC6600"/>
                                  </a:solidFill>
                                  <a:latin typeface="Cambria Math" panose="02040503050406030204" pitchFamily="18" charset="0"/>
                                </a:rPr>
                                <m:t>2</m:t>
                              </m:r>
                            </m:den>
                          </m:f>
                          <m:r>
                            <a:rPr lang="en-CA" sz="1800" b="0" i="1" smtClean="0">
                              <a:solidFill>
                                <a:srgbClr val="CC6600"/>
                              </a:solidFill>
                              <a:latin typeface="Cambria Math" panose="02040503050406030204" pitchFamily="18" charset="0"/>
                            </a:rPr>
                            <m:t>,1</m:t>
                          </m:r>
                          <m:r>
                            <a:rPr lang="en-CA" sz="1800" b="0" i="1" smtClean="0">
                              <a:solidFill>
                                <a:schemeClr val="tx1"/>
                              </a:solidFill>
                              <a:latin typeface="Cambria Math" panose="02040503050406030204" pitchFamily="18" charset="0"/>
                            </a:rPr>
                            <m:t>;         </m:t>
                          </m:r>
                          <m:r>
                            <a:rPr lang="en-CA" sz="1800" b="0" i="1" smtClean="0">
                              <a:solidFill>
                                <a:schemeClr val="tx1"/>
                              </a:solidFill>
                              <a:latin typeface="Cambria Math" panose="02040503050406030204" pitchFamily="18" charset="0"/>
                            </a:rPr>
                            <m:t>𝜎</m:t>
                          </m:r>
                        </m:e>
                        <m:sup>
                          <m:r>
                            <a:rPr lang="en-CA" sz="1800" b="0" i="1" smtClean="0">
                              <a:solidFill>
                                <a:schemeClr val="tx1"/>
                              </a:solidFill>
                              <a:latin typeface="Cambria Math" panose="02040503050406030204" pitchFamily="18" charset="0"/>
                            </a:rPr>
                            <m:t>𝜇𝜈</m:t>
                          </m:r>
                        </m:sup>
                      </m:sSup>
                      <m:r>
                        <a:rPr lang="en-CA" sz="1800" b="0" i="1" smtClean="0">
                          <a:solidFill>
                            <a:schemeClr val="tx1"/>
                          </a:solidFill>
                          <a:latin typeface="Cambria Math" panose="02040503050406030204" pitchFamily="18" charset="0"/>
                        </a:rPr>
                        <m:t>=</m:t>
                      </m:r>
                      <m:d>
                        <m:dPr>
                          <m:begChr m:val="["/>
                          <m:endChr m:val="]"/>
                          <m:ctrlPr>
                            <a:rPr lang="en-CA" sz="1800" i="1" smtClean="0">
                              <a:solidFill>
                                <a:schemeClr val="tx1"/>
                              </a:solidFill>
                              <a:latin typeface="Cambria Math" panose="02040503050406030204" pitchFamily="18" charset="0"/>
                            </a:rPr>
                          </m:ctrlPr>
                        </m:dPr>
                        <m:e>
                          <m:f>
                            <m:fPr>
                              <m:ctrlPr>
                                <a:rPr lang="en-CA" sz="1800" i="1">
                                  <a:solidFill>
                                    <a:schemeClr val="tx1"/>
                                  </a:solidFill>
                                  <a:latin typeface="Cambria Math" panose="02040503050406030204" pitchFamily="18" charset="0"/>
                                </a:rPr>
                              </m:ctrlPr>
                            </m:fPr>
                            <m:num>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𝜇</m:t>
                                  </m:r>
                                </m:sup>
                              </m:sSup>
                              <m:sSup>
                                <m:sSupPr>
                                  <m:ctrlPr>
                                    <a:rPr lang="en-CA" sz="1800" i="1">
                                      <a:solidFill>
                                        <a:schemeClr val="tx1"/>
                                      </a:solidFill>
                                      <a:latin typeface="Cambria Math" panose="02040503050406030204" pitchFamily="18" charset="0"/>
                                    </a:rPr>
                                  </m:ctrlPr>
                                </m:sSupPr>
                                <m:e>
                                  <m:r>
                                    <a:rPr lang="en-CA" sz="1800" i="1">
                                      <a:solidFill>
                                        <a:schemeClr val="tx1"/>
                                      </a:solidFill>
                                      <a:latin typeface="Cambria Math" panose="02040503050406030204" pitchFamily="18" charset="0"/>
                                    </a:rPr>
                                    <m:t>𝑢</m:t>
                                  </m:r>
                                </m:e>
                                <m:sup>
                                  <m:r>
                                    <a:rPr lang="en-CA" sz="1800" i="1">
                                      <a:solidFill>
                                        <a:schemeClr val="tx1"/>
                                      </a:solidFill>
                                      <a:latin typeface="Cambria Math" panose="02040503050406030204" pitchFamily="18" charset="0"/>
                                    </a:rPr>
                                    <m:t>𝜈</m:t>
                                  </m:r>
                                </m:sup>
                              </m:sSup>
                              <m:r>
                                <a:rPr lang="en-CA" sz="1800" i="1">
                                  <a:solidFill>
                                    <a:schemeClr val="tx1"/>
                                  </a:solidFill>
                                  <a:latin typeface="Cambria Math" panose="02040503050406030204" pitchFamily="18" charset="0"/>
                                </a:rPr>
                                <m:t>+</m:t>
                              </m:r>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𝜈</m:t>
                                  </m:r>
                                </m:sup>
                              </m:sSup>
                              <m:sSup>
                                <m:sSupPr>
                                  <m:ctrlPr>
                                    <a:rPr lang="en-CA" sz="1800" i="1">
                                      <a:solidFill>
                                        <a:schemeClr val="tx1"/>
                                      </a:solidFill>
                                      <a:latin typeface="Cambria Math" panose="02040503050406030204" pitchFamily="18" charset="0"/>
                                    </a:rPr>
                                  </m:ctrlPr>
                                </m:sSupPr>
                                <m:e>
                                  <m:r>
                                    <a:rPr lang="en-CA" sz="1800" i="1">
                                      <a:solidFill>
                                        <a:schemeClr val="tx1"/>
                                      </a:solidFill>
                                      <a:latin typeface="Cambria Math" panose="02040503050406030204" pitchFamily="18" charset="0"/>
                                    </a:rPr>
                                    <m:t>𝑢</m:t>
                                  </m:r>
                                </m:e>
                                <m:sup>
                                  <m:r>
                                    <a:rPr lang="en-CA" sz="1800" i="1">
                                      <a:solidFill>
                                        <a:schemeClr val="tx1"/>
                                      </a:solidFill>
                                      <a:latin typeface="Cambria Math" panose="02040503050406030204" pitchFamily="18" charset="0"/>
                                    </a:rPr>
                                    <m:t>𝜇</m:t>
                                  </m:r>
                                </m:sup>
                              </m:sSup>
                              <m:r>
                                <a:rPr lang="en-CA" sz="1800" i="1">
                                  <a:solidFill>
                                    <a:schemeClr val="tx1"/>
                                  </a:solidFill>
                                  <a:latin typeface="Cambria Math" panose="02040503050406030204" pitchFamily="18" charset="0"/>
                                </a:rPr>
                                <m:t> </m:t>
                              </m:r>
                            </m:num>
                            <m:den>
                              <m:r>
                                <a:rPr lang="en-CA" sz="1800" i="1">
                                  <a:solidFill>
                                    <a:schemeClr val="tx1"/>
                                  </a:solidFill>
                                  <a:latin typeface="Cambria Math" panose="02040503050406030204" pitchFamily="18" charset="0"/>
                                </a:rPr>
                                <m:t>2</m:t>
                              </m:r>
                            </m:den>
                          </m:f>
                          <m:r>
                            <a:rPr lang="en-CA" sz="1800" i="1">
                              <a:solidFill>
                                <a:schemeClr val="tx1"/>
                              </a:solidFill>
                              <a:latin typeface="Cambria Math" panose="02040503050406030204" pitchFamily="18" charset="0"/>
                            </a:rPr>
                            <m:t>−</m:t>
                          </m:r>
                          <m:f>
                            <m:fPr>
                              <m:ctrlPr>
                                <a:rPr lang="en-CA" sz="1800" i="1">
                                  <a:solidFill>
                                    <a:schemeClr val="tx1"/>
                                  </a:solidFill>
                                  <a:latin typeface="Cambria Math" panose="02040503050406030204" pitchFamily="18" charset="0"/>
                                </a:rPr>
                              </m:ctrlPr>
                            </m:fPr>
                            <m:num>
                              <m:r>
                                <a:rPr lang="en-CA" sz="1800" i="1">
                                  <a:solidFill>
                                    <a:schemeClr val="tx1"/>
                                  </a:solidFill>
                                  <a:latin typeface="Cambria Math" panose="02040503050406030204" pitchFamily="18" charset="0"/>
                                </a:rPr>
                                <m:t>1</m:t>
                              </m:r>
                            </m:num>
                            <m:den>
                              <m:r>
                                <a:rPr lang="en-CA" sz="1800" i="1">
                                  <a:solidFill>
                                    <a:schemeClr val="tx1"/>
                                  </a:solidFill>
                                  <a:latin typeface="Cambria Math" panose="02040503050406030204" pitchFamily="18" charset="0"/>
                                </a:rPr>
                                <m:t>3</m:t>
                              </m:r>
                            </m:den>
                          </m:f>
                          <m:sSup>
                            <m:sSupPr>
                              <m:ctrlPr>
                                <a:rPr lang="en-CA" sz="1800" i="1">
                                  <a:solidFill>
                                    <a:schemeClr val="tx1"/>
                                  </a:solidFill>
                                  <a:latin typeface="Cambria Math" panose="02040503050406030204" pitchFamily="18" charset="0"/>
                                </a:rPr>
                              </m:ctrlPr>
                            </m:sSupPr>
                            <m:e>
                              <m:r>
                                <m:rPr>
                                  <m:sty m:val="p"/>
                                </m:rPr>
                                <a:rPr lang="en-CA" sz="1800">
                                  <a:solidFill>
                                    <a:schemeClr val="tx1"/>
                                  </a:solidFill>
                                  <a:latin typeface="Cambria Math" panose="02040503050406030204" pitchFamily="18" charset="0"/>
                                </a:rPr>
                                <m:t>Δ</m:t>
                              </m:r>
                            </m:e>
                            <m:sup>
                              <m:r>
                                <a:rPr lang="en-CA" sz="1800" i="1">
                                  <a:solidFill>
                                    <a:schemeClr val="tx1"/>
                                  </a:solidFill>
                                  <a:latin typeface="Cambria Math" panose="02040503050406030204" pitchFamily="18" charset="0"/>
                                </a:rPr>
                                <m:t>𝜇𝜈</m:t>
                              </m:r>
                            </m:sup>
                          </m:sSup>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𝛼</m:t>
                              </m:r>
                            </m:sup>
                          </m:sSup>
                          <m:sSub>
                            <m:sSubPr>
                              <m:ctrlPr>
                                <a:rPr lang="en-CA" sz="1800" i="1">
                                  <a:solidFill>
                                    <a:schemeClr val="tx1"/>
                                  </a:solidFill>
                                  <a:latin typeface="Cambria Math" panose="02040503050406030204" pitchFamily="18" charset="0"/>
                                </a:rPr>
                              </m:ctrlPr>
                            </m:sSubPr>
                            <m:e>
                              <m:r>
                                <a:rPr lang="en-CA" sz="1800" i="1">
                                  <a:solidFill>
                                    <a:schemeClr val="tx1"/>
                                  </a:solidFill>
                                  <a:latin typeface="Cambria Math" panose="02040503050406030204" pitchFamily="18" charset="0"/>
                                </a:rPr>
                                <m:t>𝑢</m:t>
                              </m:r>
                            </m:e>
                            <m:sub>
                              <m:r>
                                <a:rPr lang="en-CA" sz="1800" i="1">
                                  <a:solidFill>
                                    <a:schemeClr val="tx1"/>
                                  </a:solidFill>
                                  <a:latin typeface="Cambria Math" panose="02040503050406030204" pitchFamily="18" charset="0"/>
                                </a:rPr>
                                <m:t>𝛼</m:t>
                              </m:r>
                            </m:sub>
                          </m:sSub>
                        </m:e>
                      </m:d>
                    </m:oMath>
                  </m:oMathPara>
                </a14:m>
                <a:endParaRPr lang="en-CA" sz="1800" i="1" dirty="0">
                  <a:solidFill>
                    <a:srgbClr val="FF99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7503" y="4324781"/>
                <a:ext cx="9036497" cy="616387"/>
              </a:xfrm>
              <a:prstGeom prst="rect">
                <a:avLst/>
              </a:prstGeom>
              <a:blipFill rotWithShape="0">
                <a:blip r:embed="rId10"/>
                <a:stretch>
                  <a:fillRect/>
                </a:stretch>
              </a:blipFill>
            </p:spPr>
            <p:txBody>
              <a:bodyPr/>
              <a:lstStyle/>
              <a:p>
                <a:r>
                  <a:rPr lang="en-CA">
                    <a:noFill/>
                  </a:rPr>
                  <a:t> </a:t>
                </a:r>
              </a:p>
            </p:txBody>
          </p:sp>
        </mc:Fallback>
      </mc:AlternateContent>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1765" y="1152000"/>
            <a:ext cx="4549221" cy="3088801"/>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16</a:t>
            </a:fld>
            <a:endParaRPr lang="en-CA" dirty="0"/>
          </a:p>
        </p:txBody>
      </p:sp>
      <mc:AlternateContent xmlns:mc="http://schemas.openxmlformats.org/markup-compatibility/2006" xmlns:a14="http://schemas.microsoft.com/office/drawing/2010/main">
        <mc:Choice Requires="a14">
          <p:sp>
            <p:nvSpPr>
              <p:cNvPr id="6" name="Content Placeholder 1"/>
              <p:cNvSpPr txBox="1">
                <a:spLocks/>
              </p:cNvSpPr>
              <p:nvPr/>
            </p:nvSpPr>
            <p:spPr bwMode="auto">
              <a:xfrm>
                <a:off x="251520" y="5085184"/>
                <a:ext cx="8712968" cy="1581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indent="-273050">
                  <a:spcBef>
                    <a:spcPct val="20000"/>
                  </a:spcBef>
                  <a:buClr>
                    <a:srgbClr val="0BD0D9"/>
                  </a:buClr>
                  <a:buSzPct val="95000"/>
                  <a:buFont typeface="Wingdings 2" pitchFamily="18" charset="2"/>
                  <a:buChar char=""/>
                  <a:defRPr/>
                </a:pPr>
                <a14:m>
                  <m:oMath xmlns:m="http://schemas.openxmlformats.org/officeDocument/2006/math">
                    <m:sSub>
                      <m:sSubPr>
                        <m:ctrlPr>
                          <a:rPr lang="en-CA" sz="2000" i="1" smtClean="0">
                            <a:latin typeface="Cambria Math" panose="02040503050406030204" pitchFamily="18" charset="0"/>
                          </a:rPr>
                        </m:ctrlPr>
                      </m:sSubPr>
                      <m:e>
                        <m:r>
                          <a:rPr lang="en-CA" sz="2000" i="1">
                            <a:latin typeface="Cambria Math" panose="02040503050406030204" pitchFamily="18" charset="0"/>
                          </a:rPr>
                          <m:t>𝜏</m:t>
                        </m:r>
                      </m:e>
                      <m:sub>
                        <m:r>
                          <a:rPr lang="en-CA" sz="2000" i="1">
                            <a:latin typeface="Cambria Math" panose="02040503050406030204" pitchFamily="18" charset="0"/>
                          </a:rPr>
                          <m:t>𝜋</m:t>
                        </m:r>
                      </m:sub>
                    </m:sSub>
                    <m:r>
                      <a:rPr lang="en-CA" sz="2000" i="1">
                        <a:latin typeface="Cambria Math" panose="02040503050406030204" pitchFamily="18" charset="0"/>
                      </a:rPr>
                      <m:t>:</m:t>
                    </m:r>
                    <m:r>
                      <a:rPr lang="en-CA" sz="2000" i="1">
                        <a:latin typeface="Cambria Math" panose="02040503050406030204" pitchFamily="18" charset="0"/>
                      </a:rPr>
                      <m:t>𝑔𝑜𝑣</m:t>
                    </m:r>
                    <m:r>
                      <a:rPr lang="en-CA" sz="2000" i="1">
                        <a:latin typeface="Cambria Math" panose="02040503050406030204" pitchFamily="18" charset="0"/>
                      </a:rPr>
                      <m:t>. </m:t>
                    </m:r>
                    <m:r>
                      <a:rPr lang="en-CA" sz="2000" i="1">
                        <a:latin typeface="Cambria Math" panose="02040503050406030204" pitchFamily="18" charset="0"/>
                      </a:rPr>
                      <m:t>𝑡h𝑒</m:t>
                    </m:r>
                    <m:r>
                      <a:rPr lang="en-CA" sz="2000" i="1">
                        <a:latin typeface="Cambria Math" panose="02040503050406030204" pitchFamily="18" charset="0"/>
                      </a:rPr>
                      <m:t> </m:t>
                    </m:r>
                    <m:r>
                      <a:rPr lang="en-CA" sz="2000" i="1">
                        <a:latin typeface="Cambria Math" panose="02040503050406030204" pitchFamily="18" charset="0"/>
                      </a:rPr>
                      <m:t>𝑟𝑎𝑡𝑒</m:t>
                    </m:r>
                    <m:r>
                      <a:rPr lang="en-CA" sz="2000" i="1">
                        <a:latin typeface="Cambria Math" panose="02040503050406030204" pitchFamily="18" charset="0"/>
                      </a:rPr>
                      <m:t> </m:t>
                    </m:r>
                    <m:r>
                      <a:rPr lang="en-CA" sz="2000" i="1">
                        <a:latin typeface="Cambria Math" panose="02040503050406030204" pitchFamily="18" charset="0"/>
                      </a:rPr>
                      <m:t>𝑜𝑓</m:t>
                    </m:r>
                    <m:r>
                      <a:rPr lang="en-CA" sz="2000" i="1">
                        <a:latin typeface="Cambria Math" panose="02040503050406030204" pitchFamily="18" charset="0"/>
                      </a:rPr>
                      <m:t> </m:t>
                    </m:r>
                    <m:sSup>
                      <m:sSupPr>
                        <m:ctrlPr>
                          <a:rPr lang="en-CA" sz="2000" i="1">
                            <a:latin typeface="Cambria Math" panose="02040503050406030204" pitchFamily="18" charset="0"/>
                          </a:rPr>
                        </m:ctrlPr>
                      </m:sSupPr>
                      <m:e>
                        <m:r>
                          <a:rPr lang="en-CA" sz="2000" i="1">
                            <a:latin typeface="Cambria Math" panose="02040503050406030204" pitchFamily="18" charset="0"/>
                          </a:rPr>
                          <m:t>𝜋</m:t>
                        </m:r>
                      </m:e>
                      <m:sup>
                        <m:r>
                          <a:rPr lang="en-CA" sz="2000" i="1">
                            <a:latin typeface="Cambria Math" panose="02040503050406030204" pitchFamily="18" charset="0"/>
                          </a:rPr>
                          <m:t>𝜇𝜈</m:t>
                        </m:r>
                      </m:sup>
                    </m:sSup>
                    <m:d>
                      <m:dPr>
                        <m:ctrlPr>
                          <a:rPr lang="en-CA" sz="2000" i="1">
                            <a:latin typeface="Cambria Math" panose="02040503050406030204" pitchFamily="18" charset="0"/>
                          </a:rPr>
                        </m:ctrlPr>
                      </m:dPr>
                      <m:e>
                        <m:r>
                          <a:rPr lang="en-CA" sz="2000" i="1">
                            <a:latin typeface="Cambria Math" panose="02040503050406030204" pitchFamily="18" charset="0"/>
                          </a:rPr>
                          <m:t>𝜏</m:t>
                        </m:r>
                      </m:e>
                    </m:d>
                    <m:r>
                      <a:rPr lang="en-CA" sz="2000" i="1">
                        <a:latin typeface="Cambria Math" panose="02040503050406030204" pitchFamily="18" charset="0"/>
                      </a:rPr>
                      <m:t>→</m:t>
                    </m:r>
                    <m:sSubSup>
                      <m:sSubSupPr>
                        <m:ctrlPr>
                          <a:rPr lang="en-CA" sz="2000" i="1">
                            <a:latin typeface="Cambria Math" panose="02040503050406030204" pitchFamily="18" charset="0"/>
                          </a:rPr>
                        </m:ctrlPr>
                      </m:sSubSupPr>
                      <m:e>
                        <m:r>
                          <a:rPr lang="en-CA" sz="2000" i="1">
                            <a:latin typeface="Cambria Math" panose="02040503050406030204" pitchFamily="18" charset="0"/>
                          </a:rPr>
                          <m:t>𝜋</m:t>
                        </m:r>
                      </m:e>
                      <m:sub>
                        <m:r>
                          <a:rPr lang="en-CA" sz="2000" i="1">
                            <a:latin typeface="Cambria Math" panose="02040503050406030204" pitchFamily="18" charset="0"/>
                          </a:rPr>
                          <m:t>𝑁𝑆</m:t>
                        </m:r>
                      </m:sub>
                      <m:sup>
                        <m:r>
                          <a:rPr lang="en-CA" sz="2000" i="1">
                            <a:latin typeface="Cambria Math" panose="02040503050406030204" pitchFamily="18" charset="0"/>
                          </a:rPr>
                          <m:t>𝜇𝜈</m:t>
                        </m:r>
                      </m:sup>
                    </m:sSubSup>
                    <m:r>
                      <a:rPr lang="en-CA" sz="2000" i="1">
                        <a:latin typeface="Cambria Math" panose="02040503050406030204" pitchFamily="18" charset="0"/>
                      </a:rPr>
                      <m:t>.</m:t>
                    </m:r>
                  </m:oMath>
                </a14:m>
                <a:endParaRPr lang="en-CA" sz="2000" i="1" dirty="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i="1" smtClean="0">
                        <a:latin typeface="Cambria Math" panose="02040503050406030204" pitchFamily="18" charset="0"/>
                      </a:rPr>
                      <m:t>𝐺𝑖𝑣𝑒𝑛</m:t>
                    </m:r>
                    <m:r>
                      <a:rPr lang="en-CA" sz="2000" i="1" smtClean="0">
                        <a:latin typeface="Cambria Math" panose="02040503050406030204" pitchFamily="18" charset="0"/>
                      </a:rPr>
                      <m:t> </m:t>
                    </m:r>
                    <m:r>
                      <a:rPr lang="en-CA" sz="2000" i="1" smtClean="0">
                        <a:latin typeface="Cambria Math" panose="02040503050406030204" pitchFamily="18" charset="0"/>
                      </a:rPr>
                      <m:t>𝐼𝐶</m:t>
                    </m:r>
                    <m:sSup>
                      <m:sSupPr>
                        <m:ctrlPr>
                          <a:rPr lang="en-CA" sz="2000" i="1">
                            <a:latin typeface="Cambria Math" panose="02040503050406030204" pitchFamily="18" charset="0"/>
                          </a:rPr>
                        </m:ctrlPr>
                      </m:sSupPr>
                      <m:e>
                        <m:r>
                          <a:rPr lang="en-CA" sz="2000" b="0" i="1" smtClean="0">
                            <a:latin typeface="Cambria Math" panose="02040503050406030204" pitchFamily="18" charset="0"/>
                          </a:rPr>
                          <m:t> </m:t>
                        </m:r>
                        <m:r>
                          <a:rPr lang="en-CA" sz="2000" i="1">
                            <a:latin typeface="Cambria Math" panose="02040503050406030204" pitchFamily="18" charset="0"/>
                          </a:rPr>
                          <m:t>𝜋</m:t>
                        </m:r>
                      </m:e>
                      <m:sup>
                        <m:r>
                          <a:rPr lang="en-CA" sz="2000" i="1">
                            <a:latin typeface="Cambria Math" panose="02040503050406030204" pitchFamily="18" charset="0"/>
                          </a:rPr>
                          <m:t>𝜇𝜈</m:t>
                        </m:r>
                      </m:sup>
                    </m:sSup>
                    <m:d>
                      <m:dPr>
                        <m:ctrlPr>
                          <a:rPr lang="en-CA" sz="2000" i="1">
                            <a:latin typeface="Cambria Math" panose="02040503050406030204" pitchFamily="18" charset="0"/>
                          </a:rPr>
                        </m:ctrlPr>
                      </m:dPr>
                      <m:e>
                        <m:sSub>
                          <m:sSubPr>
                            <m:ctrlPr>
                              <a:rPr lang="en-CA" sz="2000" i="1">
                                <a:latin typeface="Cambria Math" panose="02040503050406030204" pitchFamily="18" charset="0"/>
                              </a:rPr>
                            </m:ctrlPr>
                          </m:sSubPr>
                          <m:e>
                            <m:r>
                              <a:rPr lang="en-CA" sz="2000" i="1">
                                <a:latin typeface="Cambria Math" panose="02040503050406030204" pitchFamily="18" charset="0"/>
                              </a:rPr>
                              <m:t>𝜏</m:t>
                            </m:r>
                          </m:e>
                          <m:sub>
                            <m:r>
                              <a:rPr lang="en-CA" sz="2000" i="1">
                                <a:latin typeface="Cambria Math" panose="02040503050406030204" pitchFamily="18" charset="0"/>
                              </a:rPr>
                              <m:t>0</m:t>
                            </m:r>
                          </m:sub>
                        </m:sSub>
                      </m:e>
                    </m:d>
                    <m:r>
                      <a:rPr lang="en-CA" sz="2000" i="1">
                        <a:latin typeface="Cambria Math" panose="02040503050406030204" pitchFamily="18" charset="0"/>
                      </a:rPr>
                      <m:t>=</m:t>
                    </m:r>
                    <m:r>
                      <a:rPr lang="en-CA" sz="2000" b="0" i="1" smtClean="0">
                        <a:latin typeface="Cambria Math" panose="02040503050406030204" pitchFamily="18" charset="0"/>
                      </a:rPr>
                      <m:t>0;</m:t>
                    </m:r>
                    <m:r>
                      <a:rPr lang="en-CA" sz="2000" b="0" i="1" smtClean="0">
                        <a:latin typeface="Cambria Math" panose="02040503050406030204" pitchFamily="18" charset="0"/>
                      </a:rPr>
                      <m:t>𝑎𝑡</m:t>
                    </m:r>
                    <m:r>
                      <a:rPr lang="en-CA" sz="2000" b="0" i="1" smtClean="0">
                        <a:latin typeface="Cambria Math" panose="02040503050406030204" pitchFamily="18" charset="0"/>
                      </a:rPr>
                      <m:t> </m:t>
                    </m:r>
                    <m:r>
                      <a:rPr lang="en-CA" sz="2000" b="0" i="1" smtClean="0">
                        <a:latin typeface="Cambria Math" panose="02040503050406030204" pitchFamily="18" charset="0"/>
                      </a:rPr>
                      <m:t>𝑒𝑎𝑟𝑙𝑦</m:t>
                    </m:r>
                    <m:r>
                      <a:rPr lang="en-CA" sz="2000" b="0" i="1" smtClean="0">
                        <a:latin typeface="Cambria Math" panose="02040503050406030204" pitchFamily="18" charset="0"/>
                      </a:rPr>
                      <m:t> </m:t>
                    </m:r>
                    <m:r>
                      <a:rPr lang="en-CA" sz="2000" b="0" i="1" smtClean="0">
                        <a:latin typeface="Cambria Math" panose="02040503050406030204" pitchFamily="18" charset="0"/>
                      </a:rPr>
                      <m:t>𝑡𝑖𝑚𝑒𝑠</m:t>
                    </m:r>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𝜏</m:t>
                        </m:r>
                      </m:e>
                      <m:sub>
                        <m:r>
                          <a:rPr lang="en-CA" sz="2000" b="0" i="1" smtClean="0">
                            <a:latin typeface="Cambria Math" panose="02040503050406030204" pitchFamily="18" charset="0"/>
                          </a:rPr>
                          <m:t>𝜋</m:t>
                        </m:r>
                      </m:sub>
                    </m:sSub>
                    <m:r>
                      <a:rPr lang="en-CA" sz="2000" b="0" i="1" smtClean="0">
                        <a:latin typeface="Cambria Math" panose="02040503050406030204" pitchFamily="18" charset="0"/>
                      </a:rPr>
                      <m:t> </m:t>
                    </m:r>
                    <m:r>
                      <a:rPr lang="en-CA" sz="2000" b="0" i="1" smtClean="0">
                        <a:latin typeface="Cambria Math" panose="02040503050406030204" pitchFamily="18" charset="0"/>
                      </a:rPr>
                      <m:t>𝑠𝑙𝑜𝑤𝑠</m:t>
                    </m:r>
                    <m:r>
                      <a:rPr lang="en-CA" sz="2000" b="0" i="1" smtClean="0">
                        <a:latin typeface="Cambria Math" panose="02040503050406030204" pitchFamily="18" charset="0"/>
                      </a:rPr>
                      <m:t> </m:t>
                    </m:r>
                    <m:r>
                      <a:rPr lang="en-CA" sz="2000" b="0" i="1" smtClean="0">
                        <a:latin typeface="Cambria Math" panose="02040503050406030204" pitchFamily="18" charset="0"/>
                      </a:rPr>
                      <m:t>𝑑𝑜𝑤𝑛</m:t>
                    </m:r>
                    <m:r>
                      <a:rPr lang="en-CA" sz="2000" b="0" i="1" smtClean="0">
                        <a:latin typeface="Cambria Math" panose="02040503050406030204" pitchFamily="18" charset="0"/>
                      </a:rPr>
                      <m:t> </m:t>
                    </m:r>
                    <m:r>
                      <a:rPr lang="en-CA" sz="2000" b="0" i="1" smtClean="0">
                        <a:latin typeface="Cambria Math" panose="02040503050406030204" pitchFamily="18" charset="0"/>
                      </a:rPr>
                      <m:t>𝑐𝑜𝑛𝑣𝑒𝑟𝑔𝑒𝑛𝑐𝑒</m:t>
                    </m:r>
                    <m:r>
                      <a:rPr lang="en-CA" sz="2000" b="0" i="1" smtClean="0">
                        <a:latin typeface="Cambria Math" panose="02040503050406030204" pitchFamily="18" charset="0"/>
                      </a:rPr>
                      <m:t> </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𝑟𝑎𝑡𝑒</m:t>
                    </m:r>
                    <m:r>
                      <a:rPr lang="en-CA" sz="2000" b="0" i="1" smtClean="0">
                        <a:latin typeface="Cambria Math" panose="02040503050406030204" pitchFamily="18" charset="0"/>
                      </a:rPr>
                      <m:t> </m:t>
                    </m:r>
                    <m:r>
                      <a:rPr lang="en-CA" sz="2000" b="0" i="1" smtClean="0">
                        <a:latin typeface="Cambria Math" panose="02040503050406030204" pitchFamily="18" charset="0"/>
                      </a:rPr>
                      <m:t>𝑜𝑓</m:t>
                    </m:r>
                    <m:r>
                      <a:rPr lang="en-CA" sz="2000" b="0" i="1" smtClean="0">
                        <a:latin typeface="Cambria Math" panose="02040503050406030204" pitchFamily="18" charset="0"/>
                      </a:rPr>
                      <m:t> </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𝜋</m:t>
                        </m:r>
                      </m:e>
                      <m:sup>
                        <m:r>
                          <a:rPr lang="en-CA" sz="2000" b="0" i="1" smtClean="0">
                            <a:latin typeface="Cambria Math" panose="02040503050406030204" pitchFamily="18" charset="0"/>
                          </a:rPr>
                          <m:t>𝜇𝜈</m:t>
                        </m:r>
                      </m:sup>
                    </m:sSup>
                    <m:r>
                      <a:rPr lang="en-CA" sz="2000" b="0" i="1" smtClean="0">
                        <a:latin typeface="Cambria Math" panose="02040503050406030204" pitchFamily="18" charset="0"/>
                      </a:rPr>
                      <m:t>→</m:t>
                    </m:r>
                    <m:sSubSup>
                      <m:sSubSupPr>
                        <m:ctrlPr>
                          <a:rPr lang="en-CA" sz="2000" i="1">
                            <a:latin typeface="Cambria Math" panose="02040503050406030204" pitchFamily="18" charset="0"/>
                          </a:rPr>
                        </m:ctrlPr>
                      </m:sSubSupPr>
                      <m:e>
                        <m:r>
                          <a:rPr lang="en-CA" sz="2000" i="1">
                            <a:latin typeface="Cambria Math" panose="02040503050406030204" pitchFamily="18" charset="0"/>
                          </a:rPr>
                          <m:t>𝜋</m:t>
                        </m:r>
                      </m:e>
                      <m:sub>
                        <m:r>
                          <a:rPr lang="en-CA" sz="2000" i="1">
                            <a:latin typeface="Cambria Math" panose="02040503050406030204" pitchFamily="18" charset="0"/>
                          </a:rPr>
                          <m:t>𝑁𝑆</m:t>
                        </m:r>
                      </m:sub>
                      <m:sup>
                        <m:r>
                          <a:rPr lang="en-CA" sz="2000" i="1">
                            <a:latin typeface="Cambria Math" panose="02040503050406030204" pitchFamily="18" charset="0"/>
                          </a:rPr>
                          <m:t>𝜇𝜈</m:t>
                        </m:r>
                      </m:sup>
                    </m:sSubSup>
                    <m:r>
                      <a:rPr lang="en-CA" sz="2000" b="0" i="1" smtClean="0">
                        <a:latin typeface="Cambria Math" panose="02040503050406030204" pitchFamily="18" charset="0"/>
                      </a:rPr>
                      <m:t> ⇔</m:t>
                    </m:r>
                    <m:sSup>
                      <m:sSupPr>
                        <m:ctrlPr>
                          <a:rPr lang="en-CA" sz="2000" i="1">
                            <a:latin typeface="Cambria Math" panose="02040503050406030204" pitchFamily="18" charset="0"/>
                          </a:rPr>
                        </m:ctrlPr>
                      </m:sSupPr>
                      <m:e>
                        <m:r>
                          <a:rPr lang="en-CA" sz="2000" i="1">
                            <a:latin typeface="Cambria Math" panose="02040503050406030204" pitchFamily="18" charset="0"/>
                          </a:rPr>
                          <m:t>𝑇</m:t>
                        </m:r>
                      </m:e>
                      <m:sup>
                        <m:r>
                          <a:rPr lang="en-CA" sz="2000" i="1">
                            <a:latin typeface="Cambria Math" panose="02040503050406030204" pitchFamily="18" charset="0"/>
                          </a:rPr>
                          <m:t>𝜇𝜈</m:t>
                        </m:r>
                      </m:sup>
                    </m:sSup>
                    <m:d>
                      <m:dPr>
                        <m:ctrlPr>
                          <a:rPr lang="en-CA" sz="2000" i="1">
                            <a:latin typeface="Cambria Math" panose="02040503050406030204" pitchFamily="18" charset="0"/>
                          </a:rPr>
                        </m:ctrlPr>
                      </m:dPr>
                      <m:e>
                        <m:r>
                          <a:rPr lang="en-CA" sz="2000" i="1">
                            <a:latin typeface="Cambria Math" panose="02040503050406030204" pitchFamily="18" charset="0"/>
                          </a:rPr>
                          <m:t>𝜏</m:t>
                        </m:r>
                      </m:e>
                    </m:d>
                    <m:r>
                      <a:rPr lang="en-CA" sz="2000" i="1">
                        <a:latin typeface="Cambria Math" panose="02040503050406030204" pitchFamily="18" charset="0"/>
                      </a:rPr>
                      <m:t>→</m:t>
                    </m:r>
                    <m:sSubSup>
                      <m:sSubSupPr>
                        <m:ctrlPr>
                          <a:rPr lang="en-CA" sz="2000" i="1">
                            <a:latin typeface="Cambria Math" panose="02040503050406030204" pitchFamily="18" charset="0"/>
                          </a:rPr>
                        </m:ctrlPr>
                      </m:sSubSupPr>
                      <m:e>
                        <m:r>
                          <a:rPr lang="en-CA" sz="2000" i="1">
                            <a:latin typeface="Cambria Math" panose="02040503050406030204" pitchFamily="18" charset="0"/>
                          </a:rPr>
                          <m:t>𝑇</m:t>
                        </m:r>
                      </m:e>
                      <m:sub>
                        <m:r>
                          <a:rPr lang="en-CA" sz="2000" i="1">
                            <a:latin typeface="Cambria Math" panose="02040503050406030204" pitchFamily="18" charset="0"/>
                          </a:rPr>
                          <m:t>𝑖𝑑𝑒𝑎𝑙</m:t>
                        </m:r>
                      </m:sub>
                      <m:sup>
                        <m:r>
                          <a:rPr lang="en-CA" sz="2000" i="1">
                            <a:latin typeface="Cambria Math" panose="02040503050406030204" pitchFamily="18" charset="0"/>
                          </a:rPr>
                          <m:t>𝜇𝜈</m:t>
                        </m:r>
                      </m:sup>
                    </m:sSubSup>
                    <m:d>
                      <m:dPr>
                        <m:ctrlPr>
                          <a:rPr lang="en-CA" sz="2000" i="1">
                            <a:latin typeface="Cambria Math" panose="02040503050406030204" pitchFamily="18" charset="0"/>
                          </a:rPr>
                        </m:ctrlPr>
                      </m:dPr>
                      <m:e>
                        <m:r>
                          <a:rPr lang="en-CA" sz="2000" i="1">
                            <a:latin typeface="Cambria Math" panose="02040503050406030204" pitchFamily="18" charset="0"/>
                          </a:rPr>
                          <m:t>𝜏</m:t>
                        </m:r>
                      </m:e>
                    </m:d>
                    <m:r>
                      <a:rPr lang="en-CA" sz="2000" b="0" i="1" smtClean="0">
                        <a:latin typeface="Cambria Math" panose="02040503050406030204" pitchFamily="18" charset="0"/>
                      </a:rPr>
                      <m:t>                                                                 </m:t>
                    </m:r>
                  </m:oMath>
                </a14:m>
                <a:endParaRPr lang="en-CA" sz="200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i="1">
                        <a:latin typeface="Cambria Math" panose="02040503050406030204" pitchFamily="18" charset="0"/>
                      </a:rPr>
                      <m:t>𝑄𝐺𝑃</m:t>
                    </m:r>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𝑣</m:t>
                        </m:r>
                      </m:e>
                      <m:sub>
                        <m:r>
                          <a:rPr lang="en-CA" sz="2000" i="1">
                            <a:latin typeface="Cambria Math" panose="02040503050406030204" pitchFamily="18" charset="0"/>
                          </a:rPr>
                          <m:t>2</m:t>
                        </m:r>
                      </m:sub>
                    </m:sSub>
                    <m:r>
                      <a:rPr lang="en-CA" sz="2000" i="1">
                        <a:latin typeface="Cambria Math" panose="02040503050406030204" pitchFamily="18" charset="0"/>
                      </a:rPr>
                      <m:t>↑</m:t>
                    </m:r>
                    <m:r>
                      <a:rPr lang="en-CA" sz="2000" b="0" i="1" smtClean="0">
                        <a:latin typeface="Cambria Math" panose="02040503050406030204" pitchFamily="18" charset="0"/>
                      </a:rPr>
                      <m:t>𝑎</m:t>
                    </m:r>
                    <m:r>
                      <a:rPr lang="en-CA" sz="2000" i="1">
                        <a:latin typeface="Cambria Math" panose="02040503050406030204" pitchFamily="18" charset="0"/>
                      </a:rPr>
                      <m:t>𝑠</m:t>
                    </m:r>
                    <m:r>
                      <a:rPr lang="en-CA" sz="2000" i="1">
                        <a:latin typeface="Cambria Math" panose="02040503050406030204" pitchFamily="18" charset="0"/>
                      </a:rPr>
                      <m:t> </m:t>
                    </m:r>
                    <m:r>
                      <a:rPr lang="en-CA" sz="2000" i="1">
                        <a:latin typeface="Cambria Math" panose="02040503050406030204" pitchFamily="18" charset="0"/>
                      </a:rPr>
                      <m:t>𝑚𝑒𝑑𝑖𝑢𝑚</m:t>
                    </m:r>
                    <m:r>
                      <a:rPr lang="en-CA" sz="2000" i="1">
                        <a:latin typeface="Cambria Math" panose="02040503050406030204" pitchFamily="18" charset="0"/>
                      </a:rPr>
                      <m:t> </m:t>
                    </m:r>
                    <m:r>
                      <a:rPr lang="en-CA" sz="2000" b="0" i="1" smtClean="0">
                        <a:latin typeface="Cambria Math" panose="02040503050406030204" pitchFamily="18" charset="0"/>
                      </a:rPr>
                      <m:t>𝑚𝑜𝑟𝑒</m:t>
                    </m:r>
                    <m:r>
                      <a:rPr lang="en-CA" sz="2000" b="0" i="1" smtClean="0">
                        <a:latin typeface="Cambria Math" panose="02040503050406030204" pitchFamily="18" charset="0"/>
                      </a:rPr>
                      <m:t> </m:t>
                    </m:r>
                    <m:r>
                      <a:rPr lang="en-CA" sz="2000" b="0" i="1" smtClean="0">
                        <a:latin typeface="Cambria Math" panose="02040503050406030204" pitchFamily="18" charset="0"/>
                      </a:rPr>
                      <m:t>𝑖𝑑𝑒𝑎𝑙</m:t>
                    </m:r>
                  </m:oMath>
                </a14:m>
                <a:r>
                  <a:rPr lang="en-CA" sz="2000" dirty="0" smtClean="0">
                    <a:latin typeface="+mn-lt"/>
                  </a:rPr>
                  <a:t>.</a:t>
                </a:r>
              </a:p>
            </p:txBody>
          </p:sp>
        </mc:Choice>
        <mc:Fallback xmlns="">
          <p:sp>
            <p:nvSpPr>
              <p:cNvPr id="6" name="Content Placeholder 1"/>
              <p:cNvSpPr txBox="1">
                <a:spLocks noRot="1" noChangeAspect="1" noMove="1" noResize="1" noEditPoints="1" noAdjustHandles="1" noChangeArrowheads="1" noChangeShapeType="1" noTextEdit="1"/>
              </p:cNvSpPr>
              <p:nvPr/>
            </p:nvSpPr>
            <p:spPr bwMode="auto">
              <a:xfrm>
                <a:off x="251520" y="5085184"/>
                <a:ext cx="8712968" cy="1581188"/>
              </a:xfrm>
              <a:prstGeom prst="rect">
                <a:avLst/>
              </a:prstGeom>
              <a:blipFill rotWithShape="0">
                <a:blip r:embed="rId4"/>
                <a:stretch>
                  <a:fillRect l="-420" b="-1923"/>
                </a:stretch>
              </a:blipFill>
              <a:ln w="9525">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339234" y="4385308"/>
                <a:ext cx="3553246" cy="411844"/>
              </a:xfrm>
              <a:prstGeom prst="rect">
                <a:avLst/>
              </a:prstGeom>
              <a:noFill/>
            </p:spPr>
            <p:txBody>
              <a:bodyPr wrap="square" lIns="0" tIns="0" rIns="0" bIns="0" rtlCol="0">
                <a:spAutoFit/>
              </a:bodyPr>
              <a:lstStyle/>
              <a:p>
                <a14:m>
                  <m:oMath xmlns:m="http://schemas.openxmlformats.org/officeDocument/2006/math">
                    <m:sSub>
                      <m:sSubPr>
                        <m:ctrlPr>
                          <a:rPr lang="en-CA" sz="2000" i="1" smtClean="0">
                            <a:solidFill>
                              <a:schemeClr val="accent5">
                                <a:lumMod val="50000"/>
                              </a:schemeClr>
                            </a:solidFill>
                            <a:latin typeface="Cambria Math" panose="02040503050406030204" pitchFamily="18" charset="0"/>
                          </a:rPr>
                        </m:ctrlPr>
                      </m:sSubPr>
                      <m:e>
                        <m:r>
                          <a:rPr lang="en-CA" sz="2000" i="1">
                            <a:solidFill>
                              <a:schemeClr val="accent5">
                                <a:lumMod val="50000"/>
                              </a:schemeClr>
                            </a:solidFill>
                            <a:latin typeface="Cambria Math" panose="02040503050406030204" pitchFamily="18" charset="0"/>
                          </a:rPr>
                          <m:t>𝜏</m:t>
                        </m:r>
                      </m:e>
                      <m:sub>
                        <m:r>
                          <a:rPr lang="en-CA" sz="2000" i="1">
                            <a:solidFill>
                              <a:schemeClr val="accent5">
                                <a:lumMod val="50000"/>
                              </a:schemeClr>
                            </a:solidFill>
                            <a:latin typeface="Cambria Math" panose="02040503050406030204" pitchFamily="18" charset="0"/>
                          </a:rPr>
                          <m:t>𝜋</m:t>
                        </m:r>
                      </m:sub>
                    </m:sSub>
                    <m:r>
                      <a:rPr lang="en-CA" sz="2000" i="1" smtClean="0">
                        <a:solidFill>
                          <a:schemeClr val="tx1"/>
                        </a:solidFill>
                        <a:latin typeface="Cambria Math" panose="02040503050406030204" pitchFamily="18" charset="0"/>
                      </a:rPr>
                      <m:t>=</m:t>
                    </m:r>
                    <m:sSub>
                      <m:sSubPr>
                        <m:ctrlPr>
                          <a:rPr lang="en-CA" sz="2000" b="0" i="1" smtClean="0">
                            <a:solidFill>
                              <a:schemeClr val="accent5">
                                <a:lumMod val="50000"/>
                              </a:schemeClr>
                            </a:solidFill>
                            <a:latin typeface="Cambria Math" panose="02040503050406030204" pitchFamily="18" charset="0"/>
                          </a:rPr>
                        </m:ctrlPr>
                      </m:sSubPr>
                      <m:e>
                        <m:r>
                          <a:rPr lang="en-CA" sz="2000" i="1" smtClean="0">
                            <a:solidFill>
                              <a:schemeClr val="accent5">
                                <a:lumMod val="50000"/>
                              </a:schemeClr>
                            </a:solidFill>
                            <a:latin typeface="Cambria Math" panose="02040503050406030204" pitchFamily="18" charset="0"/>
                          </a:rPr>
                          <m:t>𝑏</m:t>
                        </m:r>
                      </m:e>
                      <m:sub>
                        <m:r>
                          <a:rPr lang="en-CA" sz="2000" b="0" i="1" smtClean="0">
                            <a:solidFill>
                              <a:schemeClr val="accent5">
                                <a:lumMod val="50000"/>
                              </a:schemeClr>
                            </a:solidFill>
                            <a:latin typeface="Cambria Math" panose="02040503050406030204" pitchFamily="18" charset="0"/>
                          </a:rPr>
                          <m:t>𝜋</m:t>
                        </m:r>
                      </m:sub>
                    </m:sSub>
                    <m:f>
                      <m:fPr>
                        <m:ctrlPr>
                          <a:rPr lang="en-CA" sz="2000" i="1" smtClean="0">
                            <a:solidFill>
                              <a:schemeClr val="tx1"/>
                            </a:solidFill>
                            <a:latin typeface="Cambria Math" panose="02040503050406030204" pitchFamily="18" charset="0"/>
                          </a:rPr>
                        </m:ctrlPr>
                      </m:fPr>
                      <m:num>
                        <m:r>
                          <a:rPr lang="en-CA" sz="2000" i="1">
                            <a:solidFill>
                              <a:schemeClr val="tx1"/>
                            </a:solidFill>
                            <a:latin typeface="Cambria Math" panose="02040503050406030204" pitchFamily="18" charset="0"/>
                          </a:rPr>
                          <m:t>𝜂</m:t>
                        </m:r>
                      </m:num>
                      <m:den>
                        <m:r>
                          <a:rPr lang="en-CA" sz="2000" b="0" i="1" smtClean="0">
                            <a:solidFill>
                              <a:schemeClr val="tx1"/>
                            </a:solidFill>
                            <a:latin typeface="Cambria Math" panose="02040503050406030204" pitchFamily="18" charset="0"/>
                          </a:rPr>
                          <m:t>𝜀</m:t>
                        </m:r>
                        <m:r>
                          <a:rPr lang="en-CA" sz="2000" i="1">
                            <a:solidFill>
                              <a:schemeClr val="tx1"/>
                            </a:solidFill>
                            <a:latin typeface="Cambria Math" panose="02040503050406030204" pitchFamily="18" charset="0"/>
                          </a:rPr>
                          <m:t>+</m:t>
                        </m:r>
                        <m:r>
                          <a:rPr lang="en-CA" sz="2000" i="1">
                            <a:solidFill>
                              <a:schemeClr val="tx1"/>
                            </a:solidFill>
                            <a:latin typeface="Cambria Math" panose="02040503050406030204" pitchFamily="18" charset="0"/>
                          </a:rPr>
                          <m:t>𝑃</m:t>
                        </m:r>
                      </m:den>
                    </m:f>
                    <m:r>
                      <a:rPr lang="en-CA" sz="2000" b="0" i="0" smtClean="0">
                        <a:solidFill>
                          <a:schemeClr val="tx1"/>
                        </a:solidFill>
                        <a:latin typeface="Cambria Math" panose="02040503050406030204" pitchFamily="18" charset="0"/>
                      </a:rPr>
                      <m:t> </m:t>
                    </m:r>
                  </m:oMath>
                </a14:m>
                <a:r>
                  <a:rPr lang="en-CA" sz="2000" b="0" i="0" dirty="0" smtClean="0">
                    <a:solidFill>
                      <a:schemeClr val="tx1"/>
                    </a:solidFill>
                    <a:latin typeface="Cambria Math" panose="02040503050406030204" pitchFamily="18" charset="0"/>
                  </a:rPr>
                  <a:t> </a:t>
                </a:r>
                <a14:m>
                  <m:oMath xmlns:m="http://schemas.openxmlformats.org/officeDocument/2006/math">
                    <m:r>
                      <a:rPr lang="en-CA" sz="2000" b="0" i="1" smtClean="0">
                        <a:solidFill>
                          <a:schemeClr val="tx1"/>
                        </a:solidFill>
                        <a:latin typeface="Cambria Math" panose="02040503050406030204" pitchFamily="18" charset="0"/>
                      </a:rPr>
                      <m:t>𝑤𝑖𝑡h</m:t>
                    </m:r>
                    <m:r>
                      <a:rPr lang="en-CA" sz="2000" b="0" i="1" smtClean="0">
                        <a:solidFill>
                          <a:schemeClr val="tx1"/>
                        </a:solidFill>
                        <a:latin typeface="Cambria Math" panose="02040503050406030204" pitchFamily="18" charset="0"/>
                      </a:rPr>
                      <m:t> </m:t>
                    </m:r>
                    <m:sSub>
                      <m:sSubPr>
                        <m:ctrlPr>
                          <a:rPr lang="en-CA" sz="2000" b="0" i="1" smtClean="0">
                            <a:solidFill>
                              <a:schemeClr val="accent5">
                                <a:lumMod val="50000"/>
                              </a:schemeClr>
                            </a:solidFill>
                            <a:latin typeface="Cambria Math" panose="02040503050406030204" pitchFamily="18" charset="0"/>
                          </a:rPr>
                        </m:ctrlPr>
                      </m:sSubPr>
                      <m:e>
                        <m:r>
                          <a:rPr lang="en-CA" sz="2000" i="1" smtClean="0">
                            <a:solidFill>
                              <a:schemeClr val="accent5">
                                <a:lumMod val="50000"/>
                              </a:schemeClr>
                            </a:solidFill>
                            <a:latin typeface="Cambria Math" panose="02040503050406030204" pitchFamily="18" charset="0"/>
                          </a:rPr>
                          <m:t>𝑏</m:t>
                        </m:r>
                      </m:e>
                      <m:sub>
                        <m:r>
                          <a:rPr lang="en-CA" sz="2000" b="0" i="1" smtClean="0">
                            <a:solidFill>
                              <a:schemeClr val="accent5">
                                <a:lumMod val="50000"/>
                              </a:schemeClr>
                            </a:solidFill>
                            <a:latin typeface="Cambria Math" panose="02040503050406030204" pitchFamily="18" charset="0"/>
                          </a:rPr>
                          <m:t>𝜋</m:t>
                        </m:r>
                      </m:sub>
                    </m:sSub>
                    <m:r>
                      <a:rPr lang="en-CA" sz="2000" b="0" i="1" smtClean="0">
                        <a:solidFill>
                          <a:schemeClr val="accent5">
                            <a:lumMod val="50000"/>
                          </a:schemeClr>
                        </a:solidFill>
                        <a:latin typeface="Cambria Math" panose="02040503050406030204" pitchFamily="18" charset="0"/>
                      </a:rPr>
                      <m:t>=5,10, 20</m:t>
                    </m:r>
                  </m:oMath>
                </a14:m>
                <a:endParaRPr lang="en-CA" sz="2000" i="1" dirty="0" smtClean="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39234" y="4385308"/>
                <a:ext cx="3553246" cy="411844"/>
              </a:xfrm>
              <a:prstGeom prst="rect">
                <a:avLst/>
              </a:prstGeom>
              <a:blipFill rotWithShape="0">
                <a:blip r:embed="rId5"/>
                <a:stretch>
                  <a:fillRect l="-1887" b="-1470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38187" y="4321189"/>
                <a:ext cx="4405821" cy="547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accent5">
                                  <a:lumMod val="50000"/>
                                </a:schemeClr>
                              </a:solidFill>
                              <a:latin typeface="Cambria Math" panose="02040503050406030204" pitchFamily="18" charset="0"/>
                            </a:rPr>
                          </m:ctrlPr>
                        </m:sSubPr>
                        <m:e>
                          <m:r>
                            <a:rPr lang="en-CA" sz="1600" b="0" i="1" smtClean="0">
                              <a:solidFill>
                                <a:schemeClr val="accent5">
                                  <a:lumMod val="50000"/>
                                </a:schemeClr>
                              </a:solidFill>
                              <a:latin typeface="Cambria Math" panose="02040503050406030204" pitchFamily="18" charset="0"/>
                            </a:rPr>
                            <m:t>𝜏</m:t>
                          </m:r>
                        </m:e>
                        <m:sub>
                          <m:r>
                            <a:rPr lang="en-CA" sz="1600" b="0" i="1" smtClean="0">
                              <a:solidFill>
                                <a:schemeClr val="accent5">
                                  <a:lumMod val="50000"/>
                                </a:schemeClr>
                              </a:solidFill>
                              <a:latin typeface="Cambria Math" panose="02040503050406030204" pitchFamily="18" charset="0"/>
                            </a:rPr>
                            <m:t>𝜋</m:t>
                          </m:r>
                        </m:sub>
                      </m:sSub>
                      <m:d>
                        <m:dPr>
                          <m:begChr m:val="["/>
                          <m:endChr m:val="]"/>
                          <m:ctrlPr>
                            <a:rPr lang="en-CA" sz="1600" i="1">
                              <a:latin typeface="Cambria Math" panose="02040503050406030204" pitchFamily="18" charset="0"/>
                            </a:rPr>
                          </m:ctrlPr>
                        </m:dPr>
                        <m:e>
                          <m:sSubSup>
                            <m:sSubSupPr>
                              <m:ctrlPr>
                                <a:rPr lang="en-CA" sz="1600" i="1">
                                  <a:latin typeface="Cambria Math" panose="02040503050406030204" pitchFamily="18" charset="0"/>
                                </a:rPr>
                              </m:ctrlPr>
                            </m:sSubSupPr>
                            <m:e>
                              <m:sSubSup>
                                <m:sSubSupPr>
                                  <m:ctrlPr>
                                    <a:rPr lang="en-CA" sz="1600" b="0" i="1" smtClean="0">
                                      <a:latin typeface="Cambria Math" panose="02040503050406030204" pitchFamily="18" charset="0"/>
                                    </a:rPr>
                                  </m:ctrlPr>
                                </m:sSubSupPr>
                                <m:e>
                                  <m:r>
                                    <m:rPr>
                                      <m:sty m:val="p"/>
                                    </m:rPr>
                                    <a:rPr lang="en-CA" sz="1600" b="0" i="0" smtClean="0">
                                      <a:latin typeface="Cambria Math" panose="02040503050406030204" pitchFamily="18" charset="0"/>
                                    </a:rPr>
                                    <m:t>Δ</m:t>
                                  </m:r>
                                </m:e>
                                <m:sub>
                                  <m:r>
                                    <a:rPr lang="en-CA" sz="1600" b="0" i="1" smtClean="0">
                                      <a:latin typeface="Cambria Math" panose="02040503050406030204" pitchFamily="18" charset="0"/>
                                    </a:rPr>
                                    <m:t>𝛼</m:t>
                                  </m:r>
                                </m:sub>
                                <m:sup>
                                  <m:r>
                                    <a:rPr lang="en-CA" sz="1600" b="0" i="1" smtClean="0">
                                      <a:latin typeface="Cambria Math" panose="02040503050406030204" pitchFamily="18" charset="0"/>
                                    </a:rPr>
                                    <m:t>𝜇</m:t>
                                  </m:r>
                                </m:sup>
                              </m:sSubSup>
                              <m:r>
                                <m:rPr>
                                  <m:sty m:val="p"/>
                                </m:rPr>
                                <a:rPr lang="en-CA" sz="1600">
                                  <a:latin typeface="Cambria Math" panose="02040503050406030204" pitchFamily="18" charset="0"/>
                                </a:rPr>
                                <m:t>Δ</m:t>
                              </m:r>
                            </m:e>
                            <m:sub>
                              <m:r>
                                <a:rPr lang="en-CA" sz="1600" i="1">
                                  <a:latin typeface="Cambria Math" panose="02040503050406030204" pitchFamily="18" charset="0"/>
                                </a:rPr>
                                <m:t>𝛽</m:t>
                              </m:r>
                            </m:sub>
                            <m:sup>
                              <m:r>
                                <a:rPr lang="en-CA" sz="1600" i="1">
                                  <a:latin typeface="Cambria Math" panose="02040503050406030204" pitchFamily="18" charset="0"/>
                                </a:rPr>
                                <m:t>𝜈</m:t>
                              </m:r>
                            </m:sup>
                          </m:sSubSup>
                          <m:sSup>
                            <m:sSupPr>
                              <m:ctrlPr>
                                <a:rPr lang="en-CA" sz="1600" i="1">
                                  <a:latin typeface="Cambria Math" panose="02040503050406030204" pitchFamily="18" charset="0"/>
                                </a:rPr>
                              </m:ctrlPr>
                            </m:sSupPr>
                            <m:e>
                              <m:r>
                                <a:rPr lang="en-CA" sz="1600" i="1">
                                  <a:latin typeface="Cambria Math" panose="02040503050406030204" pitchFamily="18" charset="0"/>
                                </a:rPr>
                                <m:t>𝑢</m:t>
                              </m:r>
                            </m:e>
                            <m:sup>
                              <m:r>
                                <a:rPr lang="en-CA" sz="1600" i="1">
                                  <a:latin typeface="Cambria Math" panose="02040503050406030204" pitchFamily="18" charset="0"/>
                                </a:rPr>
                                <m:t>𝜎</m:t>
                              </m:r>
                            </m:sup>
                          </m:sSup>
                          <m:sSub>
                            <m:sSubPr>
                              <m:ctrlPr>
                                <a:rPr lang="en-CA" sz="1600" i="1">
                                  <a:latin typeface="Cambria Math" panose="02040503050406030204" pitchFamily="18" charset="0"/>
                                </a:rPr>
                              </m:ctrlPr>
                            </m:sSubPr>
                            <m:e>
                              <m:r>
                                <a:rPr lang="en-CA" sz="1600" i="1">
                                  <a:latin typeface="Cambria Math" panose="02040503050406030204" pitchFamily="18" charset="0"/>
                                </a:rPr>
                                <m:t>𝜕</m:t>
                              </m:r>
                            </m:e>
                            <m:sub>
                              <m:r>
                                <a:rPr lang="en-CA" sz="1600" i="1">
                                  <a:latin typeface="Cambria Math" panose="02040503050406030204" pitchFamily="18" charset="0"/>
                                </a:rPr>
                                <m:t>𝜎</m:t>
                              </m:r>
                            </m:sub>
                          </m:sSub>
                          <m:sSup>
                            <m:sSupPr>
                              <m:ctrlPr>
                                <a:rPr lang="en-CA" sz="1600" i="1">
                                  <a:latin typeface="Cambria Math" panose="02040503050406030204" pitchFamily="18" charset="0"/>
                                </a:rPr>
                              </m:ctrlPr>
                            </m:sSupPr>
                            <m:e>
                              <m:r>
                                <a:rPr lang="en-CA" sz="1600" i="1">
                                  <a:latin typeface="Cambria Math" panose="02040503050406030204" pitchFamily="18" charset="0"/>
                                </a:rPr>
                                <m:t>𝜋</m:t>
                              </m:r>
                            </m:e>
                            <m:sup>
                              <m:r>
                                <a:rPr lang="en-CA" sz="1600" i="1">
                                  <a:latin typeface="Cambria Math" panose="02040503050406030204" pitchFamily="18" charset="0"/>
                                </a:rPr>
                                <m:t>𝛼𝛽</m:t>
                              </m:r>
                            </m:sup>
                          </m:sSup>
                          <m:r>
                            <a:rPr lang="en-CA" sz="1600" i="1">
                              <a:latin typeface="Cambria Math" panose="02040503050406030204" pitchFamily="18" charset="0"/>
                            </a:rPr>
                            <m:t>+</m:t>
                          </m:r>
                          <m:f>
                            <m:fPr>
                              <m:ctrlPr>
                                <a:rPr lang="en-CA" sz="1600" i="1">
                                  <a:latin typeface="Cambria Math" panose="02040503050406030204" pitchFamily="18" charset="0"/>
                                </a:rPr>
                              </m:ctrlPr>
                            </m:fPr>
                            <m:num>
                              <m:r>
                                <a:rPr lang="en-CA" sz="1600" i="1">
                                  <a:latin typeface="Cambria Math" panose="02040503050406030204" pitchFamily="18" charset="0"/>
                                </a:rPr>
                                <m:t>4</m:t>
                              </m:r>
                            </m:num>
                            <m:den>
                              <m:r>
                                <a:rPr lang="en-CA" sz="1600" i="1">
                                  <a:latin typeface="Cambria Math" panose="02040503050406030204" pitchFamily="18" charset="0"/>
                                </a:rPr>
                                <m:t>3</m:t>
                              </m:r>
                            </m:den>
                          </m:f>
                          <m:sSup>
                            <m:sSupPr>
                              <m:ctrlPr>
                                <a:rPr lang="en-CA" sz="1600" i="1">
                                  <a:latin typeface="Cambria Math" panose="02040503050406030204" pitchFamily="18" charset="0"/>
                                </a:rPr>
                              </m:ctrlPr>
                            </m:sSupPr>
                            <m:e>
                              <m:r>
                                <a:rPr lang="en-CA" sz="1600" i="1">
                                  <a:latin typeface="Cambria Math" panose="02040503050406030204" pitchFamily="18" charset="0"/>
                                </a:rPr>
                                <m:t>𝜋</m:t>
                              </m:r>
                            </m:e>
                            <m:sup>
                              <m:r>
                                <a:rPr lang="en-CA" sz="1600" i="1">
                                  <a:latin typeface="Cambria Math" panose="02040503050406030204" pitchFamily="18" charset="0"/>
                                </a:rPr>
                                <m:t>𝜇𝜈</m:t>
                              </m:r>
                            </m:sup>
                          </m:sSup>
                          <m:d>
                            <m:dPr>
                              <m:ctrlPr>
                                <a:rPr lang="en-CA" sz="1600" i="1">
                                  <a:latin typeface="Cambria Math" panose="02040503050406030204" pitchFamily="18" charset="0"/>
                                </a:rPr>
                              </m:ctrlPr>
                            </m:dPr>
                            <m:e>
                              <m:sSub>
                                <m:sSubPr>
                                  <m:ctrlPr>
                                    <a:rPr lang="en-CA" sz="1600" i="1">
                                      <a:latin typeface="Cambria Math" panose="02040503050406030204" pitchFamily="18" charset="0"/>
                                    </a:rPr>
                                  </m:ctrlPr>
                                </m:sSubPr>
                                <m:e>
                                  <m:r>
                                    <a:rPr lang="en-CA" sz="1600" i="1">
                                      <a:latin typeface="Cambria Math" panose="02040503050406030204" pitchFamily="18" charset="0"/>
                                    </a:rPr>
                                    <m:t>𝜕</m:t>
                                  </m:r>
                                </m:e>
                                <m:sub>
                                  <m:r>
                                    <a:rPr lang="en-CA" sz="1600" i="1">
                                      <a:latin typeface="Cambria Math" panose="02040503050406030204" pitchFamily="18" charset="0"/>
                                    </a:rPr>
                                    <m:t>𝛼</m:t>
                                  </m:r>
                                </m:sub>
                              </m:sSub>
                              <m:sSup>
                                <m:sSupPr>
                                  <m:ctrlPr>
                                    <a:rPr lang="en-CA" sz="1600" i="1">
                                      <a:latin typeface="Cambria Math" panose="02040503050406030204" pitchFamily="18" charset="0"/>
                                    </a:rPr>
                                  </m:ctrlPr>
                                </m:sSupPr>
                                <m:e>
                                  <m:r>
                                    <a:rPr lang="en-CA" sz="1600" i="1">
                                      <a:latin typeface="Cambria Math" panose="02040503050406030204" pitchFamily="18" charset="0"/>
                                    </a:rPr>
                                    <m:t>𝑢</m:t>
                                  </m:r>
                                </m:e>
                                <m:sup>
                                  <m:r>
                                    <a:rPr lang="en-CA" sz="1600" i="1">
                                      <a:latin typeface="Cambria Math" panose="02040503050406030204" pitchFamily="18" charset="0"/>
                                    </a:rPr>
                                    <m:t>𝛼</m:t>
                                  </m:r>
                                </m:sup>
                              </m:sSup>
                            </m:e>
                          </m:d>
                        </m:e>
                      </m:d>
                      <m:r>
                        <a:rPr lang="en-CA" sz="1600" b="0" i="1" smtClean="0">
                          <a:latin typeface="Cambria Math" panose="02040503050406030204" pitchFamily="18" charset="0"/>
                        </a:rPr>
                        <m:t>=</m:t>
                      </m:r>
                      <m:d>
                        <m:dPr>
                          <m:ctrlPr>
                            <a:rPr lang="en-CA" sz="1600" b="0" i="1" smtClean="0">
                              <a:latin typeface="Cambria Math" panose="02040503050406030204" pitchFamily="18" charset="0"/>
                            </a:rPr>
                          </m:ctrlPr>
                        </m:dPr>
                        <m:e>
                          <m:sSup>
                            <m:sSupPr>
                              <m:ctrlPr>
                                <a:rPr lang="en-CA" sz="1600" b="0" i="1" smtClean="0">
                                  <a:latin typeface="Cambria Math" panose="02040503050406030204" pitchFamily="18" charset="0"/>
                                </a:rPr>
                              </m:ctrlPr>
                            </m:sSupPr>
                            <m:e>
                              <m:sSubSup>
                                <m:sSubSupPr>
                                  <m:ctrlPr>
                                    <a:rPr lang="en-CA" sz="1600" i="1" smtClean="0">
                                      <a:solidFill>
                                        <a:schemeClr val="tx1"/>
                                      </a:solidFill>
                                      <a:latin typeface="Cambria Math" panose="02040503050406030204" pitchFamily="18" charset="0"/>
                                    </a:rPr>
                                  </m:ctrlPr>
                                </m:sSubSupPr>
                                <m:e>
                                  <m:r>
                                    <a:rPr lang="en-CA" sz="1600" i="1">
                                      <a:solidFill>
                                        <a:schemeClr val="tx1"/>
                                      </a:solidFill>
                                      <a:latin typeface="Cambria Math" panose="02040503050406030204" pitchFamily="18" charset="0"/>
                                    </a:rPr>
                                    <m:t>𝜋</m:t>
                                  </m:r>
                                </m:e>
                                <m:sub>
                                  <m:r>
                                    <a:rPr lang="en-CA" sz="1600" i="1">
                                      <a:solidFill>
                                        <a:schemeClr val="tx1"/>
                                      </a:solidFill>
                                      <a:latin typeface="Cambria Math" panose="02040503050406030204" pitchFamily="18" charset="0"/>
                                    </a:rPr>
                                    <m:t>𝑁𝑆</m:t>
                                  </m:r>
                                </m:sub>
                                <m:sup>
                                  <m:r>
                                    <a:rPr lang="en-CA" sz="1600" i="1">
                                      <a:solidFill>
                                        <a:schemeClr val="tx1"/>
                                      </a:solidFill>
                                      <a:latin typeface="Cambria Math" panose="02040503050406030204" pitchFamily="18" charset="0"/>
                                    </a:rPr>
                                    <m:t>𝜇𝜈</m:t>
                                  </m:r>
                                </m:sup>
                              </m:sSubSup>
                              <m:r>
                                <a:rPr lang="en-CA" sz="1600" i="1">
                                  <a:latin typeface="Cambria Math" panose="02040503050406030204" pitchFamily="18" charset="0"/>
                                </a:rPr>
                                <m:t>−</m:t>
                              </m:r>
                              <m:r>
                                <a:rPr lang="en-CA" sz="1600" b="0" i="1" smtClean="0">
                                  <a:latin typeface="Cambria Math" panose="02040503050406030204" pitchFamily="18" charset="0"/>
                                </a:rPr>
                                <m:t>𝜋</m:t>
                              </m:r>
                            </m:e>
                            <m:sup>
                              <m:r>
                                <a:rPr lang="en-CA" sz="1600" b="0" i="1" smtClean="0">
                                  <a:latin typeface="Cambria Math" panose="02040503050406030204" pitchFamily="18" charset="0"/>
                                </a:rPr>
                                <m:t>𝜇𝜈</m:t>
                              </m:r>
                            </m:sup>
                          </m:sSup>
                        </m:e>
                      </m:d>
                    </m:oMath>
                  </m:oMathPara>
                </a14:m>
                <a:endParaRPr lang="en-CA" sz="1600" dirty="0"/>
              </a:p>
            </p:txBody>
          </p:sp>
        </mc:Choice>
        <mc:Fallback xmlns="">
          <p:sp>
            <p:nvSpPr>
              <p:cNvPr id="10" name="TextBox 9"/>
              <p:cNvSpPr txBox="1">
                <a:spLocks noRot="1" noChangeAspect="1" noMove="1" noResize="1" noEditPoints="1" noAdjustHandles="1" noChangeArrowheads="1" noChangeShapeType="1" noTextEdit="1"/>
              </p:cNvSpPr>
              <p:nvPr/>
            </p:nvSpPr>
            <p:spPr>
              <a:xfrm>
                <a:off x="238187" y="4321189"/>
                <a:ext cx="4405821" cy="547971"/>
              </a:xfrm>
              <a:prstGeom prst="rect">
                <a:avLst/>
              </a:prstGeom>
              <a:blipFill rotWithShape="0">
                <a:blip r:embed="rId7"/>
                <a:stretch>
                  <a:fillRect/>
                </a:stretch>
              </a:blipFill>
            </p:spPr>
            <p:txBody>
              <a:bodyPr/>
              <a:lstStyle/>
              <a:p>
                <a:r>
                  <a:rPr lang="en-CA">
                    <a:noFill/>
                  </a:rPr>
                  <a:t> </a:t>
                </a:r>
              </a:p>
            </p:txBody>
          </p:sp>
        </mc:Fallback>
      </mc:AlternateContent>
      <p:sp>
        <p:nvSpPr>
          <p:cNvPr id="19" name="TextBox 18"/>
          <p:cNvSpPr txBox="1"/>
          <p:nvPr/>
        </p:nvSpPr>
        <p:spPr>
          <a:xfrm>
            <a:off x="683568" y="1268760"/>
            <a:ext cx="1159292" cy="461665"/>
          </a:xfrm>
          <a:prstGeom prst="rect">
            <a:avLst/>
          </a:prstGeom>
          <a:noFill/>
        </p:spPr>
        <p:txBody>
          <a:bodyPr wrap="none" rtlCol="0">
            <a:spAutoFit/>
          </a:bodyPr>
          <a:lstStyle/>
          <a:p>
            <a:r>
              <a:rPr lang="en-US" dirty="0" smtClean="0"/>
              <a:t>20-40%</a:t>
            </a:r>
            <a:endParaRPr lang="en-US" dirty="0"/>
          </a:p>
        </p:txBody>
      </p:sp>
      <p:pic>
        <p:nvPicPr>
          <p:cNvPr id="14" name="Picture 13"/>
          <p:cNvPicPr preferRelativeResize="0">
            <a:picLocks/>
          </p:cNvPicPr>
          <p:nvPr/>
        </p:nvPicPr>
        <p:blipFill>
          <a:blip r:embed="rId8"/>
          <a:stretch>
            <a:fillRect/>
          </a:stretch>
        </p:blipFill>
        <p:spPr>
          <a:xfrm>
            <a:off x="4500000" y="1152000"/>
            <a:ext cx="4549221" cy="3096000"/>
          </a:xfrm>
          <a:prstGeom prst="rect">
            <a:avLst/>
          </a:prstGeom>
        </p:spPr>
      </p:pic>
      <p:sp>
        <p:nvSpPr>
          <p:cNvPr id="15" name="TextBox 14"/>
          <p:cNvSpPr txBox="1"/>
          <p:nvPr/>
        </p:nvSpPr>
        <p:spPr>
          <a:xfrm>
            <a:off x="5436096" y="2174903"/>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18" name="TextBox 17"/>
          <p:cNvSpPr txBox="1"/>
          <p:nvPr/>
        </p:nvSpPr>
        <p:spPr>
          <a:xfrm>
            <a:off x="5823998" y="3068960"/>
            <a:ext cx="2204386" cy="646331"/>
          </a:xfrm>
          <a:prstGeom prst="rect">
            <a:avLst/>
          </a:prstGeom>
          <a:noFill/>
        </p:spPr>
        <p:txBody>
          <a:bodyPr wrap="none" rtlCol="0">
            <a:spAutoFit/>
          </a:bodyPr>
          <a:lstStyle/>
          <a:p>
            <a:r>
              <a:rPr lang="en-US" sz="1800" b="1" dirty="0" smtClean="0">
                <a:solidFill>
                  <a:prstClr val="black"/>
                </a:solidFill>
                <a:latin typeface="Constantia"/>
              </a:rPr>
              <a:t>x=y=2.625fm, z=0;</a:t>
            </a:r>
          </a:p>
          <a:p>
            <a:r>
              <a:rPr lang="en-US" sz="1800" b="1" dirty="0" smtClean="0">
                <a:solidFill>
                  <a:prstClr val="black"/>
                </a:solidFill>
                <a:latin typeface="Constantia"/>
              </a:rPr>
              <a:t>in fluid rest frame </a:t>
            </a:r>
            <a:endParaRPr lang="en-US" sz="1800" b="1" dirty="0">
              <a:solidFill>
                <a:prstClr val="black"/>
              </a:solidFill>
              <a:latin typeface="Constantia"/>
            </a:endParaRPr>
          </a:p>
        </p:txBody>
      </p:sp>
      <mc:AlternateContent xmlns:mc="http://schemas.openxmlformats.org/markup-compatibility/2006" xmlns:a14="http://schemas.microsoft.com/office/drawing/2010/main">
        <mc:Choice Requires="a14">
          <p:sp>
            <p:nvSpPr>
              <p:cNvPr id="20" name="TextBox 19"/>
              <p:cNvSpPr txBox="1"/>
              <p:nvPr/>
            </p:nvSpPr>
            <p:spPr>
              <a:xfrm>
                <a:off x="8172400" y="1331519"/>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i="1" smtClean="0">
                              <a:solidFill>
                                <a:prstClr val="black"/>
                              </a:solidFill>
                              <a:latin typeface="Cambria Math" panose="02040503050406030204" pitchFamily="18" charset="0"/>
                            </a:rPr>
                          </m:ctrlPr>
                        </m:fPr>
                        <m:num>
                          <m:r>
                            <a:rPr lang="en-CA" sz="1600" i="1" smtClean="0">
                              <a:solidFill>
                                <a:prstClr val="black"/>
                              </a:solidFill>
                              <a:latin typeface="Cambria Math" panose="02040503050406030204" pitchFamily="18" charset="0"/>
                            </a:rPr>
                            <m:t>𝜂</m:t>
                          </m:r>
                        </m:num>
                        <m:den>
                          <m:r>
                            <a:rPr lang="en-CA" sz="1600" i="1" smtClean="0">
                              <a:solidFill>
                                <a:prstClr val="black"/>
                              </a:solidFill>
                              <a:latin typeface="Cambria Math" panose="02040503050406030204" pitchFamily="18" charset="0"/>
                            </a:rPr>
                            <m:t>𝑠</m:t>
                          </m:r>
                        </m:den>
                      </m:f>
                      <m:r>
                        <a:rPr lang="en-CA" sz="1600" i="1" smtClean="0">
                          <a:solidFill>
                            <a:prstClr val="black"/>
                          </a:solidFill>
                          <a:latin typeface="Cambria Math" panose="02040503050406030204" pitchFamily="18" charset="0"/>
                        </a:rPr>
                        <m:t>=</m:t>
                      </m:r>
                      <m:f>
                        <m:fPr>
                          <m:ctrlPr>
                            <a:rPr lang="en-CA" sz="1600" i="1" smtClean="0">
                              <a:solidFill>
                                <a:srgbClr val="FF0000"/>
                              </a:solidFill>
                              <a:latin typeface="Cambria Math" panose="02040503050406030204" pitchFamily="18" charset="0"/>
                            </a:rPr>
                          </m:ctrlPr>
                        </m:fPr>
                        <m:num>
                          <m:r>
                            <a:rPr lang="en-CA" sz="1600" i="1" smtClean="0">
                              <a:solidFill>
                                <a:srgbClr val="FF0000"/>
                              </a:solidFill>
                              <a:latin typeface="Cambria Math" panose="02040503050406030204" pitchFamily="18" charset="0"/>
                            </a:rPr>
                            <m:t>1</m:t>
                          </m:r>
                        </m:num>
                        <m:den>
                          <m:r>
                            <a:rPr lang="en-CA" sz="1600" i="1" smtClean="0">
                              <a:solidFill>
                                <a:srgbClr val="FF0000"/>
                              </a:solidFill>
                              <a:latin typeface="Cambria Math" panose="02040503050406030204" pitchFamily="18" charset="0"/>
                            </a:rPr>
                            <m:t>4</m:t>
                          </m:r>
                          <m:r>
                            <a:rPr lang="en-CA" sz="1600" i="1" smtClean="0">
                              <a:solidFill>
                                <a:srgbClr val="FF0000"/>
                              </a:solidFill>
                              <a:latin typeface="Cambria Math" panose="02040503050406030204" pitchFamily="18" charset="0"/>
                            </a:rPr>
                            <m:t>𝜋</m:t>
                          </m:r>
                        </m:den>
                      </m:f>
                    </m:oMath>
                  </m:oMathPara>
                </a14:m>
                <a:endParaRPr lang="en-CA" sz="1600" dirty="0">
                  <a:solidFill>
                    <a:prstClr val="black"/>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172400" y="1331519"/>
                <a:ext cx="672684" cy="462691"/>
              </a:xfrm>
              <a:prstGeom prst="rect">
                <a:avLst/>
              </a:prstGeom>
              <a:blipFill rotWithShape="0">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7699011" y="2696665"/>
                <a:ext cx="112146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i="1" smtClean="0">
                              <a:solidFill>
                                <a:prstClr val="black"/>
                              </a:solidFill>
                              <a:latin typeface="Cambria Math" panose="02040503050406030204" pitchFamily="18" charset="0"/>
                            </a:rPr>
                          </m:ctrlPr>
                        </m:sSubPr>
                        <m:e>
                          <m:sSup>
                            <m:sSupPr>
                              <m:ctrlPr>
                                <a:rPr lang="en-CA" sz="1600" i="1" smtClean="0">
                                  <a:solidFill>
                                    <a:prstClr val="black"/>
                                  </a:solidFill>
                                  <a:latin typeface="Cambria Math" panose="02040503050406030204" pitchFamily="18" charset="0"/>
                                </a:rPr>
                              </m:ctrlPr>
                            </m:sSupPr>
                            <m:e>
                              <m:r>
                                <a:rPr lang="en-CA" sz="1600" i="1" smtClean="0">
                                  <a:solidFill>
                                    <a:prstClr val="black"/>
                                  </a:solidFill>
                                  <a:latin typeface="Cambria Math" panose="02040503050406030204" pitchFamily="18" charset="0"/>
                                </a:rPr>
                                <m:t>𝜋</m:t>
                              </m:r>
                            </m:e>
                            <m:sup>
                              <m:r>
                                <a:rPr lang="en-CA" sz="1600" i="1" smtClean="0">
                                  <a:solidFill>
                                    <a:prstClr val="black"/>
                                  </a:solidFill>
                                  <a:latin typeface="Cambria Math" panose="02040503050406030204" pitchFamily="18" charset="0"/>
                                </a:rPr>
                                <m:t>𝜇𝜈</m:t>
                              </m:r>
                            </m:sup>
                          </m:sSup>
                          <m:r>
                            <a:rPr lang="en-CA" sz="1600" i="1" smtClean="0">
                              <a:solidFill>
                                <a:prstClr val="black"/>
                              </a:solidFill>
                              <a:latin typeface="Cambria Math" panose="02040503050406030204" pitchFamily="18" charset="0"/>
                            </a:rPr>
                            <m:t>(</m:t>
                          </m:r>
                          <m:r>
                            <a:rPr lang="en-CA" sz="1600" i="1" smtClean="0">
                              <a:solidFill>
                                <a:prstClr val="black"/>
                              </a:solidFill>
                              <a:latin typeface="Cambria Math" panose="02040503050406030204" pitchFamily="18" charset="0"/>
                            </a:rPr>
                            <m:t>𝜏</m:t>
                          </m:r>
                        </m:e>
                        <m:sub>
                          <m:r>
                            <a:rPr lang="en-CA" sz="1600" i="1" smtClean="0">
                              <a:solidFill>
                                <a:prstClr val="black"/>
                              </a:solidFill>
                              <a:latin typeface="Cambria Math" panose="02040503050406030204" pitchFamily="18" charset="0"/>
                            </a:rPr>
                            <m:t>0</m:t>
                          </m:r>
                        </m:sub>
                      </m:sSub>
                      <m:r>
                        <a:rPr lang="en-CA" sz="1600" i="1" smtClean="0">
                          <a:solidFill>
                            <a:prstClr val="black"/>
                          </a:solidFill>
                          <a:latin typeface="Cambria Math" panose="02040503050406030204" pitchFamily="18" charset="0"/>
                        </a:rPr>
                        <m:t>)=</m:t>
                      </m:r>
                      <m:r>
                        <a:rPr lang="en-CA" sz="1600" i="1" smtClean="0">
                          <a:solidFill>
                            <a:srgbClr val="FF0000"/>
                          </a:solidFill>
                          <a:latin typeface="Cambria Math" panose="02040503050406030204" pitchFamily="18" charset="0"/>
                        </a:rPr>
                        <m:t>0</m:t>
                      </m:r>
                    </m:oMath>
                  </m:oMathPara>
                </a14:m>
                <a:endParaRPr lang="en-CA" sz="1600" dirty="0">
                  <a:solidFill>
                    <a:prstClr val="black"/>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699011" y="2696665"/>
                <a:ext cx="1121461" cy="246221"/>
              </a:xfrm>
              <a:prstGeom prst="rect">
                <a:avLst/>
              </a:prstGeom>
              <a:blipFill rotWithShape="0">
                <a:blip r:embed="rId10"/>
                <a:stretch>
                  <a:fillRect l="-2174" r="-2717" b="-34146"/>
                </a:stretch>
              </a:blipFill>
            </p:spPr>
            <p:txBody>
              <a:bodyPr/>
              <a:lstStyle/>
              <a:p>
                <a:r>
                  <a:rPr lang="en-CA">
                    <a:noFill/>
                  </a:rPr>
                  <a:t> </a:t>
                </a:r>
              </a:p>
            </p:txBody>
          </p:sp>
        </mc:Fallback>
      </mc:AlternateContent>
      <p:sp>
        <p:nvSpPr>
          <p:cNvPr id="5" name="Title 3"/>
          <p:cNvSpPr>
            <a:spLocks noGrp="1"/>
          </p:cNvSpPr>
          <p:nvPr>
            <p:ph type="title"/>
          </p:nvPr>
        </p:nvSpPr>
        <p:spPr>
          <a:xfrm>
            <a:off x="228600" y="685800"/>
            <a:ext cx="8915400" cy="533400"/>
          </a:xfrm>
        </p:spPr>
        <p:txBody>
          <a:bodyPr/>
          <a:lstStyle/>
          <a:p>
            <a:pPr algn="ctr"/>
            <a:r>
              <a:rPr lang="en-US" sz="3200" dirty="0" smtClean="0"/>
              <a:t>Effects of relaxation time </a:t>
            </a:r>
            <a:r>
              <a:rPr lang="en-US" sz="3200" dirty="0" smtClean="0">
                <a:latin typeface="Symbol" pitchFamily="18" charset="2"/>
              </a:rPr>
              <a:t>t</a:t>
            </a:r>
            <a:r>
              <a:rPr lang="en-US" sz="3200" baseline="-25000" dirty="0" smtClean="0">
                <a:latin typeface="Symbol" pitchFamily="18" charset="2"/>
              </a:rPr>
              <a:t>p</a:t>
            </a:r>
            <a:r>
              <a:rPr lang="en-US" sz="3200" dirty="0" smtClean="0"/>
              <a:t>  </a:t>
            </a:r>
          </a:p>
        </p:txBody>
      </p:sp>
    </p:spTree>
    <p:extLst>
      <p:ext uri="{BB962C8B-B14F-4D97-AF65-F5344CB8AC3E}">
        <p14:creationId xmlns:p14="http://schemas.microsoft.com/office/powerpoint/2010/main" val="2588828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Content Placeholder 1"/>
              <p:cNvSpPr txBox="1">
                <a:spLocks/>
              </p:cNvSpPr>
              <p:nvPr/>
            </p:nvSpPr>
            <p:spPr bwMode="auto">
              <a:xfrm>
                <a:off x="323528" y="1052735"/>
                <a:ext cx="8725693" cy="57606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4320" indent="-274320" fontAlgn="auto">
                  <a:spcBef>
                    <a:spcPct val="20000"/>
                  </a:spcBef>
                  <a:spcAft>
                    <a:spcPts val="0"/>
                  </a:spcAft>
                  <a:buClr>
                    <a:srgbClr val="0BD0D9"/>
                  </a:buClr>
                  <a:buSzPct val="95000"/>
                  <a:buFont typeface="Wingdings 2"/>
                  <a:buChar char=""/>
                  <a:defRPr/>
                </a:pPr>
                <a:endParaRPr lang="en-US" sz="2200" dirty="0" smtClean="0">
                  <a:solidFill>
                    <a:prstClr val="black"/>
                  </a:solidFill>
                  <a:latin typeface="Constantia"/>
                </a:endParaRPr>
              </a:p>
              <a:p>
                <a:pPr fontAlgn="auto">
                  <a:spcBef>
                    <a:spcPct val="20000"/>
                  </a:spcBef>
                  <a:spcAft>
                    <a:spcPts val="0"/>
                  </a:spcAft>
                  <a:buClr>
                    <a:srgbClr val="0BD0D9"/>
                  </a:buClr>
                  <a:buSzPct val="95000"/>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1900" dirty="0" smtClean="0">
                  <a:solidFill>
                    <a:prstClr val="black"/>
                  </a:solidFill>
                  <a:latin typeface="Constantia"/>
                </a:endParaRPr>
              </a:p>
              <a:p>
                <a:pPr fontAlgn="auto">
                  <a:spcBef>
                    <a:spcPct val="20000"/>
                  </a:spcBef>
                  <a:spcAft>
                    <a:spcPts val="0"/>
                  </a:spcAft>
                  <a:buClr>
                    <a:srgbClr val="0BD0D9"/>
                  </a:buClr>
                  <a:buSzPct val="95000"/>
                  <a:defRPr/>
                </a:pPr>
                <a:endParaRPr lang="en-US" sz="19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lvl="0" indent="-274320" fontAlgn="auto">
                  <a:spcBef>
                    <a:spcPct val="20000"/>
                  </a:spcBef>
                  <a:spcAft>
                    <a:spcPts val="0"/>
                  </a:spcAft>
                  <a:buClr>
                    <a:srgbClr val="0BD0D9"/>
                  </a:buClr>
                  <a:buSzPct val="95000"/>
                  <a:buFont typeface="Wingdings 2"/>
                  <a:buChar char=""/>
                  <a:defRPr/>
                </a:pPr>
                <a:r>
                  <a:rPr lang="en-US" sz="2000" dirty="0" smtClean="0">
                    <a:solidFill>
                      <a:prstClr val="black"/>
                    </a:solidFill>
                  </a:rPr>
                  <a:t> </a:t>
                </a:r>
                <a14:m>
                  <m:oMath xmlns:m="http://schemas.openxmlformats.org/officeDocument/2006/math">
                    <m:r>
                      <a:rPr lang="en-CA" sz="2000" i="1">
                        <a:latin typeface="Cambria Math" panose="02040503050406030204" pitchFamily="18" charset="0"/>
                      </a:rPr>
                      <m:t>𝐻𝑀</m:t>
                    </m:r>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𝑣</m:t>
                        </m:r>
                      </m:e>
                      <m:sub>
                        <m:r>
                          <a:rPr lang="en-CA" sz="2000" i="1">
                            <a:latin typeface="Cambria Math" panose="02040503050406030204" pitchFamily="18" charset="0"/>
                          </a:rPr>
                          <m:t>2</m:t>
                        </m:r>
                      </m:sub>
                    </m:sSub>
                    <m:r>
                      <a:rPr lang="en-CA" sz="2000" i="1">
                        <a:latin typeface="Cambria Math" panose="02040503050406030204" pitchFamily="18" charset="0"/>
                      </a:rPr>
                      <m:t>↓</m:t>
                    </m:r>
                    <m:r>
                      <a:rPr lang="en-CA" sz="2000" i="1">
                        <a:latin typeface="Cambria Math" panose="02040503050406030204" pitchFamily="18" charset="0"/>
                      </a:rPr>
                      <m:t>𝑎𝑠</m:t>
                    </m:r>
                    <m:r>
                      <a:rPr lang="en-CA" sz="2000" i="1">
                        <a:latin typeface="Cambria Math" panose="02040503050406030204" pitchFamily="18" charset="0"/>
                      </a:rPr>
                      <m:t> </m:t>
                    </m:r>
                    <m:r>
                      <a:rPr lang="en-CA" sz="2000" i="1">
                        <a:latin typeface="Cambria Math" panose="02040503050406030204" pitchFamily="18" charset="0"/>
                      </a:rPr>
                      <m:t>𝑚𝑒𝑑𝑖𝑢𝑚</m:t>
                    </m:r>
                    <m:r>
                      <a:rPr lang="en-CA" sz="2000" i="1">
                        <a:latin typeface="Cambria Math" panose="02040503050406030204" pitchFamily="18" charset="0"/>
                      </a:rPr>
                      <m:t> </m:t>
                    </m:r>
                    <m:r>
                      <a:rPr lang="en-CA" sz="2000" i="1">
                        <a:latin typeface="Cambria Math" panose="02040503050406030204" pitchFamily="18" charset="0"/>
                      </a:rPr>
                      <m:t>𝑚𝑜𝑟𝑒</m:t>
                    </m:r>
                    <m:r>
                      <a:rPr lang="en-CA" sz="2000" i="1">
                        <a:latin typeface="Cambria Math" panose="02040503050406030204" pitchFamily="18" charset="0"/>
                      </a:rPr>
                      <m:t> </m:t>
                    </m:r>
                    <m:r>
                      <a:rPr lang="en-CA" sz="2000" i="1">
                        <a:latin typeface="Cambria Math" panose="02040503050406030204" pitchFamily="18" charset="0"/>
                      </a:rPr>
                      <m:t>𝑣𝑖𝑠𝑐</m:t>
                    </m:r>
                    <m:r>
                      <a:rPr lang="en-CA" sz="2000" i="1">
                        <a:latin typeface="Cambria Math" panose="02040503050406030204" pitchFamily="18" charset="0"/>
                      </a:rPr>
                      <m:t>. ;</m:t>
                    </m:r>
                    <m:r>
                      <a:rPr lang="en-CA" sz="2000" i="1">
                        <a:latin typeface="Cambria Math" panose="02040503050406030204" pitchFamily="18" charset="0"/>
                      </a:rPr>
                      <m:t>𝑖</m:t>
                    </m:r>
                    <m:r>
                      <a:rPr lang="en-CA" sz="2000" i="1">
                        <a:latin typeface="Cambria Math" panose="02040503050406030204" pitchFamily="18" charset="0"/>
                      </a:rPr>
                      <m:t>.</m:t>
                    </m:r>
                    <m:r>
                      <a:rPr lang="en-CA" sz="2000" i="1">
                        <a:latin typeface="Cambria Math" panose="02040503050406030204" pitchFamily="18" charset="0"/>
                      </a:rPr>
                      <m:t>𝑒</m:t>
                    </m:r>
                    <m:r>
                      <a:rPr lang="en-CA" sz="2000" i="1">
                        <a:latin typeface="Cambria Math" panose="02040503050406030204" pitchFamily="18" charset="0"/>
                      </a:rPr>
                      <m:t>. </m:t>
                    </m:r>
                    <m:sSup>
                      <m:sSupPr>
                        <m:ctrlPr>
                          <a:rPr lang="en-CA" sz="2000" i="1">
                            <a:latin typeface="Cambria Math" panose="02040503050406030204" pitchFamily="18" charset="0"/>
                          </a:rPr>
                        </m:ctrlPr>
                      </m:sSupPr>
                      <m:e>
                        <m:r>
                          <a:rPr lang="en-CA" sz="2000" i="1">
                            <a:latin typeface="Cambria Math" panose="02040503050406030204" pitchFamily="18" charset="0"/>
                          </a:rPr>
                          <m:t>𝜋</m:t>
                        </m:r>
                      </m:e>
                      <m:sup>
                        <m:r>
                          <a:rPr lang="en-CA" sz="2000" i="1">
                            <a:latin typeface="Cambria Math" panose="02040503050406030204" pitchFamily="18" charset="0"/>
                          </a:rPr>
                          <m:t>𝜇𝜈</m:t>
                        </m:r>
                      </m:sup>
                    </m:sSup>
                    <m:d>
                      <m:dPr>
                        <m:ctrlPr>
                          <a:rPr lang="en-CA" sz="2000" i="1">
                            <a:latin typeface="Cambria Math" panose="02040503050406030204" pitchFamily="18" charset="0"/>
                          </a:rPr>
                        </m:ctrlPr>
                      </m:dPr>
                      <m:e>
                        <m:r>
                          <a:rPr lang="en-CA" sz="2000" i="1">
                            <a:latin typeface="Cambria Math" panose="02040503050406030204" pitchFamily="18" charset="0"/>
                          </a:rPr>
                          <m:t>𝜏</m:t>
                        </m:r>
                      </m:e>
                    </m:d>
                    <m:r>
                      <a:rPr lang="en-CA" sz="2000" i="1">
                        <a:latin typeface="Cambria Math" panose="02040503050406030204" pitchFamily="18" charset="0"/>
                      </a:rPr>
                      <m:t>↑</m:t>
                    </m:r>
                    <m:r>
                      <a:rPr lang="en-CA" sz="2000" b="0" i="1" smtClean="0">
                        <a:latin typeface="Cambria Math" panose="02040503050406030204" pitchFamily="18" charset="0"/>
                      </a:rPr>
                      <m:t>𝑎𝑡</m:t>
                    </m:r>
                    <m:r>
                      <a:rPr lang="en-CA" sz="2000" b="0" i="1" smtClean="0">
                        <a:latin typeface="Cambria Math" panose="02040503050406030204" pitchFamily="18" charset="0"/>
                      </a:rPr>
                      <m:t> </m:t>
                    </m:r>
                    <m:r>
                      <a:rPr lang="en-CA" sz="2000" b="0" i="1" smtClean="0">
                        <a:latin typeface="Cambria Math" panose="02040503050406030204" pitchFamily="18" charset="0"/>
                      </a:rPr>
                      <m:t>𝑙𝑎𝑡𝑒</m:t>
                    </m:r>
                    <m:r>
                      <a:rPr lang="en-CA" sz="2000" b="0" i="1" smtClean="0">
                        <a:latin typeface="Cambria Math" panose="02040503050406030204" pitchFamily="18" charset="0"/>
                      </a:rPr>
                      <m:t> </m:t>
                    </m:r>
                    <m:r>
                      <a:rPr lang="en-CA" sz="2000" b="0" i="1" smtClean="0">
                        <a:latin typeface="Cambria Math" panose="02040503050406030204" pitchFamily="18" charset="0"/>
                      </a:rPr>
                      <m:t>𝜏</m:t>
                    </m:r>
                    <m:r>
                      <a:rPr lang="en-CA" sz="2000" b="0" i="1" smtClean="0">
                        <a:latin typeface="Cambria Math" panose="02040503050406030204" pitchFamily="18" charset="0"/>
                      </a:rPr>
                      <m:t>.</m:t>
                    </m:r>
                  </m:oMath>
                </a14:m>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14:m>
                  <m:oMath xmlns:m="http://schemas.openxmlformats.org/officeDocument/2006/math">
                    <m:r>
                      <a:rPr lang="en-CA" sz="2000" i="1">
                        <a:latin typeface="Cambria Math" panose="02040503050406030204" pitchFamily="18" charset="0"/>
                      </a:rPr>
                      <m:t>𝐷𝑖𝑙𝑒𝑝𝑡𝑜𝑛</m:t>
                    </m:r>
                    <m:r>
                      <a:rPr lang="en-CA" sz="2000" i="1">
                        <a:latin typeface="Cambria Math" panose="02040503050406030204" pitchFamily="18" charset="0"/>
                      </a:rPr>
                      <m:t> </m:t>
                    </m:r>
                    <m:sSub>
                      <m:sSubPr>
                        <m:ctrlPr>
                          <a:rPr lang="en-CA" sz="2000" i="1">
                            <a:latin typeface="Cambria Math" panose="02040503050406030204" pitchFamily="18" charset="0"/>
                          </a:rPr>
                        </m:ctrlPr>
                      </m:sSubPr>
                      <m:e>
                        <m:r>
                          <a:rPr lang="en-CA" sz="2000" i="1">
                            <a:latin typeface="Cambria Math" panose="02040503050406030204" pitchFamily="18" charset="0"/>
                          </a:rPr>
                          <m:t>𝑣</m:t>
                        </m:r>
                      </m:e>
                      <m:sub>
                        <m:r>
                          <a:rPr lang="en-CA" sz="2000" i="1">
                            <a:latin typeface="Cambria Math" panose="02040503050406030204" pitchFamily="18" charset="0"/>
                          </a:rPr>
                          <m:t>2</m:t>
                        </m:r>
                      </m:sub>
                    </m:sSub>
                    <m:r>
                      <a:rPr lang="en-CA" sz="2000" i="1">
                        <a:latin typeface="Cambria Math" panose="02040503050406030204" pitchFamily="18" charset="0"/>
                      </a:rPr>
                      <m:t> </m:t>
                    </m:r>
                    <m:r>
                      <a:rPr lang="en-CA" sz="2000" i="1">
                        <a:latin typeface="Cambria Math" panose="02040503050406030204" pitchFamily="18" charset="0"/>
                      </a:rPr>
                      <m:t>𝑖𝑠</m:t>
                    </m:r>
                    <m:r>
                      <a:rPr lang="en-CA" sz="2000" i="1">
                        <a:latin typeface="Cambria Math" panose="02040503050406030204" pitchFamily="18" charset="0"/>
                      </a:rPr>
                      <m:t> </m:t>
                    </m:r>
                    <m:r>
                      <a:rPr lang="en-CA" sz="2000" i="1">
                        <a:solidFill>
                          <a:srgbClr val="FF0000"/>
                        </a:solidFill>
                        <a:latin typeface="Cambria Math" panose="02040503050406030204" pitchFamily="18" charset="0"/>
                      </a:rPr>
                      <m:t>𝑢𝑛𝑙𝑖𝑘𝑒</m:t>
                    </m:r>
                    <m:r>
                      <a:rPr lang="en-CA" sz="2000" i="1">
                        <a:latin typeface="Cambria Math" panose="02040503050406030204" pitchFamily="18" charset="0"/>
                      </a:rPr>
                      <m:t> </m:t>
                    </m:r>
                    <m:r>
                      <a:rPr lang="en-CA" sz="2000" i="1">
                        <a:latin typeface="Cambria Math" panose="02040503050406030204" pitchFamily="18" charset="0"/>
                      </a:rPr>
                      <m:t>h𝑎𝑑𝑟𝑜𝑛𝑖𝑐</m:t>
                    </m:r>
                    <m:r>
                      <a:rPr lang="en-CA" sz="2000" i="1">
                        <a:latin typeface="Cambria Math" panose="02040503050406030204" pitchFamily="18" charset="0"/>
                      </a:rPr>
                      <m:t> </m:t>
                    </m:r>
                    <m:sSub>
                      <m:sSubPr>
                        <m:ctrlPr>
                          <a:rPr lang="en-CA" sz="2000" i="1">
                            <a:latin typeface="Cambria Math" panose="02040503050406030204" pitchFamily="18" charset="0"/>
                          </a:rPr>
                        </m:ctrlPr>
                      </m:sSubPr>
                      <m:e>
                        <m:r>
                          <a:rPr lang="en-CA" sz="2000" i="1">
                            <a:latin typeface="Cambria Math" panose="02040503050406030204" pitchFamily="18" charset="0"/>
                          </a:rPr>
                          <m:t>𝑣</m:t>
                        </m:r>
                      </m:e>
                      <m:sub>
                        <m:r>
                          <a:rPr lang="en-CA" sz="2000" i="1">
                            <a:latin typeface="Cambria Math" panose="02040503050406030204" pitchFamily="18" charset="0"/>
                          </a:rPr>
                          <m:t>2</m:t>
                        </m:r>
                      </m:sub>
                    </m:sSub>
                    <m:r>
                      <a:rPr lang="en-CA" sz="2000" b="0" i="1" smtClean="0">
                        <a:latin typeface="Cambria Math" panose="02040503050406030204" pitchFamily="18" charset="0"/>
                      </a:rPr>
                      <m:t> </m:t>
                    </m:r>
                    <m:r>
                      <a:rPr lang="en-CA" sz="2000" b="0" i="1" smtClean="0">
                        <a:latin typeface="Cambria Math" panose="02040503050406030204" pitchFamily="18" charset="0"/>
                      </a:rPr>
                      <m:t>𝑠𝑖𝑛𝑐𝑒</m:t>
                    </m:r>
                    <m:r>
                      <a:rPr lang="en-CA" sz="2000" b="0" i="1" smtClean="0">
                        <a:latin typeface="Cambria Math" panose="02040503050406030204" pitchFamily="18" charset="0"/>
                      </a:rPr>
                      <m:t> </m:t>
                    </m:r>
                    <m:r>
                      <a:rPr lang="en-CA" sz="2000" b="0" i="1" smtClean="0">
                        <a:latin typeface="Cambria Math" panose="02040503050406030204" pitchFamily="18" charset="0"/>
                      </a:rPr>
                      <m:t>𝑖𝑡</m:t>
                    </m:r>
                    <m:r>
                      <a:rPr lang="en-CA" sz="2000" b="0" i="1" smtClean="0">
                        <a:latin typeface="Cambria Math" panose="02040503050406030204" pitchFamily="18" charset="0"/>
                      </a:rPr>
                      <m:t> </m:t>
                    </m:r>
                    <m:r>
                      <a:rPr lang="en-CA" sz="2000" b="0" i="1" smtClean="0">
                        <a:latin typeface="Cambria Math" panose="02040503050406030204" pitchFamily="18" charset="0"/>
                      </a:rPr>
                      <m:t>𝑖𝑠</m:t>
                    </m:r>
                    <m:r>
                      <a:rPr lang="en-CA" sz="2000" b="0" i="1" smtClean="0">
                        <a:latin typeface="Cambria Math" panose="02040503050406030204" pitchFamily="18" charset="0"/>
                      </a:rPr>
                      <m:t> </m:t>
                    </m:r>
                    <m:r>
                      <a:rPr lang="en-CA" sz="2000" b="0" i="1" smtClean="0">
                        <a:latin typeface="Cambria Math" panose="02040503050406030204" pitchFamily="18" charset="0"/>
                      </a:rPr>
                      <m:t>𝑠𝑒𝑛𝑠𝑖𝑡𝑖𝑣𝑒</m:t>
                    </m:r>
                    <m:r>
                      <a:rPr lang="en-CA" sz="2000" b="0" i="1" smtClean="0">
                        <a:latin typeface="Cambria Math" panose="02040503050406030204" pitchFamily="18" charset="0"/>
                      </a:rPr>
                      <m:t> </m:t>
                    </m:r>
                    <m:r>
                      <a:rPr lang="en-CA" sz="2000" b="0" i="1" smtClean="0">
                        <a:latin typeface="Cambria Math" panose="02040503050406030204" pitchFamily="18" charset="0"/>
                      </a:rPr>
                      <m:t>𝑡𝑜</m:t>
                    </m:r>
                    <m:r>
                      <a:rPr lang="en-CA" sz="2000" b="0" i="1" smtClean="0">
                        <a:latin typeface="Cambria Math" panose="02040503050406030204" pitchFamily="18" charset="0"/>
                      </a:rPr>
                      <m:t> </m:t>
                    </m:r>
                    <m:r>
                      <a:rPr lang="en-CA" sz="2000" b="0" i="1" smtClean="0">
                        <a:latin typeface="Cambria Math" panose="02040503050406030204" pitchFamily="18" charset="0"/>
                      </a:rPr>
                      <m:t>𝑡h𝑒</m:t>
                    </m:r>
                    <m:r>
                      <a:rPr lang="en-CA" sz="2000" b="0" i="1" smtClean="0">
                        <a:latin typeface="Cambria Math" panose="02040503050406030204" pitchFamily="18" charset="0"/>
                      </a:rPr>
                      <m:t> </m:t>
                    </m:r>
                    <m:r>
                      <a:rPr lang="en-CA" sz="2000" b="0" i="1" smtClean="0">
                        <a:latin typeface="Cambria Math" panose="02040503050406030204" pitchFamily="18" charset="0"/>
                      </a:rPr>
                      <m:t>𝑒𝑛𝑡𝑖𝑟𝑒</m:t>
                    </m:r>
                    <m:r>
                      <a:rPr lang="en-CA" sz="2000" b="0" i="1" smtClean="0">
                        <a:latin typeface="Cambria Math" panose="02040503050406030204" pitchFamily="18" charset="0"/>
                      </a:rPr>
                      <m:t> </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 </m:t>
                    </m:r>
                    <m:r>
                      <a:rPr lang="en-CA" sz="2000" b="0" i="1" smtClean="0">
                        <a:latin typeface="Cambria Math" panose="02040503050406030204" pitchFamily="18" charset="0"/>
                      </a:rPr>
                      <m:t>𝑒𝑣𝑜𝑙𝑢𝑡𝑖𝑜𝑛</m:t>
                    </m:r>
                    <m:r>
                      <a:rPr lang="en-CA" sz="2000" b="0" i="1" smtClean="0">
                        <a:latin typeface="Cambria Math" panose="02040503050406030204" pitchFamily="18" charset="0"/>
                      </a:rPr>
                      <m:t> </m:t>
                    </m:r>
                    <m:r>
                      <a:rPr lang="en-CA" sz="2000" b="0" i="1" smtClean="0">
                        <a:latin typeface="Cambria Math" panose="02040503050406030204" pitchFamily="18" charset="0"/>
                      </a:rPr>
                      <m:t>h𝑖𝑠𝑡𝑜𝑟𝑦</m:t>
                    </m:r>
                    <m:r>
                      <a:rPr lang="en-CA" sz="2000" b="0" i="1" smtClean="0">
                        <a:latin typeface="Cambria Math" panose="02040503050406030204" pitchFamily="18" charset="0"/>
                      </a:rPr>
                      <m:t> ⇒ </m:t>
                    </m:r>
                    <m:r>
                      <a:rPr lang="en-CA" sz="2000" b="0" i="1" smtClean="0">
                        <a:latin typeface="Cambria Math" panose="02040503050406030204" pitchFamily="18" charset="0"/>
                      </a:rPr>
                      <m:t>𝑠𝑚𝑎𝑙𝑙</m:t>
                    </m:r>
                    <m:r>
                      <a:rPr lang="en-CA" sz="2000" b="0" i="1" smtClean="0">
                        <a:latin typeface="Cambria Math" panose="02040503050406030204" pitchFamily="18" charset="0"/>
                      </a:rPr>
                      <m:t> </m:t>
                    </m:r>
                    <m:r>
                      <a:rPr lang="en-CA" sz="2000" b="0" i="1" smtClean="0">
                        <a:latin typeface="Cambria Math" panose="02040503050406030204" pitchFamily="18" charset="0"/>
                      </a:rPr>
                      <m:t>𝑑𝑖𝑓𝑓𝑒𝑟𝑒𝑛𝑐𝑒𝑠</m:t>
                    </m:r>
                    <m:r>
                      <a:rPr lang="en-CA" sz="2000" b="0" i="1" smtClean="0">
                        <a:latin typeface="Cambria Math" panose="02040503050406030204" pitchFamily="18" charset="0"/>
                      </a:rPr>
                      <m:t> </m:t>
                    </m:r>
                    <m:r>
                      <a:rPr lang="en-CA" sz="2000" b="0" i="1" smtClean="0">
                        <a:latin typeface="Cambria Math" panose="02040503050406030204" pitchFamily="18" charset="0"/>
                      </a:rPr>
                      <m:t>𝑎𝑟𝑒</m:t>
                    </m:r>
                    <m:r>
                      <a:rPr lang="en-CA" sz="2000" b="0" i="1" smtClean="0">
                        <a:latin typeface="Cambria Math" panose="02040503050406030204" pitchFamily="18" charset="0"/>
                      </a:rPr>
                      <m:t> </m:t>
                    </m:r>
                    <m:r>
                      <a:rPr lang="en-CA" sz="2000" b="0" i="1" smtClean="0">
                        <a:latin typeface="Cambria Math" panose="02040503050406030204" pitchFamily="18" charset="0"/>
                      </a:rPr>
                      <m:t>𝑎𝑐𝑐𝑢𝑚𝑢𝑙𝑎𝑡𝑒𝑑</m:t>
                    </m:r>
                    <m:r>
                      <a:rPr lang="en-CA" sz="2000" b="0" i="1" smtClean="0">
                        <a:latin typeface="Cambria Math" panose="02040503050406030204" pitchFamily="18" charset="0"/>
                      </a:rPr>
                      <m:t> </m:t>
                    </m:r>
                    <m:r>
                      <a:rPr lang="en-CA" sz="2000" b="0" i="1" smtClean="0">
                        <a:latin typeface="Cambria Math" panose="02040503050406030204" pitchFamily="18" charset="0"/>
                      </a:rPr>
                      <m:t>𝑜𝑣𝑒𝑟</m:t>
                    </m:r>
                    <m:r>
                      <a:rPr lang="en-CA" sz="2000" b="0" i="1" smtClean="0">
                        <a:latin typeface="Cambria Math" panose="02040503050406030204" pitchFamily="18" charset="0"/>
                      </a:rPr>
                      <m:t> </m:t>
                    </m:r>
                    <m:r>
                      <a:rPr lang="en-CA" sz="2000" b="0" i="1" smtClean="0">
                        <a:latin typeface="Cambria Math" panose="02040503050406030204" pitchFamily="18" charset="0"/>
                      </a:rPr>
                      <m:t>𝑡𝑖𝑚𝑒</m:t>
                    </m:r>
                    <m:r>
                      <a:rPr lang="en-CA" sz="2000" b="0" i="1" smtClean="0">
                        <a:latin typeface="Cambria Math" panose="02040503050406030204" pitchFamily="18" charset="0"/>
                      </a:rPr>
                      <m:t>.     </m:t>
                    </m:r>
                  </m:oMath>
                </a14:m>
                <a:endParaRPr lang="en-CA" sz="2000" b="0" i="1" dirty="0" smtClean="0">
                  <a:latin typeface="Cambria Math" panose="02040503050406030204" pitchFamily="18" charset="0"/>
                </a:endParaRPr>
              </a:p>
              <a:p>
                <a:pPr marL="274320" indent="-274320" fontAlgn="auto">
                  <a:spcBef>
                    <a:spcPct val="20000"/>
                  </a:spcBef>
                  <a:spcAft>
                    <a:spcPts val="0"/>
                  </a:spcAft>
                  <a:buClr>
                    <a:srgbClr val="0BD0D9"/>
                  </a:buClr>
                  <a:buSzPct val="95000"/>
                  <a:buFont typeface="Wingdings 2"/>
                  <a:buChar char=""/>
                  <a:defRPr/>
                </a:pPr>
                <a14:m>
                  <m:oMath xmlns:m="http://schemas.openxmlformats.org/officeDocument/2006/math">
                    <m:r>
                      <a:rPr lang="en-CA" sz="2000" b="0" i="1" smtClean="0">
                        <a:solidFill>
                          <a:prstClr val="black"/>
                        </a:solidFill>
                        <a:latin typeface="Cambria Math" panose="02040503050406030204" pitchFamily="18" charset="0"/>
                      </a:rPr>
                      <m:t>𝑆𝑚𝑎𝑙𝑙</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𝑑𝑖𝑓𝑓𝑒𝑟𝑒𝑛𝑐𝑒</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𝑖𝑛</m:t>
                    </m:r>
                    <m:r>
                      <a:rPr lang="en-CA" sz="2000" b="0" i="1" smtClean="0">
                        <a:solidFill>
                          <a:prstClr val="black"/>
                        </a:solidFill>
                        <a:latin typeface="Cambria Math" panose="02040503050406030204" pitchFamily="18" charset="0"/>
                      </a:rPr>
                      <m:t> </m:t>
                    </m:r>
                    <m:sSub>
                      <m:sSubPr>
                        <m:ctrlPr>
                          <a:rPr lang="en-CA" sz="2000" b="0" i="1" smtClean="0">
                            <a:solidFill>
                              <a:prstClr val="black"/>
                            </a:solidFill>
                            <a:latin typeface="Cambria Math" panose="02040503050406030204" pitchFamily="18" charset="0"/>
                          </a:rPr>
                        </m:ctrlPr>
                      </m:sSubPr>
                      <m:e>
                        <m:r>
                          <a:rPr lang="en-CA" sz="2000" b="0" i="1" smtClean="0">
                            <a:solidFill>
                              <a:prstClr val="black"/>
                            </a:solidFill>
                            <a:latin typeface="Cambria Math" panose="02040503050406030204" pitchFamily="18" charset="0"/>
                          </a:rPr>
                          <m:t>𝑣</m:t>
                        </m:r>
                      </m:e>
                      <m:sub>
                        <m:r>
                          <a:rPr lang="en-CA" sz="2000" b="0" i="1" smtClean="0">
                            <a:solidFill>
                              <a:prstClr val="black"/>
                            </a:solidFill>
                            <a:latin typeface="Cambria Math" panose="02040503050406030204" pitchFamily="18" charset="0"/>
                          </a:rPr>
                          <m:t>2</m:t>
                        </m:r>
                      </m:sub>
                    </m:sSub>
                    <m:r>
                      <a:rPr lang="en-CA" sz="2000" b="0" i="1" smtClean="0">
                        <a:solidFill>
                          <a:prstClr val="black"/>
                        </a:solidFill>
                        <a:latin typeface="Cambria Math" panose="02040503050406030204" pitchFamily="18" charset="0"/>
                      </a:rPr>
                      <m:t>(</m:t>
                    </m:r>
                    <m:r>
                      <a:rPr lang="en-CA" sz="2000" b="0" i="1" smtClean="0">
                        <a:solidFill>
                          <a:prstClr val="black"/>
                        </a:solidFill>
                        <a:latin typeface="Cambria Math" panose="02040503050406030204" pitchFamily="18" charset="0"/>
                      </a:rPr>
                      <m:t>𝑀</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𝑖𝑠</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𝑖𝑛𝑐𝑟𝑒𝑎𝑠𝑒𝑑</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𝑓𝑜𝑟</m:t>
                    </m:r>
                    <m:r>
                      <a:rPr lang="en-CA" sz="2000" b="0" i="1" smtClean="0">
                        <a:solidFill>
                          <a:prstClr val="black"/>
                        </a:solidFill>
                        <a:latin typeface="Cambria Math" panose="02040503050406030204" pitchFamily="18" charset="0"/>
                      </a:rPr>
                      <m:t> </m:t>
                    </m:r>
                    <m:sSub>
                      <m:sSubPr>
                        <m:ctrlPr>
                          <a:rPr lang="en-CA" sz="2000" b="0" i="1" smtClean="0">
                            <a:solidFill>
                              <a:prstClr val="black"/>
                            </a:solidFill>
                            <a:latin typeface="Cambria Math" panose="02040503050406030204" pitchFamily="18" charset="0"/>
                          </a:rPr>
                        </m:ctrlPr>
                      </m:sSubPr>
                      <m:e>
                        <m:r>
                          <a:rPr lang="en-CA" sz="2000" b="0" i="1" smtClean="0">
                            <a:solidFill>
                              <a:prstClr val="black"/>
                            </a:solidFill>
                            <a:latin typeface="Cambria Math" panose="02040503050406030204" pitchFamily="18" charset="0"/>
                          </a:rPr>
                          <m:t>𝑣</m:t>
                        </m:r>
                      </m:e>
                      <m:sub>
                        <m:r>
                          <a:rPr lang="en-CA" sz="2000" b="0" i="1" smtClean="0">
                            <a:solidFill>
                              <a:prstClr val="black"/>
                            </a:solidFill>
                            <a:latin typeface="Cambria Math" panose="02040503050406030204" pitchFamily="18" charset="0"/>
                          </a:rPr>
                          <m:t>2</m:t>
                        </m:r>
                      </m:sub>
                    </m:sSub>
                    <m:r>
                      <a:rPr lang="en-CA" sz="2000" b="0" i="1" smtClean="0">
                        <a:solidFill>
                          <a:prstClr val="black"/>
                        </a:solidFill>
                        <a:latin typeface="Cambria Math" panose="02040503050406030204" pitchFamily="18" charset="0"/>
                      </a:rPr>
                      <m:t>(</m:t>
                    </m:r>
                    <m:sSub>
                      <m:sSubPr>
                        <m:ctrlPr>
                          <a:rPr lang="en-CA" sz="2000" b="0" i="1" smtClean="0">
                            <a:solidFill>
                              <a:prstClr val="black"/>
                            </a:solidFill>
                            <a:latin typeface="Cambria Math" panose="02040503050406030204" pitchFamily="18" charset="0"/>
                          </a:rPr>
                        </m:ctrlPr>
                      </m:sSubPr>
                      <m:e>
                        <m:r>
                          <a:rPr lang="en-CA" sz="2000" b="0" i="1" smtClean="0">
                            <a:solidFill>
                              <a:prstClr val="black"/>
                            </a:solidFill>
                            <a:latin typeface="Cambria Math" panose="02040503050406030204" pitchFamily="18" charset="0"/>
                          </a:rPr>
                          <m:t>𝑝</m:t>
                        </m:r>
                      </m:e>
                      <m:sub>
                        <m:r>
                          <a:rPr lang="en-CA" sz="2000" b="0" i="1" smtClean="0">
                            <a:solidFill>
                              <a:prstClr val="black"/>
                            </a:solidFill>
                            <a:latin typeface="Cambria Math" panose="02040503050406030204" pitchFamily="18" charset="0"/>
                          </a:rPr>
                          <m:t>𝑇</m:t>
                        </m:r>
                      </m:sub>
                    </m:sSub>
                    <m:r>
                      <a:rPr lang="en-CA" sz="2000" b="0" i="1" smtClean="0">
                        <a:solidFill>
                          <a:prstClr val="black"/>
                        </a:solidFill>
                        <a:latin typeface="Cambria Math" panose="02040503050406030204" pitchFamily="18" charset="0"/>
                      </a:rPr>
                      <m:t>,</m:t>
                    </m:r>
                    <m:r>
                      <a:rPr lang="en-CA" sz="2000" b="0" i="1" smtClean="0">
                        <a:solidFill>
                          <a:prstClr val="black"/>
                        </a:solidFill>
                        <a:latin typeface="Cambria Math" panose="02040503050406030204" pitchFamily="18" charset="0"/>
                      </a:rPr>
                      <m:t>𝑀</m:t>
                    </m:r>
                    <m:r>
                      <a:rPr lang="en-CA" sz="2000" b="0" i="1" smtClean="0">
                        <a:solidFill>
                          <a:prstClr val="black"/>
                        </a:solidFill>
                        <a:latin typeface="Cambria Math" panose="02040503050406030204" pitchFamily="18" charset="0"/>
                      </a:rPr>
                      <m:t>=</m:t>
                    </m:r>
                    <m:r>
                      <a:rPr lang="en-CA" sz="2000" b="0" i="1" smtClean="0">
                        <a:solidFill>
                          <a:prstClr val="black"/>
                        </a:solidFill>
                        <a:latin typeface="Cambria Math" panose="02040503050406030204" pitchFamily="18" charset="0"/>
                      </a:rPr>
                      <m:t>𝑐𝑜𝑛𝑠𝑡</m:t>
                    </m:r>
                    <m:r>
                      <a:rPr lang="en-CA" sz="2000" b="0" i="1" smtClean="0">
                        <a:solidFill>
                          <a:prstClr val="black"/>
                        </a:solidFill>
                        <a:latin typeface="Cambria Math" panose="02040503050406030204" pitchFamily="18" charset="0"/>
                      </a:rPr>
                      <m:t>.)</m:t>
                    </m:r>
                  </m:oMath>
                </a14:m>
                <a:endParaRPr lang="en-US" sz="2000" dirty="0" smtClean="0">
                  <a:solidFill>
                    <a:prstClr val="black"/>
                  </a:solidFill>
                  <a:latin typeface="Constantia"/>
                </a:endParaRPr>
              </a:p>
            </p:txBody>
          </p:sp>
        </mc:Choice>
        <mc:Fallback xmlns="">
          <p:sp>
            <p:nvSpPr>
              <p:cNvPr id="27" name="Content Placeholder 1"/>
              <p:cNvSpPr txBox="1">
                <a:spLocks noRot="1" noChangeAspect="1" noMove="1" noResize="1" noEditPoints="1" noAdjustHandles="1" noChangeArrowheads="1" noChangeShapeType="1" noTextEdit="1"/>
              </p:cNvSpPr>
              <p:nvPr/>
            </p:nvSpPr>
            <p:spPr bwMode="auto">
              <a:xfrm>
                <a:off x="323528" y="1052735"/>
                <a:ext cx="8725693" cy="5760641"/>
              </a:xfrm>
              <a:prstGeom prst="rect">
                <a:avLst/>
              </a:prstGeom>
              <a:blipFill rotWithShape="0">
                <a:blip r:embed="rId3"/>
                <a:stretch>
                  <a:fillRect l="-419"/>
                </a:stretch>
              </a:blipFill>
              <a:ln w="9525">
                <a:noFill/>
                <a:miter lim="800000"/>
                <a:headEnd/>
                <a:tailEnd/>
              </a:ln>
            </p:spPr>
            <p:txBody>
              <a:bodyPr/>
              <a:lstStyle/>
              <a:p>
                <a:r>
                  <a:rPr lang="en-CA">
                    <a:noFill/>
                  </a:rPr>
                  <a:t> </a:t>
                </a:r>
              </a:p>
            </p:txBody>
          </p:sp>
        </mc:Fallback>
      </mc:AlternateContent>
      <p:pic>
        <p:nvPicPr>
          <p:cNvPr id="8" name="Picture 7"/>
          <p:cNvPicPr preferRelativeResize="0">
            <a:picLocks/>
          </p:cNvPicPr>
          <p:nvPr/>
        </p:nvPicPr>
        <p:blipFill>
          <a:blip r:embed="rId4"/>
          <a:stretch>
            <a:fillRect/>
          </a:stretch>
        </p:blipFill>
        <p:spPr>
          <a:xfrm>
            <a:off x="4500000" y="1152000"/>
            <a:ext cx="4549221" cy="3096000"/>
          </a:xfrm>
          <a:prstGeom prst="rect">
            <a:avLst/>
          </a:prstGeom>
        </p:spPr>
      </p:pic>
      <p:sp>
        <p:nvSpPr>
          <p:cNvPr id="7" name="Slide Number Placeholder 2"/>
          <p:cNvSpPr>
            <a:spLocks noGrp="1"/>
          </p:cNvSpPr>
          <p:nvPr>
            <p:ph type="sldNum" sz="quarter" idx="12"/>
          </p:nvPr>
        </p:nvSpPr>
        <p:spPr/>
        <p:txBody>
          <a:bodyPr/>
          <a:lstStyle/>
          <a:p>
            <a:pPr>
              <a:defRPr/>
            </a:pPr>
            <a:fld id="{A79575A7-AB35-497C-82CC-1B59C97CFFEB}" type="slidenum">
              <a:rPr lang="en-CA">
                <a:solidFill>
                  <a:srgbClr val="04617B">
                    <a:shade val="90000"/>
                  </a:srgbClr>
                </a:solidFill>
              </a:rPr>
              <a:pPr>
                <a:defRPr/>
              </a:pPr>
              <a:t>17</a:t>
            </a:fld>
            <a:endParaRPr lang="en-CA" dirty="0">
              <a:solidFill>
                <a:srgbClr val="04617B">
                  <a:shade val="90000"/>
                </a:srgbClr>
              </a:solidFill>
            </a:endParaRPr>
          </a:p>
        </p:txBody>
      </p:sp>
      <p:sp>
        <p:nvSpPr>
          <p:cNvPr id="17" name="TextBox 16"/>
          <p:cNvSpPr txBox="1"/>
          <p:nvPr/>
        </p:nvSpPr>
        <p:spPr>
          <a:xfrm>
            <a:off x="5436096" y="2174903"/>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18" name="TextBox 17"/>
          <p:cNvSpPr txBox="1"/>
          <p:nvPr/>
        </p:nvSpPr>
        <p:spPr>
          <a:xfrm>
            <a:off x="5823998" y="3068960"/>
            <a:ext cx="2204386" cy="646331"/>
          </a:xfrm>
          <a:prstGeom prst="rect">
            <a:avLst/>
          </a:prstGeom>
          <a:noFill/>
        </p:spPr>
        <p:txBody>
          <a:bodyPr wrap="none" rtlCol="0">
            <a:spAutoFit/>
          </a:bodyPr>
          <a:lstStyle/>
          <a:p>
            <a:r>
              <a:rPr lang="en-US" sz="1800" b="1" dirty="0" smtClean="0">
                <a:solidFill>
                  <a:prstClr val="black"/>
                </a:solidFill>
                <a:latin typeface="Constantia"/>
              </a:rPr>
              <a:t>x=y=2.625fm, z=0;</a:t>
            </a:r>
          </a:p>
          <a:p>
            <a:r>
              <a:rPr lang="en-US" sz="1800" b="1" dirty="0" smtClean="0">
                <a:solidFill>
                  <a:prstClr val="black"/>
                </a:solidFill>
                <a:latin typeface="Constantia"/>
              </a:rPr>
              <a:t>in fluid rest frame </a:t>
            </a:r>
            <a:endParaRPr lang="en-US" sz="1800" b="1" dirty="0">
              <a:solidFill>
                <a:prstClr val="black"/>
              </a:solidFill>
              <a:latin typeface="Constantia"/>
            </a:endParaRPr>
          </a:p>
        </p:txBody>
      </p:sp>
      <mc:AlternateContent xmlns:mc="http://schemas.openxmlformats.org/markup-compatibility/2006" xmlns:a14="http://schemas.microsoft.com/office/drawing/2010/main">
        <mc:Choice Requires="a14">
          <p:sp>
            <p:nvSpPr>
              <p:cNvPr id="16" name="TextBox 15"/>
              <p:cNvSpPr txBox="1"/>
              <p:nvPr/>
            </p:nvSpPr>
            <p:spPr>
              <a:xfrm>
                <a:off x="8172400" y="1331519"/>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i="1" smtClean="0">
                              <a:solidFill>
                                <a:prstClr val="black"/>
                              </a:solidFill>
                              <a:latin typeface="Cambria Math" panose="02040503050406030204" pitchFamily="18" charset="0"/>
                            </a:rPr>
                          </m:ctrlPr>
                        </m:fPr>
                        <m:num>
                          <m:r>
                            <a:rPr lang="en-CA" sz="1600" i="1" smtClean="0">
                              <a:solidFill>
                                <a:prstClr val="black"/>
                              </a:solidFill>
                              <a:latin typeface="Cambria Math" panose="02040503050406030204" pitchFamily="18" charset="0"/>
                            </a:rPr>
                            <m:t>𝜂</m:t>
                          </m:r>
                        </m:num>
                        <m:den>
                          <m:r>
                            <a:rPr lang="en-CA" sz="1600" i="1" smtClean="0">
                              <a:solidFill>
                                <a:prstClr val="black"/>
                              </a:solidFill>
                              <a:latin typeface="Cambria Math" panose="02040503050406030204" pitchFamily="18" charset="0"/>
                            </a:rPr>
                            <m:t>𝑠</m:t>
                          </m:r>
                        </m:den>
                      </m:f>
                      <m:r>
                        <a:rPr lang="en-CA" sz="1600" i="1" smtClean="0">
                          <a:solidFill>
                            <a:prstClr val="black"/>
                          </a:solidFill>
                          <a:latin typeface="Cambria Math" panose="02040503050406030204" pitchFamily="18" charset="0"/>
                        </a:rPr>
                        <m:t>=</m:t>
                      </m:r>
                      <m:f>
                        <m:fPr>
                          <m:ctrlPr>
                            <a:rPr lang="en-CA" sz="1600" i="1" smtClean="0">
                              <a:solidFill>
                                <a:srgbClr val="FF0000"/>
                              </a:solidFill>
                              <a:latin typeface="Cambria Math" panose="02040503050406030204" pitchFamily="18" charset="0"/>
                            </a:rPr>
                          </m:ctrlPr>
                        </m:fPr>
                        <m:num>
                          <m:r>
                            <a:rPr lang="en-CA" sz="1600" i="1" smtClean="0">
                              <a:solidFill>
                                <a:srgbClr val="FF0000"/>
                              </a:solidFill>
                              <a:latin typeface="Cambria Math" panose="02040503050406030204" pitchFamily="18" charset="0"/>
                            </a:rPr>
                            <m:t>1</m:t>
                          </m:r>
                        </m:num>
                        <m:den>
                          <m:r>
                            <a:rPr lang="en-CA" sz="1600" i="1" smtClean="0">
                              <a:solidFill>
                                <a:srgbClr val="FF0000"/>
                              </a:solidFill>
                              <a:latin typeface="Cambria Math" panose="02040503050406030204" pitchFamily="18" charset="0"/>
                            </a:rPr>
                            <m:t>4</m:t>
                          </m:r>
                          <m:r>
                            <a:rPr lang="en-CA" sz="1600" i="1" smtClean="0">
                              <a:solidFill>
                                <a:srgbClr val="FF0000"/>
                              </a:solidFill>
                              <a:latin typeface="Cambria Math" panose="02040503050406030204" pitchFamily="18" charset="0"/>
                            </a:rPr>
                            <m:t>𝜋</m:t>
                          </m:r>
                        </m:den>
                      </m:f>
                    </m:oMath>
                  </m:oMathPara>
                </a14:m>
                <a:endParaRPr lang="en-CA" sz="1600" dirty="0">
                  <a:solidFill>
                    <a:prstClr val="black"/>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172400" y="1331519"/>
                <a:ext cx="672684" cy="462691"/>
              </a:xfrm>
              <a:prstGeom prst="rect">
                <a:avLst/>
              </a:prstGeom>
              <a:blipFill rotWithShape="0">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7699011" y="2696665"/>
                <a:ext cx="112146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i="1" smtClean="0">
                              <a:solidFill>
                                <a:prstClr val="black"/>
                              </a:solidFill>
                              <a:latin typeface="Cambria Math" panose="02040503050406030204" pitchFamily="18" charset="0"/>
                            </a:rPr>
                          </m:ctrlPr>
                        </m:sSubPr>
                        <m:e>
                          <m:sSup>
                            <m:sSupPr>
                              <m:ctrlPr>
                                <a:rPr lang="en-CA" sz="1600" i="1" smtClean="0">
                                  <a:solidFill>
                                    <a:prstClr val="black"/>
                                  </a:solidFill>
                                  <a:latin typeface="Cambria Math" panose="02040503050406030204" pitchFamily="18" charset="0"/>
                                </a:rPr>
                              </m:ctrlPr>
                            </m:sSupPr>
                            <m:e>
                              <m:r>
                                <a:rPr lang="en-CA" sz="1600" i="1" smtClean="0">
                                  <a:solidFill>
                                    <a:prstClr val="black"/>
                                  </a:solidFill>
                                  <a:latin typeface="Cambria Math" panose="02040503050406030204" pitchFamily="18" charset="0"/>
                                </a:rPr>
                                <m:t>𝜋</m:t>
                              </m:r>
                            </m:e>
                            <m:sup>
                              <m:r>
                                <a:rPr lang="en-CA" sz="1600" i="1" smtClean="0">
                                  <a:solidFill>
                                    <a:prstClr val="black"/>
                                  </a:solidFill>
                                  <a:latin typeface="Cambria Math" panose="02040503050406030204" pitchFamily="18" charset="0"/>
                                </a:rPr>
                                <m:t>𝜇𝜈</m:t>
                              </m:r>
                            </m:sup>
                          </m:sSup>
                          <m:r>
                            <a:rPr lang="en-CA" sz="1600" i="1" smtClean="0">
                              <a:solidFill>
                                <a:prstClr val="black"/>
                              </a:solidFill>
                              <a:latin typeface="Cambria Math" panose="02040503050406030204" pitchFamily="18" charset="0"/>
                            </a:rPr>
                            <m:t>(</m:t>
                          </m:r>
                          <m:r>
                            <a:rPr lang="en-CA" sz="1600" i="1" smtClean="0">
                              <a:solidFill>
                                <a:prstClr val="black"/>
                              </a:solidFill>
                              <a:latin typeface="Cambria Math" panose="02040503050406030204" pitchFamily="18" charset="0"/>
                            </a:rPr>
                            <m:t>𝜏</m:t>
                          </m:r>
                        </m:e>
                        <m:sub>
                          <m:r>
                            <a:rPr lang="en-CA" sz="1600" i="1" smtClean="0">
                              <a:solidFill>
                                <a:prstClr val="black"/>
                              </a:solidFill>
                              <a:latin typeface="Cambria Math" panose="02040503050406030204" pitchFamily="18" charset="0"/>
                            </a:rPr>
                            <m:t>0</m:t>
                          </m:r>
                        </m:sub>
                      </m:sSub>
                      <m:r>
                        <a:rPr lang="en-CA" sz="1600" i="1" smtClean="0">
                          <a:solidFill>
                            <a:prstClr val="black"/>
                          </a:solidFill>
                          <a:latin typeface="Cambria Math" panose="02040503050406030204" pitchFamily="18" charset="0"/>
                        </a:rPr>
                        <m:t>)=</m:t>
                      </m:r>
                      <m:r>
                        <a:rPr lang="en-CA" sz="1600" i="1" smtClean="0">
                          <a:solidFill>
                            <a:srgbClr val="FF0000"/>
                          </a:solidFill>
                          <a:latin typeface="Cambria Math" panose="02040503050406030204" pitchFamily="18" charset="0"/>
                        </a:rPr>
                        <m:t>0</m:t>
                      </m:r>
                    </m:oMath>
                  </m:oMathPara>
                </a14:m>
                <a:endParaRPr lang="en-CA" sz="1600" dirty="0">
                  <a:solidFill>
                    <a:prstClr val="black"/>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699011" y="2696665"/>
                <a:ext cx="1121461" cy="246221"/>
              </a:xfrm>
              <a:prstGeom prst="rect">
                <a:avLst/>
              </a:prstGeom>
              <a:blipFill rotWithShape="0">
                <a:blip r:embed="rId6"/>
                <a:stretch>
                  <a:fillRect l="-2174" r="-2717" b="-34146"/>
                </a:stretch>
              </a:blipFill>
            </p:spPr>
            <p:txBody>
              <a:bodyPr/>
              <a:lstStyle/>
              <a:p>
                <a:r>
                  <a:rPr lang="en-CA">
                    <a:noFill/>
                  </a:rPr>
                  <a:t> </a:t>
                </a:r>
              </a:p>
            </p:txBody>
          </p:sp>
        </mc:Fallback>
      </mc:AlternateContent>
      <p:pic>
        <p:nvPicPr>
          <p:cNvPr id="20" name="Picture 19"/>
          <p:cNvPicPr>
            <a:picLocks/>
          </p:cNvPicPr>
          <p:nvPr/>
        </p:nvPicPr>
        <p:blipFill>
          <a:blip r:embed="rId7"/>
          <a:stretch>
            <a:fillRect/>
          </a:stretch>
        </p:blipFill>
        <p:spPr>
          <a:xfrm>
            <a:off x="35496" y="1152000"/>
            <a:ext cx="4549221" cy="3088801"/>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3196107" y="1990269"/>
                <a:ext cx="1231876" cy="338554"/>
              </a:xfrm>
              <a:prstGeom prst="rect">
                <a:avLst/>
              </a:prstGeom>
            </p:spPr>
            <p:txBody>
              <a:bodyPr wrap="none">
                <a:spAutoFit/>
              </a:bodyPr>
              <a:lstStyle/>
              <a:p>
                <a14:m>
                  <m:oMath xmlns:m="http://schemas.openxmlformats.org/officeDocument/2006/math">
                    <m:sSup>
                      <m:sSupPr>
                        <m:ctrlPr>
                          <a:rPr lang="en-CA" sz="1600" i="1" smtClean="0">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𝜋</m:t>
                        </m:r>
                      </m:e>
                      <m:sup>
                        <m:r>
                          <a:rPr lang="en-CA" sz="1600" i="1">
                            <a:solidFill>
                              <a:schemeClr val="tx1"/>
                            </a:solidFill>
                            <a:latin typeface="Cambria Math" panose="02040503050406030204" pitchFamily="18" charset="0"/>
                          </a:rPr>
                          <m:t>𝜇𝜈</m:t>
                        </m:r>
                      </m:sup>
                    </m:sSup>
                    <m:d>
                      <m:dPr>
                        <m:ctrlPr>
                          <a:rPr lang="en-CA" sz="1600" i="1">
                            <a:solidFill>
                              <a:schemeClr val="tx1"/>
                            </a:solidFill>
                            <a:latin typeface="Cambria Math" panose="02040503050406030204" pitchFamily="18" charset="0"/>
                          </a:rPr>
                        </m:ctrlPr>
                      </m:dPr>
                      <m:e>
                        <m:sSub>
                          <m:sSubPr>
                            <m:ctrlPr>
                              <a:rPr lang="en-CA" sz="1600" i="1">
                                <a:solidFill>
                                  <a:schemeClr val="tx1"/>
                                </a:solidFill>
                                <a:latin typeface="Cambria Math" panose="02040503050406030204" pitchFamily="18" charset="0"/>
                              </a:rPr>
                            </m:ctrlPr>
                          </m:sSubPr>
                          <m:e>
                            <m:r>
                              <a:rPr lang="en-CA" sz="1600" i="1">
                                <a:solidFill>
                                  <a:schemeClr val="tx1"/>
                                </a:solidFill>
                                <a:latin typeface="Cambria Math" panose="02040503050406030204" pitchFamily="18" charset="0"/>
                              </a:rPr>
                              <m:t>𝜏</m:t>
                            </m:r>
                          </m:e>
                          <m:sub>
                            <m:r>
                              <a:rPr lang="en-CA" sz="1600" i="1">
                                <a:solidFill>
                                  <a:schemeClr val="tx1"/>
                                </a:solidFill>
                                <a:latin typeface="Cambria Math" panose="02040503050406030204" pitchFamily="18" charset="0"/>
                              </a:rPr>
                              <m:t>0</m:t>
                            </m:r>
                          </m:sub>
                        </m:sSub>
                      </m:e>
                    </m:d>
                    <m:r>
                      <a:rPr lang="en-CA" sz="1600" i="1">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 </m:t>
                    </m:r>
                  </m:oMath>
                </a14:m>
                <a:r>
                  <a:rPr lang="fr-CA" sz="1600" dirty="0" smtClean="0">
                    <a:solidFill>
                      <a:schemeClr val="tx1"/>
                    </a:solidFill>
                  </a:rPr>
                  <a:t>0</a:t>
                </a:r>
                <a:endParaRPr lang="fr-CA" sz="1600" dirty="0"/>
              </a:p>
            </p:txBody>
          </p:sp>
        </mc:Choice>
        <mc:Fallback xmlns="">
          <p:sp>
            <p:nvSpPr>
              <p:cNvPr id="21" name="Rectangle 20"/>
              <p:cNvSpPr>
                <a:spLocks noRot="1" noChangeAspect="1" noMove="1" noResize="1" noEditPoints="1" noAdjustHandles="1" noChangeArrowheads="1" noChangeShapeType="1" noTextEdit="1"/>
              </p:cNvSpPr>
              <p:nvPr/>
            </p:nvSpPr>
            <p:spPr>
              <a:xfrm>
                <a:off x="3196107" y="1990269"/>
                <a:ext cx="1231876" cy="338554"/>
              </a:xfrm>
              <a:prstGeom prst="rect">
                <a:avLst/>
              </a:prstGeom>
              <a:blipFill rotWithShape="0">
                <a:blip r:embed="rId8"/>
                <a:stretch>
                  <a:fillRect t="-5357" r="-1980" b="-2142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755299" y="1364249"/>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𝑠</m:t>
                          </m:r>
                        </m:den>
                      </m:f>
                      <m:r>
                        <a:rPr lang="en-CA" sz="1600" b="0" i="1" smtClean="0">
                          <a:solidFill>
                            <a:schemeClr val="tx1"/>
                          </a:solidFill>
                          <a:latin typeface="Cambria Math" panose="02040503050406030204" pitchFamily="18" charset="0"/>
                        </a:rPr>
                        <m:t>=</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1</m:t>
                          </m:r>
                        </m:num>
                        <m:den>
                          <m:r>
                            <a:rPr lang="en-CA" sz="1600" b="0" i="1" smtClean="0">
                              <a:solidFill>
                                <a:schemeClr val="tx1"/>
                              </a:solidFill>
                              <a:latin typeface="Cambria Math" panose="02040503050406030204" pitchFamily="18" charset="0"/>
                            </a:rPr>
                            <m:t>4</m:t>
                          </m:r>
                          <m:r>
                            <a:rPr lang="en-CA" sz="1600" b="0" i="1" smtClean="0">
                              <a:solidFill>
                                <a:schemeClr val="tx1"/>
                              </a:solidFill>
                              <a:latin typeface="Cambria Math" panose="02040503050406030204" pitchFamily="18" charset="0"/>
                            </a:rPr>
                            <m:t>𝜋</m:t>
                          </m:r>
                        </m:den>
                      </m:f>
                    </m:oMath>
                  </m:oMathPara>
                </a14:m>
                <a:endParaRPr lang="en-CA" sz="16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755299" y="1364249"/>
                <a:ext cx="672684" cy="462691"/>
              </a:xfrm>
              <a:prstGeom prst="rect">
                <a:avLst/>
              </a:prstGeom>
              <a:blipFill rotWithShape="0">
                <a:blip r:embed="rId9"/>
                <a:stretch>
                  <a:fillRect/>
                </a:stretch>
              </a:blipFill>
            </p:spPr>
            <p:txBody>
              <a:bodyPr/>
              <a:lstStyle/>
              <a:p>
                <a:r>
                  <a:rPr lang="en-CA">
                    <a:noFill/>
                  </a:rPr>
                  <a:t> </a:t>
                </a:r>
              </a:p>
            </p:txBody>
          </p:sp>
        </mc:Fallback>
      </mc:AlternateContent>
      <p:sp>
        <p:nvSpPr>
          <p:cNvPr id="23" name="TextBox 22"/>
          <p:cNvSpPr txBox="1"/>
          <p:nvPr/>
        </p:nvSpPr>
        <p:spPr>
          <a:xfrm>
            <a:off x="611559" y="1248703"/>
            <a:ext cx="1159292" cy="461665"/>
          </a:xfrm>
          <a:prstGeom prst="rect">
            <a:avLst/>
          </a:prstGeom>
          <a:noFill/>
        </p:spPr>
        <p:txBody>
          <a:bodyPr wrap="none" rtlCol="0">
            <a:spAutoFit/>
          </a:bodyPr>
          <a:lstStyle/>
          <a:p>
            <a:r>
              <a:rPr lang="en-US" dirty="0" smtClean="0"/>
              <a:t>20-40%</a:t>
            </a:r>
            <a:endParaRPr lang="en-US" dirty="0"/>
          </a:p>
        </p:txBody>
      </p:sp>
      <p:sp>
        <p:nvSpPr>
          <p:cNvPr id="24" name="Title 3"/>
          <p:cNvSpPr>
            <a:spLocks noGrp="1"/>
          </p:cNvSpPr>
          <p:nvPr>
            <p:ph type="title"/>
          </p:nvPr>
        </p:nvSpPr>
        <p:spPr>
          <a:xfrm>
            <a:off x="228600" y="685800"/>
            <a:ext cx="8915400" cy="533400"/>
          </a:xfrm>
        </p:spPr>
        <p:txBody>
          <a:bodyPr/>
          <a:lstStyle/>
          <a:p>
            <a:pPr algn="ctr"/>
            <a:r>
              <a:rPr lang="en-US" sz="3200" dirty="0" smtClean="0"/>
              <a:t>Effects of relaxation time </a:t>
            </a:r>
            <a:r>
              <a:rPr lang="en-US" sz="3200" dirty="0" smtClean="0">
                <a:latin typeface="Symbol" pitchFamily="18" charset="2"/>
              </a:rPr>
              <a:t>t</a:t>
            </a:r>
            <a:r>
              <a:rPr lang="en-US" sz="3200" baseline="-25000" dirty="0" smtClean="0">
                <a:latin typeface="Symbol" pitchFamily="18" charset="2"/>
              </a:rPr>
              <a:t>p</a:t>
            </a:r>
            <a:r>
              <a:rPr lang="en-US" sz="3200" dirty="0" smtClean="0"/>
              <a:t>  </a:t>
            </a:r>
          </a:p>
        </p:txBody>
      </p:sp>
      <mc:AlternateContent xmlns:mc="http://schemas.openxmlformats.org/markup-compatibility/2006" xmlns:a14="http://schemas.microsoft.com/office/drawing/2010/main">
        <mc:Choice Requires="a14">
          <p:sp>
            <p:nvSpPr>
              <p:cNvPr id="25" name="TextBox 24"/>
              <p:cNvSpPr txBox="1"/>
              <p:nvPr/>
            </p:nvSpPr>
            <p:spPr>
              <a:xfrm>
                <a:off x="5339234" y="4385308"/>
                <a:ext cx="3553246" cy="411844"/>
              </a:xfrm>
              <a:prstGeom prst="rect">
                <a:avLst/>
              </a:prstGeom>
              <a:noFill/>
            </p:spPr>
            <p:txBody>
              <a:bodyPr wrap="square" lIns="0" tIns="0" rIns="0" bIns="0" rtlCol="0">
                <a:spAutoFit/>
              </a:bodyPr>
              <a:lstStyle/>
              <a:p>
                <a14:m>
                  <m:oMath xmlns:m="http://schemas.openxmlformats.org/officeDocument/2006/math">
                    <m:sSub>
                      <m:sSubPr>
                        <m:ctrlPr>
                          <a:rPr lang="en-CA" sz="2000" i="1" smtClean="0">
                            <a:solidFill>
                              <a:schemeClr val="accent5">
                                <a:lumMod val="50000"/>
                              </a:schemeClr>
                            </a:solidFill>
                            <a:latin typeface="Cambria Math" panose="02040503050406030204" pitchFamily="18" charset="0"/>
                          </a:rPr>
                        </m:ctrlPr>
                      </m:sSubPr>
                      <m:e>
                        <m:r>
                          <a:rPr lang="en-CA" sz="2000" i="1">
                            <a:solidFill>
                              <a:schemeClr val="accent5">
                                <a:lumMod val="50000"/>
                              </a:schemeClr>
                            </a:solidFill>
                            <a:latin typeface="Cambria Math" panose="02040503050406030204" pitchFamily="18" charset="0"/>
                          </a:rPr>
                          <m:t>𝜏</m:t>
                        </m:r>
                      </m:e>
                      <m:sub>
                        <m:r>
                          <a:rPr lang="en-CA" sz="2000" i="1">
                            <a:solidFill>
                              <a:schemeClr val="accent5">
                                <a:lumMod val="50000"/>
                              </a:schemeClr>
                            </a:solidFill>
                            <a:latin typeface="Cambria Math" panose="02040503050406030204" pitchFamily="18" charset="0"/>
                          </a:rPr>
                          <m:t>𝜋</m:t>
                        </m:r>
                      </m:sub>
                    </m:sSub>
                    <m:r>
                      <a:rPr lang="en-CA" sz="2000" i="1" smtClean="0">
                        <a:solidFill>
                          <a:schemeClr val="tx1"/>
                        </a:solidFill>
                        <a:latin typeface="Cambria Math" panose="02040503050406030204" pitchFamily="18" charset="0"/>
                      </a:rPr>
                      <m:t>=</m:t>
                    </m:r>
                    <m:sSub>
                      <m:sSubPr>
                        <m:ctrlPr>
                          <a:rPr lang="en-CA" sz="2000" b="0" i="1" smtClean="0">
                            <a:solidFill>
                              <a:schemeClr val="accent5">
                                <a:lumMod val="50000"/>
                              </a:schemeClr>
                            </a:solidFill>
                            <a:latin typeface="Cambria Math" panose="02040503050406030204" pitchFamily="18" charset="0"/>
                          </a:rPr>
                        </m:ctrlPr>
                      </m:sSubPr>
                      <m:e>
                        <m:r>
                          <a:rPr lang="en-CA" sz="2000" i="1" smtClean="0">
                            <a:solidFill>
                              <a:schemeClr val="accent5">
                                <a:lumMod val="50000"/>
                              </a:schemeClr>
                            </a:solidFill>
                            <a:latin typeface="Cambria Math" panose="02040503050406030204" pitchFamily="18" charset="0"/>
                          </a:rPr>
                          <m:t>𝑏</m:t>
                        </m:r>
                      </m:e>
                      <m:sub>
                        <m:r>
                          <a:rPr lang="en-CA" sz="2000" b="0" i="1" smtClean="0">
                            <a:solidFill>
                              <a:schemeClr val="accent5">
                                <a:lumMod val="50000"/>
                              </a:schemeClr>
                            </a:solidFill>
                            <a:latin typeface="Cambria Math" panose="02040503050406030204" pitchFamily="18" charset="0"/>
                          </a:rPr>
                          <m:t>𝜋</m:t>
                        </m:r>
                      </m:sub>
                    </m:sSub>
                    <m:f>
                      <m:fPr>
                        <m:ctrlPr>
                          <a:rPr lang="en-CA" sz="2000" i="1" smtClean="0">
                            <a:solidFill>
                              <a:schemeClr val="tx1"/>
                            </a:solidFill>
                            <a:latin typeface="Cambria Math" panose="02040503050406030204" pitchFamily="18" charset="0"/>
                          </a:rPr>
                        </m:ctrlPr>
                      </m:fPr>
                      <m:num>
                        <m:r>
                          <a:rPr lang="en-CA" sz="2000" i="1">
                            <a:solidFill>
                              <a:schemeClr val="tx1"/>
                            </a:solidFill>
                            <a:latin typeface="Cambria Math" panose="02040503050406030204" pitchFamily="18" charset="0"/>
                          </a:rPr>
                          <m:t>𝜂</m:t>
                        </m:r>
                      </m:num>
                      <m:den>
                        <m:r>
                          <a:rPr lang="en-CA" sz="2000" b="0" i="1" smtClean="0">
                            <a:solidFill>
                              <a:schemeClr val="tx1"/>
                            </a:solidFill>
                            <a:latin typeface="Cambria Math" panose="02040503050406030204" pitchFamily="18" charset="0"/>
                          </a:rPr>
                          <m:t>𝜀</m:t>
                        </m:r>
                        <m:r>
                          <a:rPr lang="en-CA" sz="2000" i="1">
                            <a:solidFill>
                              <a:schemeClr val="tx1"/>
                            </a:solidFill>
                            <a:latin typeface="Cambria Math" panose="02040503050406030204" pitchFamily="18" charset="0"/>
                          </a:rPr>
                          <m:t>+</m:t>
                        </m:r>
                        <m:r>
                          <a:rPr lang="en-CA" sz="2000" i="1">
                            <a:solidFill>
                              <a:schemeClr val="tx1"/>
                            </a:solidFill>
                            <a:latin typeface="Cambria Math" panose="02040503050406030204" pitchFamily="18" charset="0"/>
                          </a:rPr>
                          <m:t>𝑃</m:t>
                        </m:r>
                      </m:den>
                    </m:f>
                    <m:r>
                      <a:rPr lang="en-CA" sz="2000" b="0" i="0" smtClean="0">
                        <a:solidFill>
                          <a:schemeClr val="tx1"/>
                        </a:solidFill>
                        <a:latin typeface="Cambria Math" panose="02040503050406030204" pitchFamily="18" charset="0"/>
                      </a:rPr>
                      <m:t> </m:t>
                    </m:r>
                  </m:oMath>
                </a14:m>
                <a:r>
                  <a:rPr lang="en-CA" sz="2000" b="0" i="0" dirty="0" smtClean="0">
                    <a:solidFill>
                      <a:schemeClr val="tx1"/>
                    </a:solidFill>
                    <a:latin typeface="Cambria Math" panose="02040503050406030204" pitchFamily="18" charset="0"/>
                  </a:rPr>
                  <a:t> </a:t>
                </a:r>
                <a14:m>
                  <m:oMath xmlns:m="http://schemas.openxmlformats.org/officeDocument/2006/math">
                    <m:r>
                      <a:rPr lang="en-CA" sz="2000" b="0" i="1" smtClean="0">
                        <a:solidFill>
                          <a:schemeClr val="tx1"/>
                        </a:solidFill>
                        <a:latin typeface="Cambria Math" panose="02040503050406030204" pitchFamily="18" charset="0"/>
                      </a:rPr>
                      <m:t>𝑤𝑖𝑡h</m:t>
                    </m:r>
                    <m:r>
                      <a:rPr lang="en-CA" sz="2000" b="0" i="1" smtClean="0">
                        <a:solidFill>
                          <a:schemeClr val="tx1"/>
                        </a:solidFill>
                        <a:latin typeface="Cambria Math" panose="02040503050406030204" pitchFamily="18" charset="0"/>
                      </a:rPr>
                      <m:t> </m:t>
                    </m:r>
                    <m:sSub>
                      <m:sSubPr>
                        <m:ctrlPr>
                          <a:rPr lang="en-CA" sz="2000" b="0" i="1" smtClean="0">
                            <a:solidFill>
                              <a:schemeClr val="accent5">
                                <a:lumMod val="50000"/>
                              </a:schemeClr>
                            </a:solidFill>
                            <a:latin typeface="Cambria Math" panose="02040503050406030204" pitchFamily="18" charset="0"/>
                          </a:rPr>
                        </m:ctrlPr>
                      </m:sSubPr>
                      <m:e>
                        <m:r>
                          <a:rPr lang="en-CA" sz="2000" i="1" smtClean="0">
                            <a:solidFill>
                              <a:schemeClr val="accent5">
                                <a:lumMod val="50000"/>
                              </a:schemeClr>
                            </a:solidFill>
                            <a:latin typeface="Cambria Math" panose="02040503050406030204" pitchFamily="18" charset="0"/>
                          </a:rPr>
                          <m:t>𝑏</m:t>
                        </m:r>
                      </m:e>
                      <m:sub>
                        <m:r>
                          <a:rPr lang="en-CA" sz="2000" b="0" i="1" smtClean="0">
                            <a:solidFill>
                              <a:schemeClr val="accent5">
                                <a:lumMod val="50000"/>
                              </a:schemeClr>
                            </a:solidFill>
                            <a:latin typeface="Cambria Math" panose="02040503050406030204" pitchFamily="18" charset="0"/>
                          </a:rPr>
                          <m:t>𝜋</m:t>
                        </m:r>
                      </m:sub>
                    </m:sSub>
                    <m:r>
                      <a:rPr lang="en-CA" sz="2000" b="0" i="1" smtClean="0">
                        <a:solidFill>
                          <a:schemeClr val="accent5">
                            <a:lumMod val="50000"/>
                          </a:schemeClr>
                        </a:solidFill>
                        <a:latin typeface="Cambria Math" panose="02040503050406030204" pitchFamily="18" charset="0"/>
                      </a:rPr>
                      <m:t>=5,10, 20</m:t>
                    </m:r>
                  </m:oMath>
                </a14:m>
                <a:endParaRPr lang="en-CA" sz="2000" i="1" dirty="0" smtClean="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339234" y="4385308"/>
                <a:ext cx="3553246" cy="411844"/>
              </a:xfrm>
              <a:prstGeom prst="rect">
                <a:avLst/>
              </a:prstGeom>
              <a:blipFill rotWithShape="0">
                <a:blip r:embed="rId10"/>
                <a:stretch>
                  <a:fillRect l="-1887" b="-1470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38187" y="4321189"/>
                <a:ext cx="4405821" cy="547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accent5">
                                  <a:lumMod val="50000"/>
                                </a:schemeClr>
                              </a:solidFill>
                              <a:latin typeface="Cambria Math" panose="02040503050406030204" pitchFamily="18" charset="0"/>
                            </a:rPr>
                          </m:ctrlPr>
                        </m:sSubPr>
                        <m:e>
                          <m:r>
                            <a:rPr lang="en-CA" sz="1600" b="0" i="1" smtClean="0">
                              <a:solidFill>
                                <a:schemeClr val="accent5">
                                  <a:lumMod val="50000"/>
                                </a:schemeClr>
                              </a:solidFill>
                              <a:latin typeface="Cambria Math" panose="02040503050406030204" pitchFamily="18" charset="0"/>
                            </a:rPr>
                            <m:t>𝜏</m:t>
                          </m:r>
                        </m:e>
                        <m:sub>
                          <m:r>
                            <a:rPr lang="en-CA" sz="1600" b="0" i="1" smtClean="0">
                              <a:solidFill>
                                <a:schemeClr val="accent5">
                                  <a:lumMod val="50000"/>
                                </a:schemeClr>
                              </a:solidFill>
                              <a:latin typeface="Cambria Math" panose="02040503050406030204" pitchFamily="18" charset="0"/>
                            </a:rPr>
                            <m:t>𝜋</m:t>
                          </m:r>
                        </m:sub>
                      </m:sSub>
                      <m:d>
                        <m:dPr>
                          <m:begChr m:val="["/>
                          <m:endChr m:val="]"/>
                          <m:ctrlPr>
                            <a:rPr lang="en-CA" sz="1600" i="1">
                              <a:latin typeface="Cambria Math" panose="02040503050406030204" pitchFamily="18" charset="0"/>
                            </a:rPr>
                          </m:ctrlPr>
                        </m:dPr>
                        <m:e>
                          <m:sSubSup>
                            <m:sSubSupPr>
                              <m:ctrlPr>
                                <a:rPr lang="en-CA" sz="1600" i="1">
                                  <a:latin typeface="Cambria Math" panose="02040503050406030204" pitchFamily="18" charset="0"/>
                                </a:rPr>
                              </m:ctrlPr>
                            </m:sSubSupPr>
                            <m:e>
                              <m:sSubSup>
                                <m:sSubSupPr>
                                  <m:ctrlPr>
                                    <a:rPr lang="en-CA" sz="1600" b="0" i="1" smtClean="0">
                                      <a:latin typeface="Cambria Math" panose="02040503050406030204" pitchFamily="18" charset="0"/>
                                    </a:rPr>
                                  </m:ctrlPr>
                                </m:sSubSupPr>
                                <m:e>
                                  <m:r>
                                    <m:rPr>
                                      <m:sty m:val="p"/>
                                    </m:rPr>
                                    <a:rPr lang="en-CA" sz="1600" b="0" i="0" smtClean="0">
                                      <a:latin typeface="Cambria Math" panose="02040503050406030204" pitchFamily="18" charset="0"/>
                                    </a:rPr>
                                    <m:t>Δ</m:t>
                                  </m:r>
                                </m:e>
                                <m:sub>
                                  <m:r>
                                    <a:rPr lang="en-CA" sz="1600" b="0" i="1" smtClean="0">
                                      <a:latin typeface="Cambria Math" panose="02040503050406030204" pitchFamily="18" charset="0"/>
                                    </a:rPr>
                                    <m:t>𝛼</m:t>
                                  </m:r>
                                </m:sub>
                                <m:sup>
                                  <m:r>
                                    <a:rPr lang="en-CA" sz="1600" b="0" i="1" smtClean="0">
                                      <a:latin typeface="Cambria Math" panose="02040503050406030204" pitchFamily="18" charset="0"/>
                                    </a:rPr>
                                    <m:t>𝜇</m:t>
                                  </m:r>
                                </m:sup>
                              </m:sSubSup>
                              <m:r>
                                <m:rPr>
                                  <m:sty m:val="p"/>
                                </m:rPr>
                                <a:rPr lang="en-CA" sz="1600">
                                  <a:latin typeface="Cambria Math" panose="02040503050406030204" pitchFamily="18" charset="0"/>
                                </a:rPr>
                                <m:t>Δ</m:t>
                              </m:r>
                            </m:e>
                            <m:sub>
                              <m:r>
                                <a:rPr lang="en-CA" sz="1600" i="1">
                                  <a:latin typeface="Cambria Math" panose="02040503050406030204" pitchFamily="18" charset="0"/>
                                </a:rPr>
                                <m:t>𝛽</m:t>
                              </m:r>
                            </m:sub>
                            <m:sup>
                              <m:r>
                                <a:rPr lang="en-CA" sz="1600" i="1">
                                  <a:latin typeface="Cambria Math" panose="02040503050406030204" pitchFamily="18" charset="0"/>
                                </a:rPr>
                                <m:t>𝜈</m:t>
                              </m:r>
                            </m:sup>
                          </m:sSubSup>
                          <m:sSup>
                            <m:sSupPr>
                              <m:ctrlPr>
                                <a:rPr lang="en-CA" sz="1600" i="1">
                                  <a:latin typeface="Cambria Math" panose="02040503050406030204" pitchFamily="18" charset="0"/>
                                </a:rPr>
                              </m:ctrlPr>
                            </m:sSupPr>
                            <m:e>
                              <m:r>
                                <a:rPr lang="en-CA" sz="1600" i="1">
                                  <a:latin typeface="Cambria Math" panose="02040503050406030204" pitchFamily="18" charset="0"/>
                                </a:rPr>
                                <m:t>𝑢</m:t>
                              </m:r>
                            </m:e>
                            <m:sup>
                              <m:r>
                                <a:rPr lang="en-CA" sz="1600" i="1">
                                  <a:latin typeface="Cambria Math" panose="02040503050406030204" pitchFamily="18" charset="0"/>
                                </a:rPr>
                                <m:t>𝜎</m:t>
                              </m:r>
                            </m:sup>
                          </m:sSup>
                          <m:sSub>
                            <m:sSubPr>
                              <m:ctrlPr>
                                <a:rPr lang="en-CA" sz="1600" i="1">
                                  <a:latin typeface="Cambria Math" panose="02040503050406030204" pitchFamily="18" charset="0"/>
                                </a:rPr>
                              </m:ctrlPr>
                            </m:sSubPr>
                            <m:e>
                              <m:r>
                                <a:rPr lang="en-CA" sz="1600" i="1">
                                  <a:latin typeface="Cambria Math" panose="02040503050406030204" pitchFamily="18" charset="0"/>
                                </a:rPr>
                                <m:t>𝜕</m:t>
                              </m:r>
                            </m:e>
                            <m:sub>
                              <m:r>
                                <a:rPr lang="en-CA" sz="1600" i="1">
                                  <a:latin typeface="Cambria Math" panose="02040503050406030204" pitchFamily="18" charset="0"/>
                                </a:rPr>
                                <m:t>𝜎</m:t>
                              </m:r>
                            </m:sub>
                          </m:sSub>
                          <m:sSup>
                            <m:sSupPr>
                              <m:ctrlPr>
                                <a:rPr lang="en-CA" sz="1600" i="1">
                                  <a:latin typeface="Cambria Math" panose="02040503050406030204" pitchFamily="18" charset="0"/>
                                </a:rPr>
                              </m:ctrlPr>
                            </m:sSupPr>
                            <m:e>
                              <m:r>
                                <a:rPr lang="en-CA" sz="1600" i="1">
                                  <a:latin typeface="Cambria Math" panose="02040503050406030204" pitchFamily="18" charset="0"/>
                                </a:rPr>
                                <m:t>𝜋</m:t>
                              </m:r>
                            </m:e>
                            <m:sup>
                              <m:r>
                                <a:rPr lang="en-CA" sz="1600" i="1">
                                  <a:latin typeface="Cambria Math" panose="02040503050406030204" pitchFamily="18" charset="0"/>
                                </a:rPr>
                                <m:t>𝛼𝛽</m:t>
                              </m:r>
                            </m:sup>
                          </m:sSup>
                          <m:r>
                            <a:rPr lang="en-CA" sz="1600" i="1">
                              <a:latin typeface="Cambria Math" panose="02040503050406030204" pitchFamily="18" charset="0"/>
                            </a:rPr>
                            <m:t>+</m:t>
                          </m:r>
                          <m:f>
                            <m:fPr>
                              <m:ctrlPr>
                                <a:rPr lang="en-CA" sz="1600" i="1">
                                  <a:latin typeface="Cambria Math" panose="02040503050406030204" pitchFamily="18" charset="0"/>
                                </a:rPr>
                              </m:ctrlPr>
                            </m:fPr>
                            <m:num>
                              <m:r>
                                <a:rPr lang="en-CA" sz="1600" i="1">
                                  <a:latin typeface="Cambria Math" panose="02040503050406030204" pitchFamily="18" charset="0"/>
                                </a:rPr>
                                <m:t>4</m:t>
                              </m:r>
                            </m:num>
                            <m:den>
                              <m:r>
                                <a:rPr lang="en-CA" sz="1600" i="1">
                                  <a:latin typeface="Cambria Math" panose="02040503050406030204" pitchFamily="18" charset="0"/>
                                </a:rPr>
                                <m:t>3</m:t>
                              </m:r>
                            </m:den>
                          </m:f>
                          <m:sSup>
                            <m:sSupPr>
                              <m:ctrlPr>
                                <a:rPr lang="en-CA" sz="1600" i="1">
                                  <a:latin typeface="Cambria Math" panose="02040503050406030204" pitchFamily="18" charset="0"/>
                                </a:rPr>
                              </m:ctrlPr>
                            </m:sSupPr>
                            <m:e>
                              <m:r>
                                <a:rPr lang="en-CA" sz="1600" i="1">
                                  <a:latin typeface="Cambria Math" panose="02040503050406030204" pitchFamily="18" charset="0"/>
                                </a:rPr>
                                <m:t>𝜋</m:t>
                              </m:r>
                            </m:e>
                            <m:sup>
                              <m:r>
                                <a:rPr lang="en-CA" sz="1600" i="1">
                                  <a:latin typeface="Cambria Math" panose="02040503050406030204" pitchFamily="18" charset="0"/>
                                </a:rPr>
                                <m:t>𝜇𝜈</m:t>
                              </m:r>
                            </m:sup>
                          </m:sSup>
                          <m:d>
                            <m:dPr>
                              <m:ctrlPr>
                                <a:rPr lang="en-CA" sz="1600" i="1">
                                  <a:latin typeface="Cambria Math" panose="02040503050406030204" pitchFamily="18" charset="0"/>
                                </a:rPr>
                              </m:ctrlPr>
                            </m:dPr>
                            <m:e>
                              <m:sSub>
                                <m:sSubPr>
                                  <m:ctrlPr>
                                    <a:rPr lang="en-CA" sz="1600" i="1">
                                      <a:latin typeface="Cambria Math" panose="02040503050406030204" pitchFamily="18" charset="0"/>
                                    </a:rPr>
                                  </m:ctrlPr>
                                </m:sSubPr>
                                <m:e>
                                  <m:r>
                                    <a:rPr lang="en-CA" sz="1600" i="1">
                                      <a:latin typeface="Cambria Math" panose="02040503050406030204" pitchFamily="18" charset="0"/>
                                    </a:rPr>
                                    <m:t>𝜕</m:t>
                                  </m:r>
                                </m:e>
                                <m:sub>
                                  <m:r>
                                    <a:rPr lang="en-CA" sz="1600" i="1">
                                      <a:latin typeface="Cambria Math" panose="02040503050406030204" pitchFamily="18" charset="0"/>
                                    </a:rPr>
                                    <m:t>𝛼</m:t>
                                  </m:r>
                                </m:sub>
                              </m:sSub>
                              <m:sSup>
                                <m:sSupPr>
                                  <m:ctrlPr>
                                    <a:rPr lang="en-CA" sz="1600" i="1">
                                      <a:latin typeface="Cambria Math" panose="02040503050406030204" pitchFamily="18" charset="0"/>
                                    </a:rPr>
                                  </m:ctrlPr>
                                </m:sSupPr>
                                <m:e>
                                  <m:r>
                                    <a:rPr lang="en-CA" sz="1600" i="1">
                                      <a:latin typeface="Cambria Math" panose="02040503050406030204" pitchFamily="18" charset="0"/>
                                    </a:rPr>
                                    <m:t>𝑢</m:t>
                                  </m:r>
                                </m:e>
                                <m:sup>
                                  <m:r>
                                    <a:rPr lang="en-CA" sz="1600" i="1">
                                      <a:latin typeface="Cambria Math" panose="02040503050406030204" pitchFamily="18" charset="0"/>
                                    </a:rPr>
                                    <m:t>𝛼</m:t>
                                  </m:r>
                                </m:sup>
                              </m:sSup>
                            </m:e>
                          </m:d>
                        </m:e>
                      </m:d>
                      <m:r>
                        <a:rPr lang="en-CA" sz="1600" b="0" i="1" smtClean="0">
                          <a:latin typeface="Cambria Math" panose="02040503050406030204" pitchFamily="18" charset="0"/>
                        </a:rPr>
                        <m:t>=</m:t>
                      </m:r>
                      <m:d>
                        <m:dPr>
                          <m:ctrlPr>
                            <a:rPr lang="en-CA" sz="1600" b="0" i="1" smtClean="0">
                              <a:latin typeface="Cambria Math" panose="02040503050406030204" pitchFamily="18" charset="0"/>
                            </a:rPr>
                          </m:ctrlPr>
                        </m:dPr>
                        <m:e>
                          <m:sSup>
                            <m:sSupPr>
                              <m:ctrlPr>
                                <a:rPr lang="en-CA" sz="1600" b="0" i="1" smtClean="0">
                                  <a:latin typeface="Cambria Math" panose="02040503050406030204" pitchFamily="18" charset="0"/>
                                </a:rPr>
                              </m:ctrlPr>
                            </m:sSupPr>
                            <m:e>
                              <m:sSubSup>
                                <m:sSubSupPr>
                                  <m:ctrlPr>
                                    <a:rPr lang="en-CA" sz="1600" i="1" smtClean="0">
                                      <a:solidFill>
                                        <a:schemeClr val="tx1"/>
                                      </a:solidFill>
                                      <a:latin typeface="Cambria Math" panose="02040503050406030204" pitchFamily="18" charset="0"/>
                                    </a:rPr>
                                  </m:ctrlPr>
                                </m:sSubSupPr>
                                <m:e>
                                  <m:r>
                                    <a:rPr lang="en-CA" sz="1600" i="1">
                                      <a:solidFill>
                                        <a:schemeClr val="tx1"/>
                                      </a:solidFill>
                                      <a:latin typeface="Cambria Math" panose="02040503050406030204" pitchFamily="18" charset="0"/>
                                    </a:rPr>
                                    <m:t>𝜋</m:t>
                                  </m:r>
                                </m:e>
                                <m:sub>
                                  <m:r>
                                    <a:rPr lang="en-CA" sz="1600" i="1">
                                      <a:solidFill>
                                        <a:schemeClr val="tx1"/>
                                      </a:solidFill>
                                      <a:latin typeface="Cambria Math" panose="02040503050406030204" pitchFamily="18" charset="0"/>
                                    </a:rPr>
                                    <m:t>𝑁𝑆</m:t>
                                  </m:r>
                                </m:sub>
                                <m:sup>
                                  <m:r>
                                    <a:rPr lang="en-CA" sz="1600" i="1">
                                      <a:solidFill>
                                        <a:schemeClr val="tx1"/>
                                      </a:solidFill>
                                      <a:latin typeface="Cambria Math" panose="02040503050406030204" pitchFamily="18" charset="0"/>
                                    </a:rPr>
                                    <m:t>𝜇𝜈</m:t>
                                  </m:r>
                                </m:sup>
                              </m:sSubSup>
                              <m:r>
                                <a:rPr lang="en-CA" sz="1600" i="1">
                                  <a:latin typeface="Cambria Math" panose="02040503050406030204" pitchFamily="18" charset="0"/>
                                </a:rPr>
                                <m:t>−</m:t>
                              </m:r>
                              <m:r>
                                <a:rPr lang="en-CA" sz="1600" b="0" i="1" smtClean="0">
                                  <a:latin typeface="Cambria Math" panose="02040503050406030204" pitchFamily="18" charset="0"/>
                                </a:rPr>
                                <m:t>𝜋</m:t>
                              </m:r>
                            </m:e>
                            <m:sup>
                              <m:r>
                                <a:rPr lang="en-CA" sz="1600" b="0" i="1" smtClean="0">
                                  <a:latin typeface="Cambria Math" panose="02040503050406030204" pitchFamily="18" charset="0"/>
                                </a:rPr>
                                <m:t>𝜇𝜈</m:t>
                              </m:r>
                            </m:sup>
                          </m:sSup>
                        </m:e>
                      </m:d>
                    </m:oMath>
                  </m:oMathPara>
                </a14:m>
                <a:endParaRPr lang="en-CA" sz="1600" dirty="0"/>
              </a:p>
            </p:txBody>
          </p:sp>
        </mc:Choice>
        <mc:Fallback xmlns="">
          <p:sp>
            <p:nvSpPr>
              <p:cNvPr id="10" name="TextBox 9"/>
              <p:cNvSpPr txBox="1">
                <a:spLocks noRot="1" noChangeAspect="1" noMove="1" noResize="1" noEditPoints="1" noAdjustHandles="1" noChangeArrowheads="1" noChangeShapeType="1" noTextEdit="1"/>
              </p:cNvSpPr>
              <p:nvPr/>
            </p:nvSpPr>
            <p:spPr>
              <a:xfrm>
                <a:off x="238187" y="4321189"/>
                <a:ext cx="4405821" cy="547971"/>
              </a:xfrm>
              <a:prstGeom prst="rect">
                <a:avLst/>
              </a:prstGeom>
              <a:blipFill rotWithShape="0">
                <a:blip r:embed="rId11"/>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520796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107504" y="1123208"/>
            <a:ext cx="5918560" cy="3673944"/>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18</a:t>
            </a:fld>
            <a:endParaRPr lang="en-CA" dirty="0"/>
          </a:p>
        </p:txBody>
      </p:sp>
      <mc:AlternateContent xmlns:mc="http://schemas.openxmlformats.org/markup-compatibility/2006" xmlns:a14="http://schemas.microsoft.com/office/drawing/2010/main">
        <mc:Choice Requires="a14">
          <p:sp>
            <p:nvSpPr>
              <p:cNvPr id="18" name="Rectangle 17"/>
              <p:cNvSpPr/>
              <p:nvPr/>
            </p:nvSpPr>
            <p:spPr>
              <a:xfrm>
                <a:off x="971600" y="3378478"/>
                <a:ext cx="1231876" cy="338554"/>
              </a:xfrm>
              <a:prstGeom prst="rect">
                <a:avLst/>
              </a:prstGeom>
            </p:spPr>
            <p:txBody>
              <a:bodyPr wrap="none">
                <a:spAutoFit/>
              </a:bodyPr>
              <a:lstStyle/>
              <a:p>
                <a14:m>
                  <m:oMath xmlns:m="http://schemas.openxmlformats.org/officeDocument/2006/math">
                    <m:sSup>
                      <m:sSupPr>
                        <m:ctrlPr>
                          <a:rPr lang="en-CA" sz="1600" i="1" smtClean="0">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𝜋</m:t>
                        </m:r>
                      </m:e>
                      <m:sup>
                        <m:r>
                          <a:rPr lang="en-CA" sz="1600" i="1">
                            <a:solidFill>
                              <a:schemeClr val="tx1"/>
                            </a:solidFill>
                            <a:latin typeface="Cambria Math" panose="02040503050406030204" pitchFamily="18" charset="0"/>
                          </a:rPr>
                          <m:t>𝜇𝜈</m:t>
                        </m:r>
                      </m:sup>
                    </m:sSup>
                    <m:d>
                      <m:dPr>
                        <m:ctrlPr>
                          <a:rPr lang="en-CA" sz="1600" i="1">
                            <a:solidFill>
                              <a:schemeClr val="tx1"/>
                            </a:solidFill>
                            <a:latin typeface="Cambria Math" panose="02040503050406030204" pitchFamily="18" charset="0"/>
                          </a:rPr>
                        </m:ctrlPr>
                      </m:dPr>
                      <m:e>
                        <m:sSub>
                          <m:sSubPr>
                            <m:ctrlPr>
                              <a:rPr lang="en-CA" sz="1600" i="1">
                                <a:solidFill>
                                  <a:schemeClr val="tx1"/>
                                </a:solidFill>
                                <a:latin typeface="Cambria Math" panose="02040503050406030204" pitchFamily="18" charset="0"/>
                              </a:rPr>
                            </m:ctrlPr>
                          </m:sSubPr>
                          <m:e>
                            <m:r>
                              <a:rPr lang="en-CA" sz="1600" i="1">
                                <a:solidFill>
                                  <a:schemeClr val="tx1"/>
                                </a:solidFill>
                                <a:latin typeface="Cambria Math" panose="02040503050406030204" pitchFamily="18" charset="0"/>
                              </a:rPr>
                              <m:t>𝜏</m:t>
                            </m:r>
                          </m:e>
                          <m:sub>
                            <m:r>
                              <a:rPr lang="en-CA" sz="1600" i="1">
                                <a:solidFill>
                                  <a:schemeClr val="tx1"/>
                                </a:solidFill>
                                <a:latin typeface="Cambria Math" panose="02040503050406030204" pitchFamily="18" charset="0"/>
                              </a:rPr>
                              <m:t>0</m:t>
                            </m:r>
                          </m:sub>
                        </m:sSub>
                      </m:e>
                    </m:d>
                    <m:r>
                      <a:rPr lang="en-CA" sz="1600" i="1">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 </m:t>
                    </m:r>
                  </m:oMath>
                </a14:m>
                <a:r>
                  <a:rPr lang="fr-CA" sz="1600" dirty="0" smtClean="0">
                    <a:solidFill>
                      <a:schemeClr val="tx1"/>
                    </a:solidFill>
                  </a:rPr>
                  <a:t>0</a:t>
                </a:r>
                <a:endParaRPr lang="fr-CA" sz="1600" dirty="0"/>
              </a:p>
            </p:txBody>
          </p:sp>
        </mc:Choice>
        <mc:Fallback xmlns="">
          <p:sp>
            <p:nvSpPr>
              <p:cNvPr id="18" name="Rectangle 17"/>
              <p:cNvSpPr>
                <a:spLocks noRot="1" noChangeAspect="1" noMove="1" noResize="1" noEditPoints="1" noAdjustHandles="1" noChangeArrowheads="1" noChangeShapeType="1" noTextEdit="1"/>
              </p:cNvSpPr>
              <p:nvPr/>
            </p:nvSpPr>
            <p:spPr>
              <a:xfrm>
                <a:off x="971600" y="3378478"/>
                <a:ext cx="1231876" cy="338554"/>
              </a:xfrm>
              <a:prstGeom prst="rect">
                <a:avLst/>
              </a:prstGeom>
              <a:blipFill rotWithShape="0">
                <a:blip r:embed="rId4"/>
                <a:stretch>
                  <a:fillRect t="-5357" r="-1980" b="-21429"/>
                </a:stretch>
              </a:blipFill>
            </p:spPr>
            <p:txBody>
              <a:bodyPr/>
              <a:lstStyle/>
              <a:p>
                <a:r>
                  <a:rPr lang="en-CA">
                    <a:noFill/>
                  </a:rPr>
                  <a:t> </a:t>
                </a:r>
              </a:p>
            </p:txBody>
          </p:sp>
        </mc:Fallback>
      </mc:AlternateContent>
      <p:sp>
        <p:nvSpPr>
          <p:cNvPr id="19" name="TextBox 18"/>
          <p:cNvSpPr txBox="1"/>
          <p:nvPr/>
        </p:nvSpPr>
        <p:spPr>
          <a:xfrm>
            <a:off x="899592" y="1268760"/>
            <a:ext cx="1159292" cy="461665"/>
          </a:xfrm>
          <a:prstGeom prst="rect">
            <a:avLst/>
          </a:prstGeom>
          <a:noFill/>
        </p:spPr>
        <p:txBody>
          <a:bodyPr wrap="none" rtlCol="0">
            <a:spAutoFit/>
          </a:bodyPr>
          <a:lstStyle/>
          <a:p>
            <a:r>
              <a:rPr lang="en-US" dirty="0" smtClean="0"/>
              <a:t>20-40%</a:t>
            </a:r>
            <a:endParaRPr lang="en-US" dirty="0"/>
          </a:p>
        </p:txBody>
      </p:sp>
      <p:sp>
        <p:nvSpPr>
          <p:cNvPr id="23" name="Title 3"/>
          <p:cNvSpPr>
            <a:spLocks noGrp="1"/>
          </p:cNvSpPr>
          <p:nvPr>
            <p:ph type="title"/>
          </p:nvPr>
        </p:nvSpPr>
        <p:spPr>
          <a:xfrm>
            <a:off x="228600" y="548680"/>
            <a:ext cx="8915400" cy="533400"/>
          </a:xfrm>
        </p:spPr>
        <p:txBody>
          <a:bodyPr/>
          <a:lstStyle/>
          <a:p>
            <a:pPr algn="ctr"/>
            <a:r>
              <a:rPr lang="en-US" sz="3200" dirty="0" smtClean="0"/>
              <a:t>Effects of </a:t>
            </a:r>
            <a:r>
              <a:rPr lang="en-US" sz="3200" dirty="0" smtClean="0">
                <a:latin typeface="Symbol" pitchFamily="18" charset="2"/>
              </a:rPr>
              <a:t>h</a:t>
            </a:r>
            <a:r>
              <a:rPr lang="en-US" sz="3200" dirty="0" smtClean="0">
                <a:latin typeface="+mn-lt"/>
              </a:rPr>
              <a:t>/s(T)</a:t>
            </a:r>
            <a:r>
              <a:rPr lang="en-US" sz="3200" dirty="0" smtClean="0"/>
              <a:t> in the QGP </a:t>
            </a:r>
          </a:p>
        </p:txBody>
      </p:sp>
      <p:pic>
        <p:nvPicPr>
          <p:cNvPr id="6" name="Picture 5"/>
          <p:cNvPicPr>
            <a:picLocks noChangeAspect="1"/>
          </p:cNvPicPr>
          <p:nvPr/>
        </p:nvPicPr>
        <p:blipFill>
          <a:blip r:embed="rId5"/>
          <a:stretch>
            <a:fillRect/>
          </a:stretch>
        </p:blipFill>
        <p:spPr>
          <a:xfrm>
            <a:off x="286874" y="856649"/>
            <a:ext cx="0" cy="0"/>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1054380" y="3021583"/>
                <a:ext cx="1149096" cy="425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tx1"/>
                              </a:solidFill>
                              <a:latin typeface="Cambria Math" panose="02040503050406030204" pitchFamily="18" charset="0"/>
                            </a:rPr>
                          </m:ctrlPr>
                        </m:sSubPr>
                        <m:e>
                          <m:r>
                            <a:rPr lang="en-CA" sz="1600" b="0" i="1" smtClean="0">
                              <a:solidFill>
                                <a:schemeClr val="tx1"/>
                              </a:solidFill>
                              <a:latin typeface="Cambria Math" panose="02040503050406030204" pitchFamily="18" charset="0"/>
                            </a:rPr>
                            <m:t>𝜏</m:t>
                          </m:r>
                        </m:e>
                        <m:sub>
                          <m:r>
                            <a:rPr lang="en-CA" sz="1600" b="0" i="1" smtClean="0">
                              <a:solidFill>
                                <a:schemeClr val="tx1"/>
                              </a:solidFill>
                              <a:latin typeface="Cambria Math" panose="02040503050406030204" pitchFamily="18" charset="0"/>
                            </a:rPr>
                            <m:t>𝜋</m:t>
                          </m:r>
                        </m:sub>
                      </m:sSub>
                      <m:r>
                        <a:rPr lang="en-CA" sz="1600" b="0" i="1" smtClean="0">
                          <a:solidFill>
                            <a:schemeClr val="tx1"/>
                          </a:solidFill>
                          <a:latin typeface="Cambria Math" panose="02040503050406030204" pitchFamily="18" charset="0"/>
                        </a:rPr>
                        <m:t>=5</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𝜀</m:t>
                          </m:r>
                          <m:r>
                            <a:rPr lang="en-CA" sz="1600" b="0" i="1" smtClean="0">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𝑃</m:t>
                          </m:r>
                        </m:den>
                      </m:f>
                    </m:oMath>
                  </m:oMathPara>
                </a14:m>
                <a:endParaRPr lang="en-CA" sz="1600"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54380" y="3021583"/>
                <a:ext cx="1149096" cy="425758"/>
              </a:xfrm>
              <a:prstGeom prst="rect">
                <a:avLst/>
              </a:prstGeom>
              <a:blipFill rotWithShape="0">
                <a:blip r:embed="rId6"/>
                <a:stretch>
                  <a:fillRect l="-2128" t="-2857" r="-2660" b="-1285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Content Placeholder 1"/>
              <p:cNvSpPr txBox="1">
                <a:spLocks/>
              </p:cNvSpPr>
              <p:nvPr/>
            </p:nvSpPr>
            <p:spPr bwMode="auto">
              <a:xfrm>
                <a:off x="467544" y="4921224"/>
                <a:ext cx="8568952" cy="14351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 </m:t>
                    </m:r>
                    <m:r>
                      <a:rPr lang="en-CA" sz="2000" b="0" i="1" smtClean="0">
                        <a:latin typeface="Cambria Math" panose="02040503050406030204" pitchFamily="18" charset="0"/>
                      </a:rPr>
                      <m:t>𝑄𝐺𝑃</m:t>
                    </m:r>
                    <m:r>
                      <a:rPr lang="en-CA" sz="2000" b="0" i="1" smtClean="0">
                        <a:latin typeface="Cambria Math" panose="02040503050406030204" pitchFamily="18" charset="0"/>
                      </a:rPr>
                      <m:t> </m:t>
                    </m:r>
                    <m:r>
                      <a:rPr lang="en-CA" sz="2000" b="0" i="1" smtClean="0">
                        <a:latin typeface="Cambria Math" panose="02040503050406030204" pitchFamily="18" charset="0"/>
                      </a:rPr>
                      <m:t>𝑏𝑒h𝑎𝑣𝑒𝑠</m:t>
                    </m:r>
                    <m:r>
                      <a:rPr lang="en-CA" sz="2000" b="0" i="1" smtClean="0">
                        <a:latin typeface="Cambria Math" panose="02040503050406030204" pitchFamily="18" charset="0"/>
                      </a:rPr>
                      <m:t> </m:t>
                    </m:r>
                    <m:r>
                      <a:rPr lang="en-CA" sz="2000" b="0" i="1" smtClean="0">
                        <a:latin typeface="Cambria Math" panose="02040503050406030204" pitchFamily="18" charset="0"/>
                      </a:rPr>
                      <m:t>𝑎𝑠</m:t>
                    </m:r>
                    <m:r>
                      <a:rPr lang="en-CA" sz="2000" b="0" i="1" smtClean="0">
                        <a:latin typeface="Cambria Math" panose="02040503050406030204" pitchFamily="18" charset="0"/>
                      </a:rPr>
                      <m:t> </m:t>
                    </m:r>
                    <m:r>
                      <a:rPr lang="en-CA" sz="2000" b="0" i="1" smtClean="0">
                        <a:latin typeface="Cambria Math" panose="02040503050406030204" pitchFamily="18" charset="0"/>
                      </a:rPr>
                      <m:t>𝑒𝑥𝑝𝑒𝑐𝑡𝑒𝑑</m:t>
                    </m:r>
                  </m:oMath>
                </a14:m>
                <a:endParaRPr lang="en-CA" sz="2000" b="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𝑈𝑛𝑒𝑥𝑝𝑒𝑐𝑒𝑑</m:t>
                    </m:r>
                    <m:r>
                      <a:rPr lang="en-CA" sz="2000" b="0" i="1" smtClean="0">
                        <a:latin typeface="Cambria Math" panose="02040503050406030204" pitchFamily="18" charset="0"/>
                      </a:rPr>
                      <m:t> </m:t>
                    </m:r>
                    <m:r>
                      <a:rPr lang="en-CA" sz="2000" b="0" i="1" smtClean="0">
                        <a:latin typeface="Cambria Math" panose="02040503050406030204" pitchFamily="18" charset="0"/>
                      </a:rPr>
                      <m:t>𝑏𝑒h𝑎𝑣𝑖𝑜𝑢𝑟</m:t>
                    </m:r>
                    <m:r>
                      <a:rPr lang="en-CA" sz="2000" b="0" i="1" smtClean="0">
                        <a:latin typeface="Cambria Math" panose="02040503050406030204" pitchFamily="18" charset="0"/>
                      </a:rPr>
                      <m:t> </m:t>
                    </m:r>
                    <m:r>
                      <a:rPr lang="en-CA" sz="2000" b="0" i="1" smtClean="0">
                        <a:latin typeface="Cambria Math" panose="02040503050406030204" pitchFamily="18" charset="0"/>
                      </a:rPr>
                      <m:t>𝑓𝑜𝑟</m:t>
                    </m:r>
                    <m:r>
                      <a:rPr lang="en-CA" sz="2000" b="0" i="1" smtClean="0">
                        <a:latin typeface="Cambria Math" panose="02040503050406030204" pitchFamily="18" charset="0"/>
                      </a:rPr>
                      <m:t> </m:t>
                    </m:r>
                    <m:r>
                      <a:rPr lang="en-CA" sz="2000" b="0" i="1" smtClean="0">
                        <a:latin typeface="Cambria Math" panose="02040503050406030204" pitchFamily="18" charset="0"/>
                      </a:rPr>
                      <m:t>𝐻𝑀</m:t>
                    </m:r>
                  </m:oMath>
                </a14:m>
                <a:endParaRPr lang="en-CA" sz="1000" b="0" i="1" dirty="0" smtClean="0">
                  <a:latin typeface="Cambria Math" panose="02040503050406030204" pitchFamily="18" charset="0"/>
                </a:endParaRPr>
              </a:p>
              <a:p>
                <a:pPr lvl="0">
                  <a:spcBef>
                    <a:spcPct val="20000"/>
                  </a:spcBef>
                  <a:buClr>
                    <a:srgbClr val="0BD0D9"/>
                  </a:buClr>
                  <a:buSzPct val="95000"/>
                  <a:defRPr/>
                </a:pPr>
                <a:endParaRPr lang="en-CA" sz="1000" b="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𝐶𝑎𝑛</m:t>
                    </m:r>
                    <m:r>
                      <a:rPr lang="en-CA" sz="2000" b="0" i="1" smtClean="0">
                        <a:latin typeface="Cambria Math" panose="02040503050406030204" pitchFamily="18" charset="0"/>
                      </a:rPr>
                      <m:t> </m:t>
                    </m:r>
                    <m:r>
                      <a:rPr lang="en-CA" sz="2000" b="0" i="1" smtClean="0">
                        <a:latin typeface="Cambria Math" panose="02040503050406030204" pitchFamily="18" charset="0"/>
                      </a:rPr>
                      <m:t>𝑤𝑒</m:t>
                    </m:r>
                    <m:r>
                      <a:rPr lang="en-CA" sz="2000" b="0" i="1" smtClean="0">
                        <a:latin typeface="Cambria Math" panose="02040503050406030204" pitchFamily="18" charset="0"/>
                      </a:rPr>
                      <m:t> </m:t>
                    </m:r>
                    <m:r>
                      <a:rPr lang="en-CA" sz="2000" b="0" i="1" smtClean="0">
                        <a:latin typeface="Cambria Math" panose="02040503050406030204" pitchFamily="18" charset="0"/>
                      </a:rPr>
                      <m:t>𝑢𝑛𝑑𝑒𝑟𝑠𝑡𝑎𝑛𝑑</m:t>
                    </m:r>
                    <m:r>
                      <a:rPr lang="en-CA" sz="2000" b="0" i="1" smtClean="0">
                        <a:latin typeface="Cambria Math" panose="02040503050406030204" pitchFamily="18" charset="0"/>
                      </a:rPr>
                      <m:t> </m:t>
                    </m:r>
                    <m:r>
                      <a:rPr lang="en-CA" sz="2000" b="0" i="1" smtClean="0">
                        <a:latin typeface="Cambria Math" panose="02040503050406030204" pitchFamily="18" charset="0"/>
                      </a:rPr>
                      <m:t>𝑡h𝑖𝑠</m:t>
                    </m:r>
                    <m:r>
                      <a:rPr lang="en-CA" sz="2000" b="0" i="1" smtClean="0">
                        <a:latin typeface="Cambria Math" panose="02040503050406030204" pitchFamily="18" charset="0"/>
                      </a:rPr>
                      <m:t> </m:t>
                    </m:r>
                    <m:r>
                      <a:rPr lang="en-CA" sz="2000" b="0" i="1" smtClean="0">
                        <a:latin typeface="Cambria Math" panose="02040503050406030204" pitchFamily="18" charset="0"/>
                      </a:rPr>
                      <m:t>𝑜𝑟𝑑𝑒𝑟𝑖𝑛𝑔</m:t>
                    </m:r>
                    <m:r>
                      <a:rPr lang="en-CA" sz="2000" b="0" i="1" smtClean="0">
                        <a:latin typeface="Cambria Math" panose="02040503050406030204" pitchFamily="18" charset="0"/>
                      </a:rPr>
                      <m:t>? </m:t>
                    </m:r>
                  </m:oMath>
                </a14:m>
                <a:endParaRPr lang="en-CA" sz="2000" b="0" i="1" dirty="0" smtClean="0">
                  <a:latin typeface="Cambria Math" panose="02040503050406030204" pitchFamily="18" charset="0"/>
                </a:endParaRPr>
              </a:p>
            </p:txBody>
          </p:sp>
        </mc:Choice>
        <mc:Fallback xmlns="">
          <p:sp>
            <p:nvSpPr>
              <p:cNvPr id="22" name="Content Placeholder 1"/>
              <p:cNvSpPr txBox="1">
                <a:spLocks noRot="1" noChangeAspect="1" noMove="1" noResize="1" noEditPoints="1" noAdjustHandles="1" noChangeArrowheads="1" noChangeShapeType="1" noTextEdit="1"/>
              </p:cNvSpPr>
              <p:nvPr/>
            </p:nvSpPr>
            <p:spPr bwMode="auto">
              <a:xfrm>
                <a:off x="467544" y="4921224"/>
                <a:ext cx="8568952" cy="1435126"/>
              </a:xfrm>
              <a:prstGeom prst="rect">
                <a:avLst/>
              </a:prstGeom>
              <a:blipFill rotWithShape="0">
                <a:blip r:embed="rId7"/>
                <a:stretch>
                  <a:fillRect l="-498"/>
                </a:stretch>
              </a:blipFill>
              <a:ln w="9525">
                <a:noFill/>
                <a:miter lim="800000"/>
                <a:headEnd/>
                <a:tailEnd/>
              </a:ln>
            </p:spPr>
            <p:txBody>
              <a:bodyPr/>
              <a:lstStyle/>
              <a:p>
                <a:r>
                  <a:rPr lang="en-CA">
                    <a:noFill/>
                  </a:rPr>
                  <a:t> </a:t>
                </a:r>
              </a:p>
            </p:txBody>
          </p:sp>
        </mc:Fallback>
      </mc:AlternateContent>
    </p:spTree>
    <p:extLst>
      <p:ext uri="{BB962C8B-B14F-4D97-AF65-F5344CB8AC3E}">
        <p14:creationId xmlns:p14="http://schemas.microsoft.com/office/powerpoint/2010/main" val="1224798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0" y="1051854"/>
            <a:ext cx="4550400" cy="30888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19</a:t>
            </a:fld>
            <a:endParaRPr lang="en-CA" dirty="0"/>
          </a:p>
        </p:txBody>
      </p:sp>
      <p:sp>
        <p:nvSpPr>
          <p:cNvPr id="5" name="Title 3"/>
          <p:cNvSpPr>
            <a:spLocks noGrp="1"/>
          </p:cNvSpPr>
          <p:nvPr>
            <p:ph type="title"/>
          </p:nvPr>
        </p:nvSpPr>
        <p:spPr>
          <a:xfrm>
            <a:off x="228600" y="548680"/>
            <a:ext cx="8915400" cy="533400"/>
          </a:xfrm>
        </p:spPr>
        <p:txBody>
          <a:bodyPr/>
          <a:lstStyle/>
          <a:p>
            <a:pPr algn="ctr"/>
            <a:r>
              <a:rPr lang="en-US" sz="3200" dirty="0" smtClean="0"/>
              <a:t>Effects of </a:t>
            </a:r>
            <a:r>
              <a:rPr lang="en-US" sz="3200" dirty="0" smtClean="0">
                <a:latin typeface="Symbol" pitchFamily="18" charset="2"/>
              </a:rPr>
              <a:t>h</a:t>
            </a:r>
            <a:r>
              <a:rPr lang="en-US" sz="3200" dirty="0" smtClean="0">
                <a:latin typeface="+mn-lt"/>
              </a:rPr>
              <a:t>/s(T)</a:t>
            </a:r>
            <a:r>
              <a:rPr lang="en-US" sz="3200" dirty="0" smtClean="0"/>
              <a:t> in the QGP </a:t>
            </a:r>
          </a:p>
        </p:txBody>
      </p:sp>
      <mc:AlternateContent xmlns:mc="http://schemas.openxmlformats.org/markup-compatibility/2006" xmlns:a14="http://schemas.microsoft.com/office/drawing/2010/main">
        <mc:Choice Requires="a14">
          <p:sp>
            <p:nvSpPr>
              <p:cNvPr id="14" name="Content Placeholder 1"/>
              <p:cNvSpPr txBox="1">
                <a:spLocks/>
              </p:cNvSpPr>
              <p:nvPr/>
            </p:nvSpPr>
            <p:spPr bwMode="auto">
              <a:xfrm>
                <a:off x="4283968" y="4115641"/>
                <a:ext cx="5571022" cy="2553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𝐿𝑎𝑡𝑡𝑖𝑐𝑒</m:t>
                    </m:r>
                    <m:r>
                      <a:rPr lang="en-CA" sz="2000" b="0" i="1" smtClean="0">
                        <a:latin typeface="Cambria Math" panose="02040503050406030204" pitchFamily="18" charset="0"/>
                      </a:rPr>
                      <m:t> </m:t>
                    </m:r>
                    <m:r>
                      <a:rPr lang="en-CA" sz="2000" b="0" i="1" smtClean="0">
                        <a:latin typeface="Cambria Math" panose="02040503050406030204" pitchFamily="18" charset="0"/>
                      </a:rPr>
                      <m:t>𝑄𝐶𝐷</m:t>
                    </m:r>
                    <m:r>
                      <a:rPr lang="en-CA" sz="2000" b="0" i="1" smtClean="0">
                        <a:latin typeface="Cambria Math" panose="02040503050406030204" pitchFamily="18" charset="0"/>
                      </a:rPr>
                      <m:t> </m:t>
                    </m:r>
                    <m:r>
                      <a:rPr lang="en-CA" sz="2000" b="0" i="1" smtClean="0">
                        <a:latin typeface="Cambria Math" panose="02040503050406030204" pitchFamily="18" charset="0"/>
                      </a:rPr>
                      <m:t>𝐸𝑂𝑆</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𝑣</m:t>
                        </m:r>
                      </m:e>
                      <m:sub>
                        <m:r>
                          <a:rPr lang="en-CA" sz="2000" b="0" i="1" smtClean="0">
                            <a:latin typeface="Cambria Math" panose="02040503050406030204" pitchFamily="18" charset="0"/>
                          </a:rPr>
                          <m:t>2</m:t>
                        </m:r>
                      </m:sub>
                    </m:sSub>
                    <m:r>
                      <a:rPr lang="en-CA" sz="2000" b="0" i="1" smtClean="0">
                        <a:latin typeface="Cambria Math" panose="02040503050406030204" pitchFamily="18" charset="0"/>
                      </a:rPr>
                      <m:t> </m:t>
                    </m:r>
                    <m:r>
                      <a:rPr lang="en-CA" sz="2000" b="0" i="1" smtClean="0">
                        <a:latin typeface="Cambria Math" panose="02040503050406030204" pitchFamily="18" charset="0"/>
                      </a:rPr>
                      <m:t>𝑑𝑒𝑣𝑒𝑙𝑜𝑝𝑠</m:t>
                    </m:r>
                    <m:r>
                      <a:rPr lang="en-CA" sz="2000" b="0" i="1" smtClean="0">
                        <a:latin typeface="Cambria Math" panose="02040503050406030204" pitchFamily="18" charset="0"/>
                      </a:rPr>
                      <m:t> </m:t>
                    </m:r>
                    <m:r>
                      <a:rPr lang="en-CA" sz="2000" b="0" i="1" smtClean="0">
                        <a:latin typeface="Cambria Math" panose="02040503050406030204" pitchFamily="18" charset="0"/>
                      </a:rPr>
                      <m:t>𝑚𝑜𝑠𝑡𝑙𝑦</m:t>
                    </m:r>
                    <m:r>
                      <a:rPr lang="en-CA" sz="2000" b="0" i="1" smtClean="0">
                        <a:latin typeface="Cambria Math" panose="02040503050406030204" pitchFamily="18" charset="0"/>
                      </a:rPr>
                      <m:t> </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𝑎𝑟𝑜𝑢𝑛𝑑</m:t>
                    </m:r>
                    <m:r>
                      <a:rPr lang="en-CA" sz="2000" b="0" i="1" smtClean="0">
                        <a:latin typeface="Cambria Math" panose="02040503050406030204" pitchFamily="18" charset="0"/>
                      </a:rPr>
                      <m:t> </m:t>
                    </m:r>
                    <m:r>
                      <a:rPr lang="en-CA" sz="2000" b="0" i="1" smtClean="0">
                        <a:latin typeface="Cambria Math" panose="02040503050406030204" pitchFamily="18" charset="0"/>
                      </a:rPr>
                      <m:t>𝑡h𝑒</m:t>
                    </m:r>
                    <m:r>
                      <a:rPr lang="en-CA" sz="2000" b="0" i="1" smtClean="0">
                        <a:latin typeface="Cambria Math" panose="02040503050406030204" pitchFamily="18" charset="0"/>
                      </a:rPr>
                      <m:t> </m:t>
                    </m:r>
                    <m:r>
                      <a:rPr lang="en-CA" sz="2000" b="0" i="1" smtClean="0">
                        <a:latin typeface="Cambria Math" panose="02040503050406030204" pitchFamily="18" charset="0"/>
                      </a:rPr>
                      <m:t>𝑟𝑎𝑝𝑖𝑑</m:t>
                    </m:r>
                    <m:r>
                      <a:rPr lang="en-CA" sz="2000" b="0" i="1" smtClean="0">
                        <a:latin typeface="Cambria Math" panose="02040503050406030204" pitchFamily="18" charset="0"/>
                      </a:rPr>
                      <m:t> </m:t>
                    </m:r>
                    <m:r>
                      <a:rPr lang="en-CA" sz="2000" i="1">
                        <a:latin typeface="Cambria Math" panose="02040503050406030204" pitchFamily="18" charset="0"/>
                      </a:rPr>
                      <m:t>𝑐h𝑎𝑛𝑔𝑒</m:t>
                    </m:r>
                    <m:r>
                      <a:rPr lang="en-CA" sz="2000" b="0" i="1" smtClean="0">
                        <a:latin typeface="Cambria Math" panose="02040503050406030204" pitchFamily="18" charset="0"/>
                      </a:rPr>
                      <m:t> </m:t>
                    </m:r>
                    <m:r>
                      <a:rPr lang="en-CA" sz="2000" i="1">
                        <a:latin typeface="Cambria Math" panose="02040503050406030204" pitchFamily="18" charset="0"/>
                      </a:rPr>
                      <m:t>𝑜𝑓</m:t>
                    </m:r>
                    <m:r>
                      <a:rPr lang="en-CA" sz="2000" i="1">
                        <a:latin typeface="Cambria Math" panose="02040503050406030204" pitchFamily="18" charset="0"/>
                      </a:rPr>
                      <m:t> </m:t>
                    </m:r>
                    <m:r>
                      <a:rPr lang="en-CA" sz="2000" i="1">
                        <a:latin typeface="Cambria Math" panose="02040503050406030204" pitchFamily="18" charset="0"/>
                      </a:rPr>
                      <m:t>𝑑𝑜𝑓</m:t>
                    </m:r>
                    <m:r>
                      <a:rPr lang="en-CA" sz="2000" b="0" i="1" smtClean="0">
                        <a:latin typeface="Cambria Math" panose="02040503050406030204" pitchFamily="18" charset="0"/>
                      </a:rPr>
                      <m:t>.                      </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endParaRPr lang="en-CA" sz="2000" b="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endParaRPr lang="en-CA" sz="1100" i="1" dirty="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i="1">
                        <a:latin typeface="Cambria Math" panose="02040503050406030204" pitchFamily="18" charset="0"/>
                      </a:rPr>
                      <m:t>𝑇</m:t>
                    </m:r>
                    <m:r>
                      <a:rPr lang="en-CA" sz="2000" b="0" i="1" smtClean="0">
                        <a:latin typeface="Cambria Math" panose="02040503050406030204" pitchFamily="18" charset="0"/>
                      </a:rPr>
                      <m:t>&gt;0.25 </m:t>
                    </m:r>
                    <m:r>
                      <a:rPr lang="en-CA" sz="2000" b="0" i="1" smtClean="0">
                        <a:latin typeface="Cambria Math" panose="02040503050406030204" pitchFamily="18" charset="0"/>
                      </a:rPr>
                      <m:t>𝐺𝑒𝑉</m:t>
                    </m:r>
                    <m:r>
                      <a:rPr lang="en-CA" sz="2000" i="1">
                        <a:latin typeface="Cambria Math" panose="02040503050406030204" pitchFamily="18" charset="0"/>
                      </a:rPr>
                      <m:t>: ↑</m:t>
                    </m:r>
                    <m:r>
                      <a:rPr lang="en-CA" sz="2000" i="1">
                        <a:latin typeface="Cambria Math" panose="02040503050406030204" pitchFamily="18" charset="0"/>
                      </a:rPr>
                      <m:t>𝑄𝐺𝑃</m:t>
                    </m:r>
                    <m:r>
                      <a:rPr lang="en-CA" sz="2000" i="1">
                        <a:latin typeface="Cambria Math" panose="02040503050406030204" pitchFamily="18" charset="0"/>
                      </a:rPr>
                      <m:t> </m:t>
                    </m:r>
                    <m:f>
                      <m:fPr>
                        <m:ctrlPr>
                          <a:rPr lang="en-CA" sz="2000" i="1">
                            <a:latin typeface="Cambria Math" panose="02040503050406030204" pitchFamily="18" charset="0"/>
                          </a:rPr>
                        </m:ctrlPr>
                      </m:fPr>
                      <m:num>
                        <m:r>
                          <a:rPr lang="en-CA" sz="2000" i="1">
                            <a:latin typeface="Cambria Math" panose="02040503050406030204" pitchFamily="18" charset="0"/>
                          </a:rPr>
                          <m:t>𝜂</m:t>
                        </m:r>
                      </m:num>
                      <m:den>
                        <m:r>
                          <a:rPr lang="en-CA" sz="2000" i="1">
                            <a:latin typeface="Cambria Math" panose="02040503050406030204" pitchFamily="18" charset="0"/>
                          </a:rPr>
                          <m:t>𝑠</m:t>
                        </m:r>
                      </m:den>
                    </m:f>
                  </m:oMath>
                </a14:m>
                <a:r>
                  <a:rPr lang="en-CA" sz="2000" i="1" dirty="0" smtClean="0">
                    <a:latin typeface="Cambria Math" panose="02040503050406030204" pitchFamily="18" charset="0"/>
                  </a:rPr>
                  <a:t/>
                </a:r>
                <a:br>
                  <a:rPr lang="en-CA" sz="2000" i="1" dirty="0" smtClean="0">
                    <a:latin typeface="Cambria Math" panose="02040503050406030204" pitchFamily="18" charset="0"/>
                  </a:rPr>
                </a:br>
                <a14:m>
                  <m:oMath xmlns:m="http://schemas.openxmlformats.org/officeDocument/2006/math">
                    <m:r>
                      <a:rPr lang="en-CA" sz="2000" i="1">
                        <a:latin typeface="Cambria Math" panose="02040503050406030204" pitchFamily="18" charset="0"/>
                      </a:rPr>
                      <m:t>⇒ </m:t>
                    </m:r>
                    <m:r>
                      <a:rPr lang="en-CA" sz="2000" b="0" i="1" smtClean="0">
                        <a:latin typeface="Cambria Math" panose="02040503050406030204" pitchFamily="18" charset="0"/>
                      </a:rPr>
                      <m:t>↓</m:t>
                    </m:r>
                    <m:r>
                      <a:rPr lang="en-CA" sz="2000" i="1">
                        <a:latin typeface="Cambria Math" panose="02040503050406030204" pitchFamily="18" charset="0"/>
                      </a:rPr>
                      <m:t>𝑐𝑜𝑜𝑙</m:t>
                    </m:r>
                    <m:r>
                      <a:rPr lang="en-CA" sz="2000" i="1">
                        <a:latin typeface="Cambria Math" panose="02040503050406030204" pitchFamily="18" charset="0"/>
                      </a:rPr>
                      <m:t> </m:t>
                    </m:r>
                    <m:r>
                      <a:rPr lang="en-CA" sz="2000" i="1">
                        <a:latin typeface="Cambria Math" panose="02040503050406030204" pitchFamily="18" charset="0"/>
                      </a:rPr>
                      <m:t>𝑟𝑎𝑡𝑒</m:t>
                    </m:r>
                    <m:r>
                      <a:rPr lang="en-CA" sz="2000" b="0" i="1" smtClean="0">
                        <a:latin typeface="Cambria Math" panose="02040503050406030204" pitchFamily="18" charset="0"/>
                      </a:rPr>
                      <m:t>:↑</m:t>
                    </m:r>
                    <m:r>
                      <a:rPr lang="en-CA" sz="2000" b="0" i="1" smtClean="0">
                        <a:latin typeface="Cambria Math" panose="02040503050406030204" pitchFamily="18" charset="0"/>
                      </a:rPr>
                      <m:t>𝑓𝑟𝑖𝑐𝑡𝑖𝑜𝑛</m:t>
                    </m:r>
                    <m:r>
                      <a:rPr lang="en-CA" sz="2000" b="0" i="1" smtClean="0">
                        <a:latin typeface="Cambria Math" panose="02040503050406030204" pitchFamily="18" charset="0"/>
                      </a:rPr>
                      <m:t> </m:t>
                    </m:r>
                    <m:r>
                      <a:rPr lang="en-CA" sz="2000" b="0" i="1" smtClean="0">
                        <a:latin typeface="Cambria Math" panose="02040503050406030204" pitchFamily="18" charset="0"/>
                      </a:rPr>
                      <m:t>𝑎𝑑𝑗</m:t>
                    </m:r>
                    <m:r>
                      <a:rPr lang="en-CA" sz="2000" b="0" i="1" smtClean="0">
                        <a:latin typeface="Cambria Math" panose="02040503050406030204" pitchFamily="18" charset="0"/>
                      </a:rPr>
                      <m:t>. </m:t>
                    </m:r>
                    <m:r>
                      <a:rPr lang="en-CA" sz="2000" b="0" i="1" smtClean="0">
                        <a:latin typeface="Cambria Math" panose="02040503050406030204" pitchFamily="18" charset="0"/>
                      </a:rPr>
                      <m:t>𝑙𝑎𝑦𝑒𝑟𝑠</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&amp;↑</m:t>
                    </m:r>
                    <m:r>
                      <a:rPr lang="en-CA" sz="2000" b="0" i="1" smtClean="0">
                        <a:latin typeface="Cambria Math" panose="02040503050406030204" pitchFamily="18" charset="0"/>
                      </a:rPr>
                      <m:t>𝑒𝑛𝑡𝑟𝑜𝑝𝑦</m:t>
                    </m:r>
                    <m:r>
                      <a:rPr lang="en-CA" sz="2000" b="0" i="1" smtClean="0">
                        <a:latin typeface="Cambria Math" panose="02040503050406030204" pitchFamily="18" charset="0"/>
                      </a:rPr>
                      <m:t> </m:t>
                    </m:r>
                    <m:r>
                      <a:rPr lang="en-CA" sz="2000" b="0" i="1" smtClean="0">
                        <a:latin typeface="Cambria Math" panose="02040503050406030204" pitchFamily="18" charset="0"/>
                      </a:rPr>
                      <m:t>𝑝𝑟𝑜𝑑𝑢𝑐𝑡𝑖𝑜𝑛</m:t>
                    </m:r>
                    <m:r>
                      <a:rPr lang="en-CA" sz="2000" b="0" i="1" smtClean="0">
                        <a:latin typeface="Cambria Math" panose="02040503050406030204" pitchFamily="18" charset="0"/>
                      </a:rPr>
                      <m:t>⇒</m:t>
                    </m:r>
                    <m:r>
                      <a:rPr lang="en-CA" sz="2000" b="0" i="1" smtClean="0">
                        <a:latin typeface="Cambria Math" panose="02040503050406030204" pitchFamily="18" charset="0"/>
                      </a:rPr>
                      <m:t>h𝑒𝑎𝑡𝑠</m:t>
                    </m:r>
                    <m:r>
                      <a:rPr lang="en-CA" sz="2000" b="0" i="1" smtClean="0">
                        <a:latin typeface="Cambria Math" panose="02040503050406030204" pitchFamily="18" charset="0"/>
                      </a:rPr>
                      <m:t> </m:t>
                    </m:r>
                    <m:r>
                      <a:rPr lang="en-CA" sz="2000" b="0" i="1" smtClean="0">
                        <a:latin typeface="Cambria Math" panose="02040503050406030204" pitchFamily="18" charset="0"/>
                      </a:rPr>
                      <m:t>𝑠𝑦𝑠</m:t>
                    </m:r>
                    <m:r>
                      <a:rPr lang="en-CA" sz="2000" b="0" i="1" smtClean="0">
                        <a:latin typeface="Cambria Math" panose="02040503050406030204" pitchFamily="18" charset="0"/>
                      </a:rPr>
                      <m:t>. </m:t>
                    </m:r>
                  </m:oMath>
                </a14:m>
                <a:r>
                  <a:rPr lang="en-CA" sz="2000" i="1" dirty="0">
                    <a:latin typeface="Cambria Math" panose="02040503050406030204" pitchFamily="18" charset="0"/>
                  </a:rPr>
                  <a:t/>
                </a:r>
                <a:br>
                  <a:rPr lang="en-CA" sz="2000" i="1" dirty="0">
                    <a:latin typeface="Cambria Math" panose="02040503050406030204" pitchFamily="18" charset="0"/>
                  </a:rPr>
                </a:br>
                <a14:m>
                  <m:oMath xmlns:m="http://schemas.openxmlformats.org/officeDocument/2006/math">
                    <m:r>
                      <a:rPr lang="en-CA" sz="2000" i="1">
                        <a:latin typeface="Cambria Math" panose="02040503050406030204" pitchFamily="18" charset="0"/>
                      </a:rPr>
                      <m:t>⇒ ↓</m:t>
                    </m:r>
                    <m:r>
                      <a:rPr lang="en-CA" sz="2000" i="1">
                        <a:latin typeface="Cambria Math" panose="02040503050406030204" pitchFamily="18" charset="0"/>
                      </a:rPr>
                      <m:t>𝑎𝑛𝑖𝑠𝑜𝑡𝑟𝑜𝑝𝑖𝑐</m:t>
                    </m:r>
                    <m:r>
                      <a:rPr lang="en-CA" sz="2000" i="1">
                        <a:latin typeface="Cambria Math" panose="02040503050406030204" pitchFamily="18" charset="0"/>
                      </a:rPr>
                      <m:t> </m:t>
                    </m:r>
                    <m:r>
                      <a:rPr lang="en-CA" sz="2000" i="1">
                        <a:latin typeface="Cambria Math" panose="02040503050406030204" pitchFamily="18" charset="0"/>
                      </a:rPr>
                      <m:t>𝑓𝑙𝑜𝑤</m:t>
                    </m:r>
                    <m:r>
                      <a:rPr lang="en-CA" sz="2000" i="1">
                        <a:latin typeface="Cambria Math" panose="02040503050406030204" pitchFamily="18" charset="0"/>
                      </a:rPr>
                      <m:t> </m:t>
                    </m:r>
                    <m:r>
                      <a:rPr lang="en-CA" sz="2000" i="1">
                        <a:latin typeface="Cambria Math" panose="02040503050406030204" pitchFamily="18" charset="0"/>
                      </a:rPr>
                      <m:t>𝑏𝑢𝑖𝑙𝑑𝑢𝑝</m:t>
                    </m:r>
                  </m:oMath>
                </a14:m>
                <a:r>
                  <a:rPr lang="en-CA" sz="2000" i="1" dirty="0">
                    <a:latin typeface="Cambria Math" panose="02040503050406030204" pitchFamily="18" charset="0"/>
                  </a:rPr>
                  <a:t/>
                </a:r>
                <a:br>
                  <a:rPr lang="en-CA" sz="2000" i="1" dirty="0">
                    <a:latin typeface="Cambria Math" panose="02040503050406030204" pitchFamily="18" charset="0"/>
                  </a:rPr>
                </a:br>
                <a:endParaRPr lang="en-CA" sz="2000" b="0" i="1" dirty="0" smtClean="0">
                  <a:latin typeface="Cambria Math" panose="02040503050406030204" pitchFamily="18" charset="0"/>
                </a:endParaRPr>
              </a:p>
              <a:p>
                <a:pPr lvl="0">
                  <a:spcBef>
                    <a:spcPct val="20000"/>
                  </a:spcBef>
                  <a:buClr>
                    <a:srgbClr val="0BD0D9"/>
                  </a:buClr>
                  <a:buSzPct val="95000"/>
                  <a:defRPr/>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  </m:t>
                      </m:r>
                    </m:oMath>
                  </m:oMathPara>
                </a14:m>
                <a:endParaRPr lang="en-CA" sz="2000" b="0" i="1" dirty="0" smtClean="0">
                  <a:latin typeface="Cambria Math" panose="02040503050406030204" pitchFamily="18" charset="0"/>
                </a:endParaRPr>
              </a:p>
            </p:txBody>
          </p:sp>
        </mc:Choice>
        <mc:Fallback xmlns="">
          <p:sp>
            <p:nvSpPr>
              <p:cNvPr id="14" name="Content Placeholder 1"/>
              <p:cNvSpPr txBox="1">
                <a:spLocks noRot="1" noChangeAspect="1" noMove="1" noResize="1" noEditPoints="1" noAdjustHandles="1" noChangeArrowheads="1" noChangeShapeType="1" noTextEdit="1"/>
              </p:cNvSpPr>
              <p:nvPr/>
            </p:nvSpPr>
            <p:spPr bwMode="auto">
              <a:xfrm>
                <a:off x="4283968" y="4115641"/>
                <a:ext cx="5571022" cy="2553719"/>
              </a:xfrm>
              <a:prstGeom prst="rect">
                <a:avLst/>
              </a:prstGeom>
              <a:blipFill rotWithShape="0">
                <a:blip r:embed="rId4"/>
                <a:stretch>
                  <a:fillRect l="-766"/>
                </a:stretch>
              </a:blipFill>
              <a:ln w="9525">
                <a:noFill/>
                <a:miter lim="800000"/>
                <a:headEnd/>
                <a:tailEnd/>
              </a:ln>
            </p:spPr>
            <p:txBody>
              <a:bodyPr/>
              <a:lstStyle/>
              <a:p>
                <a:r>
                  <a:rPr lang="en-CA">
                    <a:noFill/>
                  </a:rPr>
                  <a:t> </a:t>
                </a:r>
              </a:p>
            </p:txBody>
          </p:sp>
        </mc:Fallback>
      </mc:AlternateContent>
      <p:sp>
        <p:nvSpPr>
          <p:cNvPr id="26" name="Rectangle 25"/>
          <p:cNvSpPr/>
          <p:nvPr/>
        </p:nvSpPr>
        <p:spPr>
          <a:xfrm>
            <a:off x="4355985" y="4762019"/>
            <a:ext cx="4896535" cy="323165"/>
          </a:xfrm>
          <a:prstGeom prst="rect">
            <a:avLst/>
          </a:prstGeom>
        </p:spPr>
        <p:txBody>
          <a:bodyPr wrap="square">
            <a:spAutoFit/>
          </a:bodyPr>
          <a:lstStyle/>
          <a:p>
            <a:r>
              <a:rPr lang="en-US" sz="1500" dirty="0" smtClean="0">
                <a:solidFill>
                  <a:schemeClr val="accent1">
                    <a:lumMod val="75000"/>
                  </a:schemeClr>
                </a:solidFill>
              </a:rPr>
              <a:t>P</a:t>
            </a:r>
            <a:r>
              <a:rPr lang="en-US" sz="1500" dirty="0">
                <a:solidFill>
                  <a:schemeClr val="accent1">
                    <a:lumMod val="75000"/>
                  </a:schemeClr>
                </a:solidFill>
              </a:rPr>
              <a:t>. Huovinen and P. Petreczky, </a:t>
            </a:r>
            <a:r>
              <a:rPr lang="en-US" sz="1500" dirty="0" smtClean="0">
                <a:solidFill>
                  <a:schemeClr val="accent1">
                    <a:lumMod val="75000"/>
                  </a:schemeClr>
                </a:solidFill>
              </a:rPr>
              <a:t>Nucl</a:t>
            </a:r>
            <a:r>
              <a:rPr lang="en-US" sz="1500" dirty="0">
                <a:solidFill>
                  <a:schemeClr val="accent1">
                    <a:lumMod val="75000"/>
                  </a:schemeClr>
                </a:solidFill>
              </a:rPr>
              <a:t>. Phys. A 837, 26 (2010</a:t>
            </a:r>
            <a:r>
              <a:rPr lang="en-US" sz="1500" dirty="0" smtClean="0">
                <a:solidFill>
                  <a:schemeClr val="accent1">
                    <a:lumMod val="75000"/>
                  </a:schemeClr>
                </a:solidFill>
              </a:rPr>
              <a:t>).</a:t>
            </a:r>
            <a:endParaRPr lang="en-CA" sz="1500" dirty="0">
              <a:solidFill>
                <a:schemeClr val="accent1">
                  <a:lumMod val="75000"/>
                </a:schemeClr>
              </a:solidFill>
            </a:endParaRPr>
          </a:p>
        </p:txBody>
      </p:sp>
      <p:pic>
        <p:nvPicPr>
          <p:cNvPr id="18" name="Picture 17"/>
          <p:cNvPicPr>
            <a:picLocks/>
          </p:cNvPicPr>
          <p:nvPr/>
        </p:nvPicPr>
        <p:blipFill>
          <a:blip r:embed="rId5"/>
          <a:stretch>
            <a:fillRect/>
          </a:stretch>
        </p:blipFill>
        <p:spPr>
          <a:xfrm>
            <a:off x="64258" y="4149081"/>
            <a:ext cx="4291718" cy="2615055"/>
          </a:xfrm>
          <a:prstGeom prst="rect">
            <a:avLst/>
          </a:prstGeom>
        </p:spPr>
      </p:pic>
      <p:sp>
        <p:nvSpPr>
          <p:cNvPr id="9" name="Rounded Rectangle 8"/>
          <p:cNvSpPr/>
          <p:nvPr/>
        </p:nvSpPr>
        <p:spPr>
          <a:xfrm flipH="1">
            <a:off x="2123728" y="4221088"/>
            <a:ext cx="2160249" cy="2232248"/>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5" name="Picture 14"/>
          <p:cNvPicPr>
            <a:picLocks/>
          </p:cNvPicPr>
          <p:nvPr/>
        </p:nvPicPr>
        <p:blipFill>
          <a:blip r:embed="rId6"/>
          <a:stretch>
            <a:fillRect/>
          </a:stretch>
        </p:blipFill>
        <p:spPr>
          <a:xfrm>
            <a:off x="4499992" y="1051854"/>
            <a:ext cx="4521137" cy="3063787"/>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6702072" y="3140968"/>
                <a:ext cx="2118400"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 </m:t>
                      </m:r>
                      <m:r>
                        <a:rPr lang="en-CA" b="0" i="1" smtClean="0">
                          <a:latin typeface="Cambria Math" panose="02040503050406030204" pitchFamily="18" charset="0"/>
                        </a:rPr>
                        <m:t>𝑐𝑒𝑙𝑙𝑠</m:t>
                      </m:r>
                      <m:r>
                        <a:rPr lang="en-CA" b="0" i="1" smtClean="0">
                          <a:latin typeface="Cambria Math" panose="02040503050406030204" pitchFamily="18" charset="0"/>
                        </a:rPr>
                        <m:t> </m:t>
                      </m:r>
                      <m:r>
                        <a:rPr lang="en-CA" b="0" i="1" smtClean="0">
                          <a:latin typeface="Cambria Math" panose="02040503050406030204" pitchFamily="18" charset="0"/>
                        </a:rPr>
                        <m:t>𝑇</m:t>
                      </m:r>
                      <m:r>
                        <a:rPr lang="en-CA" b="0" i="1" smtClean="0">
                          <a:latin typeface="Cambria Math" panose="02040503050406030204" pitchFamily="18" charset="0"/>
                        </a:rPr>
                        <m:t>&gt;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𝑇</m:t>
                          </m:r>
                        </m:e>
                        <m:sub>
                          <m:r>
                            <a:rPr lang="en-CA" b="0" i="1" smtClean="0">
                              <a:latin typeface="Cambria Math" panose="02040503050406030204" pitchFamily="18" charset="0"/>
                            </a:rPr>
                            <m:t>𝑓𝑜</m:t>
                          </m:r>
                        </m:sub>
                      </m:sSub>
                    </m:oMath>
                  </m:oMathPara>
                </a14:m>
                <a:endParaRPr lang="en-CA" dirty="0"/>
              </a:p>
            </p:txBody>
          </p:sp>
        </mc:Choice>
        <mc:Fallback xmlns="">
          <p:sp>
            <p:nvSpPr>
              <p:cNvPr id="11" name="TextBox 10"/>
              <p:cNvSpPr txBox="1">
                <a:spLocks noRot="1" noChangeAspect="1" noMove="1" noResize="1" noEditPoints="1" noAdjustHandles="1" noChangeArrowheads="1" noChangeShapeType="1" noTextEdit="1"/>
              </p:cNvSpPr>
              <p:nvPr/>
            </p:nvSpPr>
            <p:spPr>
              <a:xfrm>
                <a:off x="6702072" y="3140968"/>
                <a:ext cx="2118400" cy="398955"/>
              </a:xfrm>
              <a:prstGeom prst="rect">
                <a:avLst/>
              </a:prstGeom>
              <a:blipFill rotWithShape="0">
                <a:blip r:embed="rId7"/>
                <a:stretch>
                  <a:fillRect l="-862" r="-287" b="-25758"/>
                </a:stretch>
              </a:blipFill>
            </p:spPr>
            <p:txBody>
              <a:bodyPr/>
              <a:lstStyle/>
              <a:p>
                <a:r>
                  <a:rPr lang="en-CA">
                    <a:noFill/>
                  </a:rPr>
                  <a:t> </a:t>
                </a:r>
              </a:p>
            </p:txBody>
          </p:sp>
        </mc:Fallback>
      </mc:AlternateContent>
    </p:spTree>
    <p:extLst>
      <p:ext uri="{BB962C8B-B14F-4D97-AF65-F5344CB8AC3E}">
        <p14:creationId xmlns:p14="http://schemas.microsoft.com/office/powerpoint/2010/main" val="2632724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1447800" y="228600"/>
            <a:ext cx="7189788" cy="838200"/>
          </a:xfrm>
        </p:spPr>
        <p:txBody>
          <a:bodyPr/>
          <a:lstStyle/>
          <a:p>
            <a:r>
              <a:rPr lang="en-US" sz="3200" dirty="0" smtClean="0"/>
              <a:t>Outline</a:t>
            </a:r>
            <a:endParaRPr lang="en-CA" sz="3200" dirty="0" smtClean="0"/>
          </a:p>
        </p:txBody>
      </p:sp>
      <p:sp>
        <p:nvSpPr>
          <p:cNvPr id="13316" name="Rectangle 7"/>
          <p:cNvSpPr>
            <a:spLocks noGrp="1" noChangeArrowheads="1"/>
          </p:cNvSpPr>
          <p:nvPr>
            <p:ph idx="1"/>
          </p:nvPr>
        </p:nvSpPr>
        <p:spPr>
          <a:xfrm>
            <a:off x="381000" y="1143000"/>
            <a:ext cx="8079432" cy="5334000"/>
          </a:xfrm>
          <a:noFill/>
        </p:spPr>
        <p:style>
          <a:lnRef idx="2">
            <a:schemeClr val="dk1"/>
          </a:lnRef>
          <a:fillRef idx="1">
            <a:schemeClr val="lt1"/>
          </a:fillRef>
          <a:effectRef idx="0">
            <a:schemeClr val="dk1"/>
          </a:effectRef>
          <a:fontRef idx="minor">
            <a:schemeClr val="dk1"/>
          </a:fontRef>
        </p:style>
        <p:txBody>
          <a:bodyPr>
            <a:normAutofit/>
          </a:bodyPr>
          <a:lstStyle/>
          <a:p>
            <a:pPr marL="274320" indent="-274320" fontAlgn="auto">
              <a:spcAft>
                <a:spcPts val="0"/>
              </a:spcAft>
              <a:buClr>
                <a:schemeClr val="accent3"/>
              </a:buClr>
              <a:buNone/>
              <a:defRPr/>
            </a:pPr>
            <a:r>
              <a:rPr lang="en-US" sz="2400" b="1" u="sng" dirty="0" smtClean="0"/>
              <a:t>Motivation</a:t>
            </a:r>
          </a:p>
          <a:p>
            <a:pPr marL="274320" indent="-274320" fontAlgn="auto">
              <a:spcAft>
                <a:spcPts val="0"/>
              </a:spcAft>
              <a:buClr>
                <a:schemeClr val="accent3"/>
              </a:buClr>
              <a:defRPr/>
            </a:pPr>
            <a:r>
              <a:rPr lang="en-US" sz="1800" dirty="0" smtClean="0"/>
              <a:t>Hydrodynamics and hadronic observables</a:t>
            </a:r>
            <a:endParaRPr lang="en-US" sz="1800" dirty="0"/>
          </a:p>
          <a:p>
            <a:pPr marL="274320" indent="-274320" fontAlgn="auto">
              <a:spcAft>
                <a:spcPts val="0"/>
              </a:spcAft>
              <a:buClr>
                <a:schemeClr val="accent3"/>
              </a:buClr>
              <a:buNone/>
              <a:defRPr/>
            </a:pPr>
            <a:endParaRPr lang="en-US" sz="1300" b="1" u="sng" dirty="0" smtClean="0"/>
          </a:p>
          <a:p>
            <a:pPr marL="274320" indent="-274320" fontAlgn="auto">
              <a:spcAft>
                <a:spcPts val="0"/>
              </a:spcAft>
              <a:buClr>
                <a:schemeClr val="accent3"/>
              </a:buClr>
              <a:buFont typeface="Wingdings 2"/>
              <a:buNone/>
              <a:defRPr/>
            </a:pPr>
            <a:r>
              <a:rPr lang="en-US" sz="2400" b="1" u="sng" dirty="0" smtClean="0"/>
              <a:t>Our model: Thermal Sources of Dileptons</a:t>
            </a:r>
          </a:p>
          <a:p>
            <a:pPr marL="274320" indent="-274320" fontAlgn="auto">
              <a:spcAft>
                <a:spcPts val="0"/>
              </a:spcAft>
              <a:buClr>
                <a:schemeClr val="accent3"/>
              </a:buClr>
              <a:defRPr/>
            </a:pPr>
            <a:r>
              <a:rPr lang="en-US" sz="1800" dirty="0" smtClean="0"/>
              <a:t>QGP Rate (w/ viscous corrections)</a:t>
            </a:r>
          </a:p>
          <a:p>
            <a:pPr marL="274320" indent="-274320" fontAlgn="auto">
              <a:spcAft>
                <a:spcPts val="0"/>
              </a:spcAft>
              <a:buClr>
                <a:schemeClr val="accent3"/>
              </a:buClr>
              <a:defRPr/>
            </a:pPr>
            <a:r>
              <a:rPr lang="en-US" sz="1800" dirty="0" smtClean="0"/>
              <a:t>Hadronic Medium Rates (w/viscous corrections)</a:t>
            </a:r>
            <a:endParaRPr lang="en-US" sz="1800" b="1" u="sng" dirty="0" smtClean="0"/>
          </a:p>
          <a:p>
            <a:pPr marL="274320" indent="-274320" fontAlgn="auto">
              <a:spcAft>
                <a:spcPts val="0"/>
              </a:spcAft>
              <a:buClr>
                <a:schemeClr val="accent3"/>
              </a:buClr>
              <a:buNone/>
              <a:defRPr/>
            </a:pPr>
            <a:endParaRPr lang="en-US" sz="2400" b="1" u="sng" dirty="0" smtClean="0"/>
          </a:p>
          <a:p>
            <a:pPr marL="274320" indent="-274320" fontAlgn="auto">
              <a:spcAft>
                <a:spcPts val="0"/>
              </a:spcAft>
              <a:buClr>
                <a:schemeClr val="accent3"/>
              </a:buClr>
              <a:buNone/>
              <a:defRPr/>
            </a:pPr>
            <a:r>
              <a:rPr lang="en-US" sz="2400" b="1" u="sng" dirty="0" smtClean="0"/>
              <a:t>Dileptons &amp; Out-of-Equilibrium Evolution </a:t>
            </a:r>
            <a:endParaRPr lang="en-US" sz="2400" b="1" u="sng" baseline="-25000" dirty="0" smtClean="0"/>
          </a:p>
          <a:p>
            <a:pPr marL="274320" indent="-274320" fontAlgn="auto">
              <a:spcAft>
                <a:spcPts val="0"/>
              </a:spcAft>
              <a:buClr>
                <a:schemeClr val="accent3"/>
              </a:buClr>
              <a:buFont typeface="Wingdings 2"/>
              <a:buChar char=""/>
              <a:defRPr/>
            </a:pPr>
            <a:r>
              <a:rPr lang="en-US" sz="1800" dirty="0"/>
              <a:t>Effects of </a:t>
            </a:r>
            <a:r>
              <a:rPr lang="en-US" sz="1800" dirty="0" smtClean="0"/>
              <a:t>initial </a:t>
            </a:r>
            <a:r>
              <a:rPr lang="en-US" sz="1800" dirty="0"/>
              <a:t>condition for the shear-stress tensor on v</a:t>
            </a:r>
            <a:r>
              <a:rPr lang="en-US" sz="1800" baseline="-25000" dirty="0"/>
              <a:t>n</a:t>
            </a:r>
            <a:endParaRPr lang="en-US" sz="1800" dirty="0" smtClean="0"/>
          </a:p>
          <a:p>
            <a:pPr marL="274320" indent="-274320" fontAlgn="auto">
              <a:spcAft>
                <a:spcPts val="0"/>
              </a:spcAft>
              <a:buClr>
                <a:schemeClr val="accent3"/>
              </a:buClr>
              <a:buFont typeface="Wingdings 2"/>
              <a:buChar char=""/>
              <a:defRPr/>
            </a:pPr>
            <a:r>
              <a:rPr lang="en-US" sz="1800" dirty="0" smtClean="0"/>
              <a:t>Effects of the relaxation time of the shear-stress tensor on v</a:t>
            </a:r>
            <a:r>
              <a:rPr lang="en-US" sz="1800" baseline="-25000" dirty="0"/>
              <a:t>n</a:t>
            </a:r>
            <a:endParaRPr lang="en-US" sz="1800" baseline="-25000" dirty="0" smtClean="0"/>
          </a:p>
          <a:p>
            <a:pPr marL="274320" indent="-274320" fontAlgn="auto">
              <a:spcAft>
                <a:spcPts val="0"/>
              </a:spcAft>
              <a:buClr>
                <a:schemeClr val="accent3"/>
              </a:buClr>
              <a:buFont typeface="Wingdings 2"/>
              <a:buChar char=""/>
              <a:defRPr/>
            </a:pPr>
            <a:r>
              <a:rPr lang="en-US" sz="1800" dirty="0" smtClean="0"/>
              <a:t>Effects of temperature dependent shear viscosity in the early phase </a:t>
            </a:r>
            <a:r>
              <a:rPr lang="en-US" sz="1800" dirty="0"/>
              <a:t>on v</a:t>
            </a:r>
            <a:r>
              <a:rPr lang="en-US" sz="1800" baseline="-25000" dirty="0"/>
              <a:t>n</a:t>
            </a:r>
            <a:r>
              <a:rPr lang="en-US" sz="1800" dirty="0" smtClean="0"/>
              <a:t> </a:t>
            </a:r>
          </a:p>
          <a:p>
            <a:pPr marL="274320" indent="-274320" fontAlgn="auto">
              <a:spcAft>
                <a:spcPts val="0"/>
              </a:spcAft>
              <a:buClr>
                <a:schemeClr val="accent3"/>
              </a:buClr>
              <a:buNone/>
              <a:defRPr/>
            </a:pPr>
            <a:endParaRPr lang="en-US" sz="2200" dirty="0" smtClean="0"/>
          </a:p>
          <a:p>
            <a:pPr marL="274320" indent="-274320" fontAlgn="auto">
              <a:spcAft>
                <a:spcPts val="0"/>
              </a:spcAft>
              <a:buClr>
                <a:schemeClr val="accent3"/>
              </a:buClr>
              <a:buNone/>
              <a:defRPr/>
            </a:pPr>
            <a:r>
              <a:rPr lang="en-US" sz="2400" b="1" u="sng" dirty="0" smtClean="0"/>
              <a:t>Conclusion and outlook</a:t>
            </a:r>
            <a:r>
              <a:rPr lang="en-US" sz="2400" dirty="0" smtClean="0"/>
              <a:t>  </a:t>
            </a:r>
          </a:p>
        </p:txBody>
      </p:sp>
      <p:sp>
        <p:nvSpPr>
          <p:cNvPr id="4" name="Slide Number Placeholder 5"/>
          <p:cNvSpPr>
            <a:spLocks noGrp="1"/>
          </p:cNvSpPr>
          <p:nvPr>
            <p:ph type="sldNum" sz="quarter" idx="12"/>
          </p:nvPr>
        </p:nvSpPr>
        <p:spPr/>
        <p:txBody>
          <a:bodyPr/>
          <a:lstStyle/>
          <a:p>
            <a:pPr>
              <a:defRPr/>
            </a:pPr>
            <a:fld id="{E7F6D281-BE95-4DBE-98BA-48DFAA154874}" type="slidenum">
              <a:rPr lang="en-CA"/>
              <a:pPr>
                <a:defRPr/>
              </a:pPr>
              <a:t>2</a:t>
            </a:fld>
            <a:endParaRPr lang="en-CA"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0" y="1051200"/>
            <a:ext cx="4550400" cy="30888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solidFill>
                  <a:srgbClr val="04617B">
                    <a:shade val="90000"/>
                  </a:srgbClr>
                </a:solidFill>
              </a:rPr>
              <a:pPr>
                <a:defRPr/>
              </a:pPr>
              <a:t>20</a:t>
            </a:fld>
            <a:endParaRPr lang="en-CA" dirty="0">
              <a:solidFill>
                <a:srgbClr val="04617B">
                  <a:shade val="90000"/>
                </a:srgbClr>
              </a:solidFill>
            </a:endParaRPr>
          </a:p>
        </p:txBody>
      </p:sp>
      <p:sp>
        <p:nvSpPr>
          <p:cNvPr id="5" name="Title 3"/>
          <p:cNvSpPr>
            <a:spLocks noGrp="1"/>
          </p:cNvSpPr>
          <p:nvPr>
            <p:ph type="title"/>
          </p:nvPr>
        </p:nvSpPr>
        <p:spPr>
          <a:xfrm>
            <a:off x="228600" y="548680"/>
            <a:ext cx="8915400" cy="533400"/>
          </a:xfrm>
        </p:spPr>
        <p:txBody>
          <a:bodyPr/>
          <a:lstStyle/>
          <a:p>
            <a:pPr algn="ctr"/>
            <a:r>
              <a:rPr lang="en-US" sz="3200" dirty="0" smtClean="0"/>
              <a:t>Effects of </a:t>
            </a:r>
            <a:r>
              <a:rPr lang="en-US" sz="3200" dirty="0" smtClean="0">
                <a:latin typeface="Symbol" pitchFamily="18" charset="2"/>
              </a:rPr>
              <a:t>h</a:t>
            </a:r>
            <a:r>
              <a:rPr lang="en-US" sz="3200" dirty="0" smtClean="0">
                <a:latin typeface="+mn-lt"/>
              </a:rPr>
              <a:t>/s(T)</a:t>
            </a:r>
            <a:r>
              <a:rPr lang="en-US" sz="3200" dirty="0" smtClean="0"/>
              <a:t> in the QGP </a:t>
            </a:r>
          </a:p>
        </p:txBody>
      </p:sp>
      <mc:AlternateContent xmlns:mc="http://schemas.openxmlformats.org/markup-compatibility/2006" xmlns:a14="http://schemas.microsoft.com/office/drawing/2010/main">
        <mc:Choice Requires="a14">
          <p:sp>
            <p:nvSpPr>
              <p:cNvPr id="14" name="Content Placeholder 1"/>
              <p:cNvSpPr txBox="1">
                <a:spLocks/>
              </p:cNvSpPr>
              <p:nvPr/>
            </p:nvSpPr>
            <p:spPr bwMode="auto">
              <a:xfrm>
                <a:off x="4329570" y="4115641"/>
                <a:ext cx="4691567" cy="2553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i="1" smtClean="0">
                        <a:latin typeface="Cambria Math" panose="02040503050406030204" pitchFamily="18" charset="0"/>
                      </a:rPr>
                      <m:t>𝑇h𝑒𝑟𝑒𝑓𝑜𝑟𝑒</m:t>
                    </m:r>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𝑣</m:t>
                        </m:r>
                      </m:e>
                      <m:sub>
                        <m:r>
                          <a:rPr lang="en-CA" sz="2000" b="0" i="1" smtClean="0">
                            <a:latin typeface="Cambria Math" panose="02040503050406030204" pitchFamily="18" charset="0"/>
                          </a:rPr>
                          <m:t>2</m:t>
                        </m:r>
                      </m:sub>
                    </m:sSub>
                    <m:r>
                      <a:rPr lang="en-CA" sz="2000" b="0" i="1" smtClean="0">
                        <a:latin typeface="Cambria Math" panose="02040503050406030204" pitchFamily="18" charset="0"/>
                      </a:rPr>
                      <m:t> </m:t>
                    </m:r>
                    <m:r>
                      <a:rPr lang="en-CA" sz="2000" b="0" i="1" smtClean="0">
                        <a:latin typeface="Cambria Math" panose="02040503050406030204" pitchFamily="18" charset="0"/>
                      </a:rPr>
                      <m:t>𝑄𝐺𝑃</m:t>
                    </m:r>
                    <m:r>
                      <a:rPr lang="en-CA" sz="2000" b="0" i="1" smtClean="0">
                        <a:latin typeface="Cambria Math" panose="02040503050406030204" pitchFamily="18" charset="0"/>
                      </a:rPr>
                      <m:t>.</m:t>
                    </m:r>
                  </m:oMath>
                </a14:m>
                <a:endParaRPr lang="en-CA" sz="2000" b="0" i="1" dirty="0" smtClean="0">
                  <a:solidFill>
                    <a:prstClr val="black"/>
                  </a:solidFill>
                  <a:latin typeface="Cambria Math" panose="02040503050406030204" pitchFamily="18" charset="0"/>
                </a:endParaRPr>
              </a:p>
              <a:p>
                <a:pPr marL="27305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solidFill>
                          <a:prstClr val="black"/>
                        </a:solidFill>
                        <a:latin typeface="Cambria Math" panose="02040503050406030204" pitchFamily="18" charset="0"/>
                      </a:rPr>
                      <m:t>𝐶𝑜𝑛𝑓𝑖𝑟𝑚𝑖𝑛𝑔</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𝑜𝑢𝑟</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𝑐𝑙𝑎𝑖𝑚</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𝑡h𝑒</m:t>
                    </m:r>
                    <m:r>
                      <a:rPr lang="en-CA" sz="2000" b="0" i="1" smtClean="0">
                        <a:solidFill>
                          <a:prstClr val="black"/>
                        </a:solidFill>
                        <a:latin typeface="Cambria Math" panose="02040503050406030204" pitchFamily="18" charset="0"/>
                      </a:rPr>
                      <m:t> </m:t>
                    </m:r>
                  </m:oMath>
                </a14:m>
                <a:r>
                  <a:rPr lang="en-CA" sz="2000" b="0" i="1" dirty="0" smtClean="0">
                    <a:solidFill>
                      <a:prstClr val="black"/>
                    </a:solidFill>
                    <a:latin typeface="Cambria Math" panose="02040503050406030204" pitchFamily="18" charset="0"/>
                  </a:rPr>
                  <a:t/>
                </a:r>
                <a:br>
                  <a:rPr lang="en-CA" sz="2000" b="0" i="1" dirty="0" smtClean="0">
                    <a:solidFill>
                      <a:prstClr val="black"/>
                    </a:solidFill>
                    <a:latin typeface="Cambria Math" panose="02040503050406030204" pitchFamily="18" charset="0"/>
                  </a:rPr>
                </a:br>
                <a14:m>
                  <m:oMath xmlns:m="http://schemas.openxmlformats.org/officeDocument/2006/math">
                    <m:r>
                      <a:rPr lang="en-CA" sz="2000" b="0" i="1" smtClean="0">
                        <a:solidFill>
                          <a:prstClr val="black"/>
                        </a:solidFill>
                        <a:latin typeface="Cambria Math" panose="02040503050406030204" pitchFamily="18" charset="0"/>
                      </a:rPr>
                      <m:t>𝑚𝑜𝑚𝑒𝑚𝑡𝑢𝑛</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𝑎𝑛𝑖𝑠𝑜𝑡𝑟𝑜𝑝𝑦</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𝑗𝑢𝑠𝑡</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𝑓𝑜𝑟</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𝑄𝐺𝑃</m:t>
                    </m:r>
                    <m:r>
                      <a:rPr lang="en-CA" sz="2000" b="0" i="1" smtClean="0">
                        <a:solidFill>
                          <a:prstClr val="black"/>
                        </a:solidFill>
                        <a:latin typeface="Cambria Math" panose="02040503050406030204" pitchFamily="18" charset="0"/>
                      </a:rPr>
                      <m:t>)</m:t>
                    </m:r>
                  </m:oMath>
                </a14:m>
                <a:endParaRPr lang="en-CA" sz="2000" i="1" dirty="0" smtClean="0">
                  <a:solidFill>
                    <a:prstClr val="black"/>
                  </a:solidFill>
                  <a:latin typeface="Cambria Math" panose="02040503050406030204" pitchFamily="18" charset="0"/>
                </a:endParaRPr>
              </a:p>
              <a:p>
                <a:pPr marL="27305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solidFill>
                          <a:prstClr val="black"/>
                        </a:solidFill>
                        <a:latin typeface="Cambria Math" panose="02040503050406030204" pitchFamily="18" charset="0"/>
                      </a:rPr>
                      <m:t>𝑇h𝑒</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𝑜𝑟𝑑𝑒𝑟𝑖𝑛𝑔</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𝑜𝑓</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𝑣</m:t>
                    </m:r>
                    <m:r>
                      <a:rPr lang="en-CA" sz="2000" b="0" i="1" baseline="-25000" smtClean="0">
                        <a:solidFill>
                          <a:prstClr val="black"/>
                        </a:solidFill>
                        <a:latin typeface="Cambria Math" panose="02040503050406030204" pitchFamily="18" charset="0"/>
                      </a:rPr>
                      <m:t>2</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𝑠h𝑜𝑢𝑙𝑑</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𝑏𝑒</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𝑎𝑠</m:t>
                    </m:r>
                    <m:r>
                      <a:rPr lang="en-CA" sz="2000" b="0" i="1" smtClean="0">
                        <a:solidFill>
                          <a:prstClr val="black"/>
                        </a:solidFill>
                        <a:latin typeface="Cambria Math" panose="02040503050406030204" pitchFamily="18" charset="0"/>
                      </a:rPr>
                      <m:t> </m:t>
                    </m:r>
                  </m:oMath>
                </a14:m>
                <a:r>
                  <a:rPr lang="en-CA" sz="2000" b="0" i="1" dirty="0" smtClean="0">
                    <a:solidFill>
                      <a:prstClr val="black"/>
                    </a:solidFill>
                    <a:latin typeface="Cambria Math" panose="02040503050406030204" pitchFamily="18" charset="0"/>
                  </a:rPr>
                  <a:t/>
                </a:r>
                <a:br>
                  <a:rPr lang="en-CA" sz="2000" b="0" i="1" dirty="0" smtClean="0">
                    <a:solidFill>
                      <a:prstClr val="black"/>
                    </a:solidFill>
                    <a:latin typeface="Cambria Math" panose="02040503050406030204" pitchFamily="18" charset="0"/>
                  </a:rPr>
                </a:br>
                <a14:m>
                  <m:oMath xmlns:m="http://schemas.openxmlformats.org/officeDocument/2006/math">
                    <m:r>
                      <a:rPr lang="en-CA" sz="2000" b="0" i="1" smtClean="0">
                        <a:solidFill>
                          <a:prstClr val="black"/>
                        </a:solidFill>
                        <a:latin typeface="Cambria Math" panose="02040503050406030204" pitchFamily="18" charset="0"/>
                      </a:rPr>
                      <m:t>𝑖𝑛𝑑𝑖𝑐𝑎𝑡𝑒𝑑</m:t>
                    </m:r>
                    <m:r>
                      <a:rPr lang="en-CA" sz="2000" b="0" i="1" smtClean="0">
                        <a:solidFill>
                          <a:prstClr val="black"/>
                        </a:solidFill>
                        <a:latin typeface="Cambria Math" panose="02040503050406030204" pitchFamily="18" charset="0"/>
                      </a:rPr>
                      <m:t>.</m:t>
                    </m:r>
                  </m:oMath>
                </a14:m>
                <a:r>
                  <a:rPr lang="en-CA" sz="2000" i="1" dirty="0" smtClean="0">
                    <a:solidFill>
                      <a:prstClr val="black"/>
                    </a:solidFill>
                    <a:latin typeface="Cambria Math" panose="02040503050406030204" pitchFamily="18" charset="0"/>
                  </a:rPr>
                  <a:t> </a:t>
                </a:r>
              </a:p>
              <a:p>
                <a:pPr>
                  <a:spcBef>
                    <a:spcPct val="20000"/>
                  </a:spcBef>
                  <a:buClr>
                    <a:srgbClr val="0BD0D9"/>
                  </a:buClr>
                  <a:buSzPct val="95000"/>
                  <a:defRPr/>
                </a:pPr>
                <a14:m>
                  <m:oMathPara xmlns:m="http://schemas.openxmlformats.org/officeDocument/2006/math">
                    <m:oMathParaPr>
                      <m:jc m:val="centerGroup"/>
                    </m:oMathParaPr>
                    <m:oMath xmlns:m="http://schemas.openxmlformats.org/officeDocument/2006/math">
                      <m:r>
                        <a:rPr lang="en-CA" sz="2000" i="1" smtClean="0">
                          <a:solidFill>
                            <a:prstClr val="black"/>
                          </a:solidFill>
                          <a:latin typeface="Cambria Math" panose="02040503050406030204" pitchFamily="18" charset="0"/>
                        </a:rPr>
                        <m:t>  </m:t>
                      </m:r>
                    </m:oMath>
                  </m:oMathPara>
                </a14:m>
                <a:endParaRPr lang="en-CA" sz="2000" i="1" dirty="0" smtClean="0">
                  <a:solidFill>
                    <a:prstClr val="black"/>
                  </a:solidFill>
                  <a:latin typeface="Cambria Math" panose="02040503050406030204" pitchFamily="18" charset="0"/>
                </a:endParaRPr>
              </a:p>
            </p:txBody>
          </p:sp>
        </mc:Choice>
        <mc:Fallback xmlns="">
          <p:sp>
            <p:nvSpPr>
              <p:cNvPr id="14" name="Content Placeholder 1"/>
              <p:cNvSpPr txBox="1">
                <a:spLocks noRot="1" noChangeAspect="1" noMove="1" noResize="1" noEditPoints="1" noAdjustHandles="1" noChangeArrowheads="1" noChangeShapeType="1" noTextEdit="1"/>
              </p:cNvSpPr>
              <p:nvPr/>
            </p:nvSpPr>
            <p:spPr bwMode="auto">
              <a:xfrm>
                <a:off x="4329570" y="4115641"/>
                <a:ext cx="4691567" cy="2553719"/>
              </a:xfrm>
              <a:prstGeom prst="rect">
                <a:avLst/>
              </a:prstGeom>
              <a:blipFill rotWithShape="0">
                <a:blip r:embed="rId4"/>
                <a:stretch>
                  <a:fillRect l="-779" r="-2987"/>
                </a:stretch>
              </a:blipFill>
              <a:ln w="9525">
                <a:noFill/>
                <a:miter lim="800000"/>
                <a:headEnd/>
                <a:tailEnd/>
              </a:ln>
            </p:spPr>
            <p:txBody>
              <a:bodyPr/>
              <a:lstStyle/>
              <a:p>
                <a:r>
                  <a:rPr lang="en-CA">
                    <a:noFill/>
                  </a:rPr>
                  <a:t> </a:t>
                </a:r>
              </a:p>
            </p:txBody>
          </p:sp>
        </mc:Fallback>
      </mc:AlternateContent>
      <p:pic>
        <p:nvPicPr>
          <p:cNvPr id="6" name="Picture 5"/>
          <p:cNvPicPr>
            <a:picLocks/>
          </p:cNvPicPr>
          <p:nvPr/>
        </p:nvPicPr>
        <p:blipFill>
          <a:blip r:embed="rId5"/>
          <a:stretch>
            <a:fillRect/>
          </a:stretch>
        </p:blipFill>
        <p:spPr>
          <a:xfrm>
            <a:off x="4500000" y="1047600"/>
            <a:ext cx="4521600" cy="306360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5220072" y="1196752"/>
                <a:ext cx="18635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𝐽𝑢𝑠𝑡</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𝑓𝑜𝑟</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𝑄𝐺𝑃</m:t>
                      </m:r>
                    </m:oMath>
                  </m:oMathPara>
                </a14:m>
                <a:endParaRPr lang="en-CA" dirty="0">
                  <a:solidFill>
                    <a:prstClr val="black"/>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20072" y="1196752"/>
                <a:ext cx="1863587" cy="369332"/>
              </a:xfrm>
              <a:prstGeom prst="rect">
                <a:avLst/>
              </a:prstGeom>
              <a:blipFill rotWithShape="0">
                <a:blip r:embed="rId6"/>
                <a:stretch>
                  <a:fillRect l="-4575" r="-4248" b="-36066"/>
                </a:stretch>
              </a:blipFill>
            </p:spPr>
            <p:txBody>
              <a:bodyPr/>
              <a:lstStyle/>
              <a:p>
                <a:r>
                  <a:rPr lang="en-CA">
                    <a:noFill/>
                  </a:rPr>
                  <a:t> </a:t>
                </a:r>
              </a:p>
            </p:txBody>
          </p:sp>
        </mc:Fallback>
      </mc:AlternateContent>
      <p:pic>
        <p:nvPicPr>
          <p:cNvPr id="2" name="Picture 1"/>
          <p:cNvPicPr>
            <a:picLocks/>
          </p:cNvPicPr>
          <p:nvPr/>
        </p:nvPicPr>
        <p:blipFill>
          <a:blip r:embed="rId7"/>
          <a:stretch>
            <a:fillRect/>
          </a:stretch>
        </p:blipFill>
        <p:spPr>
          <a:xfrm>
            <a:off x="0" y="4132738"/>
            <a:ext cx="4320000" cy="273600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683568" y="4283804"/>
                <a:ext cx="18635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𝐽𝑢𝑠𝑡</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𝑓𝑜𝑟</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𝑄𝐺𝑃</m:t>
                      </m:r>
                    </m:oMath>
                  </m:oMathPara>
                </a14:m>
                <a:endParaRPr lang="en-CA" dirty="0">
                  <a:solidFill>
                    <a:prstClr val="black"/>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83568" y="4283804"/>
                <a:ext cx="1863587" cy="369332"/>
              </a:xfrm>
              <a:prstGeom prst="rect">
                <a:avLst/>
              </a:prstGeom>
              <a:blipFill rotWithShape="0">
                <a:blip r:embed="rId8"/>
                <a:stretch>
                  <a:fillRect l="-4575" r="-4248" b="-36667"/>
                </a:stretch>
              </a:blipFill>
            </p:spPr>
            <p:txBody>
              <a:bodyPr/>
              <a:lstStyle/>
              <a:p>
                <a:r>
                  <a:rPr lang="en-CA">
                    <a:noFill/>
                  </a:rPr>
                  <a:t> </a:t>
                </a:r>
              </a:p>
            </p:txBody>
          </p:sp>
        </mc:Fallback>
      </mc:AlternateContent>
      <p:cxnSp>
        <p:nvCxnSpPr>
          <p:cNvPr id="10" name="Straight Arrow Connector 9"/>
          <p:cNvCxnSpPr/>
          <p:nvPr/>
        </p:nvCxnSpPr>
        <p:spPr>
          <a:xfrm flipH="1" flipV="1">
            <a:off x="3419872" y="5085184"/>
            <a:ext cx="1152128" cy="576064"/>
          </a:xfrm>
          <a:prstGeom prst="straightConnector1">
            <a:avLst/>
          </a:prstGeom>
          <a:ln>
            <a:tailEnd type="triangle"/>
          </a:ln>
          <a:effectLst>
            <a:glow rad="38100">
              <a:schemeClr val="accent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350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4500001" y="1051200"/>
            <a:ext cx="4550400" cy="3088800"/>
          </a:xfrm>
          <a:prstGeom prst="rect">
            <a:avLst/>
          </a:prstGeom>
        </p:spPr>
      </p:pic>
      <p:pic>
        <p:nvPicPr>
          <p:cNvPr id="2" name="Picture 1"/>
          <p:cNvPicPr>
            <a:picLocks/>
          </p:cNvPicPr>
          <p:nvPr/>
        </p:nvPicPr>
        <p:blipFill>
          <a:blip r:embed="rId4"/>
          <a:stretch>
            <a:fillRect/>
          </a:stretch>
        </p:blipFill>
        <p:spPr>
          <a:xfrm>
            <a:off x="0" y="1051200"/>
            <a:ext cx="4550400" cy="30888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21</a:t>
            </a:fld>
            <a:endParaRPr lang="en-CA" dirty="0"/>
          </a:p>
        </p:txBody>
      </p:sp>
      <mc:AlternateContent xmlns:mc="http://schemas.openxmlformats.org/markup-compatibility/2006" xmlns:a14="http://schemas.microsoft.com/office/drawing/2010/main">
        <mc:Choice Requires="a14">
          <p:sp>
            <p:nvSpPr>
              <p:cNvPr id="14" name="Content Placeholder 1"/>
              <p:cNvSpPr txBox="1">
                <a:spLocks/>
              </p:cNvSpPr>
              <p:nvPr/>
            </p:nvSpPr>
            <p:spPr bwMode="auto">
              <a:xfrm>
                <a:off x="4572024" y="4201144"/>
                <a:ext cx="4824512" cy="3548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𝑇</m:t>
                    </m:r>
                    <m:r>
                      <a:rPr lang="en-CA" sz="2000" b="0" i="1" smtClean="0">
                        <a:latin typeface="Cambria Math" panose="02040503050406030204" pitchFamily="18" charset="0"/>
                      </a:rPr>
                      <m:t>&lt;0.25 </m:t>
                    </m:r>
                    <m:r>
                      <a:rPr lang="en-CA" sz="2000" b="0" i="1" smtClean="0">
                        <a:latin typeface="Cambria Math" panose="02040503050406030204" pitchFamily="18" charset="0"/>
                      </a:rPr>
                      <m:t>𝐺𝑒𝑉</m:t>
                    </m:r>
                    <m:r>
                      <a:rPr lang="en-CA" sz="2000" b="0" i="1" smtClean="0">
                        <a:latin typeface="Cambria Math" panose="02040503050406030204" pitchFamily="18" charset="0"/>
                      </a:rPr>
                      <m:t> :</m:t>
                    </m:r>
                    <m:r>
                      <a:rPr lang="en-CA" sz="2000" b="0" i="1" smtClean="0">
                        <a:latin typeface="Cambria Math" panose="02040503050406030204" pitchFamily="18" charset="0"/>
                      </a:rPr>
                      <m:t>𝑚𝑒𝑑𝑖𝑢𝑚</m:t>
                    </m:r>
                    <m:r>
                      <a:rPr lang="en-CA" sz="2000" b="0" i="1" smtClean="0">
                        <a:latin typeface="Cambria Math" panose="02040503050406030204" pitchFamily="18" charset="0"/>
                      </a:rPr>
                      <m:t> </m:t>
                    </m:r>
                    <m:r>
                      <a:rPr lang="en-CA" sz="2000" b="0" i="1" smtClean="0">
                        <a:latin typeface="Cambria Math" panose="02040503050406030204" pitchFamily="18" charset="0"/>
                      </a:rPr>
                      <m:t>𝑤𝑖𝑡h</m:t>
                    </m:r>
                    <m:r>
                      <a:rPr lang="en-CA" sz="2000" b="0" i="1" smtClean="0">
                        <a:latin typeface="Cambria Math" panose="02040503050406030204" pitchFamily="18" charset="0"/>
                      </a:rPr>
                      <m:t>↑</m:t>
                    </m:r>
                    <m:r>
                      <a:rPr lang="en-CA" sz="2000" b="0" i="1" smtClean="0">
                        <a:latin typeface="Cambria Math" panose="02040503050406030204" pitchFamily="18" charset="0"/>
                      </a:rPr>
                      <m:t>𝑇</m:t>
                    </m:r>
                  </m:oMath>
                </a14:m>
                <a:r>
                  <a:rPr lang="en-CA" sz="2000" b="0" dirty="0" smtClean="0">
                    <a:latin typeface="+mn-lt"/>
                  </a:rPr>
                  <a:t/>
                </a:r>
                <a:br>
                  <a:rPr lang="en-CA" sz="2000" b="0" dirty="0" smtClean="0">
                    <a:latin typeface="+mn-lt"/>
                  </a:rPr>
                </a:br>
                <a14:m>
                  <m:oMath xmlns:m="http://schemas.openxmlformats.org/officeDocument/2006/math">
                    <m:r>
                      <a:rPr lang="en-CA" sz="2000" i="1">
                        <a:latin typeface="Cambria Math" panose="02040503050406030204" pitchFamily="18" charset="0"/>
                      </a:rPr>
                      <m:t>⇒ ↑</m:t>
                    </m:r>
                    <m:r>
                      <a:rPr lang="en-CA" sz="2000" i="1">
                        <a:latin typeface="Cambria Math" panose="02040503050406030204" pitchFamily="18" charset="0"/>
                      </a:rPr>
                      <m:t>𝑐𝑜𝑜𝑙𝑖𝑛𝑔</m:t>
                    </m:r>
                    <m:r>
                      <a:rPr lang="en-CA" sz="2000" i="1">
                        <a:latin typeface="Cambria Math" panose="02040503050406030204" pitchFamily="18" charset="0"/>
                      </a:rPr>
                      <m:t> </m:t>
                    </m:r>
                    <m:r>
                      <a:rPr lang="en-CA" sz="2000" i="1">
                        <a:latin typeface="Cambria Math" panose="02040503050406030204" pitchFamily="18" charset="0"/>
                      </a:rPr>
                      <m:t>𝑟𝑎𝑡𝑒</m:t>
                    </m:r>
                    <m:r>
                      <a:rPr lang="en-CA" sz="2000" b="0" i="1" smtClean="0">
                        <a:latin typeface="Cambria Math" panose="02040503050406030204" pitchFamily="18" charset="0"/>
                      </a:rPr>
                      <m:t>, </m:t>
                    </m:r>
                    <m:r>
                      <a:rPr lang="en-CA" sz="2000" b="0" i="1" smtClean="0">
                        <a:latin typeface="Cambria Math" panose="02040503050406030204" pitchFamily="18" charset="0"/>
                      </a:rPr>
                      <m:t>𝑝𝑒𝑠𝑖𝑠𝑡𝑖𝑛𝑔</m:t>
                    </m:r>
                    <m:r>
                      <a:rPr lang="en-CA" sz="2000" b="0" i="1" smtClean="0">
                        <a:latin typeface="Cambria Math" panose="02040503050406030204" pitchFamily="18" charset="0"/>
                      </a:rPr>
                      <m:t> </m:t>
                    </m:r>
                    <m:r>
                      <a:rPr lang="en-CA" sz="2000" b="0" i="1" smtClean="0">
                        <a:latin typeface="Cambria Math" panose="02040503050406030204" pitchFamily="18" charset="0"/>
                      </a:rPr>
                      <m:t>𝑒𝑣𝑒𝑛</m:t>
                    </m:r>
                    <m:r>
                      <a:rPr lang="en-CA" sz="2000" b="0" i="1" smtClean="0">
                        <a:latin typeface="Cambria Math" panose="02040503050406030204" pitchFamily="18" charset="0"/>
                      </a:rPr>
                      <m:t> </m:t>
                    </m:r>
                    <m:r>
                      <a:rPr lang="en-CA" sz="2000" b="0" i="1" smtClean="0">
                        <a:latin typeface="Cambria Math" panose="02040503050406030204" pitchFamily="18" charset="0"/>
                      </a:rPr>
                      <m:t>𝑎𝑡</m:t>
                    </m:r>
                    <m:r>
                      <a:rPr lang="en-CA" sz="2000" b="0" i="1" smtClean="0">
                        <a:latin typeface="Cambria Math" panose="02040503050406030204" pitchFamily="18" charset="0"/>
                      </a:rPr>
                      <m:t> </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𝑙𝑎𝑡𝑒</m:t>
                    </m:r>
                    <m:r>
                      <a:rPr lang="en-CA" sz="2000" b="0" i="1" smtClean="0">
                        <a:latin typeface="Cambria Math" panose="02040503050406030204" pitchFamily="18" charset="0"/>
                      </a:rPr>
                      <m:t> </m:t>
                    </m:r>
                    <m:r>
                      <a:rPr lang="en-CA" sz="2000" b="0" i="1" smtClean="0">
                        <a:latin typeface="Cambria Math" panose="02040503050406030204" pitchFamily="18" charset="0"/>
                      </a:rPr>
                      <m:t>𝑡𝑖𝑚𝑒𝑠</m:t>
                    </m:r>
                    <m:r>
                      <a:rPr lang="en-CA" sz="2000" b="0" i="1" smtClean="0">
                        <a:latin typeface="Cambria Math" panose="02040503050406030204" pitchFamily="18" charset="0"/>
                      </a:rPr>
                      <m:t>.  </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 ↑</m:t>
                    </m:r>
                    <m:r>
                      <a:rPr lang="en-CA" sz="2000" b="0" i="1" smtClean="0">
                        <a:latin typeface="Cambria Math" panose="02040503050406030204" pitchFamily="18" charset="0"/>
                      </a:rPr>
                      <m:t>𝑑𝑒𝑣</m:t>
                    </m:r>
                    <m:r>
                      <a:rPr lang="en-CA" sz="2000" b="0" i="1" smtClean="0">
                        <a:latin typeface="Cambria Math" panose="02040503050406030204" pitchFamily="18" charset="0"/>
                      </a:rPr>
                      <m:t>. </m:t>
                    </m:r>
                    <m:r>
                      <a:rPr lang="en-CA" sz="2000" b="0" i="1" smtClean="0">
                        <a:latin typeface="Cambria Math" panose="02040503050406030204" pitchFamily="18" charset="0"/>
                      </a:rPr>
                      <m:t>𝑎𝑛𝑖𝑠𝑜𝑡𝑟𝑜𝑝𝑖𝑐</m:t>
                    </m:r>
                    <m:r>
                      <a:rPr lang="en-CA" sz="2000" b="0" i="1" smtClean="0">
                        <a:latin typeface="Cambria Math" panose="02040503050406030204" pitchFamily="18" charset="0"/>
                      </a:rPr>
                      <m:t> </m:t>
                    </m:r>
                    <m:r>
                      <a:rPr lang="en-CA" sz="2000" b="0" i="1" smtClean="0">
                        <a:latin typeface="Cambria Math" panose="02040503050406030204" pitchFamily="18" charset="0"/>
                      </a:rPr>
                      <m:t>𝑓𝑙𝑜𝑤</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i="1">
                        <a:latin typeface="Cambria Math" panose="02040503050406030204" pitchFamily="18" charset="0"/>
                      </a:rPr>
                      <m:t>⇒ </m:t>
                    </m:r>
                    <m:sSub>
                      <m:sSubPr>
                        <m:ctrlPr>
                          <a:rPr lang="en-CA" sz="2000" i="1">
                            <a:latin typeface="Cambria Math" panose="02040503050406030204" pitchFamily="18" charset="0"/>
                          </a:rPr>
                        </m:ctrlPr>
                      </m:sSubPr>
                      <m:e>
                        <m:r>
                          <a:rPr lang="en-CA" sz="2000" b="0" i="1" smtClean="0">
                            <a:latin typeface="Cambria Math" panose="02040503050406030204" pitchFamily="18" charset="0"/>
                          </a:rPr>
                          <m:t>𝐻𝑀</m:t>
                        </m:r>
                        <m:r>
                          <a:rPr lang="en-CA" sz="2000" b="0" i="1" smtClean="0">
                            <a:latin typeface="Cambria Math" panose="02040503050406030204" pitchFamily="18" charset="0"/>
                          </a:rPr>
                          <m:t> </m:t>
                        </m:r>
                        <m:r>
                          <a:rPr lang="en-CA" sz="2000" i="1">
                            <a:latin typeface="Cambria Math" panose="02040503050406030204" pitchFamily="18" charset="0"/>
                          </a:rPr>
                          <m:t>𝑣</m:t>
                        </m:r>
                      </m:e>
                      <m:sub>
                        <m:r>
                          <a:rPr lang="en-CA" sz="2000" i="1">
                            <a:latin typeface="Cambria Math" panose="02040503050406030204" pitchFamily="18" charset="0"/>
                          </a:rPr>
                          <m:t>2</m:t>
                        </m:r>
                      </m:sub>
                    </m:sSub>
                    <m:r>
                      <a:rPr lang="en-CA" sz="2000" b="0" i="1">
                        <a:latin typeface="Cambria Math" panose="02040503050406030204" pitchFamily="18" charset="0"/>
                      </a:rPr>
                      <m:t> </m:t>
                    </m:r>
                    <m:r>
                      <a:rPr lang="en-CA" sz="2000" b="0" i="1" smtClean="0">
                        <a:latin typeface="Cambria Math" panose="02040503050406030204" pitchFamily="18" charset="0"/>
                      </a:rPr>
                      <m:t>𝑠h𝑜𝑢𝑙𝑑</m:t>
                    </m:r>
                    <m:r>
                      <a:rPr lang="en-CA" sz="2000" b="0" i="1" smtClean="0">
                        <a:latin typeface="Cambria Math" panose="02040503050406030204" pitchFamily="18" charset="0"/>
                      </a:rPr>
                      <m:t> ↑</m:t>
                    </m:r>
                  </m:oMath>
                </a14:m>
                <a:endParaRPr lang="en-CA" sz="2000" b="0" i="1" dirty="0" smtClean="0">
                  <a:latin typeface="Cambria Math" panose="02040503050406030204" pitchFamily="18" charset="0"/>
                </a:endParaRPr>
              </a:p>
              <a:p>
                <a:pPr lvl="0">
                  <a:spcBef>
                    <a:spcPct val="20000"/>
                  </a:spcBef>
                  <a:buClr>
                    <a:srgbClr val="0BD0D9"/>
                  </a:buClr>
                  <a:buSzPct val="95000"/>
                  <a:defRPr/>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 </m:t>
                      </m:r>
                    </m:oMath>
                  </m:oMathPara>
                </a14:m>
                <a:r>
                  <a:rPr lang="en-CA" sz="2000" b="0" i="1" dirty="0" smtClean="0">
                    <a:latin typeface="Cambria Math" panose="02040503050406030204" pitchFamily="18" charset="0"/>
                  </a:rPr>
                  <a:t/>
                </a:r>
                <a:br>
                  <a:rPr lang="en-CA" sz="2000" b="0" i="1" dirty="0" smtClean="0">
                    <a:latin typeface="Cambria Math" panose="02040503050406030204" pitchFamily="18" charset="0"/>
                  </a:rPr>
                </a:br>
                <a:endParaRPr lang="en-CA" sz="2000" b="0" i="1" dirty="0" smtClean="0">
                  <a:latin typeface="Cambria Math" panose="02040503050406030204" pitchFamily="18" charset="0"/>
                </a:endParaRPr>
              </a:p>
              <a:p>
                <a:pPr lvl="0">
                  <a:spcBef>
                    <a:spcPct val="20000"/>
                  </a:spcBef>
                  <a:buClr>
                    <a:srgbClr val="0BD0D9"/>
                  </a:buClr>
                  <a:buSzPct val="95000"/>
                  <a:defRPr/>
                </a:pPr>
                <a:endParaRPr lang="en-CA" sz="2000" b="0" i="1" dirty="0" smtClean="0">
                  <a:latin typeface="Cambria Math" panose="02040503050406030204" pitchFamily="18" charset="0"/>
                </a:endParaRPr>
              </a:p>
            </p:txBody>
          </p:sp>
        </mc:Choice>
        <mc:Fallback xmlns="">
          <p:sp>
            <p:nvSpPr>
              <p:cNvPr id="14" name="Content Placeholder 1"/>
              <p:cNvSpPr txBox="1">
                <a:spLocks noRot="1" noChangeAspect="1" noMove="1" noResize="1" noEditPoints="1" noAdjustHandles="1" noChangeArrowheads="1" noChangeShapeType="1" noTextEdit="1"/>
              </p:cNvSpPr>
              <p:nvPr/>
            </p:nvSpPr>
            <p:spPr bwMode="auto">
              <a:xfrm>
                <a:off x="4572024" y="4201144"/>
                <a:ext cx="4824512" cy="3548336"/>
              </a:xfrm>
              <a:prstGeom prst="rect">
                <a:avLst/>
              </a:prstGeom>
              <a:blipFill rotWithShape="0">
                <a:blip r:embed="rId5"/>
                <a:stretch>
                  <a:fillRect l="-759"/>
                </a:stretch>
              </a:blipFill>
              <a:ln w="9525">
                <a:noFill/>
                <a:miter lim="800000"/>
                <a:headEnd/>
                <a:tailEnd/>
              </a:ln>
            </p:spPr>
            <p:txBody>
              <a:bodyPr/>
              <a:lstStyle/>
              <a:p>
                <a:r>
                  <a:rPr lang="en-CA">
                    <a:noFill/>
                  </a:rPr>
                  <a:t> </a:t>
                </a:r>
              </a:p>
            </p:txBody>
          </p:sp>
        </mc:Fallback>
      </mc:AlternateContent>
      <p:sp>
        <p:nvSpPr>
          <p:cNvPr id="23" name="Title 3"/>
          <p:cNvSpPr>
            <a:spLocks noGrp="1"/>
          </p:cNvSpPr>
          <p:nvPr>
            <p:ph type="title"/>
          </p:nvPr>
        </p:nvSpPr>
        <p:spPr>
          <a:xfrm>
            <a:off x="228600" y="548680"/>
            <a:ext cx="8915400" cy="533400"/>
          </a:xfrm>
        </p:spPr>
        <p:txBody>
          <a:bodyPr/>
          <a:lstStyle/>
          <a:p>
            <a:pPr algn="ctr"/>
            <a:r>
              <a:rPr lang="en-US" sz="3200" dirty="0" smtClean="0"/>
              <a:t>Effects of </a:t>
            </a:r>
            <a:r>
              <a:rPr lang="en-US" sz="3200" dirty="0" smtClean="0">
                <a:latin typeface="Symbol" pitchFamily="18" charset="2"/>
              </a:rPr>
              <a:t>h</a:t>
            </a:r>
            <a:r>
              <a:rPr lang="en-US" sz="3200" dirty="0" smtClean="0">
                <a:latin typeface="+mn-lt"/>
              </a:rPr>
              <a:t>/s(T)</a:t>
            </a:r>
            <a:r>
              <a:rPr lang="en-US" sz="3200" dirty="0" smtClean="0"/>
              <a:t> in the QGP </a:t>
            </a:r>
          </a:p>
        </p:txBody>
      </p:sp>
      <p:pic>
        <p:nvPicPr>
          <p:cNvPr id="5" name="Picture 4"/>
          <p:cNvPicPr>
            <a:picLocks/>
          </p:cNvPicPr>
          <p:nvPr/>
        </p:nvPicPr>
        <p:blipFill>
          <a:blip r:embed="rId6"/>
          <a:stretch>
            <a:fillRect/>
          </a:stretch>
        </p:blipFill>
        <p:spPr>
          <a:xfrm>
            <a:off x="0" y="4150800"/>
            <a:ext cx="4550400" cy="270720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6702072" y="3140968"/>
                <a:ext cx="2118400"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 </m:t>
                      </m:r>
                      <m:r>
                        <a:rPr lang="en-CA" b="0" i="1" smtClean="0">
                          <a:latin typeface="Cambria Math" panose="02040503050406030204" pitchFamily="18" charset="0"/>
                        </a:rPr>
                        <m:t>𝑐𝑒𝑙𝑙𝑠</m:t>
                      </m:r>
                      <m:r>
                        <a:rPr lang="en-CA" b="0" i="1" smtClean="0">
                          <a:latin typeface="Cambria Math" panose="02040503050406030204" pitchFamily="18" charset="0"/>
                        </a:rPr>
                        <m:t> </m:t>
                      </m:r>
                      <m:r>
                        <a:rPr lang="en-CA" b="0" i="1" smtClean="0">
                          <a:latin typeface="Cambria Math" panose="02040503050406030204" pitchFamily="18" charset="0"/>
                        </a:rPr>
                        <m:t>𝑇</m:t>
                      </m:r>
                      <m:r>
                        <a:rPr lang="en-CA" b="0" i="1" smtClean="0">
                          <a:latin typeface="Cambria Math" panose="02040503050406030204" pitchFamily="18" charset="0"/>
                        </a:rPr>
                        <m:t>&gt;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𝑇</m:t>
                          </m:r>
                        </m:e>
                        <m:sub>
                          <m:r>
                            <a:rPr lang="en-CA" b="0" i="1" smtClean="0">
                              <a:latin typeface="Cambria Math" panose="02040503050406030204" pitchFamily="18" charset="0"/>
                            </a:rPr>
                            <m:t>𝑓𝑜</m:t>
                          </m:r>
                        </m:sub>
                      </m:sSub>
                    </m:oMath>
                  </m:oMathPara>
                </a14:m>
                <a:endParaRPr lang="en-CA" dirty="0"/>
              </a:p>
            </p:txBody>
          </p:sp>
        </mc:Choice>
        <mc:Fallback xmlns="">
          <p:sp>
            <p:nvSpPr>
              <p:cNvPr id="8" name="TextBox 7"/>
              <p:cNvSpPr txBox="1">
                <a:spLocks noRot="1" noChangeAspect="1" noMove="1" noResize="1" noEditPoints="1" noAdjustHandles="1" noChangeArrowheads="1" noChangeShapeType="1" noTextEdit="1"/>
              </p:cNvSpPr>
              <p:nvPr/>
            </p:nvSpPr>
            <p:spPr>
              <a:xfrm>
                <a:off x="6702072" y="3140968"/>
                <a:ext cx="2118400" cy="398955"/>
              </a:xfrm>
              <a:prstGeom prst="rect">
                <a:avLst/>
              </a:prstGeom>
              <a:blipFill rotWithShape="0">
                <a:blip r:embed="rId7"/>
                <a:stretch>
                  <a:fillRect l="-862" r="-287" b="-25758"/>
                </a:stretch>
              </a:blipFill>
            </p:spPr>
            <p:txBody>
              <a:bodyPr/>
              <a:lstStyle/>
              <a:p>
                <a:r>
                  <a:rPr lang="en-CA">
                    <a:noFill/>
                  </a:rPr>
                  <a:t> </a:t>
                </a:r>
              </a:p>
            </p:txBody>
          </p:sp>
        </mc:Fallback>
      </mc:AlternateContent>
    </p:spTree>
    <p:extLst>
      <p:ext uri="{BB962C8B-B14F-4D97-AF65-F5344CB8AC3E}">
        <p14:creationId xmlns:p14="http://schemas.microsoft.com/office/powerpoint/2010/main" val="3247592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stretch>
            <a:fillRect/>
          </a:stretch>
        </p:blipFill>
        <p:spPr>
          <a:xfrm>
            <a:off x="0" y="1051200"/>
            <a:ext cx="4550400" cy="30888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solidFill>
                  <a:srgbClr val="04617B">
                    <a:shade val="90000"/>
                  </a:srgbClr>
                </a:solidFill>
              </a:rPr>
              <a:pPr>
                <a:defRPr/>
              </a:pPr>
              <a:t>22</a:t>
            </a:fld>
            <a:endParaRPr lang="en-CA" dirty="0">
              <a:solidFill>
                <a:srgbClr val="04617B">
                  <a:shade val="90000"/>
                </a:srgbClr>
              </a:solidFill>
            </a:endParaRPr>
          </a:p>
        </p:txBody>
      </p:sp>
      <mc:AlternateContent xmlns:mc="http://schemas.openxmlformats.org/markup-compatibility/2006" xmlns:a14="http://schemas.microsoft.com/office/drawing/2010/main">
        <mc:Choice Requires="a14">
          <p:sp>
            <p:nvSpPr>
              <p:cNvPr id="14" name="Content Placeholder 1"/>
              <p:cNvSpPr txBox="1">
                <a:spLocks/>
              </p:cNvSpPr>
              <p:nvPr/>
            </p:nvSpPr>
            <p:spPr bwMode="auto">
              <a:xfrm>
                <a:off x="4572024" y="4201144"/>
                <a:ext cx="4824512" cy="3548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solidFill>
                          <a:prstClr val="black"/>
                        </a:solidFill>
                        <a:latin typeface="Cambria Math" panose="02040503050406030204" pitchFamily="18" charset="0"/>
                      </a:rPr>
                      <m:t>𝐶𝑜𝑛𝑓𝑖𝑟𝑚𝑖𝑛𝑔</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𝑜𝑢𝑟</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𝑐𝑙𝑎𝑖𝑚</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𝑚𝑜𝑚𝑒𝑛𝑡𝑢𝑚</m:t>
                    </m:r>
                  </m:oMath>
                </a14:m>
                <a:r>
                  <a:rPr lang="en-CA" sz="2000" b="0" i="1" dirty="0" smtClean="0">
                    <a:solidFill>
                      <a:prstClr val="black"/>
                    </a:solidFill>
                    <a:latin typeface="Cambria Math" panose="02040503050406030204" pitchFamily="18" charset="0"/>
                  </a:rPr>
                  <a:t/>
                </a:r>
                <a:br>
                  <a:rPr lang="en-CA" sz="2000" b="0" i="1" dirty="0" smtClean="0">
                    <a:solidFill>
                      <a:prstClr val="black"/>
                    </a:solidFill>
                    <a:latin typeface="Cambria Math" panose="02040503050406030204" pitchFamily="18" charset="0"/>
                  </a:rPr>
                </a:br>
                <a14:m>
                  <m:oMath xmlns:m="http://schemas.openxmlformats.org/officeDocument/2006/math">
                    <m:r>
                      <a:rPr lang="en-CA" sz="2000" b="0" i="1" smtClean="0">
                        <a:solidFill>
                          <a:prstClr val="black"/>
                        </a:solidFill>
                        <a:latin typeface="Cambria Math" panose="02040503050406030204" pitchFamily="18" charset="0"/>
                      </a:rPr>
                      <m:t>𝑎𝑛𝑖𝑠𝑜𝑡𝑟𝑜𝑝𝑦</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𝑗𝑢𝑠𝑡</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𝑓𝑜𝑟</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𝑡h𝑒</m:t>
                    </m:r>
                    <m:r>
                      <a:rPr lang="en-CA" sz="2000" b="0" i="1" smtClean="0">
                        <a:solidFill>
                          <a:prstClr val="black"/>
                        </a:solidFill>
                        <a:latin typeface="Cambria Math" panose="02040503050406030204" pitchFamily="18" charset="0"/>
                      </a:rPr>
                      <m:t> </m:t>
                    </m:r>
                    <m:r>
                      <a:rPr lang="en-CA" sz="2000" b="0" i="1" smtClean="0">
                        <a:solidFill>
                          <a:prstClr val="black"/>
                        </a:solidFill>
                        <a:latin typeface="Cambria Math" panose="02040503050406030204" pitchFamily="18" charset="0"/>
                      </a:rPr>
                      <m:t>𝐻𝑀</m:t>
                    </m:r>
                    <m:r>
                      <a:rPr lang="en-CA" sz="2000" b="0" i="1" smtClean="0">
                        <a:solidFill>
                          <a:prstClr val="black"/>
                        </a:solidFill>
                        <a:latin typeface="Cambria Math" panose="02040503050406030204" pitchFamily="18" charset="0"/>
                      </a:rPr>
                      <m:t>                 </m:t>
                    </m:r>
                  </m:oMath>
                </a14:m>
                <a:endParaRPr lang="en-CA" sz="2000" i="1" dirty="0" smtClean="0">
                  <a:solidFill>
                    <a:prstClr val="black"/>
                  </a:solidFill>
                  <a:latin typeface="Cambria Math" panose="02040503050406030204" pitchFamily="18" charset="0"/>
                </a:endParaRPr>
              </a:p>
              <a:p>
                <a:pPr marL="273050" indent="-273050">
                  <a:spcBef>
                    <a:spcPct val="20000"/>
                  </a:spcBef>
                  <a:buClr>
                    <a:srgbClr val="0BD0D9"/>
                  </a:buClr>
                  <a:buSzPct val="95000"/>
                  <a:buFont typeface="Wingdings 2" pitchFamily="18" charset="2"/>
                  <a:buChar char=""/>
                  <a:defRPr/>
                </a:pPr>
                <a14:m>
                  <m:oMath xmlns:m="http://schemas.openxmlformats.org/officeDocument/2006/math">
                    <m:r>
                      <a:rPr lang="en-CA" sz="2000" i="1">
                        <a:solidFill>
                          <a:prstClr val="black"/>
                        </a:solidFill>
                        <a:latin typeface="Cambria Math" panose="02040503050406030204" pitchFamily="18" charset="0"/>
                      </a:rPr>
                      <m:t>𝑇h𝑒</m:t>
                    </m:r>
                    <m:r>
                      <a:rPr lang="en-CA" sz="2000" i="1">
                        <a:solidFill>
                          <a:prstClr val="black"/>
                        </a:solidFill>
                        <a:latin typeface="Cambria Math" panose="02040503050406030204" pitchFamily="18" charset="0"/>
                      </a:rPr>
                      <m:t> </m:t>
                    </m:r>
                    <m:r>
                      <a:rPr lang="en-CA" sz="2000" i="1">
                        <a:solidFill>
                          <a:prstClr val="black"/>
                        </a:solidFill>
                        <a:latin typeface="Cambria Math" panose="02040503050406030204" pitchFamily="18" charset="0"/>
                      </a:rPr>
                      <m:t>𝑜𝑟𝑑𝑒𝑟𝑖𝑛𝑔</m:t>
                    </m:r>
                    <m:r>
                      <a:rPr lang="en-CA" sz="2000" i="1">
                        <a:solidFill>
                          <a:prstClr val="black"/>
                        </a:solidFill>
                        <a:latin typeface="Cambria Math" panose="02040503050406030204" pitchFamily="18" charset="0"/>
                      </a:rPr>
                      <m:t> </m:t>
                    </m:r>
                    <m:r>
                      <a:rPr lang="en-CA" sz="2000" i="1">
                        <a:solidFill>
                          <a:prstClr val="black"/>
                        </a:solidFill>
                        <a:latin typeface="Cambria Math" panose="02040503050406030204" pitchFamily="18" charset="0"/>
                      </a:rPr>
                      <m:t>𝑜𝑓</m:t>
                    </m:r>
                    <m:r>
                      <a:rPr lang="en-CA" sz="2000" i="1">
                        <a:solidFill>
                          <a:prstClr val="black"/>
                        </a:solidFill>
                        <a:latin typeface="Cambria Math" panose="02040503050406030204" pitchFamily="18" charset="0"/>
                      </a:rPr>
                      <m:t> </m:t>
                    </m:r>
                    <m:r>
                      <a:rPr lang="en-CA" sz="2000" i="1">
                        <a:solidFill>
                          <a:prstClr val="black"/>
                        </a:solidFill>
                        <a:latin typeface="Cambria Math" panose="02040503050406030204" pitchFamily="18" charset="0"/>
                      </a:rPr>
                      <m:t>𝑣</m:t>
                    </m:r>
                    <m:r>
                      <a:rPr lang="en-CA" sz="2000" i="1" baseline="-25000">
                        <a:solidFill>
                          <a:prstClr val="black"/>
                        </a:solidFill>
                        <a:latin typeface="Cambria Math" panose="02040503050406030204" pitchFamily="18" charset="0"/>
                      </a:rPr>
                      <m:t>2</m:t>
                    </m:r>
                    <m:r>
                      <a:rPr lang="en-CA" sz="2000" i="1">
                        <a:solidFill>
                          <a:prstClr val="black"/>
                        </a:solidFill>
                        <a:latin typeface="Cambria Math" panose="02040503050406030204" pitchFamily="18" charset="0"/>
                      </a:rPr>
                      <m:t> </m:t>
                    </m:r>
                    <m:r>
                      <a:rPr lang="en-CA" sz="2000" i="1">
                        <a:solidFill>
                          <a:prstClr val="black"/>
                        </a:solidFill>
                        <a:latin typeface="Cambria Math" panose="02040503050406030204" pitchFamily="18" charset="0"/>
                      </a:rPr>
                      <m:t>𝑠h𝑜𝑢𝑙𝑑</m:t>
                    </m:r>
                    <m:r>
                      <a:rPr lang="en-CA" sz="2000" i="1">
                        <a:solidFill>
                          <a:prstClr val="black"/>
                        </a:solidFill>
                        <a:latin typeface="Cambria Math" panose="02040503050406030204" pitchFamily="18" charset="0"/>
                      </a:rPr>
                      <m:t> </m:t>
                    </m:r>
                    <m:r>
                      <a:rPr lang="en-CA" sz="2000" i="1">
                        <a:solidFill>
                          <a:prstClr val="black"/>
                        </a:solidFill>
                        <a:latin typeface="Cambria Math" panose="02040503050406030204" pitchFamily="18" charset="0"/>
                      </a:rPr>
                      <m:t>𝑏𝑒</m:t>
                    </m:r>
                    <m:r>
                      <a:rPr lang="en-CA" sz="2000" i="1">
                        <a:solidFill>
                          <a:prstClr val="black"/>
                        </a:solidFill>
                        <a:latin typeface="Cambria Math" panose="02040503050406030204" pitchFamily="18" charset="0"/>
                      </a:rPr>
                      <m:t> </m:t>
                    </m:r>
                    <m:r>
                      <a:rPr lang="en-CA" sz="2000" i="1">
                        <a:solidFill>
                          <a:prstClr val="black"/>
                        </a:solidFill>
                        <a:latin typeface="Cambria Math" panose="02040503050406030204" pitchFamily="18" charset="0"/>
                      </a:rPr>
                      <m:t>𝑎𝑠</m:t>
                    </m:r>
                  </m:oMath>
                </a14:m>
                <a:r>
                  <a:rPr lang="en-CA" sz="2000" i="1" dirty="0" smtClean="0">
                    <a:solidFill>
                      <a:prstClr val="black"/>
                    </a:solidFill>
                    <a:latin typeface="Cambria Math" panose="02040503050406030204" pitchFamily="18" charset="0"/>
                  </a:rPr>
                  <a:t/>
                </a:r>
                <a:br>
                  <a:rPr lang="en-CA" sz="2000" i="1" dirty="0" smtClean="0">
                    <a:solidFill>
                      <a:prstClr val="black"/>
                    </a:solidFill>
                    <a:latin typeface="Cambria Math" panose="02040503050406030204" pitchFamily="18" charset="0"/>
                  </a:rPr>
                </a:br>
                <a14:m>
                  <m:oMath xmlns:m="http://schemas.openxmlformats.org/officeDocument/2006/math">
                    <m:r>
                      <a:rPr lang="en-CA" sz="2000" i="1">
                        <a:solidFill>
                          <a:prstClr val="black"/>
                        </a:solidFill>
                        <a:latin typeface="Cambria Math" panose="02040503050406030204" pitchFamily="18" charset="0"/>
                      </a:rPr>
                      <m:t>𝑖𝑛𝑑𝑖𝑐𝑎𝑡𝑒𝑑</m:t>
                    </m:r>
                    <m:r>
                      <a:rPr lang="en-CA" sz="2000" i="1">
                        <a:solidFill>
                          <a:prstClr val="black"/>
                        </a:solidFill>
                        <a:latin typeface="Cambria Math" panose="02040503050406030204" pitchFamily="18" charset="0"/>
                      </a:rPr>
                      <m:t>.                                                    </m:t>
                    </m:r>
                  </m:oMath>
                </a14:m>
                <a:endParaRPr lang="en-CA" sz="2000" i="1" dirty="0" smtClean="0">
                  <a:solidFill>
                    <a:prstClr val="black"/>
                  </a:solidFill>
                  <a:latin typeface="Cambria Math" panose="02040503050406030204" pitchFamily="18" charset="0"/>
                </a:endParaRPr>
              </a:p>
              <a:p>
                <a:pPr marL="273050" indent="-273050">
                  <a:spcBef>
                    <a:spcPct val="20000"/>
                  </a:spcBef>
                  <a:buClr>
                    <a:srgbClr val="0BD0D9"/>
                  </a:buClr>
                  <a:buSzPct val="95000"/>
                  <a:buFont typeface="Wingdings 2" pitchFamily="18" charset="2"/>
                  <a:buChar char=""/>
                  <a:defRPr/>
                </a:pPr>
                <a:endParaRPr lang="en-CA" sz="2000" i="1" dirty="0" smtClean="0">
                  <a:solidFill>
                    <a:prstClr val="black"/>
                  </a:solidFill>
                  <a:latin typeface="Cambria Math" panose="02040503050406030204" pitchFamily="18" charset="0"/>
                </a:endParaRPr>
              </a:p>
              <a:p>
                <a:pPr>
                  <a:spcBef>
                    <a:spcPct val="20000"/>
                  </a:spcBef>
                  <a:buClr>
                    <a:srgbClr val="0BD0D9"/>
                  </a:buClr>
                  <a:buSzPct val="95000"/>
                  <a:defRPr/>
                </a:pPr>
                <a14:m>
                  <m:oMathPara xmlns:m="http://schemas.openxmlformats.org/officeDocument/2006/math">
                    <m:oMathParaPr>
                      <m:jc m:val="centerGroup"/>
                    </m:oMathParaPr>
                    <m:oMath xmlns:m="http://schemas.openxmlformats.org/officeDocument/2006/math">
                      <m:r>
                        <a:rPr lang="en-CA" sz="2000" i="1" smtClean="0">
                          <a:solidFill>
                            <a:prstClr val="black"/>
                          </a:solidFill>
                          <a:latin typeface="Cambria Math" panose="02040503050406030204" pitchFamily="18" charset="0"/>
                        </a:rPr>
                        <m:t> </m:t>
                      </m:r>
                    </m:oMath>
                  </m:oMathPara>
                </a14:m>
                <a:r>
                  <a:rPr lang="en-CA" sz="2000" i="1" dirty="0" smtClean="0">
                    <a:solidFill>
                      <a:prstClr val="black"/>
                    </a:solidFill>
                    <a:latin typeface="Cambria Math" panose="02040503050406030204" pitchFamily="18" charset="0"/>
                  </a:rPr>
                  <a:t/>
                </a:r>
                <a:br>
                  <a:rPr lang="en-CA" sz="2000" i="1" dirty="0" smtClean="0">
                    <a:solidFill>
                      <a:prstClr val="black"/>
                    </a:solidFill>
                    <a:latin typeface="Cambria Math" panose="02040503050406030204" pitchFamily="18" charset="0"/>
                  </a:rPr>
                </a:br>
                <a:endParaRPr lang="en-CA" sz="2000" i="1" dirty="0" smtClean="0">
                  <a:solidFill>
                    <a:prstClr val="black"/>
                  </a:solidFill>
                  <a:latin typeface="Cambria Math" panose="02040503050406030204" pitchFamily="18" charset="0"/>
                </a:endParaRPr>
              </a:p>
              <a:p>
                <a:pPr>
                  <a:spcBef>
                    <a:spcPct val="20000"/>
                  </a:spcBef>
                  <a:buClr>
                    <a:srgbClr val="0BD0D9"/>
                  </a:buClr>
                  <a:buSzPct val="95000"/>
                  <a:defRPr/>
                </a:pPr>
                <a:endParaRPr lang="en-CA" sz="2000" i="1" dirty="0" smtClean="0">
                  <a:solidFill>
                    <a:prstClr val="black"/>
                  </a:solidFill>
                  <a:latin typeface="Cambria Math" panose="02040503050406030204" pitchFamily="18" charset="0"/>
                </a:endParaRPr>
              </a:p>
            </p:txBody>
          </p:sp>
        </mc:Choice>
        <mc:Fallback xmlns="">
          <p:sp>
            <p:nvSpPr>
              <p:cNvPr id="14" name="Content Placeholder 1"/>
              <p:cNvSpPr txBox="1">
                <a:spLocks noRot="1" noChangeAspect="1" noMove="1" noResize="1" noEditPoints="1" noAdjustHandles="1" noChangeArrowheads="1" noChangeShapeType="1" noTextEdit="1"/>
              </p:cNvSpPr>
              <p:nvPr/>
            </p:nvSpPr>
            <p:spPr bwMode="auto">
              <a:xfrm>
                <a:off x="4572024" y="4201144"/>
                <a:ext cx="4824512" cy="3548336"/>
              </a:xfrm>
              <a:prstGeom prst="rect">
                <a:avLst/>
              </a:prstGeom>
              <a:blipFill rotWithShape="0">
                <a:blip r:embed="rId4"/>
                <a:stretch>
                  <a:fillRect l="-759"/>
                </a:stretch>
              </a:blipFill>
              <a:ln w="9525">
                <a:noFill/>
                <a:miter lim="800000"/>
                <a:headEnd/>
                <a:tailEnd/>
              </a:ln>
            </p:spPr>
            <p:txBody>
              <a:bodyPr/>
              <a:lstStyle/>
              <a:p>
                <a:r>
                  <a:rPr lang="en-CA">
                    <a:noFill/>
                  </a:rPr>
                  <a:t> </a:t>
                </a:r>
              </a:p>
            </p:txBody>
          </p:sp>
        </mc:Fallback>
      </mc:AlternateContent>
      <p:sp>
        <p:nvSpPr>
          <p:cNvPr id="23" name="Title 3"/>
          <p:cNvSpPr>
            <a:spLocks noGrp="1"/>
          </p:cNvSpPr>
          <p:nvPr>
            <p:ph type="title"/>
          </p:nvPr>
        </p:nvSpPr>
        <p:spPr>
          <a:xfrm>
            <a:off x="228600" y="548680"/>
            <a:ext cx="8915400" cy="533400"/>
          </a:xfrm>
        </p:spPr>
        <p:txBody>
          <a:bodyPr/>
          <a:lstStyle/>
          <a:p>
            <a:pPr algn="ctr"/>
            <a:r>
              <a:rPr lang="en-US" sz="3200" dirty="0" smtClean="0"/>
              <a:t>Effects of </a:t>
            </a:r>
            <a:r>
              <a:rPr lang="en-US" sz="3200" dirty="0" smtClean="0">
                <a:latin typeface="Symbol" pitchFamily="18" charset="2"/>
              </a:rPr>
              <a:t>h</a:t>
            </a:r>
            <a:r>
              <a:rPr lang="en-US" sz="3200" dirty="0" smtClean="0">
                <a:latin typeface="+mn-lt"/>
              </a:rPr>
              <a:t>/s(T)</a:t>
            </a:r>
            <a:r>
              <a:rPr lang="en-US" sz="3200" dirty="0" smtClean="0"/>
              <a:t> in the QGP </a:t>
            </a:r>
          </a:p>
        </p:txBody>
      </p:sp>
      <mc:AlternateContent xmlns:mc="http://schemas.openxmlformats.org/markup-compatibility/2006" xmlns:a14="http://schemas.microsoft.com/office/drawing/2010/main">
        <mc:Choice Requires="a14">
          <p:sp>
            <p:nvSpPr>
              <p:cNvPr id="8" name="TextBox 7"/>
              <p:cNvSpPr txBox="1"/>
              <p:nvPr/>
            </p:nvSpPr>
            <p:spPr>
              <a:xfrm>
                <a:off x="6702072" y="3140968"/>
                <a:ext cx="2118400"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𝑐𝑒𝑙𝑙𝑠</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𝑇</m:t>
                      </m:r>
                      <m:r>
                        <a:rPr lang="en-CA" i="1" smtClean="0">
                          <a:solidFill>
                            <a:prstClr val="black"/>
                          </a:solidFill>
                          <a:latin typeface="Cambria Math" panose="02040503050406030204" pitchFamily="18" charset="0"/>
                        </a:rPr>
                        <m:t>&gt;</m:t>
                      </m:r>
                      <m:sSub>
                        <m:sSubPr>
                          <m:ctrlPr>
                            <a:rPr lang="en-CA" i="1" smtClean="0">
                              <a:solidFill>
                                <a:prstClr val="black"/>
                              </a:solidFill>
                              <a:latin typeface="Cambria Math" panose="02040503050406030204" pitchFamily="18" charset="0"/>
                            </a:rPr>
                          </m:ctrlPr>
                        </m:sSubPr>
                        <m:e>
                          <m:r>
                            <a:rPr lang="en-CA" i="1" smtClean="0">
                              <a:solidFill>
                                <a:prstClr val="black"/>
                              </a:solidFill>
                              <a:latin typeface="Cambria Math" panose="02040503050406030204" pitchFamily="18" charset="0"/>
                            </a:rPr>
                            <m:t>𝑇</m:t>
                          </m:r>
                        </m:e>
                        <m:sub>
                          <m:r>
                            <a:rPr lang="en-CA" i="1" smtClean="0">
                              <a:solidFill>
                                <a:prstClr val="black"/>
                              </a:solidFill>
                              <a:latin typeface="Cambria Math" panose="02040503050406030204" pitchFamily="18" charset="0"/>
                            </a:rPr>
                            <m:t>𝑓𝑜</m:t>
                          </m:r>
                        </m:sub>
                      </m:sSub>
                    </m:oMath>
                  </m:oMathPara>
                </a14:m>
                <a:endParaRPr lang="en-CA" dirty="0">
                  <a:solidFill>
                    <a:prstClr val="black"/>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702072" y="3140968"/>
                <a:ext cx="2118400" cy="398955"/>
              </a:xfrm>
              <a:prstGeom prst="rect">
                <a:avLst/>
              </a:prstGeom>
              <a:blipFill rotWithShape="0">
                <a:blip r:embed="rId5"/>
                <a:stretch>
                  <a:fillRect l="-862" r="-287" b="-25758"/>
                </a:stretch>
              </a:blipFill>
            </p:spPr>
            <p:txBody>
              <a:bodyPr/>
              <a:lstStyle/>
              <a:p>
                <a:r>
                  <a:rPr lang="en-CA">
                    <a:noFill/>
                  </a:rPr>
                  <a:t> </a:t>
                </a:r>
              </a:p>
            </p:txBody>
          </p:sp>
        </mc:Fallback>
      </mc:AlternateContent>
      <p:pic>
        <p:nvPicPr>
          <p:cNvPr id="6" name="Picture 5"/>
          <p:cNvPicPr>
            <a:picLocks/>
          </p:cNvPicPr>
          <p:nvPr/>
        </p:nvPicPr>
        <p:blipFill>
          <a:blip r:embed="rId6"/>
          <a:stretch>
            <a:fillRect/>
          </a:stretch>
        </p:blipFill>
        <p:spPr>
          <a:xfrm>
            <a:off x="4500000" y="1047600"/>
            <a:ext cx="4521600" cy="3063600"/>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292080" y="1331476"/>
                <a:ext cx="17561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𝐽𝑢𝑠𝑡</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𝑓𝑜𝑟</m:t>
                      </m:r>
                      <m:r>
                        <a:rPr lang="en-CA" i="1" smtClean="0">
                          <a:solidFill>
                            <a:prstClr val="black"/>
                          </a:solidFill>
                          <a:latin typeface="Cambria Math" panose="02040503050406030204" pitchFamily="18" charset="0"/>
                        </a:rPr>
                        <m:t> </m:t>
                      </m:r>
                      <m:r>
                        <a:rPr lang="en-CA" b="0" i="1" smtClean="0">
                          <a:solidFill>
                            <a:prstClr val="black"/>
                          </a:solidFill>
                          <a:latin typeface="Cambria Math" panose="02040503050406030204" pitchFamily="18" charset="0"/>
                        </a:rPr>
                        <m:t>𝐻𝑀</m:t>
                      </m:r>
                    </m:oMath>
                  </m:oMathPara>
                </a14:m>
                <a:endParaRPr lang="en-CA" dirty="0">
                  <a:solidFill>
                    <a:prstClr val="black"/>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292080" y="1331476"/>
                <a:ext cx="1756186" cy="369332"/>
              </a:xfrm>
              <a:prstGeom prst="rect">
                <a:avLst/>
              </a:prstGeom>
              <a:blipFill rotWithShape="0">
                <a:blip r:embed="rId7"/>
                <a:stretch>
                  <a:fillRect l="-4861" r="-3125" b="-36066"/>
                </a:stretch>
              </a:blipFill>
            </p:spPr>
            <p:txBody>
              <a:bodyPr/>
              <a:lstStyle/>
              <a:p>
                <a:r>
                  <a:rPr lang="en-CA">
                    <a:noFill/>
                  </a:rPr>
                  <a:t> </a:t>
                </a:r>
              </a:p>
            </p:txBody>
          </p:sp>
        </mc:Fallback>
      </mc:AlternateContent>
      <p:pic>
        <p:nvPicPr>
          <p:cNvPr id="7" name="Picture 6"/>
          <p:cNvPicPr>
            <a:picLocks/>
          </p:cNvPicPr>
          <p:nvPr/>
        </p:nvPicPr>
        <p:blipFill>
          <a:blip r:embed="rId8"/>
          <a:stretch>
            <a:fillRect/>
          </a:stretch>
        </p:blipFill>
        <p:spPr>
          <a:xfrm>
            <a:off x="0" y="4132800"/>
            <a:ext cx="4500000" cy="273600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655574" y="4365104"/>
                <a:ext cx="17561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𝐽𝑢𝑠𝑡</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𝑓𝑜𝑟</m:t>
                      </m:r>
                      <m:r>
                        <a:rPr lang="en-CA" i="1" smtClean="0">
                          <a:solidFill>
                            <a:prstClr val="black"/>
                          </a:solidFill>
                          <a:latin typeface="Cambria Math" panose="02040503050406030204" pitchFamily="18" charset="0"/>
                        </a:rPr>
                        <m:t> </m:t>
                      </m:r>
                      <m:r>
                        <a:rPr lang="en-CA" b="0" i="1" smtClean="0">
                          <a:solidFill>
                            <a:prstClr val="black"/>
                          </a:solidFill>
                          <a:latin typeface="Cambria Math" panose="02040503050406030204" pitchFamily="18" charset="0"/>
                        </a:rPr>
                        <m:t>𝐻𝑀</m:t>
                      </m:r>
                    </m:oMath>
                  </m:oMathPara>
                </a14:m>
                <a:endParaRPr lang="en-CA" dirty="0">
                  <a:solidFill>
                    <a:prstClr val="black"/>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55574" y="4365104"/>
                <a:ext cx="1756186" cy="369332"/>
              </a:xfrm>
              <a:prstGeom prst="rect">
                <a:avLst/>
              </a:prstGeom>
              <a:blipFill rotWithShape="0">
                <a:blip r:embed="rId9"/>
                <a:stretch>
                  <a:fillRect l="-4861" r="-2778" b="-36066"/>
                </a:stretch>
              </a:blipFill>
            </p:spPr>
            <p:txBody>
              <a:bodyPr/>
              <a:lstStyle/>
              <a:p>
                <a:r>
                  <a:rPr lang="en-CA">
                    <a:noFill/>
                  </a:rPr>
                  <a:t> </a:t>
                </a:r>
              </a:p>
            </p:txBody>
          </p:sp>
        </mc:Fallback>
      </mc:AlternateContent>
      <p:cxnSp>
        <p:nvCxnSpPr>
          <p:cNvPr id="13" name="Straight Arrow Connector 12"/>
          <p:cNvCxnSpPr/>
          <p:nvPr/>
        </p:nvCxnSpPr>
        <p:spPr>
          <a:xfrm flipH="1" flipV="1">
            <a:off x="3563888" y="5013176"/>
            <a:ext cx="1368152" cy="360040"/>
          </a:xfrm>
          <a:prstGeom prst="straightConnector1">
            <a:avLst/>
          </a:prstGeom>
          <a:ln>
            <a:tailEnd type="triangle"/>
          </a:ln>
          <a:effectLst>
            <a:glow rad="38100">
              <a:schemeClr val="accent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0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4500000" y="1051200"/>
            <a:ext cx="4550400" cy="30888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23</a:t>
            </a:fld>
            <a:endParaRPr lang="en-CA" dirty="0"/>
          </a:p>
        </p:txBody>
      </p:sp>
      <mc:AlternateContent xmlns:mc="http://schemas.openxmlformats.org/markup-compatibility/2006" xmlns:a14="http://schemas.microsoft.com/office/drawing/2010/main">
        <mc:Choice Requires="a14">
          <p:sp>
            <p:nvSpPr>
              <p:cNvPr id="14" name="Content Placeholder 1"/>
              <p:cNvSpPr txBox="1">
                <a:spLocks/>
              </p:cNvSpPr>
              <p:nvPr/>
            </p:nvSpPr>
            <p:spPr bwMode="auto">
              <a:xfrm>
                <a:off x="4428008" y="4201144"/>
                <a:ext cx="4824512" cy="3548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𝐶𝑜𝑛𝑓𝑖𝑟𝑚𝑒𝑑</m:t>
                    </m:r>
                    <m:r>
                      <a:rPr lang="en-CA" sz="2000" b="0" i="1" smtClean="0">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𝑣</m:t>
                        </m:r>
                      </m:e>
                      <m:sub>
                        <m:r>
                          <a:rPr lang="en-CA" sz="2000" i="1">
                            <a:latin typeface="Cambria Math" panose="02040503050406030204" pitchFamily="18" charset="0"/>
                          </a:rPr>
                          <m:t>2</m:t>
                        </m:r>
                      </m:sub>
                    </m:sSub>
                    <m:r>
                      <a:rPr lang="en-CA" sz="2000" b="0" i="1" smtClean="0">
                        <a:latin typeface="Cambria Math" panose="02040503050406030204" pitchFamily="18" charset="0"/>
                      </a:rPr>
                      <m:t>↑</m:t>
                    </m:r>
                    <m:r>
                      <a:rPr lang="en-CA" sz="2000" b="0" i="1" smtClean="0">
                        <a:latin typeface="Cambria Math" panose="02040503050406030204" pitchFamily="18" charset="0"/>
                      </a:rPr>
                      <m:t>𝐻𝑀</m:t>
                    </m:r>
                    <m:r>
                      <a:rPr lang="en-CA" sz="2000" b="0" i="1" smtClean="0">
                        <a:latin typeface="Cambria Math" panose="02040503050406030204" pitchFamily="18" charset="0"/>
                      </a:rPr>
                      <m:t> </m:t>
                    </m:r>
                    <m:r>
                      <a:rPr lang="en-CA" sz="2000" b="0" i="1" smtClean="0">
                        <a:latin typeface="Cambria Math" panose="02040503050406030204" pitchFamily="18" charset="0"/>
                      </a:rPr>
                      <m:t>𝑎𝑛𝑑</m:t>
                    </m:r>
                    <m:r>
                      <a:rPr lang="en-CA" sz="2000" b="0" i="1" smtClean="0">
                        <a:latin typeface="Cambria Math" panose="02040503050406030204" pitchFamily="18" charset="0"/>
                      </a:rPr>
                      <m:t>↓</m:t>
                    </m:r>
                    <m:r>
                      <a:rPr lang="en-CA" sz="2000" b="0" i="1" smtClean="0">
                        <a:latin typeface="Cambria Math" panose="02040503050406030204" pitchFamily="18" charset="0"/>
                      </a:rPr>
                      <m:t>𝑄𝐺𝑃</m:t>
                    </m:r>
                    <m:r>
                      <a:rPr lang="en-CA" sz="2000" b="0" i="1" smtClean="0">
                        <a:latin typeface="Cambria Math" panose="02040503050406030204" pitchFamily="18" charset="0"/>
                      </a:rPr>
                      <m:t> </m:t>
                    </m:r>
                  </m:oMath>
                </a14:m>
                <a:endParaRPr lang="en-CA" sz="2000" b="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latin typeface="Cambria Math" panose="02040503050406030204" pitchFamily="18" charset="0"/>
                      </a:rPr>
                      <m:t>𝑈𝑛𝑙𝑖𝑘𝑒</m:t>
                    </m:r>
                    <m:r>
                      <a:rPr lang="en-CA" sz="2000" b="0" i="1" smtClean="0">
                        <a:latin typeface="Cambria Math" panose="02040503050406030204" pitchFamily="18" charset="0"/>
                      </a:rPr>
                      <m:t> </m:t>
                    </m:r>
                    <m:r>
                      <a:rPr lang="en-CA" sz="2000" b="0" i="1" smtClean="0">
                        <a:latin typeface="Cambria Math" panose="02040503050406030204" pitchFamily="18" charset="0"/>
                      </a:rPr>
                      <m:t>𝑐h</m:t>
                    </m:r>
                    <m:r>
                      <a:rPr lang="en-CA" sz="2000" b="0" i="1" smtClean="0">
                        <a:latin typeface="Cambria Math" panose="02040503050406030204" pitchFamily="18" charset="0"/>
                      </a:rPr>
                      <m:t>. </m:t>
                    </m:r>
                    <m:r>
                      <a:rPr lang="en-CA" sz="2000" b="0" i="1" smtClean="0">
                        <a:latin typeface="Cambria Math" panose="02040503050406030204" pitchFamily="18" charset="0"/>
                      </a:rPr>
                      <m:t>h𝑎𝑑𝑟𝑜𝑛𝑠</m:t>
                    </m:r>
                    <m:r>
                      <a:rPr lang="en-CA" sz="2000" b="0" i="1" smtClean="0">
                        <a:latin typeface="Cambria Math" panose="02040503050406030204" pitchFamily="18" charset="0"/>
                      </a:rPr>
                      <m:t>,  </m:t>
                    </m:r>
                    <m:r>
                      <a:rPr lang="en-CA" sz="2000" b="0" i="1" smtClean="0">
                        <a:latin typeface="Cambria Math" panose="02040503050406030204" pitchFamily="18" charset="0"/>
                      </a:rPr>
                      <m:t>𝑑𝑖𝑙𝑒𝑝𝑡𝑜𝑛𝑠</m:t>
                    </m:r>
                  </m:oMath>
                </a14:m>
                <a:r>
                  <a:rPr lang="en-CA" sz="2000" b="0" i="1" dirty="0" smtClean="0">
                    <a:latin typeface="Cambria Math" panose="02040503050406030204" pitchFamily="18" charset="0"/>
                  </a:rPr>
                  <a:t/>
                </a:r>
                <a:br>
                  <a:rPr lang="en-CA" sz="2000" b="0" i="1" dirty="0" smtClean="0">
                    <a:latin typeface="Cambria Math" panose="02040503050406030204" pitchFamily="18" charset="0"/>
                  </a:rPr>
                </a:br>
                <a14:m>
                  <m:oMath xmlns:m="http://schemas.openxmlformats.org/officeDocument/2006/math">
                    <m:r>
                      <a:rPr lang="en-CA" sz="2000" b="0" i="1" smtClean="0">
                        <a:latin typeface="Cambria Math" panose="02040503050406030204" pitchFamily="18" charset="0"/>
                      </a:rPr>
                      <m:t>𝑝𝑖𝑐𝑘𝑢𝑝</m:t>
                    </m:r>
                    <m:r>
                      <a:rPr lang="en-CA" sz="2000" b="0" i="1" smtClean="0">
                        <a:latin typeface="Cambria Math" panose="02040503050406030204" pitchFamily="18" charset="0"/>
                      </a:rPr>
                      <m:t> </m:t>
                    </m:r>
                    <m:r>
                      <a:rPr lang="en-CA" sz="2000" b="0" i="1" smtClean="0">
                        <a:latin typeface="Cambria Math" panose="02040503050406030204" pitchFamily="18" charset="0"/>
                      </a:rPr>
                      <m:t>𝑎𝑛𝑖𝑠𝑜</m:t>
                    </m:r>
                    <m:r>
                      <a:rPr lang="en-CA" sz="2000" b="0" i="1" smtClean="0">
                        <a:latin typeface="Cambria Math" panose="02040503050406030204" pitchFamily="18" charset="0"/>
                      </a:rPr>
                      <m:t>. </m:t>
                    </m:r>
                    <m:r>
                      <a:rPr lang="en-CA" sz="2000" b="0" i="1" smtClean="0">
                        <a:latin typeface="Cambria Math" panose="02040503050406030204" pitchFamily="18" charset="0"/>
                      </a:rPr>
                      <m:t>𝑓𝑙𝑜𝑤</m:t>
                    </m:r>
                    <m:r>
                      <a:rPr lang="en-CA" sz="2000" b="0" i="1" smtClean="0">
                        <a:latin typeface="Cambria Math" panose="02040503050406030204" pitchFamily="18" charset="0"/>
                      </a:rPr>
                      <m:t> </m:t>
                    </m:r>
                    <m:r>
                      <a:rPr lang="en-CA" sz="2000" b="0" i="1" smtClean="0">
                        <a:latin typeface="Cambria Math" panose="02040503050406030204" pitchFamily="18" charset="0"/>
                      </a:rPr>
                      <m:t>𝑓𝑟𝑜𝑚</m:t>
                    </m:r>
                    <m:r>
                      <a:rPr lang="en-CA" sz="2000" b="0" i="1" smtClean="0">
                        <a:latin typeface="Cambria Math" panose="02040503050406030204" pitchFamily="18" charset="0"/>
                      </a:rPr>
                      <m:t> ∀ </m:t>
                    </m:r>
                    <m:r>
                      <a:rPr lang="en-CA" sz="2000" b="0" i="1" smtClean="0">
                        <a:latin typeface="Cambria Math" panose="02040503050406030204" pitchFamily="18" charset="0"/>
                      </a:rPr>
                      <m:t>𝑇</m:t>
                    </m:r>
                    <m:r>
                      <a:rPr lang="en-CA" sz="2000" b="0" i="1" smtClean="0">
                        <a:latin typeface="Cambria Math" panose="02040503050406030204" pitchFamily="18" charset="0"/>
                      </a:rPr>
                      <m:t>, </m:t>
                    </m:r>
                    <m:r>
                      <a:rPr lang="en-CA" sz="2000" b="0" i="1" smtClean="0">
                        <a:latin typeface="Cambria Math" panose="02040503050406030204" pitchFamily="18" charset="0"/>
                      </a:rPr>
                      <m:t>𝑖𝑛𝑐𝑙</m:t>
                    </m:r>
                    <m:r>
                      <a:rPr lang="en-CA" sz="2000" b="0" i="1" smtClean="0">
                        <a:latin typeface="Cambria Math" panose="02040503050406030204" pitchFamily="18" charset="0"/>
                      </a:rPr>
                      <m:t>. </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m:t>
                        </m:r>
                        <m:r>
                          <a:rPr lang="en-CA" sz="2000" b="0" i="1" smtClean="0">
                            <a:latin typeface="Cambria Math" panose="02040503050406030204" pitchFamily="18" charset="0"/>
                          </a:rPr>
                          <m:t>𝑇</m:t>
                        </m:r>
                      </m:e>
                      <m:sub>
                        <m:r>
                          <a:rPr lang="en-CA" sz="2000" b="0" i="1" smtClean="0">
                            <a:latin typeface="Cambria Math" panose="02040503050406030204" pitchFamily="18" charset="0"/>
                          </a:rPr>
                          <m:t>𝑐</m:t>
                        </m:r>
                      </m:sub>
                    </m:sSub>
                  </m:oMath>
                </a14:m>
                <a:endParaRPr lang="en-CA" sz="2000" b="0" i="1" dirty="0" smtClean="0">
                  <a:latin typeface="Cambria Math" panose="02040503050406030204" pitchFamily="18" charset="0"/>
                </a:endParaRPr>
              </a:p>
              <a:p>
                <a:pPr marL="273050" lvl="0" indent="-273050">
                  <a:spcBef>
                    <a:spcPct val="20000"/>
                  </a:spcBef>
                  <a:buClr>
                    <a:srgbClr val="0BD0D9"/>
                  </a:buClr>
                  <a:buSzPct val="95000"/>
                  <a:buFont typeface="Wingdings 2" pitchFamily="18" charset="2"/>
                  <a:buChar char=""/>
                  <a:defRPr/>
                </a:pPr>
                <a14:m>
                  <m:oMath xmlns:m="http://schemas.openxmlformats.org/officeDocument/2006/math">
                    <m:r>
                      <a:rPr lang="en-CA" sz="2000" b="0" i="1" smtClean="0">
                        <a:solidFill>
                          <a:srgbClr val="FF0000"/>
                        </a:solidFill>
                        <a:latin typeface="Cambria Math" panose="02040503050406030204" pitchFamily="18" charset="0"/>
                      </a:rPr>
                      <m:t>⇒</m:t>
                    </m:r>
                    <m:r>
                      <a:rPr lang="en-CA" sz="2000" b="0" i="1" smtClean="0">
                        <a:solidFill>
                          <a:srgbClr val="FF0000"/>
                        </a:solidFill>
                        <a:latin typeface="Cambria Math" panose="02040503050406030204" pitchFamily="18" charset="0"/>
                      </a:rPr>
                      <m:t>𝐷𝑖𝑙𝑒𝑝𝑡𝑜𝑛𝑠</m:t>
                    </m:r>
                    <m:r>
                      <a:rPr lang="en-CA" sz="2000" b="0" i="1" smtClean="0">
                        <a:solidFill>
                          <a:srgbClr val="FF0000"/>
                        </a:solidFill>
                        <a:latin typeface="Cambria Math" panose="02040503050406030204" pitchFamily="18" charset="0"/>
                      </a:rPr>
                      <m:t> </m:t>
                    </m:r>
                    <m:r>
                      <a:rPr lang="en-CA" sz="2000" b="0" i="1" smtClean="0">
                        <a:solidFill>
                          <a:srgbClr val="FF0000"/>
                        </a:solidFill>
                        <a:latin typeface="Cambria Math" panose="02040503050406030204" pitchFamily="18" charset="0"/>
                      </a:rPr>
                      <m:t>𝑐𝑎𝑛</m:t>
                    </m:r>
                    <m:r>
                      <a:rPr lang="en-CA" sz="2000" b="0" i="1" smtClean="0">
                        <a:solidFill>
                          <a:srgbClr val="FF0000"/>
                        </a:solidFill>
                        <a:latin typeface="Cambria Math" panose="02040503050406030204" pitchFamily="18" charset="0"/>
                      </a:rPr>
                      <m:t> </m:t>
                    </m:r>
                    <m:r>
                      <a:rPr lang="en-CA" sz="2000" b="0" i="1" smtClean="0">
                        <a:solidFill>
                          <a:srgbClr val="FF0000"/>
                        </a:solidFill>
                        <a:latin typeface="Cambria Math" panose="02040503050406030204" pitchFamily="18" charset="0"/>
                      </a:rPr>
                      <m:t>𝑝𝑟𝑜𝑏𝑒</m:t>
                    </m:r>
                    <m:r>
                      <a:rPr lang="en-CA" sz="2000" b="0" i="1" smtClean="0">
                        <a:solidFill>
                          <a:srgbClr val="FF0000"/>
                        </a:solidFill>
                        <a:latin typeface="Cambria Math" panose="02040503050406030204" pitchFamily="18" charset="0"/>
                      </a:rPr>
                      <m:t> </m:t>
                    </m:r>
                    <m:f>
                      <m:fPr>
                        <m:ctrlPr>
                          <a:rPr lang="en-CA" sz="2000" b="0" i="1" smtClean="0">
                            <a:solidFill>
                              <a:srgbClr val="FF0000"/>
                            </a:solidFill>
                            <a:latin typeface="Cambria Math" panose="02040503050406030204" pitchFamily="18" charset="0"/>
                          </a:rPr>
                        </m:ctrlPr>
                      </m:fPr>
                      <m:num>
                        <m:r>
                          <a:rPr lang="en-CA" sz="2000" b="0" i="1" smtClean="0">
                            <a:solidFill>
                              <a:srgbClr val="FF0000"/>
                            </a:solidFill>
                            <a:latin typeface="Cambria Math" panose="02040503050406030204" pitchFamily="18" charset="0"/>
                          </a:rPr>
                          <m:t>𝜂</m:t>
                        </m:r>
                      </m:num>
                      <m:den>
                        <m:r>
                          <a:rPr lang="en-CA" sz="2000" b="0" i="1" smtClean="0">
                            <a:solidFill>
                              <a:srgbClr val="FF0000"/>
                            </a:solidFill>
                            <a:latin typeface="Cambria Math" panose="02040503050406030204" pitchFamily="18" charset="0"/>
                          </a:rPr>
                          <m:t>𝑠</m:t>
                        </m:r>
                      </m:den>
                    </m:f>
                    <m:r>
                      <a:rPr lang="en-CA" sz="2000" b="0" i="1" smtClean="0">
                        <a:solidFill>
                          <a:srgbClr val="FF0000"/>
                        </a:solidFill>
                        <a:latin typeface="Cambria Math" panose="02040503050406030204" pitchFamily="18" charset="0"/>
                      </a:rPr>
                      <m:t> </m:t>
                    </m:r>
                    <m:r>
                      <a:rPr lang="en-CA" sz="2000" b="0" i="1" smtClean="0">
                        <a:solidFill>
                          <a:srgbClr val="FF0000"/>
                        </a:solidFill>
                        <a:latin typeface="Cambria Math" panose="02040503050406030204" pitchFamily="18" charset="0"/>
                      </a:rPr>
                      <m:t>𝑎𝑟𝑜𝑢𝑛𝑑</m:t>
                    </m:r>
                    <m:r>
                      <a:rPr lang="en-CA" sz="2000" b="0" i="1" smtClean="0">
                        <a:solidFill>
                          <a:srgbClr val="FF0000"/>
                        </a:solidFill>
                        <a:latin typeface="Cambria Math" panose="02040503050406030204" pitchFamily="18" charset="0"/>
                      </a:rPr>
                      <m:t> </m:t>
                    </m:r>
                    <m:sSub>
                      <m:sSubPr>
                        <m:ctrlPr>
                          <a:rPr lang="en-CA" sz="2000" b="0" i="1" smtClean="0">
                            <a:solidFill>
                              <a:srgbClr val="FF0000"/>
                            </a:solidFill>
                            <a:latin typeface="Cambria Math" panose="02040503050406030204" pitchFamily="18" charset="0"/>
                          </a:rPr>
                        </m:ctrlPr>
                      </m:sSubPr>
                      <m:e>
                        <m:r>
                          <a:rPr lang="en-CA" sz="2000" b="0" i="1" smtClean="0">
                            <a:solidFill>
                              <a:srgbClr val="FF0000"/>
                            </a:solidFill>
                            <a:latin typeface="Cambria Math" panose="02040503050406030204" pitchFamily="18" charset="0"/>
                          </a:rPr>
                          <m:t>𝑇</m:t>
                        </m:r>
                      </m:e>
                      <m:sub>
                        <m:r>
                          <a:rPr lang="en-CA" sz="2000" b="0" i="1" smtClean="0">
                            <a:solidFill>
                              <a:srgbClr val="FF0000"/>
                            </a:solidFill>
                            <a:latin typeface="Cambria Math" panose="02040503050406030204" pitchFamily="18" charset="0"/>
                          </a:rPr>
                          <m:t>𝐶</m:t>
                        </m:r>
                      </m:sub>
                    </m:sSub>
                  </m:oMath>
                </a14:m>
                <a:endParaRPr lang="en-US" sz="2000" dirty="0" smtClean="0">
                  <a:latin typeface="+mn-lt"/>
                </a:endParaRPr>
              </a:p>
            </p:txBody>
          </p:sp>
        </mc:Choice>
        <mc:Fallback xmlns="">
          <p:sp>
            <p:nvSpPr>
              <p:cNvPr id="14" name="Content Placeholder 1"/>
              <p:cNvSpPr txBox="1">
                <a:spLocks noRot="1" noChangeAspect="1" noMove="1" noResize="1" noEditPoints="1" noAdjustHandles="1" noChangeArrowheads="1" noChangeShapeType="1" noTextEdit="1"/>
              </p:cNvSpPr>
              <p:nvPr/>
            </p:nvSpPr>
            <p:spPr bwMode="auto">
              <a:xfrm>
                <a:off x="4428008" y="4201144"/>
                <a:ext cx="4824512" cy="3548336"/>
              </a:xfrm>
              <a:prstGeom prst="rect">
                <a:avLst/>
              </a:prstGeom>
              <a:blipFill rotWithShape="0">
                <a:blip r:embed="rId5"/>
                <a:stretch>
                  <a:fillRect l="-758"/>
                </a:stretch>
              </a:blipFill>
              <a:ln w="9525">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212332" y="2924944"/>
                <a:ext cx="1231876" cy="338554"/>
              </a:xfrm>
              <a:prstGeom prst="rect">
                <a:avLst/>
              </a:prstGeom>
            </p:spPr>
            <p:txBody>
              <a:bodyPr wrap="none">
                <a:spAutoFit/>
              </a:bodyPr>
              <a:lstStyle/>
              <a:p>
                <a14:m>
                  <m:oMath xmlns:m="http://schemas.openxmlformats.org/officeDocument/2006/math">
                    <m:sSup>
                      <m:sSupPr>
                        <m:ctrlPr>
                          <a:rPr lang="en-CA" sz="1600" i="1" smtClean="0">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𝜋</m:t>
                        </m:r>
                      </m:e>
                      <m:sup>
                        <m:r>
                          <a:rPr lang="en-CA" sz="1600" i="1">
                            <a:solidFill>
                              <a:schemeClr val="tx1"/>
                            </a:solidFill>
                            <a:latin typeface="Cambria Math" panose="02040503050406030204" pitchFamily="18" charset="0"/>
                          </a:rPr>
                          <m:t>𝜇𝜈</m:t>
                        </m:r>
                      </m:sup>
                    </m:sSup>
                    <m:d>
                      <m:dPr>
                        <m:ctrlPr>
                          <a:rPr lang="en-CA" sz="1600" i="1">
                            <a:solidFill>
                              <a:schemeClr val="tx1"/>
                            </a:solidFill>
                            <a:latin typeface="Cambria Math" panose="02040503050406030204" pitchFamily="18" charset="0"/>
                          </a:rPr>
                        </m:ctrlPr>
                      </m:dPr>
                      <m:e>
                        <m:sSub>
                          <m:sSubPr>
                            <m:ctrlPr>
                              <a:rPr lang="en-CA" sz="1600" i="1">
                                <a:solidFill>
                                  <a:schemeClr val="tx1"/>
                                </a:solidFill>
                                <a:latin typeface="Cambria Math" panose="02040503050406030204" pitchFamily="18" charset="0"/>
                              </a:rPr>
                            </m:ctrlPr>
                          </m:sSubPr>
                          <m:e>
                            <m:r>
                              <a:rPr lang="en-CA" sz="1600" i="1">
                                <a:solidFill>
                                  <a:schemeClr val="tx1"/>
                                </a:solidFill>
                                <a:latin typeface="Cambria Math" panose="02040503050406030204" pitchFamily="18" charset="0"/>
                              </a:rPr>
                              <m:t>𝜏</m:t>
                            </m:r>
                          </m:e>
                          <m:sub>
                            <m:r>
                              <a:rPr lang="en-CA" sz="1600" i="1">
                                <a:solidFill>
                                  <a:schemeClr val="tx1"/>
                                </a:solidFill>
                                <a:latin typeface="Cambria Math" panose="02040503050406030204" pitchFamily="18" charset="0"/>
                              </a:rPr>
                              <m:t>0</m:t>
                            </m:r>
                          </m:sub>
                        </m:sSub>
                      </m:e>
                    </m:d>
                    <m:r>
                      <a:rPr lang="en-CA" sz="1600" i="1">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 </m:t>
                    </m:r>
                  </m:oMath>
                </a14:m>
                <a:r>
                  <a:rPr lang="fr-CA" sz="1600" dirty="0" smtClean="0">
                    <a:solidFill>
                      <a:schemeClr val="tx1"/>
                    </a:solidFill>
                  </a:rPr>
                  <a:t>0</a:t>
                </a:r>
                <a:endParaRPr lang="fr-CA" sz="1600" dirty="0"/>
              </a:p>
            </p:txBody>
          </p:sp>
        </mc:Choice>
        <mc:Fallback xmlns="">
          <p:sp>
            <p:nvSpPr>
              <p:cNvPr id="18" name="Rectangle 17"/>
              <p:cNvSpPr>
                <a:spLocks noRot="1" noChangeAspect="1" noMove="1" noResize="1" noEditPoints="1" noAdjustHandles="1" noChangeArrowheads="1" noChangeShapeType="1" noTextEdit="1"/>
              </p:cNvSpPr>
              <p:nvPr/>
            </p:nvSpPr>
            <p:spPr>
              <a:xfrm>
                <a:off x="5212332" y="2924944"/>
                <a:ext cx="1231876" cy="338554"/>
              </a:xfrm>
              <a:prstGeom prst="rect">
                <a:avLst/>
              </a:prstGeom>
              <a:blipFill rotWithShape="0">
                <a:blip r:embed="rId6"/>
                <a:stretch>
                  <a:fillRect t="-5455" r="-1980" b="-23636"/>
                </a:stretch>
              </a:blipFill>
            </p:spPr>
            <p:txBody>
              <a:bodyPr/>
              <a:lstStyle/>
              <a:p>
                <a:r>
                  <a:rPr lang="en-CA">
                    <a:noFill/>
                  </a:rPr>
                  <a:t> </a:t>
                </a:r>
              </a:p>
            </p:txBody>
          </p:sp>
        </mc:Fallback>
      </mc:AlternateContent>
      <p:sp>
        <p:nvSpPr>
          <p:cNvPr id="19" name="TextBox 18"/>
          <p:cNvSpPr txBox="1"/>
          <p:nvPr/>
        </p:nvSpPr>
        <p:spPr>
          <a:xfrm>
            <a:off x="5076056" y="1196752"/>
            <a:ext cx="1159292" cy="461665"/>
          </a:xfrm>
          <a:prstGeom prst="rect">
            <a:avLst/>
          </a:prstGeom>
          <a:noFill/>
        </p:spPr>
        <p:txBody>
          <a:bodyPr wrap="none" rtlCol="0">
            <a:spAutoFit/>
          </a:bodyPr>
          <a:lstStyle/>
          <a:p>
            <a:r>
              <a:rPr lang="en-US" dirty="0" smtClean="0"/>
              <a:t>20-40%</a:t>
            </a:r>
            <a:endParaRPr lang="en-US" dirty="0"/>
          </a:p>
        </p:txBody>
      </p:sp>
      <mc:AlternateContent xmlns:mc="http://schemas.openxmlformats.org/markup-compatibility/2006" xmlns:a14="http://schemas.microsoft.com/office/drawing/2010/main">
        <mc:Choice Requires="a14">
          <p:sp>
            <p:nvSpPr>
              <p:cNvPr id="20" name="TextBox 19"/>
              <p:cNvSpPr txBox="1"/>
              <p:nvPr/>
            </p:nvSpPr>
            <p:spPr>
              <a:xfrm>
                <a:off x="5292080" y="2571194"/>
                <a:ext cx="1149096" cy="425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tx1"/>
                              </a:solidFill>
                              <a:latin typeface="Cambria Math" panose="02040503050406030204" pitchFamily="18" charset="0"/>
                            </a:rPr>
                          </m:ctrlPr>
                        </m:sSubPr>
                        <m:e>
                          <m:r>
                            <a:rPr lang="en-CA" sz="1600" b="0" i="1" smtClean="0">
                              <a:solidFill>
                                <a:schemeClr val="tx1"/>
                              </a:solidFill>
                              <a:latin typeface="Cambria Math" panose="02040503050406030204" pitchFamily="18" charset="0"/>
                            </a:rPr>
                            <m:t>𝜏</m:t>
                          </m:r>
                        </m:e>
                        <m:sub>
                          <m:r>
                            <a:rPr lang="en-CA" sz="1600" b="0" i="1" smtClean="0">
                              <a:solidFill>
                                <a:schemeClr val="tx1"/>
                              </a:solidFill>
                              <a:latin typeface="Cambria Math" panose="02040503050406030204" pitchFamily="18" charset="0"/>
                            </a:rPr>
                            <m:t>𝜋</m:t>
                          </m:r>
                        </m:sub>
                      </m:sSub>
                      <m:r>
                        <a:rPr lang="en-CA" sz="1600" b="0" i="1" smtClean="0">
                          <a:solidFill>
                            <a:schemeClr val="tx1"/>
                          </a:solidFill>
                          <a:latin typeface="Cambria Math" panose="02040503050406030204" pitchFamily="18" charset="0"/>
                        </a:rPr>
                        <m:t>=5</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𝜀</m:t>
                          </m:r>
                          <m:r>
                            <a:rPr lang="en-CA" sz="1600" b="0" i="1" smtClean="0">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𝑃</m:t>
                          </m:r>
                        </m:den>
                      </m:f>
                    </m:oMath>
                  </m:oMathPara>
                </a14:m>
                <a:endParaRPr lang="en-CA" sz="1600" dirty="0">
                  <a:solidFill>
                    <a:schemeClr val="tx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292080" y="2571194"/>
                <a:ext cx="1149096" cy="425758"/>
              </a:xfrm>
              <a:prstGeom prst="rect">
                <a:avLst/>
              </a:prstGeom>
              <a:blipFill rotWithShape="0">
                <a:blip r:embed="rId7"/>
                <a:stretch>
                  <a:fillRect l="-1587" t="-1429" r="-2646" b="-12857"/>
                </a:stretch>
              </a:blipFill>
            </p:spPr>
            <p:txBody>
              <a:bodyPr/>
              <a:lstStyle/>
              <a:p>
                <a:r>
                  <a:rPr lang="en-CA">
                    <a:noFill/>
                  </a:rPr>
                  <a:t> </a:t>
                </a:r>
              </a:p>
            </p:txBody>
          </p:sp>
        </mc:Fallback>
      </mc:AlternateContent>
      <p:sp>
        <p:nvSpPr>
          <p:cNvPr id="23" name="Title 3"/>
          <p:cNvSpPr>
            <a:spLocks noGrp="1"/>
          </p:cNvSpPr>
          <p:nvPr>
            <p:ph type="title"/>
          </p:nvPr>
        </p:nvSpPr>
        <p:spPr>
          <a:xfrm>
            <a:off x="228600" y="548680"/>
            <a:ext cx="8915400" cy="533400"/>
          </a:xfrm>
        </p:spPr>
        <p:txBody>
          <a:bodyPr/>
          <a:lstStyle/>
          <a:p>
            <a:pPr algn="ctr"/>
            <a:r>
              <a:rPr lang="en-US" sz="3200" dirty="0" smtClean="0"/>
              <a:t>Effects of </a:t>
            </a:r>
            <a:r>
              <a:rPr lang="en-US" sz="3200" dirty="0" smtClean="0">
                <a:latin typeface="Symbol" pitchFamily="18" charset="2"/>
              </a:rPr>
              <a:t>h</a:t>
            </a:r>
            <a:r>
              <a:rPr lang="en-US" sz="3200" dirty="0" smtClean="0">
                <a:latin typeface="+mn-lt"/>
              </a:rPr>
              <a:t>/s(T)</a:t>
            </a:r>
            <a:r>
              <a:rPr lang="en-US" sz="3200" dirty="0" smtClean="0"/>
              <a:t> in the QGP </a:t>
            </a:r>
          </a:p>
        </p:txBody>
      </p:sp>
      <p:sp>
        <p:nvSpPr>
          <p:cNvPr id="12" name="Oval 11"/>
          <p:cNvSpPr/>
          <p:nvPr/>
        </p:nvSpPr>
        <p:spPr>
          <a:xfrm>
            <a:off x="7924800" y="3099048"/>
            <a:ext cx="1013792"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flipV="1">
            <a:off x="8244408" y="3861048"/>
            <a:ext cx="0"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6876256" y="2492896"/>
            <a:ext cx="20456" cy="18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8388424" y="2492896"/>
            <a:ext cx="8384"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8"/>
          <a:stretch>
            <a:fillRect/>
          </a:stretch>
        </p:blipFill>
        <p:spPr>
          <a:xfrm>
            <a:off x="286874" y="856649"/>
            <a:ext cx="0" cy="0"/>
          </a:xfrm>
          <a:prstGeom prst="rect">
            <a:avLst/>
          </a:prstGeom>
        </p:spPr>
      </p:pic>
      <p:pic>
        <p:nvPicPr>
          <p:cNvPr id="21" name="Picture 20"/>
          <p:cNvPicPr>
            <a:picLocks/>
          </p:cNvPicPr>
          <p:nvPr/>
        </p:nvPicPr>
        <p:blipFill>
          <a:blip r:embed="rId9"/>
          <a:stretch>
            <a:fillRect/>
          </a:stretch>
        </p:blipFill>
        <p:spPr>
          <a:xfrm>
            <a:off x="0" y="3933056"/>
            <a:ext cx="4500000" cy="2880000"/>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683568" y="4139788"/>
                <a:ext cx="18635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𝐽𝑢𝑠𝑡</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𝑓𝑜𝑟</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𝑄𝐺𝑃</m:t>
                      </m:r>
                    </m:oMath>
                  </m:oMathPara>
                </a14:m>
                <a:endParaRPr lang="en-CA" dirty="0">
                  <a:solidFill>
                    <a:prstClr val="black"/>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83568" y="4139788"/>
                <a:ext cx="1863587" cy="369332"/>
              </a:xfrm>
              <a:prstGeom prst="rect">
                <a:avLst/>
              </a:prstGeom>
              <a:blipFill rotWithShape="0">
                <a:blip r:embed="rId10"/>
                <a:stretch>
                  <a:fillRect l="-4575" r="-4248" b="-36066"/>
                </a:stretch>
              </a:blipFill>
            </p:spPr>
            <p:txBody>
              <a:bodyPr/>
              <a:lstStyle/>
              <a:p>
                <a:r>
                  <a:rPr lang="en-CA">
                    <a:noFill/>
                  </a:rPr>
                  <a:t> </a:t>
                </a:r>
              </a:p>
            </p:txBody>
          </p:sp>
        </mc:Fallback>
      </mc:AlternateContent>
      <p:pic>
        <p:nvPicPr>
          <p:cNvPr id="24" name="Picture 23"/>
          <p:cNvPicPr>
            <a:picLocks/>
          </p:cNvPicPr>
          <p:nvPr/>
        </p:nvPicPr>
        <p:blipFill>
          <a:blip r:embed="rId11"/>
          <a:stretch>
            <a:fillRect/>
          </a:stretch>
        </p:blipFill>
        <p:spPr>
          <a:xfrm>
            <a:off x="0" y="1051200"/>
            <a:ext cx="4500000" cy="2880000"/>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655574" y="1285344"/>
                <a:ext cx="17561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𝐽𝑢𝑠𝑡</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𝑓𝑜𝑟</m:t>
                      </m:r>
                      <m:r>
                        <a:rPr lang="en-CA" i="1" smtClean="0">
                          <a:solidFill>
                            <a:prstClr val="black"/>
                          </a:solidFill>
                          <a:latin typeface="Cambria Math" panose="02040503050406030204" pitchFamily="18" charset="0"/>
                        </a:rPr>
                        <m:t> </m:t>
                      </m:r>
                      <m:r>
                        <a:rPr lang="en-CA" b="0" i="1" smtClean="0">
                          <a:solidFill>
                            <a:prstClr val="black"/>
                          </a:solidFill>
                          <a:latin typeface="Cambria Math" panose="02040503050406030204" pitchFamily="18" charset="0"/>
                        </a:rPr>
                        <m:t>𝐻𝑀</m:t>
                      </m:r>
                    </m:oMath>
                  </m:oMathPara>
                </a14:m>
                <a:endParaRPr lang="en-CA" dirty="0">
                  <a:solidFill>
                    <a:prstClr val="black"/>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55574" y="1285344"/>
                <a:ext cx="1756186" cy="369332"/>
              </a:xfrm>
              <a:prstGeom prst="rect">
                <a:avLst/>
              </a:prstGeom>
              <a:blipFill rotWithShape="0">
                <a:blip r:embed="rId12"/>
                <a:stretch>
                  <a:fillRect l="-4861" r="-2778" b="-36667"/>
                </a:stretch>
              </a:blipFill>
            </p:spPr>
            <p:txBody>
              <a:bodyPr/>
              <a:lstStyle/>
              <a:p>
                <a:r>
                  <a:rPr lang="en-CA">
                    <a:noFill/>
                  </a:rPr>
                  <a:t> </a:t>
                </a:r>
              </a:p>
            </p:txBody>
          </p:sp>
        </mc:Fallback>
      </mc:AlternateContent>
    </p:spTree>
    <p:extLst>
      <p:ext uri="{BB962C8B-B14F-4D97-AF65-F5344CB8AC3E}">
        <p14:creationId xmlns:p14="http://schemas.microsoft.com/office/powerpoint/2010/main" val="561925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3"/>
          <a:stretch>
            <a:fillRect/>
          </a:stretch>
        </p:blipFill>
        <p:spPr>
          <a:xfrm>
            <a:off x="0" y="3959999"/>
            <a:ext cx="4636800" cy="2883600"/>
          </a:xfrm>
          <a:prstGeom prst="rect">
            <a:avLst/>
          </a:prstGeom>
        </p:spPr>
      </p:pic>
      <p:pic>
        <p:nvPicPr>
          <p:cNvPr id="2" name="Picture 1"/>
          <p:cNvPicPr>
            <a:picLocks/>
          </p:cNvPicPr>
          <p:nvPr/>
        </p:nvPicPr>
        <p:blipFill>
          <a:blip r:embed="rId4"/>
          <a:stretch>
            <a:fillRect/>
          </a:stretch>
        </p:blipFill>
        <p:spPr>
          <a:xfrm>
            <a:off x="0" y="1123200"/>
            <a:ext cx="4636800" cy="2883600"/>
          </a:xfrm>
          <a:prstGeom prst="rect">
            <a:avLst/>
          </a:prstGeom>
        </p:spPr>
      </p:pic>
      <p:pic>
        <p:nvPicPr>
          <p:cNvPr id="10" name="Picture 9"/>
          <p:cNvPicPr>
            <a:picLocks/>
          </p:cNvPicPr>
          <p:nvPr/>
        </p:nvPicPr>
        <p:blipFill>
          <a:blip r:embed="rId5"/>
          <a:stretch>
            <a:fillRect/>
          </a:stretch>
        </p:blipFill>
        <p:spPr>
          <a:xfrm>
            <a:off x="4528800" y="1123199"/>
            <a:ext cx="4608000" cy="28836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24</a:t>
            </a:fld>
            <a:endParaRPr lang="en-CA" dirty="0"/>
          </a:p>
        </p:txBody>
      </p:sp>
      <p:sp>
        <p:nvSpPr>
          <p:cNvPr id="5" name="Title 3"/>
          <p:cNvSpPr>
            <a:spLocks noGrp="1"/>
          </p:cNvSpPr>
          <p:nvPr>
            <p:ph type="title"/>
          </p:nvPr>
        </p:nvSpPr>
        <p:spPr>
          <a:xfrm>
            <a:off x="304800" y="571480"/>
            <a:ext cx="8686800" cy="533400"/>
          </a:xfrm>
        </p:spPr>
        <p:txBody>
          <a:bodyPr/>
          <a:lstStyle/>
          <a:p>
            <a:pPr algn="ctr"/>
            <a:r>
              <a:rPr lang="en-US" sz="3200" dirty="0" smtClean="0"/>
              <a:t>Higher flow harmonics</a:t>
            </a:r>
          </a:p>
        </p:txBody>
      </p:sp>
      <p:sp>
        <p:nvSpPr>
          <p:cNvPr id="8" name="TextBox 7"/>
          <p:cNvSpPr txBox="1"/>
          <p:nvPr/>
        </p:nvSpPr>
        <p:spPr>
          <a:xfrm>
            <a:off x="3196684" y="2967335"/>
            <a:ext cx="1159292" cy="461665"/>
          </a:xfrm>
          <a:prstGeom prst="rect">
            <a:avLst/>
          </a:prstGeom>
          <a:noFill/>
        </p:spPr>
        <p:txBody>
          <a:bodyPr wrap="none" rtlCol="0">
            <a:spAutoFit/>
          </a:bodyPr>
          <a:lstStyle/>
          <a:p>
            <a:r>
              <a:rPr lang="en-US" dirty="0" smtClean="0"/>
              <a:t>20-40%</a:t>
            </a:r>
            <a:endParaRPr lang="en-US" dirty="0"/>
          </a:p>
        </p:txBody>
      </p:sp>
      <p:sp>
        <p:nvSpPr>
          <p:cNvPr id="11" name="TextBox 10"/>
          <p:cNvSpPr txBox="1"/>
          <p:nvPr/>
        </p:nvSpPr>
        <p:spPr>
          <a:xfrm>
            <a:off x="3261528" y="5847655"/>
            <a:ext cx="1159292" cy="461665"/>
          </a:xfrm>
          <a:prstGeom prst="rect">
            <a:avLst/>
          </a:prstGeom>
          <a:noFill/>
        </p:spPr>
        <p:txBody>
          <a:bodyPr wrap="none" rtlCol="0">
            <a:spAutoFit/>
          </a:bodyPr>
          <a:lstStyle/>
          <a:p>
            <a:r>
              <a:rPr lang="en-US" dirty="0" smtClean="0"/>
              <a:t>20-40%</a:t>
            </a:r>
            <a:endParaRPr lang="en-US" dirty="0"/>
          </a:p>
        </p:txBody>
      </p:sp>
      <p:sp>
        <p:nvSpPr>
          <p:cNvPr id="12" name="TextBox 11"/>
          <p:cNvSpPr txBox="1"/>
          <p:nvPr/>
        </p:nvSpPr>
        <p:spPr>
          <a:xfrm>
            <a:off x="7733188" y="2967335"/>
            <a:ext cx="1159292" cy="461665"/>
          </a:xfrm>
          <a:prstGeom prst="rect">
            <a:avLst/>
          </a:prstGeom>
          <a:noFill/>
        </p:spPr>
        <p:txBody>
          <a:bodyPr wrap="none" rtlCol="0">
            <a:spAutoFit/>
          </a:bodyPr>
          <a:lstStyle/>
          <a:p>
            <a:r>
              <a:rPr lang="en-US" dirty="0" smtClean="0"/>
              <a:t>20-40%</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611560" y="1772816"/>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7" name="TextBox 6"/>
              <p:cNvSpPr txBox="1">
                <a:spLocks noRot="1" noChangeAspect="1" noMove="1" noResize="1" noEditPoints="1" noAdjustHandles="1" noChangeArrowheads="1" noChangeShapeType="1" noTextEdit="1"/>
              </p:cNvSpPr>
              <p:nvPr/>
            </p:nvSpPr>
            <p:spPr>
              <a:xfrm>
                <a:off x="611560" y="1772816"/>
                <a:ext cx="1151726" cy="402226"/>
              </a:xfrm>
              <a:prstGeom prst="rect">
                <a:avLst/>
              </a:prstGeom>
              <a:blipFill rotWithShape="0">
                <a:blip r:embed="rId6"/>
                <a:stretch>
                  <a:fillRect l="-5291" r="-2646" b="-1969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11560" y="461095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3" name="TextBox 12"/>
              <p:cNvSpPr txBox="1">
                <a:spLocks noRot="1" noChangeAspect="1" noMove="1" noResize="1" noEditPoints="1" noAdjustHandles="1" noChangeArrowheads="1" noChangeShapeType="1" noTextEdit="1"/>
              </p:cNvSpPr>
              <p:nvPr/>
            </p:nvSpPr>
            <p:spPr>
              <a:xfrm>
                <a:off x="611560" y="4610950"/>
                <a:ext cx="1151726" cy="402226"/>
              </a:xfrm>
              <a:prstGeom prst="rect">
                <a:avLst/>
              </a:prstGeom>
              <a:blipFill rotWithShape="0">
                <a:blip r:embed="rId7"/>
                <a:stretch>
                  <a:fillRect l="-5291" r="-2646" b="-2121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148466" y="173063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4" name="TextBox 13"/>
              <p:cNvSpPr txBox="1">
                <a:spLocks noRot="1" noChangeAspect="1" noMove="1" noResize="1" noEditPoints="1" noAdjustHandles="1" noChangeArrowheads="1" noChangeShapeType="1" noTextEdit="1"/>
              </p:cNvSpPr>
              <p:nvPr/>
            </p:nvSpPr>
            <p:spPr>
              <a:xfrm>
                <a:off x="5148466" y="1730630"/>
                <a:ext cx="1151726" cy="402226"/>
              </a:xfrm>
              <a:prstGeom prst="rect">
                <a:avLst/>
              </a:prstGeom>
              <a:blipFill rotWithShape="0">
                <a:blip r:embed="rId8"/>
                <a:stretch>
                  <a:fillRect l="-5851" r="-2660" b="-19697"/>
                </a:stretch>
              </a:blipFill>
            </p:spPr>
            <p:txBody>
              <a:bodyPr/>
              <a:lstStyle/>
              <a:p>
                <a:r>
                  <a:rPr lang="en-CA">
                    <a:noFill/>
                  </a:rPr>
                  <a:t> </a:t>
                </a:r>
              </a:p>
            </p:txBody>
          </p:sp>
        </mc:Fallback>
      </mc:AlternateContent>
      <p:sp>
        <p:nvSpPr>
          <p:cNvPr id="15" name="Content Placeholder 1"/>
          <p:cNvSpPr txBox="1">
            <a:spLocks/>
          </p:cNvSpPr>
          <p:nvPr/>
        </p:nvSpPr>
        <p:spPr bwMode="auto">
          <a:xfrm>
            <a:off x="4500016" y="4096410"/>
            <a:ext cx="4608488" cy="2500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r>
              <a:rPr lang="en-CA" sz="2000" dirty="0" smtClean="0">
                <a:latin typeface="+mn-lt"/>
              </a:rPr>
              <a:t>Higher flow harmonics are affected by </a:t>
            </a:r>
            <a:r>
              <a:rPr lang="en-US" sz="2000" dirty="0" err="1">
                <a:solidFill>
                  <a:srgbClr val="FF9900"/>
                </a:solidFill>
                <a:latin typeface="Symbol" pitchFamily="18" charset="2"/>
              </a:rPr>
              <a:t>p</a:t>
            </a:r>
            <a:r>
              <a:rPr lang="en-US" sz="2000" baseline="30000" dirty="0" err="1">
                <a:solidFill>
                  <a:srgbClr val="FF9900"/>
                </a:solidFill>
                <a:latin typeface="Symbol" pitchFamily="18" charset="2"/>
              </a:rPr>
              <a:t>mn</a:t>
            </a:r>
            <a:r>
              <a:rPr lang="en-US" sz="2000" dirty="0">
                <a:solidFill>
                  <a:srgbClr val="FF9900"/>
                </a:solidFill>
                <a:latin typeface="Symbol" pitchFamily="18" charset="2"/>
              </a:rPr>
              <a:t>(t</a:t>
            </a:r>
            <a:r>
              <a:rPr lang="en-US" sz="2000" baseline="-25000" dirty="0">
                <a:solidFill>
                  <a:srgbClr val="FF9900"/>
                </a:solidFill>
                <a:latin typeface="Symbol" pitchFamily="18" charset="2"/>
              </a:rPr>
              <a:t>0</a:t>
            </a:r>
            <a:r>
              <a:rPr lang="en-US" sz="2000" dirty="0">
                <a:solidFill>
                  <a:srgbClr val="FF9900"/>
                </a:solidFill>
                <a:latin typeface="Symbol" pitchFamily="18" charset="2"/>
              </a:rPr>
              <a:t>)</a:t>
            </a:r>
            <a:r>
              <a:rPr lang="en-US" sz="2000" dirty="0">
                <a:latin typeface="Symbol" pitchFamily="18" charset="2"/>
              </a:rPr>
              <a:t>,</a:t>
            </a:r>
            <a:r>
              <a:rPr lang="en-US" sz="2000" dirty="0"/>
              <a:t> </a:t>
            </a:r>
            <a:r>
              <a:rPr lang="en-US" sz="2000" dirty="0" err="1">
                <a:solidFill>
                  <a:schemeClr val="accent5">
                    <a:lumMod val="75000"/>
                  </a:schemeClr>
                </a:solidFill>
                <a:latin typeface="Symbol" pitchFamily="18" charset="2"/>
              </a:rPr>
              <a:t>t</a:t>
            </a:r>
            <a:r>
              <a:rPr lang="en-US" sz="2000" baseline="-25000" dirty="0" err="1">
                <a:solidFill>
                  <a:schemeClr val="accent5">
                    <a:lumMod val="75000"/>
                  </a:schemeClr>
                </a:solidFill>
                <a:latin typeface="Symbol" pitchFamily="18" charset="2"/>
              </a:rPr>
              <a:t>p</a:t>
            </a:r>
            <a:r>
              <a:rPr lang="en-US" sz="2000" dirty="0"/>
              <a:t>, &amp; </a:t>
            </a:r>
            <a:r>
              <a:rPr lang="en-US" sz="2000" dirty="0">
                <a:solidFill>
                  <a:srgbClr val="7030A0"/>
                </a:solidFill>
                <a:latin typeface="Symbol" pitchFamily="18" charset="2"/>
              </a:rPr>
              <a:t>h</a:t>
            </a:r>
            <a:r>
              <a:rPr lang="en-US" sz="2000" dirty="0">
                <a:solidFill>
                  <a:srgbClr val="7030A0"/>
                </a:solidFill>
              </a:rPr>
              <a:t>/s</a:t>
            </a:r>
            <a:r>
              <a:rPr lang="en-US" sz="2000" dirty="0">
                <a:solidFill>
                  <a:srgbClr val="0066FF"/>
                </a:solidFill>
              </a:rPr>
              <a:t>(T)</a:t>
            </a:r>
            <a:r>
              <a:rPr lang="en-CA" sz="2000" dirty="0" smtClean="0">
                <a:latin typeface="+mn-lt"/>
              </a:rPr>
              <a:t>. </a:t>
            </a:r>
          </a:p>
          <a:p>
            <a:pPr marL="273050" lvl="0" indent="-273050">
              <a:spcBef>
                <a:spcPct val="20000"/>
              </a:spcBef>
              <a:buClr>
                <a:srgbClr val="0BD0D9"/>
              </a:buClr>
              <a:buSzPct val="95000"/>
              <a:buFont typeface="Wingdings 2" pitchFamily="18" charset="2"/>
              <a:buChar char=""/>
              <a:defRPr/>
            </a:pPr>
            <a:r>
              <a:rPr lang="en-CA" sz="2000" dirty="0" smtClean="0">
                <a:latin typeface="+mn-lt"/>
              </a:rPr>
              <a:t>Higher flow harmonics, at the current M, are rather large, which is encouraging from an experimental stand point. </a:t>
            </a:r>
          </a:p>
          <a:p>
            <a:pPr lvl="0">
              <a:spcBef>
                <a:spcPct val="20000"/>
              </a:spcBef>
              <a:buClr>
                <a:srgbClr val="0BD0D9"/>
              </a:buClr>
              <a:buSzPct val="95000"/>
              <a:defRPr/>
            </a:pPr>
            <a:r>
              <a:rPr lang="en-CA" sz="2000" dirty="0" smtClean="0">
                <a:latin typeface="+mn-lt"/>
              </a:rPr>
              <a:t> </a:t>
            </a:r>
            <a:r>
              <a:rPr lang="en-CA" sz="2000" b="0" i="1" dirty="0" smtClean="0">
                <a:latin typeface="+mn-lt"/>
              </a:rPr>
              <a:t/>
            </a:r>
            <a:br>
              <a:rPr lang="en-CA" sz="2000" b="0" i="1" dirty="0" smtClean="0">
                <a:latin typeface="+mn-lt"/>
              </a:rPr>
            </a:br>
            <a:endParaRPr lang="en-US" sz="2000" dirty="0" smtClean="0">
              <a:latin typeface="+mn-lt"/>
            </a:endParaRPr>
          </a:p>
        </p:txBody>
      </p:sp>
    </p:spTree>
    <p:extLst>
      <p:ext uri="{BB962C8B-B14F-4D97-AF65-F5344CB8AC3E}">
        <p14:creationId xmlns:p14="http://schemas.microsoft.com/office/powerpoint/2010/main" val="2073330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8953" y="1123200"/>
            <a:ext cx="4635055" cy="2882881"/>
          </a:xfrm>
          <a:prstGeom prst="rect">
            <a:avLst/>
          </a:prstGeom>
        </p:spPr>
      </p:pic>
      <p:pic>
        <p:nvPicPr>
          <p:cNvPr id="3" name="Picture 2"/>
          <p:cNvPicPr>
            <a:picLocks/>
          </p:cNvPicPr>
          <p:nvPr/>
        </p:nvPicPr>
        <p:blipFill>
          <a:blip r:embed="rId3"/>
          <a:stretch>
            <a:fillRect/>
          </a:stretch>
        </p:blipFill>
        <p:spPr>
          <a:xfrm>
            <a:off x="0" y="3960000"/>
            <a:ext cx="4635055" cy="2882881"/>
          </a:xfrm>
          <a:prstGeom prst="rect">
            <a:avLst/>
          </a:prstGeom>
        </p:spPr>
      </p:pic>
      <p:pic>
        <p:nvPicPr>
          <p:cNvPr id="5" name="Picture 4"/>
          <p:cNvPicPr>
            <a:picLocks/>
          </p:cNvPicPr>
          <p:nvPr/>
        </p:nvPicPr>
        <p:blipFill>
          <a:blip r:embed="rId4"/>
          <a:stretch>
            <a:fillRect/>
          </a:stretch>
        </p:blipFill>
        <p:spPr>
          <a:xfrm>
            <a:off x="4528800" y="1123200"/>
            <a:ext cx="4608000" cy="2882881"/>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25</a:t>
            </a:fld>
            <a:endParaRPr lang="en-CA" dirty="0"/>
          </a:p>
        </p:txBody>
      </p:sp>
      <p:sp>
        <p:nvSpPr>
          <p:cNvPr id="12" name="TextBox 11"/>
          <p:cNvSpPr txBox="1"/>
          <p:nvPr/>
        </p:nvSpPr>
        <p:spPr>
          <a:xfrm>
            <a:off x="3196684" y="2967335"/>
            <a:ext cx="1159292"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3261528" y="5847655"/>
            <a:ext cx="1159292" cy="461665"/>
          </a:xfrm>
          <a:prstGeom prst="rect">
            <a:avLst/>
          </a:prstGeom>
          <a:noFill/>
        </p:spPr>
        <p:txBody>
          <a:bodyPr wrap="none" rtlCol="0">
            <a:spAutoFit/>
          </a:bodyPr>
          <a:lstStyle/>
          <a:p>
            <a:r>
              <a:rPr lang="en-US" dirty="0" smtClean="0"/>
              <a:t>20-40%</a:t>
            </a:r>
            <a:endParaRPr lang="en-US" dirty="0"/>
          </a:p>
        </p:txBody>
      </p:sp>
      <p:sp>
        <p:nvSpPr>
          <p:cNvPr id="14" name="TextBox 13"/>
          <p:cNvSpPr txBox="1"/>
          <p:nvPr/>
        </p:nvSpPr>
        <p:spPr>
          <a:xfrm>
            <a:off x="7733188" y="2967335"/>
            <a:ext cx="1159292" cy="461665"/>
          </a:xfrm>
          <a:prstGeom prst="rect">
            <a:avLst/>
          </a:prstGeom>
          <a:noFill/>
        </p:spPr>
        <p:txBody>
          <a:bodyPr wrap="none" rtlCol="0">
            <a:spAutoFit/>
          </a:bodyPr>
          <a:lstStyle/>
          <a:p>
            <a:r>
              <a:rPr lang="en-US" dirty="0" smtClean="0"/>
              <a:t>20-40%</a:t>
            </a:r>
            <a:endParaRPr lang="en-US" dirty="0"/>
          </a:p>
        </p:txBody>
      </p:sp>
      <mc:AlternateContent xmlns:mc="http://schemas.openxmlformats.org/markup-compatibility/2006" xmlns:a14="http://schemas.microsoft.com/office/drawing/2010/main">
        <mc:Choice Requires="a14">
          <p:sp>
            <p:nvSpPr>
              <p:cNvPr id="22" name="TextBox 21"/>
              <p:cNvSpPr txBox="1"/>
              <p:nvPr/>
            </p:nvSpPr>
            <p:spPr>
              <a:xfrm>
                <a:off x="611560" y="1772816"/>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22" name="TextBox 21"/>
              <p:cNvSpPr txBox="1">
                <a:spLocks noRot="1" noChangeAspect="1" noMove="1" noResize="1" noEditPoints="1" noAdjustHandles="1" noChangeArrowheads="1" noChangeShapeType="1" noTextEdit="1"/>
              </p:cNvSpPr>
              <p:nvPr/>
            </p:nvSpPr>
            <p:spPr>
              <a:xfrm>
                <a:off x="611560" y="1772816"/>
                <a:ext cx="1151726" cy="402226"/>
              </a:xfrm>
              <a:prstGeom prst="rect">
                <a:avLst/>
              </a:prstGeom>
              <a:blipFill rotWithShape="0">
                <a:blip r:embed="rId5"/>
                <a:stretch>
                  <a:fillRect l="-5291" r="-2646" b="-1969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11560" y="461095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23" name="TextBox 22"/>
              <p:cNvSpPr txBox="1">
                <a:spLocks noRot="1" noChangeAspect="1" noMove="1" noResize="1" noEditPoints="1" noAdjustHandles="1" noChangeArrowheads="1" noChangeShapeType="1" noTextEdit="1"/>
              </p:cNvSpPr>
              <p:nvPr/>
            </p:nvSpPr>
            <p:spPr>
              <a:xfrm>
                <a:off x="611560" y="4610950"/>
                <a:ext cx="1151726" cy="402226"/>
              </a:xfrm>
              <a:prstGeom prst="rect">
                <a:avLst/>
              </a:prstGeom>
              <a:blipFill rotWithShape="0">
                <a:blip r:embed="rId6"/>
                <a:stretch>
                  <a:fillRect l="-5291" r="-2646" b="-2121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148466" y="173063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24" name="TextBox 23"/>
              <p:cNvSpPr txBox="1">
                <a:spLocks noRot="1" noChangeAspect="1" noMove="1" noResize="1" noEditPoints="1" noAdjustHandles="1" noChangeArrowheads="1" noChangeShapeType="1" noTextEdit="1"/>
              </p:cNvSpPr>
              <p:nvPr/>
            </p:nvSpPr>
            <p:spPr>
              <a:xfrm>
                <a:off x="5148466" y="1730630"/>
                <a:ext cx="1151726" cy="402226"/>
              </a:xfrm>
              <a:prstGeom prst="rect">
                <a:avLst/>
              </a:prstGeom>
              <a:blipFill rotWithShape="0">
                <a:blip r:embed="rId7"/>
                <a:stretch>
                  <a:fillRect l="-5851" r="-2660" b="-19697"/>
                </a:stretch>
              </a:blipFill>
            </p:spPr>
            <p:txBody>
              <a:bodyPr/>
              <a:lstStyle/>
              <a:p>
                <a:r>
                  <a:rPr lang="en-CA">
                    <a:noFill/>
                  </a:rPr>
                  <a:t> </a:t>
                </a:r>
              </a:p>
            </p:txBody>
          </p:sp>
        </mc:Fallback>
      </mc:AlternateContent>
      <p:sp>
        <p:nvSpPr>
          <p:cNvPr id="15" name="Title 3"/>
          <p:cNvSpPr>
            <a:spLocks noGrp="1"/>
          </p:cNvSpPr>
          <p:nvPr>
            <p:ph type="title"/>
          </p:nvPr>
        </p:nvSpPr>
        <p:spPr>
          <a:xfrm>
            <a:off x="304800" y="571480"/>
            <a:ext cx="8686800" cy="533400"/>
          </a:xfrm>
        </p:spPr>
        <p:txBody>
          <a:bodyPr/>
          <a:lstStyle/>
          <a:p>
            <a:pPr algn="ctr"/>
            <a:r>
              <a:rPr lang="en-US" sz="3200" dirty="0" smtClean="0"/>
              <a:t>Higher flow harmonics</a:t>
            </a:r>
          </a:p>
        </p:txBody>
      </p:sp>
      <p:sp>
        <p:nvSpPr>
          <p:cNvPr id="16" name="Content Placeholder 1"/>
          <p:cNvSpPr txBox="1">
            <a:spLocks/>
          </p:cNvSpPr>
          <p:nvPr/>
        </p:nvSpPr>
        <p:spPr bwMode="auto">
          <a:xfrm>
            <a:off x="4500016" y="4096410"/>
            <a:ext cx="4608488" cy="2500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lvl="0" indent="-273050">
              <a:spcBef>
                <a:spcPct val="20000"/>
              </a:spcBef>
              <a:buClr>
                <a:srgbClr val="0BD0D9"/>
              </a:buClr>
              <a:buSzPct val="95000"/>
              <a:buFont typeface="Wingdings 2" pitchFamily="18" charset="2"/>
              <a:buChar char=""/>
              <a:defRPr/>
            </a:pPr>
            <a:r>
              <a:rPr lang="en-CA" sz="2000" dirty="0" smtClean="0">
                <a:latin typeface="+mn-lt"/>
              </a:rPr>
              <a:t>Higher flow harmonics are affected by </a:t>
            </a:r>
            <a:r>
              <a:rPr lang="en-US" sz="2000" dirty="0" err="1">
                <a:solidFill>
                  <a:srgbClr val="FF9900"/>
                </a:solidFill>
                <a:latin typeface="Symbol" pitchFamily="18" charset="2"/>
              </a:rPr>
              <a:t>p</a:t>
            </a:r>
            <a:r>
              <a:rPr lang="en-US" sz="2000" baseline="30000" dirty="0" err="1">
                <a:solidFill>
                  <a:srgbClr val="FF9900"/>
                </a:solidFill>
                <a:latin typeface="Symbol" pitchFamily="18" charset="2"/>
              </a:rPr>
              <a:t>mn</a:t>
            </a:r>
            <a:r>
              <a:rPr lang="en-US" sz="2000" dirty="0">
                <a:solidFill>
                  <a:srgbClr val="FF9900"/>
                </a:solidFill>
                <a:latin typeface="Symbol" pitchFamily="18" charset="2"/>
              </a:rPr>
              <a:t>(t</a:t>
            </a:r>
            <a:r>
              <a:rPr lang="en-US" sz="2000" baseline="-25000" dirty="0">
                <a:solidFill>
                  <a:srgbClr val="FF9900"/>
                </a:solidFill>
                <a:latin typeface="Symbol" pitchFamily="18" charset="2"/>
              </a:rPr>
              <a:t>0</a:t>
            </a:r>
            <a:r>
              <a:rPr lang="en-US" sz="2000" dirty="0">
                <a:solidFill>
                  <a:srgbClr val="FF9900"/>
                </a:solidFill>
                <a:latin typeface="Symbol" pitchFamily="18" charset="2"/>
              </a:rPr>
              <a:t>)</a:t>
            </a:r>
            <a:r>
              <a:rPr lang="en-US" sz="2000" dirty="0">
                <a:latin typeface="Symbol" pitchFamily="18" charset="2"/>
              </a:rPr>
              <a:t>,</a:t>
            </a:r>
            <a:r>
              <a:rPr lang="en-US" sz="2000" dirty="0"/>
              <a:t> </a:t>
            </a:r>
            <a:r>
              <a:rPr lang="en-US" sz="2000" dirty="0" err="1">
                <a:solidFill>
                  <a:schemeClr val="accent5">
                    <a:lumMod val="75000"/>
                  </a:schemeClr>
                </a:solidFill>
                <a:latin typeface="Symbol" pitchFamily="18" charset="2"/>
              </a:rPr>
              <a:t>t</a:t>
            </a:r>
            <a:r>
              <a:rPr lang="en-US" sz="2000" baseline="-25000" dirty="0" err="1">
                <a:solidFill>
                  <a:schemeClr val="accent5">
                    <a:lumMod val="75000"/>
                  </a:schemeClr>
                </a:solidFill>
                <a:latin typeface="Symbol" pitchFamily="18" charset="2"/>
              </a:rPr>
              <a:t>p</a:t>
            </a:r>
            <a:r>
              <a:rPr lang="en-US" sz="2000" dirty="0"/>
              <a:t>, &amp; </a:t>
            </a:r>
            <a:r>
              <a:rPr lang="en-US" sz="2000" dirty="0">
                <a:solidFill>
                  <a:srgbClr val="7030A0"/>
                </a:solidFill>
                <a:latin typeface="Symbol" pitchFamily="18" charset="2"/>
              </a:rPr>
              <a:t>h</a:t>
            </a:r>
            <a:r>
              <a:rPr lang="en-US" sz="2000" dirty="0">
                <a:solidFill>
                  <a:srgbClr val="7030A0"/>
                </a:solidFill>
              </a:rPr>
              <a:t>/s</a:t>
            </a:r>
            <a:r>
              <a:rPr lang="en-US" sz="2000" dirty="0">
                <a:solidFill>
                  <a:srgbClr val="0066FF"/>
                </a:solidFill>
              </a:rPr>
              <a:t>(T)</a:t>
            </a:r>
            <a:r>
              <a:rPr lang="en-CA" sz="2000" dirty="0" smtClean="0">
                <a:latin typeface="+mn-lt"/>
              </a:rPr>
              <a:t>. </a:t>
            </a:r>
          </a:p>
          <a:p>
            <a:pPr marL="273050" lvl="0" indent="-273050">
              <a:spcBef>
                <a:spcPct val="20000"/>
              </a:spcBef>
              <a:buClr>
                <a:srgbClr val="0BD0D9"/>
              </a:buClr>
              <a:buSzPct val="95000"/>
              <a:buFont typeface="Wingdings 2" pitchFamily="18" charset="2"/>
              <a:buChar char=""/>
              <a:defRPr/>
            </a:pPr>
            <a:r>
              <a:rPr lang="en-CA" sz="2000" dirty="0" smtClean="0">
                <a:latin typeface="+mn-lt"/>
              </a:rPr>
              <a:t>Higher flow harmonics, at the current M, are rather large, which is encouraging from an experimental stand point. </a:t>
            </a:r>
          </a:p>
          <a:p>
            <a:pPr lvl="0">
              <a:spcBef>
                <a:spcPct val="20000"/>
              </a:spcBef>
              <a:buClr>
                <a:srgbClr val="0BD0D9"/>
              </a:buClr>
              <a:buSzPct val="95000"/>
              <a:defRPr/>
            </a:pPr>
            <a:r>
              <a:rPr lang="en-CA" sz="2000" dirty="0" smtClean="0">
                <a:latin typeface="+mn-lt"/>
              </a:rPr>
              <a:t> </a:t>
            </a:r>
            <a:r>
              <a:rPr lang="en-CA" sz="2000" b="0" i="1" dirty="0" smtClean="0">
                <a:latin typeface="+mn-lt"/>
              </a:rPr>
              <a:t/>
            </a:r>
            <a:br>
              <a:rPr lang="en-CA" sz="2000" b="0" i="1" dirty="0" smtClean="0">
                <a:latin typeface="+mn-lt"/>
              </a:rPr>
            </a:br>
            <a:endParaRPr lang="en-US" sz="2000" dirty="0" smtClean="0">
              <a:latin typeface="+mn-lt"/>
            </a:endParaRPr>
          </a:p>
        </p:txBody>
      </p:sp>
    </p:spTree>
    <p:extLst>
      <p:ext uri="{BB962C8B-B14F-4D97-AF65-F5344CB8AC3E}">
        <p14:creationId xmlns:p14="http://schemas.microsoft.com/office/powerpoint/2010/main" val="3918725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1" y="1122183"/>
            <a:ext cx="4636800" cy="2882881"/>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26</a:t>
            </a:fld>
            <a:endParaRPr lang="en-CA" dirty="0"/>
          </a:p>
        </p:txBody>
      </p:sp>
      <p:pic>
        <p:nvPicPr>
          <p:cNvPr id="7" name="Picture 6"/>
          <p:cNvPicPr>
            <a:picLocks/>
          </p:cNvPicPr>
          <p:nvPr/>
        </p:nvPicPr>
        <p:blipFill>
          <a:blip r:embed="rId3"/>
          <a:stretch>
            <a:fillRect/>
          </a:stretch>
        </p:blipFill>
        <p:spPr>
          <a:xfrm>
            <a:off x="0" y="3960000"/>
            <a:ext cx="4636800" cy="2882881"/>
          </a:xfrm>
          <a:prstGeom prst="rect">
            <a:avLst/>
          </a:prstGeom>
        </p:spPr>
      </p:pic>
      <p:pic>
        <p:nvPicPr>
          <p:cNvPr id="8" name="Picture 7"/>
          <p:cNvPicPr>
            <a:picLocks/>
          </p:cNvPicPr>
          <p:nvPr/>
        </p:nvPicPr>
        <p:blipFill>
          <a:blip r:embed="rId4"/>
          <a:stretch>
            <a:fillRect/>
          </a:stretch>
        </p:blipFill>
        <p:spPr>
          <a:xfrm>
            <a:off x="4528800" y="1122183"/>
            <a:ext cx="4608000" cy="2882881"/>
          </a:xfrm>
          <a:prstGeom prst="rect">
            <a:avLst/>
          </a:prstGeom>
        </p:spPr>
      </p:pic>
      <p:sp>
        <p:nvSpPr>
          <p:cNvPr id="12" name="TextBox 11"/>
          <p:cNvSpPr txBox="1"/>
          <p:nvPr/>
        </p:nvSpPr>
        <p:spPr>
          <a:xfrm>
            <a:off x="3196684" y="2967335"/>
            <a:ext cx="1159292"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3261528" y="5847655"/>
            <a:ext cx="1159292" cy="461665"/>
          </a:xfrm>
          <a:prstGeom prst="rect">
            <a:avLst/>
          </a:prstGeom>
          <a:noFill/>
        </p:spPr>
        <p:txBody>
          <a:bodyPr wrap="none" rtlCol="0">
            <a:spAutoFit/>
          </a:bodyPr>
          <a:lstStyle/>
          <a:p>
            <a:r>
              <a:rPr lang="en-US" dirty="0" smtClean="0"/>
              <a:t>20-40%</a:t>
            </a:r>
            <a:endParaRPr lang="en-US" dirty="0"/>
          </a:p>
        </p:txBody>
      </p:sp>
      <p:sp>
        <p:nvSpPr>
          <p:cNvPr id="14" name="TextBox 13"/>
          <p:cNvSpPr txBox="1"/>
          <p:nvPr/>
        </p:nvSpPr>
        <p:spPr>
          <a:xfrm>
            <a:off x="7733188" y="2967335"/>
            <a:ext cx="1159292" cy="461665"/>
          </a:xfrm>
          <a:prstGeom prst="rect">
            <a:avLst/>
          </a:prstGeom>
          <a:noFill/>
        </p:spPr>
        <p:txBody>
          <a:bodyPr wrap="none" rtlCol="0">
            <a:spAutoFit/>
          </a:bodyPr>
          <a:lstStyle/>
          <a:p>
            <a:r>
              <a:rPr lang="en-US" dirty="0" smtClean="0"/>
              <a:t>20-40%</a:t>
            </a:r>
            <a:endParaRPr lang="en-US" dirty="0"/>
          </a:p>
        </p:txBody>
      </p:sp>
      <p:sp>
        <p:nvSpPr>
          <p:cNvPr id="17" name="Content Placeholder 2"/>
          <p:cNvSpPr>
            <a:spLocks noGrp="1"/>
          </p:cNvSpPr>
          <p:nvPr>
            <p:ph idx="1"/>
          </p:nvPr>
        </p:nvSpPr>
        <p:spPr>
          <a:xfrm>
            <a:off x="4572000" y="4077072"/>
            <a:ext cx="4464496" cy="2448272"/>
          </a:xfrm>
        </p:spPr>
        <p:txBody>
          <a:bodyPr/>
          <a:lstStyle/>
          <a:p>
            <a:r>
              <a:rPr lang="en-CA" sz="2000" dirty="0"/>
              <a:t>Photon-like behaviour</a:t>
            </a:r>
            <a:endParaRPr lang="fr-CA" sz="2000" dirty="0" smtClean="0"/>
          </a:p>
          <a:p>
            <a:r>
              <a:rPr lang="fr-CA" sz="2000" dirty="0" err="1" smtClean="0"/>
              <a:t>Dileptons</a:t>
            </a:r>
            <a:r>
              <a:rPr lang="fr-CA" sz="2000" dirty="0" smtClean="0"/>
              <a:t> provide </a:t>
            </a:r>
            <a:r>
              <a:rPr lang="en-CA" sz="2000" dirty="0" smtClean="0"/>
              <a:t>a unique opportunity to exp’t constrain </a:t>
            </a:r>
            <a:r>
              <a:rPr lang="en-CA" sz="2000" dirty="0" smtClean="0">
                <a:solidFill>
                  <a:srgbClr val="FF9900"/>
                </a:solidFill>
                <a:latin typeface="Symbol" pitchFamily="18" charset="2"/>
              </a:rPr>
              <a:t>p</a:t>
            </a:r>
            <a:r>
              <a:rPr lang="en-CA" sz="2000" baseline="30000" dirty="0" smtClean="0">
                <a:solidFill>
                  <a:srgbClr val="FF9900"/>
                </a:solidFill>
                <a:latin typeface="Symbol" pitchFamily="18" charset="2"/>
              </a:rPr>
              <a:t>mn</a:t>
            </a:r>
            <a:r>
              <a:rPr lang="en-CA" sz="2000" dirty="0" smtClean="0">
                <a:solidFill>
                  <a:srgbClr val="FF9900"/>
                </a:solidFill>
                <a:latin typeface="Symbol" pitchFamily="18" charset="2"/>
              </a:rPr>
              <a:t>(t</a:t>
            </a:r>
            <a:r>
              <a:rPr lang="en-CA" sz="2000" baseline="-25000" dirty="0" smtClean="0">
                <a:solidFill>
                  <a:srgbClr val="FF9900"/>
                </a:solidFill>
                <a:latin typeface="Symbol" pitchFamily="18" charset="2"/>
              </a:rPr>
              <a:t>0</a:t>
            </a:r>
            <a:r>
              <a:rPr lang="en-CA" sz="2000" dirty="0" smtClean="0">
                <a:solidFill>
                  <a:srgbClr val="FF9900"/>
                </a:solidFill>
                <a:latin typeface="Symbol" pitchFamily="18" charset="2"/>
              </a:rPr>
              <a:t>)</a:t>
            </a:r>
            <a:r>
              <a:rPr lang="en-CA" sz="2000" dirty="0" smtClean="0"/>
              <a:t>, </a:t>
            </a:r>
            <a:r>
              <a:rPr lang="en-CA" sz="2000" dirty="0" smtClean="0">
                <a:solidFill>
                  <a:schemeClr val="accent5">
                    <a:lumMod val="75000"/>
                  </a:schemeClr>
                </a:solidFill>
                <a:latin typeface="Symbol" pitchFamily="18" charset="2"/>
              </a:rPr>
              <a:t>t</a:t>
            </a:r>
            <a:r>
              <a:rPr lang="en-CA" sz="2000" baseline="-25000" dirty="0" smtClean="0">
                <a:solidFill>
                  <a:schemeClr val="accent5">
                    <a:lumMod val="75000"/>
                  </a:schemeClr>
                </a:solidFill>
                <a:latin typeface="Symbol" pitchFamily="18" charset="2"/>
              </a:rPr>
              <a:t>p</a:t>
            </a:r>
            <a:r>
              <a:rPr lang="en-CA" sz="2000" dirty="0" smtClean="0"/>
              <a:t>, &amp; </a:t>
            </a:r>
            <a:r>
              <a:rPr lang="en-US" sz="2000" dirty="0" smtClean="0">
                <a:solidFill>
                  <a:srgbClr val="7030A0"/>
                </a:solidFill>
                <a:latin typeface="Symbol" pitchFamily="18" charset="2"/>
              </a:rPr>
              <a:t>h</a:t>
            </a:r>
            <a:r>
              <a:rPr lang="en-US" sz="2000" dirty="0" smtClean="0">
                <a:solidFill>
                  <a:srgbClr val="7030A0"/>
                </a:solidFill>
              </a:rPr>
              <a:t>/s</a:t>
            </a:r>
            <a:r>
              <a:rPr lang="en-US" sz="2000" dirty="0" smtClean="0">
                <a:solidFill>
                  <a:srgbClr val="0066FF"/>
                </a:solidFill>
              </a:rPr>
              <a:t>(T)</a:t>
            </a:r>
            <a:r>
              <a:rPr lang="en-CA" sz="2000" dirty="0" smtClean="0"/>
              <a:t>… what about quadratic </a:t>
            </a:r>
            <a:r>
              <a:rPr lang="en-US" sz="2000" dirty="0">
                <a:solidFill>
                  <a:srgbClr val="0066FF"/>
                </a:solidFill>
                <a:latin typeface="Symbol" panose="05050102010706020507" pitchFamily="18" charset="2"/>
              </a:rPr>
              <a:t>h</a:t>
            </a:r>
            <a:r>
              <a:rPr lang="en-US" sz="2000" dirty="0">
                <a:solidFill>
                  <a:srgbClr val="0066FF"/>
                </a:solidFill>
              </a:rPr>
              <a:t>/s(T)?</a:t>
            </a:r>
            <a:endParaRPr lang="en-CA" sz="2000" dirty="0" smtClean="0"/>
          </a:p>
        </p:txBody>
      </p:sp>
      <mc:AlternateContent xmlns:mc="http://schemas.openxmlformats.org/markup-compatibility/2006" xmlns:a14="http://schemas.microsoft.com/office/drawing/2010/main">
        <mc:Choice Requires="a14">
          <p:sp>
            <p:nvSpPr>
              <p:cNvPr id="18" name="TextBox 17"/>
              <p:cNvSpPr txBox="1"/>
              <p:nvPr/>
            </p:nvSpPr>
            <p:spPr>
              <a:xfrm>
                <a:off x="611560" y="1772816"/>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8" name="TextBox 17"/>
              <p:cNvSpPr txBox="1">
                <a:spLocks noRot="1" noChangeAspect="1" noMove="1" noResize="1" noEditPoints="1" noAdjustHandles="1" noChangeArrowheads="1" noChangeShapeType="1" noTextEdit="1"/>
              </p:cNvSpPr>
              <p:nvPr/>
            </p:nvSpPr>
            <p:spPr>
              <a:xfrm>
                <a:off x="611560" y="1772816"/>
                <a:ext cx="1151726" cy="402226"/>
              </a:xfrm>
              <a:prstGeom prst="rect">
                <a:avLst/>
              </a:prstGeom>
              <a:blipFill rotWithShape="0">
                <a:blip r:embed="rId5"/>
                <a:stretch>
                  <a:fillRect l="-5291" r="-2646" b="-1969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11560" y="461095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9" name="TextBox 18"/>
              <p:cNvSpPr txBox="1">
                <a:spLocks noRot="1" noChangeAspect="1" noMove="1" noResize="1" noEditPoints="1" noAdjustHandles="1" noChangeArrowheads="1" noChangeShapeType="1" noTextEdit="1"/>
              </p:cNvSpPr>
              <p:nvPr/>
            </p:nvSpPr>
            <p:spPr>
              <a:xfrm>
                <a:off x="611560" y="4610950"/>
                <a:ext cx="1151726" cy="402226"/>
              </a:xfrm>
              <a:prstGeom prst="rect">
                <a:avLst/>
              </a:prstGeom>
              <a:blipFill rotWithShape="0">
                <a:blip r:embed="rId6"/>
                <a:stretch>
                  <a:fillRect l="-5291" r="-2646" b="-2121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148466" y="173063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20" name="TextBox 19"/>
              <p:cNvSpPr txBox="1">
                <a:spLocks noRot="1" noChangeAspect="1" noMove="1" noResize="1" noEditPoints="1" noAdjustHandles="1" noChangeArrowheads="1" noChangeShapeType="1" noTextEdit="1"/>
              </p:cNvSpPr>
              <p:nvPr/>
            </p:nvSpPr>
            <p:spPr>
              <a:xfrm>
                <a:off x="5148466" y="1730630"/>
                <a:ext cx="1151726" cy="402226"/>
              </a:xfrm>
              <a:prstGeom prst="rect">
                <a:avLst/>
              </a:prstGeom>
              <a:blipFill rotWithShape="0">
                <a:blip r:embed="rId7"/>
                <a:stretch>
                  <a:fillRect l="-5851" r="-2660" b="-19697"/>
                </a:stretch>
              </a:blipFill>
            </p:spPr>
            <p:txBody>
              <a:bodyPr/>
              <a:lstStyle/>
              <a:p>
                <a:r>
                  <a:rPr lang="en-CA">
                    <a:noFill/>
                  </a:rPr>
                  <a:t> </a:t>
                </a:r>
              </a:p>
            </p:txBody>
          </p:sp>
        </mc:Fallback>
      </mc:AlternateContent>
      <p:sp>
        <p:nvSpPr>
          <p:cNvPr id="15" name="Title 3"/>
          <p:cNvSpPr>
            <a:spLocks noGrp="1"/>
          </p:cNvSpPr>
          <p:nvPr>
            <p:ph type="title"/>
          </p:nvPr>
        </p:nvSpPr>
        <p:spPr>
          <a:xfrm>
            <a:off x="304800" y="571480"/>
            <a:ext cx="8686800" cy="533400"/>
          </a:xfrm>
        </p:spPr>
        <p:txBody>
          <a:bodyPr/>
          <a:lstStyle/>
          <a:p>
            <a:pPr algn="ctr"/>
            <a:r>
              <a:rPr lang="en-US" sz="3200" dirty="0" smtClean="0"/>
              <a:t>Higher flow harmonics</a:t>
            </a:r>
          </a:p>
        </p:txBody>
      </p:sp>
    </p:spTree>
    <p:extLst>
      <p:ext uri="{BB962C8B-B14F-4D97-AF65-F5344CB8AC3E}">
        <p14:creationId xmlns:p14="http://schemas.microsoft.com/office/powerpoint/2010/main" val="3103946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DFD5163-0B5F-400A-A17D-F7FCD207DBA3}" type="slidenum">
              <a:rPr lang="en-CA" smtClean="0">
                <a:solidFill>
                  <a:srgbClr val="04617B">
                    <a:shade val="90000"/>
                  </a:srgbClr>
                </a:solidFill>
              </a:rPr>
              <a:pPr>
                <a:defRPr/>
              </a:pPr>
              <a:t>27</a:t>
            </a:fld>
            <a:endParaRPr lang="en-CA" dirty="0">
              <a:solidFill>
                <a:srgbClr val="04617B">
                  <a:shade val="90000"/>
                </a:srgbClr>
              </a:solidFill>
            </a:endParaRPr>
          </a:p>
        </p:txBody>
      </p:sp>
      <p:sp>
        <p:nvSpPr>
          <p:cNvPr id="17" name="Content Placeholder 2"/>
          <p:cNvSpPr>
            <a:spLocks noGrp="1"/>
          </p:cNvSpPr>
          <p:nvPr>
            <p:ph idx="1"/>
          </p:nvPr>
        </p:nvSpPr>
        <p:spPr>
          <a:xfrm>
            <a:off x="4572000" y="4077072"/>
            <a:ext cx="4464496" cy="2448272"/>
          </a:xfrm>
        </p:spPr>
        <p:txBody>
          <a:bodyPr/>
          <a:lstStyle/>
          <a:p>
            <a:r>
              <a:rPr lang="en-CA" sz="2000" dirty="0" smtClean="0"/>
              <a:t>Difficult to distinguish between linear and quadratic </a:t>
            </a:r>
            <a:r>
              <a:rPr lang="en-CA" sz="2000" dirty="0" smtClean="0">
                <a:latin typeface="Symbol" panose="05050102010706020507" pitchFamily="18" charset="2"/>
              </a:rPr>
              <a:t>h</a:t>
            </a:r>
            <a:r>
              <a:rPr lang="en-CA" sz="2000" dirty="0" smtClean="0"/>
              <a:t>/s(T) at low M. </a:t>
            </a:r>
          </a:p>
          <a:p>
            <a:r>
              <a:rPr lang="en-CA" sz="2000" dirty="0" smtClean="0"/>
              <a:t>For v2 shape is similar and only normalization changes. </a:t>
            </a:r>
          </a:p>
          <a:p>
            <a:r>
              <a:rPr lang="en-CA" sz="2000" dirty="0" smtClean="0"/>
              <a:t>For v3 and v4, vice versa =&gt; What about higher M?</a:t>
            </a:r>
          </a:p>
        </p:txBody>
      </p:sp>
      <p:sp>
        <p:nvSpPr>
          <p:cNvPr id="15" name="Title 3"/>
          <p:cNvSpPr>
            <a:spLocks noGrp="1"/>
          </p:cNvSpPr>
          <p:nvPr>
            <p:ph type="title"/>
          </p:nvPr>
        </p:nvSpPr>
        <p:spPr>
          <a:xfrm>
            <a:off x="304800" y="571480"/>
            <a:ext cx="8686800" cy="533400"/>
          </a:xfrm>
        </p:spPr>
        <p:txBody>
          <a:bodyPr/>
          <a:lstStyle/>
          <a:p>
            <a:pPr algn="ctr"/>
            <a:r>
              <a:rPr lang="en-US" sz="3200" dirty="0" smtClean="0"/>
              <a:t>Higher flow harmonics for quadratic </a:t>
            </a:r>
            <a:r>
              <a:rPr lang="en-US" sz="3200" dirty="0" smtClean="0">
                <a:latin typeface="Symbol" panose="05050102010706020507" pitchFamily="18" charset="2"/>
              </a:rPr>
              <a:t>h</a:t>
            </a:r>
            <a:r>
              <a:rPr lang="en-US" sz="3200" dirty="0" smtClean="0"/>
              <a:t>/s(T)</a:t>
            </a:r>
          </a:p>
        </p:txBody>
      </p:sp>
      <p:pic>
        <p:nvPicPr>
          <p:cNvPr id="26" name="Picture 25"/>
          <p:cNvPicPr>
            <a:picLocks/>
          </p:cNvPicPr>
          <p:nvPr/>
        </p:nvPicPr>
        <p:blipFill>
          <a:blip r:embed="rId2"/>
          <a:stretch>
            <a:fillRect/>
          </a:stretch>
        </p:blipFill>
        <p:spPr>
          <a:xfrm>
            <a:off x="0" y="3960000"/>
            <a:ext cx="4635055" cy="2882881"/>
          </a:xfrm>
          <a:prstGeom prst="rect">
            <a:avLst/>
          </a:prstGeom>
        </p:spPr>
      </p:pic>
      <p:pic>
        <p:nvPicPr>
          <p:cNvPr id="27" name="Picture 26"/>
          <p:cNvPicPr>
            <a:picLocks/>
          </p:cNvPicPr>
          <p:nvPr/>
        </p:nvPicPr>
        <p:blipFill>
          <a:blip r:embed="rId3"/>
          <a:stretch>
            <a:fillRect/>
          </a:stretch>
        </p:blipFill>
        <p:spPr>
          <a:xfrm>
            <a:off x="4508945" y="1123200"/>
            <a:ext cx="4635055" cy="2882881"/>
          </a:xfrm>
          <a:prstGeom prst="rect">
            <a:avLst/>
          </a:prstGeom>
        </p:spPr>
      </p:pic>
      <p:pic>
        <p:nvPicPr>
          <p:cNvPr id="28" name="Picture 27"/>
          <p:cNvPicPr>
            <a:picLocks/>
          </p:cNvPicPr>
          <p:nvPr/>
        </p:nvPicPr>
        <p:blipFill>
          <a:blip r:embed="rId4"/>
          <a:stretch>
            <a:fillRect/>
          </a:stretch>
        </p:blipFill>
        <p:spPr>
          <a:xfrm>
            <a:off x="0" y="1123200"/>
            <a:ext cx="4635055" cy="2882881"/>
          </a:xfrm>
          <a:prstGeom prst="rect">
            <a:avLst/>
          </a:prstGeom>
        </p:spPr>
      </p:pic>
      <p:sp>
        <p:nvSpPr>
          <p:cNvPr id="32" name="TextBox 31"/>
          <p:cNvSpPr txBox="1"/>
          <p:nvPr/>
        </p:nvSpPr>
        <p:spPr>
          <a:xfrm>
            <a:off x="3196684" y="2967335"/>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33" name="TextBox 32"/>
          <p:cNvSpPr txBox="1"/>
          <p:nvPr/>
        </p:nvSpPr>
        <p:spPr>
          <a:xfrm>
            <a:off x="3261528" y="5847655"/>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34" name="TextBox 33"/>
          <p:cNvSpPr txBox="1"/>
          <p:nvPr/>
        </p:nvSpPr>
        <p:spPr>
          <a:xfrm>
            <a:off x="7733188" y="2967335"/>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mc:AlternateContent xmlns:mc="http://schemas.openxmlformats.org/markup-compatibility/2006" xmlns:a14="http://schemas.microsoft.com/office/drawing/2010/main">
        <mc:Choice Requires="a14">
          <p:sp>
            <p:nvSpPr>
              <p:cNvPr id="35" name="TextBox 34"/>
              <p:cNvSpPr txBox="1"/>
              <p:nvPr/>
            </p:nvSpPr>
            <p:spPr>
              <a:xfrm>
                <a:off x="611560" y="1772816"/>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𝑀</m:t>
                      </m:r>
                      <m:r>
                        <a:rPr lang="en-CA" i="1" smtClean="0">
                          <a:solidFill>
                            <a:prstClr val="black"/>
                          </a:solidFill>
                          <a:latin typeface="Cambria Math" panose="02040503050406030204" pitchFamily="18" charset="0"/>
                        </a:rPr>
                        <m:t>=</m:t>
                      </m:r>
                      <m:sSub>
                        <m:sSubPr>
                          <m:ctrlPr>
                            <a:rPr lang="en-CA" i="1" smtClean="0">
                              <a:solidFill>
                                <a:prstClr val="black"/>
                              </a:solidFill>
                              <a:latin typeface="Cambria Math" panose="02040503050406030204" pitchFamily="18" charset="0"/>
                            </a:rPr>
                          </m:ctrlPr>
                        </m:sSubPr>
                        <m:e>
                          <m:r>
                            <a:rPr lang="en-CA" i="1" smtClean="0">
                              <a:solidFill>
                                <a:prstClr val="black"/>
                              </a:solidFill>
                              <a:latin typeface="Cambria Math" panose="02040503050406030204" pitchFamily="18" charset="0"/>
                            </a:rPr>
                            <m:t>𝑚</m:t>
                          </m:r>
                        </m:e>
                        <m:sub>
                          <m:r>
                            <a:rPr lang="en-CA" i="1" smtClean="0">
                              <a:solidFill>
                                <a:prstClr val="black"/>
                              </a:solidFill>
                              <a:latin typeface="Cambria Math" panose="02040503050406030204" pitchFamily="18" charset="0"/>
                            </a:rPr>
                            <m:t>𝜌</m:t>
                          </m:r>
                        </m:sub>
                      </m:sSub>
                    </m:oMath>
                  </m:oMathPara>
                </a14:m>
                <a:endParaRPr lang="en-CA" dirty="0">
                  <a:solidFill>
                    <a:prstClr val="black"/>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11560" y="1772816"/>
                <a:ext cx="1151726" cy="402226"/>
              </a:xfrm>
              <a:prstGeom prst="rect">
                <a:avLst/>
              </a:prstGeom>
              <a:blipFill rotWithShape="0">
                <a:blip r:embed="rId5"/>
                <a:stretch>
                  <a:fillRect l="-5291" r="-2646" b="-1969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11560" y="461095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𝑀</m:t>
                      </m:r>
                      <m:r>
                        <a:rPr lang="en-CA" i="1" smtClean="0">
                          <a:solidFill>
                            <a:prstClr val="black"/>
                          </a:solidFill>
                          <a:latin typeface="Cambria Math" panose="02040503050406030204" pitchFamily="18" charset="0"/>
                        </a:rPr>
                        <m:t>=</m:t>
                      </m:r>
                      <m:sSub>
                        <m:sSubPr>
                          <m:ctrlPr>
                            <a:rPr lang="en-CA" i="1" smtClean="0">
                              <a:solidFill>
                                <a:prstClr val="black"/>
                              </a:solidFill>
                              <a:latin typeface="Cambria Math" panose="02040503050406030204" pitchFamily="18" charset="0"/>
                            </a:rPr>
                          </m:ctrlPr>
                        </m:sSubPr>
                        <m:e>
                          <m:r>
                            <a:rPr lang="en-CA" i="1" smtClean="0">
                              <a:solidFill>
                                <a:prstClr val="black"/>
                              </a:solidFill>
                              <a:latin typeface="Cambria Math" panose="02040503050406030204" pitchFamily="18" charset="0"/>
                            </a:rPr>
                            <m:t>𝑚</m:t>
                          </m:r>
                        </m:e>
                        <m:sub>
                          <m:r>
                            <a:rPr lang="en-CA" i="1" smtClean="0">
                              <a:solidFill>
                                <a:prstClr val="black"/>
                              </a:solidFill>
                              <a:latin typeface="Cambria Math" panose="02040503050406030204" pitchFamily="18" charset="0"/>
                            </a:rPr>
                            <m:t>𝜌</m:t>
                          </m:r>
                        </m:sub>
                      </m:sSub>
                    </m:oMath>
                  </m:oMathPara>
                </a14:m>
                <a:endParaRPr lang="en-CA" dirty="0">
                  <a:solidFill>
                    <a:prstClr val="black"/>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11560" y="4610950"/>
                <a:ext cx="1151726" cy="402226"/>
              </a:xfrm>
              <a:prstGeom prst="rect">
                <a:avLst/>
              </a:prstGeom>
              <a:blipFill rotWithShape="0">
                <a:blip r:embed="rId6"/>
                <a:stretch>
                  <a:fillRect l="-5291" r="-2646" b="-2121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148466" y="173063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𝑀</m:t>
                      </m:r>
                      <m:r>
                        <a:rPr lang="en-CA" i="1" smtClean="0">
                          <a:solidFill>
                            <a:prstClr val="black"/>
                          </a:solidFill>
                          <a:latin typeface="Cambria Math" panose="02040503050406030204" pitchFamily="18" charset="0"/>
                        </a:rPr>
                        <m:t>=</m:t>
                      </m:r>
                      <m:sSub>
                        <m:sSubPr>
                          <m:ctrlPr>
                            <a:rPr lang="en-CA" i="1" smtClean="0">
                              <a:solidFill>
                                <a:prstClr val="black"/>
                              </a:solidFill>
                              <a:latin typeface="Cambria Math" panose="02040503050406030204" pitchFamily="18" charset="0"/>
                            </a:rPr>
                          </m:ctrlPr>
                        </m:sSubPr>
                        <m:e>
                          <m:r>
                            <a:rPr lang="en-CA" i="1" smtClean="0">
                              <a:solidFill>
                                <a:prstClr val="black"/>
                              </a:solidFill>
                              <a:latin typeface="Cambria Math" panose="02040503050406030204" pitchFamily="18" charset="0"/>
                            </a:rPr>
                            <m:t>𝑚</m:t>
                          </m:r>
                        </m:e>
                        <m:sub>
                          <m:r>
                            <a:rPr lang="en-CA" i="1" smtClean="0">
                              <a:solidFill>
                                <a:prstClr val="black"/>
                              </a:solidFill>
                              <a:latin typeface="Cambria Math" panose="02040503050406030204" pitchFamily="18" charset="0"/>
                            </a:rPr>
                            <m:t>𝜌</m:t>
                          </m:r>
                        </m:sub>
                      </m:sSub>
                    </m:oMath>
                  </m:oMathPara>
                </a14:m>
                <a:endParaRPr lang="en-CA" dirty="0">
                  <a:solidFill>
                    <a:prstClr val="black"/>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148466" y="1730630"/>
                <a:ext cx="1151726" cy="402226"/>
              </a:xfrm>
              <a:prstGeom prst="rect">
                <a:avLst/>
              </a:prstGeom>
              <a:blipFill rotWithShape="0">
                <a:blip r:embed="rId7"/>
                <a:stretch>
                  <a:fillRect l="-5851" r="-2660" b="-19697"/>
                </a:stretch>
              </a:blipFill>
            </p:spPr>
            <p:txBody>
              <a:bodyPr/>
              <a:lstStyle/>
              <a:p>
                <a:r>
                  <a:rPr lang="en-CA">
                    <a:noFill/>
                  </a:rPr>
                  <a:t> </a:t>
                </a:r>
              </a:p>
            </p:txBody>
          </p:sp>
        </mc:Fallback>
      </mc:AlternateContent>
    </p:spTree>
    <p:extLst>
      <p:ext uri="{BB962C8B-B14F-4D97-AF65-F5344CB8AC3E}">
        <p14:creationId xmlns:p14="http://schemas.microsoft.com/office/powerpoint/2010/main" val="3854610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p:cNvPicPr>
          <p:nvPr/>
        </p:nvPicPr>
        <p:blipFill>
          <a:blip r:embed="rId3"/>
          <a:stretch>
            <a:fillRect/>
          </a:stretch>
        </p:blipFill>
        <p:spPr>
          <a:xfrm>
            <a:off x="4500000" y="1083600"/>
            <a:ext cx="4608000" cy="2882881"/>
          </a:xfrm>
          <a:prstGeom prst="rect">
            <a:avLst/>
          </a:prstGeom>
        </p:spPr>
      </p:pic>
      <p:pic>
        <p:nvPicPr>
          <p:cNvPr id="7" name="Picture 6"/>
          <p:cNvPicPr>
            <a:picLocks/>
          </p:cNvPicPr>
          <p:nvPr/>
        </p:nvPicPr>
        <p:blipFill>
          <a:blip r:embed="rId4"/>
          <a:stretch>
            <a:fillRect/>
          </a:stretch>
        </p:blipFill>
        <p:spPr>
          <a:xfrm>
            <a:off x="0" y="3959095"/>
            <a:ext cx="4608000" cy="2882881"/>
          </a:xfrm>
          <a:prstGeom prst="rect">
            <a:avLst/>
          </a:prstGeom>
        </p:spPr>
      </p:pic>
      <p:pic>
        <p:nvPicPr>
          <p:cNvPr id="9" name="Picture 8"/>
          <p:cNvPicPr>
            <a:picLocks/>
          </p:cNvPicPr>
          <p:nvPr/>
        </p:nvPicPr>
        <p:blipFill>
          <a:blip r:embed="rId5"/>
          <a:stretch>
            <a:fillRect/>
          </a:stretch>
        </p:blipFill>
        <p:spPr>
          <a:xfrm>
            <a:off x="0" y="1083600"/>
            <a:ext cx="4608000" cy="2882881"/>
          </a:xfrm>
          <a:prstGeom prst="rect">
            <a:avLst/>
          </a:prstGeom>
        </p:spPr>
      </p:pic>
      <p:sp>
        <p:nvSpPr>
          <p:cNvPr id="3" name="Slide Number Placeholder 2"/>
          <p:cNvSpPr>
            <a:spLocks noGrp="1"/>
          </p:cNvSpPr>
          <p:nvPr>
            <p:ph type="sldNum" sz="quarter" idx="12"/>
          </p:nvPr>
        </p:nvSpPr>
        <p:spPr/>
        <p:txBody>
          <a:bodyPr/>
          <a:lstStyle/>
          <a:p>
            <a:pPr>
              <a:defRPr/>
            </a:pPr>
            <a:fld id="{BC7F1978-880E-4877-B68B-D6799D06E69C}" type="slidenum">
              <a:rPr lang="en-CA"/>
              <a:pPr>
                <a:defRPr/>
              </a:pPr>
              <a:t>28</a:t>
            </a:fld>
            <a:endParaRPr lang="en-CA" dirty="0"/>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1" name="Title 3"/>
          <p:cNvSpPr>
            <a:spLocks noGrp="1"/>
          </p:cNvSpPr>
          <p:nvPr>
            <p:ph type="title"/>
          </p:nvPr>
        </p:nvSpPr>
        <p:spPr>
          <a:xfrm>
            <a:off x="179512" y="550200"/>
            <a:ext cx="9275440" cy="533400"/>
          </a:xfrm>
        </p:spPr>
        <p:txBody>
          <a:bodyPr/>
          <a:lstStyle/>
          <a:p>
            <a:pPr algn="ctr"/>
            <a:r>
              <a:rPr lang="en-US" sz="2800" dirty="0" smtClean="0"/>
              <a:t>Can we distinguish lin. vs quad. </a:t>
            </a:r>
            <a:r>
              <a:rPr lang="en-US" sz="2800" dirty="0"/>
              <a:t>QGP </a:t>
            </a:r>
            <a:r>
              <a:rPr lang="en-US" sz="2800" dirty="0" smtClean="0">
                <a:latin typeface="Symbol" pitchFamily="18" charset="2"/>
              </a:rPr>
              <a:t>h</a:t>
            </a:r>
            <a:r>
              <a:rPr lang="en-US" sz="2800" dirty="0" smtClean="0"/>
              <a:t>/s(T)?</a:t>
            </a:r>
          </a:p>
        </p:txBody>
      </p:sp>
      <p:sp>
        <p:nvSpPr>
          <p:cNvPr id="17" name="Content Placeholder 2"/>
          <p:cNvSpPr>
            <a:spLocks noGrp="1"/>
          </p:cNvSpPr>
          <p:nvPr>
            <p:ph idx="1"/>
          </p:nvPr>
        </p:nvSpPr>
        <p:spPr>
          <a:xfrm>
            <a:off x="4572000" y="4077072"/>
            <a:ext cx="4464496" cy="2448272"/>
          </a:xfrm>
        </p:spPr>
        <p:txBody>
          <a:bodyPr/>
          <a:lstStyle/>
          <a:p>
            <a:r>
              <a:rPr lang="en-CA" sz="2000" dirty="0"/>
              <a:t>The shape in v</a:t>
            </a:r>
            <a:r>
              <a:rPr lang="en-CA" sz="2000" baseline="-25000" dirty="0"/>
              <a:t>2</a:t>
            </a:r>
            <a:r>
              <a:rPr lang="en-CA" sz="2000" dirty="0"/>
              <a:t> </a:t>
            </a:r>
            <a:r>
              <a:rPr lang="en-CA" sz="2000" dirty="0" smtClean="0"/>
              <a:t>is noticeably </a:t>
            </a:r>
            <a:r>
              <a:rPr lang="en-CA" sz="2000" dirty="0"/>
              <a:t>different </a:t>
            </a:r>
            <a:r>
              <a:rPr lang="en-CA" sz="2000" dirty="0" smtClean="0"/>
              <a:t>though normalization (i.e. signal) </a:t>
            </a:r>
            <a:r>
              <a:rPr lang="en-CA" sz="2000" dirty="0"/>
              <a:t>is much </a:t>
            </a:r>
            <a:r>
              <a:rPr lang="en-CA" sz="2000" dirty="0" smtClean="0"/>
              <a:t>smaller. </a:t>
            </a:r>
          </a:p>
          <a:p>
            <a:r>
              <a:rPr lang="en-CA" sz="2000" dirty="0" smtClean="0"/>
              <a:t>More studies are needed to optimize the magnitude of signal and effect; those are currently underway, so stay tuned!  </a:t>
            </a:r>
          </a:p>
        </p:txBody>
      </p:sp>
      <p:sp>
        <p:nvSpPr>
          <p:cNvPr id="18" name="TextBox 17"/>
          <p:cNvSpPr txBox="1"/>
          <p:nvPr/>
        </p:nvSpPr>
        <p:spPr>
          <a:xfrm>
            <a:off x="3261528" y="5847655"/>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19" name="TextBox 18"/>
          <p:cNvSpPr txBox="1"/>
          <p:nvPr/>
        </p:nvSpPr>
        <p:spPr>
          <a:xfrm>
            <a:off x="7733188" y="2967335"/>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mc:AlternateContent xmlns:mc="http://schemas.openxmlformats.org/markup-compatibility/2006" xmlns:a14="http://schemas.microsoft.com/office/drawing/2010/main">
        <mc:Choice Requires="a14">
          <p:sp>
            <p:nvSpPr>
              <p:cNvPr id="20" name="TextBox 19"/>
              <p:cNvSpPr txBox="1"/>
              <p:nvPr/>
            </p:nvSpPr>
            <p:spPr>
              <a:xfrm>
                <a:off x="611560" y="1772816"/>
                <a:ext cx="17639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𝑀</m:t>
                      </m:r>
                      <m:r>
                        <a:rPr lang="en-CA" i="1" smtClean="0">
                          <a:solidFill>
                            <a:prstClr val="black"/>
                          </a:solidFill>
                          <a:latin typeface="Cambria Math" panose="02040503050406030204" pitchFamily="18" charset="0"/>
                        </a:rPr>
                        <m:t>=1.5 </m:t>
                      </m:r>
                      <m:r>
                        <a:rPr lang="en-CA" b="0" i="1" smtClean="0">
                          <a:solidFill>
                            <a:prstClr val="black"/>
                          </a:solidFill>
                          <a:latin typeface="Cambria Math" panose="02040503050406030204" pitchFamily="18" charset="0"/>
                        </a:rPr>
                        <m:t>𝐺𝑒𝑉</m:t>
                      </m:r>
                    </m:oMath>
                  </m:oMathPara>
                </a14:m>
                <a:endParaRPr lang="en-CA" dirty="0">
                  <a:solidFill>
                    <a:prstClr val="black"/>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11560" y="1772816"/>
                <a:ext cx="1763944" cy="369332"/>
              </a:xfrm>
              <a:prstGeom prst="rect">
                <a:avLst/>
              </a:prstGeom>
              <a:blipFill rotWithShape="0">
                <a:blip r:embed="rId6"/>
                <a:stretch>
                  <a:fillRect l="-3103" r="-3103" b="-1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49612" y="4077072"/>
                <a:ext cx="1834156" cy="738664"/>
              </a:xfrm>
              <a:prstGeom prst="rect">
                <a:avLst/>
              </a:prstGeom>
              <a:noFill/>
            </p:spPr>
            <p:txBody>
              <a:bodyPr wrap="none" lIns="0" tIns="0" rIns="0" bIns="0" rtlCol="0">
                <a:spAutoFit/>
              </a:bodyPr>
              <a:lstStyle/>
              <a:p>
                <a:r>
                  <a:rPr lang="en-CA" dirty="0" smtClean="0">
                    <a:solidFill>
                      <a:prstClr val="black"/>
                    </a:solidFill>
                    <a:latin typeface="Cambria Math" panose="02040503050406030204" pitchFamily="18" charset="0"/>
                  </a:rPr>
                  <a:t>Combined</a:t>
                </a:r>
              </a:p>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𝑀</m:t>
                      </m:r>
                      <m:r>
                        <a:rPr lang="en-CA" b="0" i="1" smtClean="0">
                          <a:solidFill>
                            <a:prstClr val="black"/>
                          </a:solidFill>
                          <a:latin typeface="Cambria Math" panose="02040503050406030204" pitchFamily="18" charset="0"/>
                        </a:rPr>
                        <m:t>=1.5 </m:t>
                      </m:r>
                      <m:r>
                        <a:rPr lang="en-CA" b="0" i="1" smtClean="0">
                          <a:solidFill>
                            <a:prstClr val="black"/>
                          </a:solidFill>
                          <a:latin typeface="Cambria Math" panose="02040503050406030204" pitchFamily="18" charset="0"/>
                        </a:rPr>
                        <m:t>𝐺𝑒𝑉</m:t>
                      </m:r>
                    </m:oMath>
                  </m:oMathPara>
                </a14:m>
                <a:endParaRPr lang="en-CA" i="1" dirty="0">
                  <a:solidFill>
                    <a:prstClr val="black"/>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49612" y="4077072"/>
                <a:ext cx="1834156" cy="738664"/>
              </a:xfrm>
              <a:prstGeom prst="rect">
                <a:avLst/>
              </a:prstGeom>
              <a:blipFill rotWithShape="0">
                <a:blip r:embed="rId7"/>
                <a:stretch>
                  <a:fillRect l="-10333" t="-13223" r="-1333" b="-413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148466" y="1730630"/>
                <a:ext cx="17639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𝑀</m:t>
                      </m:r>
                      <m:r>
                        <a:rPr lang="en-CA" i="1" smtClean="0">
                          <a:solidFill>
                            <a:prstClr val="black"/>
                          </a:solidFill>
                          <a:latin typeface="Cambria Math" panose="02040503050406030204" pitchFamily="18" charset="0"/>
                        </a:rPr>
                        <m:t>=1.5 </m:t>
                      </m:r>
                      <m:r>
                        <a:rPr lang="en-CA" b="0" i="1" smtClean="0">
                          <a:solidFill>
                            <a:prstClr val="black"/>
                          </a:solidFill>
                          <a:latin typeface="Cambria Math" panose="02040503050406030204" pitchFamily="18" charset="0"/>
                        </a:rPr>
                        <m:t>𝐺𝑒𝑉</m:t>
                      </m:r>
                    </m:oMath>
                  </m:oMathPara>
                </a14:m>
                <a:endParaRPr lang="en-CA" dirty="0">
                  <a:solidFill>
                    <a:prstClr val="black"/>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148466" y="1730630"/>
                <a:ext cx="1763944" cy="369332"/>
              </a:xfrm>
              <a:prstGeom prst="rect">
                <a:avLst/>
              </a:prstGeom>
              <a:blipFill rotWithShape="0">
                <a:blip r:embed="rId8"/>
                <a:stretch>
                  <a:fillRect l="-3460" r="-3114" b="-10000"/>
                </a:stretch>
              </a:blipFill>
            </p:spPr>
            <p:txBody>
              <a:bodyPr/>
              <a:lstStyle/>
              <a:p>
                <a:r>
                  <a:rPr lang="en-CA">
                    <a:noFill/>
                  </a:rPr>
                  <a:t> </a:t>
                </a:r>
              </a:p>
            </p:txBody>
          </p:sp>
        </mc:Fallback>
      </mc:AlternateContent>
      <p:sp>
        <p:nvSpPr>
          <p:cNvPr id="24" name="TextBox 23"/>
          <p:cNvSpPr txBox="1"/>
          <p:nvPr/>
        </p:nvSpPr>
        <p:spPr>
          <a:xfrm>
            <a:off x="3275856" y="2996952"/>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29" name="Rectangle 28"/>
          <p:cNvSpPr/>
          <p:nvPr/>
        </p:nvSpPr>
        <p:spPr>
          <a:xfrm>
            <a:off x="2483768" y="4077072"/>
            <a:ext cx="1949896"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2483768" y="1196752"/>
            <a:ext cx="1949896"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7014592" y="1196752"/>
            <a:ext cx="1949896"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a:blip r:embed="rId2"/>
          <a:stretch>
            <a:fillRect/>
          </a:stretch>
        </p:blipFill>
        <p:spPr>
          <a:xfrm>
            <a:off x="0" y="3960000"/>
            <a:ext cx="4608000" cy="2882881"/>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29</a:t>
            </a:fld>
            <a:endParaRPr lang="en-CA"/>
          </a:p>
        </p:txBody>
      </p:sp>
      <p:sp>
        <p:nvSpPr>
          <p:cNvPr id="5" name="Title 3"/>
          <p:cNvSpPr>
            <a:spLocks noGrp="1"/>
          </p:cNvSpPr>
          <p:nvPr>
            <p:ph type="title"/>
          </p:nvPr>
        </p:nvSpPr>
        <p:spPr>
          <a:xfrm>
            <a:off x="304800" y="571480"/>
            <a:ext cx="8686800" cy="533400"/>
          </a:xfrm>
        </p:spPr>
        <p:txBody>
          <a:bodyPr/>
          <a:lstStyle/>
          <a:p>
            <a:pPr algn="ctr"/>
            <a:r>
              <a:rPr lang="en-US" sz="3200" dirty="0" smtClean="0"/>
              <a:t>Bottom line </a:t>
            </a:r>
          </a:p>
        </p:txBody>
      </p:sp>
      <p:pic>
        <p:nvPicPr>
          <p:cNvPr id="6" name="Picture 5"/>
          <p:cNvPicPr>
            <a:picLocks/>
          </p:cNvPicPr>
          <p:nvPr/>
        </p:nvPicPr>
        <p:blipFill>
          <a:blip r:embed="rId3"/>
          <a:stretch>
            <a:fillRect/>
          </a:stretch>
        </p:blipFill>
        <p:spPr>
          <a:xfrm>
            <a:off x="0" y="1123200"/>
            <a:ext cx="4608000" cy="2883600"/>
          </a:xfrm>
          <a:prstGeom prst="rect">
            <a:avLst/>
          </a:prstGeom>
        </p:spPr>
      </p:pic>
      <p:sp>
        <p:nvSpPr>
          <p:cNvPr id="7" name="TextBox 6"/>
          <p:cNvSpPr txBox="1"/>
          <p:nvPr/>
        </p:nvSpPr>
        <p:spPr>
          <a:xfrm>
            <a:off x="3196684" y="2967335"/>
            <a:ext cx="1159292" cy="461665"/>
          </a:xfrm>
          <a:prstGeom prst="rect">
            <a:avLst/>
          </a:prstGeom>
          <a:noFill/>
        </p:spPr>
        <p:txBody>
          <a:bodyPr wrap="none" rtlCol="0">
            <a:spAutoFit/>
          </a:bodyPr>
          <a:lstStyle/>
          <a:p>
            <a:r>
              <a:rPr lang="en-US" dirty="0" smtClean="0"/>
              <a:t>20-40%</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611560" y="1772816"/>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7" name="TextBox 6"/>
              <p:cNvSpPr txBox="1">
                <a:spLocks noRot="1" noChangeAspect="1" noMove="1" noResize="1" noEditPoints="1" noAdjustHandles="1" noChangeArrowheads="1" noChangeShapeType="1" noTextEdit="1"/>
              </p:cNvSpPr>
              <p:nvPr/>
            </p:nvSpPr>
            <p:spPr>
              <a:xfrm>
                <a:off x="611560" y="1772816"/>
                <a:ext cx="1151726" cy="402226"/>
              </a:xfrm>
              <a:prstGeom prst="rect">
                <a:avLst/>
              </a:prstGeom>
              <a:blipFill rotWithShape="0">
                <a:blip r:embed="rId6"/>
                <a:stretch>
                  <a:fillRect l="-5291" r="-2646" b="-19697"/>
                </a:stretch>
              </a:blipFill>
            </p:spPr>
            <p:txBody>
              <a:bodyPr/>
              <a:lstStyle/>
              <a:p>
                <a:r>
                  <a:rPr lang="en-CA">
                    <a:noFill/>
                  </a:rPr>
                  <a:t> </a:t>
                </a:r>
              </a:p>
            </p:txBody>
          </p:sp>
        </mc:Fallback>
      </mc:AlternateContent>
      <p:pic>
        <p:nvPicPr>
          <p:cNvPr id="9" name="Picture 8"/>
          <p:cNvPicPr>
            <a:picLocks/>
          </p:cNvPicPr>
          <p:nvPr/>
        </p:nvPicPr>
        <p:blipFill>
          <a:blip r:embed="rId7"/>
          <a:stretch>
            <a:fillRect/>
          </a:stretch>
        </p:blipFill>
        <p:spPr>
          <a:xfrm>
            <a:off x="4528800" y="1123200"/>
            <a:ext cx="4608000" cy="2882881"/>
          </a:xfrm>
          <a:prstGeom prst="rect">
            <a:avLst/>
          </a:prstGeom>
        </p:spPr>
      </p:pic>
      <p:sp>
        <p:nvSpPr>
          <p:cNvPr id="13" name="Content Placeholder 2"/>
          <p:cNvSpPr>
            <a:spLocks noGrp="1"/>
          </p:cNvSpPr>
          <p:nvPr>
            <p:ph idx="1"/>
          </p:nvPr>
        </p:nvSpPr>
        <p:spPr>
          <a:xfrm>
            <a:off x="4572000" y="4077072"/>
            <a:ext cx="4464496" cy="2448272"/>
          </a:xfrm>
        </p:spPr>
        <p:txBody>
          <a:bodyPr/>
          <a:lstStyle/>
          <a:p>
            <a:r>
              <a:rPr lang="en-CA" sz="2000" dirty="0" err="1" smtClean="0">
                <a:solidFill>
                  <a:srgbClr val="FF0000"/>
                </a:solidFill>
              </a:rPr>
              <a:t>Dileptons</a:t>
            </a:r>
            <a:r>
              <a:rPr lang="en-CA" sz="2000" dirty="0" smtClean="0">
                <a:solidFill>
                  <a:srgbClr val="FF0000"/>
                </a:solidFill>
              </a:rPr>
              <a:t> &amp; hadronic</a:t>
            </a:r>
            <a:r>
              <a:rPr lang="en-CA" sz="2000" dirty="0" smtClean="0"/>
              <a:t> observables </a:t>
            </a:r>
            <a:r>
              <a:rPr lang="en-CA" sz="2000" dirty="0" smtClean="0">
                <a:solidFill>
                  <a:srgbClr val="FF0000"/>
                </a:solidFill>
              </a:rPr>
              <a:t>together</a:t>
            </a:r>
            <a:r>
              <a:rPr lang="en-CA" sz="2000" dirty="0" smtClean="0"/>
              <a:t> can reduce degeneracy in “free” hydrodynamic parameters. </a:t>
            </a:r>
            <a:endParaRPr lang="en-CA" sz="2000" dirty="0"/>
          </a:p>
        </p:txBody>
      </p:sp>
      <p:sp>
        <p:nvSpPr>
          <p:cNvPr id="10" name="TextBox 9"/>
          <p:cNvSpPr txBox="1"/>
          <p:nvPr/>
        </p:nvSpPr>
        <p:spPr>
          <a:xfrm>
            <a:off x="3268692" y="5775647"/>
            <a:ext cx="1159292" cy="461665"/>
          </a:xfrm>
          <a:prstGeom prst="rect">
            <a:avLst/>
          </a:prstGeom>
          <a:noFill/>
        </p:spPr>
        <p:txBody>
          <a:bodyPr wrap="none" rtlCol="0">
            <a:spAutoFit/>
          </a:bodyPr>
          <a:lstStyle/>
          <a:p>
            <a:r>
              <a:rPr lang="en-US" dirty="0" smtClean="0"/>
              <a:t>20-40%</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638943" y="4466934"/>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1" name="TextBox 10"/>
              <p:cNvSpPr txBox="1">
                <a:spLocks noRot="1" noChangeAspect="1" noMove="1" noResize="1" noEditPoints="1" noAdjustHandles="1" noChangeArrowheads="1" noChangeShapeType="1" noTextEdit="1"/>
              </p:cNvSpPr>
              <p:nvPr/>
            </p:nvSpPr>
            <p:spPr>
              <a:xfrm>
                <a:off x="638943" y="4466934"/>
                <a:ext cx="1151726" cy="402226"/>
              </a:xfrm>
              <a:prstGeom prst="rect">
                <a:avLst/>
              </a:prstGeom>
              <a:blipFill rotWithShape="0">
                <a:blip r:embed="rId8"/>
                <a:stretch>
                  <a:fillRect l="-5820" r="-2116" b="-19697"/>
                </a:stretch>
              </a:blipFill>
            </p:spPr>
            <p:txBody>
              <a:bodyPr/>
              <a:lstStyle/>
              <a:p>
                <a:r>
                  <a:rPr lang="en-CA">
                    <a:noFill/>
                  </a:rPr>
                  <a:t> </a:t>
                </a:r>
              </a:p>
            </p:txBody>
          </p:sp>
        </mc:Fallback>
      </mc:AlternateContent>
      <p:sp>
        <p:nvSpPr>
          <p:cNvPr id="14" name="TextBox 13"/>
          <p:cNvSpPr txBox="1"/>
          <p:nvPr/>
        </p:nvSpPr>
        <p:spPr>
          <a:xfrm>
            <a:off x="7805196" y="2967335"/>
            <a:ext cx="1159292" cy="461665"/>
          </a:xfrm>
          <a:prstGeom prst="rect">
            <a:avLst/>
          </a:prstGeom>
          <a:noFill/>
        </p:spPr>
        <p:txBody>
          <a:bodyPr wrap="none" rtlCol="0">
            <a:spAutoFit/>
          </a:bodyPr>
          <a:lstStyle/>
          <a:p>
            <a:r>
              <a:rPr lang="en-US" dirty="0" smtClean="0"/>
              <a:t>20-40%</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5220072" y="1772816"/>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5" name="TextBox 14"/>
              <p:cNvSpPr txBox="1">
                <a:spLocks noRot="1" noChangeAspect="1" noMove="1" noResize="1" noEditPoints="1" noAdjustHandles="1" noChangeArrowheads="1" noChangeShapeType="1" noTextEdit="1"/>
              </p:cNvSpPr>
              <p:nvPr/>
            </p:nvSpPr>
            <p:spPr>
              <a:xfrm>
                <a:off x="5220072" y="1772816"/>
                <a:ext cx="1151726" cy="402226"/>
              </a:xfrm>
              <a:prstGeom prst="rect">
                <a:avLst/>
              </a:prstGeom>
              <a:blipFill rotWithShape="0">
                <a:blip r:embed="rId10"/>
                <a:stretch>
                  <a:fillRect l="-5291" r="-2646" b="-1969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835696" y="5199583"/>
                <a:ext cx="263219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𝐶𝑜𝑚𝑏𝑖𝑛𝑒𝑑</m:t>
                      </m:r>
                      <m:r>
                        <a:rPr lang="en-CA" i="1">
                          <a:latin typeface="Cambria Math" panose="02040503050406030204" pitchFamily="18" charset="0"/>
                        </a:rPr>
                        <m:t> </m:t>
                      </m:r>
                      <m:r>
                        <a:rPr lang="en-CA" i="1">
                          <a:latin typeface="Cambria Math" panose="02040503050406030204" pitchFamily="18" charset="0"/>
                        </a:rPr>
                        <m:t>𝜂</m:t>
                      </m:r>
                      <m:r>
                        <a:rPr lang="en-CA" i="1">
                          <a:latin typeface="Cambria Math" panose="02040503050406030204" pitchFamily="18" charset="0"/>
                        </a:rPr>
                        <m:t>/</m:t>
                      </m:r>
                      <m:r>
                        <a:rPr lang="en-CA" i="1">
                          <a:latin typeface="Cambria Math" panose="02040503050406030204" pitchFamily="18" charset="0"/>
                        </a:rPr>
                        <m:t>𝑠</m:t>
                      </m:r>
                      <m:r>
                        <a:rPr lang="en-CA" i="1">
                          <a:latin typeface="Cambria Math" panose="02040503050406030204" pitchFamily="18" charset="0"/>
                        </a:rPr>
                        <m:t>(</m:t>
                      </m:r>
                      <m:r>
                        <a:rPr lang="en-CA" i="1">
                          <a:latin typeface="Cambria Math" panose="02040503050406030204" pitchFamily="18" charset="0"/>
                        </a:rPr>
                        <m:t>𝑇</m:t>
                      </m:r>
                      <m:r>
                        <a:rPr lang="en-CA" i="1">
                          <a:latin typeface="Cambria Math" panose="02040503050406030204" pitchFamily="18" charset="0"/>
                        </a:rPr>
                        <m:t>)</m:t>
                      </m:r>
                    </m:oMath>
                  </m:oMathPara>
                </a14:m>
                <a:endParaRPr lang="en-CA" dirty="0"/>
              </a:p>
            </p:txBody>
          </p:sp>
        </mc:Choice>
        <mc:Fallback xmlns="">
          <p:sp>
            <p:nvSpPr>
              <p:cNvPr id="2" name="Rectangle 1"/>
              <p:cNvSpPr>
                <a:spLocks noRot="1" noChangeAspect="1" noMove="1" noResize="1" noEditPoints="1" noAdjustHandles="1" noChangeArrowheads="1" noChangeShapeType="1" noTextEdit="1"/>
              </p:cNvSpPr>
              <p:nvPr/>
            </p:nvSpPr>
            <p:spPr>
              <a:xfrm>
                <a:off x="1835696" y="5199583"/>
                <a:ext cx="2632195" cy="461665"/>
              </a:xfrm>
              <a:prstGeom prst="rect">
                <a:avLst/>
              </a:prstGeom>
              <a:blipFill rotWithShape="0">
                <a:blip r:embed="rId11"/>
                <a:stretch>
                  <a:fillRect r="-231" b="-18421"/>
                </a:stretch>
              </a:blipFill>
            </p:spPr>
            <p:txBody>
              <a:bodyPr/>
              <a:lstStyle/>
              <a:p>
                <a:r>
                  <a:rPr lang="en-CA">
                    <a:noFill/>
                  </a:rPr>
                  <a:t> </a:t>
                </a:r>
              </a:p>
            </p:txBody>
          </p:sp>
        </mc:Fallback>
      </mc:AlternateContent>
    </p:spTree>
    <p:extLst>
      <p:ext uri="{BB962C8B-B14F-4D97-AF65-F5344CB8AC3E}">
        <p14:creationId xmlns:p14="http://schemas.microsoft.com/office/powerpoint/2010/main" val="1632412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51520" y="550639"/>
            <a:ext cx="8640960" cy="646113"/>
          </a:xfrm>
        </p:spPr>
        <p:txBody>
          <a:bodyPr/>
          <a:lstStyle/>
          <a:p>
            <a:pPr algn="ctr"/>
            <a:r>
              <a:rPr lang="en-US" sz="3000" dirty="0" smtClean="0"/>
              <a:t>How do we </a:t>
            </a:r>
            <a:r>
              <a:rPr lang="en-US" sz="3000" dirty="0"/>
              <a:t>know that </a:t>
            </a:r>
            <a:r>
              <a:rPr lang="en-US" sz="3000" dirty="0" smtClean="0"/>
              <a:t>URHIC are creating  a medium? </a:t>
            </a:r>
          </a:p>
        </p:txBody>
      </p:sp>
      <p:sp>
        <p:nvSpPr>
          <p:cNvPr id="7" name="Slide Number Placeholder 2"/>
          <p:cNvSpPr>
            <a:spLocks noGrp="1"/>
          </p:cNvSpPr>
          <p:nvPr>
            <p:ph type="sldNum" sz="quarter" idx="12"/>
          </p:nvPr>
        </p:nvSpPr>
        <p:spPr>
          <a:xfrm>
            <a:off x="7924800" y="6357958"/>
            <a:ext cx="762000" cy="365125"/>
          </a:xfrm>
        </p:spPr>
        <p:txBody>
          <a:bodyPr/>
          <a:lstStyle/>
          <a:p>
            <a:pPr>
              <a:defRPr/>
            </a:pPr>
            <a:fld id="{A79575A7-AB35-497C-82CC-1B59C97CFFEB}" type="slidenum">
              <a:rPr lang="en-CA"/>
              <a:pPr>
                <a:defRPr/>
              </a:pPr>
              <a:t>3</a:t>
            </a:fld>
            <a:endParaRPr lang="en-CA" dirty="0"/>
          </a:p>
        </p:txBody>
      </p:sp>
      <p:sp>
        <p:nvSpPr>
          <p:cNvPr id="9" name="Content Placeholder 1"/>
          <p:cNvSpPr>
            <a:spLocks noGrp="1"/>
          </p:cNvSpPr>
          <p:nvPr>
            <p:ph idx="1"/>
          </p:nvPr>
        </p:nvSpPr>
        <p:spPr>
          <a:xfrm>
            <a:off x="457200" y="1197496"/>
            <a:ext cx="8543956" cy="1295400"/>
          </a:xfrm>
        </p:spPr>
        <p:txBody>
          <a:bodyPr>
            <a:normAutofit fontScale="92500" lnSpcReduction="10000"/>
          </a:bodyPr>
          <a:lstStyle/>
          <a:p>
            <a:pPr marL="274320" indent="-274320" fontAlgn="auto">
              <a:spcAft>
                <a:spcPts val="0"/>
              </a:spcAft>
              <a:buClr>
                <a:schemeClr val="accent3"/>
              </a:buClr>
              <a:buFont typeface="Wingdings 2"/>
              <a:buChar char=""/>
              <a:defRPr/>
            </a:pPr>
            <a:r>
              <a:rPr lang="en-US" sz="2000" dirty="0" smtClean="0"/>
              <a:t>Hadronic observables played a crucial role in understanding properties of the medium created at RHIC/LHC. </a:t>
            </a:r>
          </a:p>
          <a:p>
            <a:pPr marL="274320" indent="-274320" fontAlgn="auto">
              <a:spcAft>
                <a:spcPts val="0"/>
              </a:spcAft>
              <a:buClr>
                <a:schemeClr val="accent3"/>
              </a:buClr>
              <a:buFont typeface="Wingdings 2"/>
              <a:buChar char=""/>
              <a:defRPr/>
            </a:pPr>
            <a:endParaRPr lang="en-US" sz="2000" dirty="0" smtClean="0"/>
          </a:p>
          <a:p>
            <a:pPr marL="274320" indent="-274320" fontAlgn="auto">
              <a:spcAft>
                <a:spcPts val="0"/>
              </a:spcAft>
              <a:buClr>
                <a:schemeClr val="accent3"/>
              </a:buClr>
              <a:buFont typeface="Wingdings 2"/>
              <a:buChar char=""/>
              <a:defRPr/>
            </a:pPr>
            <a:r>
              <a:rPr lang="en-US" sz="2000" dirty="0" smtClean="0"/>
              <a:t>MUSIC+MC Glauber:                RHIC                                                              LHC</a:t>
            </a:r>
          </a:p>
        </p:txBody>
      </p:sp>
      <p:pic>
        <p:nvPicPr>
          <p:cNvPr id="45057" name="Picture 1"/>
          <p:cNvPicPr>
            <a:picLocks noChangeAspect="1" noChangeArrowheads="1"/>
          </p:cNvPicPr>
          <p:nvPr/>
        </p:nvPicPr>
        <p:blipFill>
          <a:blip r:embed="rId3" cstate="print"/>
          <a:srcRect/>
          <a:stretch>
            <a:fillRect/>
          </a:stretch>
        </p:blipFill>
        <p:spPr bwMode="auto">
          <a:xfrm>
            <a:off x="381000" y="2492896"/>
            <a:ext cx="4254230" cy="3048000"/>
          </a:xfrm>
          <a:prstGeom prst="rect">
            <a:avLst/>
          </a:prstGeom>
          <a:noFill/>
          <a:ln w="9525">
            <a:noFill/>
            <a:miter lim="800000"/>
            <a:headEnd/>
            <a:tailEnd/>
          </a:ln>
          <a:effectLst/>
        </p:spPr>
      </p:pic>
      <p:pic>
        <p:nvPicPr>
          <p:cNvPr id="45058" name="Picture 2"/>
          <p:cNvPicPr>
            <a:picLocks noChangeAspect="1" noChangeArrowheads="1"/>
          </p:cNvPicPr>
          <p:nvPr/>
        </p:nvPicPr>
        <p:blipFill>
          <a:blip r:embed="rId4" cstate="print"/>
          <a:srcRect/>
          <a:stretch>
            <a:fillRect/>
          </a:stretch>
        </p:blipFill>
        <p:spPr bwMode="auto">
          <a:xfrm>
            <a:off x="152400" y="3352800"/>
            <a:ext cx="228600" cy="258097"/>
          </a:xfrm>
          <a:prstGeom prst="rect">
            <a:avLst/>
          </a:prstGeom>
          <a:noFill/>
          <a:ln w="9525">
            <a:noFill/>
            <a:miter lim="800000"/>
            <a:headEnd/>
            <a:tailEnd/>
          </a:ln>
          <a:effectLst/>
        </p:spPr>
      </p:pic>
      <p:pic>
        <p:nvPicPr>
          <p:cNvPr id="45061" name="Picture 5"/>
          <p:cNvPicPr>
            <a:picLocks noChangeAspect="1" noChangeArrowheads="1"/>
          </p:cNvPicPr>
          <p:nvPr/>
        </p:nvPicPr>
        <p:blipFill>
          <a:blip r:embed="rId5" cstate="print"/>
          <a:srcRect/>
          <a:stretch>
            <a:fillRect/>
          </a:stretch>
        </p:blipFill>
        <p:spPr bwMode="auto">
          <a:xfrm>
            <a:off x="4953000" y="2393032"/>
            <a:ext cx="4103426" cy="3124200"/>
          </a:xfrm>
          <a:prstGeom prst="rect">
            <a:avLst/>
          </a:prstGeom>
          <a:noFill/>
          <a:ln w="9525">
            <a:noFill/>
            <a:miter lim="800000"/>
            <a:headEnd/>
            <a:tailEnd/>
          </a:ln>
          <a:effectLst/>
        </p:spPr>
      </p:pic>
      <p:pic>
        <p:nvPicPr>
          <p:cNvPr id="45062" name="Picture 6"/>
          <p:cNvPicPr>
            <a:picLocks noChangeAspect="1" noChangeArrowheads="1"/>
          </p:cNvPicPr>
          <p:nvPr/>
        </p:nvPicPr>
        <p:blipFill>
          <a:blip r:embed="rId6" cstate="print"/>
          <a:srcRect/>
          <a:stretch>
            <a:fillRect/>
          </a:stretch>
        </p:blipFill>
        <p:spPr bwMode="auto">
          <a:xfrm>
            <a:off x="4724400" y="3429000"/>
            <a:ext cx="235745" cy="228600"/>
          </a:xfrm>
          <a:prstGeom prst="rect">
            <a:avLst/>
          </a:prstGeom>
          <a:noFill/>
          <a:ln w="9525">
            <a:noFill/>
            <a:miter lim="800000"/>
            <a:headEnd/>
            <a:tailEnd/>
          </a:ln>
          <a:effectLst/>
        </p:spPr>
      </p:pic>
      <p:sp>
        <p:nvSpPr>
          <p:cNvPr id="26" name="Rectangle 25"/>
          <p:cNvSpPr/>
          <p:nvPr/>
        </p:nvSpPr>
        <p:spPr>
          <a:xfrm>
            <a:off x="457200" y="5486400"/>
            <a:ext cx="4191000" cy="646331"/>
          </a:xfrm>
          <a:prstGeom prst="rect">
            <a:avLst/>
          </a:prstGeom>
        </p:spPr>
        <p:txBody>
          <a:bodyPr wrap="square">
            <a:spAutoFit/>
          </a:bodyPr>
          <a:lstStyle/>
          <a:p>
            <a:r>
              <a:rPr lang="en-US" sz="1800" dirty="0" err="1" smtClean="0">
                <a:latin typeface="+mn-lt"/>
              </a:rPr>
              <a:t>Schenke</a:t>
            </a:r>
            <a:r>
              <a:rPr lang="en-US" sz="1800" dirty="0" smtClean="0">
                <a:latin typeface="+mn-lt"/>
              </a:rPr>
              <a:t>, </a:t>
            </a:r>
            <a:r>
              <a:rPr lang="en-US" sz="1800" dirty="0" err="1" smtClean="0">
                <a:latin typeface="+mn-lt"/>
              </a:rPr>
              <a:t>Jeon</a:t>
            </a:r>
            <a:r>
              <a:rPr lang="en-US" sz="1800" dirty="0" smtClean="0">
                <a:latin typeface="+mn-lt"/>
              </a:rPr>
              <a:t>, and Gale, Phys. Rev. C 85, 024901 (2012)</a:t>
            </a:r>
            <a:endParaRPr lang="en-CA" sz="1800" dirty="0">
              <a:latin typeface="+mn-lt"/>
            </a:endParaRPr>
          </a:p>
        </p:txBody>
      </p:sp>
      <p:sp>
        <p:nvSpPr>
          <p:cNvPr id="27" name="Rectangle 26"/>
          <p:cNvSpPr/>
          <p:nvPr/>
        </p:nvSpPr>
        <p:spPr>
          <a:xfrm>
            <a:off x="4800600" y="5562600"/>
            <a:ext cx="4343400" cy="646331"/>
          </a:xfrm>
          <a:prstGeom prst="rect">
            <a:avLst/>
          </a:prstGeom>
        </p:spPr>
        <p:txBody>
          <a:bodyPr wrap="square">
            <a:spAutoFit/>
          </a:bodyPr>
          <a:lstStyle/>
          <a:p>
            <a:r>
              <a:rPr lang="en-US" sz="1800" dirty="0" err="1" smtClean="0">
                <a:latin typeface="+mn-lt"/>
              </a:rPr>
              <a:t>Schenke</a:t>
            </a:r>
            <a:r>
              <a:rPr lang="en-US" sz="1800" dirty="0" smtClean="0">
                <a:latin typeface="+mn-lt"/>
              </a:rPr>
              <a:t>, </a:t>
            </a:r>
            <a:r>
              <a:rPr lang="en-US" sz="1800" dirty="0" err="1" smtClean="0">
                <a:latin typeface="+mn-lt"/>
              </a:rPr>
              <a:t>Jeon</a:t>
            </a:r>
            <a:r>
              <a:rPr lang="en-US" sz="1800" dirty="0" smtClean="0">
                <a:latin typeface="+mn-lt"/>
              </a:rPr>
              <a:t>, and Gale, Phys. Lett. B </a:t>
            </a:r>
            <a:r>
              <a:rPr lang="en-CA" sz="1800" dirty="0" smtClean="0">
                <a:latin typeface="+mn-lt"/>
              </a:rPr>
              <a:t>702, 59 (2011)</a:t>
            </a:r>
            <a:endParaRPr lang="en-CA" sz="1800" dirty="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a:xfrm>
            <a:off x="683568" y="620688"/>
            <a:ext cx="7589838" cy="457200"/>
          </a:xfrm>
        </p:spPr>
        <p:txBody>
          <a:bodyPr>
            <a:normAutofit fontScale="90000"/>
          </a:bodyPr>
          <a:lstStyle/>
          <a:p>
            <a:pPr algn="ctr" fontAlgn="auto">
              <a:spcAft>
                <a:spcPts val="0"/>
              </a:spcAft>
              <a:defRPr/>
            </a:pPr>
            <a:r>
              <a:rPr lang="en-US" sz="3200" dirty="0" smtClean="0"/>
              <a:t>Conclusions &amp; Outlook</a:t>
            </a:r>
            <a:endParaRPr lang="en-CA" sz="3200" dirty="0" smtClean="0"/>
          </a:p>
        </p:txBody>
      </p:sp>
      <p:sp>
        <p:nvSpPr>
          <p:cNvPr id="6" name="Slide Number Placeholder 5"/>
          <p:cNvSpPr>
            <a:spLocks noGrp="1"/>
          </p:cNvSpPr>
          <p:nvPr>
            <p:ph type="sldNum" sz="quarter" idx="12"/>
          </p:nvPr>
        </p:nvSpPr>
        <p:spPr/>
        <p:txBody>
          <a:bodyPr/>
          <a:lstStyle/>
          <a:p>
            <a:pPr>
              <a:defRPr/>
            </a:pPr>
            <a:fld id="{B41CD37A-8C4E-40DD-835D-B18223BD542F}" type="slidenum">
              <a:rPr lang="en-CA"/>
              <a:pPr>
                <a:defRPr/>
              </a:pPr>
              <a:t>30</a:t>
            </a:fld>
            <a:endParaRPr lang="en-CA" dirty="0"/>
          </a:p>
        </p:txBody>
      </p:sp>
      <p:sp>
        <p:nvSpPr>
          <p:cNvPr id="7" name="Rectangle 3"/>
          <p:cNvSpPr txBox="1">
            <a:spLocks noChangeArrowheads="1"/>
          </p:cNvSpPr>
          <p:nvPr/>
        </p:nvSpPr>
        <p:spPr>
          <a:xfrm>
            <a:off x="323528" y="1052736"/>
            <a:ext cx="8356848" cy="5791200"/>
          </a:xfrm>
          <a:prstGeom prst="rect">
            <a:avLst/>
          </a:prstGeom>
        </p:spPr>
        <p:txBody>
          <a:bodyPr/>
          <a:lstStyle/>
          <a:p>
            <a:pPr marL="109728" fontAlgn="auto">
              <a:lnSpc>
                <a:spcPct val="90000"/>
              </a:lnSpc>
              <a:spcBef>
                <a:spcPts val="400"/>
              </a:spcBef>
              <a:spcAft>
                <a:spcPts val="0"/>
              </a:spcAft>
              <a:buClr>
                <a:schemeClr val="accent1"/>
              </a:buClr>
              <a:buSzPct val="68000"/>
              <a:defRPr/>
            </a:pPr>
            <a:r>
              <a:rPr lang="en-US" sz="2000" b="1" u="sng" dirty="0" smtClean="0">
                <a:latin typeface="+mn-lt"/>
                <a:cs typeface="+mn-cs"/>
              </a:rPr>
              <a:t>Conclusion:</a:t>
            </a:r>
          </a:p>
          <a:p>
            <a:pPr marL="365760" indent="-256032" fontAlgn="auto">
              <a:lnSpc>
                <a:spcPct val="90000"/>
              </a:lnSpc>
              <a:spcBef>
                <a:spcPts val="400"/>
              </a:spcBef>
              <a:spcAft>
                <a:spcPts val="0"/>
              </a:spcAft>
              <a:buClr>
                <a:schemeClr val="accent1"/>
              </a:buClr>
              <a:buSzPct val="68000"/>
              <a:buFont typeface="Wingdings 3"/>
              <a:buChar char=""/>
              <a:defRPr/>
            </a:pPr>
            <a:r>
              <a:rPr lang="en-US" sz="2000" dirty="0" smtClean="0">
                <a:latin typeface="+mn-lt"/>
                <a:cs typeface="+mn-cs"/>
              </a:rPr>
              <a:t>Dileptons provide us with a new handle on : </a:t>
            </a:r>
          </a:p>
          <a:p>
            <a:pPr marL="1024128" lvl="1" indent="-457200" fontAlgn="auto">
              <a:lnSpc>
                <a:spcPct val="90000"/>
              </a:lnSpc>
              <a:spcBef>
                <a:spcPts val="400"/>
              </a:spcBef>
              <a:spcAft>
                <a:spcPts val="0"/>
              </a:spcAft>
              <a:buClr>
                <a:schemeClr val="accent1"/>
              </a:buClr>
              <a:buSzPct val="68000"/>
              <a:buFont typeface="+mj-lt"/>
              <a:buAutoNum type="arabicPeriod"/>
              <a:defRPr/>
            </a:pPr>
            <a:r>
              <a:rPr lang="en-US" sz="2000" dirty="0">
                <a:latin typeface="+mn-lt"/>
                <a:cs typeface="+mn-cs"/>
              </a:rPr>
              <a:t>m</a:t>
            </a:r>
            <a:r>
              <a:rPr lang="en-US" sz="2000" dirty="0" smtClean="0">
                <a:latin typeface="+mn-lt"/>
                <a:cs typeface="+mn-cs"/>
              </a:rPr>
              <a:t>edium’s departure from equilibrium (</a:t>
            </a:r>
            <a:r>
              <a:rPr lang="en-US" sz="2000" dirty="0" smtClean="0">
                <a:latin typeface="+mn-lt"/>
              </a:rPr>
              <a:t>initial </a:t>
            </a:r>
            <a:r>
              <a:rPr lang="en-US" sz="2000" dirty="0" smtClean="0">
                <a:latin typeface="Symbol" pitchFamily="18" charset="2"/>
              </a:rPr>
              <a:t>p</a:t>
            </a:r>
            <a:r>
              <a:rPr lang="en-US" sz="2000" baseline="30000" dirty="0" smtClean="0">
                <a:latin typeface="Symbol" pitchFamily="18" charset="2"/>
              </a:rPr>
              <a:t>mn</a:t>
            </a:r>
            <a:r>
              <a:rPr lang="en-US" sz="2000" dirty="0" smtClean="0">
                <a:latin typeface="+mn-lt"/>
              </a:rPr>
              <a:t>) early on, </a:t>
            </a:r>
          </a:p>
          <a:p>
            <a:pPr marL="1024128" lvl="1" indent="-457200" fontAlgn="auto">
              <a:lnSpc>
                <a:spcPct val="90000"/>
              </a:lnSpc>
              <a:spcBef>
                <a:spcPts val="400"/>
              </a:spcBef>
              <a:spcAft>
                <a:spcPts val="0"/>
              </a:spcAft>
              <a:buClr>
                <a:schemeClr val="accent1"/>
              </a:buClr>
              <a:buSzPct val="68000"/>
              <a:buFont typeface="+mj-lt"/>
              <a:buAutoNum type="arabicPeriod"/>
              <a:defRPr/>
            </a:pPr>
            <a:r>
              <a:rPr lang="en-US" sz="2000" dirty="0" smtClean="0">
                <a:latin typeface="+mn-lt"/>
              </a:rPr>
              <a:t>the medium’s capacity to relax towards Navier-Stokes (</a:t>
            </a:r>
            <a:r>
              <a:rPr lang="en-US" sz="2000" dirty="0" err="1" smtClean="0">
                <a:latin typeface="Symbol" pitchFamily="18" charset="2"/>
              </a:rPr>
              <a:t>t</a:t>
            </a:r>
            <a:r>
              <a:rPr lang="en-US" sz="2000" baseline="-25000" dirty="0" err="1" smtClean="0">
                <a:latin typeface="Symbol" pitchFamily="18" charset="2"/>
              </a:rPr>
              <a:t>p</a:t>
            </a:r>
            <a:r>
              <a:rPr lang="en-US" sz="2000" dirty="0" smtClean="0">
                <a:latin typeface="+mn-lt"/>
              </a:rPr>
              <a:t>), &amp;</a:t>
            </a:r>
          </a:p>
          <a:p>
            <a:pPr marL="1024128" lvl="1" indent="-457200" fontAlgn="auto">
              <a:lnSpc>
                <a:spcPct val="90000"/>
              </a:lnSpc>
              <a:spcBef>
                <a:spcPts val="400"/>
              </a:spcBef>
              <a:spcAft>
                <a:spcPts val="0"/>
              </a:spcAft>
              <a:buClr>
                <a:schemeClr val="accent1"/>
              </a:buClr>
              <a:buSzPct val="68000"/>
              <a:buFont typeface="+mj-lt"/>
              <a:buAutoNum type="arabicPeriod"/>
              <a:defRPr/>
            </a:pPr>
            <a:r>
              <a:rPr lang="en-US" sz="2000" dirty="0" smtClean="0">
                <a:latin typeface="+mn-lt"/>
              </a:rPr>
              <a:t>the temperature dependent </a:t>
            </a:r>
            <a:r>
              <a:rPr lang="en-US" sz="2000" dirty="0" smtClean="0">
                <a:latin typeface="Symbol" panose="05050102010706020507" pitchFamily="18" charset="2"/>
              </a:rPr>
              <a:t>h</a:t>
            </a:r>
            <a:r>
              <a:rPr lang="en-US" sz="2000" dirty="0" smtClean="0">
                <a:latin typeface="+mn-lt"/>
              </a:rPr>
              <a:t>/s in the QGP phase &amp; around T</a:t>
            </a:r>
            <a:r>
              <a:rPr lang="en-US" sz="2000" baseline="-25000" dirty="0" smtClean="0">
                <a:latin typeface="+mn-lt"/>
              </a:rPr>
              <a:t>c</a:t>
            </a:r>
            <a:r>
              <a:rPr lang="en-US" sz="2000" dirty="0" smtClean="0">
                <a:latin typeface="+mn-lt"/>
              </a:rPr>
              <a:t>.  </a:t>
            </a:r>
            <a:br>
              <a:rPr lang="en-US" sz="2000" dirty="0" smtClean="0">
                <a:latin typeface="+mn-lt"/>
              </a:rPr>
            </a:br>
            <a:endParaRPr lang="en-US" sz="800" dirty="0" smtClean="0">
              <a:latin typeface="+mn-lt"/>
            </a:endParaRPr>
          </a:p>
          <a:p>
            <a:pPr marL="365760" indent="-256032" fontAlgn="auto">
              <a:lnSpc>
                <a:spcPct val="90000"/>
              </a:lnSpc>
              <a:spcBef>
                <a:spcPts val="400"/>
              </a:spcBef>
              <a:spcAft>
                <a:spcPts val="0"/>
              </a:spcAft>
              <a:buClr>
                <a:schemeClr val="accent1"/>
              </a:buClr>
              <a:buSzPct val="68000"/>
              <a:buFont typeface="Wingdings 3"/>
              <a:buChar char=""/>
              <a:defRPr/>
            </a:pPr>
            <a:r>
              <a:rPr lang="en-US" sz="2000" dirty="0" smtClean="0">
                <a:latin typeface="+mn-lt"/>
              </a:rPr>
              <a:t>Experimental measurements of </a:t>
            </a:r>
            <a:r>
              <a:rPr lang="en-US" sz="2000" dirty="0" err="1" smtClean="0">
                <a:latin typeface="+mn-lt"/>
              </a:rPr>
              <a:t>dilepton’s</a:t>
            </a:r>
            <a:r>
              <a:rPr lang="en-US" sz="2000" dirty="0" smtClean="0">
                <a:latin typeface="+mn-lt"/>
              </a:rPr>
              <a:t> higher flow harmonics  present a new opportunity to tightly constrain these parameters.</a:t>
            </a:r>
          </a:p>
          <a:p>
            <a:pPr marL="365760" indent="-256032" fontAlgn="auto">
              <a:lnSpc>
                <a:spcPct val="90000"/>
              </a:lnSpc>
              <a:spcBef>
                <a:spcPts val="400"/>
              </a:spcBef>
              <a:spcAft>
                <a:spcPts val="0"/>
              </a:spcAft>
              <a:buClr>
                <a:schemeClr val="accent1"/>
              </a:buClr>
              <a:buSzPct val="68000"/>
              <a:buFont typeface="Wingdings 3"/>
              <a:buChar char=""/>
              <a:defRPr/>
            </a:pPr>
            <a:endParaRPr lang="en-US" sz="800" dirty="0" smtClean="0">
              <a:latin typeface="+mn-lt"/>
            </a:endParaRPr>
          </a:p>
          <a:p>
            <a:pPr marL="365760" indent="-256032" fontAlgn="auto">
              <a:lnSpc>
                <a:spcPct val="90000"/>
              </a:lnSpc>
              <a:spcBef>
                <a:spcPts val="400"/>
              </a:spcBef>
              <a:spcAft>
                <a:spcPts val="0"/>
              </a:spcAft>
              <a:buClr>
                <a:schemeClr val="accent1"/>
              </a:buClr>
              <a:buSzPct val="68000"/>
              <a:buFont typeface="Wingdings 3"/>
              <a:buChar char=""/>
              <a:defRPr/>
            </a:pPr>
            <a:r>
              <a:rPr lang="en-US" sz="2000" dirty="0" smtClean="0">
                <a:latin typeface="+mn-lt"/>
              </a:rPr>
              <a:t>As </a:t>
            </a:r>
            <a:r>
              <a:rPr lang="en-US" sz="2000" dirty="0" err="1" smtClean="0">
                <a:latin typeface="+mn-lt"/>
              </a:rPr>
              <a:t>hadronic</a:t>
            </a:r>
            <a:r>
              <a:rPr lang="en-US" sz="2000" dirty="0" smtClean="0">
                <a:latin typeface="+mn-lt"/>
              </a:rPr>
              <a:t> </a:t>
            </a:r>
            <a:r>
              <a:rPr lang="en-US" sz="2000" dirty="0">
                <a:latin typeface="+mn-lt"/>
              </a:rPr>
              <a:t>observables </a:t>
            </a:r>
            <a:r>
              <a:rPr lang="en-US" sz="2000" dirty="0" smtClean="0">
                <a:latin typeface="+mn-lt"/>
              </a:rPr>
              <a:t>(at RHIC) are </a:t>
            </a:r>
            <a:r>
              <a:rPr lang="en-US" sz="2000" dirty="0">
                <a:latin typeface="+mn-lt"/>
              </a:rPr>
              <a:t>almost insensitive to these </a:t>
            </a:r>
            <a:r>
              <a:rPr lang="en-US" sz="2000" dirty="0" smtClean="0">
                <a:latin typeface="+mn-lt"/>
              </a:rPr>
              <a:t>parameters, electromagnetic probes play a more central role in both our understanding of </a:t>
            </a:r>
            <a:r>
              <a:rPr lang="en-US" sz="2000" dirty="0" smtClean="0"/>
              <a:t>QCD’</a:t>
            </a:r>
            <a:r>
              <a:rPr lang="en-US" sz="2000" dirty="0" smtClean="0">
                <a:latin typeface="+mn-lt"/>
              </a:rPr>
              <a:t>s out-of-equilibrium properties, and possible extraction of transport coefficients.  </a:t>
            </a:r>
          </a:p>
          <a:p>
            <a:pPr marL="365760" indent="-256032" fontAlgn="auto">
              <a:lnSpc>
                <a:spcPct val="90000"/>
              </a:lnSpc>
              <a:spcBef>
                <a:spcPts val="400"/>
              </a:spcBef>
              <a:spcAft>
                <a:spcPts val="0"/>
              </a:spcAft>
              <a:buClr>
                <a:schemeClr val="accent1"/>
              </a:buClr>
              <a:buSzPct val="68000"/>
              <a:buFont typeface="Wingdings 3"/>
              <a:buChar char=""/>
              <a:defRPr/>
            </a:pPr>
            <a:endParaRPr lang="en-US" sz="1200" dirty="0">
              <a:latin typeface="+mn-lt"/>
            </a:endParaRPr>
          </a:p>
          <a:p>
            <a:pPr marL="109728" fontAlgn="auto">
              <a:lnSpc>
                <a:spcPct val="90000"/>
              </a:lnSpc>
              <a:spcBef>
                <a:spcPts val="400"/>
              </a:spcBef>
              <a:spcAft>
                <a:spcPts val="0"/>
              </a:spcAft>
              <a:buClr>
                <a:schemeClr val="accent1"/>
              </a:buClr>
              <a:buSzPct val="68000"/>
              <a:defRPr/>
            </a:pPr>
            <a:r>
              <a:rPr lang="en-US" sz="2000" b="1" u="sng" dirty="0" smtClean="0">
                <a:latin typeface="+mn-lt"/>
              </a:rPr>
              <a:t>Outlook:</a:t>
            </a:r>
          </a:p>
          <a:p>
            <a:pPr marL="365760" indent="-256032" fontAlgn="auto">
              <a:lnSpc>
                <a:spcPct val="90000"/>
              </a:lnSpc>
              <a:spcBef>
                <a:spcPts val="400"/>
              </a:spcBef>
              <a:spcAft>
                <a:spcPts val="0"/>
              </a:spcAft>
              <a:buClr>
                <a:schemeClr val="accent1"/>
              </a:buClr>
              <a:buSzPct val="68000"/>
              <a:buFont typeface="Wingdings 3"/>
              <a:buChar char=""/>
              <a:defRPr/>
            </a:pPr>
            <a:endParaRPr lang="en-US" sz="800" dirty="0" smtClean="0">
              <a:latin typeface="+mn-lt"/>
            </a:endParaRPr>
          </a:p>
          <a:p>
            <a:pPr marL="365760" indent="-256032" fontAlgn="auto">
              <a:lnSpc>
                <a:spcPct val="90000"/>
              </a:lnSpc>
              <a:spcBef>
                <a:spcPts val="400"/>
              </a:spcBef>
              <a:spcAft>
                <a:spcPts val="0"/>
              </a:spcAft>
              <a:buClr>
                <a:schemeClr val="accent1"/>
              </a:buClr>
              <a:buSzPct val="68000"/>
              <a:buFont typeface="Wingdings 3"/>
              <a:buChar char=""/>
              <a:defRPr/>
            </a:pPr>
            <a:r>
              <a:rPr lang="en-US" sz="2000" dirty="0" smtClean="0">
                <a:latin typeface="+mn-lt"/>
              </a:rPr>
              <a:t>The inclusion of open charm hadrons is currently in progress.</a:t>
            </a:r>
            <a:endParaRPr lang="en-US" sz="2000" dirty="0">
              <a:latin typeface="+mn-lt"/>
            </a:endParaRPr>
          </a:p>
          <a:p>
            <a:pPr marL="365760" indent="-256032" fontAlgn="auto">
              <a:lnSpc>
                <a:spcPct val="90000"/>
              </a:lnSpc>
              <a:spcBef>
                <a:spcPts val="400"/>
              </a:spcBef>
              <a:spcAft>
                <a:spcPts val="0"/>
              </a:spcAft>
              <a:buClr>
                <a:schemeClr val="accent1"/>
              </a:buClr>
              <a:buSzPct val="68000"/>
              <a:buFont typeface="Wingdings 3"/>
              <a:buChar char=""/>
              <a:defRPr/>
            </a:pPr>
            <a:r>
              <a:rPr lang="en-US" sz="2000" dirty="0" smtClean="0">
                <a:latin typeface="+mn-lt"/>
              </a:rPr>
              <a:t>Making predictions for: LHC, S-PHENIX, STAR’s </a:t>
            </a:r>
            <a:r>
              <a:rPr lang="en-US" sz="2000" dirty="0" smtClean="0">
                <a:latin typeface="Symbol" panose="05050102010706020507" pitchFamily="18" charset="2"/>
              </a:rPr>
              <a:t>m</a:t>
            </a:r>
            <a:r>
              <a:rPr lang="en-US" sz="2000" baseline="30000" dirty="0" smtClean="0">
                <a:latin typeface="+mn-lt"/>
              </a:rPr>
              <a:t>±</a:t>
            </a:r>
            <a:r>
              <a:rPr lang="en-US" sz="2000" dirty="0" smtClean="0">
                <a:latin typeface="+mn-lt"/>
              </a:rPr>
              <a:t> telescope detector</a:t>
            </a:r>
          </a:p>
          <a:p>
            <a:pPr marL="365760" indent="-256032" fontAlgn="auto">
              <a:lnSpc>
                <a:spcPct val="90000"/>
              </a:lnSpc>
              <a:spcBef>
                <a:spcPts val="400"/>
              </a:spcBef>
              <a:spcAft>
                <a:spcPts val="0"/>
              </a:spcAft>
              <a:buClr>
                <a:schemeClr val="accent1"/>
              </a:buClr>
              <a:buSzPct val="68000"/>
              <a:buFont typeface="Wingdings 3"/>
              <a:buChar char=""/>
              <a:defRPr/>
            </a:pPr>
            <a:r>
              <a:rPr lang="en-US" sz="2000" dirty="0" smtClean="0">
                <a:latin typeface="+mn-lt"/>
              </a:rPr>
              <a:t>Improving the HM </a:t>
            </a:r>
            <a:r>
              <a:rPr lang="en-US" sz="2000" dirty="0" smtClean="0"/>
              <a:t>rates </a:t>
            </a:r>
            <a:r>
              <a:rPr lang="en-US" sz="2000" dirty="0" smtClean="0">
                <a:latin typeface="+mn-lt"/>
              </a:rPr>
              <a:t>(w/ R. Rapp), QGP rates (w/ M. </a:t>
            </a:r>
            <a:r>
              <a:rPr lang="en-US" sz="2000" dirty="0" err="1" smtClean="0">
                <a:latin typeface="+mn-lt"/>
              </a:rPr>
              <a:t>Laine</a:t>
            </a:r>
            <a:r>
              <a:rPr lang="en-US" sz="2000" dirty="0" smtClean="0">
                <a:latin typeface="+mn-lt"/>
              </a:rPr>
              <a:t>) </a:t>
            </a:r>
          </a:p>
          <a:p>
            <a:pPr marL="365760" indent="-256032" fontAlgn="auto">
              <a:lnSpc>
                <a:spcPct val="90000"/>
              </a:lnSpc>
              <a:spcBef>
                <a:spcPts val="400"/>
              </a:spcBef>
              <a:spcAft>
                <a:spcPts val="0"/>
              </a:spcAft>
              <a:buClr>
                <a:schemeClr val="accent1"/>
              </a:buClr>
              <a:buSzPct val="68000"/>
              <a:buFont typeface="Wingdings 3"/>
              <a:buChar char=""/>
              <a:defRPr/>
            </a:pPr>
            <a:endParaRPr lang="en-US" sz="1200" dirty="0">
              <a:latin typeface="Symbol" pitchFamily="18" charset="2"/>
              <a:cs typeface="+mn-cs"/>
            </a:endParaRPr>
          </a:p>
          <a:p>
            <a:pPr marL="365760" indent="-256032" fontAlgn="auto">
              <a:lnSpc>
                <a:spcPct val="90000"/>
              </a:lnSpc>
              <a:spcBef>
                <a:spcPts val="400"/>
              </a:spcBef>
              <a:spcAft>
                <a:spcPts val="0"/>
              </a:spcAft>
              <a:buClr>
                <a:schemeClr val="accent1"/>
              </a:buClr>
              <a:buSzPct val="68000"/>
              <a:buFont typeface="Wingdings 3"/>
              <a:buChar char=""/>
              <a:defRPr/>
            </a:pPr>
            <a:endParaRPr lang="en-US" sz="1200" dirty="0" smtClean="0">
              <a:latin typeface="+mn-lt"/>
              <a:cs typeface="+mn-cs"/>
            </a:endParaRPr>
          </a:p>
          <a:p>
            <a:pPr marL="109728" fontAlgn="auto">
              <a:lnSpc>
                <a:spcPct val="90000"/>
              </a:lnSpc>
              <a:spcBef>
                <a:spcPts val="400"/>
              </a:spcBef>
              <a:spcAft>
                <a:spcPts val="0"/>
              </a:spcAft>
              <a:buClr>
                <a:schemeClr val="accent1"/>
              </a:buClr>
              <a:buSzPct val="68000"/>
              <a:defRPr/>
            </a:pPr>
            <a:endParaRPr lang="en-US" sz="2000" dirty="0" smtClean="0">
              <a:latin typeface="+mn-lt"/>
              <a:cs typeface="+mn-cs"/>
            </a:endParaRPr>
          </a:p>
          <a:p>
            <a:pPr marL="365760" indent="-256032" fontAlgn="auto">
              <a:lnSpc>
                <a:spcPct val="90000"/>
              </a:lnSpc>
              <a:spcBef>
                <a:spcPts val="400"/>
              </a:spcBef>
              <a:spcAft>
                <a:spcPts val="0"/>
              </a:spcAft>
              <a:buClr>
                <a:schemeClr val="accent1"/>
              </a:buClr>
              <a:buSzPct val="68000"/>
              <a:buFont typeface="Wingdings 3"/>
              <a:buChar char=""/>
              <a:defRPr/>
            </a:pPr>
            <a:endParaRPr lang="en-US" sz="1200" dirty="0" smtClean="0">
              <a:latin typeface="+mn-lt"/>
              <a:cs typeface="+mn-cs"/>
            </a:endParaRPr>
          </a:p>
          <a:p>
            <a:pPr marL="365760" indent="-256032" fontAlgn="auto">
              <a:lnSpc>
                <a:spcPct val="90000"/>
              </a:lnSpc>
              <a:spcBef>
                <a:spcPts val="400"/>
              </a:spcBef>
              <a:spcAft>
                <a:spcPts val="0"/>
              </a:spcAft>
              <a:buClr>
                <a:schemeClr val="accent1"/>
              </a:buClr>
              <a:buSzPct val="68000"/>
              <a:buFont typeface="Wingdings 3"/>
              <a:buChar char=""/>
              <a:defRPr/>
            </a:pPr>
            <a:endParaRPr lang="en-US" sz="2000" dirty="0">
              <a:latin typeface="+mn-lt"/>
              <a:cs typeface="+mn-cs"/>
            </a:endParaRPr>
          </a:p>
          <a:p>
            <a:pPr marL="365760" indent="-256032" fontAlgn="auto">
              <a:lnSpc>
                <a:spcPct val="90000"/>
              </a:lnSpc>
              <a:spcBef>
                <a:spcPts val="400"/>
              </a:spcBef>
              <a:spcAft>
                <a:spcPts val="0"/>
              </a:spcAft>
              <a:buClr>
                <a:schemeClr val="accent1"/>
              </a:buClr>
              <a:buSzPct val="68000"/>
              <a:defRPr/>
            </a:pPr>
            <a:endParaRPr lang="en-US" sz="1200" dirty="0">
              <a:latin typeface="+mn-lt"/>
              <a:cs typeface="+mn-cs"/>
            </a:endParaRPr>
          </a:p>
          <a:p>
            <a:pPr marL="365760" indent="-256032" fontAlgn="auto">
              <a:lnSpc>
                <a:spcPct val="90000"/>
              </a:lnSpc>
              <a:spcBef>
                <a:spcPts val="400"/>
              </a:spcBef>
              <a:spcAft>
                <a:spcPts val="0"/>
              </a:spcAft>
              <a:buClr>
                <a:schemeClr val="accent1"/>
              </a:buClr>
              <a:buSzPct val="68000"/>
              <a:buFont typeface="Wingdings 3"/>
              <a:buChar char=""/>
              <a:defRPr/>
            </a:pPr>
            <a:endParaRPr lang="en-US" sz="2000" dirty="0">
              <a:latin typeface="+mn-lt"/>
              <a:cs typeface="+mn-cs"/>
            </a:endParaRPr>
          </a:p>
          <a:p>
            <a:pPr marL="365760" indent="-256032" fontAlgn="auto">
              <a:lnSpc>
                <a:spcPct val="90000"/>
              </a:lnSpc>
              <a:spcBef>
                <a:spcPts val="400"/>
              </a:spcBef>
              <a:spcAft>
                <a:spcPts val="0"/>
              </a:spcAft>
              <a:buClr>
                <a:schemeClr val="accent1"/>
              </a:buClr>
              <a:buSzPct val="68000"/>
              <a:buFont typeface="Wingdings 3"/>
              <a:buChar char=""/>
              <a:defRPr/>
            </a:pPr>
            <a:endParaRPr lang="en-US" sz="1200" dirty="0">
              <a:latin typeface="+mn-lt"/>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836712"/>
            <a:ext cx="8229600" cy="3960440"/>
          </a:xfrm>
        </p:spPr>
        <p:txBody>
          <a:bodyPr>
            <a:normAutofit/>
          </a:bodyPr>
          <a:lstStyle/>
          <a:p>
            <a:pPr algn="ctr" fontAlgn="auto">
              <a:spcAft>
                <a:spcPts val="0"/>
              </a:spcAft>
              <a:defRPr/>
            </a:pPr>
            <a:r>
              <a:rPr lang="en-US" sz="3600" dirty="0" smtClean="0"/>
              <a:t>Thank you</a:t>
            </a:r>
            <a:br>
              <a:rPr lang="en-US" sz="3600" dirty="0" smtClean="0"/>
            </a:br>
            <a:r>
              <a:rPr lang="en-US" sz="3200" dirty="0" smtClean="0"/>
              <a:t/>
            </a:r>
            <a:br>
              <a:rPr lang="en-US" sz="3200" dirty="0" smtClean="0"/>
            </a:br>
            <a:r>
              <a:rPr lang="en-US" sz="2800" dirty="0" smtClean="0"/>
              <a:t> </a:t>
            </a:r>
            <a:r>
              <a:rPr lang="en-US" sz="3600" dirty="0" smtClean="0"/>
              <a:t/>
            </a:r>
            <a:br>
              <a:rPr lang="en-US" sz="3600" dirty="0" smtClean="0"/>
            </a:br>
            <a:r>
              <a:rPr lang="en-US" sz="3600" dirty="0" smtClean="0"/>
              <a:t> </a:t>
            </a:r>
            <a:endParaRPr lang="en-US" dirty="0"/>
          </a:p>
        </p:txBody>
      </p:sp>
      <p:sp>
        <p:nvSpPr>
          <p:cNvPr id="3" name="Slide Number Placeholder 2"/>
          <p:cNvSpPr>
            <a:spLocks noGrp="1"/>
          </p:cNvSpPr>
          <p:nvPr>
            <p:ph type="sldNum" sz="quarter" idx="12"/>
          </p:nvPr>
        </p:nvSpPr>
        <p:spPr/>
        <p:txBody>
          <a:bodyPr/>
          <a:lstStyle/>
          <a:p>
            <a:pPr>
              <a:defRPr/>
            </a:pPr>
            <a:fld id="{C8C5D676-CECA-47DE-BBFD-21191985ECD1}" type="slidenum">
              <a:rPr lang="en-CA"/>
              <a:pPr>
                <a:defRPr/>
              </a:pPr>
              <a:t>31</a:t>
            </a:fld>
            <a:endParaRPr lang="en-CA"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8C5D676-CECA-47DE-BBFD-21191985ECD1}" type="slidenum">
              <a:rPr lang="en-CA">
                <a:solidFill>
                  <a:srgbClr val="04617B">
                    <a:shade val="90000"/>
                  </a:srgbClr>
                </a:solidFill>
              </a:rPr>
              <a:pPr>
                <a:defRPr/>
              </a:pPr>
              <a:t>32</a:t>
            </a:fld>
            <a:endParaRPr lang="en-CA" dirty="0">
              <a:solidFill>
                <a:srgbClr val="04617B">
                  <a:shade val="90000"/>
                </a:srgbClr>
              </a:solidFill>
            </a:endParaRPr>
          </a:p>
        </p:txBody>
      </p:sp>
      <p:pic>
        <p:nvPicPr>
          <p:cNvPr id="5" name="Picture 4"/>
          <p:cNvPicPr>
            <a:picLocks/>
          </p:cNvPicPr>
          <p:nvPr/>
        </p:nvPicPr>
        <p:blipFill>
          <a:blip r:embed="rId2"/>
          <a:stretch>
            <a:fillRect/>
          </a:stretch>
        </p:blipFill>
        <p:spPr>
          <a:xfrm>
            <a:off x="4572000" y="1197056"/>
            <a:ext cx="4554000" cy="2736000"/>
          </a:xfrm>
          <a:prstGeom prst="rect">
            <a:avLst/>
          </a:prstGeom>
        </p:spPr>
      </p:pic>
      <p:sp>
        <p:nvSpPr>
          <p:cNvPr id="6" name="Title 3"/>
          <p:cNvSpPr>
            <a:spLocks noGrp="1"/>
          </p:cNvSpPr>
          <p:nvPr>
            <p:ph type="title"/>
          </p:nvPr>
        </p:nvSpPr>
        <p:spPr>
          <a:xfrm>
            <a:off x="304800" y="692696"/>
            <a:ext cx="8686800" cy="533400"/>
          </a:xfrm>
        </p:spPr>
        <p:txBody>
          <a:bodyPr/>
          <a:lstStyle/>
          <a:p>
            <a:pPr algn="ctr"/>
            <a:r>
              <a:rPr lang="en-US" sz="3200" dirty="0" smtClean="0"/>
              <a:t>Momentum anisotropy near freeze-out: T</a:t>
            </a:r>
            <a:r>
              <a:rPr lang="en-US" sz="3200" baseline="-25000" dirty="0" smtClean="0"/>
              <a:t>fo</a:t>
            </a:r>
            <a:r>
              <a:rPr lang="en-US" sz="3200" dirty="0" smtClean="0"/>
              <a:t>±5 MeV </a:t>
            </a:r>
          </a:p>
        </p:txBody>
      </p:sp>
      <p:pic>
        <p:nvPicPr>
          <p:cNvPr id="7" name="Picture 6"/>
          <p:cNvPicPr>
            <a:picLocks/>
          </p:cNvPicPr>
          <p:nvPr/>
        </p:nvPicPr>
        <p:blipFill>
          <a:blip r:embed="rId3"/>
          <a:stretch>
            <a:fillRect/>
          </a:stretch>
        </p:blipFill>
        <p:spPr>
          <a:xfrm>
            <a:off x="0" y="1196752"/>
            <a:ext cx="4554000" cy="2736000"/>
          </a:xfrm>
          <a:prstGeom prst="rect">
            <a:avLst/>
          </a:prstGeom>
        </p:spPr>
      </p:pic>
      <p:pic>
        <p:nvPicPr>
          <p:cNvPr id="8" name="Picture 7"/>
          <p:cNvPicPr preferRelativeResize="0">
            <a:picLocks/>
          </p:cNvPicPr>
          <p:nvPr/>
        </p:nvPicPr>
        <p:blipFill>
          <a:blip r:embed="rId4"/>
          <a:stretch>
            <a:fillRect/>
          </a:stretch>
        </p:blipFill>
        <p:spPr>
          <a:xfrm>
            <a:off x="2327035" y="4005384"/>
            <a:ext cx="4549221" cy="288000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655574" y="1331476"/>
                <a:ext cx="17561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solidFill>
                            <a:prstClr val="black"/>
                          </a:solidFill>
                          <a:latin typeface="Cambria Math" panose="02040503050406030204" pitchFamily="18" charset="0"/>
                        </a:rPr>
                        <m:t>𝐽𝑢𝑠𝑡</m:t>
                      </m:r>
                      <m:r>
                        <a:rPr lang="en-CA" i="1" smtClean="0">
                          <a:solidFill>
                            <a:prstClr val="black"/>
                          </a:solidFill>
                          <a:latin typeface="Cambria Math" panose="02040503050406030204" pitchFamily="18" charset="0"/>
                        </a:rPr>
                        <m:t> </m:t>
                      </m:r>
                      <m:r>
                        <a:rPr lang="en-CA" i="1" smtClean="0">
                          <a:solidFill>
                            <a:prstClr val="black"/>
                          </a:solidFill>
                          <a:latin typeface="Cambria Math" panose="02040503050406030204" pitchFamily="18" charset="0"/>
                        </a:rPr>
                        <m:t>𝑓𝑜𝑟</m:t>
                      </m:r>
                      <m:r>
                        <a:rPr lang="en-CA" i="1" smtClean="0">
                          <a:solidFill>
                            <a:prstClr val="black"/>
                          </a:solidFill>
                          <a:latin typeface="Cambria Math" panose="02040503050406030204" pitchFamily="18" charset="0"/>
                        </a:rPr>
                        <m:t> </m:t>
                      </m:r>
                      <m:r>
                        <a:rPr lang="en-CA" b="0" i="1" smtClean="0">
                          <a:solidFill>
                            <a:prstClr val="black"/>
                          </a:solidFill>
                          <a:latin typeface="Cambria Math" panose="02040503050406030204" pitchFamily="18" charset="0"/>
                        </a:rPr>
                        <m:t>𝐻𝑀</m:t>
                      </m:r>
                    </m:oMath>
                  </m:oMathPara>
                </a14:m>
                <a:endParaRPr lang="en-CA" dirty="0">
                  <a:solidFill>
                    <a:prstClr val="black"/>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55574" y="1331476"/>
                <a:ext cx="1756186" cy="369332"/>
              </a:xfrm>
              <a:prstGeom prst="rect">
                <a:avLst/>
              </a:prstGeom>
              <a:blipFill rotWithShape="0">
                <a:blip r:embed="rId5"/>
                <a:stretch>
                  <a:fillRect l="-4861" r="-2778" b="-3606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220072" y="1331476"/>
                <a:ext cx="217232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solidFill>
                            <a:prstClr val="black"/>
                          </a:solidFill>
                          <a:latin typeface="Cambria Math" panose="02040503050406030204" pitchFamily="18" charset="0"/>
                        </a:rPr>
                        <m:t>𝑇</m:t>
                      </m:r>
                      <m:r>
                        <a:rPr lang="en-CA" b="0" i="1" smtClean="0">
                          <a:solidFill>
                            <a:prstClr val="black"/>
                          </a:solidFill>
                          <a:latin typeface="Cambria Math" panose="02040503050406030204" pitchFamily="18" charset="0"/>
                        </a:rPr>
                        <m:t>=</m:t>
                      </m:r>
                      <m:sSub>
                        <m:sSubPr>
                          <m:ctrlPr>
                            <a:rPr lang="en-CA" b="0" i="1" smtClean="0">
                              <a:solidFill>
                                <a:prstClr val="black"/>
                              </a:solidFill>
                              <a:latin typeface="Cambria Math" panose="02040503050406030204" pitchFamily="18" charset="0"/>
                            </a:rPr>
                          </m:ctrlPr>
                        </m:sSubPr>
                        <m:e>
                          <m:r>
                            <m:rPr>
                              <m:sty m:val="p"/>
                            </m:rPr>
                            <a:rPr lang="en-CA" b="0" i="0" smtClean="0">
                              <a:solidFill>
                                <a:prstClr val="black"/>
                              </a:solidFill>
                              <a:latin typeface="Cambria Math" panose="02040503050406030204" pitchFamily="18" charset="0"/>
                            </a:rPr>
                            <m:t>T</m:t>
                          </m:r>
                        </m:e>
                        <m:sub>
                          <m:r>
                            <m:rPr>
                              <m:sty m:val="p"/>
                            </m:rPr>
                            <a:rPr lang="en-CA" b="0" i="0" smtClean="0">
                              <a:solidFill>
                                <a:prstClr val="black"/>
                              </a:solidFill>
                              <a:latin typeface="Cambria Math" panose="02040503050406030204" pitchFamily="18" charset="0"/>
                            </a:rPr>
                            <m:t>fo</m:t>
                          </m:r>
                        </m:sub>
                      </m:sSub>
                      <m:r>
                        <a:rPr lang="en-CA" b="0" i="1" smtClean="0">
                          <a:solidFill>
                            <a:prstClr val="black"/>
                          </a:solidFill>
                          <a:latin typeface="Cambria Math" panose="02040503050406030204" pitchFamily="18" charset="0"/>
                        </a:rPr>
                        <m:t>±</m:t>
                      </m:r>
                      <m:r>
                        <a:rPr lang="en-CA" b="0" i="0" smtClean="0">
                          <a:solidFill>
                            <a:prstClr val="black"/>
                          </a:solidFill>
                          <a:latin typeface="Cambria Math" panose="02040503050406030204" pitchFamily="18" charset="0"/>
                        </a:rPr>
                        <m:t>5</m:t>
                      </m:r>
                      <m:r>
                        <m:rPr>
                          <m:sty m:val="p"/>
                        </m:rPr>
                        <a:rPr lang="en-CA" b="0" i="0" smtClean="0">
                          <a:solidFill>
                            <a:prstClr val="black"/>
                          </a:solidFill>
                          <a:latin typeface="Cambria Math" panose="02040503050406030204" pitchFamily="18" charset="0"/>
                        </a:rPr>
                        <m:t>MeV</m:t>
                      </m:r>
                    </m:oMath>
                  </m:oMathPara>
                </a14:m>
                <a:endParaRPr lang="en-CA" dirty="0">
                  <a:solidFill>
                    <a:prstClr val="black"/>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220072" y="1331476"/>
                <a:ext cx="2172326" cy="369332"/>
              </a:xfrm>
              <a:prstGeom prst="rect">
                <a:avLst/>
              </a:prstGeom>
              <a:blipFill rotWithShape="0">
                <a:blip r:embed="rId6"/>
                <a:stretch>
                  <a:fillRect l="-2521" r="-2801" b="-18033"/>
                </a:stretch>
              </a:blipFill>
            </p:spPr>
            <p:txBody>
              <a:bodyPr/>
              <a:lstStyle/>
              <a:p>
                <a:r>
                  <a:rPr lang="en-CA">
                    <a:noFill/>
                  </a:rPr>
                  <a:t> </a:t>
                </a:r>
              </a:p>
            </p:txBody>
          </p:sp>
        </mc:Fallback>
      </mc:AlternateContent>
    </p:spTree>
    <p:extLst>
      <p:ext uri="{BB962C8B-B14F-4D97-AF65-F5344CB8AC3E}">
        <p14:creationId xmlns:p14="http://schemas.microsoft.com/office/powerpoint/2010/main" val="2132905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DFD5163-0B5F-400A-A17D-F7FCD207DBA3}" type="slidenum">
              <a:rPr lang="en-CA" smtClean="0">
                <a:solidFill>
                  <a:srgbClr val="04617B">
                    <a:shade val="90000"/>
                  </a:srgbClr>
                </a:solidFill>
              </a:rPr>
              <a:pPr>
                <a:defRPr/>
              </a:pPr>
              <a:t>33</a:t>
            </a:fld>
            <a:endParaRPr lang="en-CA" dirty="0">
              <a:solidFill>
                <a:srgbClr val="04617B">
                  <a:shade val="90000"/>
                </a:srgbClr>
              </a:solidFill>
            </a:endParaRPr>
          </a:p>
        </p:txBody>
      </p:sp>
      <p:sp>
        <p:nvSpPr>
          <p:cNvPr id="15" name="Title 3"/>
          <p:cNvSpPr>
            <a:spLocks noGrp="1"/>
          </p:cNvSpPr>
          <p:nvPr>
            <p:ph type="title"/>
          </p:nvPr>
        </p:nvSpPr>
        <p:spPr>
          <a:xfrm>
            <a:off x="304800" y="571480"/>
            <a:ext cx="8686800" cy="533400"/>
          </a:xfrm>
        </p:spPr>
        <p:txBody>
          <a:bodyPr/>
          <a:lstStyle/>
          <a:p>
            <a:pPr algn="ctr"/>
            <a:r>
              <a:rPr lang="en-US" sz="3200" dirty="0" smtClean="0"/>
              <a:t>Higher flow harmonics for quadratic </a:t>
            </a:r>
            <a:r>
              <a:rPr lang="en-US" sz="3200" dirty="0" smtClean="0">
                <a:latin typeface="Symbol" panose="05050102010706020507" pitchFamily="18" charset="2"/>
              </a:rPr>
              <a:t>h</a:t>
            </a:r>
            <a:r>
              <a:rPr lang="en-US" sz="3200" dirty="0" smtClean="0"/>
              <a:t>/s(T)</a:t>
            </a:r>
          </a:p>
        </p:txBody>
      </p:sp>
      <p:pic>
        <p:nvPicPr>
          <p:cNvPr id="26" name="Picture 25"/>
          <p:cNvPicPr>
            <a:picLocks/>
          </p:cNvPicPr>
          <p:nvPr/>
        </p:nvPicPr>
        <p:blipFill>
          <a:blip r:embed="rId2"/>
          <a:stretch>
            <a:fillRect/>
          </a:stretch>
        </p:blipFill>
        <p:spPr>
          <a:xfrm>
            <a:off x="0" y="3960000"/>
            <a:ext cx="4635055" cy="2882881"/>
          </a:xfrm>
          <a:prstGeom prst="rect">
            <a:avLst/>
          </a:prstGeom>
        </p:spPr>
      </p:pic>
      <p:pic>
        <p:nvPicPr>
          <p:cNvPr id="27" name="Picture 26"/>
          <p:cNvPicPr>
            <a:picLocks/>
          </p:cNvPicPr>
          <p:nvPr/>
        </p:nvPicPr>
        <p:blipFill>
          <a:blip r:embed="rId3"/>
          <a:stretch>
            <a:fillRect/>
          </a:stretch>
        </p:blipFill>
        <p:spPr>
          <a:xfrm>
            <a:off x="4500000" y="1123200"/>
            <a:ext cx="4635055" cy="2882881"/>
          </a:xfrm>
          <a:prstGeom prst="rect">
            <a:avLst/>
          </a:prstGeom>
        </p:spPr>
      </p:pic>
      <p:pic>
        <p:nvPicPr>
          <p:cNvPr id="28" name="Picture 27"/>
          <p:cNvPicPr>
            <a:picLocks/>
          </p:cNvPicPr>
          <p:nvPr/>
        </p:nvPicPr>
        <p:blipFill>
          <a:blip r:embed="rId4"/>
          <a:stretch>
            <a:fillRect/>
          </a:stretch>
        </p:blipFill>
        <p:spPr>
          <a:xfrm>
            <a:off x="0" y="1123200"/>
            <a:ext cx="4635055" cy="2882881"/>
          </a:xfrm>
          <a:prstGeom prst="rect">
            <a:avLst/>
          </a:prstGeom>
        </p:spPr>
      </p:pic>
      <p:sp>
        <p:nvSpPr>
          <p:cNvPr id="32" name="TextBox 31"/>
          <p:cNvSpPr txBox="1"/>
          <p:nvPr/>
        </p:nvSpPr>
        <p:spPr>
          <a:xfrm>
            <a:off x="3196684" y="2967335"/>
            <a:ext cx="1159292" cy="461665"/>
          </a:xfrm>
          <a:prstGeom prst="rect">
            <a:avLst/>
          </a:prstGeom>
          <a:noFill/>
        </p:spPr>
        <p:txBody>
          <a:bodyPr wrap="none" rtlCol="0">
            <a:spAutoFit/>
          </a:bodyPr>
          <a:lstStyle/>
          <a:p>
            <a:r>
              <a:rPr lang="en-US" dirty="0" smtClean="0"/>
              <a:t>20-40%</a:t>
            </a:r>
            <a:endParaRPr lang="en-US" dirty="0"/>
          </a:p>
        </p:txBody>
      </p:sp>
      <p:sp>
        <p:nvSpPr>
          <p:cNvPr id="33" name="TextBox 32"/>
          <p:cNvSpPr txBox="1"/>
          <p:nvPr/>
        </p:nvSpPr>
        <p:spPr>
          <a:xfrm>
            <a:off x="3261528" y="5847655"/>
            <a:ext cx="1159292" cy="461665"/>
          </a:xfrm>
          <a:prstGeom prst="rect">
            <a:avLst/>
          </a:prstGeom>
          <a:noFill/>
        </p:spPr>
        <p:txBody>
          <a:bodyPr wrap="none" rtlCol="0">
            <a:spAutoFit/>
          </a:bodyPr>
          <a:lstStyle/>
          <a:p>
            <a:r>
              <a:rPr lang="en-US" dirty="0" smtClean="0"/>
              <a:t>20-40%</a:t>
            </a:r>
            <a:endParaRPr lang="en-US" dirty="0"/>
          </a:p>
        </p:txBody>
      </p:sp>
      <p:sp>
        <p:nvSpPr>
          <p:cNvPr id="34" name="TextBox 33"/>
          <p:cNvSpPr txBox="1"/>
          <p:nvPr/>
        </p:nvSpPr>
        <p:spPr>
          <a:xfrm>
            <a:off x="7733188" y="2967335"/>
            <a:ext cx="1159292" cy="461665"/>
          </a:xfrm>
          <a:prstGeom prst="rect">
            <a:avLst/>
          </a:prstGeom>
          <a:noFill/>
        </p:spPr>
        <p:txBody>
          <a:bodyPr wrap="none" rtlCol="0">
            <a:spAutoFit/>
          </a:bodyPr>
          <a:lstStyle/>
          <a:p>
            <a:r>
              <a:rPr lang="en-US" dirty="0" smtClean="0"/>
              <a:t>20-40%</a:t>
            </a:r>
            <a:endParaRPr lang="en-US" dirty="0"/>
          </a:p>
        </p:txBody>
      </p:sp>
      <mc:AlternateContent xmlns:mc="http://schemas.openxmlformats.org/markup-compatibility/2006" xmlns:a14="http://schemas.microsoft.com/office/drawing/2010/main">
        <mc:Choice Requires="a14">
          <p:sp>
            <p:nvSpPr>
              <p:cNvPr id="35" name="TextBox 34"/>
              <p:cNvSpPr txBox="1"/>
              <p:nvPr/>
            </p:nvSpPr>
            <p:spPr>
              <a:xfrm>
                <a:off x="611560" y="1772816"/>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8" name="TextBox 17"/>
              <p:cNvSpPr txBox="1">
                <a:spLocks noRot="1" noChangeAspect="1" noMove="1" noResize="1" noEditPoints="1" noAdjustHandles="1" noChangeArrowheads="1" noChangeShapeType="1" noTextEdit="1"/>
              </p:cNvSpPr>
              <p:nvPr/>
            </p:nvSpPr>
            <p:spPr>
              <a:xfrm>
                <a:off x="611560" y="1772816"/>
                <a:ext cx="1151726" cy="402226"/>
              </a:xfrm>
              <a:prstGeom prst="rect">
                <a:avLst/>
              </a:prstGeom>
              <a:blipFill rotWithShape="0">
                <a:blip r:embed="rId5"/>
                <a:stretch>
                  <a:fillRect l="-5291" r="-2646" b="-1969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11560" y="461095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19" name="TextBox 18"/>
              <p:cNvSpPr txBox="1">
                <a:spLocks noRot="1" noChangeAspect="1" noMove="1" noResize="1" noEditPoints="1" noAdjustHandles="1" noChangeArrowheads="1" noChangeShapeType="1" noTextEdit="1"/>
              </p:cNvSpPr>
              <p:nvPr/>
            </p:nvSpPr>
            <p:spPr>
              <a:xfrm>
                <a:off x="611560" y="4610950"/>
                <a:ext cx="1151726" cy="402226"/>
              </a:xfrm>
              <a:prstGeom prst="rect">
                <a:avLst/>
              </a:prstGeom>
              <a:blipFill rotWithShape="0">
                <a:blip r:embed="rId6"/>
                <a:stretch>
                  <a:fillRect l="-5291" r="-2646" b="-2121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148466" y="1730630"/>
                <a:ext cx="1151726"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𝑀</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𝑚</m:t>
                          </m:r>
                        </m:e>
                        <m:sub>
                          <m:r>
                            <a:rPr lang="en-CA" b="0" i="1" smtClean="0">
                              <a:latin typeface="Cambria Math" panose="02040503050406030204" pitchFamily="18" charset="0"/>
                            </a:rPr>
                            <m:t>𝜌</m:t>
                          </m:r>
                        </m:sub>
                      </m:sSub>
                    </m:oMath>
                  </m:oMathPara>
                </a14:m>
                <a:endParaRPr lang="en-CA" dirty="0"/>
              </a:p>
            </p:txBody>
          </p:sp>
        </mc:Choice>
        <mc:Fallback xmlns="">
          <p:sp>
            <p:nvSpPr>
              <p:cNvPr id="20" name="TextBox 19"/>
              <p:cNvSpPr txBox="1">
                <a:spLocks noRot="1" noChangeAspect="1" noMove="1" noResize="1" noEditPoints="1" noAdjustHandles="1" noChangeArrowheads="1" noChangeShapeType="1" noTextEdit="1"/>
              </p:cNvSpPr>
              <p:nvPr/>
            </p:nvSpPr>
            <p:spPr>
              <a:xfrm>
                <a:off x="5148466" y="1730630"/>
                <a:ext cx="1151726" cy="402226"/>
              </a:xfrm>
              <a:prstGeom prst="rect">
                <a:avLst/>
              </a:prstGeom>
              <a:blipFill rotWithShape="0">
                <a:blip r:embed="rId7"/>
                <a:stretch>
                  <a:fillRect l="-5851" r="-2660" b="-19697"/>
                </a:stretch>
              </a:blipFill>
            </p:spPr>
            <p:txBody>
              <a:bodyPr/>
              <a:lstStyle/>
              <a:p>
                <a:r>
                  <a:rPr lang="en-CA">
                    <a:noFill/>
                  </a:rPr>
                  <a:t> </a:t>
                </a:r>
              </a:p>
            </p:txBody>
          </p:sp>
        </mc:Fallback>
      </mc:AlternateContent>
      <p:pic>
        <p:nvPicPr>
          <p:cNvPr id="38" name="Picture 37"/>
          <p:cNvPicPr>
            <a:picLocks/>
          </p:cNvPicPr>
          <p:nvPr/>
        </p:nvPicPr>
        <p:blipFill>
          <a:blip r:embed="rId8"/>
          <a:stretch>
            <a:fillRect/>
          </a:stretch>
        </p:blipFill>
        <p:spPr>
          <a:xfrm>
            <a:off x="4500000" y="3960000"/>
            <a:ext cx="4608000" cy="2882881"/>
          </a:xfrm>
          <a:prstGeom prst="rect">
            <a:avLst/>
          </a:prstGeom>
        </p:spPr>
      </p:pic>
    </p:spTree>
    <p:extLst>
      <p:ext uri="{BB962C8B-B14F-4D97-AF65-F5344CB8AC3E}">
        <p14:creationId xmlns:p14="http://schemas.microsoft.com/office/powerpoint/2010/main" val="355768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31838"/>
            <a:ext cx="8229600" cy="563562"/>
          </a:xfrm>
        </p:spPr>
        <p:txBody>
          <a:bodyPr>
            <a:normAutofit/>
          </a:bodyPr>
          <a:lstStyle/>
          <a:p>
            <a:pPr algn="ctr"/>
            <a:r>
              <a:rPr lang="en-US" sz="3200" dirty="0" smtClean="0"/>
              <a:t>G(k</a:t>
            </a:r>
            <a:r>
              <a:rPr lang="en-US" sz="3200" baseline="30000" dirty="0" smtClean="0"/>
              <a:t>0</a:t>
            </a:r>
            <a:r>
              <a:rPr lang="en-US" sz="3200" dirty="0" smtClean="0"/>
              <a:t>/T)</a:t>
            </a:r>
            <a:endParaRPr lang="en-US" sz="3200" dirty="0"/>
          </a:p>
        </p:txBody>
      </p:sp>
      <p:sp>
        <p:nvSpPr>
          <p:cNvPr id="2" name="Content Placeholder 1"/>
          <p:cNvSpPr>
            <a:spLocks noGrp="1"/>
          </p:cNvSpPr>
          <p:nvPr>
            <p:ph idx="1"/>
          </p:nvPr>
        </p:nvSpPr>
        <p:spPr>
          <a:xfrm>
            <a:off x="381000" y="1295400"/>
            <a:ext cx="8229600" cy="1432562"/>
          </a:xfrm>
        </p:spPr>
        <p:txBody>
          <a:bodyPr>
            <a:normAutofit/>
          </a:bodyPr>
          <a:lstStyle/>
          <a:p>
            <a:r>
              <a:rPr lang="en-US" sz="2000" dirty="0" smtClean="0"/>
              <a:t>Viscous correction to the Born rate in kinetic theory rate</a:t>
            </a:r>
          </a:p>
          <a:p>
            <a:endParaRPr lang="en-US" sz="1800" dirty="0" smtClean="0"/>
          </a:p>
          <a:p>
            <a:pPr marL="0" indent="0">
              <a:buNone/>
            </a:pPr>
            <a:endParaRPr lang="en-US" sz="1800" dirty="0" smtClean="0"/>
          </a:p>
          <a:p>
            <a:pPr>
              <a:buNone/>
            </a:pPr>
            <a:endParaRPr lang="en-US" sz="1800" dirty="0" smtClean="0"/>
          </a:p>
          <a:p>
            <a:endParaRPr lang="en-US" sz="1800" dirty="0" smtClean="0"/>
          </a:p>
          <a:p>
            <a:endParaRPr lang="en-US" sz="1800" dirty="0" smtClean="0"/>
          </a:p>
        </p:txBody>
      </p:sp>
      <p:sp>
        <p:nvSpPr>
          <p:cNvPr id="3" name="Slide Number Placeholder 2"/>
          <p:cNvSpPr>
            <a:spLocks noGrp="1"/>
          </p:cNvSpPr>
          <p:nvPr>
            <p:ph type="sldNum" sz="quarter" idx="12"/>
          </p:nvPr>
        </p:nvSpPr>
        <p:spPr/>
        <p:txBody>
          <a:bodyPr/>
          <a:lstStyle/>
          <a:p>
            <a:pPr>
              <a:defRPr/>
            </a:pPr>
            <a:fld id="{E73AB876-3571-4D8F-8EE0-B8E41146F2CB}" type="slidenum">
              <a:rPr lang="en-CA" smtClean="0">
                <a:solidFill>
                  <a:srgbClr val="04617B">
                    <a:shade val="90000"/>
                  </a:srgbClr>
                </a:solidFill>
              </a:rPr>
              <a:pPr>
                <a:defRPr/>
              </a:pPr>
              <a:t>34</a:t>
            </a:fld>
            <a:endParaRPr lang="en-CA" dirty="0">
              <a:solidFill>
                <a:srgbClr val="04617B">
                  <a:shade val="90000"/>
                </a:srgbClr>
              </a:solidFill>
            </a:endParaRPr>
          </a:p>
        </p:txBody>
      </p:sp>
      <p:sp>
        <p:nvSpPr>
          <p:cNvPr id="89098" name="Rectangle 10"/>
          <p:cNvSpPr>
            <a:spLocks noChangeArrowheads="1"/>
          </p:cNvSpPr>
          <p:nvPr/>
        </p:nvSpPr>
        <p:spPr bwMode="auto">
          <a:xfrm>
            <a:off x="0" y="847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89101" name="Rectangle 13"/>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89104" name="Rectangle 16"/>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8911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sz="1800" dirty="0" smtClean="0">
                <a:solidFill>
                  <a:prstClr val="black"/>
                </a:solidFill>
                <a:latin typeface="Calibri" pitchFamily="34" charset="0"/>
                <a:ea typeface="Times New Roman" pitchFamily="18" charset="0"/>
                <a:cs typeface="Times New Roman" pitchFamily="18" charset="0"/>
              </a:rPr>
              <a:t> </a:t>
            </a:r>
            <a:endParaRPr lang="en-US" sz="1800" dirty="0" smtClean="0">
              <a:solidFill>
                <a:prstClr val="black"/>
              </a:solidFill>
              <a:latin typeface="Arial" pitchFamily="34" charset="0"/>
              <a:cs typeface="Arial" pitchFamily="34" charset="0"/>
            </a:endParaRPr>
          </a:p>
        </p:txBody>
      </p:sp>
      <p:sp>
        <p:nvSpPr>
          <p:cNvPr id="89114" name="Rectangle 26"/>
          <p:cNvSpPr>
            <a:spLocks noChangeArrowheads="1"/>
          </p:cNvSpPr>
          <p:nvPr/>
        </p:nvSpPr>
        <p:spPr bwMode="auto">
          <a:xfrm>
            <a:off x="0" y="1352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sz="2000" dirty="0" smtClean="0">
                <a:solidFill>
                  <a:prstClr val="black"/>
                </a:solidFill>
                <a:latin typeface="Calibri" pitchFamily="34" charset="0"/>
                <a:ea typeface="Times New Roman" pitchFamily="18" charset="0"/>
                <a:cs typeface="Times New Roman" pitchFamily="18" charset="0"/>
              </a:rPr>
              <a:t> </a:t>
            </a:r>
            <a:endParaRPr lang="en-US" sz="1800" dirty="0" smtClean="0">
              <a:solidFill>
                <a:prstClr val="black"/>
              </a:solidFill>
              <a:latin typeface="Arial" pitchFamily="34" charset="0"/>
              <a:cs typeface="Arial" pitchFamily="34" charset="0"/>
            </a:endParaRPr>
          </a:p>
        </p:txBody>
      </p:sp>
      <p:sp>
        <p:nvSpPr>
          <p:cNvPr id="89121" name="Rectangle 33"/>
          <p:cNvSpPr>
            <a:spLocks noChangeArrowheads="1"/>
          </p:cNvSpPr>
          <p:nvPr/>
        </p:nvSpPr>
        <p:spPr bwMode="auto">
          <a:xfrm>
            <a:off x="0" y="1352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sz="2000" dirty="0" smtClean="0">
                <a:solidFill>
                  <a:prstClr val="black"/>
                </a:solidFill>
                <a:latin typeface="Calibri" pitchFamily="34" charset="0"/>
                <a:ea typeface="Times New Roman" pitchFamily="18" charset="0"/>
                <a:cs typeface="Times New Roman" pitchFamily="18" charset="0"/>
              </a:rPr>
              <a:t> </a:t>
            </a:r>
            <a:endParaRPr lang="en-US" sz="1800" dirty="0" smtClean="0">
              <a:solidFill>
                <a:prstClr val="black"/>
              </a:solidFill>
              <a:latin typeface="Arial" pitchFamily="34" charset="0"/>
              <a:cs typeface="Arial" pitchFamily="34" charset="0"/>
            </a:endParaRPr>
          </a:p>
        </p:txBody>
      </p:sp>
      <p:sp>
        <p:nvSpPr>
          <p:cNvPr id="57351" name="Rectangle 7"/>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57354" name="Rectangle 10"/>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57357" name="Rectangle 13"/>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39" name="Rectangle 3"/>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7" name="Rectangle 3"/>
          <p:cNvSpPr>
            <a:spLocks noChangeArrowheads="1"/>
          </p:cNvSpPr>
          <p:nvPr/>
        </p:nvSpPr>
        <p:spPr bwMode="auto">
          <a:xfrm>
            <a:off x="0" y="990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42" name="Rectangle 6"/>
          <p:cNvSpPr>
            <a:spLocks noChangeArrowheads="1"/>
          </p:cNvSpPr>
          <p:nvPr/>
        </p:nvSpPr>
        <p:spPr bwMode="auto">
          <a:xfrm>
            <a:off x="0" y="990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45" name="Rectangle 9"/>
          <p:cNvSpPr>
            <a:spLocks noChangeArrowheads="1"/>
          </p:cNvSpPr>
          <p:nvPr/>
        </p:nvSpPr>
        <p:spPr bwMode="auto">
          <a:xfrm>
            <a:off x="0" y="1133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54" name="Rectangle 18"/>
          <p:cNvSpPr>
            <a:spLocks noChangeArrowheads="1"/>
          </p:cNvSpPr>
          <p:nvPr/>
        </p:nvSpPr>
        <p:spPr bwMode="auto">
          <a:xfrm>
            <a:off x="0" y="2371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57" name="Rectangle 21"/>
          <p:cNvSpPr>
            <a:spLocks noChangeArrowheads="1"/>
          </p:cNvSpPr>
          <p:nvPr/>
        </p:nvSpPr>
        <p:spPr bwMode="auto">
          <a:xfrm>
            <a:off x="0" y="990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60" name="Rectangle 24"/>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63" name="Rectangle 27"/>
          <p:cNvSpPr>
            <a:spLocks noChangeArrowheads="1"/>
          </p:cNvSpPr>
          <p:nvPr/>
        </p:nvSpPr>
        <p:spPr bwMode="auto">
          <a:xfrm>
            <a:off x="0" y="990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66" name="Rectangle 30"/>
          <p:cNvSpPr>
            <a:spLocks noChangeArrowheads="1"/>
          </p:cNvSpPr>
          <p:nvPr/>
        </p:nvSpPr>
        <p:spPr bwMode="auto">
          <a:xfrm>
            <a:off x="0" y="1057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69" name="Rectangle 33"/>
          <p:cNvSpPr>
            <a:spLocks noChangeArrowheads="1"/>
          </p:cNvSpPr>
          <p:nvPr/>
        </p:nvSpPr>
        <p:spPr bwMode="auto">
          <a:xfrm>
            <a:off x="0" y="1143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73" name="Rectangle 37"/>
          <p:cNvSpPr>
            <a:spLocks noChangeArrowheads="1"/>
          </p:cNvSpPr>
          <p:nvPr/>
        </p:nvSpPr>
        <p:spPr bwMode="auto">
          <a:xfrm>
            <a:off x="0" y="1066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39974" name="Rectangle 38"/>
          <p:cNvSpPr>
            <a:spLocks noChangeArrowheads="1"/>
          </p:cNvSpPr>
          <p:nvPr/>
        </p:nvSpPr>
        <p:spPr bwMode="auto">
          <a:xfrm>
            <a:off x="0" y="1571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28675" name="Rectangle 3"/>
          <p:cNvSpPr>
            <a:spLocks noChangeArrowheads="1"/>
          </p:cNvSpPr>
          <p:nvPr/>
        </p:nvSpPr>
        <p:spPr bwMode="auto">
          <a:xfrm>
            <a:off x="0" y="1057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28678" name="Rectangle 6"/>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28681" name="Rectangle 9"/>
          <p:cNvSpPr>
            <a:spLocks noChangeArrowheads="1"/>
          </p:cNvSpPr>
          <p:nvPr/>
        </p:nvSpPr>
        <p:spPr bwMode="auto">
          <a:xfrm>
            <a:off x="0" y="1057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9" name="Rectangle 3"/>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12" name="Rectangle 6"/>
          <p:cNvSpPr>
            <a:spLocks noChangeArrowheads="1"/>
          </p:cNvSpPr>
          <p:nvPr/>
        </p:nvSpPr>
        <p:spPr bwMode="auto">
          <a:xfrm>
            <a:off x="0" y="1066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14" name="Rectangle 9"/>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28684" name="Rectangle 12"/>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28687" name="Rectangle 15"/>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28694" name="Rectangle 22"/>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77827" name="Rectangle 3"/>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77836" name="Rectangle 12"/>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59395" name="Rectangle 3"/>
          <p:cNvSpPr>
            <a:spLocks noChangeArrowheads="1"/>
          </p:cNvSpPr>
          <p:nvPr/>
        </p:nvSpPr>
        <p:spPr bwMode="auto">
          <a:xfrm>
            <a:off x="0" y="981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43011" name="Rectangle 3"/>
          <p:cNvSpPr>
            <a:spLocks noChangeArrowheads="1"/>
          </p:cNvSpPr>
          <p:nvPr/>
        </p:nvSpPr>
        <p:spPr bwMode="auto">
          <a:xfrm>
            <a:off x="0" y="1181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43014" name="Rectangle 6"/>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43017" name="Rectangle 9"/>
          <p:cNvSpPr>
            <a:spLocks noChangeArrowheads="1"/>
          </p:cNvSpPr>
          <p:nvPr/>
        </p:nvSpPr>
        <p:spPr bwMode="auto">
          <a:xfrm>
            <a:off x="0" y="1181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43020" name="Rectangle 12"/>
          <p:cNvSpPr>
            <a:spLocks noChangeArrowheads="1"/>
          </p:cNvSpPr>
          <p:nvPr/>
        </p:nvSpPr>
        <p:spPr bwMode="auto">
          <a:xfrm>
            <a:off x="0" y="1019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p:sp>
        <p:nvSpPr>
          <p:cNvPr id="43027" name="Rectangle 19"/>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1800" dirty="0" smtClean="0">
              <a:solidFill>
                <a:prstClr val="black"/>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899592" y="1700808"/>
                <a:ext cx="6993581"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800" i="1" smtClean="0">
                              <a:solidFill>
                                <a:prstClr val="black"/>
                              </a:solidFill>
                              <a:latin typeface="Cambria Math" panose="02040503050406030204" pitchFamily="18" charset="0"/>
                            </a:rPr>
                          </m:ctrlPr>
                        </m:fPr>
                        <m:num>
                          <m:sSup>
                            <m:sSupPr>
                              <m:ctrlPr>
                                <a:rPr lang="en-CA" sz="1800" i="1" smtClean="0">
                                  <a:solidFill>
                                    <a:prstClr val="black"/>
                                  </a:solidFill>
                                  <a:latin typeface="Cambria Math" panose="02040503050406030204" pitchFamily="18" charset="0"/>
                                </a:rPr>
                              </m:ctrlPr>
                            </m:sSupPr>
                            <m:e>
                              <m:r>
                                <a:rPr lang="en-CA" sz="1800" i="1" smtClean="0">
                                  <a:solidFill>
                                    <a:prstClr val="black"/>
                                  </a:solidFill>
                                  <a:latin typeface="Cambria Math" panose="02040503050406030204" pitchFamily="18" charset="0"/>
                                </a:rPr>
                                <m:t>𝑑</m:t>
                              </m:r>
                            </m:e>
                            <m:sup>
                              <m:r>
                                <a:rPr lang="en-CA" sz="1800" i="1" smtClean="0">
                                  <a:solidFill>
                                    <a:prstClr val="black"/>
                                  </a:solidFill>
                                  <a:latin typeface="Cambria Math" panose="02040503050406030204" pitchFamily="18" charset="0"/>
                                </a:rPr>
                                <m:t>4</m:t>
                              </m:r>
                            </m:sup>
                          </m:sSup>
                          <m:r>
                            <a:rPr lang="en-CA" sz="1800" i="1" smtClean="0">
                              <a:solidFill>
                                <a:prstClr val="black"/>
                              </a:solidFill>
                              <a:latin typeface="Cambria Math" panose="02040503050406030204" pitchFamily="18" charset="0"/>
                            </a:rPr>
                            <m:t>𝑅</m:t>
                          </m:r>
                        </m:num>
                        <m:den>
                          <m:sSup>
                            <m:sSupPr>
                              <m:ctrlPr>
                                <a:rPr lang="en-CA" sz="1800" i="1" smtClean="0">
                                  <a:solidFill>
                                    <a:prstClr val="black"/>
                                  </a:solidFill>
                                  <a:latin typeface="Cambria Math" panose="02040503050406030204" pitchFamily="18" charset="0"/>
                                </a:rPr>
                              </m:ctrlPr>
                            </m:sSupPr>
                            <m:e>
                              <m:r>
                                <a:rPr lang="en-CA" sz="1800" i="1" smtClean="0">
                                  <a:solidFill>
                                    <a:prstClr val="black"/>
                                  </a:solidFill>
                                  <a:latin typeface="Cambria Math" panose="02040503050406030204" pitchFamily="18" charset="0"/>
                                </a:rPr>
                                <m:t>𝑑</m:t>
                              </m:r>
                            </m:e>
                            <m:sup>
                              <m:r>
                                <a:rPr lang="en-CA" sz="1800" i="1" smtClean="0">
                                  <a:solidFill>
                                    <a:prstClr val="black"/>
                                  </a:solidFill>
                                  <a:latin typeface="Cambria Math" panose="02040503050406030204" pitchFamily="18" charset="0"/>
                                </a:rPr>
                                <m:t>4</m:t>
                              </m:r>
                            </m:sup>
                          </m:sSup>
                          <m:r>
                            <a:rPr lang="en-CA" sz="1800" i="1" smtClean="0">
                              <a:solidFill>
                                <a:prstClr val="black"/>
                              </a:solidFill>
                              <a:latin typeface="Cambria Math" panose="02040503050406030204" pitchFamily="18" charset="0"/>
                            </a:rPr>
                            <m:t>𝑞</m:t>
                          </m:r>
                        </m:den>
                      </m:f>
                      <m:r>
                        <a:rPr lang="en-CA" sz="1800" i="1" smtClean="0">
                          <a:solidFill>
                            <a:prstClr val="black"/>
                          </a:solidFill>
                          <a:latin typeface="Cambria Math" panose="02040503050406030204" pitchFamily="18" charset="0"/>
                        </a:rPr>
                        <m:t>=</m:t>
                      </m:r>
                      <m:nary>
                        <m:naryPr>
                          <m:limLoc m:val="undOvr"/>
                          <m:subHide m:val="on"/>
                          <m:supHide m:val="on"/>
                          <m:ctrlPr>
                            <a:rPr lang="en-CA" sz="1800" i="1" smtClean="0">
                              <a:solidFill>
                                <a:prstClr val="black"/>
                              </a:solidFill>
                              <a:latin typeface="Cambria Math" panose="02040503050406030204" pitchFamily="18" charset="0"/>
                            </a:rPr>
                          </m:ctrlPr>
                        </m:naryPr>
                        <m:sub/>
                        <m:sup/>
                        <m:e>
                          <m:f>
                            <m:fPr>
                              <m:ctrlPr>
                                <a:rPr lang="en-CA" sz="1800" i="1">
                                  <a:solidFill>
                                    <a:prstClr val="black"/>
                                  </a:solidFill>
                                  <a:latin typeface="Cambria Math" panose="02040503050406030204" pitchFamily="18" charset="0"/>
                                </a:rPr>
                              </m:ctrlPr>
                            </m:fPr>
                            <m:num>
                              <m:sSup>
                                <m:sSupPr>
                                  <m:ctrlPr>
                                    <a:rPr lang="en-CA" sz="1800" i="1">
                                      <a:solidFill>
                                        <a:prstClr val="black"/>
                                      </a:solidFill>
                                      <a:latin typeface="Cambria Math" panose="02040503050406030204" pitchFamily="18" charset="0"/>
                                    </a:rPr>
                                  </m:ctrlPr>
                                </m:sSupPr>
                                <m:e>
                                  <m:r>
                                    <a:rPr lang="en-CA" sz="1800" i="1">
                                      <a:solidFill>
                                        <a:prstClr val="black"/>
                                      </a:solidFill>
                                      <a:latin typeface="Cambria Math" panose="02040503050406030204" pitchFamily="18" charset="0"/>
                                    </a:rPr>
                                    <m:t>𝑑</m:t>
                                  </m:r>
                                </m:e>
                                <m:sup>
                                  <m:r>
                                    <a:rPr lang="en-CA" sz="1800" i="1">
                                      <a:solidFill>
                                        <a:prstClr val="black"/>
                                      </a:solidFill>
                                      <a:latin typeface="Cambria Math" panose="02040503050406030204" pitchFamily="18" charset="0"/>
                                    </a:rPr>
                                    <m:t>3</m:t>
                                  </m:r>
                                </m:sup>
                              </m:sSup>
                              <m:sSub>
                                <m:sSubPr>
                                  <m:ctrlPr>
                                    <a:rPr lang="en-CA" sz="1800" i="1">
                                      <a:solidFill>
                                        <a:prstClr val="black"/>
                                      </a:solidFill>
                                      <a:latin typeface="Cambria Math" panose="02040503050406030204" pitchFamily="18" charset="0"/>
                                    </a:rPr>
                                  </m:ctrlPr>
                                </m:sSubPr>
                                <m:e>
                                  <m:r>
                                    <a:rPr lang="en-CA" sz="1800" i="1">
                                      <a:solidFill>
                                        <a:prstClr val="black"/>
                                      </a:solidFill>
                                      <a:latin typeface="Cambria Math" panose="02040503050406030204" pitchFamily="18" charset="0"/>
                                    </a:rPr>
                                    <m:t>𝑘</m:t>
                                  </m:r>
                                </m:e>
                                <m:sub>
                                  <m:r>
                                    <a:rPr lang="en-CA" sz="1800" i="1">
                                      <a:solidFill>
                                        <a:prstClr val="black"/>
                                      </a:solidFill>
                                      <a:latin typeface="Cambria Math" panose="02040503050406030204" pitchFamily="18" charset="0"/>
                                    </a:rPr>
                                    <m:t>1</m:t>
                                  </m:r>
                                </m:sub>
                              </m:sSub>
                            </m:num>
                            <m:den>
                              <m:sSup>
                                <m:sSupPr>
                                  <m:ctrlPr>
                                    <a:rPr lang="en-CA" sz="1800" i="1">
                                      <a:solidFill>
                                        <a:prstClr val="black"/>
                                      </a:solidFill>
                                      <a:latin typeface="Cambria Math" panose="02040503050406030204" pitchFamily="18" charset="0"/>
                                    </a:rPr>
                                  </m:ctrlPr>
                                </m:sSupPr>
                                <m:e>
                                  <m:d>
                                    <m:dPr>
                                      <m:ctrlPr>
                                        <a:rPr lang="en-CA" sz="1800" i="1">
                                          <a:solidFill>
                                            <a:prstClr val="black"/>
                                          </a:solidFill>
                                          <a:latin typeface="Cambria Math" panose="02040503050406030204" pitchFamily="18" charset="0"/>
                                        </a:rPr>
                                      </m:ctrlPr>
                                    </m:dPr>
                                    <m:e>
                                      <m:r>
                                        <a:rPr lang="en-CA" sz="1800" i="1">
                                          <a:solidFill>
                                            <a:prstClr val="black"/>
                                          </a:solidFill>
                                          <a:latin typeface="Cambria Math" panose="02040503050406030204" pitchFamily="18" charset="0"/>
                                        </a:rPr>
                                        <m:t>2</m:t>
                                      </m:r>
                                      <m:r>
                                        <a:rPr lang="en-CA" sz="1800" i="1">
                                          <a:solidFill>
                                            <a:prstClr val="black"/>
                                          </a:solidFill>
                                          <a:latin typeface="Cambria Math" panose="02040503050406030204" pitchFamily="18" charset="0"/>
                                        </a:rPr>
                                        <m:t>𝜋</m:t>
                                      </m:r>
                                    </m:e>
                                  </m:d>
                                </m:e>
                                <m:sup>
                                  <m:r>
                                    <a:rPr lang="en-CA" sz="1800" i="1">
                                      <a:solidFill>
                                        <a:prstClr val="black"/>
                                      </a:solidFill>
                                      <a:latin typeface="Cambria Math" panose="02040503050406030204" pitchFamily="18" charset="0"/>
                                    </a:rPr>
                                    <m:t>3</m:t>
                                  </m:r>
                                </m:sup>
                              </m:sSup>
                            </m:den>
                          </m:f>
                          <m:f>
                            <m:fPr>
                              <m:ctrlPr>
                                <a:rPr lang="en-CA" sz="1800" i="1" smtClean="0">
                                  <a:solidFill>
                                    <a:prstClr val="black"/>
                                  </a:solidFill>
                                  <a:latin typeface="Cambria Math" panose="02040503050406030204" pitchFamily="18" charset="0"/>
                                </a:rPr>
                              </m:ctrlPr>
                            </m:fPr>
                            <m:num>
                              <m:sSup>
                                <m:sSupPr>
                                  <m:ctrlPr>
                                    <a:rPr lang="en-CA" sz="1800" i="1" smtClean="0">
                                      <a:solidFill>
                                        <a:prstClr val="black"/>
                                      </a:solidFill>
                                      <a:latin typeface="Cambria Math" panose="02040503050406030204" pitchFamily="18" charset="0"/>
                                    </a:rPr>
                                  </m:ctrlPr>
                                </m:sSupPr>
                                <m:e>
                                  <m:r>
                                    <a:rPr lang="en-CA" sz="1800" i="1" smtClean="0">
                                      <a:solidFill>
                                        <a:prstClr val="black"/>
                                      </a:solidFill>
                                      <a:latin typeface="Cambria Math" panose="02040503050406030204" pitchFamily="18" charset="0"/>
                                    </a:rPr>
                                    <m:t>𝑑</m:t>
                                  </m:r>
                                </m:e>
                                <m:sup>
                                  <m:r>
                                    <a:rPr lang="en-CA" sz="1800" i="1" smtClean="0">
                                      <a:solidFill>
                                        <a:prstClr val="black"/>
                                      </a:solidFill>
                                      <a:latin typeface="Cambria Math" panose="02040503050406030204" pitchFamily="18" charset="0"/>
                                    </a:rPr>
                                    <m:t>3</m:t>
                                  </m:r>
                                </m:sup>
                              </m:sSup>
                              <m:sSub>
                                <m:sSubPr>
                                  <m:ctrlPr>
                                    <a:rPr lang="en-CA" sz="1800" i="1" smtClean="0">
                                      <a:solidFill>
                                        <a:prstClr val="black"/>
                                      </a:solidFill>
                                      <a:latin typeface="Cambria Math" panose="02040503050406030204" pitchFamily="18" charset="0"/>
                                    </a:rPr>
                                  </m:ctrlPr>
                                </m:sSubPr>
                                <m:e>
                                  <m:r>
                                    <a:rPr lang="en-CA" sz="1800" i="1" smtClean="0">
                                      <a:solidFill>
                                        <a:prstClr val="black"/>
                                      </a:solidFill>
                                      <a:latin typeface="Cambria Math" panose="02040503050406030204" pitchFamily="18" charset="0"/>
                                    </a:rPr>
                                    <m:t>𝑘</m:t>
                                  </m:r>
                                </m:e>
                                <m:sub>
                                  <m:r>
                                    <a:rPr lang="en-CA" sz="1800" i="1" smtClean="0">
                                      <a:solidFill>
                                        <a:prstClr val="black"/>
                                      </a:solidFill>
                                      <a:latin typeface="Cambria Math" panose="02040503050406030204" pitchFamily="18" charset="0"/>
                                    </a:rPr>
                                    <m:t>2</m:t>
                                  </m:r>
                                </m:sub>
                              </m:sSub>
                            </m:num>
                            <m:den>
                              <m:sSup>
                                <m:sSupPr>
                                  <m:ctrlPr>
                                    <a:rPr lang="en-CA" sz="1800" i="1" smtClean="0">
                                      <a:solidFill>
                                        <a:prstClr val="black"/>
                                      </a:solidFill>
                                      <a:latin typeface="Cambria Math" panose="02040503050406030204" pitchFamily="18" charset="0"/>
                                    </a:rPr>
                                  </m:ctrlPr>
                                </m:sSupPr>
                                <m:e>
                                  <m:d>
                                    <m:dPr>
                                      <m:ctrlPr>
                                        <a:rPr lang="en-CA" sz="1800" i="1" smtClean="0">
                                          <a:solidFill>
                                            <a:prstClr val="black"/>
                                          </a:solidFill>
                                          <a:latin typeface="Cambria Math" panose="02040503050406030204" pitchFamily="18" charset="0"/>
                                        </a:rPr>
                                      </m:ctrlPr>
                                    </m:dPr>
                                    <m:e>
                                      <m:r>
                                        <a:rPr lang="en-CA" sz="1800" i="1" smtClean="0">
                                          <a:solidFill>
                                            <a:prstClr val="black"/>
                                          </a:solidFill>
                                          <a:latin typeface="Cambria Math" panose="02040503050406030204" pitchFamily="18" charset="0"/>
                                        </a:rPr>
                                        <m:t>2</m:t>
                                      </m:r>
                                      <m:r>
                                        <a:rPr lang="en-CA" sz="1800" i="1" smtClean="0">
                                          <a:solidFill>
                                            <a:prstClr val="black"/>
                                          </a:solidFill>
                                          <a:latin typeface="Cambria Math" panose="02040503050406030204" pitchFamily="18" charset="0"/>
                                        </a:rPr>
                                        <m:t>𝜋</m:t>
                                      </m:r>
                                    </m:e>
                                  </m:d>
                                </m:e>
                                <m:sup>
                                  <m:r>
                                    <a:rPr lang="en-CA" sz="1800" i="1" smtClean="0">
                                      <a:solidFill>
                                        <a:prstClr val="black"/>
                                      </a:solidFill>
                                      <a:latin typeface="Cambria Math" panose="02040503050406030204" pitchFamily="18" charset="0"/>
                                    </a:rPr>
                                    <m:t>3</m:t>
                                  </m:r>
                                </m:sup>
                              </m:sSup>
                            </m:den>
                          </m:f>
                          <m:sSub>
                            <m:sSubPr>
                              <m:ctrlPr>
                                <a:rPr lang="en-CA" sz="1800" i="1">
                                  <a:solidFill>
                                    <a:prstClr val="black"/>
                                  </a:solidFill>
                                  <a:latin typeface="Cambria Math" panose="02040503050406030204" pitchFamily="18" charset="0"/>
                                </a:rPr>
                              </m:ctrlPr>
                            </m:sSubPr>
                            <m:e>
                              <m:r>
                                <a:rPr lang="en-CA" sz="1800" i="1">
                                  <a:solidFill>
                                    <a:prstClr val="black"/>
                                  </a:solidFill>
                                  <a:latin typeface="Cambria Math" panose="02040503050406030204" pitchFamily="18" charset="0"/>
                                </a:rPr>
                                <m:t>𝑛</m:t>
                              </m:r>
                            </m:e>
                            <m:sub>
                              <m:r>
                                <a:rPr lang="en-CA" sz="1800" i="1">
                                  <a:solidFill>
                                    <a:prstClr val="black"/>
                                  </a:solidFill>
                                  <a:latin typeface="Cambria Math" panose="02040503050406030204" pitchFamily="18" charset="0"/>
                                </a:rPr>
                                <m:t>𝐹𝐷</m:t>
                              </m:r>
                            </m:sub>
                          </m:sSub>
                          <m:r>
                            <a:rPr lang="en-CA" sz="1800" i="1">
                              <a:solidFill>
                                <a:prstClr val="black"/>
                              </a:solidFill>
                              <a:latin typeface="Cambria Math" panose="02040503050406030204" pitchFamily="18" charset="0"/>
                            </a:rPr>
                            <m:t>(</m:t>
                          </m:r>
                          <m:f>
                            <m:fPr>
                              <m:type m:val="lin"/>
                              <m:ctrlPr>
                                <a:rPr lang="en-CA" sz="1800" i="1">
                                  <a:solidFill>
                                    <a:prstClr val="black"/>
                                  </a:solidFill>
                                  <a:latin typeface="Cambria Math" panose="02040503050406030204" pitchFamily="18" charset="0"/>
                                </a:rPr>
                              </m:ctrlPr>
                            </m:fPr>
                            <m:num>
                              <m:r>
                                <a:rPr lang="en-CA" sz="1800" i="1" smtClean="0">
                                  <a:solidFill>
                                    <a:prstClr val="black"/>
                                  </a:solidFill>
                                  <a:latin typeface="Cambria Math" panose="02040503050406030204" pitchFamily="18" charset="0"/>
                                </a:rPr>
                                <m:t>𝑢</m:t>
                              </m:r>
                              <m:r>
                                <a:rPr lang="en-CA" sz="1800" i="1" smtClean="0">
                                  <a:solidFill>
                                    <a:prstClr val="black"/>
                                  </a:solidFill>
                                  <a:latin typeface="Cambria Math" panose="02040503050406030204" pitchFamily="18" charset="0"/>
                                </a:rPr>
                                <m:t>⋅</m:t>
                              </m:r>
                              <m:sSub>
                                <m:sSubPr>
                                  <m:ctrlPr>
                                    <a:rPr lang="en-CA" sz="1800" i="1" smtClean="0">
                                      <a:solidFill>
                                        <a:prstClr val="black"/>
                                      </a:solidFill>
                                      <a:latin typeface="Cambria Math" panose="02040503050406030204" pitchFamily="18" charset="0"/>
                                    </a:rPr>
                                  </m:ctrlPr>
                                </m:sSubPr>
                                <m:e>
                                  <m:r>
                                    <a:rPr lang="en-CA" sz="1800" i="1" smtClean="0">
                                      <a:solidFill>
                                        <a:prstClr val="black"/>
                                      </a:solidFill>
                                      <a:latin typeface="Cambria Math" panose="02040503050406030204" pitchFamily="18" charset="0"/>
                                    </a:rPr>
                                    <m:t>𝑘</m:t>
                                  </m:r>
                                </m:e>
                                <m:sub>
                                  <m:r>
                                    <a:rPr lang="en-CA" sz="1800" i="1" smtClean="0">
                                      <a:solidFill>
                                        <a:prstClr val="black"/>
                                      </a:solidFill>
                                      <a:latin typeface="Cambria Math" panose="02040503050406030204" pitchFamily="18" charset="0"/>
                                    </a:rPr>
                                    <m:t>1</m:t>
                                  </m:r>
                                </m:sub>
                              </m:sSub>
                            </m:num>
                            <m:den>
                              <m:r>
                                <a:rPr lang="en-CA" sz="1800" i="1">
                                  <a:solidFill>
                                    <a:prstClr val="black"/>
                                  </a:solidFill>
                                  <a:latin typeface="Cambria Math" panose="02040503050406030204" pitchFamily="18" charset="0"/>
                                </a:rPr>
                                <m:t>𝑇</m:t>
                              </m:r>
                            </m:den>
                          </m:f>
                          <m:r>
                            <a:rPr lang="en-CA" sz="1800" i="1">
                              <a:solidFill>
                                <a:prstClr val="black"/>
                              </a:solidFill>
                              <a:latin typeface="Cambria Math" panose="02040503050406030204" pitchFamily="18" charset="0"/>
                            </a:rPr>
                            <m:t>)</m:t>
                          </m:r>
                          <m:sSub>
                            <m:sSubPr>
                              <m:ctrlPr>
                                <a:rPr lang="en-CA" sz="1800" i="1">
                                  <a:solidFill>
                                    <a:prstClr val="black"/>
                                  </a:solidFill>
                                  <a:latin typeface="Cambria Math" panose="02040503050406030204" pitchFamily="18" charset="0"/>
                                </a:rPr>
                              </m:ctrlPr>
                            </m:sSubPr>
                            <m:e>
                              <m:r>
                                <a:rPr lang="en-CA" sz="1800" i="1">
                                  <a:solidFill>
                                    <a:prstClr val="black"/>
                                  </a:solidFill>
                                  <a:latin typeface="Cambria Math" panose="02040503050406030204" pitchFamily="18" charset="0"/>
                                </a:rPr>
                                <m:t>𝑛</m:t>
                              </m:r>
                            </m:e>
                            <m:sub>
                              <m:r>
                                <a:rPr lang="en-CA" sz="1800" i="1">
                                  <a:solidFill>
                                    <a:prstClr val="black"/>
                                  </a:solidFill>
                                  <a:latin typeface="Cambria Math" panose="02040503050406030204" pitchFamily="18" charset="0"/>
                                </a:rPr>
                                <m:t>𝐹𝐷</m:t>
                              </m:r>
                            </m:sub>
                          </m:sSub>
                          <m:r>
                            <a:rPr lang="en-CA" sz="1800" i="1">
                              <a:solidFill>
                                <a:prstClr val="black"/>
                              </a:solidFill>
                              <a:latin typeface="Cambria Math" panose="02040503050406030204" pitchFamily="18" charset="0"/>
                            </a:rPr>
                            <m:t>(</m:t>
                          </m:r>
                          <m:f>
                            <m:fPr>
                              <m:type m:val="lin"/>
                              <m:ctrlPr>
                                <a:rPr lang="en-CA" sz="1800" i="1">
                                  <a:solidFill>
                                    <a:prstClr val="black"/>
                                  </a:solidFill>
                                  <a:latin typeface="Cambria Math" panose="02040503050406030204" pitchFamily="18" charset="0"/>
                                </a:rPr>
                              </m:ctrlPr>
                            </m:fPr>
                            <m:num>
                              <m:r>
                                <a:rPr lang="en-CA" sz="1800" i="1" smtClean="0">
                                  <a:solidFill>
                                    <a:prstClr val="black"/>
                                  </a:solidFill>
                                  <a:latin typeface="Cambria Math" panose="02040503050406030204" pitchFamily="18" charset="0"/>
                                </a:rPr>
                                <m:t>𝑢</m:t>
                              </m:r>
                              <m:r>
                                <a:rPr lang="en-CA" sz="1800" i="1" smtClean="0">
                                  <a:solidFill>
                                    <a:prstClr val="black"/>
                                  </a:solidFill>
                                  <a:latin typeface="Cambria Math" panose="02040503050406030204" pitchFamily="18" charset="0"/>
                                </a:rPr>
                                <m:t>⋅</m:t>
                              </m:r>
                              <m:sSub>
                                <m:sSubPr>
                                  <m:ctrlPr>
                                    <a:rPr lang="en-CA" sz="1800" i="1" smtClean="0">
                                      <a:solidFill>
                                        <a:prstClr val="black"/>
                                      </a:solidFill>
                                      <a:latin typeface="Cambria Math" panose="02040503050406030204" pitchFamily="18" charset="0"/>
                                    </a:rPr>
                                  </m:ctrlPr>
                                </m:sSubPr>
                                <m:e>
                                  <m:r>
                                    <a:rPr lang="en-CA" sz="1800" i="1" smtClean="0">
                                      <a:solidFill>
                                        <a:prstClr val="black"/>
                                      </a:solidFill>
                                      <a:latin typeface="Cambria Math" panose="02040503050406030204" pitchFamily="18" charset="0"/>
                                    </a:rPr>
                                    <m:t>𝑘</m:t>
                                  </m:r>
                                </m:e>
                                <m:sub>
                                  <m:r>
                                    <a:rPr lang="en-CA" sz="1800" i="1" smtClean="0">
                                      <a:solidFill>
                                        <a:prstClr val="black"/>
                                      </a:solidFill>
                                      <a:latin typeface="Cambria Math" panose="02040503050406030204" pitchFamily="18" charset="0"/>
                                    </a:rPr>
                                    <m:t>2</m:t>
                                  </m:r>
                                </m:sub>
                              </m:sSub>
                            </m:num>
                            <m:den>
                              <m:r>
                                <a:rPr lang="en-CA" sz="1800" i="1">
                                  <a:solidFill>
                                    <a:prstClr val="black"/>
                                  </a:solidFill>
                                  <a:latin typeface="Cambria Math" panose="02040503050406030204" pitchFamily="18" charset="0"/>
                                </a:rPr>
                                <m:t>𝑇</m:t>
                              </m:r>
                            </m:den>
                          </m:f>
                          <m:r>
                            <a:rPr lang="en-CA" sz="1800" i="1">
                              <a:solidFill>
                                <a:prstClr val="black"/>
                              </a:solidFill>
                              <a:latin typeface="Cambria Math" panose="02040503050406030204" pitchFamily="18" charset="0"/>
                            </a:rPr>
                            <m:t>)</m:t>
                          </m:r>
                          <m:r>
                            <a:rPr lang="en-CA" sz="1800" i="1" smtClean="0">
                              <a:solidFill>
                                <a:prstClr val="black"/>
                              </a:solidFill>
                              <a:latin typeface="Cambria Math" panose="02040503050406030204" pitchFamily="18" charset="0"/>
                            </a:rPr>
                            <m:t>𝜎</m:t>
                          </m:r>
                          <m:sSub>
                            <m:sSubPr>
                              <m:ctrlPr>
                                <a:rPr lang="en-CA" sz="1800" i="1" smtClean="0">
                                  <a:solidFill>
                                    <a:prstClr val="black"/>
                                  </a:solidFill>
                                  <a:latin typeface="Cambria Math" panose="02040503050406030204" pitchFamily="18" charset="0"/>
                                </a:rPr>
                              </m:ctrlPr>
                            </m:sSubPr>
                            <m:e>
                              <m:r>
                                <a:rPr lang="en-CA" sz="1800" i="1" smtClean="0">
                                  <a:solidFill>
                                    <a:prstClr val="black"/>
                                  </a:solidFill>
                                  <a:latin typeface="Cambria Math" panose="02040503050406030204" pitchFamily="18" charset="0"/>
                                </a:rPr>
                                <m:t>𝑣</m:t>
                              </m:r>
                            </m:e>
                            <m:sub>
                              <m:r>
                                <a:rPr lang="en-CA" sz="1800" i="1" smtClean="0">
                                  <a:solidFill>
                                    <a:prstClr val="black"/>
                                  </a:solidFill>
                                  <a:latin typeface="Cambria Math" panose="02040503050406030204" pitchFamily="18" charset="0"/>
                                </a:rPr>
                                <m:t>12</m:t>
                              </m:r>
                            </m:sub>
                          </m:sSub>
                          <m:sSup>
                            <m:sSupPr>
                              <m:ctrlPr>
                                <a:rPr lang="en-CA" sz="1800" i="1" smtClean="0">
                                  <a:solidFill>
                                    <a:prstClr val="black"/>
                                  </a:solidFill>
                                  <a:latin typeface="Cambria Math" panose="02040503050406030204" pitchFamily="18" charset="0"/>
                                </a:rPr>
                              </m:ctrlPr>
                            </m:sSupPr>
                            <m:e>
                              <m:r>
                                <a:rPr lang="en-CA" sz="1800" i="1" smtClean="0">
                                  <a:solidFill>
                                    <a:prstClr val="black"/>
                                  </a:solidFill>
                                  <a:latin typeface="Cambria Math" panose="02040503050406030204" pitchFamily="18" charset="0"/>
                                </a:rPr>
                                <m:t>𝛿</m:t>
                              </m:r>
                            </m:e>
                            <m:sup>
                              <m:r>
                                <a:rPr lang="en-CA" sz="1800" i="1" smtClean="0">
                                  <a:solidFill>
                                    <a:prstClr val="black"/>
                                  </a:solidFill>
                                  <a:latin typeface="Cambria Math" panose="02040503050406030204" pitchFamily="18" charset="0"/>
                                </a:rPr>
                                <m:t>4</m:t>
                              </m:r>
                            </m:sup>
                          </m:sSup>
                          <m:r>
                            <a:rPr lang="en-CA" sz="1800" i="1" smtClean="0">
                              <a:solidFill>
                                <a:prstClr val="black"/>
                              </a:solidFill>
                              <a:latin typeface="Cambria Math" panose="02040503050406030204" pitchFamily="18" charset="0"/>
                            </a:rPr>
                            <m:t>(</m:t>
                          </m:r>
                          <m:r>
                            <a:rPr lang="en-CA" sz="1800" i="1" smtClean="0">
                              <a:solidFill>
                                <a:prstClr val="black"/>
                              </a:solidFill>
                              <a:latin typeface="Cambria Math" panose="02040503050406030204" pitchFamily="18" charset="0"/>
                            </a:rPr>
                            <m:t>𝑞</m:t>
                          </m:r>
                          <m:r>
                            <a:rPr lang="en-CA" sz="1800" i="1" smtClean="0">
                              <a:solidFill>
                                <a:prstClr val="black"/>
                              </a:solidFill>
                              <a:latin typeface="Cambria Math" panose="02040503050406030204" pitchFamily="18" charset="0"/>
                            </a:rPr>
                            <m:t>−</m:t>
                          </m:r>
                          <m:sSub>
                            <m:sSubPr>
                              <m:ctrlPr>
                                <a:rPr lang="en-CA" sz="1800" i="1" smtClean="0">
                                  <a:solidFill>
                                    <a:prstClr val="black"/>
                                  </a:solidFill>
                                  <a:latin typeface="Cambria Math" panose="02040503050406030204" pitchFamily="18" charset="0"/>
                                </a:rPr>
                              </m:ctrlPr>
                            </m:sSubPr>
                            <m:e>
                              <m:r>
                                <a:rPr lang="en-CA" sz="1800" i="1" smtClean="0">
                                  <a:solidFill>
                                    <a:prstClr val="black"/>
                                  </a:solidFill>
                                  <a:latin typeface="Cambria Math" panose="02040503050406030204" pitchFamily="18" charset="0"/>
                                </a:rPr>
                                <m:t>𝑘</m:t>
                              </m:r>
                            </m:e>
                            <m:sub>
                              <m:r>
                                <a:rPr lang="en-CA" sz="1800" i="1" smtClean="0">
                                  <a:solidFill>
                                    <a:prstClr val="black"/>
                                  </a:solidFill>
                                  <a:latin typeface="Cambria Math" panose="02040503050406030204" pitchFamily="18" charset="0"/>
                                </a:rPr>
                                <m:t>1</m:t>
                              </m:r>
                            </m:sub>
                          </m:sSub>
                          <m:r>
                            <a:rPr lang="en-CA" sz="1800" i="1" smtClean="0">
                              <a:solidFill>
                                <a:prstClr val="black"/>
                              </a:solidFill>
                              <a:latin typeface="Cambria Math" panose="02040503050406030204" pitchFamily="18" charset="0"/>
                            </a:rPr>
                            <m:t>−</m:t>
                          </m:r>
                          <m:sSub>
                            <m:sSubPr>
                              <m:ctrlPr>
                                <a:rPr lang="en-CA" sz="1800" i="1" smtClean="0">
                                  <a:solidFill>
                                    <a:prstClr val="black"/>
                                  </a:solidFill>
                                  <a:latin typeface="Cambria Math" panose="02040503050406030204" pitchFamily="18" charset="0"/>
                                </a:rPr>
                              </m:ctrlPr>
                            </m:sSubPr>
                            <m:e>
                              <m:r>
                                <a:rPr lang="en-CA" sz="1800" i="1" smtClean="0">
                                  <a:solidFill>
                                    <a:prstClr val="black"/>
                                  </a:solidFill>
                                  <a:latin typeface="Cambria Math" panose="02040503050406030204" pitchFamily="18" charset="0"/>
                                </a:rPr>
                                <m:t>𝑘</m:t>
                              </m:r>
                            </m:e>
                            <m:sub>
                              <m:r>
                                <a:rPr lang="en-CA" sz="1800" i="1" smtClean="0">
                                  <a:solidFill>
                                    <a:prstClr val="black"/>
                                  </a:solidFill>
                                  <a:latin typeface="Cambria Math" panose="02040503050406030204" pitchFamily="18" charset="0"/>
                                </a:rPr>
                                <m:t>2</m:t>
                              </m:r>
                            </m:sub>
                          </m:sSub>
                          <m:r>
                            <a:rPr lang="en-CA" sz="1800" i="1" smtClean="0">
                              <a:solidFill>
                                <a:prstClr val="black"/>
                              </a:solidFill>
                              <a:latin typeface="Cambria Math" panose="02040503050406030204" pitchFamily="18" charset="0"/>
                            </a:rPr>
                            <m:t>)</m:t>
                          </m:r>
                        </m:e>
                      </m:nary>
                    </m:oMath>
                  </m:oMathPara>
                </a14:m>
                <a:endParaRPr lang="en-CA" sz="1800" dirty="0">
                  <a:solidFill>
                    <a:prstClr val="black"/>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99592" y="1700808"/>
                <a:ext cx="6993581" cy="726546"/>
              </a:xfrm>
              <a:prstGeom prst="rect">
                <a:avLst/>
              </a:prstGeom>
              <a:blipFill rotWithShape="0">
                <a:blip r:embed="rId3"/>
                <a:stretch>
                  <a:fillRect/>
                </a:stretch>
              </a:blipFill>
            </p:spPr>
            <p:txBody>
              <a:bodyPr/>
              <a:lstStyle/>
              <a:p>
                <a:r>
                  <a:rPr lang="en-CA">
                    <a:noFill/>
                  </a:rPr>
                  <a:t> </a:t>
                </a:r>
              </a:p>
            </p:txBody>
          </p:sp>
        </mc:Fallback>
      </mc:AlternateContent>
      <p:pic>
        <p:nvPicPr>
          <p:cNvPr id="59" name="Picture 2"/>
          <p:cNvPicPr>
            <a:picLocks noChangeAspect="1" noChangeArrowheads="1"/>
          </p:cNvPicPr>
          <p:nvPr/>
        </p:nvPicPr>
        <p:blipFill>
          <a:blip r:embed="rId4" cstate="print"/>
          <a:srcRect/>
          <a:stretch>
            <a:fillRect/>
          </a:stretch>
        </p:blipFill>
        <p:spPr bwMode="auto">
          <a:xfrm>
            <a:off x="1043210" y="2371726"/>
            <a:ext cx="6265094" cy="3599000"/>
          </a:xfrm>
          <a:prstGeom prst="rect">
            <a:avLst/>
          </a:prstGeom>
          <a:noFill/>
          <a:ln w="9525">
            <a:noFill/>
            <a:miter lim="800000"/>
            <a:headEnd/>
            <a:tailEnd/>
          </a:ln>
        </p:spPr>
      </p:pic>
      <p:sp>
        <p:nvSpPr>
          <p:cNvPr id="22" name="TextBox 21"/>
          <p:cNvSpPr txBox="1"/>
          <p:nvPr/>
        </p:nvSpPr>
        <p:spPr>
          <a:xfrm>
            <a:off x="5364088" y="4437112"/>
            <a:ext cx="184731" cy="461665"/>
          </a:xfrm>
          <a:prstGeom prst="rect">
            <a:avLst/>
          </a:prstGeom>
          <a:noFill/>
        </p:spPr>
        <p:txBody>
          <a:bodyPr wrap="none" rtlCol="0">
            <a:spAutoFit/>
          </a:bodyPr>
          <a:lstStyle/>
          <a:p>
            <a:endParaRPr lang="en-CA" dirty="0">
              <a:solidFill>
                <a:prstClr val="black"/>
              </a:solidFill>
            </a:endParaRPr>
          </a:p>
        </p:txBody>
      </p:sp>
      <mc:AlternateContent xmlns:mc="http://schemas.openxmlformats.org/markup-compatibility/2006" xmlns:a14="http://schemas.microsoft.com/office/drawing/2010/main">
        <mc:Choice Requires="a14">
          <p:sp>
            <p:nvSpPr>
              <p:cNvPr id="63" name="TextBox 62"/>
              <p:cNvSpPr txBox="1"/>
              <p:nvPr/>
            </p:nvSpPr>
            <p:spPr>
              <a:xfrm>
                <a:off x="1331640" y="6029504"/>
                <a:ext cx="6048672" cy="5678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700" i="1" smtClean="0">
                              <a:solidFill>
                                <a:prstClr val="black"/>
                              </a:solidFill>
                              <a:latin typeface="Cambria Math" panose="02040503050406030204" pitchFamily="18" charset="0"/>
                            </a:rPr>
                          </m:ctrlPr>
                        </m:fPr>
                        <m:num>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r>
                            <a:rPr lang="en-CA" sz="1700" i="1" smtClean="0">
                              <a:solidFill>
                                <a:prstClr val="black"/>
                              </a:solidFill>
                              <a:latin typeface="Cambria Math" panose="02040503050406030204" pitchFamily="18" charset="0"/>
                            </a:rPr>
                            <m:t>𝑅</m:t>
                          </m:r>
                        </m:num>
                        <m:den>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r>
                            <a:rPr lang="en-CA" sz="1700" i="1" smtClean="0">
                              <a:solidFill>
                                <a:prstClr val="black"/>
                              </a:solidFill>
                              <a:latin typeface="Cambria Math" panose="02040503050406030204" pitchFamily="18" charset="0"/>
                            </a:rPr>
                            <m:t>𝑞</m:t>
                          </m:r>
                        </m:den>
                      </m:f>
                      <m:r>
                        <a:rPr lang="en-CA" sz="1700" i="1" smtClean="0">
                          <a:solidFill>
                            <a:prstClr val="black"/>
                          </a:solidFill>
                          <a:latin typeface="Cambria Math" panose="02040503050406030204" pitchFamily="18" charset="0"/>
                        </a:rPr>
                        <m:t>=</m:t>
                      </m:r>
                      <m:f>
                        <m:fPr>
                          <m:ctrlPr>
                            <a:rPr lang="en-CA" sz="1700" i="1" smtClean="0">
                              <a:solidFill>
                                <a:prstClr val="black"/>
                              </a:solidFill>
                              <a:latin typeface="Cambria Math" panose="02040503050406030204" pitchFamily="18" charset="0"/>
                            </a:rPr>
                          </m:ctrlPr>
                        </m:fPr>
                        <m:num>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sSub>
                            <m:sSubPr>
                              <m:ctrlPr>
                                <a:rPr lang="en-CA" sz="1700" i="1" smtClean="0">
                                  <a:solidFill>
                                    <a:prstClr val="black"/>
                                  </a:solidFill>
                                  <a:latin typeface="Cambria Math" panose="02040503050406030204" pitchFamily="18" charset="0"/>
                                </a:rPr>
                              </m:ctrlPr>
                            </m:sSubPr>
                            <m:e>
                              <m:r>
                                <a:rPr lang="en-CA" sz="1700" i="1" smtClean="0">
                                  <a:solidFill>
                                    <a:prstClr val="black"/>
                                  </a:solidFill>
                                  <a:latin typeface="Cambria Math" panose="02040503050406030204" pitchFamily="18" charset="0"/>
                                </a:rPr>
                                <m:t>𝑅</m:t>
                              </m:r>
                            </m:e>
                            <m:sub>
                              <m:r>
                                <a:rPr lang="en-CA" sz="1700" i="1" smtClean="0">
                                  <a:solidFill>
                                    <a:prstClr val="black"/>
                                  </a:solidFill>
                                  <a:latin typeface="Cambria Math" panose="02040503050406030204" pitchFamily="18" charset="0"/>
                                </a:rPr>
                                <m:t>𝑖𝑑𝑒𝑎𝑙</m:t>
                              </m:r>
                            </m:sub>
                          </m:sSub>
                        </m:num>
                        <m:den>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r>
                            <a:rPr lang="en-CA" sz="1700" i="1" smtClean="0">
                              <a:solidFill>
                                <a:prstClr val="black"/>
                              </a:solidFill>
                              <a:latin typeface="Cambria Math" panose="02040503050406030204" pitchFamily="18" charset="0"/>
                            </a:rPr>
                            <m:t>𝑞</m:t>
                          </m:r>
                        </m:den>
                      </m:f>
                      <m:r>
                        <a:rPr lang="en-CA" sz="1700" i="1" smtClean="0">
                          <a:solidFill>
                            <a:prstClr val="black"/>
                          </a:solidFill>
                          <a:latin typeface="Cambria Math" panose="02040503050406030204" pitchFamily="18" charset="0"/>
                        </a:rPr>
                        <m:t>+</m:t>
                      </m:r>
                      <m:f>
                        <m:fPr>
                          <m:ctrlPr>
                            <a:rPr lang="en-CA" sz="1700" i="1" smtClean="0">
                              <a:solidFill>
                                <a:prstClr val="black"/>
                              </a:solidFill>
                              <a:latin typeface="Cambria Math" panose="02040503050406030204" pitchFamily="18" charset="0"/>
                            </a:rPr>
                          </m:ctrlPr>
                        </m:fPr>
                        <m:num>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r>
                            <a:rPr lang="en-CA" sz="1700" i="1" smtClean="0">
                              <a:solidFill>
                                <a:prstClr val="black"/>
                              </a:solidFill>
                              <a:latin typeface="Cambria Math" panose="02040503050406030204" pitchFamily="18" charset="0"/>
                            </a:rPr>
                            <m:t>𝛿</m:t>
                          </m:r>
                          <m:r>
                            <a:rPr lang="en-CA" sz="1700" i="1" smtClean="0">
                              <a:solidFill>
                                <a:prstClr val="black"/>
                              </a:solidFill>
                              <a:latin typeface="Cambria Math" panose="02040503050406030204" pitchFamily="18" charset="0"/>
                            </a:rPr>
                            <m:t>𝑅</m:t>
                          </m:r>
                        </m:num>
                        <m:den>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r>
                            <a:rPr lang="en-CA" sz="1700" i="1" smtClean="0">
                              <a:solidFill>
                                <a:prstClr val="black"/>
                              </a:solidFill>
                              <a:latin typeface="Cambria Math" panose="02040503050406030204" pitchFamily="18" charset="0"/>
                            </a:rPr>
                            <m:t>𝑞</m:t>
                          </m:r>
                        </m:den>
                      </m:f>
                      <m:r>
                        <a:rPr lang="en-CA" sz="1700" i="1" smtClean="0">
                          <a:solidFill>
                            <a:prstClr val="black"/>
                          </a:solidFill>
                          <a:latin typeface="Cambria Math" panose="02040503050406030204" pitchFamily="18" charset="0"/>
                        </a:rPr>
                        <m:t> ;  </m:t>
                      </m:r>
                      <m:f>
                        <m:fPr>
                          <m:ctrlPr>
                            <a:rPr lang="en-CA" sz="1700" i="1" smtClean="0">
                              <a:solidFill>
                                <a:prstClr val="black"/>
                              </a:solidFill>
                              <a:latin typeface="Cambria Math" panose="02040503050406030204" pitchFamily="18" charset="0"/>
                            </a:rPr>
                          </m:ctrlPr>
                        </m:fPr>
                        <m:num>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r>
                            <a:rPr lang="en-CA" sz="1700" i="1" smtClean="0">
                              <a:solidFill>
                                <a:prstClr val="black"/>
                              </a:solidFill>
                              <a:latin typeface="Cambria Math" panose="02040503050406030204" pitchFamily="18" charset="0"/>
                            </a:rPr>
                            <m:t>𝛿</m:t>
                          </m:r>
                          <m:r>
                            <a:rPr lang="en-CA" sz="1700" i="1" smtClean="0">
                              <a:solidFill>
                                <a:prstClr val="black"/>
                              </a:solidFill>
                              <a:latin typeface="Cambria Math" panose="02040503050406030204" pitchFamily="18" charset="0"/>
                            </a:rPr>
                            <m:t>𝑅</m:t>
                          </m:r>
                        </m:num>
                        <m:den>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𝑑</m:t>
                              </m:r>
                            </m:e>
                            <m:sup>
                              <m:r>
                                <a:rPr lang="en-CA" sz="1700" i="1" smtClean="0">
                                  <a:solidFill>
                                    <a:prstClr val="black"/>
                                  </a:solidFill>
                                  <a:latin typeface="Cambria Math" panose="02040503050406030204" pitchFamily="18" charset="0"/>
                                </a:rPr>
                                <m:t>4</m:t>
                              </m:r>
                            </m:sup>
                          </m:sSup>
                          <m:r>
                            <a:rPr lang="en-CA" sz="1700" i="1" smtClean="0">
                              <a:solidFill>
                                <a:prstClr val="black"/>
                              </a:solidFill>
                              <a:latin typeface="Cambria Math" panose="02040503050406030204" pitchFamily="18" charset="0"/>
                            </a:rPr>
                            <m:t>𝑞</m:t>
                          </m:r>
                        </m:den>
                      </m:f>
                      <m:r>
                        <a:rPr lang="en-CA" sz="1700" i="1" smtClean="0">
                          <a:solidFill>
                            <a:prstClr val="black"/>
                          </a:solidFill>
                          <a:latin typeface="Cambria Math" panose="02040503050406030204" pitchFamily="18" charset="0"/>
                        </a:rPr>
                        <m:t>=</m:t>
                      </m:r>
                      <m:sSub>
                        <m:sSubPr>
                          <m:ctrlPr>
                            <a:rPr lang="en-CA" sz="1700" i="1">
                              <a:solidFill>
                                <a:prstClr val="black"/>
                              </a:solidFill>
                              <a:latin typeface="Cambria Math" panose="02040503050406030204" pitchFamily="18" charset="0"/>
                            </a:rPr>
                          </m:ctrlPr>
                        </m:sSubPr>
                        <m:e>
                          <m:r>
                            <a:rPr lang="en-CA" sz="1700" i="1">
                              <a:solidFill>
                                <a:prstClr val="black"/>
                              </a:solidFill>
                              <a:latin typeface="Cambria Math" panose="02040503050406030204" pitchFamily="18" charset="0"/>
                            </a:rPr>
                            <m:t>𝑏</m:t>
                          </m:r>
                        </m:e>
                        <m:sub>
                          <m:r>
                            <a:rPr lang="en-CA" sz="1700" i="1">
                              <a:solidFill>
                                <a:prstClr val="black"/>
                              </a:solidFill>
                              <a:latin typeface="Cambria Math" panose="02040503050406030204" pitchFamily="18" charset="0"/>
                            </a:rPr>
                            <m:t>2</m:t>
                          </m:r>
                        </m:sub>
                      </m:sSub>
                      <m:d>
                        <m:dPr>
                          <m:ctrlPr>
                            <a:rPr lang="en-CA" sz="1700" i="1">
                              <a:solidFill>
                                <a:prstClr val="black"/>
                              </a:solidFill>
                              <a:latin typeface="Cambria Math" panose="02040503050406030204" pitchFamily="18" charset="0"/>
                            </a:rPr>
                          </m:ctrlPr>
                        </m:dPr>
                        <m:e>
                          <m:sSup>
                            <m:sSupPr>
                              <m:ctrlPr>
                                <a:rPr lang="en-CA" sz="1700" i="1">
                                  <a:solidFill>
                                    <a:prstClr val="black"/>
                                  </a:solidFill>
                                  <a:latin typeface="Cambria Math" panose="02040503050406030204" pitchFamily="18" charset="0"/>
                                </a:rPr>
                              </m:ctrlPr>
                            </m:sSupPr>
                            <m:e>
                              <m:r>
                                <a:rPr lang="en-CA" sz="1700" i="1">
                                  <a:solidFill>
                                    <a:prstClr val="black"/>
                                  </a:solidFill>
                                  <a:latin typeface="Cambria Math" panose="02040503050406030204" pitchFamily="18" charset="0"/>
                                </a:rPr>
                                <m:t>𝑞</m:t>
                              </m:r>
                            </m:e>
                            <m:sup>
                              <m:r>
                                <a:rPr lang="en-CA" sz="1700" i="1">
                                  <a:solidFill>
                                    <a:prstClr val="black"/>
                                  </a:solidFill>
                                  <a:latin typeface="Cambria Math" panose="02040503050406030204" pitchFamily="18" charset="0"/>
                                </a:rPr>
                                <m:t>0</m:t>
                              </m:r>
                            </m:sup>
                          </m:sSup>
                          <m:r>
                            <a:rPr lang="en-CA" sz="1700" i="1">
                              <a:solidFill>
                                <a:prstClr val="black"/>
                              </a:solidFill>
                              <a:latin typeface="Cambria Math" panose="02040503050406030204" pitchFamily="18" charset="0"/>
                            </a:rPr>
                            <m:t>,</m:t>
                          </m:r>
                          <m:d>
                            <m:dPr>
                              <m:begChr m:val="|"/>
                              <m:endChr m:val="|"/>
                              <m:ctrlPr>
                                <a:rPr lang="en-CA" sz="1700" i="1">
                                  <a:solidFill>
                                    <a:prstClr val="black"/>
                                  </a:solidFill>
                                  <a:latin typeface="Cambria Math" panose="02040503050406030204" pitchFamily="18" charset="0"/>
                                </a:rPr>
                              </m:ctrlPr>
                            </m:dPr>
                            <m:e>
                              <m:r>
                                <a:rPr lang="en-CA" sz="1700" i="1">
                                  <a:solidFill>
                                    <a:prstClr val="black"/>
                                  </a:solidFill>
                                  <a:latin typeface="Cambria Math" panose="02040503050406030204" pitchFamily="18" charset="0"/>
                                </a:rPr>
                                <m:t>𝑞</m:t>
                              </m:r>
                            </m:e>
                          </m:d>
                        </m:e>
                      </m:d>
                      <m:f>
                        <m:fPr>
                          <m:ctrlPr>
                            <a:rPr lang="en-CA" sz="1700" i="1" smtClean="0">
                              <a:solidFill>
                                <a:prstClr val="black"/>
                              </a:solidFill>
                              <a:latin typeface="Cambria Math" panose="02040503050406030204" pitchFamily="18" charset="0"/>
                            </a:rPr>
                          </m:ctrlPr>
                        </m:fPr>
                        <m:num>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𝑞</m:t>
                              </m:r>
                            </m:e>
                            <m:sup>
                              <m:r>
                                <a:rPr lang="en-CA" sz="1700" i="1" smtClean="0">
                                  <a:solidFill>
                                    <a:prstClr val="black"/>
                                  </a:solidFill>
                                  <a:latin typeface="Cambria Math" panose="02040503050406030204" pitchFamily="18" charset="0"/>
                                </a:rPr>
                                <m:t>𝜇</m:t>
                              </m:r>
                            </m:sup>
                          </m:sSup>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𝑞</m:t>
                              </m:r>
                            </m:e>
                            <m:sup>
                              <m:r>
                                <a:rPr lang="en-CA" sz="1700" i="1" smtClean="0">
                                  <a:solidFill>
                                    <a:prstClr val="black"/>
                                  </a:solidFill>
                                  <a:latin typeface="Cambria Math" panose="02040503050406030204" pitchFamily="18" charset="0"/>
                                </a:rPr>
                                <m:t>𝜈</m:t>
                              </m:r>
                            </m:sup>
                          </m:sSup>
                          <m:sSub>
                            <m:sSubPr>
                              <m:ctrlPr>
                                <a:rPr lang="en-CA" sz="1700" i="1" smtClean="0">
                                  <a:solidFill>
                                    <a:prstClr val="black"/>
                                  </a:solidFill>
                                  <a:latin typeface="Cambria Math" panose="02040503050406030204" pitchFamily="18" charset="0"/>
                                </a:rPr>
                              </m:ctrlPr>
                            </m:sSubPr>
                            <m:e>
                              <m:r>
                                <a:rPr lang="en-CA" sz="1700" i="1" smtClean="0">
                                  <a:solidFill>
                                    <a:prstClr val="black"/>
                                  </a:solidFill>
                                  <a:latin typeface="Cambria Math" panose="02040503050406030204" pitchFamily="18" charset="0"/>
                                </a:rPr>
                                <m:t>𝜋</m:t>
                              </m:r>
                            </m:e>
                            <m:sub>
                              <m:r>
                                <a:rPr lang="en-CA" sz="1700" i="1" smtClean="0">
                                  <a:solidFill>
                                    <a:prstClr val="black"/>
                                  </a:solidFill>
                                  <a:latin typeface="Cambria Math" panose="02040503050406030204" pitchFamily="18" charset="0"/>
                                </a:rPr>
                                <m:t>𝜇𝜈</m:t>
                              </m:r>
                            </m:sub>
                          </m:sSub>
                        </m:num>
                        <m:den>
                          <m:r>
                            <a:rPr lang="en-CA" sz="1700" i="1" smtClean="0">
                              <a:solidFill>
                                <a:prstClr val="black"/>
                              </a:solidFill>
                              <a:latin typeface="Cambria Math" panose="02040503050406030204" pitchFamily="18" charset="0"/>
                            </a:rPr>
                            <m:t>2</m:t>
                          </m:r>
                          <m:sSup>
                            <m:sSupPr>
                              <m:ctrlPr>
                                <a:rPr lang="en-CA" sz="1700" i="1" smtClean="0">
                                  <a:solidFill>
                                    <a:prstClr val="black"/>
                                  </a:solidFill>
                                  <a:latin typeface="Cambria Math" panose="02040503050406030204" pitchFamily="18" charset="0"/>
                                </a:rPr>
                              </m:ctrlPr>
                            </m:sSupPr>
                            <m:e>
                              <m:r>
                                <a:rPr lang="en-CA" sz="1700" i="1" smtClean="0">
                                  <a:solidFill>
                                    <a:prstClr val="black"/>
                                  </a:solidFill>
                                  <a:latin typeface="Cambria Math" panose="02040503050406030204" pitchFamily="18" charset="0"/>
                                </a:rPr>
                                <m:t>𝑇</m:t>
                              </m:r>
                            </m:e>
                            <m:sup>
                              <m:r>
                                <a:rPr lang="en-CA" sz="1700" i="1" smtClean="0">
                                  <a:solidFill>
                                    <a:prstClr val="black"/>
                                  </a:solidFill>
                                  <a:latin typeface="Cambria Math" panose="02040503050406030204" pitchFamily="18" charset="0"/>
                                </a:rPr>
                                <m:t>2</m:t>
                              </m:r>
                            </m:sup>
                          </m:sSup>
                          <m:d>
                            <m:dPr>
                              <m:ctrlPr>
                                <a:rPr lang="en-CA" sz="1700" i="1" smtClean="0">
                                  <a:solidFill>
                                    <a:prstClr val="black"/>
                                  </a:solidFill>
                                  <a:latin typeface="Cambria Math" panose="02040503050406030204" pitchFamily="18" charset="0"/>
                                </a:rPr>
                              </m:ctrlPr>
                            </m:dPr>
                            <m:e>
                              <m:r>
                                <a:rPr lang="en-CA" sz="1700" i="1" smtClean="0">
                                  <a:solidFill>
                                    <a:prstClr val="black"/>
                                  </a:solidFill>
                                  <a:latin typeface="Cambria Math" panose="02040503050406030204" pitchFamily="18" charset="0"/>
                                </a:rPr>
                                <m:t>𝜖</m:t>
                              </m:r>
                              <m:r>
                                <a:rPr lang="en-CA" sz="1700" i="1" smtClean="0">
                                  <a:solidFill>
                                    <a:prstClr val="black"/>
                                  </a:solidFill>
                                  <a:latin typeface="Cambria Math" panose="02040503050406030204" pitchFamily="18" charset="0"/>
                                </a:rPr>
                                <m:t>+</m:t>
                              </m:r>
                              <m:r>
                                <a:rPr lang="en-CA" sz="1700" i="1" smtClean="0">
                                  <a:solidFill>
                                    <a:prstClr val="black"/>
                                  </a:solidFill>
                                  <a:latin typeface="Cambria Math" panose="02040503050406030204" pitchFamily="18" charset="0"/>
                                </a:rPr>
                                <m:t>𝑃</m:t>
                              </m:r>
                            </m:e>
                          </m:d>
                        </m:den>
                      </m:f>
                    </m:oMath>
                  </m:oMathPara>
                </a14:m>
                <a:endParaRPr lang="en-CA" sz="1700" dirty="0">
                  <a:solidFill>
                    <a:prstClr val="black"/>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331640" y="6029504"/>
                <a:ext cx="6048672" cy="567848"/>
              </a:xfrm>
              <a:prstGeom prst="rect">
                <a:avLst/>
              </a:prstGeom>
              <a:blipFill rotWithShape="0">
                <a:blip r:embed="rId5"/>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957285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stretch>
            <a:fillRect/>
          </a:stretch>
        </p:blipFill>
        <p:spPr>
          <a:xfrm>
            <a:off x="4528800" y="1083600"/>
            <a:ext cx="4608000" cy="2883600"/>
          </a:xfrm>
          <a:prstGeom prst="rect">
            <a:avLst/>
          </a:prstGeom>
        </p:spPr>
      </p:pic>
      <p:pic>
        <p:nvPicPr>
          <p:cNvPr id="2" name="Picture 1"/>
          <p:cNvPicPr>
            <a:picLocks/>
          </p:cNvPicPr>
          <p:nvPr/>
        </p:nvPicPr>
        <p:blipFill>
          <a:blip r:embed="rId4"/>
          <a:stretch>
            <a:fillRect/>
          </a:stretch>
        </p:blipFill>
        <p:spPr>
          <a:xfrm>
            <a:off x="0" y="1083600"/>
            <a:ext cx="4608000" cy="2883600"/>
          </a:xfrm>
          <a:prstGeom prst="rect">
            <a:avLst/>
          </a:prstGeom>
        </p:spPr>
      </p:pic>
      <p:sp>
        <p:nvSpPr>
          <p:cNvPr id="21506" name="Title 3"/>
          <p:cNvSpPr>
            <a:spLocks noGrp="1"/>
          </p:cNvSpPr>
          <p:nvPr>
            <p:ph type="title"/>
          </p:nvPr>
        </p:nvSpPr>
        <p:spPr>
          <a:xfrm>
            <a:off x="304800" y="571480"/>
            <a:ext cx="8686800" cy="533400"/>
          </a:xfrm>
        </p:spPr>
        <p:txBody>
          <a:bodyPr/>
          <a:lstStyle/>
          <a:p>
            <a:pPr algn="ctr"/>
            <a:r>
              <a:rPr lang="en-US" sz="3200" dirty="0" smtClean="0"/>
              <a:t>Dilepton higher flow harmonics: Effect of </a:t>
            </a:r>
            <a:r>
              <a:rPr lang="en-US" sz="3200" dirty="0" smtClean="0">
                <a:latin typeface="Symbol" panose="05050102010706020507" pitchFamily="18" charset="2"/>
              </a:rPr>
              <a:t>p</a:t>
            </a:r>
            <a:r>
              <a:rPr lang="en-US" sz="3200" baseline="30000" dirty="0" smtClean="0">
                <a:latin typeface="Symbol" panose="05050102010706020507" pitchFamily="18" charset="2"/>
              </a:rPr>
              <a:t>mn</a:t>
            </a:r>
            <a:r>
              <a:rPr lang="en-US" sz="3200" dirty="0" smtClean="0"/>
              <a:t>  </a:t>
            </a:r>
          </a:p>
        </p:txBody>
      </p:sp>
      <p:sp>
        <p:nvSpPr>
          <p:cNvPr id="3" name="Slide Number Placeholder 2"/>
          <p:cNvSpPr>
            <a:spLocks noGrp="1"/>
          </p:cNvSpPr>
          <p:nvPr>
            <p:ph type="sldNum" sz="quarter" idx="12"/>
          </p:nvPr>
        </p:nvSpPr>
        <p:spPr/>
        <p:txBody>
          <a:bodyPr/>
          <a:lstStyle/>
          <a:p>
            <a:pPr>
              <a:defRPr/>
            </a:pPr>
            <a:fld id="{BC7F1978-880E-4877-B68B-D6799D06E69C}" type="slidenum">
              <a:rPr lang="en-CA" smtClean="0"/>
              <a:pPr>
                <a:defRPr/>
              </a:pPr>
              <a:t>35</a:t>
            </a:fld>
            <a:endParaRPr lang="en-CA" dirty="0"/>
          </a:p>
        </p:txBody>
      </p:sp>
      <p:sp>
        <p:nvSpPr>
          <p:cNvPr id="11" name="TextBox 10"/>
          <p:cNvSpPr txBox="1"/>
          <p:nvPr/>
        </p:nvSpPr>
        <p:spPr>
          <a:xfrm>
            <a:off x="611560" y="1196752"/>
            <a:ext cx="1159292" cy="461665"/>
          </a:xfrm>
          <a:prstGeom prst="rect">
            <a:avLst/>
          </a:prstGeom>
          <a:noFill/>
        </p:spPr>
        <p:txBody>
          <a:bodyPr wrap="none" rtlCol="0">
            <a:spAutoFit/>
          </a:bodyPr>
          <a:lstStyle/>
          <a:p>
            <a:r>
              <a:rPr lang="en-US" dirty="0" smtClean="0"/>
              <a:t>20-40%</a:t>
            </a:r>
            <a:endParaRPr lang="en-US" dirty="0"/>
          </a:p>
        </p:txBody>
      </p:sp>
      <p:sp>
        <p:nvSpPr>
          <p:cNvPr id="12" name="TextBox 11"/>
          <p:cNvSpPr txBox="1"/>
          <p:nvPr/>
        </p:nvSpPr>
        <p:spPr>
          <a:xfrm>
            <a:off x="676404" y="4077072"/>
            <a:ext cx="1159292"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5148064" y="1196752"/>
            <a:ext cx="1159292" cy="461665"/>
          </a:xfrm>
          <a:prstGeom prst="rect">
            <a:avLst/>
          </a:prstGeom>
          <a:noFill/>
        </p:spPr>
        <p:txBody>
          <a:bodyPr wrap="none" rtlCol="0">
            <a:spAutoFit/>
          </a:bodyPr>
          <a:lstStyle/>
          <a:p>
            <a:r>
              <a:rPr lang="en-US" dirty="0" smtClean="0"/>
              <a:t>20-40%</a:t>
            </a:r>
            <a:endParaRPr lang="en-US" dirty="0"/>
          </a:p>
        </p:txBody>
      </p:sp>
      <p:sp>
        <p:nvSpPr>
          <p:cNvPr id="15" name="Content Placeholder 1"/>
          <p:cNvSpPr txBox="1">
            <a:spLocks/>
          </p:cNvSpPr>
          <p:nvPr/>
        </p:nvSpPr>
        <p:spPr bwMode="auto">
          <a:xfrm>
            <a:off x="4857752" y="3929066"/>
            <a:ext cx="4071966" cy="2643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endParaRPr lang="en-US" sz="2000" baseline="-25000" dirty="0" smtClean="0">
              <a:latin typeface="+mn-lt"/>
              <a:cs typeface="+mn-cs"/>
            </a:endParaRPr>
          </a:p>
          <a:p>
            <a:pPr marL="273050" lvl="0" indent="-273050">
              <a:spcBef>
                <a:spcPct val="20000"/>
              </a:spcBef>
              <a:buClr>
                <a:srgbClr val="0BD0D9"/>
              </a:buClr>
              <a:buSzPct val="95000"/>
              <a:buFont typeface="Wingdings 2" pitchFamily="18" charset="2"/>
              <a:buChar char=""/>
              <a:defRPr/>
            </a:pPr>
            <a:r>
              <a:rPr lang="en-US" sz="2000" dirty="0" smtClean="0">
                <a:solidFill>
                  <a:srgbClr val="FF0000"/>
                </a:solidFill>
                <a:latin typeface="+mn-lt"/>
                <a:cs typeface="+mn-cs"/>
              </a:rPr>
              <a:t>Higher</a:t>
            </a:r>
            <a:r>
              <a:rPr lang="en-US" sz="2000" dirty="0" smtClean="0">
                <a:latin typeface="+mn-lt"/>
                <a:cs typeface="+mn-cs"/>
              </a:rPr>
              <a:t> sensitivity of higher flow harmonics to </a:t>
            </a:r>
            <a:r>
              <a:rPr lang="en-US" sz="2000" dirty="0" smtClean="0">
                <a:solidFill>
                  <a:srgbClr val="FF9900"/>
                </a:solidFill>
                <a:latin typeface="Symbol" pitchFamily="18" charset="2"/>
                <a:cs typeface="+mn-cs"/>
              </a:rPr>
              <a:t>p</a:t>
            </a:r>
            <a:r>
              <a:rPr lang="en-US" sz="2000" baseline="30000" dirty="0" smtClean="0">
                <a:solidFill>
                  <a:srgbClr val="FF9900"/>
                </a:solidFill>
                <a:latin typeface="Symbol" pitchFamily="18" charset="2"/>
                <a:cs typeface="+mn-cs"/>
              </a:rPr>
              <a:t>mn</a:t>
            </a:r>
            <a:r>
              <a:rPr lang="en-US" sz="2000" dirty="0" smtClean="0">
                <a:solidFill>
                  <a:srgbClr val="FF9900"/>
                </a:solidFill>
                <a:latin typeface="Symbol" pitchFamily="18" charset="2"/>
              </a:rPr>
              <a:t>(t</a:t>
            </a:r>
            <a:r>
              <a:rPr lang="en-US" sz="2000" baseline="-25000" dirty="0" smtClean="0">
                <a:solidFill>
                  <a:srgbClr val="FF9900"/>
                </a:solidFill>
                <a:latin typeface="Symbol" pitchFamily="18" charset="2"/>
              </a:rPr>
              <a:t>0</a:t>
            </a:r>
            <a:r>
              <a:rPr lang="en-US" sz="2000" dirty="0" smtClean="0">
                <a:solidFill>
                  <a:srgbClr val="FF9900"/>
                </a:solidFill>
                <a:latin typeface="Symbol" pitchFamily="18" charset="2"/>
              </a:rPr>
              <a:t>)</a:t>
            </a:r>
            <a:r>
              <a:rPr lang="en-US" sz="2000" dirty="0">
                <a:latin typeface="Symbol" pitchFamily="18" charset="2"/>
              </a:rPr>
              <a:t>,</a:t>
            </a:r>
            <a:r>
              <a:rPr lang="en-US" sz="2000" dirty="0" smtClean="0">
                <a:latin typeface="+mn-lt"/>
                <a:cs typeface="+mn-cs"/>
              </a:rPr>
              <a:t> </a:t>
            </a:r>
            <a:r>
              <a:rPr lang="en-US" sz="2000" dirty="0" smtClean="0">
                <a:solidFill>
                  <a:schemeClr val="accent5">
                    <a:lumMod val="75000"/>
                  </a:schemeClr>
                </a:solidFill>
                <a:latin typeface="Symbol" pitchFamily="18" charset="2"/>
              </a:rPr>
              <a:t>t</a:t>
            </a:r>
            <a:r>
              <a:rPr lang="en-US" sz="2000" baseline="-25000" dirty="0" smtClean="0">
                <a:solidFill>
                  <a:schemeClr val="accent5">
                    <a:lumMod val="75000"/>
                  </a:schemeClr>
                </a:solidFill>
                <a:latin typeface="Symbol" pitchFamily="18" charset="2"/>
              </a:rPr>
              <a:t>p</a:t>
            </a:r>
            <a:r>
              <a:rPr lang="en-US" sz="2000" dirty="0" smtClean="0">
                <a:latin typeface="+mn-lt"/>
                <a:cs typeface="+mn-cs"/>
              </a:rPr>
              <a:t>, &amp; </a:t>
            </a:r>
            <a:r>
              <a:rPr lang="en-US" sz="2000" dirty="0">
                <a:solidFill>
                  <a:srgbClr val="7030A0"/>
                </a:solidFill>
                <a:latin typeface="Symbol" pitchFamily="18" charset="2"/>
              </a:rPr>
              <a:t>h</a:t>
            </a:r>
            <a:r>
              <a:rPr lang="en-US" sz="2000" dirty="0">
                <a:solidFill>
                  <a:srgbClr val="7030A0"/>
                </a:solidFill>
              </a:rPr>
              <a:t>/s</a:t>
            </a:r>
            <a:r>
              <a:rPr lang="en-US" sz="2000" dirty="0">
                <a:solidFill>
                  <a:srgbClr val="0066FF"/>
                </a:solidFill>
              </a:rPr>
              <a:t>(T)</a:t>
            </a:r>
            <a:r>
              <a:rPr lang="en-US" sz="2000" dirty="0" smtClean="0"/>
              <a:t>.</a:t>
            </a:r>
            <a:r>
              <a:rPr lang="en-US" sz="2000" dirty="0" smtClean="0">
                <a:latin typeface="+mn-lt"/>
                <a:cs typeface="+mn-cs"/>
              </a:rPr>
              <a:t> Expected as any viscous effect will mostly affect </a:t>
            </a:r>
            <a:r>
              <a:rPr lang="en-US" sz="2000" dirty="0" smtClean="0">
                <a:solidFill>
                  <a:srgbClr val="FF0000"/>
                </a:solidFill>
                <a:latin typeface="+mn-lt"/>
                <a:cs typeface="+mn-cs"/>
              </a:rPr>
              <a:t>smaller</a:t>
            </a:r>
            <a:r>
              <a:rPr lang="en-US" sz="2000" dirty="0" smtClean="0">
                <a:latin typeface="+mn-lt"/>
                <a:cs typeface="+mn-cs"/>
              </a:rPr>
              <a:t> anisotropies.  </a:t>
            </a:r>
          </a:p>
          <a:p>
            <a:pPr marL="273050" lvl="0" indent="-273050">
              <a:spcBef>
                <a:spcPct val="20000"/>
              </a:spcBef>
              <a:buClr>
                <a:srgbClr val="0BD0D9"/>
              </a:buClr>
              <a:buSzPct val="95000"/>
              <a:buFont typeface="Wingdings 2" pitchFamily="18" charset="2"/>
              <a:buChar char=""/>
              <a:defRPr/>
            </a:pPr>
            <a:r>
              <a:rPr lang="en-US" sz="2000" dirty="0" smtClean="0">
                <a:latin typeface="+mn-lt"/>
                <a:cs typeface="+mn-cs"/>
              </a:rPr>
              <a:t>Only v</a:t>
            </a:r>
            <a:r>
              <a:rPr lang="en-US" sz="2000" baseline="-25000" dirty="0" smtClean="0">
                <a:latin typeface="+mn-lt"/>
                <a:cs typeface="+mn-cs"/>
              </a:rPr>
              <a:t>2</a:t>
            </a:r>
            <a:r>
              <a:rPr lang="en-US" sz="2000" dirty="0" smtClean="0">
                <a:latin typeface="+mn-lt"/>
                <a:cs typeface="+mn-cs"/>
              </a:rPr>
              <a:t>(M) and possibly v</a:t>
            </a:r>
            <a:r>
              <a:rPr lang="en-US" sz="2000" baseline="-25000" dirty="0" smtClean="0">
                <a:latin typeface="+mn-lt"/>
                <a:cs typeface="+mn-cs"/>
              </a:rPr>
              <a:t>3</a:t>
            </a:r>
            <a:r>
              <a:rPr lang="en-US" sz="2000" dirty="0" smtClean="0">
                <a:latin typeface="+mn-lt"/>
                <a:cs typeface="+mn-cs"/>
              </a:rPr>
              <a:t>(M) could be measured in the near future.</a:t>
            </a:r>
          </a:p>
        </p:txBody>
      </p:sp>
      <p:pic>
        <p:nvPicPr>
          <p:cNvPr id="4" name="Picture 3"/>
          <p:cNvPicPr>
            <a:picLocks/>
          </p:cNvPicPr>
          <p:nvPr/>
        </p:nvPicPr>
        <p:blipFill>
          <a:blip r:embed="rId5"/>
          <a:stretch>
            <a:fillRect/>
          </a:stretch>
        </p:blipFill>
        <p:spPr>
          <a:xfrm>
            <a:off x="0" y="3960000"/>
            <a:ext cx="4608000" cy="2883600"/>
          </a:xfrm>
          <a:prstGeom prst="rect">
            <a:avLst/>
          </a:prstGeom>
        </p:spPr>
      </p:pic>
    </p:spTree>
    <p:extLst>
      <p:ext uri="{BB962C8B-B14F-4D97-AF65-F5344CB8AC3E}">
        <p14:creationId xmlns:p14="http://schemas.microsoft.com/office/powerpoint/2010/main" val="2036958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stretch>
            <a:fillRect/>
          </a:stretch>
        </p:blipFill>
        <p:spPr>
          <a:xfrm>
            <a:off x="4528800" y="1083600"/>
            <a:ext cx="4608000" cy="2882881"/>
          </a:xfrm>
          <a:prstGeom prst="rect">
            <a:avLst/>
          </a:prstGeom>
        </p:spPr>
      </p:pic>
      <p:pic>
        <p:nvPicPr>
          <p:cNvPr id="7" name="Picture 6"/>
          <p:cNvPicPr>
            <a:picLocks/>
          </p:cNvPicPr>
          <p:nvPr/>
        </p:nvPicPr>
        <p:blipFill>
          <a:blip r:embed="rId4"/>
          <a:stretch>
            <a:fillRect/>
          </a:stretch>
        </p:blipFill>
        <p:spPr>
          <a:xfrm>
            <a:off x="0" y="3960000"/>
            <a:ext cx="4608000" cy="2882881"/>
          </a:xfrm>
          <a:prstGeom prst="rect">
            <a:avLst/>
          </a:prstGeom>
        </p:spPr>
      </p:pic>
      <p:pic>
        <p:nvPicPr>
          <p:cNvPr id="8" name="Picture 7"/>
          <p:cNvPicPr>
            <a:picLocks/>
          </p:cNvPicPr>
          <p:nvPr/>
        </p:nvPicPr>
        <p:blipFill>
          <a:blip r:embed="rId5"/>
          <a:stretch>
            <a:fillRect/>
          </a:stretch>
        </p:blipFill>
        <p:spPr>
          <a:xfrm>
            <a:off x="0" y="1083600"/>
            <a:ext cx="4608000" cy="2882881"/>
          </a:xfrm>
          <a:prstGeom prst="rect">
            <a:avLst/>
          </a:prstGeom>
        </p:spPr>
      </p:pic>
      <p:sp>
        <p:nvSpPr>
          <p:cNvPr id="21506" name="Title 3"/>
          <p:cNvSpPr>
            <a:spLocks noGrp="1"/>
          </p:cNvSpPr>
          <p:nvPr>
            <p:ph type="title"/>
          </p:nvPr>
        </p:nvSpPr>
        <p:spPr>
          <a:xfrm>
            <a:off x="304800" y="571480"/>
            <a:ext cx="8686800" cy="533400"/>
          </a:xfrm>
        </p:spPr>
        <p:txBody>
          <a:bodyPr/>
          <a:lstStyle/>
          <a:p>
            <a:pPr algn="ctr"/>
            <a:r>
              <a:rPr lang="en-US" sz="3200" dirty="0" smtClean="0"/>
              <a:t>Dilepton higher flow harmonics: Effect of </a:t>
            </a:r>
            <a:r>
              <a:rPr lang="en-US" sz="3200" dirty="0" smtClean="0">
                <a:latin typeface="Symbol" panose="05050102010706020507" pitchFamily="18" charset="2"/>
              </a:rPr>
              <a:t>t</a:t>
            </a:r>
            <a:r>
              <a:rPr lang="en-US" sz="3200" baseline="-25000" dirty="0" smtClean="0">
                <a:latin typeface="Symbol" panose="05050102010706020507" pitchFamily="18" charset="2"/>
              </a:rPr>
              <a:t>p</a:t>
            </a:r>
            <a:r>
              <a:rPr lang="en-US" sz="3200" dirty="0" smtClean="0"/>
              <a:t>  </a:t>
            </a:r>
          </a:p>
        </p:txBody>
      </p:sp>
      <p:sp>
        <p:nvSpPr>
          <p:cNvPr id="3" name="Slide Number Placeholder 2"/>
          <p:cNvSpPr>
            <a:spLocks noGrp="1"/>
          </p:cNvSpPr>
          <p:nvPr>
            <p:ph type="sldNum" sz="quarter" idx="12"/>
          </p:nvPr>
        </p:nvSpPr>
        <p:spPr/>
        <p:txBody>
          <a:bodyPr/>
          <a:lstStyle/>
          <a:p>
            <a:pPr>
              <a:defRPr/>
            </a:pPr>
            <a:fld id="{BC7F1978-880E-4877-B68B-D6799D06E69C}" type="slidenum">
              <a:rPr lang="en-CA"/>
              <a:pPr>
                <a:defRPr/>
              </a:pPr>
              <a:t>36</a:t>
            </a:fld>
            <a:endParaRPr lang="en-CA" dirty="0"/>
          </a:p>
        </p:txBody>
      </p:sp>
      <p:sp>
        <p:nvSpPr>
          <p:cNvPr id="18" name="TextBox 17"/>
          <p:cNvSpPr txBox="1"/>
          <p:nvPr/>
        </p:nvSpPr>
        <p:spPr>
          <a:xfrm>
            <a:off x="611560" y="1196752"/>
            <a:ext cx="1159292" cy="461665"/>
          </a:xfrm>
          <a:prstGeom prst="rect">
            <a:avLst/>
          </a:prstGeom>
          <a:noFill/>
        </p:spPr>
        <p:txBody>
          <a:bodyPr wrap="none" rtlCol="0">
            <a:spAutoFit/>
          </a:bodyPr>
          <a:lstStyle/>
          <a:p>
            <a:r>
              <a:rPr lang="en-US" dirty="0" smtClean="0"/>
              <a:t>20-40%</a:t>
            </a:r>
            <a:endParaRPr lang="en-US" dirty="0"/>
          </a:p>
        </p:txBody>
      </p:sp>
      <p:sp>
        <p:nvSpPr>
          <p:cNvPr id="19" name="TextBox 18"/>
          <p:cNvSpPr txBox="1"/>
          <p:nvPr/>
        </p:nvSpPr>
        <p:spPr>
          <a:xfrm>
            <a:off x="676404" y="4077072"/>
            <a:ext cx="1159292" cy="461665"/>
          </a:xfrm>
          <a:prstGeom prst="rect">
            <a:avLst/>
          </a:prstGeom>
          <a:noFill/>
        </p:spPr>
        <p:txBody>
          <a:bodyPr wrap="none" rtlCol="0">
            <a:spAutoFit/>
          </a:bodyPr>
          <a:lstStyle/>
          <a:p>
            <a:r>
              <a:rPr lang="en-US" dirty="0" smtClean="0"/>
              <a:t>20-40%</a:t>
            </a:r>
            <a:endParaRPr lang="en-US" dirty="0"/>
          </a:p>
        </p:txBody>
      </p:sp>
      <p:sp>
        <p:nvSpPr>
          <p:cNvPr id="20" name="TextBox 19"/>
          <p:cNvSpPr txBox="1"/>
          <p:nvPr/>
        </p:nvSpPr>
        <p:spPr>
          <a:xfrm>
            <a:off x="5148064" y="1196752"/>
            <a:ext cx="1159292" cy="461665"/>
          </a:xfrm>
          <a:prstGeom prst="rect">
            <a:avLst/>
          </a:prstGeom>
          <a:noFill/>
        </p:spPr>
        <p:txBody>
          <a:bodyPr wrap="none" rtlCol="0">
            <a:spAutoFit/>
          </a:bodyPr>
          <a:lstStyle/>
          <a:p>
            <a:r>
              <a:rPr lang="en-US" dirty="0" smtClean="0"/>
              <a:t>20-40%</a:t>
            </a:r>
            <a:endParaRPr lang="en-US" dirty="0"/>
          </a:p>
        </p:txBody>
      </p:sp>
      <p:sp>
        <p:nvSpPr>
          <p:cNvPr id="11" name="Content Placeholder 1"/>
          <p:cNvSpPr txBox="1">
            <a:spLocks/>
          </p:cNvSpPr>
          <p:nvPr/>
        </p:nvSpPr>
        <p:spPr bwMode="auto">
          <a:xfrm>
            <a:off x="4857752" y="3929066"/>
            <a:ext cx="4071966" cy="2643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endParaRPr lang="en-US" sz="2000" baseline="-25000" dirty="0" smtClean="0">
              <a:latin typeface="+mn-lt"/>
              <a:cs typeface="+mn-cs"/>
            </a:endParaRPr>
          </a:p>
          <a:p>
            <a:pPr marL="273050" lvl="0" indent="-273050">
              <a:spcBef>
                <a:spcPct val="20000"/>
              </a:spcBef>
              <a:buClr>
                <a:srgbClr val="0BD0D9"/>
              </a:buClr>
              <a:buSzPct val="95000"/>
              <a:buFont typeface="Wingdings 2" pitchFamily="18" charset="2"/>
              <a:buChar char=""/>
              <a:defRPr/>
            </a:pPr>
            <a:r>
              <a:rPr lang="en-US" sz="2000" dirty="0" smtClean="0">
                <a:solidFill>
                  <a:srgbClr val="FF0000"/>
                </a:solidFill>
                <a:latin typeface="+mn-lt"/>
                <a:cs typeface="+mn-cs"/>
              </a:rPr>
              <a:t>Higher</a:t>
            </a:r>
            <a:r>
              <a:rPr lang="en-US" sz="2000" dirty="0" smtClean="0">
                <a:latin typeface="+mn-lt"/>
                <a:cs typeface="+mn-cs"/>
              </a:rPr>
              <a:t> sensitivity of higher flow harmonics to </a:t>
            </a:r>
            <a:r>
              <a:rPr lang="en-US" sz="2000" dirty="0" smtClean="0">
                <a:solidFill>
                  <a:srgbClr val="FF9900"/>
                </a:solidFill>
                <a:latin typeface="Symbol" pitchFamily="18" charset="2"/>
                <a:cs typeface="+mn-cs"/>
              </a:rPr>
              <a:t>p</a:t>
            </a:r>
            <a:r>
              <a:rPr lang="en-US" sz="2000" baseline="30000" dirty="0" smtClean="0">
                <a:solidFill>
                  <a:srgbClr val="FF9900"/>
                </a:solidFill>
                <a:latin typeface="Symbol" pitchFamily="18" charset="2"/>
                <a:cs typeface="+mn-cs"/>
              </a:rPr>
              <a:t>mn</a:t>
            </a:r>
            <a:r>
              <a:rPr lang="en-US" sz="2000" dirty="0" smtClean="0">
                <a:solidFill>
                  <a:srgbClr val="FF9900"/>
                </a:solidFill>
                <a:latin typeface="Symbol" pitchFamily="18" charset="2"/>
              </a:rPr>
              <a:t>(t</a:t>
            </a:r>
            <a:r>
              <a:rPr lang="en-US" sz="2000" baseline="-25000" dirty="0" smtClean="0">
                <a:solidFill>
                  <a:srgbClr val="FF9900"/>
                </a:solidFill>
                <a:latin typeface="Symbol" pitchFamily="18" charset="2"/>
              </a:rPr>
              <a:t>0</a:t>
            </a:r>
            <a:r>
              <a:rPr lang="en-US" sz="2000" dirty="0" smtClean="0">
                <a:solidFill>
                  <a:srgbClr val="FF9900"/>
                </a:solidFill>
                <a:latin typeface="Symbol" pitchFamily="18" charset="2"/>
              </a:rPr>
              <a:t>)</a:t>
            </a:r>
            <a:r>
              <a:rPr lang="en-US" sz="2000" dirty="0">
                <a:latin typeface="Symbol" pitchFamily="18" charset="2"/>
              </a:rPr>
              <a:t>,</a:t>
            </a:r>
            <a:r>
              <a:rPr lang="en-US" sz="2000" dirty="0" smtClean="0">
                <a:latin typeface="+mn-lt"/>
                <a:cs typeface="+mn-cs"/>
              </a:rPr>
              <a:t> </a:t>
            </a:r>
            <a:r>
              <a:rPr lang="en-US" sz="2000" dirty="0" smtClean="0">
                <a:solidFill>
                  <a:schemeClr val="accent5">
                    <a:lumMod val="75000"/>
                  </a:schemeClr>
                </a:solidFill>
                <a:latin typeface="Symbol" pitchFamily="18" charset="2"/>
              </a:rPr>
              <a:t>t</a:t>
            </a:r>
            <a:r>
              <a:rPr lang="en-US" sz="2000" baseline="-25000" dirty="0" smtClean="0">
                <a:solidFill>
                  <a:schemeClr val="accent5">
                    <a:lumMod val="75000"/>
                  </a:schemeClr>
                </a:solidFill>
                <a:latin typeface="Symbol" pitchFamily="18" charset="2"/>
              </a:rPr>
              <a:t>p</a:t>
            </a:r>
            <a:r>
              <a:rPr lang="en-US" sz="2000" dirty="0" smtClean="0">
                <a:latin typeface="+mn-lt"/>
                <a:cs typeface="+mn-cs"/>
              </a:rPr>
              <a:t>, &amp; </a:t>
            </a:r>
            <a:r>
              <a:rPr lang="en-US" sz="2000" dirty="0">
                <a:solidFill>
                  <a:srgbClr val="7030A0"/>
                </a:solidFill>
                <a:latin typeface="Symbol" pitchFamily="18" charset="2"/>
              </a:rPr>
              <a:t>h</a:t>
            </a:r>
            <a:r>
              <a:rPr lang="en-US" sz="2000" dirty="0">
                <a:solidFill>
                  <a:srgbClr val="7030A0"/>
                </a:solidFill>
              </a:rPr>
              <a:t>/s</a:t>
            </a:r>
            <a:r>
              <a:rPr lang="en-US" sz="2000" dirty="0">
                <a:solidFill>
                  <a:srgbClr val="0066FF"/>
                </a:solidFill>
              </a:rPr>
              <a:t>(T)</a:t>
            </a:r>
            <a:r>
              <a:rPr lang="en-US" sz="2000" dirty="0" smtClean="0"/>
              <a:t>.</a:t>
            </a:r>
            <a:r>
              <a:rPr lang="en-US" sz="2000" dirty="0" smtClean="0">
                <a:latin typeface="+mn-lt"/>
                <a:cs typeface="+mn-cs"/>
              </a:rPr>
              <a:t> Expected as any viscous effect will mostly affect </a:t>
            </a:r>
            <a:r>
              <a:rPr lang="en-US" sz="2000" dirty="0" smtClean="0">
                <a:solidFill>
                  <a:srgbClr val="FF0000"/>
                </a:solidFill>
                <a:latin typeface="+mn-lt"/>
                <a:cs typeface="+mn-cs"/>
              </a:rPr>
              <a:t>smaller</a:t>
            </a:r>
            <a:r>
              <a:rPr lang="en-US" sz="2000" dirty="0" smtClean="0">
                <a:latin typeface="+mn-lt"/>
                <a:cs typeface="+mn-cs"/>
              </a:rPr>
              <a:t> anisotropies.  </a:t>
            </a:r>
          </a:p>
          <a:p>
            <a:pPr marL="273050" lvl="0" indent="-273050">
              <a:spcBef>
                <a:spcPct val="20000"/>
              </a:spcBef>
              <a:buClr>
                <a:srgbClr val="0BD0D9"/>
              </a:buClr>
              <a:buSzPct val="95000"/>
              <a:buFont typeface="Wingdings 2" pitchFamily="18" charset="2"/>
              <a:buChar char=""/>
              <a:defRPr/>
            </a:pPr>
            <a:r>
              <a:rPr lang="en-US" sz="2000" dirty="0" smtClean="0">
                <a:latin typeface="+mn-lt"/>
                <a:cs typeface="+mn-cs"/>
              </a:rPr>
              <a:t>Only v</a:t>
            </a:r>
            <a:r>
              <a:rPr lang="en-US" sz="2000" baseline="-25000" dirty="0" smtClean="0">
                <a:latin typeface="+mn-lt"/>
                <a:cs typeface="+mn-cs"/>
              </a:rPr>
              <a:t>2</a:t>
            </a:r>
            <a:r>
              <a:rPr lang="en-US" sz="2000" dirty="0" smtClean="0">
                <a:latin typeface="+mn-lt"/>
                <a:cs typeface="+mn-cs"/>
              </a:rPr>
              <a:t>(M) and possibly v</a:t>
            </a:r>
            <a:r>
              <a:rPr lang="en-US" sz="2000" baseline="-25000" dirty="0" smtClean="0">
                <a:latin typeface="+mn-lt"/>
                <a:cs typeface="+mn-cs"/>
              </a:rPr>
              <a:t>3</a:t>
            </a:r>
            <a:r>
              <a:rPr lang="en-US" sz="2000" dirty="0" smtClean="0">
                <a:latin typeface="+mn-lt"/>
                <a:cs typeface="+mn-cs"/>
              </a:rPr>
              <a:t>(M) could be measured in the near future.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stretch>
            <a:fillRect/>
          </a:stretch>
        </p:blipFill>
        <p:spPr>
          <a:xfrm>
            <a:off x="0" y="1083600"/>
            <a:ext cx="4608000" cy="2882881"/>
          </a:xfrm>
          <a:prstGeom prst="rect">
            <a:avLst/>
          </a:prstGeom>
        </p:spPr>
      </p:pic>
      <p:pic>
        <p:nvPicPr>
          <p:cNvPr id="7" name="Picture 6"/>
          <p:cNvPicPr>
            <a:picLocks/>
          </p:cNvPicPr>
          <p:nvPr/>
        </p:nvPicPr>
        <p:blipFill>
          <a:blip r:embed="rId4"/>
          <a:stretch>
            <a:fillRect/>
          </a:stretch>
        </p:blipFill>
        <p:spPr>
          <a:xfrm>
            <a:off x="4528800" y="1083600"/>
            <a:ext cx="4608000" cy="2882881"/>
          </a:xfrm>
          <a:prstGeom prst="rect">
            <a:avLst/>
          </a:prstGeom>
        </p:spPr>
      </p:pic>
      <p:pic>
        <p:nvPicPr>
          <p:cNvPr id="5" name="Picture 4"/>
          <p:cNvPicPr>
            <a:picLocks/>
          </p:cNvPicPr>
          <p:nvPr/>
        </p:nvPicPr>
        <p:blipFill>
          <a:blip r:embed="rId5"/>
          <a:stretch>
            <a:fillRect/>
          </a:stretch>
        </p:blipFill>
        <p:spPr>
          <a:xfrm>
            <a:off x="0" y="3960000"/>
            <a:ext cx="4608000" cy="2882881"/>
          </a:xfrm>
          <a:prstGeom prst="rect">
            <a:avLst/>
          </a:prstGeom>
        </p:spPr>
      </p:pic>
      <p:sp>
        <p:nvSpPr>
          <p:cNvPr id="21506" name="Title 3"/>
          <p:cNvSpPr>
            <a:spLocks noGrp="1"/>
          </p:cNvSpPr>
          <p:nvPr>
            <p:ph type="title"/>
          </p:nvPr>
        </p:nvSpPr>
        <p:spPr>
          <a:xfrm>
            <a:off x="304800" y="571480"/>
            <a:ext cx="8686800" cy="533400"/>
          </a:xfrm>
        </p:spPr>
        <p:txBody>
          <a:bodyPr/>
          <a:lstStyle/>
          <a:p>
            <a:pPr algn="ctr"/>
            <a:r>
              <a:rPr lang="en-US" sz="3200" dirty="0" smtClean="0"/>
              <a:t>Dilepton higher flow harmonics: Effect of </a:t>
            </a:r>
            <a:r>
              <a:rPr lang="en-US" sz="3200" dirty="0" smtClean="0">
                <a:latin typeface="Symbol" panose="05050102010706020507" pitchFamily="18" charset="2"/>
              </a:rPr>
              <a:t>h</a:t>
            </a:r>
            <a:r>
              <a:rPr lang="en-US" sz="3200" dirty="0" smtClean="0">
                <a:latin typeface="+mn-lt"/>
              </a:rPr>
              <a:t>/s(T)</a:t>
            </a:r>
            <a:r>
              <a:rPr lang="en-US" sz="3200" dirty="0" smtClean="0"/>
              <a:t>  </a:t>
            </a:r>
          </a:p>
        </p:txBody>
      </p:sp>
      <p:sp>
        <p:nvSpPr>
          <p:cNvPr id="3" name="Slide Number Placeholder 2"/>
          <p:cNvSpPr>
            <a:spLocks noGrp="1"/>
          </p:cNvSpPr>
          <p:nvPr>
            <p:ph type="sldNum" sz="quarter" idx="12"/>
          </p:nvPr>
        </p:nvSpPr>
        <p:spPr/>
        <p:txBody>
          <a:bodyPr/>
          <a:lstStyle/>
          <a:p>
            <a:pPr>
              <a:defRPr/>
            </a:pPr>
            <a:fld id="{BC7F1978-880E-4877-B68B-D6799D06E69C}" type="slidenum">
              <a:rPr lang="en-CA"/>
              <a:pPr>
                <a:defRPr/>
              </a:pPr>
              <a:t>37</a:t>
            </a:fld>
            <a:endParaRPr lang="en-CA" dirty="0"/>
          </a:p>
        </p:txBody>
      </p:sp>
      <p:sp>
        <p:nvSpPr>
          <p:cNvPr id="14" name="TextBox 13"/>
          <p:cNvSpPr txBox="1"/>
          <p:nvPr/>
        </p:nvSpPr>
        <p:spPr>
          <a:xfrm>
            <a:off x="611560" y="1196752"/>
            <a:ext cx="1159292" cy="461665"/>
          </a:xfrm>
          <a:prstGeom prst="rect">
            <a:avLst/>
          </a:prstGeom>
          <a:noFill/>
        </p:spPr>
        <p:txBody>
          <a:bodyPr wrap="none" rtlCol="0">
            <a:spAutoFit/>
          </a:bodyPr>
          <a:lstStyle/>
          <a:p>
            <a:r>
              <a:rPr lang="en-US" dirty="0" smtClean="0"/>
              <a:t>20-40%</a:t>
            </a:r>
            <a:endParaRPr lang="en-US" dirty="0"/>
          </a:p>
        </p:txBody>
      </p:sp>
      <p:sp>
        <p:nvSpPr>
          <p:cNvPr id="15" name="TextBox 14"/>
          <p:cNvSpPr txBox="1"/>
          <p:nvPr/>
        </p:nvSpPr>
        <p:spPr>
          <a:xfrm>
            <a:off x="676404" y="4077072"/>
            <a:ext cx="1159292" cy="461665"/>
          </a:xfrm>
          <a:prstGeom prst="rect">
            <a:avLst/>
          </a:prstGeom>
          <a:noFill/>
        </p:spPr>
        <p:txBody>
          <a:bodyPr wrap="none" rtlCol="0">
            <a:spAutoFit/>
          </a:bodyPr>
          <a:lstStyle/>
          <a:p>
            <a:r>
              <a:rPr lang="en-US" dirty="0" smtClean="0"/>
              <a:t>20-40%</a:t>
            </a:r>
            <a:endParaRPr lang="en-US" dirty="0"/>
          </a:p>
        </p:txBody>
      </p:sp>
      <p:sp>
        <p:nvSpPr>
          <p:cNvPr id="16" name="TextBox 15"/>
          <p:cNvSpPr txBox="1"/>
          <p:nvPr/>
        </p:nvSpPr>
        <p:spPr>
          <a:xfrm>
            <a:off x="5148064" y="1196752"/>
            <a:ext cx="1159292" cy="461665"/>
          </a:xfrm>
          <a:prstGeom prst="rect">
            <a:avLst/>
          </a:prstGeom>
          <a:noFill/>
        </p:spPr>
        <p:txBody>
          <a:bodyPr wrap="none" rtlCol="0">
            <a:spAutoFit/>
          </a:bodyPr>
          <a:lstStyle/>
          <a:p>
            <a:r>
              <a:rPr lang="en-US" dirty="0" smtClean="0"/>
              <a:t>20-40%</a:t>
            </a:r>
            <a:endParaRPr lang="en-US" dirty="0"/>
          </a:p>
        </p:txBody>
      </p:sp>
      <p:sp>
        <p:nvSpPr>
          <p:cNvPr id="11" name="Content Placeholder 1"/>
          <p:cNvSpPr txBox="1">
            <a:spLocks/>
          </p:cNvSpPr>
          <p:nvPr/>
        </p:nvSpPr>
        <p:spPr bwMode="auto">
          <a:xfrm>
            <a:off x="4857752" y="3929066"/>
            <a:ext cx="4071966" cy="2643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endParaRPr lang="en-US" sz="2000" baseline="-25000" dirty="0" smtClean="0">
              <a:latin typeface="+mn-lt"/>
              <a:cs typeface="+mn-cs"/>
            </a:endParaRPr>
          </a:p>
          <a:p>
            <a:pPr marL="273050" lvl="0" indent="-273050">
              <a:spcBef>
                <a:spcPct val="20000"/>
              </a:spcBef>
              <a:buClr>
                <a:srgbClr val="0BD0D9"/>
              </a:buClr>
              <a:buSzPct val="95000"/>
              <a:buFont typeface="Wingdings 2" pitchFamily="18" charset="2"/>
              <a:buChar char=""/>
              <a:defRPr/>
            </a:pPr>
            <a:r>
              <a:rPr lang="en-US" sz="2000" dirty="0" smtClean="0">
                <a:solidFill>
                  <a:srgbClr val="FF0000"/>
                </a:solidFill>
                <a:latin typeface="+mn-lt"/>
                <a:cs typeface="+mn-cs"/>
              </a:rPr>
              <a:t>Higher</a:t>
            </a:r>
            <a:r>
              <a:rPr lang="en-US" sz="2000" dirty="0" smtClean="0">
                <a:latin typeface="+mn-lt"/>
                <a:cs typeface="+mn-cs"/>
              </a:rPr>
              <a:t> sensitivity of higher flow harmonics to </a:t>
            </a:r>
            <a:r>
              <a:rPr lang="en-US" sz="2000" dirty="0" smtClean="0">
                <a:solidFill>
                  <a:srgbClr val="FF9900"/>
                </a:solidFill>
                <a:latin typeface="Symbol" pitchFamily="18" charset="2"/>
                <a:cs typeface="+mn-cs"/>
              </a:rPr>
              <a:t>p</a:t>
            </a:r>
            <a:r>
              <a:rPr lang="en-US" sz="2000" baseline="30000" dirty="0" smtClean="0">
                <a:solidFill>
                  <a:srgbClr val="FF9900"/>
                </a:solidFill>
                <a:latin typeface="Symbol" pitchFamily="18" charset="2"/>
                <a:cs typeface="+mn-cs"/>
              </a:rPr>
              <a:t>mn</a:t>
            </a:r>
            <a:r>
              <a:rPr lang="en-US" sz="2000" dirty="0" smtClean="0">
                <a:solidFill>
                  <a:srgbClr val="FF9900"/>
                </a:solidFill>
                <a:latin typeface="Symbol" pitchFamily="18" charset="2"/>
              </a:rPr>
              <a:t>(t</a:t>
            </a:r>
            <a:r>
              <a:rPr lang="en-US" sz="2000" baseline="-25000" dirty="0" smtClean="0">
                <a:solidFill>
                  <a:srgbClr val="FF9900"/>
                </a:solidFill>
                <a:latin typeface="Symbol" pitchFamily="18" charset="2"/>
              </a:rPr>
              <a:t>0</a:t>
            </a:r>
            <a:r>
              <a:rPr lang="en-US" sz="2000" dirty="0" smtClean="0">
                <a:solidFill>
                  <a:srgbClr val="FF9900"/>
                </a:solidFill>
                <a:latin typeface="Symbol" pitchFamily="18" charset="2"/>
              </a:rPr>
              <a:t>)</a:t>
            </a:r>
            <a:r>
              <a:rPr lang="en-US" sz="2000" dirty="0">
                <a:latin typeface="Symbol" pitchFamily="18" charset="2"/>
              </a:rPr>
              <a:t>,</a:t>
            </a:r>
            <a:r>
              <a:rPr lang="en-US" sz="2000" dirty="0" smtClean="0">
                <a:latin typeface="+mn-lt"/>
                <a:cs typeface="+mn-cs"/>
              </a:rPr>
              <a:t> </a:t>
            </a:r>
            <a:r>
              <a:rPr lang="en-US" sz="2000" dirty="0" smtClean="0">
                <a:solidFill>
                  <a:schemeClr val="accent5">
                    <a:lumMod val="75000"/>
                  </a:schemeClr>
                </a:solidFill>
                <a:latin typeface="Symbol" pitchFamily="18" charset="2"/>
              </a:rPr>
              <a:t>t</a:t>
            </a:r>
            <a:r>
              <a:rPr lang="en-US" sz="2000" baseline="-25000" dirty="0" smtClean="0">
                <a:solidFill>
                  <a:schemeClr val="accent5">
                    <a:lumMod val="75000"/>
                  </a:schemeClr>
                </a:solidFill>
                <a:latin typeface="Symbol" pitchFamily="18" charset="2"/>
              </a:rPr>
              <a:t>p</a:t>
            </a:r>
            <a:r>
              <a:rPr lang="en-US" sz="2000" dirty="0" smtClean="0">
                <a:latin typeface="+mn-lt"/>
                <a:cs typeface="+mn-cs"/>
              </a:rPr>
              <a:t>, &amp; </a:t>
            </a:r>
            <a:r>
              <a:rPr lang="en-US" sz="2000" dirty="0">
                <a:solidFill>
                  <a:srgbClr val="7030A0"/>
                </a:solidFill>
                <a:latin typeface="Symbol" pitchFamily="18" charset="2"/>
              </a:rPr>
              <a:t>h</a:t>
            </a:r>
            <a:r>
              <a:rPr lang="en-US" sz="2000" dirty="0">
                <a:solidFill>
                  <a:srgbClr val="7030A0"/>
                </a:solidFill>
              </a:rPr>
              <a:t>/s</a:t>
            </a:r>
            <a:r>
              <a:rPr lang="en-US" sz="2000" dirty="0">
                <a:solidFill>
                  <a:srgbClr val="0066FF"/>
                </a:solidFill>
              </a:rPr>
              <a:t>(T)</a:t>
            </a:r>
            <a:r>
              <a:rPr lang="en-US" sz="2000" dirty="0" smtClean="0"/>
              <a:t>.</a:t>
            </a:r>
            <a:r>
              <a:rPr lang="en-US" sz="2000" dirty="0" smtClean="0">
                <a:latin typeface="+mn-lt"/>
                <a:cs typeface="+mn-cs"/>
              </a:rPr>
              <a:t> Expected as any viscous effect will mostly affect </a:t>
            </a:r>
            <a:r>
              <a:rPr lang="en-US" sz="2000" dirty="0" smtClean="0">
                <a:solidFill>
                  <a:srgbClr val="FF0000"/>
                </a:solidFill>
                <a:latin typeface="+mn-lt"/>
                <a:cs typeface="+mn-cs"/>
              </a:rPr>
              <a:t>smaller</a:t>
            </a:r>
            <a:r>
              <a:rPr lang="en-US" sz="2000" dirty="0" smtClean="0">
                <a:latin typeface="+mn-lt"/>
                <a:cs typeface="+mn-cs"/>
              </a:rPr>
              <a:t> anisotropies.  </a:t>
            </a:r>
          </a:p>
          <a:p>
            <a:pPr marL="273050" lvl="0" indent="-273050">
              <a:spcBef>
                <a:spcPct val="20000"/>
              </a:spcBef>
              <a:buClr>
                <a:srgbClr val="0BD0D9"/>
              </a:buClr>
              <a:buSzPct val="95000"/>
              <a:buFont typeface="Wingdings 2" pitchFamily="18" charset="2"/>
              <a:buChar char=""/>
              <a:defRPr/>
            </a:pPr>
            <a:r>
              <a:rPr lang="en-US" sz="2000" dirty="0" smtClean="0">
                <a:latin typeface="+mn-lt"/>
                <a:cs typeface="+mn-cs"/>
              </a:rPr>
              <a:t>Only v</a:t>
            </a:r>
            <a:r>
              <a:rPr lang="en-US" sz="2000" baseline="-25000" dirty="0" smtClean="0">
                <a:latin typeface="+mn-lt"/>
                <a:cs typeface="+mn-cs"/>
              </a:rPr>
              <a:t>2</a:t>
            </a:r>
            <a:r>
              <a:rPr lang="en-US" sz="2000" dirty="0" smtClean="0">
                <a:latin typeface="+mn-lt"/>
                <a:cs typeface="+mn-cs"/>
              </a:rPr>
              <a:t>(M) and possibly v</a:t>
            </a:r>
            <a:r>
              <a:rPr lang="en-US" sz="2000" baseline="-25000" dirty="0" smtClean="0">
                <a:latin typeface="+mn-lt"/>
                <a:cs typeface="+mn-cs"/>
              </a:rPr>
              <a:t>3</a:t>
            </a:r>
            <a:r>
              <a:rPr lang="en-US" sz="2000" dirty="0" smtClean="0">
                <a:latin typeface="+mn-lt"/>
                <a:cs typeface="+mn-cs"/>
              </a:rPr>
              <a:t>(M) could be measured in the near future.</a:t>
            </a:r>
          </a:p>
        </p:txBody>
      </p:sp>
    </p:spTree>
    <p:extLst>
      <p:ext uri="{BB962C8B-B14F-4D97-AF65-F5344CB8AC3E}">
        <p14:creationId xmlns:p14="http://schemas.microsoft.com/office/powerpoint/2010/main" val="25434927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pPr>
              <a:defRPr/>
            </a:pPr>
            <a:fld id="{4DFD5163-0B5F-400A-A17D-F7FCD207DBA3}" type="slidenum">
              <a:rPr lang="en-CA" smtClean="0"/>
              <a:pPr>
                <a:defRPr/>
              </a:pPr>
              <a:t>38</a:t>
            </a:fld>
            <a:endParaRPr lang="en-CA" dirty="0"/>
          </a:p>
        </p:txBody>
      </p:sp>
      <p:sp>
        <p:nvSpPr>
          <p:cNvPr id="18" name="Title 3"/>
          <p:cNvSpPr>
            <a:spLocks noGrp="1"/>
          </p:cNvSpPr>
          <p:nvPr>
            <p:ph type="title"/>
          </p:nvPr>
        </p:nvSpPr>
        <p:spPr>
          <a:xfrm>
            <a:off x="-22920" y="548680"/>
            <a:ext cx="8915400" cy="533400"/>
          </a:xfrm>
        </p:spPr>
        <p:txBody>
          <a:bodyPr/>
          <a:lstStyle/>
          <a:p>
            <a:pPr algn="ctr"/>
            <a:r>
              <a:rPr lang="en-US" sz="3200" dirty="0" smtClean="0"/>
              <a:t>Effects of quadratic </a:t>
            </a:r>
            <a:r>
              <a:rPr lang="en-US" sz="3200" dirty="0" smtClean="0">
                <a:latin typeface="Symbol" pitchFamily="18" charset="2"/>
              </a:rPr>
              <a:t>h</a:t>
            </a:r>
            <a:r>
              <a:rPr lang="en-US" sz="3200" dirty="0" smtClean="0">
                <a:latin typeface="+mn-lt"/>
              </a:rPr>
              <a:t>/s(T)</a:t>
            </a:r>
            <a:r>
              <a:rPr lang="en-US" sz="3200" dirty="0" smtClean="0"/>
              <a:t> in the QGP </a:t>
            </a:r>
          </a:p>
        </p:txBody>
      </p:sp>
      <p:pic>
        <p:nvPicPr>
          <p:cNvPr id="4" name="Picture 3"/>
          <p:cNvPicPr>
            <a:picLocks/>
          </p:cNvPicPr>
          <p:nvPr/>
        </p:nvPicPr>
        <p:blipFill>
          <a:blip r:embed="rId3"/>
          <a:stretch>
            <a:fillRect/>
          </a:stretch>
        </p:blipFill>
        <p:spPr>
          <a:xfrm>
            <a:off x="0" y="1083600"/>
            <a:ext cx="4608000" cy="2882881"/>
          </a:xfrm>
          <a:prstGeom prst="rect">
            <a:avLst/>
          </a:prstGeom>
        </p:spPr>
      </p:pic>
      <p:pic>
        <p:nvPicPr>
          <p:cNvPr id="5" name="Picture 4"/>
          <p:cNvPicPr>
            <a:picLocks/>
          </p:cNvPicPr>
          <p:nvPr/>
        </p:nvPicPr>
        <p:blipFill>
          <a:blip r:embed="rId4"/>
          <a:stretch>
            <a:fillRect/>
          </a:stretch>
        </p:blipFill>
        <p:spPr>
          <a:xfrm>
            <a:off x="0" y="3960000"/>
            <a:ext cx="4608000" cy="2882881"/>
          </a:xfrm>
          <a:prstGeom prst="rect">
            <a:avLst/>
          </a:prstGeom>
        </p:spPr>
      </p:pic>
      <p:pic>
        <p:nvPicPr>
          <p:cNvPr id="6" name="Picture 5"/>
          <p:cNvPicPr>
            <a:picLocks/>
          </p:cNvPicPr>
          <p:nvPr/>
        </p:nvPicPr>
        <p:blipFill>
          <a:blip r:embed="rId5"/>
          <a:stretch>
            <a:fillRect/>
          </a:stretch>
        </p:blipFill>
        <p:spPr>
          <a:xfrm>
            <a:off x="4528800" y="1083600"/>
            <a:ext cx="4608000" cy="2882881"/>
          </a:xfrm>
          <a:prstGeom prst="rect">
            <a:avLst/>
          </a:prstGeom>
        </p:spPr>
      </p:pic>
      <p:sp>
        <p:nvSpPr>
          <p:cNvPr id="8" name="TextBox 7"/>
          <p:cNvSpPr txBox="1"/>
          <p:nvPr/>
        </p:nvSpPr>
        <p:spPr>
          <a:xfrm>
            <a:off x="7805196" y="1239143"/>
            <a:ext cx="1159292" cy="461665"/>
          </a:xfrm>
          <a:prstGeom prst="rect">
            <a:avLst/>
          </a:prstGeom>
          <a:noFill/>
        </p:spPr>
        <p:txBody>
          <a:bodyPr wrap="none" rtlCol="0">
            <a:spAutoFit/>
          </a:bodyPr>
          <a:lstStyle/>
          <a:p>
            <a:r>
              <a:rPr lang="en-US" dirty="0" smtClean="0"/>
              <a:t>20-40%</a:t>
            </a:r>
            <a:endParaRPr lang="en-US" dirty="0"/>
          </a:p>
        </p:txBody>
      </p:sp>
      <p:sp>
        <p:nvSpPr>
          <p:cNvPr id="9" name="TextBox 8"/>
          <p:cNvSpPr txBox="1"/>
          <p:nvPr/>
        </p:nvSpPr>
        <p:spPr>
          <a:xfrm>
            <a:off x="3340700" y="1196752"/>
            <a:ext cx="1159292" cy="461665"/>
          </a:xfrm>
          <a:prstGeom prst="rect">
            <a:avLst/>
          </a:prstGeom>
          <a:noFill/>
        </p:spPr>
        <p:txBody>
          <a:bodyPr wrap="none" rtlCol="0">
            <a:spAutoFit/>
          </a:bodyPr>
          <a:lstStyle/>
          <a:p>
            <a:r>
              <a:rPr lang="en-US" dirty="0" smtClean="0"/>
              <a:t>20-40%</a:t>
            </a:r>
            <a:endParaRPr lang="en-US" dirty="0"/>
          </a:p>
        </p:txBody>
      </p:sp>
      <p:sp>
        <p:nvSpPr>
          <p:cNvPr id="10" name="TextBox 9"/>
          <p:cNvSpPr txBox="1"/>
          <p:nvPr/>
        </p:nvSpPr>
        <p:spPr>
          <a:xfrm>
            <a:off x="3340700" y="4077072"/>
            <a:ext cx="1159292" cy="461665"/>
          </a:xfrm>
          <a:prstGeom prst="rect">
            <a:avLst/>
          </a:prstGeom>
          <a:noFill/>
        </p:spPr>
        <p:txBody>
          <a:bodyPr wrap="none" rtlCol="0">
            <a:spAutoFit/>
          </a:bodyPr>
          <a:lstStyle/>
          <a:p>
            <a:r>
              <a:rPr lang="en-US" dirty="0" smtClean="0"/>
              <a:t>20-40%</a:t>
            </a:r>
            <a:endParaRPr lang="en-US" dirty="0"/>
          </a:p>
        </p:txBody>
      </p:sp>
      <p:sp>
        <p:nvSpPr>
          <p:cNvPr id="11" name="Content Placeholder 1"/>
          <p:cNvSpPr txBox="1">
            <a:spLocks/>
          </p:cNvSpPr>
          <p:nvPr/>
        </p:nvSpPr>
        <p:spPr bwMode="auto">
          <a:xfrm>
            <a:off x="4857752" y="3929066"/>
            <a:ext cx="4071966" cy="2643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endParaRPr lang="en-US" sz="2000" baseline="-25000" dirty="0" smtClean="0">
              <a:latin typeface="+mn-lt"/>
              <a:cs typeface="+mn-cs"/>
            </a:endParaRPr>
          </a:p>
          <a:p>
            <a:pPr marL="273050" lvl="0" indent="-273050">
              <a:spcBef>
                <a:spcPct val="20000"/>
              </a:spcBef>
              <a:buClr>
                <a:srgbClr val="0BD0D9"/>
              </a:buClr>
              <a:buSzPct val="95000"/>
              <a:buFont typeface="Wingdings 2" pitchFamily="18" charset="2"/>
              <a:buChar char=""/>
              <a:defRPr/>
            </a:pPr>
            <a:r>
              <a:rPr lang="en-US" sz="2000" dirty="0" smtClean="0">
                <a:solidFill>
                  <a:srgbClr val="FF0000"/>
                </a:solidFill>
                <a:latin typeface="+mn-lt"/>
                <a:cs typeface="+mn-cs"/>
              </a:rPr>
              <a:t>Higher</a:t>
            </a:r>
            <a:r>
              <a:rPr lang="en-US" sz="2000" dirty="0" smtClean="0">
                <a:latin typeface="+mn-lt"/>
                <a:cs typeface="+mn-cs"/>
              </a:rPr>
              <a:t> sensitivity of higher flow harmonics to </a:t>
            </a:r>
            <a:r>
              <a:rPr lang="en-US" sz="2000" dirty="0" smtClean="0">
                <a:solidFill>
                  <a:srgbClr val="FF9900"/>
                </a:solidFill>
                <a:latin typeface="Symbol" pitchFamily="18" charset="2"/>
                <a:cs typeface="+mn-cs"/>
              </a:rPr>
              <a:t>p</a:t>
            </a:r>
            <a:r>
              <a:rPr lang="en-US" sz="2000" baseline="30000" dirty="0" smtClean="0">
                <a:solidFill>
                  <a:srgbClr val="FF9900"/>
                </a:solidFill>
                <a:latin typeface="Symbol" pitchFamily="18" charset="2"/>
                <a:cs typeface="+mn-cs"/>
              </a:rPr>
              <a:t>mn</a:t>
            </a:r>
            <a:r>
              <a:rPr lang="en-US" sz="2000" dirty="0" smtClean="0">
                <a:solidFill>
                  <a:srgbClr val="FF9900"/>
                </a:solidFill>
                <a:latin typeface="Symbol" pitchFamily="18" charset="2"/>
              </a:rPr>
              <a:t>(t</a:t>
            </a:r>
            <a:r>
              <a:rPr lang="en-US" sz="2000" baseline="-25000" dirty="0" smtClean="0">
                <a:solidFill>
                  <a:srgbClr val="FF9900"/>
                </a:solidFill>
                <a:latin typeface="Symbol" pitchFamily="18" charset="2"/>
              </a:rPr>
              <a:t>0</a:t>
            </a:r>
            <a:r>
              <a:rPr lang="en-US" sz="2000" dirty="0" smtClean="0">
                <a:solidFill>
                  <a:srgbClr val="FF9900"/>
                </a:solidFill>
                <a:latin typeface="Symbol" pitchFamily="18" charset="2"/>
              </a:rPr>
              <a:t>)</a:t>
            </a:r>
            <a:r>
              <a:rPr lang="en-US" sz="2000" dirty="0">
                <a:latin typeface="Symbol" pitchFamily="18" charset="2"/>
              </a:rPr>
              <a:t>,</a:t>
            </a:r>
            <a:r>
              <a:rPr lang="en-US" sz="2000" dirty="0" smtClean="0">
                <a:latin typeface="+mn-lt"/>
                <a:cs typeface="+mn-cs"/>
              </a:rPr>
              <a:t> </a:t>
            </a:r>
            <a:r>
              <a:rPr lang="en-US" sz="2000" dirty="0" smtClean="0">
                <a:solidFill>
                  <a:schemeClr val="accent5">
                    <a:lumMod val="75000"/>
                  </a:schemeClr>
                </a:solidFill>
                <a:latin typeface="Symbol" pitchFamily="18" charset="2"/>
              </a:rPr>
              <a:t>t</a:t>
            </a:r>
            <a:r>
              <a:rPr lang="en-US" sz="2000" baseline="-25000" dirty="0" smtClean="0">
                <a:solidFill>
                  <a:schemeClr val="accent5">
                    <a:lumMod val="75000"/>
                  </a:schemeClr>
                </a:solidFill>
                <a:latin typeface="Symbol" pitchFamily="18" charset="2"/>
              </a:rPr>
              <a:t>p</a:t>
            </a:r>
            <a:r>
              <a:rPr lang="en-US" sz="2000" dirty="0" smtClean="0">
                <a:latin typeface="+mn-lt"/>
                <a:cs typeface="+mn-cs"/>
              </a:rPr>
              <a:t>, &amp; </a:t>
            </a:r>
            <a:r>
              <a:rPr lang="en-US" sz="2000" dirty="0">
                <a:solidFill>
                  <a:srgbClr val="7030A0"/>
                </a:solidFill>
                <a:latin typeface="Symbol" pitchFamily="18" charset="2"/>
              </a:rPr>
              <a:t>h</a:t>
            </a:r>
            <a:r>
              <a:rPr lang="en-US" sz="2000" dirty="0">
                <a:solidFill>
                  <a:srgbClr val="7030A0"/>
                </a:solidFill>
              </a:rPr>
              <a:t>/s</a:t>
            </a:r>
            <a:r>
              <a:rPr lang="en-US" sz="2000" dirty="0">
                <a:solidFill>
                  <a:srgbClr val="0066FF"/>
                </a:solidFill>
              </a:rPr>
              <a:t>(T)</a:t>
            </a:r>
            <a:r>
              <a:rPr lang="en-US" sz="2000" dirty="0" smtClean="0"/>
              <a:t>.</a:t>
            </a:r>
            <a:r>
              <a:rPr lang="en-US" sz="2000" dirty="0" smtClean="0">
                <a:latin typeface="+mn-lt"/>
                <a:cs typeface="+mn-cs"/>
              </a:rPr>
              <a:t> Expected as any viscous effect will mostly affect </a:t>
            </a:r>
            <a:r>
              <a:rPr lang="en-US" sz="2000" dirty="0" smtClean="0">
                <a:solidFill>
                  <a:srgbClr val="FF0000"/>
                </a:solidFill>
                <a:latin typeface="+mn-lt"/>
                <a:cs typeface="+mn-cs"/>
              </a:rPr>
              <a:t>smaller</a:t>
            </a:r>
            <a:r>
              <a:rPr lang="en-US" sz="2000" dirty="0" smtClean="0">
                <a:latin typeface="+mn-lt"/>
                <a:cs typeface="+mn-cs"/>
              </a:rPr>
              <a:t> anisotropies.  </a:t>
            </a:r>
          </a:p>
          <a:p>
            <a:pPr marL="273050" lvl="0" indent="-273050">
              <a:spcBef>
                <a:spcPct val="20000"/>
              </a:spcBef>
              <a:buClr>
                <a:srgbClr val="0BD0D9"/>
              </a:buClr>
              <a:buSzPct val="95000"/>
              <a:buFont typeface="Wingdings 2" pitchFamily="18" charset="2"/>
              <a:buChar char=""/>
              <a:defRPr/>
            </a:pPr>
            <a:r>
              <a:rPr lang="en-US" sz="2000" dirty="0" smtClean="0">
                <a:latin typeface="+mn-lt"/>
                <a:cs typeface="+mn-cs"/>
              </a:rPr>
              <a:t>Only v</a:t>
            </a:r>
            <a:r>
              <a:rPr lang="en-US" sz="2000" baseline="-25000" dirty="0" smtClean="0">
                <a:latin typeface="+mn-lt"/>
                <a:cs typeface="+mn-cs"/>
              </a:rPr>
              <a:t>2</a:t>
            </a:r>
            <a:r>
              <a:rPr lang="en-US" sz="2000" dirty="0" smtClean="0">
                <a:latin typeface="+mn-lt"/>
                <a:cs typeface="+mn-cs"/>
              </a:rPr>
              <a:t>(M) and possibly v</a:t>
            </a:r>
            <a:r>
              <a:rPr lang="en-US" sz="2000" baseline="-25000" dirty="0" smtClean="0">
                <a:latin typeface="+mn-lt"/>
                <a:cs typeface="+mn-cs"/>
              </a:rPr>
              <a:t>3</a:t>
            </a:r>
            <a:r>
              <a:rPr lang="en-US" sz="2000" dirty="0" smtClean="0">
                <a:latin typeface="+mn-lt"/>
                <a:cs typeface="+mn-cs"/>
              </a:rPr>
              <a:t>(M) could be measured in the near future.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stretch>
            <a:fillRect/>
          </a:stretch>
        </p:blipFill>
        <p:spPr>
          <a:xfrm>
            <a:off x="0" y="1123200"/>
            <a:ext cx="4608000" cy="28836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39</a:t>
            </a:fld>
            <a:endParaRPr lang="en-CA" dirty="0"/>
          </a:p>
        </p:txBody>
      </p:sp>
      <p:sp>
        <p:nvSpPr>
          <p:cNvPr id="6" name="Title 3"/>
          <p:cNvSpPr>
            <a:spLocks noGrp="1"/>
          </p:cNvSpPr>
          <p:nvPr>
            <p:ph type="title"/>
          </p:nvPr>
        </p:nvSpPr>
        <p:spPr>
          <a:xfrm>
            <a:off x="228600" y="620688"/>
            <a:ext cx="8915400" cy="533400"/>
          </a:xfrm>
        </p:spPr>
        <p:txBody>
          <a:bodyPr/>
          <a:lstStyle/>
          <a:p>
            <a:pPr algn="ctr"/>
            <a:r>
              <a:rPr lang="en-US" sz="3200" dirty="0" smtClean="0"/>
              <a:t>Effects on pion yield</a:t>
            </a:r>
          </a:p>
        </p:txBody>
      </p:sp>
      <p:pic>
        <p:nvPicPr>
          <p:cNvPr id="9" name="Picture 8"/>
          <p:cNvPicPr>
            <a:picLocks/>
          </p:cNvPicPr>
          <p:nvPr/>
        </p:nvPicPr>
        <p:blipFill>
          <a:blip r:embed="rId3"/>
          <a:stretch>
            <a:fillRect/>
          </a:stretch>
        </p:blipFill>
        <p:spPr>
          <a:xfrm>
            <a:off x="0" y="3960000"/>
            <a:ext cx="4608000" cy="2882881"/>
          </a:xfrm>
          <a:prstGeom prst="rect">
            <a:avLst/>
          </a:prstGeom>
        </p:spPr>
      </p:pic>
      <p:pic>
        <p:nvPicPr>
          <p:cNvPr id="2" name="Picture 1"/>
          <p:cNvPicPr>
            <a:picLocks/>
          </p:cNvPicPr>
          <p:nvPr/>
        </p:nvPicPr>
        <p:blipFill>
          <a:blip r:embed="rId4"/>
          <a:stretch>
            <a:fillRect/>
          </a:stretch>
        </p:blipFill>
        <p:spPr>
          <a:xfrm>
            <a:off x="4528800" y="1123200"/>
            <a:ext cx="4608000" cy="2882881"/>
          </a:xfrm>
          <a:prstGeom prst="rect">
            <a:avLst/>
          </a:prstGeom>
        </p:spPr>
      </p:pic>
      <p:sp>
        <p:nvSpPr>
          <p:cNvPr id="10" name="TextBox 9"/>
          <p:cNvSpPr txBox="1"/>
          <p:nvPr/>
        </p:nvSpPr>
        <p:spPr>
          <a:xfrm>
            <a:off x="7812360" y="1239143"/>
            <a:ext cx="1159292" cy="461665"/>
          </a:xfrm>
          <a:prstGeom prst="rect">
            <a:avLst/>
          </a:prstGeom>
          <a:noFill/>
        </p:spPr>
        <p:txBody>
          <a:bodyPr wrap="none" rtlCol="0">
            <a:spAutoFit/>
          </a:bodyPr>
          <a:lstStyle/>
          <a:p>
            <a:r>
              <a:rPr lang="en-US" dirty="0" smtClean="0"/>
              <a:t>20-40%</a:t>
            </a:r>
            <a:endParaRPr lang="en-US" dirty="0"/>
          </a:p>
        </p:txBody>
      </p:sp>
      <p:sp>
        <p:nvSpPr>
          <p:cNvPr id="11" name="TextBox 10"/>
          <p:cNvSpPr txBox="1"/>
          <p:nvPr/>
        </p:nvSpPr>
        <p:spPr>
          <a:xfrm>
            <a:off x="3275856" y="1239143"/>
            <a:ext cx="1159292" cy="461665"/>
          </a:xfrm>
          <a:prstGeom prst="rect">
            <a:avLst/>
          </a:prstGeom>
          <a:noFill/>
        </p:spPr>
        <p:txBody>
          <a:bodyPr wrap="none" rtlCol="0">
            <a:spAutoFit/>
          </a:bodyPr>
          <a:lstStyle/>
          <a:p>
            <a:r>
              <a:rPr lang="en-US" dirty="0" smtClean="0"/>
              <a:t>20-40%</a:t>
            </a:r>
            <a:endParaRPr lang="en-US" dirty="0"/>
          </a:p>
        </p:txBody>
      </p:sp>
      <p:sp>
        <p:nvSpPr>
          <p:cNvPr id="12" name="TextBox 11"/>
          <p:cNvSpPr txBox="1"/>
          <p:nvPr/>
        </p:nvSpPr>
        <p:spPr>
          <a:xfrm>
            <a:off x="3275856" y="4077072"/>
            <a:ext cx="1159292" cy="461665"/>
          </a:xfrm>
          <a:prstGeom prst="rect">
            <a:avLst/>
          </a:prstGeom>
          <a:noFill/>
        </p:spPr>
        <p:txBody>
          <a:bodyPr wrap="none" rtlCol="0">
            <a:spAutoFit/>
          </a:bodyPr>
          <a:lstStyle/>
          <a:p>
            <a:r>
              <a:rPr lang="en-US" dirty="0" smtClean="0"/>
              <a:t>20-40%</a:t>
            </a:r>
            <a:endParaRPr lang="en-US" dirty="0"/>
          </a:p>
        </p:txBody>
      </p:sp>
      <p:pic>
        <p:nvPicPr>
          <p:cNvPr id="13" name="Picture 12"/>
          <p:cNvPicPr>
            <a:picLocks/>
          </p:cNvPicPr>
          <p:nvPr/>
        </p:nvPicPr>
        <p:blipFill>
          <a:blip r:embed="rId5"/>
          <a:stretch>
            <a:fillRect/>
          </a:stretch>
        </p:blipFill>
        <p:spPr>
          <a:xfrm>
            <a:off x="4528800" y="4015004"/>
            <a:ext cx="4608000" cy="2882881"/>
          </a:xfrm>
          <a:prstGeom prst="rect">
            <a:avLst/>
          </a:prstGeom>
        </p:spPr>
      </p:pic>
      <p:sp>
        <p:nvSpPr>
          <p:cNvPr id="14" name="TextBox 13"/>
          <p:cNvSpPr txBox="1"/>
          <p:nvPr/>
        </p:nvSpPr>
        <p:spPr>
          <a:xfrm>
            <a:off x="7805196" y="4122024"/>
            <a:ext cx="1159292" cy="461665"/>
          </a:xfrm>
          <a:prstGeom prst="rect">
            <a:avLst/>
          </a:prstGeom>
          <a:noFill/>
        </p:spPr>
        <p:txBody>
          <a:bodyPr wrap="none" rtlCol="0">
            <a:spAutoFit/>
          </a:bodyPr>
          <a:lstStyle/>
          <a:p>
            <a:r>
              <a:rPr lang="en-US" dirty="0" smtClean="0"/>
              <a:t>20-40%</a:t>
            </a:r>
            <a:endParaRPr lang="en-US" dirty="0"/>
          </a:p>
        </p:txBody>
      </p:sp>
    </p:spTree>
    <p:extLst>
      <p:ext uri="{BB962C8B-B14F-4D97-AF65-F5344CB8AC3E}">
        <p14:creationId xmlns:p14="http://schemas.microsoft.com/office/powerpoint/2010/main" val="2402121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457200" y="533400"/>
            <a:ext cx="8229600" cy="609600"/>
          </a:xfrm>
        </p:spPr>
        <p:txBody>
          <a:bodyPr/>
          <a:lstStyle/>
          <a:p>
            <a:pPr algn="ctr"/>
            <a:r>
              <a:rPr lang="en-US" sz="3200" dirty="0" smtClean="0"/>
              <a:t>3+1D Viscous Hydrodynamics </a:t>
            </a:r>
          </a:p>
        </p:txBody>
      </p:sp>
      <p:sp>
        <p:nvSpPr>
          <p:cNvPr id="11267" name="Content Placeholder 1"/>
          <p:cNvSpPr>
            <a:spLocks noGrp="1"/>
          </p:cNvSpPr>
          <p:nvPr>
            <p:ph idx="1"/>
          </p:nvPr>
        </p:nvSpPr>
        <p:spPr>
          <a:xfrm>
            <a:off x="533400" y="1143000"/>
            <a:ext cx="8229600" cy="5410200"/>
          </a:xfrm>
        </p:spPr>
        <p:txBody>
          <a:bodyPr/>
          <a:lstStyle/>
          <a:p>
            <a:r>
              <a:rPr lang="en-US" sz="2200" dirty="0" smtClean="0"/>
              <a:t>Israel-Stewart viscous </a:t>
            </a:r>
            <a:r>
              <a:rPr lang="en-US" sz="2200" dirty="0"/>
              <a:t>hydrodynamics </a:t>
            </a:r>
            <a:r>
              <a:rPr lang="en-US" sz="2200" dirty="0" smtClean="0"/>
              <a:t>equations: </a:t>
            </a:r>
          </a:p>
          <a:p>
            <a:endParaRPr lang="en-US" dirty="0" smtClean="0"/>
          </a:p>
          <a:p>
            <a:endParaRPr lang="en-US" dirty="0" smtClean="0"/>
          </a:p>
          <a:p>
            <a:endParaRPr lang="en-US"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900" dirty="0" smtClean="0"/>
          </a:p>
          <a:p>
            <a:pPr>
              <a:buNone/>
            </a:pPr>
            <a:endParaRPr lang="en-US" sz="900" dirty="0" smtClean="0"/>
          </a:p>
          <a:p>
            <a:r>
              <a:rPr lang="en-US" sz="2000" dirty="0" smtClean="0"/>
              <a:t>Lattice QCD EoS [P. Huovinen and P. Petreczky, Nucl. Phys. A 837, 26 (2010).] (s95p-PCE160)</a:t>
            </a:r>
          </a:p>
          <a:p>
            <a:pPr marL="0" indent="0">
              <a:buNone/>
            </a:pPr>
            <a:endParaRPr lang="en-US" sz="800" dirty="0"/>
          </a:p>
          <a:p>
            <a:endParaRPr lang="en-US" sz="800" dirty="0" smtClean="0"/>
          </a:p>
          <a:p>
            <a:r>
              <a:rPr lang="en-US" sz="2000" dirty="0" smtClean="0"/>
              <a:t>Out-of-equilibrium part of </a:t>
            </a:r>
            <a:r>
              <a:rPr lang="en-US" sz="2000" i="1" dirty="0" smtClean="0"/>
              <a:t>T</a:t>
            </a:r>
            <a:r>
              <a:rPr lang="en-US" sz="800" i="1" dirty="0" smtClean="0"/>
              <a:t> </a:t>
            </a:r>
            <a:r>
              <a:rPr lang="en-US" sz="2000" baseline="30000" dirty="0" smtClean="0">
                <a:latin typeface="Symbol" pitchFamily="18" charset="2"/>
              </a:rPr>
              <a:t>mn</a:t>
            </a:r>
            <a:r>
              <a:rPr lang="en-US" sz="2000" dirty="0" smtClean="0"/>
              <a:t>, </a:t>
            </a:r>
            <a:r>
              <a:rPr lang="en-US" sz="2000" dirty="0" smtClean="0">
                <a:solidFill>
                  <a:srgbClr val="FF0000"/>
                </a:solidFill>
                <a:latin typeface="Symbol" pitchFamily="18" charset="2"/>
              </a:rPr>
              <a:t>p</a:t>
            </a:r>
            <a:r>
              <a:rPr lang="en-US" sz="2000" baseline="30000" dirty="0" smtClean="0">
                <a:solidFill>
                  <a:srgbClr val="FF0000"/>
                </a:solidFill>
                <a:latin typeface="Symbol" pitchFamily="18" charset="2"/>
              </a:rPr>
              <a:t>mn</a:t>
            </a:r>
            <a:r>
              <a:rPr lang="en-US" sz="2000" dirty="0" smtClean="0"/>
              <a:t>, is less constrained by hadronic observables and is thus less known.</a:t>
            </a:r>
            <a:br>
              <a:rPr lang="en-US" sz="2000" dirty="0" smtClean="0"/>
            </a:br>
            <a:endParaRPr lang="en-US" sz="1100" dirty="0" smtClean="0"/>
          </a:p>
        </p:txBody>
      </p:sp>
      <p:sp>
        <p:nvSpPr>
          <p:cNvPr id="3" name="Slide Number Placeholder 2"/>
          <p:cNvSpPr>
            <a:spLocks noGrp="1"/>
          </p:cNvSpPr>
          <p:nvPr>
            <p:ph type="sldNum" sz="quarter" idx="12"/>
          </p:nvPr>
        </p:nvSpPr>
        <p:spPr/>
        <p:txBody>
          <a:bodyPr/>
          <a:lstStyle/>
          <a:p>
            <a:pPr>
              <a:defRPr/>
            </a:pPr>
            <a:fld id="{C6D08EAE-A8DB-484C-8ED8-CB37481F9846}" type="slidenum">
              <a:rPr lang="en-CA"/>
              <a:pPr>
                <a:defRPr/>
              </a:pPr>
              <a:t>4</a:t>
            </a:fld>
            <a:endParaRPr lang="en-CA"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843" name="Rectangle 3"/>
          <p:cNvSpPr>
            <a:spLocks noChangeArrowheads="1"/>
          </p:cNvSpPr>
          <p:nvPr/>
        </p:nvSpPr>
        <p:spPr bwMode="auto">
          <a:xfrm>
            <a:off x="0" y="1133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0" name="Picture 2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47864" y="1556792"/>
            <a:ext cx="1844384" cy="381000"/>
          </a:xfrm>
          <a:prstGeom prst="rect">
            <a:avLst/>
          </a:prstGeom>
          <a:noFill/>
        </p:spPr>
      </p:pic>
      <p:pic>
        <p:nvPicPr>
          <p:cNvPr id="23" name="Picture 2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99592" y="1607840"/>
            <a:ext cx="1143000" cy="381000"/>
          </a:xfrm>
          <a:prstGeom prst="rect">
            <a:avLst/>
          </a:prstGeom>
          <a:noFill/>
        </p:spPr>
      </p:pic>
      <mc:AlternateContent xmlns:mc="http://schemas.openxmlformats.org/markup-compatibility/2006" xmlns:a14="http://schemas.microsoft.com/office/drawing/2010/main">
        <mc:Choice Requires="a14">
          <p:sp>
            <p:nvSpPr>
              <p:cNvPr id="25" name="TextBox 24"/>
              <p:cNvSpPr txBox="1"/>
              <p:nvPr/>
            </p:nvSpPr>
            <p:spPr>
              <a:xfrm>
                <a:off x="7236296" y="2104779"/>
                <a:ext cx="1436868" cy="5321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𝜏</m:t>
                          </m:r>
                        </m:e>
                        <m:sub>
                          <m:r>
                            <a:rPr lang="en-CA" sz="2000" b="0" i="1" smtClean="0">
                              <a:solidFill>
                                <a:schemeClr val="tx1"/>
                              </a:solidFill>
                              <a:latin typeface="Cambria Math" panose="02040503050406030204" pitchFamily="18" charset="0"/>
                            </a:rPr>
                            <m:t>𝜋</m:t>
                          </m:r>
                        </m:sub>
                      </m:sSub>
                      <m:r>
                        <a:rPr lang="en-CA" sz="2000" b="0" i="1" smtClean="0">
                          <a:solidFill>
                            <a:schemeClr val="tx1"/>
                          </a:solidFill>
                          <a:latin typeface="Cambria Math" panose="02040503050406030204" pitchFamily="18" charset="0"/>
                        </a:rPr>
                        <m:t>=</m:t>
                      </m:r>
                      <m:r>
                        <a:rPr lang="en-CA" sz="2000" b="0" i="1" smtClean="0">
                          <a:solidFill>
                            <a:schemeClr val="tx1"/>
                          </a:solidFill>
                          <a:latin typeface="Cambria Math" panose="02040503050406030204" pitchFamily="18" charset="0"/>
                        </a:rPr>
                        <m:t>𝑏</m:t>
                      </m:r>
                      <m:f>
                        <m:fPr>
                          <m:ctrlPr>
                            <a:rPr lang="en-CA" sz="2000" b="0" i="1" smtClean="0">
                              <a:solidFill>
                                <a:schemeClr val="tx1"/>
                              </a:solidFill>
                              <a:latin typeface="Cambria Math" panose="02040503050406030204" pitchFamily="18" charset="0"/>
                            </a:rPr>
                          </m:ctrlPr>
                        </m:fPr>
                        <m:num>
                          <m:r>
                            <a:rPr lang="en-CA" sz="2000" b="0" i="1" smtClean="0">
                              <a:solidFill>
                                <a:schemeClr val="tx1"/>
                              </a:solidFill>
                              <a:latin typeface="Cambria Math" panose="02040503050406030204" pitchFamily="18" charset="0"/>
                            </a:rPr>
                            <m:t>𝜂</m:t>
                          </m:r>
                        </m:num>
                        <m:den>
                          <m:r>
                            <a:rPr lang="en-CA" sz="2000" b="0" i="1" smtClean="0">
                              <a:solidFill>
                                <a:schemeClr val="tx1"/>
                              </a:solidFill>
                              <a:latin typeface="Cambria Math" panose="02040503050406030204" pitchFamily="18" charset="0"/>
                            </a:rPr>
                            <m:t>𝜀</m:t>
                          </m:r>
                          <m:r>
                            <a:rPr lang="en-CA" sz="2000" b="0" i="1" smtClean="0">
                              <a:solidFill>
                                <a:schemeClr val="tx1"/>
                              </a:solidFill>
                              <a:latin typeface="Cambria Math" panose="02040503050406030204" pitchFamily="18" charset="0"/>
                            </a:rPr>
                            <m:t>+</m:t>
                          </m:r>
                          <m:r>
                            <a:rPr lang="en-CA" sz="2000" b="0" i="1" smtClean="0">
                              <a:solidFill>
                                <a:schemeClr val="tx1"/>
                              </a:solidFill>
                              <a:latin typeface="Cambria Math" panose="02040503050406030204" pitchFamily="18" charset="0"/>
                            </a:rPr>
                            <m:t>𝑃</m:t>
                          </m:r>
                        </m:den>
                      </m:f>
                    </m:oMath>
                  </m:oMathPara>
                </a14:m>
                <a:endParaRPr lang="en-CA" sz="2000"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236296" y="2104779"/>
                <a:ext cx="1436868" cy="532133"/>
              </a:xfrm>
              <a:prstGeom prst="rect">
                <a:avLst/>
              </a:prstGeom>
              <a:blipFill rotWithShape="0">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47706" y="2780928"/>
                <a:ext cx="5536462" cy="6849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2000" b="0" i="1" smtClean="0">
                              <a:solidFill>
                                <a:schemeClr val="tx1"/>
                              </a:solidFill>
                              <a:latin typeface="Cambria Math" panose="02040503050406030204" pitchFamily="18" charset="0"/>
                            </a:rPr>
                          </m:ctrlPr>
                        </m:sSubSupPr>
                        <m:e>
                          <m:r>
                            <a:rPr lang="en-CA" sz="2000" b="0" i="1" smtClean="0">
                              <a:solidFill>
                                <a:schemeClr val="tx1"/>
                              </a:solidFill>
                              <a:latin typeface="Cambria Math" panose="02040503050406030204" pitchFamily="18" charset="0"/>
                            </a:rPr>
                            <m:t>𝜋</m:t>
                          </m:r>
                        </m:e>
                        <m:sub>
                          <m:r>
                            <a:rPr lang="en-CA" sz="2000" b="0" i="1" smtClean="0">
                              <a:solidFill>
                                <a:schemeClr val="tx1"/>
                              </a:solidFill>
                              <a:latin typeface="Cambria Math" panose="02040503050406030204" pitchFamily="18" charset="0"/>
                            </a:rPr>
                            <m:t>𝑁𝑆</m:t>
                          </m:r>
                        </m:sub>
                        <m:sup>
                          <m:r>
                            <a:rPr lang="en-CA" sz="2000" b="0" i="1" smtClean="0">
                              <a:solidFill>
                                <a:schemeClr val="tx1"/>
                              </a:solidFill>
                              <a:latin typeface="Cambria Math" panose="02040503050406030204" pitchFamily="18" charset="0"/>
                            </a:rPr>
                            <m:t>𝜇𝜈</m:t>
                          </m:r>
                        </m:sup>
                      </m:sSubSup>
                      <m:r>
                        <a:rPr lang="en-CA" sz="2000" b="0" i="1" smtClean="0">
                          <a:solidFill>
                            <a:schemeClr val="tx1"/>
                          </a:solidFill>
                          <a:latin typeface="Cambria Math" panose="02040503050406030204" pitchFamily="18" charset="0"/>
                        </a:rPr>
                        <m:t>=2</m:t>
                      </m:r>
                      <m:r>
                        <a:rPr lang="en-CA" sz="2000" b="0" i="1" smtClean="0">
                          <a:solidFill>
                            <a:schemeClr val="tx1"/>
                          </a:solidFill>
                          <a:latin typeface="Cambria Math" panose="02040503050406030204" pitchFamily="18" charset="0"/>
                        </a:rPr>
                        <m:t>𝜂</m:t>
                      </m:r>
                      <m:d>
                        <m:dPr>
                          <m:begChr m:val="["/>
                          <m:endChr m:val="]"/>
                          <m:ctrlPr>
                            <a:rPr lang="en-CA" sz="2000" b="0" i="1" smtClean="0">
                              <a:solidFill>
                                <a:schemeClr val="tx1"/>
                              </a:solidFill>
                              <a:latin typeface="Cambria Math" panose="02040503050406030204" pitchFamily="18" charset="0"/>
                            </a:rPr>
                          </m:ctrlPr>
                        </m:dPr>
                        <m:e>
                          <m:f>
                            <m:fPr>
                              <m:ctrlPr>
                                <a:rPr lang="en-CA" sz="2000" i="1">
                                  <a:solidFill>
                                    <a:schemeClr val="tx1"/>
                                  </a:solidFill>
                                  <a:latin typeface="Cambria Math" panose="02040503050406030204" pitchFamily="18" charset="0"/>
                                </a:rPr>
                              </m:ctrlPr>
                            </m:fPr>
                            <m:num>
                              <m:sSup>
                                <m:sSupPr>
                                  <m:ctrlPr>
                                    <a:rPr lang="en-CA" sz="2000" i="1">
                                      <a:solidFill>
                                        <a:schemeClr val="tx1"/>
                                      </a:solidFill>
                                      <a:latin typeface="Cambria Math" panose="02040503050406030204" pitchFamily="18" charset="0"/>
                                    </a:rPr>
                                  </m:ctrlPr>
                                </m:sSupPr>
                                <m:e>
                                  <m:r>
                                    <a:rPr lang="en-CA" sz="2000">
                                      <a:solidFill>
                                        <a:schemeClr val="tx1"/>
                                      </a:solidFill>
                                      <a:latin typeface="Cambria Math" panose="02040503050406030204" pitchFamily="18" charset="0"/>
                                    </a:rPr>
                                    <m:t>𝛻</m:t>
                                  </m:r>
                                </m:e>
                                <m:sup>
                                  <m:r>
                                    <a:rPr lang="en-CA" sz="2000" i="1">
                                      <a:solidFill>
                                        <a:schemeClr val="tx1"/>
                                      </a:solidFill>
                                      <a:latin typeface="Cambria Math" panose="02040503050406030204" pitchFamily="18" charset="0"/>
                                    </a:rPr>
                                    <m:t>𝜇</m:t>
                                  </m:r>
                                </m:sup>
                              </m:sSup>
                              <m:sSup>
                                <m:sSupPr>
                                  <m:ctrlPr>
                                    <a:rPr lang="en-CA" sz="2000" i="1">
                                      <a:solidFill>
                                        <a:schemeClr val="tx1"/>
                                      </a:solidFill>
                                      <a:latin typeface="Cambria Math" panose="02040503050406030204" pitchFamily="18" charset="0"/>
                                    </a:rPr>
                                  </m:ctrlPr>
                                </m:sSupPr>
                                <m:e>
                                  <m:r>
                                    <a:rPr lang="en-CA" sz="2000" i="1">
                                      <a:solidFill>
                                        <a:schemeClr val="tx1"/>
                                      </a:solidFill>
                                      <a:latin typeface="Cambria Math" panose="02040503050406030204" pitchFamily="18" charset="0"/>
                                    </a:rPr>
                                    <m:t>𝑢</m:t>
                                  </m:r>
                                </m:e>
                                <m:sup>
                                  <m:r>
                                    <a:rPr lang="en-CA" sz="2000" i="1">
                                      <a:solidFill>
                                        <a:schemeClr val="tx1"/>
                                      </a:solidFill>
                                      <a:latin typeface="Cambria Math" panose="02040503050406030204" pitchFamily="18" charset="0"/>
                                    </a:rPr>
                                    <m:t>𝜈</m:t>
                                  </m:r>
                                </m:sup>
                              </m:sSup>
                              <m:r>
                                <a:rPr lang="en-CA" sz="2000" i="1">
                                  <a:solidFill>
                                    <a:schemeClr val="tx1"/>
                                  </a:solidFill>
                                  <a:latin typeface="Cambria Math" panose="02040503050406030204" pitchFamily="18" charset="0"/>
                                </a:rPr>
                                <m:t>+</m:t>
                              </m:r>
                              <m:sSup>
                                <m:sSupPr>
                                  <m:ctrlPr>
                                    <a:rPr lang="en-CA" sz="2000" i="1">
                                      <a:solidFill>
                                        <a:schemeClr val="tx1"/>
                                      </a:solidFill>
                                      <a:latin typeface="Cambria Math" panose="02040503050406030204" pitchFamily="18" charset="0"/>
                                    </a:rPr>
                                  </m:ctrlPr>
                                </m:sSupPr>
                                <m:e>
                                  <m:r>
                                    <a:rPr lang="en-CA" sz="2000">
                                      <a:solidFill>
                                        <a:schemeClr val="tx1"/>
                                      </a:solidFill>
                                      <a:latin typeface="Cambria Math" panose="02040503050406030204" pitchFamily="18" charset="0"/>
                                    </a:rPr>
                                    <m:t>𝛻</m:t>
                                  </m:r>
                                </m:e>
                                <m:sup>
                                  <m:r>
                                    <a:rPr lang="en-CA" sz="2000" i="1">
                                      <a:solidFill>
                                        <a:schemeClr val="tx1"/>
                                      </a:solidFill>
                                      <a:latin typeface="Cambria Math" panose="02040503050406030204" pitchFamily="18" charset="0"/>
                                    </a:rPr>
                                    <m:t>𝜈</m:t>
                                  </m:r>
                                </m:sup>
                              </m:sSup>
                              <m:sSup>
                                <m:sSupPr>
                                  <m:ctrlPr>
                                    <a:rPr lang="en-CA" sz="2000" i="1">
                                      <a:solidFill>
                                        <a:schemeClr val="tx1"/>
                                      </a:solidFill>
                                      <a:latin typeface="Cambria Math" panose="02040503050406030204" pitchFamily="18" charset="0"/>
                                    </a:rPr>
                                  </m:ctrlPr>
                                </m:sSupPr>
                                <m:e>
                                  <m:r>
                                    <a:rPr lang="en-CA" sz="2000" i="1">
                                      <a:solidFill>
                                        <a:schemeClr val="tx1"/>
                                      </a:solidFill>
                                      <a:latin typeface="Cambria Math" panose="02040503050406030204" pitchFamily="18" charset="0"/>
                                    </a:rPr>
                                    <m:t>𝑢</m:t>
                                  </m:r>
                                </m:e>
                                <m:sup>
                                  <m:r>
                                    <a:rPr lang="en-CA" sz="2000" i="1">
                                      <a:solidFill>
                                        <a:schemeClr val="tx1"/>
                                      </a:solidFill>
                                      <a:latin typeface="Cambria Math" panose="02040503050406030204" pitchFamily="18" charset="0"/>
                                    </a:rPr>
                                    <m:t>𝜇</m:t>
                                  </m:r>
                                </m:sup>
                              </m:sSup>
                              <m:r>
                                <a:rPr lang="en-CA" sz="2000" i="1">
                                  <a:solidFill>
                                    <a:schemeClr val="tx1"/>
                                  </a:solidFill>
                                  <a:latin typeface="Cambria Math" panose="02040503050406030204" pitchFamily="18" charset="0"/>
                                </a:rPr>
                                <m:t> </m:t>
                              </m:r>
                            </m:num>
                            <m:den>
                              <m:r>
                                <a:rPr lang="en-CA" sz="2000" i="1">
                                  <a:solidFill>
                                    <a:schemeClr val="tx1"/>
                                  </a:solidFill>
                                  <a:latin typeface="Cambria Math" panose="02040503050406030204" pitchFamily="18" charset="0"/>
                                </a:rPr>
                                <m:t>2</m:t>
                              </m:r>
                            </m:den>
                          </m:f>
                          <m:r>
                            <a:rPr lang="en-CA" sz="2000" b="0" i="1" smtClean="0">
                              <a:solidFill>
                                <a:schemeClr val="tx1"/>
                              </a:solidFill>
                              <a:latin typeface="Cambria Math" panose="02040503050406030204" pitchFamily="18" charset="0"/>
                            </a:rPr>
                            <m:t>−</m:t>
                          </m:r>
                          <m:f>
                            <m:fPr>
                              <m:ctrlPr>
                                <a:rPr lang="en-CA" sz="2000" b="0" i="1" smtClean="0">
                                  <a:solidFill>
                                    <a:schemeClr val="tx1"/>
                                  </a:solidFill>
                                  <a:latin typeface="Cambria Math" panose="02040503050406030204" pitchFamily="18" charset="0"/>
                                </a:rPr>
                              </m:ctrlPr>
                            </m:fPr>
                            <m:num>
                              <m:r>
                                <a:rPr lang="en-CA" sz="2000" b="0" i="1" smtClean="0">
                                  <a:solidFill>
                                    <a:schemeClr val="tx1"/>
                                  </a:solidFill>
                                  <a:latin typeface="Cambria Math" panose="02040503050406030204" pitchFamily="18" charset="0"/>
                                </a:rPr>
                                <m:t>1</m:t>
                              </m:r>
                            </m:num>
                            <m:den>
                              <m:r>
                                <a:rPr lang="en-CA" sz="2000" b="0" i="1" smtClean="0">
                                  <a:solidFill>
                                    <a:schemeClr val="tx1"/>
                                  </a:solidFill>
                                  <a:latin typeface="Cambria Math" panose="02040503050406030204" pitchFamily="18" charset="0"/>
                                </a:rPr>
                                <m:t>3</m:t>
                              </m:r>
                            </m:den>
                          </m:f>
                          <m:sSup>
                            <m:sSupPr>
                              <m:ctrlPr>
                                <a:rPr lang="en-CA" sz="2000" b="0" i="1" smtClean="0">
                                  <a:solidFill>
                                    <a:schemeClr val="tx1"/>
                                  </a:solidFill>
                                  <a:latin typeface="Cambria Math" panose="02040503050406030204" pitchFamily="18" charset="0"/>
                                </a:rPr>
                              </m:ctrlPr>
                            </m:sSupPr>
                            <m:e>
                              <m:r>
                                <m:rPr>
                                  <m:sty m:val="p"/>
                                </m:rPr>
                                <a:rPr lang="en-CA" sz="2000" b="0" i="0" smtClean="0">
                                  <a:solidFill>
                                    <a:schemeClr val="tx1"/>
                                  </a:solidFill>
                                  <a:latin typeface="Cambria Math" panose="02040503050406030204" pitchFamily="18" charset="0"/>
                                </a:rPr>
                                <m:t>Δ</m:t>
                              </m:r>
                            </m:e>
                            <m:sup>
                              <m:r>
                                <a:rPr lang="en-CA" sz="2000" b="0" i="1" smtClean="0">
                                  <a:solidFill>
                                    <a:schemeClr val="tx1"/>
                                  </a:solidFill>
                                  <a:latin typeface="Cambria Math" panose="02040503050406030204" pitchFamily="18" charset="0"/>
                                </a:rPr>
                                <m:t>𝜇𝜈</m:t>
                              </m:r>
                            </m:sup>
                          </m:sSup>
                          <m:sSup>
                            <m:sSupPr>
                              <m:ctrlPr>
                                <a:rPr lang="en-CA" sz="2000" b="0" i="1" smtClean="0">
                                  <a:solidFill>
                                    <a:schemeClr val="tx1"/>
                                  </a:solidFill>
                                  <a:latin typeface="Cambria Math" panose="02040503050406030204" pitchFamily="18" charset="0"/>
                                </a:rPr>
                              </m:ctrlPr>
                            </m:sSupPr>
                            <m:e>
                              <m:r>
                                <a:rPr lang="en-CA" sz="2000" b="0" i="0" smtClean="0">
                                  <a:solidFill>
                                    <a:schemeClr val="tx1"/>
                                  </a:solidFill>
                                  <a:latin typeface="Cambria Math" panose="02040503050406030204" pitchFamily="18" charset="0"/>
                                </a:rPr>
                                <m:t>𝛻</m:t>
                              </m:r>
                            </m:e>
                            <m:sup>
                              <m:r>
                                <a:rPr lang="en-CA" sz="2000" b="0" i="1" smtClean="0">
                                  <a:solidFill>
                                    <a:schemeClr val="tx1"/>
                                  </a:solidFill>
                                  <a:latin typeface="Cambria Math" panose="02040503050406030204" pitchFamily="18" charset="0"/>
                                </a:rPr>
                                <m:t>𝛼</m:t>
                              </m:r>
                            </m:sup>
                          </m:sSup>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𝑢</m:t>
                              </m:r>
                            </m:e>
                            <m:sub>
                              <m:r>
                                <a:rPr lang="en-CA" sz="2000" b="0" i="1" smtClean="0">
                                  <a:solidFill>
                                    <a:schemeClr val="tx1"/>
                                  </a:solidFill>
                                  <a:latin typeface="Cambria Math" panose="02040503050406030204" pitchFamily="18" charset="0"/>
                                </a:rPr>
                                <m:t>𝛼</m:t>
                              </m:r>
                            </m:sub>
                          </m:sSub>
                        </m:e>
                      </m:d>
                      <m:r>
                        <a:rPr lang="en-CA" sz="2000" b="0" i="1" smtClean="0">
                          <a:solidFill>
                            <a:schemeClr val="tx1"/>
                          </a:solidFill>
                          <a:latin typeface="Cambria Math" panose="02040503050406030204" pitchFamily="18" charset="0"/>
                        </a:rPr>
                        <m:t>=2</m:t>
                      </m:r>
                      <m:r>
                        <a:rPr lang="en-CA" sz="2000" b="0" i="1" smtClean="0">
                          <a:solidFill>
                            <a:schemeClr val="tx1"/>
                          </a:solidFill>
                          <a:latin typeface="Cambria Math" panose="02040503050406030204" pitchFamily="18" charset="0"/>
                        </a:rPr>
                        <m:t>𝜂</m:t>
                      </m:r>
                      <m:sSup>
                        <m:sSupPr>
                          <m:ctrlPr>
                            <a:rPr lang="en-CA" sz="2000" b="0" i="1" smtClean="0">
                              <a:solidFill>
                                <a:schemeClr val="tx1"/>
                              </a:solidFill>
                              <a:latin typeface="Cambria Math" panose="02040503050406030204" pitchFamily="18" charset="0"/>
                            </a:rPr>
                          </m:ctrlPr>
                        </m:sSupPr>
                        <m:e>
                          <m:r>
                            <a:rPr lang="en-CA" sz="2000" b="0" i="1" smtClean="0">
                              <a:solidFill>
                                <a:schemeClr val="tx1"/>
                              </a:solidFill>
                              <a:latin typeface="Cambria Math" panose="02040503050406030204" pitchFamily="18" charset="0"/>
                            </a:rPr>
                            <m:t>𝜎</m:t>
                          </m:r>
                        </m:e>
                        <m:sup>
                          <m:r>
                            <a:rPr lang="en-CA" sz="2000" b="0" i="1" smtClean="0">
                              <a:solidFill>
                                <a:schemeClr val="tx1"/>
                              </a:solidFill>
                              <a:latin typeface="Cambria Math" panose="02040503050406030204" pitchFamily="18" charset="0"/>
                            </a:rPr>
                            <m:t>𝜇𝜈</m:t>
                          </m:r>
                        </m:sup>
                      </m:sSup>
                    </m:oMath>
                  </m:oMathPara>
                </a14:m>
                <a:endParaRPr lang="en-CA" sz="2000"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47706" y="2780928"/>
                <a:ext cx="5536462" cy="684931"/>
              </a:xfrm>
              <a:prstGeom prst="rect">
                <a:avLst/>
              </a:prstGeom>
              <a:blipFill rotWithShape="0">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158777" y="1578702"/>
                <a:ext cx="2373663" cy="3405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2000" b="0" i="1" smtClean="0">
                              <a:latin typeface="Cambria Math" panose="02040503050406030204" pitchFamily="18" charset="0"/>
                            </a:rPr>
                          </m:ctrlPr>
                        </m:sSubSupPr>
                        <m:e>
                          <m:r>
                            <a:rPr lang="en-CA" sz="2000" b="0" i="1" smtClean="0">
                              <a:latin typeface="Cambria Math" panose="02040503050406030204" pitchFamily="18" charset="0"/>
                            </a:rPr>
                            <m:t>𝑇</m:t>
                          </m:r>
                        </m:e>
                        <m:sub>
                          <m:r>
                            <a:rPr lang="en-CA" sz="2000" b="0" i="1" smtClean="0">
                              <a:latin typeface="Cambria Math" panose="02040503050406030204" pitchFamily="18" charset="0"/>
                            </a:rPr>
                            <m:t>0</m:t>
                          </m:r>
                        </m:sub>
                        <m:sup>
                          <m:r>
                            <a:rPr lang="en-CA" sz="2000" b="0" i="1" smtClean="0">
                              <a:latin typeface="Cambria Math" panose="02040503050406030204" pitchFamily="18" charset="0"/>
                            </a:rPr>
                            <m:t>𝜇𝜈</m:t>
                          </m:r>
                        </m:sup>
                      </m:sSubSup>
                      <m:r>
                        <a:rPr lang="en-CA" sz="2000" b="0" i="1" smtClean="0">
                          <a:latin typeface="Cambria Math" panose="02040503050406030204" pitchFamily="18" charset="0"/>
                        </a:rPr>
                        <m:t>=</m:t>
                      </m:r>
                      <m:r>
                        <a:rPr lang="en-CA" sz="2000" b="0" i="1" smtClean="0">
                          <a:latin typeface="Cambria Math" panose="02040503050406030204" pitchFamily="18" charset="0"/>
                        </a:rPr>
                        <m:t>𝜀</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𝑢</m:t>
                          </m:r>
                        </m:e>
                        <m:sup>
                          <m:r>
                            <a:rPr lang="en-CA" sz="2000" b="0" i="1" smtClean="0">
                              <a:latin typeface="Cambria Math" panose="02040503050406030204" pitchFamily="18" charset="0"/>
                            </a:rPr>
                            <m:t>𝜇</m:t>
                          </m:r>
                        </m:sup>
                      </m:sSup>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𝑢</m:t>
                          </m:r>
                        </m:e>
                        <m:sup>
                          <m:r>
                            <a:rPr lang="en-CA" sz="2000" b="0" i="1" smtClean="0">
                              <a:latin typeface="Cambria Math" panose="02040503050406030204" pitchFamily="18" charset="0"/>
                            </a:rPr>
                            <m:t>𝜈</m:t>
                          </m:r>
                        </m:sup>
                      </m:sSup>
                      <m:r>
                        <a:rPr lang="en-CA" sz="2000" b="0" i="1" smtClean="0">
                          <a:latin typeface="Cambria Math" panose="02040503050406030204" pitchFamily="18" charset="0"/>
                        </a:rPr>
                        <m:t>−</m:t>
                      </m:r>
                      <m:r>
                        <a:rPr lang="en-CA" sz="2000" b="0" i="1" smtClean="0">
                          <a:latin typeface="Cambria Math" panose="02040503050406030204" pitchFamily="18" charset="0"/>
                        </a:rPr>
                        <m:t>𝑃</m:t>
                      </m:r>
                      <m:sSup>
                        <m:sSupPr>
                          <m:ctrlPr>
                            <a:rPr lang="en-CA" sz="2000" b="0" i="1" smtClean="0">
                              <a:latin typeface="Cambria Math" panose="02040503050406030204" pitchFamily="18" charset="0"/>
                            </a:rPr>
                          </m:ctrlPr>
                        </m:sSupPr>
                        <m:e>
                          <m:r>
                            <m:rPr>
                              <m:sty m:val="p"/>
                            </m:rPr>
                            <a:rPr lang="en-CA" sz="2000" b="0" i="0" smtClean="0">
                              <a:latin typeface="Cambria Math" panose="02040503050406030204" pitchFamily="18" charset="0"/>
                            </a:rPr>
                            <m:t>Δ</m:t>
                          </m:r>
                        </m:e>
                        <m:sup>
                          <m:r>
                            <a:rPr lang="en-CA" sz="2000" b="0" i="1" smtClean="0">
                              <a:latin typeface="Cambria Math" panose="02040503050406030204" pitchFamily="18" charset="0"/>
                            </a:rPr>
                            <m:t>𝜇𝜈</m:t>
                          </m:r>
                        </m:sup>
                      </m:sSup>
                    </m:oMath>
                  </m:oMathPara>
                </a14:m>
                <a:endParaRPr lang="fr-CA"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158777" y="1578702"/>
                <a:ext cx="2373663" cy="340542"/>
              </a:xfrm>
              <a:prstGeom prst="rect">
                <a:avLst/>
              </a:prstGeom>
              <a:blipFill rotWithShape="0">
                <a:blip r:embed="rId9"/>
                <a:stretch>
                  <a:fillRect l="-1795" r="-513" b="-1785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39552" y="1988840"/>
                <a:ext cx="5511765" cy="684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solidFill>
                                <a:schemeClr val="tx1"/>
                              </a:solidFill>
                              <a:latin typeface="Cambria Math" panose="02040503050406030204" pitchFamily="18" charset="0"/>
                            </a:rPr>
                          </m:ctrlPr>
                        </m:sSubPr>
                        <m:e>
                          <m:r>
                            <a:rPr lang="en-CA" sz="2000" b="0" i="1" smtClean="0">
                              <a:solidFill>
                                <a:schemeClr val="tx1"/>
                              </a:solidFill>
                              <a:latin typeface="Cambria Math" panose="02040503050406030204" pitchFamily="18" charset="0"/>
                            </a:rPr>
                            <m:t>𝜏</m:t>
                          </m:r>
                        </m:e>
                        <m:sub>
                          <m:r>
                            <a:rPr lang="en-CA" sz="2000" b="0" i="1" smtClean="0">
                              <a:solidFill>
                                <a:schemeClr val="tx1"/>
                              </a:solidFill>
                              <a:latin typeface="Cambria Math" panose="02040503050406030204" pitchFamily="18" charset="0"/>
                            </a:rPr>
                            <m:t>𝜋</m:t>
                          </m:r>
                        </m:sub>
                      </m:sSub>
                      <m:d>
                        <m:dPr>
                          <m:begChr m:val="["/>
                          <m:endChr m:val="]"/>
                          <m:ctrlPr>
                            <a:rPr lang="en-CA" sz="2000" i="1">
                              <a:latin typeface="Cambria Math" panose="02040503050406030204" pitchFamily="18" charset="0"/>
                            </a:rPr>
                          </m:ctrlPr>
                        </m:dPr>
                        <m:e>
                          <m:sSubSup>
                            <m:sSubSupPr>
                              <m:ctrlPr>
                                <a:rPr lang="en-CA" sz="2000" i="1">
                                  <a:latin typeface="Cambria Math" panose="02040503050406030204" pitchFamily="18" charset="0"/>
                                </a:rPr>
                              </m:ctrlPr>
                            </m:sSubSupPr>
                            <m:e>
                              <m:sSubSup>
                                <m:sSubSupPr>
                                  <m:ctrlPr>
                                    <a:rPr lang="en-CA" sz="2000" b="0" i="1" smtClean="0">
                                      <a:latin typeface="Cambria Math" panose="02040503050406030204" pitchFamily="18" charset="0"/>
                                    </a:rPr>
                                  </m:ctrlPr>
                                </m:sSubSupPr>
                                <m:e>
                                  <m:r>
                                    <m:rPr>
                                      <m:sty m:val="p"/>
                                    </m:rPr>
                                    <a:rPr lang="en-CA" sz="2000" b="0" i="0" smtClean="0">
                                      <a:latin typeface="Cambria Math" panose="02040503050406030204" pitchFamily="18" charset="0"/>
                                    </a:rPr>
                                    <m:t>Δ</m:t>
                                  </m:r>
                                </m:e>
                                <m:sub>
                                  <m:r>
                                    <a:rPr lang="en-CA" sz="2000" b="0" i="1" smtClean="0">
                                      <a:latin typeface="Cambria Math" panose="02040503050406030204" pitchFamily="18" charset="0"/>
                                    </a:rPr>
                                    <m:t>𝛼</m:t>
                                  </m:r>
                                </m:sub>
                                <m:sup>
                                  <m:r>
                                    <a:rPr lang="en-CA" sz="2000" b="0" i="1" smtClean="0">
                                      <a:latin typeface="Cambria Math" panose="02040503050406030204" pitchFamily="18" charset="0"/>
                                    </a:rPr>
                                    <m:t>𝜇</m:t>
                                  </m:r>
                                </m:sup>
                              </m:sSubSup>
                              <m:r>
                                <m:rPr>
                                  <m:sty m:val="p"/>
                                </m:rPr>
                                <a:rPr lang="en-CA" sz="2000">
                                  <a:latin typeface="Cambria Math" panose="02040503050406030204" pitchFamily="18" charset="0"/>
                                </a:rPr>
                                <m:t>Δ</m:t>
                              </m:r>
                            </m:e>
                            <m:sub>
                              <m:r>
                                <a:rPr lang="en-CA" sz="2000" i="1">
                                  <a:latin typeface="Cambria Math" panose="02040503050406030204" pitchFamily="18" charset="0"/>
                                </a:rPr>
                                <m:t>𝛽</m:t>
                              </m:r>
                            </m:sub>
                            <m:sup>
                              <m:r>
                                <a:rPr lang="en-CA" sz="2000" i="1">
                                  <a:latin typeface="Cambria Math" panose="02040503050406030204" pitchFamily="18" charset="0"/>
                                </a:rPr>
                                <m:t>𝜈</m:t>
                              </m:r>
                            </m:sup>
                          </m:sSubSup>
                          <m:sSup>
                            <m:sSupPr>
                              <m:ctrlPr>
                                <a:rPr lang="en-CA" sz="2000" i="1">
                                  <a:latin typeface="Cambria Math" panose="02040503050406030204" pitchFamily="18" charset="0"/>
                                </a:rPr>
                              </m:ctrlPr>
                            </m:sSupPr>
                            <m:e>
                              <m:r>
                                <a:rPr lang="en-CA" sz="2000" i="1">
                                  <a:latin typeface="Cambria Math" panose="02040503050406030204" pitchFamily="18" charset="0"/>
                                </a:rPr>
                                <m:t>𝑢</m:t>
                              </m:r>
                            </m:e>
                            <m:sup>
                              <m:r>
                                <a:rPr lang="en-CA" sz="2000" i="1">
                                  <a:latin typeface="Cambria Math" panose="02040503050406030204" pitchFamily="18" charset="0"/>
                                </a:rPr>
                                <m:t>𝜎</m:t>
                              </m:r>
                            </m:sup>
                          </m:sSup>
                          <m:sSub>
                            <m:sSubPr>
                              <m:ctrlPr>
                                <a:rPr lang="en-CA" sz="2000" i="1">
                                  <a:latin typeface="Cambria Math" panose="02040503050406030204" pitchFamily="18" charset="0"/>
                                </a:rPr>
                              </m:ctrlPr>
                            </m:sSubPr>
                            <m:e>
                              <m:r>
                                <a:rPr lang="en-CA" sz="2000" i="1">
                                  <a:latin typeface="Cambria Math" panose="02040503050406030204" pitchFamily="18" charset="0"/>
                                </a:rPr>
                                <m:t>𝜕</m:t>
                              </m:r>
                            </m:e>
                            <m:sub>
                              <m:r>
                                <a:rPr lang="en-CA" sz="2000" i="1">
                                  <a:latin typeface="Cambria Math" panose="02040503050406030204" pitchFamily="18" charset="0"/>
                                </a:rPr>
                                <m:t>𝜎</m:t>
                              </m:r>
                            </m:sub>
                          </m:sSub>
                          <m:sSup>
                            <m:sSupPr>
                              <m:ctrlPr>
                                <a:rPr lang="en-CA" sz="2000" i="1">
                                  <a:latin typeface="Cambria Math" panose="02040503050406030204" pitchFamily="18" charset="0"/>
                                </a:rPr>
                              </m:ctrlPr>
                            </m:sSupPr>
                            <m:e>
                              <m:r>
                                <a:rPr lang="en-CA" sz="2000" i="1">
                                  <a:latin typeface="Cambria Math" panose="02040503050406030204" pitchFamily="18" charset="0"/>
                                </a:rPr>
                                <m:t>𝜋</m:t>
                              </m:r>
                            </m:e>
                            <m:sup>
                              <m:r>
                                <a:rPr lang="en-CA" sz="2000" i="1">
                                  <a:latin typeface="Cambria Math" panose="02040503050406030204" pitchFamily="18" charset="0"/>
                                </a:rPr>
                                <m:t>𝛼𝛽</m:t>
                              </m:r>
                            </m:sup>
                          </m:sSup>
                          <m:r>
                            <a:rPr lang="en-CA" sz="2000" i="1">
                              <a:latin typeface="Cambria Math" panose="02040503050406030204" pitchFamily="18" charset="0"/>
                            </a:rPr>
                            <m:t>+</m:t>
                          </m:r>
                          <m:f>
                            <m:fPr>
                              <m:ctrlPr>
                                <a:rPr lang="en-CA" sz="2000" i="1">
                                  <a:latin typeface="Cambria Math" panose="02040503050406030204" pitchFamily="18" charset="0"/>
                                </a:rPr>
                              </m:ctrlPr>
                            </m:fPr>
                            <m:num>
                              <m:r>
                                <a:rPr lang="en-CA" sz="2000" i="1">
                                  <a:latin typeface="Cambria Math" panose="02040503050406030204" pitchFamily="18" charset="0"/>
                                </a:rPr>
                                <m:t>4</m:t>
                              </m:r>
                            </m:num>
                            <m:den>
                              <m:r>
                                <a:rPr lang="en-CA" sz="2000" i="1">
                                  <a:latin typeface="Cambria Math" panose="02040503050406030204" pitchFamily="18" charset="0"/>
                                </a:rPr>
                                <m:t>3</m:t>
                              </m:r>
                            </m:den>
                          </m:f>
                          <m:sSup>
                            <m:sSupPr>
                              <m:ctrlPr>
                                <a:rPr lang="en-CA" sz="2000" i="1">
                                  <a:latin typeface="Cambria Math" panose="02040503050406030204" pitchFamily="18" charset="0"/>
                                </a:rPr>
                              </m:ctrlPr>
                            </m:sSupPr>
                            <m:e>
                              <m:r>
                                <a:rPr lang="en-CA" sz="2000" i="1">
                                  <a:latin typeface="Cambria Math" panose="02040503050406030204" pitchFamily="18" charset="0"/>
                                </a:rPr>
                                <m:t>𝜋</m:t>
                              </m:r>
                            </m:e>
                            <m:sup>
                              <m:r>
                                <a:rPr lang="en-CA" sz="2000" i="1">
                                  <a:latin typeface="Cambria Math" panose="02040503050406030204" pitchFamily="18" charset="0"/>
                                </a:rPr>
                                <m:t>𝜇𝜈</m:t>
                              </m:r>
                            </m:sup>
                          </m:sSup>
                          <m:d>
                            <m:dPr>
                              <m:ctrlPr>
                                <a:rPr lang="en-CA" sz="2000" i="1">
                                  <a:latin typeface="Cambria Math" panose="02040503050406030204" pitchFamily="18" charset="0"/>
                                </a:rPr>
                              </m:ctrlPr>
                            </m:dPr>
                            <m:e>
                              <m:sSub>
                                <m:sSubPr>
                                  <m:ctrlPr>
                                    <a:rPr lang="en-CA" sz="2000" i="1">
                                      <a:latin typeface="Cambria Math" panose="02040503050406030204" pitchFamily="18" charset="0"/>
                                    </a:rPr>
                                  </m:ctrlPr>
                                </m:sSubPr>
                                <m:e>
                                  <m:r>
                                    <a:rPr lang="en-CA" sz="2000" i="1">
                                      <a:latin typeface="Cambria Math" panose="02040503050406030204" pitchFamily="18" charset="0"/>
                                    </a:rPr>
                                    <m:t>𝜕</m:t>
                                  </m:r>
                                </m:e>
                                <m:sub>
                                  <m:r>
                                    <a:rPr lang="en-CA" sz="2000" i="1">
                                      <a:latin typeface="Cambria Math" panose="02040503050406030204" pitchFamily="18" charset="0"/>
                                    </a:rPr>
                                    <m:t>𝛼</m:t>
                                  </m:r>
                                </m:sub>
                              </m:sSub>
                              <m:sSup>
                                <m:sSupPr>
                                  <m:ctrlPr>
                                    <a:rPr lang="en-CA" sz="2000" i="1">
                                      <a:latin typeface="Cambria Math" panose="02040503050406030204" pitchFamily="18" charset="0"/>
                                    </a:rPr>
                                  </m:ctrlPr>
                                </m:sSupPr>
                                <m:e>
                                  <m:r>
                                    <a:rPr lang="en-CA" sz="2000" i="1">
                                      <a:latin typeface="Cambria Math" panose="02040503050406030204" pitchFamily="18" charset="0"/>
                                    </a:rPr>
                                    <m:t>𝑢</m:t>
                                  </m:r>
                                </m:e>
                                <m:sup>
                                  <m:r>
                                    <a:rPr lang="en-CA" sz="2000" i="1">
                                      <a:latin typeface="Cambria Math" panose="02040503050406030204" pitchFamily="18" charset="0"/>
                                    </a:rPr>
                                    <m:t>𝛼</m:t>
                                  </m:r>
                                </m:sup>
                              </m:sSup>
                            </m:e>
                          </m:d>
                        </m:e>
                      </m:d>
                      <m:r>
                        <a:rPr lang="en-CA" sz="2000" b="0" i="1" smtClean="0">
                          <a:latin typeface="Cambria Math" panose="02040503050406030204" pitchFamily="18" charset="0"/>
                        </a:rPr>
                        <m:t>=</m:t>
                      </m:r>
                      <m:d>
                        <m:dPr>
                          <m:ctrlPr>
                            <a:rPr lang="en-CA" sz="2000" b="0" i="1" smtClean="0">
                              <a:latin typeface="Cambria Math" panose="02040503050406030204" pitchFamily="18" charset="0"/>
                            </a:rPr>
                          </m:ctrlPr>
                        </m:dPr>
                        <m:e>
                          <m:sSup>
                            <m:sSupPr>
                              <m:ctrlPr>
                                <a:rPr lang="en-CA" sz="2000" b="0" i="1" smtClean="0">
                                  <a:latin typeface="Cambria Math" panose="02040503050406030204" pitchFamily="18" charset="0"/>
                                </a:rPr>
                              </m:ctrlPr>
                            </m:sSupPr>
                            <m:e>
                              <m:sSubSup>
                                <m:sSubSupPr>
                                  <m:ctrlPr>
                                    <a:rPr lang="en-CA" sz="2000" i="1" smtClean="0">
                                      <a:solidFill>
                                        <a:schemeClr val="tx1"/>
                                      </a:solidFill>
                                      <a:latin typeface="Cambria Math" panose="02040503050406030204" pitchFamily="18" charset="0"/>
                                    </a:rPr>
                                  </m:ctrlPr>
                                </m:sSubSupPr>
                                <m:e>
                                  <m:r>
                                    <a:rPr lang="en-CA" sz="2000" i="1">
                                      <a:solidFill>
                                        <a:schemeClr val="tx1"/>
                                      </a:solidFill>
                                      <a:latin typeface="Cambria Math" panose="02040503050406030204" pitchFamily="18" charset="0"/>
                                    </a:rPr>
                                    <m:t>𝜋</m:t>
                                  </m:r>
                                </m:e>
                                <m:sub>
                                  <m:r>
                                    <a:rPr lang="en-CA" sz="2000" i="1">
                                      <a:solidFill>
                                        <a:schemeClr val="tx1"/>
                                      </a:solidFill>
                                      <a:latin typeface="Cambria Math" panose="02040503050406030204" pitchFamily="18" charset="0"/>
                                    </a:rPr>
                                    <m:t>𝑁𝑆</m:t>
                                  </m:r>
                                </m:sub>
                                <m:sup>
                                  <m:r>
                                    <a:rPr lang="en-CA" sz="2000" i="1">
                                      <a:solidFill>
                                        <a:schemeClr val="tx1"/>
                                      </a:solidFill>
                                      <a:latin typeface="Cambria Math" panose="02040503050406030204" pitchFamily="18" charset="0"/>
                                    </a:rPr>
                                    <m:t>𝜇𝜈</m:t>
                                  </m:r>
                                </m:sup>
                              </m:sSubSup>
                              <m:r>
                                <a:rPr lang="en-CA" sz="2000" i="1">
                                  <a:latin typeface="Cambria Math" panose="02040503050406030204" pitchFamily="18" charset="0"/>
                                </a:rPr>
                                <m:t>−</m:t>
                              </m:r>
                              <m:r>
                                <a:rPr lang="en-CA" sz="2000" b="0" i="1" smtClean="0">
                                  <a:latin typeface="Cambria Math" panose="02040503050406030204" pitchFamily="18" charset="0"/>
                                </a:rPr>
                                <m:t>𝜋</m:t>
                              </m:r>
                            </m:e>
                            <m:sup>
                              <m:r>
                                <a:rPr lang="en-CA" sz="2000" b="0" i="1" smtClean="0">
                                  <a:latin typeface="Cambria Math" panose="02040503050406030204" pitchFamily="18" charset="0"/>
                                </a:rPr>
                                <m:t>𝜇𝜈</m:t>
                              </m:r>
                            </m:sup>
                          </m:sSup>
                        </m:e>
                      </m:d>
                    </m:oMath>
                  </m:oMathPara>
                </a14:m>
                <a:endParaRPr lang="en-CA"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39552" y="1988840"/>
                <a:ext cx="5511765" cy="684931"/>
              </a:xfrm>
              <a:prstGeom prst="rect">
                <a:avLst/>
              </a:prstGeom>
              <a:blipFill rotWithShape="0">
                <a:blip r:embed="rId1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771753" y="3573016"/>
                <a:ext cx="32322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sz="2000" b="0" i="1" smtClean="0">
                              <a:latin typeface="Cambria Math" panose="02040503050406030204" pitchFamily="18" charset="0"/>
                            </a:rPr>
                          </m:ctrlPr>
                        </m:sSupPr>
                        <m:e>
                          <m:sSup>
                            <m:sSupPr>
                              <m:ctrlPr>
                                <a:rPr lang="en-CA" sz="2000" b="0" i="1" smtClean="0">
                                  <a:latin typeface="Cambria Math" panose="02040503050406030204" pitchFamily="18" charset="0"/>
                                </a:rPr>
                              </m:ctrlPr>
                            </m:sSupPr>
                            <m:e>
                              <m:r>
                                <a:rPr lang="en-CA" sz="2000" b="0" i="0" smtClean="0">
                                  <a:latin typeface="Cambria Math" panose="02040503050406030204" pitchFamily="18" charset="0"/>
                                </a:rPr>
                                <m:t>𝛻</m:t>
                              </m:r>
                            </m:e>
                            <m:sup>
                              <m:r>
                                <a:rPr lang="en-CA" sz="2000" b="0" i="1" smtClean="0">
                                  <a:latin typeface="Cambria Math" panose="02040503050406030204" pitchFamily="18" charset="0"/>
                                </a:rPr>
                                <m:t>𝜇</m:t>
                              </m:r>
                            </m:sup>
                          </m:sSup>
                          <m:r>
                            <a:rPr lang="en-CA" sz="2000" b="0" i="1" smtClean="0">
                              <a:latin typeface="Cambria Math" panose="02040503050406030204" pitchFamily="18" charset="0"/>
                            </a:rPr>
                            <m:t>=</m:t>
                          </m:r>
                          <m:r>
                            <m:rPr>
                              <m:sty m:val="p"/>
                            </m:rPr>
                            <a:rPr lang="en-CA" sz="2000" b="0" i="0" smtClean="0">
                              <a:latin typeface="Cambria Math" panose="02040503050406030204" pitchFamily="18" charset="0"/>
                            </a:rPr>
                            <m:t>Δ</m:t>
                          </m:r>
                        </m:e>
                        <m:sup>
                          <m:r>
                            <a:rPr lang="en-CA" sz="2000" b="0" i="1" smtClean="0">
                              <a:latin typeface="Cambria Math" panose="02040503050406030204" pitchFamily="18" charset="0"/>
                            </a:rPr>
                            <m:t>𝜇𝜈</m:t>
                          </m:r>
                        </m:sup>
                      </m:sSup>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m:t>
                          </m:r>
                        </m:e>
                        <m:sub>
                          <m:r>
                            <a:rPr lang="en-CA" sz="2000" b="0" i="1" smtClean="0">
                              <a:latin typeface="Cambria Math" panose="02040503050406030204" pitchFamily="18" charset="0"/>
                            </a:rPr>
                            <m:t>𝜈</m:t>
                          </m:r>
                        </m:sub>
                      </m:sSub>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m:t>
                          </m:r>
                          <m:r>
                            <a:rPr lang="en-CA" sz="2000" b="0" i="1" smtClean="0">
                              <a:latin typeface="Cambria Math" panose="02040503050406030204" pitchFamily="18" charset="0"/>
                            </a:rPr>
                            <m:t>𝑔</m:t>
                          </m:r>
                        </m:e>
                        <m:sup>
                          <m:r>
                            <a:rPr lang="en-CA" sz="2000" b="0" i="1" smtClean="0">
                              <a:latin typeface="Cambria Math" panose="02040503050406030204" pitchFamily="18" charset="0"/>
                            </a:rPr>
                            <m:t>𝜇𝜈</m:t>
                          </m:r>
                        </m:sup>
                      </m:sSup>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𝑢</m:t>
                          </m:r>
                        </m:e>
                        <m:sup>
                          <m:r>
                            <a:rPr lang="en-CA" sz="2000" b="0" i="1" smtClean="0">
                              <a:latin typeface="Cambria Math" panose="02040503050406030204" pitchFamily="18" charset="0"/>
                            </a:rPr>
                            <m:t>𝜇</m:t>
                          </m:r>
                        </m:sup>
                      </m:sSup>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𝑢</m:t>
                          </m:r>
                        </m:e>
                        <m:sup>
                          <m:r>
                            <a:rPr lang="en-CA" sz="2000" b="0" i="1" smtClean="0">
                              <a:latin typeface="Cambria Math" panose="02040503050406030204" pitchFamily="18" charset="0"/>
                            </a:rPr>
                            <m:t>𝜈</m:t>
                          </m:r>
                        </m:sup>
                      </m:sSup>
                      <m:r>
                        <a:rPr lang="en-CA" sz="2000" b="0" i="1" smtClean="0">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m:t>
                          </m:r>
                        </m:e>
                        <m:sub>
                          <m:r>
                            <a:rPr lang="en-CA" sz="2000" i="1">
                              <a:latin typeface="Cambria Math" panose="02040503050406030204" pitchFamily="18" charset="0"/>
                            </a:rPr>
                            <m:t>𝜈</m:t>
                          </m:r>
                        </m:sub>
                      </m:sSub>
                    </m:oMath>
                  </m:oMathPara>
                </a14:m>
                <a:endParaRPr lang="en-CA"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771753" y="3573016"/>
                <a:ext cx="3232295" cy="307777"/>
              </a:xfrm>
              <a:prstGeom prst="rect">
                <a:avLst/>
              </a:prstGeom>
              <a:blipFill rotWithShape="0">
                <a:blip r:embed="rId11"/>
                <a:stretch>
                  <a:fillRect l="-1321" b="-35294"/>
                </a:stretch>
              </a:blipFill>
            </p:spPr>
            <p:txBody>
              <a:bodyPr/>
              <a:lstStyle/>
              <a:p>
                <a:r>
                  <a:rPr lang="en-CA">
                    <a:noFill/>
                  </a:rPr>
                  <a:t> </a:t>
                </a:r>
              </a:p>
            </p:txBody>
          </p:sp>
        </mc:Fallback>
      </mc:AlternateContent>
    </p:spTree>
    <p:extLst>
      <p:ext uri="{BB962C8B-B14F-4D97-AF65-F5344CB8AC3E}">
        <p14:creationId xmlns:p14="http://schemas.microsoft.com/office/powerpoint/2010/main" val="656219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0" y="3960000"/>
            <a:ext cx="4636800" cy="2883600"/>
          </a:xfrm>
          <a:prstGeom prst="rect">
            <a:avLst/>
          </a:prstGeom>
        </p:spPr>
      </p:pic>
      <p:pic>
        <p:nvPicPr>
          <p:cNvPr id="5" name="Picture 4"/>
          <p:cNvPicPr>
            <a:picLocks/>
          </p:cNvPicPr>
          <p:nvPr/>
        </p:nvPicPr>
        <p:blipFill>
          <a:blip r:embed="rId3"/>
          <a:stretch>
            <a:fillRect/>
          </a:stretch>
        </p:blipFill>
        <p:spPr>
          <a:xfrm>
            <a:off x="0" y="1083600"/>
            <a:ext cx="4636800" cy="2883600"/>
          </a:xfrm>
          <a:prstGeom prst="rect">
            <a:avLst/>
          </a:prstGeom>
        </p:spPr>
      </p:pic>
      <p:pic>
        <p:nvPicPr>
          <p:cNvPr id="9" name="Picture 8"/>
          <p:cNvPicPr>
            <a:picLocks/>
          </p:cNvPicPr>
          <p:nvPr/>
        </p:nvPicPr>
        <p:blipFill>
          <a:blip r:embed="rId4"/>
          <a:stretch>
            <a:fillRect/>
          </a:stretch>
        </p:blipFill>
        <p:spPr>
          <a:xfrm>
            <a:off x="4528800" y="1083600"/>
            <a:ext cx="4635055" cy="2882881"/>
          </a:xfrm>
          <a:prstGeom prst="rect">
            <a:avLst/>
          </a:prstGeom>
        </p:spPr>
      </p:pic>
      <p:pic>
        <p:nvPicPr>
          <p:cNvPr id="10" name="Picture 9"/>
          <p:cNvPicPr>
            <a:picLocks/>
          </p:cNvPicPr>
          <p:nvPr/>
        </p:nvPicPr>
        <p:blipFill>
          <a:blip r:embed="rId5"/>
          <a:stretch>
            <a:fillRect/>
          </a:stretch>
        </p:blipFill>
        <p:spPr>
          <a:xfrm>
            <a:off x="4528800" y="3960000"/>
            <a:ext cx="4635055" cy="2882881"/>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40</a:t>
            </a:fld>
            <a:endParaRPr lang="en-CA" dirty="0"/>
          </a:p>
        </p:txBody>
      </p:sp>
      <p:sp>
        <p:nvSpPr>
          <p:cNvPr id="2" name="Title 1"/>
          <p:cNvSpPr>
            <a:spLocks noGrp="1"/>
          </p:cNvSpPr>
          <p:nvPr>
            <p:ph type="title"/>
          </p:nvPr>
        </p:nvSpPr>
        <p:spPr>
          <a:xfrm>
            <a:off x="457200" y="620688"/>
            <a:ext cx="8229600" cy="491902"/>
          </a:xfrm>
        </p:spPr>
        <p:txBody>
          <a:bodyPr/>
          <a:lstStyle/>
          <a:p>
            <a:pPr algn="ctr"/>
            <a:r>
              <a:rPr lang="en-CA" sz="3200" dirty="0" smtClean="0"/>
              <a:t>Photon higher flow harmonics: </a:t>
            </a:r>
            <a:r>
              <a:rPr lang="en-CA" sz="3200" dirty="0" smtClean="0">
                <a:latin typeface="Symbol" panose="05050102010706020507" pitchFamily="18" charset="2"/>
              </a:rPr>
              <a:t>t</a:t>
            </a:r>
            <a:r>
              <a:rPr lang="en-CA" sz="3200" baseline="-25000" dirty="0" smtClean="0">
                <a:latin typeface="Symbol" panose="05050102010706020507" pitchFamily="18" charset="2"/>
              </a:rPr>
              <a:t>p</a:t>
            </a:r>
            <a:r>
              <a:rPr lang="en-CA" sz="3200" dirty="0" smtClean="0"/>
              <a:t> and init. </a:t>
            </a:r>
            <a:r>
              <a:rPr lang="en-CA" sz="3200" dirty="0" smtClean="0">
                <a:latin typeface="Symbol" panose="05050102010706020507" pitchFamily="18" charset="2"/>
              </a:rPr>
              <a:t>p</a:t>
            </a:r>
            <a:r>
              <a:rPr lang="en-CA" sz="3200" baseline="30000" dirty="0" smtClean="0">
                <a:latin typeface="Symbol" panose="05050102010706020507" pitchFamily="18" charset="2"/>
              </a:rPr>
              <a:t>mn</a:t>
            </a:r>
            <a:endParaRPr lang="en-CA" sz="3200" baseline="30000" dirty="0">
              <a:latin typeface="Symbol" panose="05050102010706020507" pitchFamily="18" charset="2"/>
            </a:endParaRPr>
          </a:p>
        </p:txBody>
      </p:sp>
      <p:sp>
        <p:nvSpPr>
          <p:cNvPr id="12" name="TextBox 11"/>
          <p:cNvSpPr txBox="1"/>
          <p:nvPr/>
        </p:nvSpPr>
        <p:spPr>
          <a:xfrm>
            <a:off x="7812360" y="2996952"/>
            <a:ext cx="1159292"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3340700" y="4077072"/>
            <a:ext cx="1159292" cy="461665"/>
          </a:xfrm>
          <a:prstGeom prst="rect">
            <a:avLst/>
          </a:prstGeom>
          <a:noFill/>
        </p:spPr>
        <p:txBody>
          <a:bodyPr wrap="none" rtlCol="0">
            <a:spAutoFit/>
          </a:bodyPr>
          <a:lstStyle/>
          <a:p>
            <a:r>
              <a:rPr lang="en-US" dirty="0" smtClean="0"/>
              <a:t>20-40%</a:t>
            </a:r>
            <a:endParaRPr lang="en-US" dirty="0"/>
          </a:p>
        </p:txBody>
      </p:sp>
      <p:sp>
        <p:nvSpPr>
          <p:cNvPr id="14" name="TextBox 13"/>
          <p:cNvSpPr txBox="1"/>
          <p:nvPr/>
        </p:nvSpPr>
        <p:spPr>
          <a:xfrm>
            <a:off x="3340700" y="2996952"/>
            <a:ext cx="1159292" cy="461665"/>
          </a:xfrm>
          <a:prstGeom prst="rect">
            <a:avLst/>
          </a:prstGeom>
          <a:noFill/>
        </p:spPr>
        <p:txBody>
          <a:bodyPr wrap="none" rtlCol="0">
            <a:spAutoFit/>
          </a:bodyPr>
          <a:lstStyle/>
          <a:p>
            <a:r>
              <a:rPr lang="en-US" dirty="0" smtClean="0"/>
              <a:t>20-40%</a:t>
            </a:r>
            <a:endParaRPr lang="en-US" dirty="0"/>
          </a:p>
        </p:txBody>
      </p:sp>
      <p:sp>
        <p:nvSpPr>
          <p:cNvPr id="15" name="TextBox 14"/>
          <p:cNvSpPr txBox="1"/>
          <p:nvPr/>
        </p:nvSpPr>
        <p:spPr>
          <a:xfrm>
            <a:off x="7812360" y="4077072"/>
            <a:ext cx="1159292" cy="461665"/>
          </a:xfrm>
          <a:prstGeom prst="rect">
            <a:avLst/>
          </a:prstGeom>
          <a:noFill/>
        </p:spPr>
        <p:txBody>
          <a:bodyPr wrap="none" rtlCol="0">
            <a:spAutoFit/>
          </a:bodyPr>
          <a:lstStyle/>
          <a:p>
            <a:r>
              <a:rPr lang="en-US" dirty="0" smtClean="0"/>
              <a:t>20-40%</a:t>
            </a:r>
            <a:endParaRPr lang="en-US" dirty="0"/>
          </a:p>
        </p:txBody>
      </p:sp>
      <p:sp>
        <p:nvSpPr>
          <p:cNvPr id="3" name="TextBox 2"/>
          <p:cNvSpPr txBox="1"/>
          <p:nvPr/>
        </p:nvSpPr>
        <p:spPr>
          <a:xfrm>
            <a:off x="2502000" y="3645024"/>
            <a:ext cx="4608512" cy="461665"/>
          </a:xfrm>
          <a:prstGeom prst="rect">
            <a:avLst/>
          </a:prstGeom>
          <a:noFill/>
        </p:spPr>
        <p:txBody>
          <a:bodyPr wrap="square" rtlCol="0">
            <a:spAutoFit/>
          </a:bodyPr>
          <a:lstStyle/>
          <a:p>
            <a:pPr algn="ctr"/>
            <a:r>
              <a:rPr lang="en-US" dirty="0" smtClean="0">
                <a:solidFill>
                  <a:srgbClr val="FF0000"/>
                </a:solidFill>
                <a:latin typeface="+mn-lt"/>
              </a:rPr>
              <a:t>Photons: Jean-François </a:t>
            </a:r>
            <a:r>
              <a:rPr lang="en-US" dirty="0" err="1" smtClean="0">
                <a:solidFill>
                  <a:srgbClr val="FF0000"/>
                </a:solidFill>
                <a:latin typeface="+mn-lt"/>
              </a:rPr>
              <a:t>Paquet</a:t>
            </a:r>
            <a:endParaRPr lang="en-CA" b="1" dirty="0">
              <a:solidFill>
                <a:srgbClr val="FF0000"/>
              </a:solidFill>
              <a:latin typeface="+mn-lt"/>
            </a:endParaRPr>
          </a:p>
        </p:txBody>
      </p:sp>
    </p:spTree>
    <p:extLst>
      <p:ext uri="{BB962C8B-B14F-4D97-AF65-F5344CB8AC3E}">
        <p14:creationId xmlns:p14="http://schemas.microsoft.com/office/powerpoint/2010/main" val="24911895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0" y="3960000"/>
            <a:ext cx="4636800" cy="2883600"/>
          </a:xfrm>
          <a:prstGeom prst="rect">
            <a:avLst/>
          </a:prstGeom>
        </p:spPr>
      </p:pic>
      <p:pic>
        <p:nvPicPr>
          <p:cNvPr id="5" name="Picture 4"/>
          <p:cNvPicPr>
            <a:picLocks/>
          </p:cNvPicPr>
          <p:nvPr/>
        </p:nvPicPr>
        <p:blipFill>
          <a:blip r:embed="rId3"/>
          <a:stretch>
            <a:fillRect/>
          </a:stretch>
        </p:blipFill>
        <p:spPr>
          <a:xfrm>
            <a:off x="0" y="1083600"/>
            <a:ext cx="4636800" cy="2883600"/>
          </a:xfrm>
          <a:prstGeom prst="rect">
            <a:avLst/>
          </a:prstGeom>
        </p:spPr>
      </p:pic>
      <p:pic>
        <p:nvPicPr>
          <p:cNvPr id="11" name="Picture 10"/>
          <p:cNvPicPr>
            <a:picLocks/>
          </p:cNvPicPr>
          <p:nvPr/>
        </p:nvPicPr>
        <p:blipFill>
          <a:blip r:embed="rId4"/>
          <a:stretch>
            <a:fillRect/>
          </a:stretch>
        </p:blipFill>
        <p:spPr>
          <a:xfrm>
            <a:off x="4528800" y="3960000"/>
            <a:ext cx="4635055" cy="2882881"/>
          </a:xfrm>
          <a:prstGeom prst="rect">
            <a:avLst/>
          </a:prstGeom>
        </p:spPr>
      </p:pic>
      <p:pic>
        <p:nvPicPr>
          <p:cNvPr id="3" name="Picture 2"/>
          <p:cNvPicPr>
            <a:picLocks/>
          </p:cNvPicPr>
          <p:nvPr/>
        </p:nvPicPr>
        <p:blipFill>
          <a:blip r:embed="rId5"/>
          <a:stretch>
            <a:fillRect/>
          </a:stretch>
        </p:blipFill>
        <p:spPr>
          <a:xfrm>
            <a:off x="4528800" y="1083600"/>
            <a:ext cx="4635055" cy="2882881"/>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41</a:t>
            </a:fld>
            <a:endParaRPr lang="en-CA" dirty="0"/>
          </a:p>
        </p:txBody>
      </p:sp>
      <p:sp>
        <p:nvSpPr>
          <p:cNvPr id="7" name="Title 3"/>
          <p:cNvSpPr>
            <a:spLocks noGrp="1"/>
          </p:cNvSpPr>
          <p:nvPr>
            <p:ph type="title"/>
          </p:nvPr>
        </p:nvSpPr>
        <p:spPr>
          <a:xfrm>
            <a:off x="193104" y="663352"/>
            <a:ext cx="8915400" cy="533400"/>
          </a:xfrm>
        </p:spPr>
        <p:txBody>
          <a:bodyPr/>
          <a:lstStyle/>
          <a:p>
            <a:pPr algn="ctr"/>
            <a:r>
              <a:rPr lang="en-US" sz="3200" dirty="0" smtClean="0"/>
              <a:t>More </a:t>
            </a:r>
            <a:r>
              <a:rPr lang="en-US" sz="3200" dirty="0"/>
              <a:t>on </a:t>
            </a:r>
            <a:r>
              <a:rPr lang="en-US" sz="3200" dirty="0" smtClean="0"/>
              <a:t>yield and v</a:t>
            </a:r>
            <a:r>
              <a:rPr lang="en-US" sz="3200" baseline="-25000" dirty="0" smtClean="0"/>
              <a:t>2</a:t>
            </a:r>
            <a:r>
              <a:rPr lang="en-US" sz="3200" dirty="0"/>
              <a:t> </a:t>
            </a:r>
            <a:r>
              <a:rPr lang="en-US" sz="3200" dirty="0" smtClean="0"/>
              <a:t>vs p</a:t>
            </a:r>
            <a:r>
              <a:rPr lang="en-US" sz="3200" baseline="-25000" dirty="0" smtClean="0"/>
              <a:t>T</a:t>
            </a:r>
          </a:p>
        </p:txBody>
      </p:sp>
      <p:sp>
        <p:nvSpPr>
          <p:cNvPr id="12" name="TextBox 11"/>
          <p:cNvSpPr txBox="1"/>
          <p:nvPr/>
        </p:nvSpPr>
        <p:spPr>
          <a:xfrm>
            <a:off x="611560" y="1700808"/>
            <a:ext cx="1159292"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3340700" y="4077072"/>
            <a:ext cx="1159292" cy="461665"/>
          </a:xfrm>
          <a:prstGeom prst="rect">
            <a:avLst/>
          </a:prstGeom>
          <a:noFill/>
        </p:spPr>
        <p:txBody>
          <a:bodyPr wrap="none" rtlCol="0">
            <a:spAutoFit/>
          </a:bodyPr>
          <a:lstStyle/>
          <a:p>
            <a:r>
              <a:rPr lang="en-US" dirty="0" smtClean="0"/>
              <a:t>20-40%</a:t>
            </a:r>
            <a:endParaRPr lang="en-US" dirty="0"/>
          </a:p>
        </p:txBody>
      </p:sp>
      <p:sp>
        <p:nvSpPr>
          <p:cNvPr id="14" name="TextBox 13"/>
          <p:cNvSpPr txBox="1"/>
          <p:nvPr/>
        </p:nvSpPr>
        <p:spPr>
          <a:xfrm>
            <a:off x="5148064" y="1671191"/>
            <a:ext cx="1159292" cy="461665"/>
          </a:xfrm>
          <a:prstGeom prst="rect">
            <a:avLst/>
          </a:prstGeom>
          <a:noFill/>
        </p:spPr>
        <p:txBody>
          <a:bodyPr wrap="none" rtlCol="0">
            <a:spAutoFit/>
          </a:bodyPr>
          <a:lstStyle/>
          <a:p>
            <a:r>
              <a:rPr lang="en-US" dirty="0" smtClean="0"/>
              <a:t>20-40%</a:t>
            </a:r>
            <a:endParaRPr lang="en-US" dirty="0"/>
          </a:p>
        </p:txBody>
      </p:sp>
      <p:sp>
        <p:nvSpPr>
          <p:cNvPr id="15" name="TextBox 14"/>
          <p:cNvSpPr txBox="1"/>
          <p:nvPr/>
        </p:nvSpPr>
        <p:spPr>
          <a:xfrm>
            <a:off x="7812360" y="4077072"/>
            <a:ext cx="1159292" cy="461665"/>
          </a:xfrm>
          <a:prstGeom prst="rect">
            <a:avLst/>
          </a:prstGeom>
          <a:noFill/>
        </p:spPr>
        <p:txBody>
          <a:bodyPr wrap="none" rtlCol="0">
            <a:spAutoFit/>
          </a:bodyPr>
          <a:lstStyle/>
          <a:p>
            <a:r>
              <a:rPr lang="en-US" dirty="0" smtClean="0"/>
              <a:t>20-40%</a:t>
            </a:r>
            <a:endParaRPr lang="en-US" dirty="0"/>
          </a:p>
        </p:txBody>
      </p:sp>
    </p:spTree>
    <p:extLst>
      <p:ext uri="{BB962C8B-B14F-4D97-AF65-F5344CB8AC3E}">
        <p14:creationId xmlns:p14="http://schemas.microsoft.com/office/powerpoint/2010/main" val="664774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stretch>
            <a:fillRect/>
          </a:stretch>
        </p:blipFill>
        <p:spPr>
          <a:xfrm>
            <a:off x="0" y="1083600"/>
            <a:ext cx="4636800" cy="2883600"/>
          </a:xfrm>
          <a:prstGeom prst="rect">
            <a:avLst/>
          </a:prstGeom>
        </p:spPr>
      </p:pic>
      <p:pic>
        <p:nvPicPr>
          <p:cNvPr id="8" name="Picture 7"/>
          <p:cNvPicPr>
            <a:picLocks/>
          </p:cNvPicPr>
          <p:nvPr/>
        </p:nvPicPr>
        <p:blipFill>
          <a:blip r:embed="rId4"/>
          <a:stretch>
            <a:fillRect/>
          </a:stretch>
        </p:blipFill>
        <p:spPr>
          <a:xfrm>
            <a:off x="4500000" y="1083600"/>
            <a:ext cx="4635055" cy="2882881"/>
          </a:xfrm>
          <a:prstGeom prst="rect">
            <a:avLst/>
          </a:prstGeom>
        </p:spPr>
      </p:pic>
      <p:sp>
        <p:nvSpPr>
          <p:cNvPr id="3" name="Slide Number Placeholder 2"/>
          <p:cNvSpPr>
            <a:spLocks noGrp="1"/>
          </p:cNvSpPr>
          <p:nvPr>
            <p:ph type="sldNum" sz="quarter" idx="12"/>
          </p:nvPr>
        </p:nvSpPr>
        <p:spPr/>
        <p:txBody>
          <a:bodyPr/>
          <a:lstStyle/>
          <a:p>
            <a:pPr>
              <a:defRPr/>
            </a:pPr>
            <a:fld id="{BC7F1978-880E-4877-B68B-D6799D06E69C}" type="slidenum">
              <a:rPr lang="en-CA"/>
              <a:pPr>
                <a:defRPr/>
              </a:pPr>
              <a:t>42</a:t>
            </a:fld>
            <a:endParaRPr lang="en-CA" dirty="0"/>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1747" name="Rectangle 3"/>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itle 3"/>
          <p:cNvSpPr>
            <a:spLocks noGrp="1"/>
          </p:cNvSpPr>
          <p:nvPr>
            <p:ph type="title"/>
          </p:nvPr>
        </p:nvSpPr>
        <p:spPr>
          <a:xfrm>
            <a:off x="228600" y="620688"/>
            <a:ext cx="8915400" cy="533400"/>
          </a:xfrm>
        </p:spPr>
        <p:txBody>
          <a:bodyPr/>
          <a:lstStyle/>
          <a:p>
            <a:pPr algn="ctr"/>
            <a:r>
              <a:rPr lang="en-US" sz="3200" dirty="0" smtClean="0"/>
              <a:t>Effects on dilepton yield</a:t>
            </a:r>
          </a:p>
        </p:txBody>
      </p:sp>
      <p:pic>
        <p:nvPicPr>
          <p:cNvPr id="2" name="Picture 1"/>
          <p:cNvPicPr>
            <a:picLocks/>
          </p:cNvPicPr>
          <p:nvPr/>
        </p:nvPicPr>
        <p:blipFill>
          <a:blip r:embed="rId5"/>
          <a:stretch>
            <a:fillRect/>
          </a:stretch>
        </p:blipFill>
        <p:spPr>
          <a:xfrm>
            <a:off x="8953" y="4002503"/>
            <a:ext cx="4635055" cy="2882881"/>
          </a:xfrm>
          <a:prstGeom prst="rect">
            <a:avLst/>
          </a:prstGeom>
        </p:spPr>
      </p:pic>
      <p:pic>
        <p:nvPicPr>
          <p:cNvPr id="4" name="Picture 3"/>
          <p:cNvPicPr>
            <a:picLocks/>
          </p:cNvPicPr>
          <p:nvPr/>
        </p:nvPicPr>
        <p:blipFill>
          <a:blip r:embed="rId6"/>
          <a:stretch>
            <a:fillRect/>
          </a:stretch>
        </p:blipFill>
        <p:spPr>
          <a:xfrm>
            <a:off x="4500000" y="4002503"/>
            <a:ext cx="4635055" cy="2882881"/>
          </a:xfrm>
          <a:prstGeom prst="rect">
            <a:avLst/>
          </a:prstGeom>
        </p:spPr>
      </p:pic>
      <p:sp>
        <p:nvSpPr>
          <p:cNvPr id="12" name="TextBox 11"/>
          <p:cNvSpPr txBox="1"/>
          <p:nvPr/>
        </p:nvSpPr>
        <p:spPr>
          <a:xfrm>
            <a:off x="7812360" y="1196752"/>
            <a:ext cx="1159292"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3340700" y="1196752"/>
            <a:ext cx="1159292" cy="461665"/>
          </a:xfrm>
          <a:prstGeom prst="rect">
            <a:avLst/>
          </a:prstGeom>
          <a:noFill/>
        </p:spPr>
        <p:txBody>
          <a:bodyPr wrap="none" rtlCol="0">
            <a:spAutoFit/>
          </a:bodyPr>
          <a:lstStyle/>
          <a:p>
            <a:r>
              <a:rPr lang="en-US" dirty="0" smtClean="0"/>
              <a:t>20-40%</a:t>
            </a:r>
            <a:endParaRPr lang="en-US" dirty="0"/>
          </a:p>
        </p:txBody>
      </p:sp>
      <p:sp>
        <p:nvSpPr>
          <p:cNvPr id="14" name="TextBox 13"/>
          <p:cNvSpPr txBox="1"/>
          <p:nvPr/>
        </p:nvSpPr>
        <p:spPr>
          <a:xfrm>
            <a:off x="3340700" y="4149080"/>
            <a:ext cx="1159292" cy="461665"/>
          </a:xfrm>
          <a:prstGeom prst="rect">
            <a:avLst/>
          </a:prstGeom>
          <a:noFill/>
        </p:spPr>
        <p:txBody>
          <a:bodyPr wrap="none" rtlCol="0">
            <a:spAutoFit/>
          </a:bodyPr>
          <a:lstStyle/>
          <a:p>
            <a:r>
              <a:rPr lang="en-US" dirty="0" smtClean="0"/>
              <a:t>20-40%</a:t>
            </a:r>
            <a:endParaRPr lang="en-US" dirty="0"/>
          </a:p>
        </p:txBody>
      </p:sp>
      <p:sp>
        <p:nvSpPr>
          <p:cNvPr id="15" name="TextBox 14"/>
          <p:cNvSpPr txBox="1"/>
          <p:nvPr/>
        </p:nvSpPr>
        <p:spPr>
          <a:xfrm>
            <a:off x="7805196" y="4119463"/>
            <a:ext cx="1159292" cy="461665"/>
          </a:xfrm>
          <a:prstGeom prst="rect">
            <a:avLst/>
          </a:prstGeom>
          <a:noFill/>
        </p:spPr>
        <p:txBody>
          <a:bodyPr wrap="none" rtlCol="0">
            <a:spAutoFit/>
          </a:bodyPr>
          <a:lstStyle/>
          <a:p>
            <a:r>
              <a:rPr lang="en-US" dirty="0" smtClean="0"/>
              <a:t>20-40%</a:t>
            </a:r>
            <a:endParaRPr lang="en-US" dirty="0"/>
          </a:p>
        </p:txBody>
      </p:sp>
      <p:sp>
        <p:nvSpPr>
          <p:cNvPr id="6" name="Rectangle 5"/>
          <p:cNvSpPr/>
          <p:nvPr/>
        </p:nvSpPr>
        <p:spPr>
          <a:xfrm>
            <a:off x="116960" y="4211880"/>
            <a:ext cx="134559" cy="1224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4572000" y="4211880"/>
            <a:ext cx="180016" cy="11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rot="16200000">
            <a:off x="-374007" y="4770251"/>
            <a:ext cx="1087293" cy="276999"/>
          </a:xfrm>
          <a:prstGeom prst="rect">
            <a:avLst/>
          </a:prstGeom>
          <a:noFill/>
        </p:spPr>
        <p:txBody>
          <a:bodyPr wrap="square" rtlCol="0">
            <a:spAutoFit/>
          </a:bodyPr>
          <a:lstStyle/>
          <a:p>
            <a:r>
              <a:rPr lang="en-CA" sz="1200" dirty="0" smtClean="0">
                <a:latin typeface="Arial" panose="020B0604020202020204" pitchFamily="34" charset="0"/>
                <a:cs typeface="Arial" panose="020B0604020202020204" pitchFamily="34" charset="0"/>
              </a:rPr>
              <a:t>[GeV</a:t>
            </a:r>
            <a:r>
              <a:rPr lang="en-CA" sz="1200" baseline="50000" dirty="0" smtClean="0">
                <a:latin typeface="Arial" panose="020B0604020202020204" pitchFamily="34" charset="0"/>
                <a:cs typeface="Arial" panose="020B0604020202020204" pitchFamily="34" charset="0"/>
              </a:rPr>
              <a:t>-1</a:t>
            </a:r>
            <a:r>
              <a:rPr lang="en-CA" sz="1200" dirty="0" smtClean="0">
                <a:latin typeface="Arial" panose="020B0604020202020204" pitchFamily="34" charset="0"/>
                <a:cs typeface="Arial" panose="020B0604020202020204" pitchFamily="34" charset="0"/>
              </a:rPr>
              <a:t>]</a:t>
            </a:r>
            <a:endParaRPr lang="en-CA" sz="1200" dirty="0">
              <a:latin typeface="Arial" panose="020B0604020202020204" pitchFamily="34" charset="0"/>
              <a:cs typeface="Arial" panose="020B0604020202020204" pitchFamily="34" charset="0"/>
            </a:endParaRPr>
          </a:p>
        </p:txBody>
      </p:sp>
      <p:sp>
        <p:nvSpPr>
          <p:cNvPr id="9" name="Rectangle 8"/>
          <p:cNvSpPr/>
          <p:nvPr/>
        </p:nvSpPr>
        <p:spPr>
          <a:xfrm rot="16200000">
            <a:off x="4318568" y="4989609"/>
            <a:ext cx="661912" cy="276999"/>
          </a:xfrm>
          <a:prstGeom prst="rect">
            <a:avLst/>
          </a:prstGeom>
        </p:spPr>
        <p:txBody>
          <a:bodyPr wrap="none">
            <a:spAutoFit/>
          </a:bodyPr>
          <a:lstStyle/>
          <a:p>
            <a:r>
              <a:rPr lang="en-CA" sz="1200" dirty="0">
                <a:latin typeface="Arial" panose="020B0604020202020204" pitchFamily="34" charset="0"/>
                <a:cs typeface="Arial" panose="020B0604020202020204" pitchFamily="34" charset="0"/>
              </a:rPr>
              <a:t>[GeV</a:t>
            </a:r>
            <a:r>
              <a:rPr lang="en-CA" sz="1200" baseline="50000" dirty="0">
                <a:latin typeface="Arial" panose="020B0604020202020204" pitchFamily="34" charset="0"/>
                <a:cs typeface="Arial" panose="020B0604020202020204" pitchFamily="34" charset="0"/>
              </a:rPr>
              <a:t>-1</a:t>
            </a:r>
            <a:r>
              <a:rPr lang="en-CA" sz="12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cstate="print"/>
          <a:srcRect/>
          <a:stretch>
            <a:fillRect/>
          </a:stretch>
        </p:blipFill>
        <p:spPr bwMode="auto">
          <a:xfrm>
            <a:off x="457200" y="1143000"/>
            <a:ext cx="7848600" cy="5029200"/>
          </a:xfrm>
          <a:prstGeom prst="rect">
            <a:avLst/>
          </a:prstGeom>
          <a:noFill/>
          <a:ln w="9525">
            <a:noFill/>
            <a:miter lim="800000"/>
            <a:headEnd/>
            <a:tailEnd/>
          </a:ln>
        </p:spPr>
      </p:pic>
      <p:sp>
        <p:nvSpPr>
          <p:cNvPr id="41987" name="Title 1"/>
          <p:cNvSpPr>
            <a:spLocks noGrp="1"/>
          </p:cNvSpPr>
          <p:nvPr>
            <p:ph type="title"/>
          </p:nvPr>
        </p:nvSpPr>
        <p:spPr>
          <a:xfrm>
            <a:off x="914400" y="609600"/>
            <a:ext cx="7772400" cy="609600"/>
          </a:xfrm>
        </p:spPr>
        <p:txBody>
          <a:bodyPr/>
          <a:lstStyle/>
          <a:p>
            <a:pPr algn="ctr"/>
            <a:r>
              <a:rPr lang="en-US" sz="3200" dirty="0" smtClean="0"/>
              <a:t>Born, HTL, and Lattice QCD</a:t>
            </a:r>
          </a:p>
        </p:txBody>
      </p:sp>
      <p:sp>
        <p:nvSpPr>
          <p:cNvPr id="4" name="Slide Number Placeholder 3"/>
          <p:cNvSpPr>
            <a:spLocks noGrp="1"/>
          </p:cNvSpPr>
          <p:nvPr>
            <p:ph type="sldNum" sz="quarter" idx="12"/>
          </p:nvPr>
        </p:nvSpPr>
        <p:spPr/>
        <p:txBody>
          <a:bodyPr/>
          <a:lstStyle/>
          <a:p>
            <a:pPr>
              <a:defRPr/>
            </a:pPr>
            <a:fld id="{1FE3DC6B-C268-42FC-A44F-6F36BBB20F34}" type="slidenum">
              <a:rPr lang="en-CA" smtClean="0"/>
              <a:pPr>
                <a:defRPr/>
              </a:pPr>
              <a:t>43</a:t>
            </a:fld>
            <a:endParaRPr lang="en-CA" dirty="0"/>
          </a:p>
        </p:txBody>
      </p:sp>
      <p:pic>
        <p:nvPicPr>
          <p:cNvPr id="41989" name="Picture 4"/>
          <p:cNvPicPr>
            <a:picLocks noChangeAspect="1" noChangeArrowheads="1"/>
          </p:cNvPicPr>
          <p:nvPr/>
        </p:nvPicPr>
        <p:blipFill>
          <a:blip r:embed="rId3" cstate="print"/>
          <a:srcRect/>
          <a:stretch>
            <a:fillRect/>
          </a:stretch>
        </p:blipFill>
        <p:spPr bwMode="auto">
          <a:xfrm>
            <a:off x="1524000" y="5334000"/>
            <a:ext cx="2590800" cy="338138"/>
          </a:xfrm>
          <a:prstGeom prst="rect">
            <a:avLst/>
          </a:prstGeom>
          <a:noFill/>
          <a:ln w="9525">
            <a:noFill/>
            <a:miter lim="800000"/>
            <a:headEnd/>
            <a:tailEnd/>
          </a:ln>
        </p:spPr>
      </p:pic>
      <p:pic>
        <p:nvPicPr>
          <p:cNvPr id="41990" name="Picture 5"/>
          <p:cNvPicPr>
            <a:picLocks noChangeAspect="1" noChangeArrowheads="1"/>
          </p:cNvPicPr>
          <p:nvPr/>
        </p:nvPicPr>
        <p:blipFill>
          <a:blip r:embed="rId4" cstate="print"/>
          <a:srcRect/>
          <a:stretch>
            <a:fillRect/>
          </a:stretch>
        </p:blipFill>
        <p:spPr bwMode="auto">
          <a:xfrm>
            <a:off x="1524000" y="4273550"/>
            <a:ext cx="3657600" cy="984250"/>
          </a:xfrm>
          <a:prstGeom prst="rect">
            <a:avLst/>
          </a:prstGeom>
          <a:noFill/>
          <a:ln w="9525">
            <a:noFill/>
            <a:miter lim="800000"/>
            <a:headEnd/>
            <a:tailEnd/>
          </a:ln>
        </p:spPr>
      </p:pic>
      <p:sp>
        <p:nvSpPr>
          <p:cNvPr id="41991" name="TextBox 10"/>
          <p:cNvSpPr txBox="1">
            <a:spLocks noChangeArrowheads="1"/>
          </p:cNvSpPr>
          <p:nvPr/>
        </p:nvSpPr>
        <p:spPr bwMode="auto">
          <a:xfrm>
            <a:off x="4267200" y="1366838"/>
            <a:ext cx="2573338" cy="338137"/>
          </a:xfrm>
          <a:prstGeom prst="rect">
            <a:avLst/>
          </a:prstGeom>
          <a:noFill/>
          <a:ln w="9525">
            <a:noFill/>
            <a:miter lim="800000"/>
            <a:headEnd/>
            <a:tailEnd/>
          </a:ln>
        </p:spPr>
        <p:txBody>
          <a:bodyPr wrap="none">
            <a:spAutoFit/>
          </a:bodyPr>
          <a:lstStyle/>
          <a:p>
            <a:pPr algn="ctr"/>
            <a:r>
              <a:rPr lang="en-US" sz="1600" dirty="0"/>
              <a:t>Ding et al., PRD 83 034504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762000"/>
          </a:xfrm>
        </p:spPr>
        <p:txBody>
          <a:bodyPr>
            <a:normAutofit/>
          </a:bodyPr>
          <a:lstStyle/>
          <a:p>
            <a:pPr algn="ctr"/>
            <a:r>
              <a:rPr lang="en-US" sz="3200" dirty="0" smtClean="0"/>
              <a:t> Viscous corrections to HM rates</a:t>
            </a:r>
            <a:endParaRPr lang="en-US" sz="3200" dirty="0"/>
          </a:p>
        </p:txBody>
      </p:sp>
      <p:sp>
        <p:nvSpPr>
          <p:cNvPr id="2" name="Content Placeholder 1"/>
          <p:cNvSpPr>
            <a:spLocks noGrp="1"/>
          </p:cNvSpPr>
          <p:nvPr>
            <p:ph idx="1"/>
          </p:nvPr>
        </p:nvSpPr>
        <p:spPr>
          <a:xfrm>
            <a:off x="381000" y="1219200"/>
            <a:ext cx="8229600" cy="5638800"/>
          </a:xfrm>
        </p:spPr>
        <p:txBody>
          <a:bodyPr>
            <a:normAutofit/>
          </a:bodyPr>
          <a:lstStyle/>
          <a:p>
            <a:r>
              <a:rPr lang="en-US" sz="2200" dirty="0" smtClean="0"/>
              <a:t>Two modifications are plausible:                                   </a:t>
            </a:r>
          </a:p>
          <a:p>
            <a:r>
              <a:rPr lang="en-US" sz="2200" dirty="0" smtClean="0"/>
              <a:t>Self-Energy</a:t>
            </a:r>
          </a:p>
          <a:p>
            <a:endParaRPr lang="en-US" sz="2200" dirty="0" smtClean="0"/>
          </a:p>
          <a:p>
            <a:endParaRPr lang="en-US" sz="2200" dirty="0" smtClean="0"/>
          </a:p>
          <a:p>
            <a:endParaRPr lang="en-US" sz="2200" dirty="0" smtClean="0"/>
          </a:p>
          <a:p>
            <a:endParaRPr lang="en-US" sz="2200" dirty="0" smtClean="0"/>
          </a:p>
          <a:p>
            <a:endParaRPr lang="en-US" sz="2200" dirty="0" smtClean="0"/>
          </a:p>
          <a:p>
            <a:endParaRPr lang="en-US" sz="2200" dirty="0" smtClean="0"/>
          </a:p>
          <a:p>
            <a:endParaRPr lang="en-US" sz="2200" dirty="0" smtClean="0"/>
          </a:p>
          <a:p>
            <a:endParaRPr lang="en-US" sz="2200" dirty="0" smtClean="0"/>
          </a:p>
          <a:p>
            <a:endParaRPr lang="en-US" sz="2200" dirty="0" smtClean="0"/>
          </a:p>
          <a:p>
            <a:pPr>
              <a:buNone/>
            </a:pPr>
            <a:endParaRPr lang="en-US" sz="2200" dirty="0" smtClean="0"/>
          </a:p>
          <a:p>
            <a:endParaRPr lang="en-US" sz="2200" dirty="0" smtClean="0"/>
          </a:p>
        </p:txBody>
      </p:sp>
      <p:sp>
        <p:nvSpPr>
          <p:cNvPr id="3" name="Slide Number Placeholder 2"/>
          <p:cNvSpPr>
            <a:spLocks noGrp="1"/>
          </p:cNvSpPr>
          <p:nvPr>
            <p:ph type="sldNum" sz="quarter" idx="12"/>
          </p:nvPr>
        </p:nvSpPr>
        <p:spPr/>
        <p:txBody>
          <a:bodyPr/>
          <a:lstStyle/>
          <a:p>
            <a:pPr>
              <a:defRPr/>
            </a:pPr>
            <a:fld id="{E73AB876-3571-4D8F-8EE0-B8E41146F2CB}" type="slidenum">
              <a:rPr lang="en-CA" smtClean="0"/>
              <a:pPr>
                <a:defRPr/>
              </a:pPr>
              <a:t>44</a:t>
            </a:fld>
            <a:endParaRPr lang="en-CA" dirty="0"/>
          </a:p>
        </p:txBody>
      </p:sp>
      <p:sp>
        <p:nvSpPr>
          <p:cNvPr id="56" name="TextBox 55"/>
          <p:cNvSpPr txBox="1"/>
          <p:nvPr/>
        </p:nvSpPr>
        <p:spPr>
          <a:xfrm>
            <a:off x="5454502" y="2209268"/>
            <a:ext cx="269626" cy="461665"/>
          </a:xfrm>
          <a:prstGeom prst="rect">
            <a:avLst/>
          </a:prstGeom>
          <a:noFill/>
        </p:spPr>
        <p:txBody>
          <a:bodyPr wrap="none" rtlCol="0">
            <a:spAutoFit/>
          </a:bodyPr>
          <a:lstStyle/>
          <a:p>
            <a:r>
              <a:rPr lang="en-US" dirty="0" smtClean="0"/>
              <a:t>;</a:t>
            </a:r>
            <a:endParaRPr lang="en-US" dirty="0"/>
          </a:p>
        </p:txBody>
      </p:sp>
      <p:sp>
        <p:nvSpPr>
          <p:cNvPr id="57" name="TextBox 56"/>
          <p:cNvSpPr txBox="1"/>
          <p:nvPr/>
        </p:nvSpPr>
        <p:spPr>
          <a:xfrm>
            <a:off x="5486400" y="2819400"/>
            <a:ext cx="269626" cy="461665"/>
          </a:xfrm>
          <a:prstGeom prst="rect">
            <a:avLst/>
          </a:prstGeom>
          <a:noFill/>
        </p:spPr>
        <p:txBody>
          <a:bodyPr wrap="none" rtlCol="0">
            <a:spAutoFit/>
          </a:bodyPr>
          <a:lstStyle/>
          <a:p>
            <a:r>
              <a:rPr lang="en-US" dirty="0" smtClean="0"/>
              <a:t>;</a:t>
            </a:r>
            <a:endParaRPr lang="en-US" dirty="0"/>
          </a:p>
        </p:txBody>
      </p:sp>
      <p:pic>
        <p:nvPicPr>
          <p:cNvPr id="3072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8150" y="4952975"/>
            <a:ext cx="781050" cy="276225"/>
          </a:xfrm>
          <a:prstGeom prst="rect">
            <a:avLst/>
          </a:prstGeom>
          <a:noFill/>
        </p:spPr>
      </p:pic>
      <p:pic>
        <p:nvPicPr>
          <p:cNvPr id="30726"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76350" y="3777897"/>
            <a:ext cx="7410450" cy="2603431"/>
          </a:xfrm>
          <a:prstGeom prst="rect">
            <a:avLst/>
          </a:prstGeom>
          <a:noFill/>
        </p:spPr>
      </p:pic>
      <p:pic>
        <p:nvPicPr>
          <p:cNvPr id="70"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724400" y="1219200"/>
            <a:ext cx="4267200" cy="673237"/>
          </a:xfrm>
          <a:prstGeom prst="rect">
            <a:avLst/>
          </a:prstGeom>
          <a:noFill/>
        </p:spPr>
      </p:pic>
      <mc:AlternateContent xmlns:mc="http://schemas.openxmlformats.org/markup-compatibility/2006" xmlns:a14="http://schemas.microsoft.com/office/drawing/2010/main">
        <mc:Choice Requires="a14">
          <p:sp>
            <p:nvSpPr>
              <p:cNvPr id="6" name="TextBox 5"/>
              <p:cNvSpPr txBox="1"/>
              <p:nvPr/>
            </p:nvSpPr>
            <p:spPr>
              <a:xfrm>
                <a:off x="755576" y="2916652"/>
                <a:ext cx="4631589" cy="549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𝑛</m:t>
                          </m:r>
                        </m:e>
                        <m:sub>
                          <m:r>
                            <a:rPr lang="en-CA" sz="1600" b="0" i="1" smtClean="0">
                              <a:latin typeface="Cambria Math" panose="02040503050406030204" pitchFamily="18" charset="0"/>
                            </a:rPr>
                            <m:t>𝑎</m:t>
                          </m:r>
                        </m:sub>
                      </m:sSub>
                      <m:d>
                        <m:dPr>
                          <m:ctrlPr>
                            <a:rPr lang="en-CA" sz="1600" b="0" i="1" smtClean="0">
                              <a:latin typeface="Cambria Math" panose="02040503050406030204" pitchFamily="18" charset="0"/>
                            </a:rPr>
                          </m:ctrlPr>
                        </m:dPr>
                        <m:e>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𝑘</m:t>
                              </m:r>
                            </m:e>
                            <m:sup>
                              <m:r>
                                <a:rPr lang="en-CA" sz="1600" b="0" i="1" smtClean="0">
                                  <a:latin typeface="Cambria Math" panose="02040503050406030204" pitchFamily="18" charset="0"/>
                                </a:rPr>
                                <m:t>0</m:t>
                              </m:r>
                            </m:sup>
                          </m:sSup>
                        </m:e>
                      </m:d>
                      <m:r>
                        <a:rPr lang="en-CA" sz="1600" b="0" i="1" smtClean="0">
                          <a:latin typeface="Cambria Math" panose="02040503050406030204" pitchFamily="18" charset="0"/>
                        </a:rPr>
                        <m:t>→</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𝑛</m:t>
                          </m:r>
                        </m:e>
                        <m:sub>
                          <m:r>
                            <a:rPr lang="en-CA" sz="1600" b="0" i="1" smtClean="0">
                              <a:latin typeface="Cambria Math" panose="02040503050406030204" pitchFamily="18" charset="0"/>
                            </a:rPr>
                            <m:t>𝑎</m:t>
                          </m:r>
                        </m:sub>
                      </m:sSub>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𝑘</m:t>
                          </m:r>
                        </m:e>
                        <m:sup>
                          <m:r>
                            <a:rPr lang="en-CA" sz="1600" b="0" i="1" smtClean="0">
                              <a:latin typeface="Cambria Math" panose="02040503050406030204" pitchFamily="18" charset="0"/>
                            </a:rPr>
                            <m:t>0</m:t>
                          </m:r>
                        </m:sup>
                      </m:sSup>
                      <m:r>
                        <a:rPr lang="en-CA" sz="1600" b="0" i="1" smtClean="0">
                          <a:latin typeface="Cambria Math" panose="02040503050406030204" pitchFamily="18" charset="0"/>
                        </a:rPr>
                        <m:t>)</m:t>
                      </m:r>
                      <m:d>
                        <m:dPr>
                          <m:begChr m:val="{"/>
                          <m:endChr m:val="}"/>
                          <m:ctrlPr>
                            <a:rPr lang="en-CA" sz="1600" b="0" i="1" smtClean="0">
                              <a:latin typeface="Cambria Math" panose="02040503050406030204" pitchFamily="18" charset="0"/>
                            </a:rPr>
                          </m:ctrlPr>
                        </m:dPr>
                        <m:e>
                          <m:r>
                            <a:rPr lang="en-CA" sz="1600" b="0" i="1" smtClean="0">
                              <a:latin typeface="Cambria Math" panose="02040503050406030204" pitchFamily="18" charset="0"/>
                            </a:rPr>
                            <m:t>1+</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𝐶</m:t>
                              </m:r>
                            </m:e>
                            <m:sub>
                              <m:r>
                                <a:rPr lang="en-CA" sz="1600" b="0" i="1" smtClean="0">
                                  <a:latin typeface="Cambria Math" panose="02040503050406030204" pitchFamily="18" charset="0"/>
                                </a:rPr>
                                <m:t>𝑎</m:t>
                              </m:r>
                            </m:sub>
                          </m:sSub>
                          <m:d>
                            <m:dPr>
                              <m:begChr m:val="["/>
                              <m:endChr m:val="]"/>
                              <m:ctrlPr>
                                <a:rPr lang="en-CA" sz="1600" b="0" i="1" smtClean="0">
                                  <a:latin typeface="Cambria Math" panose="02040503050406030204" pitchFamily="18" charset="0"/>
                                </a:rPr>
                              </m:ctrlPr>
                            </m:dPr>
                            <m:e>
                              <m:r>
                                <a:rPr lang="en-CA" sz="1600" b="0" i="1" smtClean="0">
                                  <a:latin typeface="Cambria Math" panose="02040503050406030204" pitchFamily="18" charset="0"/>
                                </a:rPr>
                                <m:t>1±</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𝑛</m:t>
                                  </m:r>
                                </m:e>
                                <m:sub>
                                  <m:r>
                                    <a:rPr lang="en-CA" sz="1600" b="0" i="1" smtClean="0">
                                      <a:latin typeface="Cambria Math" panose="02040503050406030204" pitchFamily="18" charset="0"/>
                                    </a:rPr>
                                    <m:t>𝑎</m:t>
                                  </m:r>
                                </m:sub>
                              </m:sSub>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𝑘</m:t>
                                  </m:r>
                                </m:e>
                                <m:sup>
                                  <m:r>
                                    <a:rPr lang="en-CA" sz="1600" b="0" i="1" smtClean="0">
                                      <a:latin typeface="Cambria Math" panose="02040503050406030204" pitchFamily="18" charset="0"/>
                                    </a:rPr>
                                    <m:t>0</m:t>
                                  </m:r>
                                </m:sup>
                              </m:sSup>
                              <m:r>
                                <a:rPr lang="en-CA" sz="1600" b="0" i="1" smtClean="0">
                                  <a:latin typeface="Cambria Math" panose="02040503050406030204" pitchFamily="18" charset="0"/>
                                </a:rPr>
                                <m:t>)</m:t>
                              </m:r>
                            </m:e>
                          </m:d>
                          <m:f>
                            <m:fPr>
                              <m:ctrlPr>
                                <a:rPr lang="en-CA" sz="1600" b="0" i="1" smtClean="0">
                                  <a:latin typeface="Cambria Math" panose="02040503050406030204" pitchFamily="18" charset="0"/>
                                </a:rPr>
                              </m:ctrlPr>
                            </m:fPr>
                            <m:num>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𝑘</m:t>
                                  </m:r>
                                </m:e>
                                <m:sup>
                                  <m:r>
                                    <a:rPr lang="en-CA" sz="1600" b="0" i="1" smtClean="0">
                                      <a:latin typeface="Cambria Math" panose="02040503050406030204" pitchFamily="18" charset="0"/>
                                    </a:rPr>
                                    <m:t>𝜇</m:t>
                                  </m:r>
                                </m:sup>
                              </m:sSup>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𝑘</m:t>
                                  </m:r>
                                </m:e>
                                <m:sup>
                                  <m:r>
                                    <a:rPr lang="en-CA" sz="1600" b="0" i="1" smtClean="0">
                                      <a:latin typeface="Cambria Math" panose="02040503050406030204" pitchFamily="18" charset="0"/>
                                    </a:rPr>
                                    <m:t>𝜈</m:t>
                                  </m:r>
                                </m:sup>
                              </m:sSup>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𝜋</m:t>
                                  </m:r>
                                </m:e>
                                <m:sub>
                                  <m:r>
                                    <a:rPr lang="en-CA" sz="1600" b="0" i="1" smtClean="0">
                                      <a:latin typeface="Cambria Math" panose="02040503050406030204" pitchFamily="18" charset="0"/>
                                    </a:rPr>
                                    <m:t>𝜇𝜈</m:t>
                                  </m:r>
                                </m:sub>
                              </m:sSub>
                            </m:num>
                            <m:den>
                              <m:r>
                                <a:rPr lang="en-CA" sz="1600" b="0" i="1" smtClean="0">
                                  <a:latin typeface="Cambria Math" panose="02040503050406030204" pitchFamily="18" charset="0"/>
                                </a:rPr>
                                <m:t>2</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𝑇</m:t>
                                  </m:r>
                                </m:e>
                                <m:sup>
                                  <m:r>
                                    <a:rPr lang="en-CA" sz="1600" b="0" i="1" smtClean="0">
                                      <a:latin typeface="Cambria Math" panose="02040503050406030204" pitchFamily="18" charset="0"/>
                                    </a:rPr>
                                    <m:t>2</m:t>
                                  </m:r>
                                </m:sup>
                              </m:sSup>
                              <m:r>
                                <a:rPr lang="en-CA" sz="1600" b="0" i="1" smtClean="0">
                                  <a:latin typeface="Cambria Math" panose="02040503050406030204" pitchFamily="18" charset="0"/>
                                </a:rPr>
                                <m:t>(</m:t>
                              </m:r>
                              <m:r>
                                <a:rPr lang="en-CA" sz="1600" b="0" i="1" smtClean="0">
                                  <a:latin typeface="Cambria Math" panose="02040503050406030204" pitchFamily="18" charset="0"/>
                                </a:rPr>
                                <m:t>𝜀</m:t>
                              </m:r>
                              <m:r>
                                <a:rPr lang="en-CA" sz="1600" b="0" i="1" smtClean="0">
                                  <a:latin typeface="Cambria Math" panose="02040503050406030204" pitchFamily="18" charset="0"/>
                                </a:rPr>
                                <m:t>+</m:t>
                              </m:r>
                              <m:r>
                                <a:rPr lang="en-CA" sz="1600" b="0" i="1" smtClean="0">
                                  <a:latin typeface="Cambria Math" panose="02040503050406030204" pitchFamily="18" charset="0"/>
                                </a:rPr>
                                <m:t>𝑃</m:t>
                              </m:r>
                              <m:r>
                                <a:rPr lang="en-CA" sz="1600" b="0" i="1" smtClean="0">
                                  <a:latin typeface="Cambria Math" panose="02040503050406030204" pitchFamily="18" charset="0"/>
                                </a:rPr>
                                <m:t>)</m:t>
                              </m:r>
                            </m:den>
                          </m:f>
                        </m:e>
                      </m:d>
                    </m:oMath>
                  </m:oMathPara>
                </a14:m>
                <a:endParaRPr lang="en-CA"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755576" y="2916652"/>
                <a:ext cx="4631589" cy="549253"/>
              </a:xfrm>
              <a:prstGeom prst="rect">
                <a:avLst/>
              </a:prstGeom>
              <a:blipFill rotWithShape="0">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174278" y="2819400"/>
                <a:ext cx="2810898" cy="5248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𝛿</m:t>
                      </m:r>
                      <m:sSub>
                        <m:sSubPr>
                          <m:ctrlPr>
                            <a:rPr lang="en-CA" sz="1600" b="0" i="1" smtClean="0">
                              <a:latin typeface="Cambria Math" panose="02040503050406030204" pitchFamily="18" charset="0"/>
                            </a:rPr>
                          </m:ctrlPr>
                        </m:sSubPr>
                        <m:e>
                          <m:r>
                            <m:rPr>
                              <m:sty m:val="p"/>
                            </m:rPr>
                            <a:rPr lang="en-CA" sz="1600" b="0" i="0" smtClean="0">
                              <a:latin typeface="Cambria Math" panose="02040503050406030204" pitchFamily="18" charset="0"/>
                            </a:rPr>
                            <m:t>Π</m:t>
                          </m:r>
                        </m:e>
                        <m:sub>
                          <m:r>
                            <a:rPr lang="en-CA" sz="1600" b="0" i="1" smtClean="0">
                              <a:latin typeface="Cambria Math" panose="02040503050406030204" pitchFamily="18" charset="0"/>
                            </a:rPr>
                            <m:t>𝑉𝑎</m:t>
                          </m:r>
                        </m:sub>
                      </m:sSub>
                      <m:r>
                        <a:rPr lang="en-CA" sz="1600" b="0" i="1" smtClean="0">
                          <a:latin typeface="Cambria Math" panose="02040503050406030204" pitchFamily="18" charset="0"/>
                        </a:rPr>
                        <m:t>=</m:t>
                      </m:r>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𝐶</m:t>
                          </m:r>
                        </m:e>
                        <m:sub>
                          <m:r>
                            <a:rPr lang="en-CA" sz="1600" b="0" i="1" smtClean="0">
                              <a:latin typeface="Cambria Math" panose="02040503050406030204" pitchFamily="18" charset="0"/>
                            </a:rPr>
                            <m:t>𝑎</m:t>
                          </m:r>
                        </m:sub>
                      </m:sSub>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𝐵</m:t>
                          </m:r>
                        </m:e>
                        <m:sub>
                          <m:r>
                            <a:rPr lang="en-CA" sz="1600" b="0" i="1" smtClean="0">
                              <a:latin typeface="Cambria Math" panose="02040503050406030204" pitchFamily="18" charset="0"/>
                            </a:rPr>
                            <m:t>2</m:t>
                          </m:r>
                        </m:sub>
                      </m:sSub>
                      <m:r>
                        <a:rPr lang="en-CA" sz="1600" b="0" i="1" smtClean="0">
                          <a:latin typeface="Cambria Math" panose="02040503050406030204" pitchFamily="18" charset="0"/>
                        </a:rPr>
                        <m:t>(</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𝑞</m:t>
                          </m:r>
                        </m:e>
                        <m:sup>
                          <m:r>
                            <a:rPr lang="en-CA" sz="1600" b="0" i="1" smtClean="0">
                              <a:latin typeface="Cambria Math" panose="02040503050406030204" pitchFamily="18" charset="0"/>
                            </a:rPr>
                            <m:t>0</m:t>
                          </m:r>
                        </m:sup>
                      </m:sSup>
                      <m:r>
                        <a:rPr lang="en-CA" sz="1600" b="0" i="1" smtClean="0">
                          <a:latin typeface="Cambria Math" panose="02040503050406030204" pitchFamily="18" charset="0"/>
                        </a:rPr>
                        <m:t>,</m:t>
                      </m:r>
                      <m:r>
                        <a:rPr lang="en-CA" sz="1600" b="0" i="1" smtClean="0">
                          <a:latin typeface="Cambria Math" panose="02040503050406030204" pitchFamily="18" charset="0"/>
                        </a:rPr>
                        <m:t>𝑞</m:t>
                      </m:r>
                      <m:r>
                        <a:rPr lang="en-CA" sz="1600" b="0" i="1" smtClean="0">
                          <a:latin typeface="Cambria Math" panose="02040503050406030204" pitchFamily="18" charset="0"/>
                        </a:rPr>
                        <m:t>)</m:t>
                      </m:r>
                      <m:f>
                        <m:fPr>
                          <m:ctrlPr>
                            <a:rPr lang="en-CA" sz="1600" b="0" i="1" smtClean="0">
                              <a:latin typeface="Cambria Math" panose="02040503050406030204" pitchFamily="18" charset="0"/>
                            </a:rPr>
                          </m:ctrlPr>
                        </m:fPr>
                        <m:num>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𝑞</m:t>
                              </m:r>
                            </m:e>
                            <m:sup>
                              <m:r>
                                <a:rPr lang="en-CA" sz="1600" b="0" i="1" smtClean="0">
                                  <a:latin typeface="Cambria Math" panose="02040503050406030204" pitchFamily="18" charset="0"/>
                                </a:rPr>
                                <m:t>𝜇</m:t>
                              </m:r>
                            </m:sup>
                          </m:sSup>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𝑞</m:t>
                              </m:r>
                            </m:e>
                            <m:sup>
                              <m:r>
                                <a:rPr lang="en-CA" sz="1600" b="0" i="1" smtClean="0">
                                  <a:latin typeface="Cambria Math" panose="02040503050406030204" pitchFamily="18" charset="0"/>
                                </a:rPr>
                                <m:t>𝜈</m:t>
                              </m:r>
                            </m:sup>
                          </m:sSup>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𝜋</m:t>
                              </m:r>
                            </m:e>
                            <m:sub>
                              <m:r>
                                <a:rPr lang="en-CA" sz="1600" b="0" i="1" smtClean="0">
                                  <a:latin typeface="Cambria Math" panose="02040503050406030204" pitchFamily="18" charset="0"/>
                                </a:rPr>
                                <m:t>𝜇𝜈</m:t>
                              </m:r>
                            </m:sub>
                          </m:sSub>
                        </m:num>
                        <m:den>
                          <m:r>
                            <a:rPr lang="en-CA" sz="1600" b="0" i="1" smtClean="0">
                              <a:latin typeface="Cambria Math" panose="02040503050406030204" pitchFamily="18" charset="0"/>
                            </a:rPr>
                            <m:t>2</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𝑇</m:t>
                              </m:r>
                            </m:e>
                            <m:sup>
                              <m:r>
                                <a:rPr lang="en-CA" sz="1600" b="0" i="1" smtClean="0">
                                  <a:latin typeface="Cambria Math" panose="02040503050406030204" pitchFamily="18" charset="0"/>
                                </a:rPr>
                                <m:t>2</m:t>
                              </m:r>
                            </m:sup>
                          </m:sSup>
                          <m:r>
                            <a:rPr lang="en-CA" sz="1600" b="0" i="1" smtClean="0">
                              <a:latin typeface="Cambria Math" panose="02040503050406030204" pitchFamily="18" charset="0"/>
                            </a:rPr>
                            <m:t>(</m:t>
                          </m:r>
                          <m:r>
                            <a:rPr lang="en-CA" sz="1600" b="0" i="1" smtClean="0">
                              <a:latin typeface="Cambria Math" panose="02040503050406030204" pitchFamily="18" charset="0"/>
                            </a:rPr>
                            <m:t>𝜀</m:t>
                          </m:r>
                          <m:r>
                            <a:rPr lang="en-CA" sz="1600" b="0" i="1" smtClean="0">
                              <a:latin typeface="Cambria Math" panose="02040503050406030204" pitchFamily="18" charset="0"/>
                            </a:rPr>
                            <m:t>+</m:t>
                          </m:r>
                          <m:r>
                            <a:rPr lang="en-CA" sz="1600" b="0" i="1" smtClean="0">
                              <a:latin typeface="Cambria Math" panose="02040503050406030204" pitchFamily="18" charset="0"/>
                            </a:rPr>
                            <m:t>𝑃</m:t>
                          </m:r>
                          <m:r>
                            <a:rPr lang="en-CA" sz="1600" b="0" i="1" smtClean="0">
                              <a:latin typeface="Cambria Math" panose="02040503050406030204" pitchFamily="18" charset="0"/>
                            </a:rPr>
                            <m:t>)</m:t>
                          </m:r>
                        </m:den>
                      </m:f>
                    </m:oMath>
                  </m:oMathPara>
                </a14:m>
                <a:endParaRPr lang="en-CA"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6174278" y="2819400"/>
                <a:ext cx="2810898" cy="524824"/>
              </a:xfrm>
              <a:prstGeom prst="rect">
                <a:avLst/>
              </a:prstGeom>
              <a:blipFill rotWithShape="0">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83568" y="2198398"/>
                <a:ext cx="4218398"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800" b="0" i="1" smtClean="0">
                              <a:latin typeface="Cambria Math" panose="02040503050406030204" pitchFamily="18" charset="0"/>
                            </a:rPr>
                          </m:ctrlPr>
                        </m:sSubPr>
                        <m:e>
                          <m:r>
                            <m:rPr>
                              <m:sty m:val="p"/>
                            </m:rPr>
                            <a:rPr lang="en-CA" sz="1800" b="0" i="0" smtClean="0">
                              <a:latin typeface="Cambria Math" panose="02040503050406030204" pitchFamily="18" charset="0"/>
                            </a:rPr>
                            <m:t>Π</m:t>
                          </m:r>
                        </m:e>
                        <m:sub>
                          <m:r>
                            <a:rPr lang="en-CA" sz="1800" b="0" i="1" smtClean="0">
                              <a:latin typeface="Cambria Math" panose="02040503050406030204" pitchFamily="18" charset="0"/>
                            </a:rPr>
                            <m:t>𝑉𝑎</m:t>
                          </m:r>
                        </m:sub>
                      </m:sSub>
                      <m:r>
                        <a:rPr lang="en-CA" sz="1800" b="0" i="1" smtClean="0">
                          <a:latin typeface="Cambria Math" panose="02040503050406030204" pitchFamily="18" charset="0"/>
                        </a:rPr>
                        <m:t>=−</m:t>
                      </m:r>
                      <m:f>
                        <m:fPr>
                          <m:ctrlPr>
                            <a:rPr lang="en-CA" sz="1800" b="0" i="1" smtClean="0">
                              <a:latin typeface="Cambria Math" panose="02040503050406030204" pitchFamily="18" charset="0"/>
                            </a:rPr>
                          </m:ctrlPr>
                        </m:fPr>
                        <m:num>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𝑚</m:t>
                              </m:r>
                            </m:e>
                            <m:sub>
                              <m:r>
                                <a:rPr lang="en-CA" sz="1800" b="0" i="1" smtClean="0">
                                  <a:latin typeface="Cambria Math" panose="02040503050406030204" pitchFamily="18" charset="0"/>
                                </a:rPr>
                                <m:t>𝑎</m:t>
                              </m:r>
                            </m:sub>
                          </m:sSub>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𝑚</m:t>
                              </m:r>
                            </m:e>
                            <m:sub>
                              <m:r>
                                <a:rPr lang="en-CA" sz="1800" b="0" i="1" smtClean="0">
                                  <a:latin typeface="Cambria Math" panose="02040503050406030204" pitchFamily="18" charset="0"/>
                                </a:rPr>
                                <m:t>𝑉</m:t>
                              </m:r>
                            </m:sub>
                          </m:sSub>
                          <m:r>
                            <a:rPr lang="en-CA" sz="1800" b="0" i="1" smtClean="0">
                              <a:latin typeface="Cambria Math" panose="02040503050406030204" pitchFamily="18" charset="0"/>
                            </a:rPr>
                            <m:t>𝑇</m:t>
                          </m:r>
                        </m:num>
                        <m:den>
                          <m:r>
                            <a:rPr lang="en-CA" sz="1800" b="0" i="1" smtClean="0">
                              <a:latin typeface="Cambria Math" panose="02040503050406030204" pitchFamily="18" charset="0"/>
                            </a:rPr>
                            <m:t>𝜋</m:t>
                          </m:r>
                          <m:r>
                            <a:rPr lang="en-CA" sz="1800" b="0" i="1" smtClean="0">
                              <a:latin typeface="Cambria Math" panose="02040503050406030204" pitchFamily="18" charset="0"/>
                            </a:rPr>
                            <m:t>𝑞</m:t>
                          </m:r>
                        </m:den>
                      </m:f>
                      <m:nary>
                        <m:naryPr>
                          <m:limLoc m:val="undOvr"/>
                          <m:subHide m:val="on"/>
                          <m:supHide m:val="on"/>
                          <m:ctrlPr>
                            <a:rPr lang="en-CA" sz="1800" b="0" i="1" smtClean="0">
                              <a:latin typeface="Cambria Math" panose="02040503050406030204" pitchFamily="18" charset="0"/>
                            </a:rPr>
                          </m:ctrlPr>
                        </m:naryPr>
                        <m:sub/>
                        <m:sup/>
                        <m:e>
                          <m:f>
                            <m:fPr>
                              <m:ctrlPr>
                                <a:rPr lang="en-CA" sz="1800" i="1">
                                  <a:latin typeface="Cambria Math" panose="02040503050406030204" pitchFamily="18" charset="0"/>
                                </a:rPr>
                              </m:ctrlPr>
                            </m:fPr>
                            <m:num>
                              <m:sSup>
                                <m:sSupPr>
                                  <m:ctrlPr>
                                    <a:rPr lang="en-CA" sz="1800" i="1">
                                      <a:latin typeface="Cambria Math" panose="02040503050406030204" pitchFamily="18" charset="0"/>
                                    </a:rPr>
                                  </m:ctrlPr>
                                </m:sSupPr>
                                <m:e>
                                  <m:r>
                                    <a:rPr lang="en-CA" sz="1800" i="1">
                                      <a:latin typeface="Cambria Math" panose="02040503050406030204" pitchFamily="18" charset="0"/>
                                    </a:rPr>
                                    <m:t>𝑑</m:t>
                                  </m:r>
                                </m:e>
                                <m:sup>
                                  <m:r>
                                    <a:rPr lang="en-CA" sz="1800" i="1">
                                      <a:latin typeface="Cambria Math" panose="02040503050406030204" pitchFamily="18" charset="0"/>
                                    </a:rPr>
                                    <m:t>3</m:t>
                                  </m:r>
                                </m:sup>
                              </m:sSup>
                              <m:r>
                                <a:rPr lang="en-CA" sz="1800" i="1">
                                  <a:latin typeface="Cambria Math" panose="02040503050406030204" pitchFamily="18" charset="0"/>
                                </a:rPr>
                                <m:t>𝑘</m:t>
                              </m:r>
                            </m:num>
                            <m:den>
                              <m:sSup>
                                <m:sSupPr>
                                  <m:ctrlPr>
                                    <a:rPr lang="en-CA" sz="1800" i="1">
                                      <a:latin typeface="Cambria Math" panose="02040503050406030204" pitchFamily="18" charset="0"/>
                                    </a:rPr>
                                  </m:ctrlPr>
                                </m:sSupPr>
                                <m:e>
                                  <m:d>
                                    <m:dPr>
                                      <m:ctrlPr>
                                        <a:rPr lang="en-CA" sz="1800" i="1">
                                          <a:latin typeface="Cambria Math" panose="02040503050406030204" pitchFamily="18" charset="0"/>
                                        </a:rPr>
                                      </m:ctrlPr>
                                    </m:dPr>
                                    <m:e>
                                      <m:r>
                                        <a:rPr lang="en-CA" sz="1800" i="1">
                                          <a:latin typeface="Cambria Math" panose="02040503050406030204" pitchFamily="18" charset="0"/>
                                        </a:rPr>
                                        <m:t>2</m:t>
                                      </m:r>
                                      <m:r>
                                        <a:rPr lang="en-CA" sz="1800" i="1">
                                          <a:latin typeface="Cambria Math" panose="02040503050406030204" pitchFamily="18" charset="0"/>
                                        </a:rPr>
                                        <m:t>𝜋</m:t>
                                      </m:r>
                                    </m:e>
                                  </m:d>
                                </m:e>
                                <m:sup>
                                  <m:r>
                                    <a:rPr lang="en-CA" sz="1800" i="1">
                                      <a:latin typeface="Cambria Math" panose="02040503050406030204" pitchFamily="18" charset="0"/>
                                    </a:rPr>
                                    <m:t>3</m:t>
                                  </m:r>
                                </m:sup>
                              </m:sSup>
                            </m:den>
                          </m:f>
                          <m:f>
                            <m:fPr>
                              <m:ctrlPr>
                                <a:rPr lang="en-CA" sz="1800" b="0" i="1" smtClean="0">
                                  <a:latin typeface="Cambria Math" panose="02040503050406030204" pitchFamily="18" charset="0"/>
                                </a:rPr>
                              </m:ctrlPr>
                            </m:fPr>
                            <m:num>
                              <m:rad>
                                <m:radPr>
                                  <m:degHide m:val="on"/>
                                  <m:ctrlPr>
                                    <a:rPr lang="en-CA" sz="1800" b="0" i="1" smtClean="0">
                                      <a:latin typeface="Cambria Math" panose="02040503050406030204" pitchFamily="18" charset="0"/>
                                    </a:rPr>
                                  </m:ctrlPr>
                                </m:radPr>
                                <m:deg/>
                                <m:e>
                                  <m:r>
                                    <a:rPr lang="en-CA" sz="1800" b="0" i="1" smtClean="0">
                                      <a:latin typeface="Cambria Math" panose="02040503050406030204" pitchFamily="18" charset="0"/>
                                    </a:rPr>
                                    <m:t>𝑠</m:t>
                                  </m:r>
                                </m:e>
                              </m:rad>
                            </m:num>
                            <m:den>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𝑘</m:t>
                                  </m:r>
                                </m:e>
                                <m:sup>
                                  <m:r>
                                    <a:rPr lang="en-CA" sz="1800" b="0" i="1" smtClean="0">
                                      <a:latin typeface="Cambria Math" panose="02040503050406030204" pitchFamily="18" charset="0"/>
                                    </a:rPr>
                                    <m:t>0</m:t>
                                  </m:r>
                                </m:sup>
                              </m:sSup>
                            </m:den>
                          </m:f>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𝑓</m:t>
                              </m:r>
                            </m:e>
                            <m:sub>
                              <m:r>
                                <a:rPr lang="en-CA" sz="1800" b="0" i="1" smtClean="0">
                                  <a:latin typeface="Cambria Math" panose="02040503050406030204" pitchFamily="18" charset="0"/>
                                </a:rPr>
                                <m:t>𝑉𝑎</m:t>
                              </m:r>
                            </m:sub>
                          </m:sSub>
                          <m:d>
                            <m:dPr>
                              <m:ctrlPr>
                                <a:rPr lang="en-CA" sz="1800" b="0" i="1" smtClean="0">
                                  <a:latin typeface="Cambria Math" panose="02040503050406030204" pitchFamily="18" charset="0"/>
                                </a:rPr>
                              </m:ctrlPr>
                            </m:dPr>
                            <m:e>
                              <m:r>
                                <a:rPr lang="en-CA" sz="1800" b="0" i="1" smtClean="0">
                                  <a:latin typeface="Cambria Math" panose="02040503050406030204" pitchFamily="18" charset="0"/>
                                </a:rPr>
                                <m:t>𝑠</m:t>
                              </m:r>
                            </m:e>
                          </m:d>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𝑛</m:t>
                              </m:r>
                            </m:e>
                            <m:sub>
                              <m:r>
                                <a:rPr lang="en-CA" sz="1800" b="0" i="1" smtClean="0">
                                  <a:latin typeface="Cambria Math" panose="02040503050406030204" pitchFamily="18" charset="0"/>
                                </a:rPr>
                                <m:t>𝑎</m:t>
                              </m:r>
                            </m:sub>
                          </m:sSub>
                          <m:r>
                            <a:rPr lang="en-CA" sz="1800" b="0" i="1" smtClean="0">
                              <a:latin typeface="Cambria Math" panose="02040503050406030204" pitchFamily="18" charset="0"/>
                            </a:rPr>
                            <m:t>(</m:t>
                          </m:r>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𝑘</m:t>
                              </m:r>
                            </m:e>
                            <m:sup>
                              <m:r>
                                <a:rPr lang="en-CA" sz="1800" b="0" i="1" smtClean="0">
                                  <a:latin typeface="Cambria Math" panose="02040503050406030204" pitchFamily="18" charset="0"/>
                                </a:rPr>
                                <m:t>0</m:t>
                              </m:r>
                            </m:sup>
                          </m:sSup>
                          <m:r>
                            <a:rPr lang="en-CA" sz="1800" b="0" i="1" smtClean="0">
                              <a:latin typeface="Cambria Math" panose="02040503050406030204" pitchFamily="18" charset="0"/>
                            </a:rPr>
                            <m:t>)</m:t>
                          </m:r>
                        </m:e>
                      </m:nary>
                    </m:oMath>
                  </m:oMathPara>
                </a14:m>
                <a:endParaRPr lang="en-CA" sz="1800" dirty="0"/>
              </a:p>
            </p:txBody>
          </p:sp>
        </mc:Choice>
        <mc:Fallback xmlns="">
          <p:sp>
            <p:nvSpPr>
              <p:cNvPr id="9" name="TextBox 8"/>
              <p:cNvSpPr txBox="1">
                <a:spLocks noRot="1" noChangeAspect="1" noMove="1" noResize="1" noEditPoints="1" noAdjustHandles="1" noChangeArrowheads="1" noChangeShapeType="1" noTextEdit="1"/>
              </p:cNvSpPr>
              <p:nvPr/>
            </p:nvSpPr>
            <p:spPr>
              <a:xfrm>
                <a:off x="683568" y="2198398"/>
                <a:ext cx="4218398" cy="726546"/>
              </a:xfrm>
              <a:prstGeom prst="rect">
                <a:avLst/>
              </a:prstGeom>
              <a:blipFill rotWithShape="0">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197366" y="2340520"/>
                <a:ext cx="2645211" cy="321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2000" b="0" i="1" smtClean="0">
                              <a:latin typeface="Cambria Math" panose="02040503050406030204" pitchFamily="18" charset="0"/>
                            </a:rPr>
                          </m:ctrlPr>
                        </m:sSubSupPr>
                        <m:e>
                          <m:r>
                            <m:rPr>
                              <m:sty m:val="p"/>
                            </m:rPr>
                            <a:rPr lang="en-CA" sz="2000" b="0" i="0" smtClean="0">
                              <a:latin typeface="Cambria Math" panose="02040503050406030204" pitchFamily="18" charset="0"/>
                            </a:rPr>
                            <m:t>Π</m:t>
                          </m:r>
                        </m:e>
                        <m:sub>
                          <m:r>
                            <a:rPr lang="en-CA" sz="2000" b="0" i="1" smtClean="0">
                              <a:latin typeface="Cambria Math" panose="02040503050406030204" pitchFamily="18" charset="0"/>
                            </a:rPr>
                            <m:t>𝑉𝑎</m:t>
                          </m:r>
                        </m:sub>
                        <m:sup>
                          <m:r>
                            <a:rPr lang="en-CA" sz="2000" b="0" i="1" smtClean="0">
                              <a:latin typeface="Cambria Math" panose="02040503050406030204" pitchFamily="18" charset="0"/>
                            </a:rPr>
                            <m:t>𝑇𝑜𝑡𝑎𝑙</m:t>
                          </m:r>
                        </m:sup>
                      </m:sSubSup>
                      <m:r>
                        <a:rPr lang="en-CA" sz="2000" b="0" i="1" smtClean="0">
                          <a:latin typeface="Cambria Math" panose="02040503050406030204" pitchFamily="18" charset="0"/>
                        </a:rPr>
                        <m:t>=</m:t>
                      </m:r>
                      <m:sSubSup>
                        <m:sSubSupPr>
                          <m:ctrlPr>
                            <a:rPr lang="en-CA" sz="2000" b="0" i="1" smtClean="0">
                              <a:latin typeface="Cambria Math" panose="02040503050406030204" pitchFamily="18" charset="0"/>
                            </a:rPr>
                          </m:ctrlPr>
                        </m:sSubSupPr>
                        <m:e>
                          <m:r>
                            <m:rPr>
                              <m:sty m:val="p"/>
                            </m:rPr>
                            <a:rPr lang="en-CA" sz="2000" b="0" i="0" smtClean="0">
                              <a:latin typeface="Cambria Math" panose="02040503050406030204" pitchFamily="18" charset="0"/>
                            </a:rPr>
                            <m:t>Π</m:t>
                          </m:r>
                        </m:e>
                        <m:sub>
                          <m:r>
                            <a:rPr lang="en-CA" sz="2000" b="0" i="1" smtClean="0">
                              <a:latin typeface="Cambria Math" panose="02040503050406030204" pitchFamily="18" charset="0"/>
                            </a:rPr>
                            <m:t>𝑉𝑎</m:t>
                          </m:r>
                        </m:sub>
                        <m:sup>
                          <m:r>
                            <a:rPr lang="en-CA" sz="2000" b="0" i="1" smtClean="0">
                              <a:latin typeface="Cambria Math" panose="02040503050406030204" pitchFamily="18" charset="0"/>
                            </a:rPr>
                            <m:t>𝐼𝑑𝑒𝑎𝑙</m:t>
                          </m:r>
                        </m:sup>
                      </m:sSubSup>
                      <m:r>
                        <a:rPr lang="en-CA" sz="2000" b="0" i="1" smtClean="0">
                          <a:latin typeface="Cambria Math" panose="02040503050406030204" pitchFamily="18" charset="0"/>
                        </a:rPr>
                        <m:t>+</m:t>
                      </m:r>
                      <m:r>
                        <a:rPr lang="en-CA" sz="2000" b="0" i="1" smtClean="0">
                          <a:latin typeface="Cambria Math" panose="02040503050406030204" pitchFamily="18" charset="0"/>
                        </a:rPr>
                        <m:t>𝛿</m:t>
                      </m:r>
                      <m:sSub>
                        <m:sSubPr>
                          <m:ctrlPr>
                            <a:rPr lang="en-CA" sz="2000" b="0" i="1" smtClean="0">
                              <a:latin typeface="Cambria Math" panose="02040503050406030204" pitchFamily="18" charset="0"/>
                            </a:rPr>
                          </m:ctrlPr>
                        </m:sSubPr>
                        <m:e>
                          <m:r>
                            <m:rPr>
                              <m:sty m:val="p"/>
                            </m:rPr>
                            <a:rPr lang="en-CA" sz="2000" b="0" i="0" smtClean="0">
                              <a:latin typeface="Cambria Math" panose="02040503050406030204" pitchFamily="18" charset="0"/>
                            </a:rPr>
                            <m:t>Π</m:t>
                          </m:r>
                        </m:e>
                        <m:sub>
                          <m:r>
                            <a:rPr lang="en-CA" sz="2000" b="0" i="1" smtClean="0">
                              <a:latin typeface="Cambria Math" panose="02040503050406030204" pitchFamily="18" charset="0"/>
                            </a:rPr>
                            <m:t>𝑉𝑎</m:t>
                          </m:r>
                        </m:sub>
                      </m:sSub>
                    </m:oMath>
                  </m:oMathPara>
                </a14:m>
                <a:endParaRPr lang="en-CA"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6197366" y="2340520"/>
                <a:ext cx="2645211" cy="321883"/>
              </a:xfrm>
              <a:prstGeom prst="rect">
                <a:avLst/>
              </a:prstGeom>
              <a:blipFill rotWithShape="0">
                <a:blip r:embed="rId9"/>
                <a:stretch>
                  <a:fillRect l="-1843" b="-18868"/>
                </a:stretch>
              </a:blipFill>
            </p:spPr>
            <p:txBody>
              <a:bodyPr/>
              <a:lstStyle/>
              <a:p>
                <a:r>
                  <a:rPr lang="en-CA">
                    <a:noFill/>
                  </a:rPr>
                  <a:t> </a:t>
                </a:r>
              </a:p>
            </p:txBody>
          </p:sp>
        </mc:Fallback>
      </mc:AlternateContent>
    </p:spTree>
    <p:extLst>
      <p:ext uri="{BB962C8B-B14F-4D97-AF65-F5344CB8AC3E}">
        <p14:creationId xmlns:p14="http://schemas.microsoft.com/office/powerpoint/2010/main" val="15221180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dirty="0"/>
          </a:p>
        </p:txBody>
      </p:sp>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45</a:t>
            </a:fld>
            <a:endParaRPr lang="en-CA" dirty="0"/>
          </a:p>
        </p:txBody>
      </p:sp>
      <p:pic>
        <p:nvPicPr>
          <p:cNvPr id="5" name="Picture 3"/>
          <p:cNvPicPr>
            <a:picLocks noChangeArrowheads="1"/>
          </p:cNvPicPr>
          <p:nvPr/>
        </p:nvPicPr>
        <p:blipFill>
          <a:blip r:embed="rId2" cstate="print"/>
          <a:srcRect/>
          <a:stretch>
            <a:fillRect/>
          </a:stretch>
        </p:blipFill>
        <p:spPr bwMode="auto">
          <a:xfrm>
            <a:off x="45720" y="1556792"/>
            <a:ext cx="4526280" cy="36576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572000" y="1643608"/>
            <a:ext cx="4508865" cy="3657600"/>
          </a:xfrm>
          <a:prstGeom prst="rect">
            <a:avLst/>
          </a:prstGeom>
          <a:noFill/>
          <a:ln w="9525">
            <a:noFill/>
            <a:miter lim="800000"/>
            <a:headEnd/>
            <a:tailEnd/>
          </a:ln>
        </p:spPr>
      </p:pic>
    </p:spTree>
    <p:extLst>
      <p:ext uri="{BB962C8B-B14F-4D97-AF65-F5344CB8AC3E}">
        <p14:creationId xmlns:p14="http://schemas.microsoft.com/office/powerpoint/2010/main" val="348669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
          <p:cNvSpPr txBox="1">
            <a:spLocks/>
          </p:cNvSpPr>
          <p:nvPr/>
        </p:nvSpPr>
        <p:spPr bwMode="auto">
          <a:xfrm>
            <a:off x="539552" y="1143000"/>
            <a:ext cx="8229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200" dirty="0" smtClean="0"/>
              <a:t>Israel-Stewart viscous </a:t>
            </a:r>
            <a:r>
              <a:rPr lang="en-US" sz="2200" dirty="0"/>
              <a:t>hydrodynamics </a:t>
            </a:r>
            <a:r>
              <a:rPr lang="en-US" sz="2200" dirty="0" smtClean="0"/>
              <a:t>equations:</a:t>
            </a:r>
          </a:p>
          <a:p>
            <a:endParaRPr lang="en-US" sz="1800" dirty="0" smtClean="0"/>
          </a:p>
          <a:p>
            <a:endParaRPr lang="en-US" sz="1800" dirty="0"/>
          </a:p>
          <a:p>
            <a:endParaRPr lang="en-US" sz="1800" dirty="0" smtClean="0"/>
          </a:p>
          <a:p>
            <a:endParaRPr lang="en-US" sz="1800" dirty="0"/>
          </a:p>
          <a:p>
            <a:pPr marL="0" indent="0">
              <a:buNone/>
            </a:pPr>
            <a:endParaRPr lang="en-US" sz="1800" dirty="0" smtClean="0"/>
          </a:p>
          <a:p>
            <a:endParaRPr lang="en-US" sz="2000" dirty="0" smtClean="0"/>
          </a:p>
          <a:p>
            <a:endParaRPr lang="en-US" sz="2000" dirty="0" smtClean="0"/>
          </a:p>
          <a:p>
            <a:r>
              <a:rPr lang="en-US" sz="2000" dirty="0" smtClean="0"/>
              <a:t>Goals: </a:t>
            </a:r>
          </a:p>
          <a:p>
            <a:pPr marL="709613" lvl="1" indent="-342900">
              <a:buFont typeface="+mj-lt"/>
              <a:buAutoNum type="arabicPeriod"/>
            </a:pPr>
            <a:r>
              <a:rPr lang="en-US" sz="1800" dirty="0"/>
              <a:t>To study the effects of initial conditions [</a:t>
            </a:r>
            <a:r>
              <a:rPr lang="en-US" sz="1800" dirty="0" err="1" smtClean="0">
                <a:solidFill>
                  <a:srgbClr val="CC6600"/>
                </a:solidFill>
                <a:latin typeface="Symbol" pitchFamily="18" charset="2"/>
              </a:rPr>
              <a:t>p</a:t>
            </a:r>
            <a:r>
              <a:rPr lang="en-US" sz="1800" baseline="30000" dirty="0" err="1" smtClean="0">
                <a:solidFill>
                  <a:srgbClr val="CC6600"/>
                </a:solidFill>
                <a:latin typeface="Symbol" pitchFamily="18" charset="2"/>
              </a:rPr>
              <a:t>mn</a:t>
            </a:r>
            <a:r>
              <a:rPr lang="en-US" sz="1800" dirty="0" smtClean="0">
                <a:solidFill>
                  <a:srgbClr val="CC6600"/>
                </a:solidFill>
                <a:latin typeface="Symbol" pitchFamily="18" charset="2"/>
              </a:rPr>
              <a:t> (t</a:t>
            </a:r>
            <a:r>
              <a:rPr lang="en-US" sz="1800" baseline="-25000" dirty="0" smtClean="0">
                <a:solidFill>
                  <a:srgbClr val="CC6600"/>
                </a:solidFill>
                <a:latin typeface="Symbol" pitchFamily="18" charset="2"/>
              </a:rPr>
              <a:t>0</a:t>
            </a:r>
            <a:r>
              <a:rPr lang="en-US" sz="1800" dirty="0" smtClean="0">
                <a:solidFill>
                  <a:srgbClr val="CC6600"/>
                </a:solidFill>
                <a:latin typeface="Symbol" pitchFamily="18" charset="2"/>
              </a:rPr>
              <a:t>)</a:t>
            </a:r>
            <a:r>
              <a:rPr lang="en-US" sz="1800" dirty="0"/>
              <a:t>]</a:t>
            </a:r>
            <a:r>
              <a:rPr lang="en-US" sz="1800" dirty="0" smtClean="0"/>
              <a:t> rel</a:t>
            </a:r>
            <a:r>
              <a:rPr lang="en-US" sz="1800" dirty="0"/>
              <a:t>. to Bjorken flow </a:t>
            </a:r>
            <a:r>
              <a:rPr lang="en-US" sz="1800" dirty="0" smtClean="0"/>
              <a:t>Navier-Stoke value.  </a:t>
            </a:r>
            <a:endParaRPr lang="en-US" sz="1800" dirty="0"/>
          </a:p>
          <a:p>
            <a:pPr marL="709613" lvl="1" indent="-342900">
              <a:buFont typeface="+mj-lt"/>
              <a:buAutoNum type="arabicPeriod"/>
            </a:pPr>
            <a:r>
              <a:rPr lang="en-US" sz="1800" dirty="0" smtClean="0"/>
              <a:t>To explore the effects of</a:t>
            </a:r>
            <a:r>
              <a:rPr lang="en-US" sz="1800" dirty="0" smtClean="0">
                <a:solidFill>
                  <a:srgbClr val="FF0000"/>
                </a:solidFill>
                <a:latin typeface="Symbol" pitchFamily="18" charset="2"/>
              </a:rPr>
              <a:t> </a:t>
            </a:r>
            <a:r>
              <a:rPr lang="en-US" sz="1800" dirty="0" smtClean="0"/>
              <a:t>a transport coefficient [</a:t>
            </a:r>
            <a:r>
              <a:rPr lang="en-US" sz="1800" dirty="0" err="1" smtClean="0">
                <a:solidFill>
                  <a:schemeClr val="accent5">
                    <a:lumMod val="50000"/>
                  </a:schemeClr>
                </a:solidFill>
                <a:latin typeface="Symbol" pitchFamily="18" charset="2"/>
              </a:rPr>
              <a:t>t</a:t>
            </a:r>
            <a:r>
              <a:rPr lang="en-US" sz="1800" baseline="-25000" dirty="0" err="1" smtClean="0">
                <a:solidFill>
                  <a:schemeClr val="accent5">
                    <a:lumMod val="50000"/>
                  </a:schemeClr>
                </a:solidFill>
                <a:latin typeface="Symbol" pitchFamily="18" charset="2"/>
              </a:rPr>
              <a:t>p</a:t>
            </a:r>
            <a:r>
              <a:rPr lang="en-US" sz="1800" baseline="-25000" dirty="0" smtClean="0">
                <a:solidFill>
                  <a:srgbClr val="FF0000"/>
                </a:solidFill>
                <a:latin typeface="Symbol" pitchFamily="18" charset="2"/>
              </a:rPr>
              <a:t> </a:t>
            </a:r>
            <a:r>
              <a:rPr lang="en-US" sz="1800" dirty="0"/>
              <a:t>]</a:t>
            </a:r>
            <a:r>
              <a:rPr lang="en-US" sz="1800" dirty="0" smtClean="0"/>
              <a:t>.</a:t>
            </a:r>
            <a:br>
              <a:rPr lang="en-US" sz="1800" dirty="0" smtClean="0"/>
            </a:br>
            <a:endParaRPr lang="en-US" sz="1000" dirty="0" smtClean="0"/>
          </a:p>
          <a:p>
            <a:r>
              <a:rPr lang="en-US" sz="2000" dirty="0" smtClean="0"/>
              <a:t>We are changing one parameter at a time while keeping the others to their </a:t>
            </a:r>
            <a:r>
              <a:rPr lang="en-US" sz="2000" dirty="0" smtClean="0">
                <a:solidFill>
                  <a:srgbClr val="FF3300"/>
                </a:solidFill>
              </a:rPr>
              <a:t>default </a:t>
            </a:r>
            <a:r>
              <a:rPr lang="en-US" sz="2000" dirty="0" smtClean="0"/>
              <a:t>values:</a:t>
            </a:r>
            <a:endParaRPr lang="en-US" sz="2400" dirty="0"/>
          </a:p>
          <a:p>
            <a:pPr marL="0" indent="0">
              <a:buNone/>
            </a:pPr>
            <a:endParaRPr lang="en-US" sz="2000" dirty="0" smtClean="0"/>
          </a:p>
        </p:txBody>
      </p:sp>
      <p:sp>
        <p:nvSpPr>
          <p:cNvPr id="11266" name="Title 3"/>
          <p:cNvSpPr>
            <a:spLocks noGrp="1"/>
          </p:cNvSpPr>
          <p:nvPr>
            <p:ph type="title"/>
          </p:nvPr>
        </p:nvSpPr>
        <p:spPr>
          <a:xfrm>
            <a:off x="457200" y="533400"/>
            <a:ext cx="8229600" cy="609600"/>
          </a:xfrm>
        </p:spPr>
        <p:txBody>
          <a:bodyPr/>
          <a:lstStyle/>
          <a:p>
            <a:pPr algn="ctr"/>
            <a:r>
              <a:rPr lang="en-US" sz="3200" dirty="0" smtClean="0"/>
              <a:t>3+1D Viscous Hydrodynamics </a:t>
            </a:r>
          </a:p>
        </p:txBody>
      </p:sp>
      <p:sp>
        <p:nvSpPr>
          <p:cNvPr id="3" name="Slide Number Placeholder 2"/>
          <p:cNvSpPr>
            <a:spLocks noGrp="1"/>
          </p:cNvSpPr>
          <p:nvPr>
            <p:ph type="sldNum" sz="quarter" idx="12"/>
          </p:nvPr>
        </p:nvSpPr>
        <p:spPr/>
        <p:txBody>
          <a:bodyPr/>
          <a:lstStyle/>
          <a:p>
            <a:pPr>
              <a:defRPr/>
            </a:pPr>
            <a:fld id="{C6D08EAE-A8DB-484C-8ED8-CB37481F9846}" type="slidenum">
              <a:rPr lang="en-CA"/>
              <a:pPr>
                <a:defRPr/>
              </a:pPr>
              <a:t>5</a:t>
            </a:fld>
            <a:endParaRPr lang="en-CA"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9" name="Picture 2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47864" y="1556792"/>
            <a:ext cx="1844384" cy="381000"/>
          </a:xfrm>
          <a:prstGeom prst="rect">
            <a:avLst/>
          </a:prstGeom>
          <a:noFill/>
        </p:spPr>
      </p:pic>
      <p:pic>
        <p:nvPicPr>
          <p:cNvPr id="20" name="Picture 2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99592" y="1607840"/>
            <a:ext cx="1143000" cy="381000"/>
          </a:xfrm>
          <a:prstGeom prst="rect">
            <a:avLst/>
          </a:prstGeom>
          <a:noFill/>
        </p:spPr>
      </p:pic>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5843" name="Rectangle 3"/>
          <p:cNvSpPr>
            <a:spLocks noChangeArrowheads="1"/>
          </p:cNvSpPr>
          <p:nvPr/>
        </p:nvSpPr>
        <p:spPr bwMode="auto">
          <a:xfrm>
            <a:off x="0" y="1133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27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mc:AlternateContent xmlns:mc="http://schemas.openxmlformats.org/markup-compatibility/2006" xmlns:a14="http://schemas.microsoft.com/office/drawing/2010/main">
        <mc:Choice Requires="a14">
          <p:sp>
            <p:nvSpPr>
              <p:cNvPr id="23" name="TextBox 22"/>
              <p:cNvSpPr txBox="1"/>
              <p:nvPr/>
            </p:nvSpPr>
            <p:spPr>
              <a:xfrm>
                <a:off x="539552" y="1988840"/>
                <a:ext cx="5511765" cy="684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solidFill>
                                <a:schemeClr val="accent5">
                                  <a:lumMod val="50000"/>
                                </a:schemeClr>
                              </a:solidFill>
                              <a:latin typeface="Cambria Math" panose="02040503050406030204" pitchFamily="18" charset="0"/>
                            </a:rPr>
                          </m:ctrlPr>
                        </m:sSubPr>
                        <m:e>
                          <m:r>
                            <a:rPr lang="en-CA" sz="2000" b="0" i="1" smtClean="0">
                              <a:solidFill>
                                <a:schemeClr val="accent5">
                                  <a:lumMod val="50000"/>
                                </a:schemeClr>
                              </a:solidFill>
                              <a:latin typeface="Cambria Math" panose="02040503050406030204" pitchFamily="18" charset="0"/>
                            </a:rPr>
                            <m:t>𝜏</m:t>
                          </m:r>
                        </m:e>
                        <m:sub>
                          <m:r>
                            <a:rPr lang="en-CA" sz="2000" b="0" i="1" smtClean="0">
                              <a:solidFill>
                                <a:schemeClr val="accent5">
                                  <a:lumMod val="50000"/>
                                </a:schemeClr>
                              </a:solidFill>
                              <a:latin typeface="Cambria Math" panose="02040503050406030204" pitchFamily="18" charset="0"/>
                            </a:rPr>
                            <m:t>𝜋</m:t>
                          </m:r>
                        </m:sub>
                      </m:sSub>
                      <m:d>
                        <m:dPr>
                          <m:begChr m:val="["/>
                          <m:endChr m:val="]"/>
                          <m:ctrlPr>
                            <a:rPr lang="en-CA" sz="2000" i="1">
                              <a:latin typeface="Cambria Math" panose="02040503050406030204" pitchFamily="18" charset="0"/>
                            </a:rPr>
                          </m:ctrlPr>
                        </m:dPr>
                        <m:e>
                          <m:sSubSup>
                            <m:sSubSupPr>
                              <m:ctrlPr>
                                <a:rPr lang="en-CA" sz="2000" i="1">
                                  <a:latin typeface="Cambria Math" panose="02040503050406030204" pitchFamily="18" charset="0"/>
                                </a:rPr>
                              </m:ctrlPr>
                            </m:sSubSupPr>
                            <m:e>
                              <m:sSubSup>
                                <m:sSubSupPr>
                                  <m:ctrlPr>
                                    <a:rPr lang="en-CA" sz="2000" b="0" i="1" smtClean="0">
                                      <a:latin typeface="Cambria Math" panose="02040503050406030204" pitchFamily="18" charset="0"/>
                                    </a:rPr>
                                  </m:ctrlPr>
                                </m:sSubSupPr>
                                <m:e>
                                  <m:r>
                                    <m:rPr>
                                      <m:sty m:val="p"/>
                                    </m:rPr>
                                    <a:rPr lang="en-CA" sz="2000" b="0" i="0" smtClean="0">
                                      <a:latin typeface="Cambria Math" panose="02040503050406030204" pitchFamily="18" charset="0"/>
                                    </a:rPr>
                                    <m:t>Δ</m:t>
                                  </m:r>
                                </m:e>
                                <m:sub>
                                  <m:r>
                                    <a:rPr lang="en-CA" sz="2000" b="0" i="1" smtClean="0">
                                      <a:latin typeface="Cambria Math" panose="02040503050406030204" pitchFamily="18" charset="0"/>
                                    </a:rPr>
                                    <m:t>𝛼</m:t>
                                  </m:r>
                                </m:sub>
                                <m:sup>
                                  <m:r>
                                    <a:rPr lang="en-CA" sz="2000" b="0" i="1" smtClean="0">
                                      <a:latin typeface="Cambria Math" panose="02040503050406030204" pitchFamily="18" charset="0"/>
                                    </a:rPr>
                                    <m:t>𝜇</m:t>
                                  </m:r>
                                </m:sup>
                              </m:sSubSup>
                              <m:r>
                                <m:rPr>
                                  <m:sty m:val="p"/>
                                </m:rPr>
                                <a:rPr lang="en-CA" sz="2000">
                                  <a:latin typeface="Cambria Math" panose="02040503050406030204" pitchFamily="18" charset="0"/>
                                </a:rPr>
                                <m:t>Δ</m:t>
                              </m:r>
                            </m:e>
                            <m:sub>
                              <m:r>
                                <a:rPr lang="en-CA" sz="2000" i="1">
                                  <a:latin typeface="Cambria Math" panose="02040503050406030204" pitchFamily="18" charset="0"/>
                                </a:rPr>
                                <m:t>𝛽</m:t>
                              </m:r>
                            </m:sub>
                            <m:sup>
                              <m:r>
                                <a:rPr lang="en-CA" sz="2000" i="1">
                                  <a:latin typeface="Cambria Math" panose="02040503050406030204" pitchFamily="18" charset="0"/>
                                </a:rPr>
                                <m:t>𝜈</m:t>
                              </m:r>
                            </m:sup>
                          </m:sSubSup>
                          <m:sSup>
                            <m:sSupPr>
                              <m:ctrlPr>
                                <a:rPr lang="en-CA" sz="2000" i="1">
                                  <a:latin typeface="Cambria Math" panose="02040503050406030204" pitchFamily="18" charset="0"/>
                                </a:rPr>
                              </m:ctrlPr>
                            </m:sSupPr>
                            <m:e>
                              <m:r>
                                <a:rPr lang="en-CA" sz="2000" i="1">
                                  <a:latin typeface="Cambria Math" panose="02040503050406030204" pitchFamily="18" charset="0"/>
                                </a:rPr>
                                <m:t>𝑢</m:t>
                              </m:r>
                            </m:e>
                            <m:sup>
                              <m:r>
                                <a:rPr lang="en-CA" sz="2000" i="1">
                                  <a:latin typeface="Cambria Math" panose="02040503050406030204" pitchFamily="18" charset="0"/>
                                </a:rPr>
                                <m:t>𝜎</m:t>
                              </m:r>
                            </m:sup>
                          </m:sSup>
                          <m:sSub>
                            <m:sSubPr>
                              <m:ctrlPr>
                                <a:rPr lang="en-CA" sz="2000" i="1">
                                  <a:latin typeface="Cambria Math" panose="02040503050406030204" pitchFamily="18" charset="0"/>
                                </a:rPr>
                              </m:ctrlPr>
                            </m:sSubPr>
                            <m:e>
                              <m:r>
                                <a:rPr lang="en-CA" sz="2000" i="1">
                                  <a:latin typeface="Cambria Math" panose="02040503050406030204" pitchFamily="18" charset="0"/>
                                </a:rPr>
                                <m:t>𝜕</m:t>
                              </m:r>
                            </m:e>
                            <m:sub>
                              <m:r>
                                <a:rPr lang="en-CA" sz="2000" i="1">
                                  <a:latin typeface="Cambria Math" panose="02040503050406030204" pitchFamily="18" charset="0"/>
                                </a:rPr>
                                <m:t>𝜎</m:t>
                              </m:r>
                            </m:sub>
                          </m:sSub>
                          <m:sSup>
                            <m:sSupPr>
                              <m:ctrlPr>
                                <a:rPr lang="en-CA" sz="2000" i="1">
                                  <a:latin typeface="Cambria Math" panose="02040503050406030204" pitchFamily="18" charset="0"/>
                                </a:rPr>
                              </m:ctrlPr>
                            </m:sSupPr>
                            <m:e>
                              <m:r>
                                <a:rPr lang="en-CA" sz="2000" i="1">
                                  <a:latin typeface="Cambria Math" panose="02040503050406030204" pitchFamily="18" charset="0"/>
                                </a:rPr>
                                <m:t>𝜋</m:t>
                              </m:r>
                            </m:e>
                            <m:sup>
                              <m:r>
                                <a:rPr lang="en-CA" sz="2000" i="1">
                                  <a:latin typeface="Cambria Math" panose="02040503050406030204" pitchFamily="18" charset="0"/>
                                </a:rPr>
                                <m:t>𝛼𝛽</m:t>
                              </m:r>
                            </m:sup>
                          </m:sSup>
                          <m:r>
                            <a:rPr lang="en-CA" sz="2000" i="1">
                              <a:latin typeface="Cambria Math" panose="02040503050406030204" pitchFamily="18" charset="0"/>
                            </a:rPr>
                            <m:t>+</m:t>
                          </m:r>
                          <m:f>
                            <m:fPr>
                              <m:ctrlPr>
                                <a:rPr lang="en-CA" sz="2000" i="1">
                                  <a:latin typeface="Cambria Math" panose="02040503050406030204" pitchFamily="18" charset="0"/>
                                </a:rPr>
                              </m:ctrlPr>
                            </m:fPr>
                            <m:num>
                              <m:r>
                                <a:rPr lang="en-CA" sz="2000" i="1">
                                  <a:latin typeface="Cambria Math" panose="02040503050406030204" pitchFamily="18" charset="0"/>
                                </a:rPr>
                                <m:t>4</m:t>
                              </m:r>
                            </m:num>
                            <m:den>
                              <m:r>
                                <a:rPr lang="en-CA" sz="2000" i="1">
                                  <a:latin typeface="Cambria Math" panose="02040503050406030204" pitchFamily="18" charset="0"/>
                                </a:rPr>
                                <m:t>3</m:t>
                              </m:r>
                            </m:den>
                          </m:f>
                          <m:sSup>
                            <m:sSupPr>
                              <m:ctrlPr>
                                <a:rPr lang="en-CA" sz="2000" i="1">
                                  <a:latin typeface="Cambria Math" panose="02040503050406030204" pitchFamily="18" charset="0"/>
                                </a:rPr>
                              </m:ctrlPr>
                            </m:sSupPr>
                            <m:e>
                              <m:r>
                                <a:rPr lang="en-CA" sz="2000" i="1">
                                  <a:latin typeface="Cambria Math" panose="02040503050406030204" pitchFamily="18" charset="0"/>
                                </a:rPr>
                                <m:t>𝜋</m:t>
                              </m:r>
                            </m:e>
                            <m:sup>
                              <m:r>
                                <a:rPr lang="en-CA" sz="2000" i="1">
                                  <a:latin typeface="Cambria Math" panose="02040503050406030204" pitchFamily="18" charset="0"/>
                                </a:rPr>
                                <m:t>𝜇𝜈</m:t>
                              </m:r>
                            </m:sup>
                          </m:sSup>
                          <m:d>
                            <m:dPr>
                              <m:ctrlPr>
                                <a:rPr lang="en-CA" sz="2000" i="1">
                                  <a:latin typeface="Cambria Math" panose="02040503050406030204" pitchFamily="18" charset="0"/>
                                </a:rPr>
                              </m:ctrlPr>
                            </m:dPr>
                            <m:e>
                              <m:sSub>
                                <m:sSubPr>
                                  <m:ctrlPr>
                                    <a:rPr lang="en-CA" sz="2000" i="1">
                                      <a:latin typeface="Cambria Math" panose="02040503050406030204" pitchFamily="18" charset="0"/>
                                    </a:rPr>
                                  </m:ctrlPr>
                                </m:sSubPr>
                                <m:e>
                                  <m:r>
                                    <a:rPr lang="en-CA" sz="2000" i="1">
                                      <a:latin typeface="Cambria Math" panose="02040503050406030204" pitchFamily="18" charset="0"/>
                                    </a:rPr>
                                    <m:t>𝜕</m:t>
                                  </m:r>
                                </m:e>
                                <m:sub>
                                  <m:r>
                                    <a:rPr lang="en-CA" sz="2000" i="1">
                                      <a:latin typeface="Cambria Math" panose="02040503050406030204" pitchFamily="18" charset="0"/>
                                    </a:rPr>
                                    <m:t>𝛼</m:t>
                                  </m:r>
                                </m:sub>
                              </m:sSub>
                              <m:sSup>
                                <m:sSupPr>
                                  <m:ctrlPr>
                                    <a:rPr lang="en-CA" sz="2000" i="1">
                                      <a:latin typeface="Cambria Math" panose="02040503050406030204" pitchFamily="18" charset="0"/>
                                    </a:rPr>
                                  </m:ctrlPr>
                                </m:sSupPr>
                                <m:e>
                                  <m:r>
                                    <a:rPr lang="en-CA" sz="2000" i="1">
                                      <a:latin typeface="Cambria Math" panose="02040503050406030204" pitchFamily="18" charset="0"/>
                                    </a:rPr>
                                    <m:t>𝑢</m:t>
                                  </m:r>
                                </m:e>
                                <m:sup>
                                  <m:r>
                                    <a:rPr lang="en-CA" sz="2000" i="1">
                                      <a:latin typeface="Cambria Math" panose="02040503050406030204" pitchFamily="18" charset="0"/>
                                    </a:rPr>
                                    <m:t>𝛼</m:t>
                                  </m:r>
                                </m:sup>
                              </m:sSup>
                            </m:e>
                          </m:d>
                        </m:e>
                      </m:d>
                      <m:r>
                        <a:rPr lang="en-CA" sz="2000" b="0" i="1" smtClean="0">
                          <a:latin typeface="Cambria Math" panose="02040503050406030204" pitchFamily="18" charset="0"/>
                        </a:rPr>
                        <m:t>=</m:t>
                      </m:r>
                      <m:d>
                        <m:dPr>
                          <m:ctrlPr>
                            <a:rPr lang="en-CA" sz="2000" b="0" i="1" smtClean="0">
                              <a:latin typeface="Cambria Math" panose="02040503050406030204" pitchFamily="18" charset="0"/>
                            </a:rPr>
                          </m:ctrlPr>
                        </m:dPr>
                        <m:e>
                          <m:sSup>
                            <m:sSupPr>
                              <m:ctrlPr>
                                <a:rPr lang="en-CA" sz="2000" b="0" i="1" smtClean="0">
                                  <a:latin typeface="Cambria Math" panose="02040503050406030204" pitchFamily="18" charset="0"/>
                                </a:rPr>
                              </m:ctrlPr>
                            </m:sSupPr>
                            <m:e>
                              <m:sSubSup>
                                <m:sSubSupPr>
                                  <m:ctrlPr>
                                    <a:rPr lang="en-CA" sz="2000" i="1" smtClean="0">
                                      <a:solidFill>
                                        <a:schemeClr val="tx1"/>
                                      </a:solidFill>
                                      <a:latin typeface="Cambria Math" panose="02040503050406030204" pitchFamily="18" charset="0"/>
                                    </a:rPr>
                                  </m:ctrlPr>
                                </m:sSubSupPr>
                                <m:e>
                                  <m:r>
                                    <a:rPr lang="en-CA" sz="2000" i="1">
                                      <a:solidFill>
                                        <a:schemeClr val="tx1"/>
                                      </a:solidFill>
                                      <a:latin typeface="Cambria Math" panose="02040503050406030204" pitchFamily="18" charset="0"/>
                                    </a:rPr>
                                    <m:t>𝜋</m:t>
                                  </m:r>
                                </m:e>
                                <m:sub>
                                  <m:r>
                                    <a:rPr lang="en-CA" sz="2000" i="1">
                                      <a:solidFill>
                                        <a:schemeClr val="tx1"/>
                                      </a:solidFill>
                                      <a:latin typeface="Cambria Math" panose="02040503050406030204" pitchFamily="18" charset="0"/>
                                    </a:rPr>
                                    <m:t>𝑁𝑆</m:t>
                                  </m:r>
                                </m:sub>
                                <m:sup>
                                  <m:r>
                                    <a:rPr lang="en-CA" sz="2000" i="1">
                                      <a:solidFill>
                                        <a:schemeClr val="tx1"/>
                                      </a:solidFill>
                                      <a:latin typeface="Cambria Math" panose="02040503050406030204" pitchFamily="18" charset="0"/>
                                    </a:rPr>
                                    <m:t>𝜇𝜈</m:t>
                                  </m:r>
                                </m:sup>
                              </m:sSubSup>
                              <m:r>
                                <a:rPr lang="en-CA" sz="2000" i="1">
                                  <a:latin typeface="Cambria Math" panose="02040503050406030204" pitchFamily="18" charset="0"/>
                                </a:rPr>
                                <m:t>−</m:t>
                              </m:r>
                              <m:r>
                                <a:rPr lang="en-CA" sz="2000" b="0" i="1" smtClean="0">
                                  <a:latin typeface="Cambria Math" panose="02040503050406030204" pitchFamily="18" charset="0"/>
                                </a:rPr>
                                <m:t>𝜋</m:t>
                              </m:r>
                            </m:e>
                            <m:sup>
                              <m:r>
                                <a:rPr lang="en-CA" sz="2000" b="0" i="1" smtClean="0">
                                  <a:latin typeface="Cambria Math" panose="02040503050406030204" pitchFamily="18" charset="0"/>
                                </a:rPr>
                                <m:t>𝜇𝜈</m:t>
                              </m:r>
                            </m:sup>
                          </m:sSup>
                        </m:e>
                      </m:d>
                    </m:oMath>
                  </m:oMathPara>
                </a14:m>
                <a:endParaRPr lang="en-CA" sz="2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539552" y="1988840"/>
                <a:ext cx="5511765" cy="684931"/>
              </a:xfrm>
              <a:prstGeom prst="rect">
                <a:avLst/>
              </a:prstGeom>
              <a:blipFill rotWithShape="0">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539552" y="2708920"/>
                <a:ext cx="1873269" cy="638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solidFill>
                                <a:schemeClr val="accent5">
                                  <a:lumMod val="50000"/>
                                </a:schemeClr>
                              </a:solidFill>
                              <a:latin typeface="Cambria Math" panose="02040503050406030204" pitchFamily="18" charset="0"/>
                            </a:rPr>
                          </m:ctrlPr>
                        </m:sSubPr>
                        <m:e>
                          <m:r>
                            <a:rPr lang="en-CA" b="0" i="1" smtClean="0">
                              <a:solidFill>
                                <a:schemeClr val="accent5">
                                  <a:lumMod val="50000"/>
                                </a:schemeClr>
                              </a:solidFill>
                              <a:latin typeface="Cambria Math" panose="02040503050406030204" pitchFamily="18" charset="0"/>
                            </a:rPr>
                            <m:t>𝜏</m:t>
                          </m:r>
                        </m:e>
                        <m:sub>
                          <m:r>
                            <a:rPr lang="en-CA" b="0" i="1" smtClean="0">
                              <a:solidFill>
                                <a:schemeClr val="accent5">
                                  <a:lumMod val="50000"/>
                                </a:schemeClr>
                              </a:solidFill>
                              <a:latin typeface="Cambria Math" panose="02040503050406030204" pitchFamily="18" charset="0"/>
                            </a:rPr>
                            <m:t>𝜋</m:t>
                          </m:r>
                        </m:sub>
                      </m:sSub>
                      <m:r>
                        <a:rPr lang="en-CA" b="0" i="1" smtClean="0">
                          <a:solidFill>
                            <a:schemeClr val="tx1"/>
                          </a:solidFill>
                          <a:latin typeface="Cambria Math" panose="02040503050406030204" pitchFamily="18" charset="0"/>
                        </a:rPr>
                        <m:t>=</m:t>
                      </m:r>
                      <m:sSub>
                        <m:sSubPr>
                          <m:ctrlPr>
                            <a:rPr lang="en-CA" b="0" i="1" smtClean="0">
                              <a:solidFill>
                                <a:schemeClr val="accent5">
                                  <a:lumMod val="50000"/>
                                </a:schemeClr>
                              </a:solidFill>
                              <a:latin typeface="Cambria Math" panose="02040503050406030204" pitchFamily="18" charset="0"/>
                            </a:rPr>
                          </m:ctrlPr>
                        </m:sSubPr>
                        <m:e>
                          <m:r>
                            <a:rPr lang="en-CA" b="0" i="1" smtClean="0">
                              <a:solidFill>
                                <a:schemeClr val="accent5">
                                  <a:lumMod val="50000"/>
                                </a:schemeClr>
                              </a:solidFill>
                              <a:latin typeface="Cambria Math" panose="02040503050406030204" pitchFamily="18" charset="0"/>
                            </a:rPr>
                            <m:t>𝑏</m:t>
                          </m:r>
                        </m:e>
                        <m:sub>
                          <m:r>
                            <a:rPr lang="en-CA" b="0" i="1" smtClean="0">
                              <a:solidFill>
                                <a:schemeClr val="accent5">
                                  <a:lumMod val="50000"/>
                                </a:schemeClr>
                              </a:solidFill>
                              <a:latin typeface="Cambria Math" panose="02040503050406030204" pitchFamily="18" charset="0"/>
                            </a:rPr>
                            <m:t>𝜋</m:t>
                          </m:r>
                        </m:sub>
                      </m:sSub>
                      <m:f>
                        <m:fPr>
                          <m:ctrlPr>
                            <a:rPr lang="en-CA" b="0" i="1" smtClean="0">
                              <a:solidFill>
                                <a:schemeClr val="tx1"/>
                              </a:solidFill>
                              <a:latin typeface="Cambria Math" panose="02040503050406030204" pitchFamily="18" charset="0"/>
                            </a:rPr>
                          </m:ctrlPr>
                        </m:fPr>
                        <m:num>
                          <m:r>
                            <a:rPr lang="en-CA" b="0" i="1" smtClean="0">
                              <a:solidFill>
                                <a:schemeClr val="tx1"/>
                              </a:solidFill>
                              <a:latin typeface="Cambria Math" panose="02040503050406030204" pitchFamily="18" charset="0"/>
                            </a:rPr>
                            <m:t>𝜂</m:t>
                          </m:r>
                        </m:num>
                        <m:den>
                          <m:r>
                            <a:rPr lang="en-CA" b="0" i="1" smtClean="0">
                              <a:solidFill>
                                <a:schemeClr val="tx1"/>
                              </a:solidFill>
                              <a:latin typeface="Cambria Math" panose="02040503050406030204" pitchFamily="18" charset="0"/>
                            </a:rPr>
                            <m:t>𝜀</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𝑃</m:t>
                          </m:r>
                        </m:den>
                      </m:f>
                    </m:oMath>
                  </m:oMathPara>
                </a14:m>
                <a:endParaRPr lang="en-CA" dirty="0">
                  <a:solidFill>
                    <a:schemeClr val="accent5">
                      <a:lumMod val="50000"/>
                    </a:schemeClr>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39552" y="2708920"/>
                <a:ext cx="1873269" cy="638573"/>
              </a:xfrm>
              <a:prstGeom prst="rect">
                <a:avLst/>
              </a:prstGeom>
              <a:blipFill rotWithShape="0">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923928" y="2668597"/>
                <a:ext cx="5536462" cy="6163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1800" b="0" i="1" smtClean="0">
                              <a:solidFill>
                                <a:schemeClr val="tx1"/>
                              </a:solidFill>
                              <a:latin typeface="Cambria Math" panose="02040503050406030204" pitchFamily="18" charset="0"/>
                            </a:rPr>
                          </m:ctrlPr>
                        </m:sSubSupPr>
                        <m:e>
                          <m:r>
                            <a:rPr lang="en-CA" sz="1800" b="0" i="1" smtClean="0">
                              <a:solidFill>
                                <a:schemeClr val="tx1"/>
                              </a:solidFill>
                              <a:latin typeface="Cambria Math" panose="02040503050406030204" pitchFamily="18" charset="0"/>
                            </a:rPr>
                            <m:t>𝜋</m:t>
                          </m:r>
                        </m:e>
                        <m:sub>
                          <m:r>
                            <a:rPr lang="en-CA" sz="1800" b="0" i="1" smtClean="0">
                              <a:solidFill>
                                <a:schemeClr val="tx1"/>
                              </a:solidFill>
                              <a:latin typeface="Cambria Math" panose="02040503050406030204" pitchFamily="18" charset="0"/>
                            </a:rPr>
                            <m:t>𝑁𝑆</m:t>
                          </m:r>
                        </m:sub>
                        <m:sup>
                          <m:r>
                            <a:rPr lang="en-CA" sz="1800" b="0" i="1" smtClean="0">
                              <a:solidFill>
                                <a:schemeClr val="tx1"/>
                              </a:solidFill>
                              <a:latin typeface="Cambria Math" panose="02040503050406030204" pitchFamily="18" charset="0"/>
                            </a:rPr>
                            <m:t>𝜇𝜈</m:t>
                          </m:r>
                        </m:sup>
                      </m:sSubSup>
                      <m:r>
                        <a:rPr lang="en-CA" sz="1800" b="0" i="1" smtClean="0">
                          <a:solidFill>
                            <a:schemeClr val="tx1"/>
                          </a:solidFill>
                          <a:latin typeface="Cambria Math" panose="02040503050406030204" pitchFamily="18" charset="0"/>
                        </a:rPr>
                        <m:t>=2</m:t>
                      </m:r>
                      <m:r>
                        <a:rPr lang="en-CA" sz="1800" b="0" i="1" smtClean="0">
                          <a:solidFill>
                            <a:schemeClr val="tx1"/>
                          </a:solidFill>
                          <a:latin typeface="Cambria Math" panose="02040503050406030204" pitchFamily="18" charset="0"/>
                        </a:rPr>
                        <m:t>𝜂</m:t>
                      </m:r>
                      <m:d>
                        <m:dPr>
                          <m:begChr m:val="["/>
                          <m:endChr m:val="]"/>
                          <m:ctrlPr>
                            <a:rPr lang="en-CA" sz="1800" b="0" i="1" smtClean="0">
                              <a:solidFill>
                                <a:schemeClr val="tx1"/>
                              </a:solidFill>
                              <a:latin typeface="Cambria Math" panose="02040503050406030204" pitchFamily="18" charset="0"/>
                            </a:rPr>
                          </m:ctrlPr>
                        </m:dPr>
                        <m:e>
                          <m:f>
                            <m:fPr>
                              <m:ctrlPr>
                                <a:rPr lang="en-CA" sz="1800" i="1" smtClean="0">
                                  <a:solidFill>
                                    <a:schemeClr val="tx1"/>
                                  </a:solidFill>
                                  <a:latin typeface="Cambria Math" panose="02040503050406030204" pitchFamily="18" charset="0"/>
                                </a:rPr>
                              </m:ctrlPr>
                            </m:fPr>
                            <m:num>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𝜇</m:t>
                                  </m:r>
                                </m:sup>
                              </m:sSup>
                              <m:sSup>
                                <m:sSupPr>
                                  <m:ctrlPr>
                                    <a:rPr lang="en-CA" sz="1800" i="1">
                                      <a:solidFill>
                                        <a:schemeClr val="tx1"/>
                                      </a:solidFill>
                                      <a:latin typeface="Cambria Math" panose="02040503050406030204" pitchFamily="18" charset="0"/>
                                    </a:rPr>
                                  </m:ctrlPr>
                                </m:sSupPr>
                                <m:e>
                                  <m:r>
                                    <a:rPr lang="en-CA" sz="1800" i="1">
                                      <a:solidFill>
                                        <a:schemeClr val="tx1"/>
                                      </a:solidFill>
                                      <a:latin typeface="Cambria Math" panose="02040503050406030204" pitchFamily="18" charset="0"/>
                                    </a:rPr>
                                    <m:t>𝑢</m:t>
                                  </m:r>
                                </m:e>
                                <m:sup>
                                  <m:r>
                                    <a:rPr lang="en-CA" sz="1800" i="1">
                                      <a:solidFill>
                                        <a:schemeClr val="tx1"/>
                                      </a:solidFill>
                                      <a:latin typeface="Cambria Math" panose="02040503050406030204" pitchFamily="18" charset="0"/>
                                    </a:rPr>
                                    <m:t>𝜈</m:t>
                                  </m:r>
                                </m:sup>
                              </m:sSup>
                              <m:r>
                                <a:rPr lang="en-CA" sz="1800" i="1">
                                  <a:solidFill>
                                    <a:schemeClr val="tx1"/>
                                  </a:solidFill>
                                  <a:latin typeface="Cambria Math" panose="02040503050406030204" pitchFamily="18" charset="0"/>
                                </a:rPr>
                                <m:t>+</m:t>
                              </m:r>
                              <m:sSup>
                                <m:sSupPr>
                                  <m:ctrlPr>
                                    <a:rPr lang="en-CA" sz="1800" i="1">
                                      <a:solidFill>
                                        <a:schemeClr val="tx1"/>
                                      </a:solidFill>
                                      <a:latin typeface="Cambria Math" panose="02040503050406030204" pitchFamily="18" charset="0"/>
                                    </a:rPr>
                                  </m:ctrlPr>
                                </m:sSupPr>
                                <m:e>
                                  <m:r>
                                    <a:rPr lang="en-CA" sz="1800">
                                      <a:solidFill>
                                        <a:schemeClr val="tx1"/>
                                      </a:solidFill>
                                      <a:latin typeface="Cambria Math" panose="02040503050406030204" pitchFamily="18" charset="0"/>
                                    </a:rPr>
                                    <m:t>𝛻</m:t>
                                  </m:r>
                                </m:e>
                                <m:sup>
                                  <m:r>
                                    <a:rPr lang="en-CA" sz="1800" i="1">
                                      <a:solidFill>
                                        <a:schemeClr val="tx1"/>
                                      </a:solidFill>
                                      <a:latin typeface="Cambria Math" panose="02040503050406030204" pitchFamily="18" charset="0"/>
                                    </a:rPr>
                                    <m:t>𝜈</m:t>
                                  </m:r>
                                </m:sup>
                              </m:sSup>
                              <m:sSup>
                                <m:sSupPr>
                                  <m:ctrlPr>
                                    <a:rPr lang="en-CA" sz="1800" i="1">
                                      <a:solidFill>
                                        <a:schemeClr val="tx1"/>
                                      </a:solidFill>
                                      <a:latin typeface="Cambria Math" panose="02040503050406030204" pitchFamily="18" charset="0"/>
                                    </a:rPr>
                                  </m:ctrlPr>
                                </m:sSupPr>
                                <m:e>
                                  <m:r>
                                    <a:rPr lang="en-CA" sz="1800" i="1">
                                      <a:solidFill>
                                        <a:schemeClr val="tx1"/>
                                      </a:solidFill>
                                      <a:latin typeface="Cambria Math" panose="02040503050406030204" pitchFamily="18" charset="0"/>
                                    </a:rPr>
                                    <m:t>𝑢</m:t>
                                  </m:r>
                                </m:e>
                                <m:sup>
                                  <m:r>
                                    <a:rPr lang="en-CA" sz="1800" i="1">
                                      <a:solidFill>
                                        <a:schemeClr val="tx1"/>
                                      </a:solidFill>
                                      <a:latin typeface="Cambria Math" panose="02040503050406030204" pitchFamily="18" charset="0"/>
                                    </a:rPr>
                                    <m:t>𝜇</m:t>
                                  </m:r>
                                </m:sup>
                              </m:sSup>
                              <m:r>
                                <a:rPr lang="en-CA" sz="1800" i="1">
                                  <a:solidFill>
                                    <a:schemeClr val="tx1"/>
                                  </a:solidFill>
                                  <a:latin typeface="Cambria Math" panose="02040503050406030204" pitchFamily="18" charset="0"/>
                                </a:rPr>
                                <m:t> </m:t>
                              </m:r>
                            </m:num>
                            <m:den>
                              <m:r>
                                <a:rPr lang="en-CA" sz="1800" i="1">
                                  <a:solidFill>
                                    <a:schemeClr val="tx1"/>
                                  </a:solidFill>
                                  <a:latin typeface="Cambria Math" panose="02040503050406030204" pitchFamily="18" charset="0"/>
                                </a:rPr>
                                <m:t>2</m:t>
                              </m:r>
                            </m:den>
                          </m:f>
                          <m:r>
                            <a:rPr lang="en-CA" sz="1800" b="0" i="1" smtClean="0">
                              <a:solidFill>
                                <a:schemeClr val="tx1"/>
                              </a:solidFill>
                              <a:latin typeface="Cambria Math" panose="02040503050406030204" pitchFamily="18" charset="0"/>
                            </a:rPr>
                            <m:t>−</m:t>
                          </m:r>
                          <m:f>
                            <m:fPr>
                              <m:ctrlPr>
                                <a:rPr lang="en-CA" sz="1800" b="0" i="1" smtClean="0">
                                  <a:solidFill>
                                    <a:schemeClr val="tx1"/>
                                  </a:solidFill>
                                  <a:latin typeface="Cambria Math" panose="02040503050406030204" pitchFamily="18" charset="0"/>
                                </a:rPr>
                              </m:ctrlPr>
                            </m:fPr>
                            <m:num>
                              <m:r>
                                <a:rPr lang="en-CA" sz="1800" b="0" i="1" smtClean="0">
                                  <a:solidFill>
                                    <a:schemeClr val="tx1"/>
                                  </a:solidFill>
                                  <a:latin typeface="Cambria Math" panose="02040503050406030204" pitchFamily="18" charset="0"/>
                                </a:rPr>
                                <m:t>1</m:t>
                              </m:r>
                            </m:num>
                            <m:den>
                              <m:r>
                                <a:rPr lang="en-CA" sz="1800" b="0" i="1" smtClean="0">
                                  <a:solidFill>
                                    <a:schemeClr val="tx1"/>
                                  </a:solidFill>
                                  <a:latin typeface="Cambria Math" panose="02040503050406030204" pitchFamily="18" charset="0"/>
                                </a:rPr>
                                <m:t>3</m:t>
                              </m:r>
                            </m:den>
                          </m:f>
                          <m:sSup>
                            <m:sSupPr>
                              <m:ctrlPr>
                                <a:rPr lang="en-CA" sz="1800" b="0" i="1" smtClean="0">
                                  <a:solidFill>
                                    <a:schemeClr val="tx1"/>
                                  </a:solidFill>
                                  <a:latin typeface="Cambria Math" panose="02040503050406030204" pitchFamily="18" charset="0"/>
                                </a:rPr>
                              </m:ctrlPr>
                            </m:sSupPr>
                            <m:e>
                              <m:r>
                                <m:rPr>
                                  <m:sty m:val="p"/>
                                </m:rPr>
                                <a:rPr lang="en-CA" sz="1800" b="0" i="0" smtClean="0">
                                  <a:solidFill>
                                    <a:schemeClr val="tx1"/>
                                  </a:solidFill>
                                  <a:latin typeface="Cambria Math" panose="02040503050406030204" pitchFamily="18" charset="0"/>
                                </a:rPr>
                                <m:t>Δ</m:t>
                              </m:r>
                            </m:e>
                            <m:sup>
                              <m:r>
                                <a:rPr lang="en-CA" sz="1800" b="0" i="1" smtClean="0">
                                  <a:solidFill>
                                    <a:schemeClr val="tx1"/>
                                  </a:solidFill>
                                  <a:latin typeface="Cambria Math" panose="02040503050406030204" pitchFamily="18" charset="0"/>
                                </a:rPr>
                                <m:t>𝜇𝜈</m:t>
                              </m:r>
                            </m:sup>
                          </m:sSup>
                          <m:sSup>
                            <m:sSupPr>
                              <m:ctrlPr>
                                <a:rPr lang="en-CA" sz="1800" b="0" i="1" smtClean="0">
                                  <a:solidFill>
                                    <a:schemeClr val="tx1"/>
                                  </a:solidFill>
                                  <a:latin typeface="Cambria Math" panose="02040503050406030204" pitchFamily="18" charset="0"/>
                                </a:rPr>
                              </m:ctrlPr>
                            </m:sSupPr>
                            <m:e>
                              <m:r>
                                <a:rPr lang="en-CA" sz="1800" b="0" i="0" smtClean="0">
                                  <a:solidFill>
                                    <a:schemeClr val="tx1"/>
                                  </a:solidFill>
                                  <a:latin typeface="Cambria Math" panose="02040503050406030204" pitchFamily="18" charset="0"/>
                                </a:rPr>
                                <m:t>𝛻</m:t>
                              </m:r>
                            </m:e>
                            <m:sup>
                              <m:r>
                                <a:rPr lang="en-CA" sz="1800" b="0" i="1" smtClean="0">
                                  <a:solidFill>
                                    <a:schemeClr val="tx1"/>
                                  </a:solidFill>
                                  <a:latin typeface="Cambria Math" panose="02040503050406030204" pitchFamily="18" charset="0"/>
                                </a:rPr>
                                <m:t>𝛼</m:t>
                              </m:r>
                            </m:sup>
                          </m:sSup>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𝑢</m:t>
                              </m:r>
                            </m:e>
                            <m:sub>
                              <m:r>
                                <a:rPr lang="en-CA" sz="1800" b="0" i="1" smtClean="0">
                                  <a:solidFill>
                                    <a:schemeClr val="tx1"/>
                                  </a:solidFill>
                                  <a:latin typeface="Cambria Math" panose="02040503050406030204" pitchFamily="18" charset="0"/>
                                </a:rPr>
                                <m:t>𝛼</m:t>
                              </m:r>
                            </m:sub>
                          </m:sSub>
                        </m:e>
                      </m:d>
                      <m:r>
                        <a:rPr lang="en-CA" sz="1800" b="0" i="1" smtClean="0">
                          <a:solidFill>
                            <a:schemeClr val="tx1"/>
                          </a:solidFill>
                          <a:latin typeface="Cambria Math" panose="02040503050406030204" pitchFamily="18" charset="0"/>
                        </a:rPr>
                        <m:t>=2</m:t>
                      </m:r>
                      <m:r>
                        <a:rPr lang="en-CA" sz="1800" b="0" i="1" smtClean="0">
                          <a:solidFill>
                            <a:schemeClr val="tx1"/>
                          </a:solidFill>
                          <a:latin typeface="Cambria Math" panose="02040503050406030204" pitchFamily="18" charset="0"/>
                        </a:rPr>
                        <m:t>𝜂</m:t>
                      </m:r>
                      <m:sSup>
                        <m:sSupPr>
                          <m:ctrlPr>
                            <a:rPr lang="en-CA" sz="1800" b="0" i="1" smtClean="0">
                              <a:solidFill>
                                <a:schemeClr val="tx1"/>
                              </a:solidFill>
                              <a:latin typeface="Cambria Math" panose="02040503050406030204" pitchFamily="18" charset="0"/>
                            </a:rPr>
                          </m:ctrlPr>
                        </m:sSupPr>
                        <m:e>
                          <m:r>
                            <a:rPr lang="en-CA" sz="1800" b="0" i="1" smtClean="0">
                              <a:solidFill>
                                <a:schemeClr val="tx1"/>
                              </a:solidFill>
                              <a:latin typeface="Cambria Math" panose="02040503050406030204" pitchFamily="18" charset="0"/>
                            </a:rPr>
                            <m:t>𝜎</m:t>
                          </m:r>
                        </m:e>
                        <m:sup>
                          <m:r>
                            <a:rPr lang="en-CA" sz="1800" b="0" i="1" smtClean="0">
                              <a:solidFill>
                                <a:schemeClr val="tx1"/>
                              </a:solidFill>
                              <a:latin typeface="Cambria Math" panose="02040503050406030204" pitchFamily="18" charset="0"/>
                            </a:rPr>
                            <m:t>𝜇𝜈</m:t>
                          </m:r>
                        </m:sup>
                      </m:sSup>
                    </m:oMath>
                  </m:oMathPara>
                </a14:m>
                <a:endParaRPr lang="en-CA" sz="18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923928" y="2668597"/>
                <a:ext cx="5536462" cy="616387"/>
              </a:xfrm>
              <a:prstGeom prst="rect">
                <a:avLst/>
              </a:prstGeom>
              <a:blipFill rotWithShape="0">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158777" y="1578702"/>
                <a:ext cx="2373663" cy="3405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2000" b="0" i="1" smtClean="0">
                              <a:latin typeface="Cambria Math" panose="02040503050406030204" pitchFamily="18" charset="0"/>
                            </a:rPr>
                          </m:ctrlPr>
                        </m:sSubSupPr>
                        <m:e>
                          <m:r>
                            <a:rPr lang="en-CA" sz="2000" b="0" i="1" smtClean="0">
                              <a:latin typeface="Cambria Math" panose="02040503050406030204" pitchFamily="18" charset="0"/>
                            </a:rPr>
                            <m:t>𝑇</m:t>
                          </m:r>
                        </m:e>
                        <m:sub>
                          <m:r>
                            <a:rPr lang="en-CA" sz="2000" b="0" i="1" smtClean="0">
                              <a:latin typeface="Cambria Math" panose="02040503050406030204" pitchFamily="18" charset="0"/>
                            </a:rPr>
                            <m:t>0</m:t>
                          </m:r>
                        </m:sub>
                        <m:sup>
                          <m:r>
                            <a:rPr lang="en-CA" sz="2000" b="0" i="1" smtClean="0">
                              <a:latin typeface="Cambria Math" panose="02040503050406030204" pitchFamily="18" charset="0"/>
                            </a:rPr>
                            <m:t>𝜇𝜈</m:t>
                          </m:r>
                        </m:sup>
                      </m:sSubSup>
                      <m:r>
                        <a:rPr lang="en-CA" sz="2000" b="0" i="1" smtClean="0">
                          <a:latin typeface="Cambria Math" panose="02040503050406030204" pitchFamily="18" charset="0"/>
                        </a:rPr>
                        <m:t>=</m:t>
                      </m:r>
                      <m:r>
                        <a:rPr lang="en-CA" sz="2000" b="0" i="1" smtClean="0">
                          <a:latin typeface="Cambria Math" panose="02040503050406030204" pitchFamily="18" charset="0"/>
                        </a:rPr>
                        <m:t>𝜀</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𝑢</m:t>
                          </m:r>
                        </m:e>
                        <m:sup>
                          <m:r>
                            <a:rPr lang="en-CA" sz="2000" b="0" i="1" smtClean="0">
                              <a:latin typeface="Cambria Math" panose="02040503050406030204" pitchFamily="18" charset="0"/>
                            </a:rPr>
                            <m:t>𝜇</m:t>
                          </m:r>
                        </m:sup>
                      </m:sSup>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𝑢</m:t>
                          </m:r>
                        </m:e>
                        <m:sup>
                          <m:r>
                            <a:rPr lang="en-CA" sz="2000" b="0" i="1" smtClean="0">
                              <a:latin typeface="Cambria Math" panose="02040503050406030204" pitchFamily="18" charset="0"/>
                            </a:rPr>
                            <m:t>𝜈</m:t>
                          </m:r>
                        </m:sup>
                      </m:sSup>
                      <m:r>
                        <a:rPr lang="en-CA" sz="2000" b="0" i="1" smtClean="0">
                          <a:latin typeface="Cambria Math" panose="02040503050406030204" pitchFamily="18" charset="0"/>
                        </a:rPr>
                        <m:t>−</m:t>
                      </m:r>
                      <m:r>
                        <a:rPr lang="en-CA" sz="2000" b="0" i="1" smtClean="0">
                          <a:latin typeface="Cambria Math" panose="02040503050406030204" pitchFamily="18" charset="0"/>
                        </a:rPr>
                        <m:t>𝑃</m:t>
                      </m:r>
                      <m:sSup>
                        <m:sSupPr>
                          <m:ctrlPr>
                            <a:rPr lang="en-CA" sz="2000" b="0" i="1" smtClean="0">
                              <a:latin typeface="Cambria Math" panose="02040503050406030204" pitchFamily="18" charset="0"/>
                            </a:rPr>
                          </m:ctrlPr>
                        </m:sSupPr>
                        <m:e>
                          <m:r>
                            <m:rPr>
                              <m:sty m:val="p"/>
                            </m:rPr>
                            <a:rPr lang="en-CA" sz="2000" b="0" i="0" smtClean="0">
                              <a:latin typeface="Cambria Math" panose="02040503050406030204" pitchFamily="18" charset="0"/>
                            </a:rPr>
                            <m:t>Δ</m:t>
                          </m:r>
                        </m:e>
                        <m:sup>
                          <m:r>
                            <a:rPr lang="en-CA" sz="2000" b="0" i="1" smtClean="0">
                              <a:latin typeface="Cambria Math" panose="02040503050406030204" pitchFamily="18" charset="0"/>
                            </a:rPr>
                            <m:t>𝜇𝜈</m:t>
                          </m:r>
                        </m:sup>
                      </m:sSup>
                    </m:oMath>
                  </m:oMathPara>
                </a14:m>
                <a:endParaRPr lang="fr-CA"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158777" y="1578702"/>
                <a:ext cx="2373663" cy="340542"/>
              </a:xfrm>
              <a:prstGeom prst="rect">
                <a:avLst/>
              </a:prstGeom>
              <a:blipFill rotWithShape="0">
                <a:blip r:embed="rId9"/>
                <a:stretch>
                  <a:fillRect l="-1795" r="-513" b="-1785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2699792" y="6062837"/>
                <a:ext cx="1292470" cy="478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800" b="0" i="1" smtClean="0">
                              <a:solidFill>
                                <a:schemeClr val="accent5">
                                  <a:lumMod val="50000"/>
                                </a:schemeClr>
                              </a:solidFill>
                              <a:latin typeface="Cambria Math" panose="02040503050406030204" pitchFamily="18" charset="0"/>
                            </a:rPr>
                          </m:ctrlPr>
                        </m:sSubPr>
                        <m:e>
                          <m:r>
                            <a:rPr lang="en-CA" sz="1800" b="0" i="1" smtClean="0">
                              <a:solidFill>
                                <a:schemeClr val="accent5">
                                  <a:lumMod val="50000"/>
                                </a:schemeClr>
                              </a:solidFill>
                              <a:latin typeface="Cambria Math" panose="02040503050406030204" pitchFamily="18" charset="0"/>
                            </a:rPr>
                            <m:t>𝜏</m:t>
                          </m:r>
                        </m:e>
                        <m:sub>
                          <m:r>
                            <a:rPr lang="en-CA" sz="1800" b="0" i="1" smtClean="0">
                              <a:solidFill>
                                <a:schemeClr val="accent5">
                                  <a:lumMod val="50000"/>
                                </a:schemeClr>
                              </a:solidFill>
                              <a:latin typeface="Cambria Math" panose="02040503050406030204" pitchFamily="18" charset="0"/>
                            </a:rPr>
                            <m:t>𝜋</m:t>
                          </m:r>
                        </m:sub>
                      </m:sSub>
                      <m:r>
                        <a:rPr lang="en-CA" sz="1800" b="0" i="1" smtClean="0">
                          <a:solidFill>
                            <a:schemeClr val="tx1"/>
                          </a:solidFill>
                          <a:latin typeface="Cambria Math" panose="02040503050406030204" pitchFamily="18" charset="0"/>
                        </a:rPr>
                        <m:t>=</m:t>
                      </m:r>
                      <m:r>
                        <a:rPr lang="en-CA" sz="1800" b="0" i="1" smtClean="0">
                          <a:solidFill>
                            <a:srgbClr val="FF0000"/>
                          </a:solidFill>
                          <a:latin typeface="Cambria Math" panose="02040503050406030204" pitchFamily="18" charset="0"/>
                        </a:rPr>
                        <m:t>5</m:t>
                      </m:r>
                      <m:f>
                        <m:fPr>
                          <m:ctrlPr>
                            <a:rPr lang="en-CA" sz="1800" b="0" i="1" smtClean="0">
                              <a:solidFill>
                                <a:schemeClr val="tx1"/>
                              </a:solidFill>
                              <a:latin typeface="Cambria Math" panose="02040503050406030204" pitchFamily="18" charset="0"/>
                            </a:rPr>
                          </m:ctrlPr>
                        </m:fPr>
                        <m:num>
                          <m:r>
                            <a:rPr lang="en-CA" sz="1800" b="0" i="1" smtClean="0">
                              <a:solidFill>
                                <a:schemeClr val="tx1"/>
                              </a:solidFill>
                              <a:latin typeface="Cambria Math" panose="02040503050406030204" pitchFamily="18" charset="0"/>
                            </a:rPr>
                            <m:t>𝜂</m:t>
                          </m:r>
                        </m:num>
                        <m:den>
                          <m:r>
                            <a:rPr lang="en-CA" sz="1800" b="0" i="1" smtClean="0">
                              <a:solidFill>
                                <a:schemeClr val="tx1"/>
                              </a:solidFill>
                              <a:latin typeface="Cambria Math" panose="02040503050406030204" pitchFamily="18" charset="0"/>
                            </a:rPr>
                            <m:t>𝜀</m:t>
                          </m:r>
                          <m:r>
                            <a:rPr lang="en-CA" sz="1800" b="0" i="1" smtClean="0">
                              <a:solidFill>
                                <a:schemeClr val="tx1"/>
                              </a:solidFill>
                              <a:latin typeface="Cambria Math" panose="02040503050406030204" pitchFamily="18" charset="0"/>
                            </a:rPr>
                            <m:t>+</m:t>
                          </m:r>
                          <m:r>
                            <a:rPr lang="en-CA" sz="1800" b="0" i="1" smtClean="0">
                              <a:solidFill>
                                <a:schemeClr val="tx1"/>
                              </a:solidFill>
                              <a:latin typeface="Cambria Math" panose="02040503050406030204" pitchFamily="18" charset="0"/>
                            </a:rPr>
                            <m:t>𝑃</m:t>
                          </m:r>
                        </m:den>
                      </m:f>
                    </m:oMath>
                  </m:oMathPara>
                </a14:m>
                <a:endParaRPr lang="en-CA" sz="1800" dirty="0">
                  <a:solidFill>
                    <a:schemeClr val="accent5">
                      <a:lumMod val="50000"/>
                    </a:schemeClr>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699792" y="6062837"/>
                <a:ext cx="1292470" cy="478914"/>
              </a:xfrm>
              <a:prstGeom prst="rect">
                <a:avLst/>
              </a:prstGeom>
              <a:blipFill rotWithShape="0">
                <a:blip r:embed="rId1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7504" y="3468248"/>
                <a:ext cx="3240461" cy="4099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i="1" smtClean="0">
                              <a:solidFill>
                                <a:srgbClr val="CC6600"/>
                              </a:solidFill>
                              <a:latin typeface="Cambria Math" panose="02040503050406030204" pitchFamily="18" charset="0"/>
                            </a:rPr>
                          </m:ctrlPr>
                        </m:sSupPr>
                        <m:e>
                          <m:r>
                            <a:rPr lang="en-CA" i="1">
                              <a:solidFill>
                                <a:srgbClr val="CC6600"/>
                              </a:solidFill>
                              <a:latin typeface="Cambria Math" panose="02040503050406030204" pitchFamily="18" charset="0"/>
                            </a:rPr>
                            <m:t>𝜋</m:t>
                          </m:r>
                        </m:e>
                        <m:sup>
                          <m:r>
                            <a:rPr lang="en-CA" i="1">
                              <a:solidFill>
                                <a:srgbClr val="CC6600"/>
                              </a:solidFill>
                              <a:latin typeface="Cambria Math" panose="02040503050406030204" pitchFamily="18" charset="0"/>
                            </a:rPr>
                            <m:t>𝜇𝜈</m:t>
                          </m:r>
                        </m:sup>
                      </m:sSup>
                      <m:d>
                        <m:dPr>
                          <m:ctrlPr>
                            <a:rPr lang="en-CA" i="1">
                              <a:solidFill>
                                <a:srgbClr val="CC6600"/>
                              </a:solidFill>
                              <a:latin typeface="Cambria Math" panose="02040503050406030204" pitchFamily="18" charset="0"/>
                            </a:rPr>
                          </m:ctrlPr>
                        </m:dPr>
                        <m:e>
                          <m:sSub>
                            <m:sSubPr>
                              <m:ctrlPr>
                                <a:rPr lang="en-CA" i="1">
                                  <a:solidFill>
                                    <a:srgbClr val="CC6600"/>
                                  </a:solidFill>
                                  <a:latin typeface="Cambria Math" panose="02040503050406030204" pitchFamily="18" charset="0"/>
                                </a:rPr>
                              </m:ctrlPr>
                            </m:sSubPr>
                            <m:e>
                              <m:r>
                                <a:rPr lang="en-CA" i="1">
                                  <a:solidFill>
                                    <a:srgbClr val="CC6600"/>
                                  </a:solidFill>
                                  <a:latin typeface="Cambria Math" panose="02040503050406030204" pitchFamily="18" charset="0"/>
                                </a:rPr>
                                <m:t>𝜏</m:t>
                              </m:r>
                            </m:e>
                            <m:sub>
                              <m:r>
                                <a:rPr lang="en-CA" i="1">
                                  <a:solidFill>
                                    <a:srgbClr val="CC6600"/>
                                  </a:solidFill>
                                  <a:latin typeface="Cambria Math" panose="02040503050406030204" pitchFamily="18" charset="0"/>
                                </a:rPr>
                                <m:t>0</m:t>
                              </m:r>
                            </m:sub>
                          </m:sSub>
                        </m:e>
                      </m:d>
                      <m:r>
                        <a:rPr lang="en-CA" b="0" i="1" smtClean="0">
                          <a:solidFill>
                            <a:schemeClr val="tx1"/>
                          </a:solidFill>
                          <a:latin typeface="Cambria Math" panose="02040503050406030204" pitchFamily="18" charset="0"/>
                        </a:rPr>
                        <m:t>=</m:t>
                      </m:r>
                      <m:r>
                        <a:rPr lang="en-CA" b="0" i="1" smtClean="0">
                          <a:solidFill>
                            <a:srgbClr val="CC6600"/>
                          </a:solidFill>
                          <a:latin typeface="Cambria Math" panose="02040503050406030204" pitchFamily="18" charset="0"/>
                        </a:rPr>
                        <m:t>𝑐</m:t>
                      </m:r>
                      <m:r>
                        <a:rPr lang="en-CA" b="0" i="1" smtClean="0">
                          <a:solidFill>
                            <a:schemeClr val="tx1"/>
                          </a:solidFill>
                          <a:latin typeface="Cambria Math" panose="02040503050406030204" pitchFamily="18" charset="0"/>
                        </a:rPr>
                        <m:t>×</m:t>
                      </m:r>
                      <m:sSubSup>
                        <m:sSubSupPr>
                          <m:ctrlPr>
                            <a:rPr lang="en-CA" b="0" i="1" smtClean="0">
                              <a:solidFill>
                                <a:schemeClr val="tx1"/>
                              </a:solidFill>
                              <a:latin typeface="Cambria Math" panose="02040503050406030204" pitchFamily="18" charset="0"/>
                            </a:rPr>
                          </m:ctrlPr>
                        </m:sSubSupPr>
                        <m:e>
                          <m:r>
                            <a:rPr lang="en-CA" b="0" i="1" smtClean="0">
                              <a:solidFill>
                                <a:schemeClr val="tx1"/>
                              </a:solidFill>
                              <a:latin typeface="Cambria Math" panose="02040503050406030204" pitchFamily="18" charset="0"/>
                            </a:rPr>
                            <m:t>𝜋</m:t>
                          </m:r>
                        </m:e>
                        <m:sub>
                          <m:r>
                            <a:rPr lang="en-CA" b="0" i="1" smtClean="0">
                              <a:solidFill>
                                <a:schemeClr val="tx1"/>
                              </a:solidFill>
                              <a:latin typeface="Cambria Math" panose="02040503050406030204" pitchFamily="18" charset="0"/>
                            </a:rPr>
                            <m:t>𝑁𝑆</m:t>
                          </m:r>
                        </m:sub>
                        <m:sup>
                          <m:r>
                            <a:rPr lang="en-CA" b="0" i="1" smtClean="0">
                              <a:solidFill>
                                <a:schemeClr val="tx1"/>
                              </a:solidFill>
                              <a:latin typeface="Cambria Math" panose="02040503050406030204" pitchFamily="18" charset="0"/>
                            </a:rPr>
                            <m:t>𝜇𝜈</m:t>
                          </m:r>
                        </m:sup>
                      </m:sSubSup>
                    </m:oMath>
                  </m:oMathPara>
                </a14:m>
                <a:endParaRPr lang="en-CA"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7504" y="3468248"/>
                <a:ext cx="3240461" cy="409920"/>
              </a:xfrm>
              <a:prstGeom prst="rect">
                <a:avLst/>
              </a:prstGeom>
              <a:blipFill rotWithShape="0">
                <a:blip r:embed="rId11"/>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99592" y="6107786"/>
                <a:ext cx="158780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000" i="1" smtClean="0">
                              <a:solidFill>
                                <a:srgbClr val="CC6600"/>
                              </a:solidFill>
                              <a:latin typeface="Cambria Math" panose="02040503050406030204" pitchFamily="18" charset="0"/>
                            </a:rPr>
                          </m:ctrlPr>
                        </m:sSupPr>
                        <m:e>
                          <m:r>
                            <a:rPr lang="en-CA" sz="2000" i="1">
                              <a:solidFill>
                                <a:srgbClr val="CC6600"/>
                              </a:solidFill>
                              <a:latin typeface="Cambria Math" panose="02040503050406030204" pitchFamily="18" charset="0"/>
                            </a:rPr>
                            <m:t>𝜋</m:t>
                          </m:r>
                        </m:e>
                        <m:sup>
                          <m:r>
                            <a:rPr lang="en-CA" sz="2000" i="1">
                              <a:solidFill>
                                <a:srgbClr val="CC6600"/>
                              </a:solidFill>
                              <a:latin typeface="Cambria Math" panose="02040503050406030204" pitchFamily="18" charset="0"/>
                            </a:rPr>
                            <m:t>𝜇𝜈</m:t>
                          </m:r>
                        </m:sup>
                      </m:sSup>
                      <m:d>
                        <m:dPr>
                          <m:ctrlPr>
                            <a:rPr lang="en-CA" sz="2000" i="1">
                              <a:solidFill>
                                <a:srgbClr val="CC6600"/>
                              </a:solidFill>
                              <a:latin typeface="Cambria Math" panose="02040503050406030204" pitchFamily="18" charset="0"/>
                            </a:rPr>
                          </m:ctrlPr>
                        </m:dPr>
                        <m:e>
                          <m:sSub>
                            <m:sSubPr>
                              <m:ctrlPr>
                                <a:rPr lang="en-CA" sz="2000" i="1">
                                  <a:solidFill>
                                    <a:srgbClr val="CC6600"/>
                                  </a:solidFill>
                                  <a:latin typeface="Cambria Math" panose="02040503050406030204" pitchFamily="18" charset="0"/>
                                </a:rPr>
                              </m:ctrlPr>
                            </m:sSubPr>
                            <m:e>
                              <m:r>
                                <a:rPr lang="en-CA" sz="2000" i="1">
                                  <a:solidFill>
                                    <a:srgbClr val="CC6600"/>
                                  </a:solidFill>
                                  <a:latin typeface="Cambria Math" panose="02040503050406030204" pitchFamily="18" charset="0"/>
                                </a:rPr>
                                <m:t>𝜏</m:t>
                              </m:r>
                            </m:e>
                            <m:sub>
                              <m:r>
                                <a:rPr lang="en-CA" sz="2000" i="1">
                                  <a:solidFill>
                                    <a:srgbClr val="CC6600"/>
                                  </a:solidFill>
                                  <a:latin typeface="Cambria Math" panose="02040503050406030204" pitchFamily="18" charset="0"/>
                                </a:rPr>
                                <m:t>0</m:t>
                              </m:r>
                            </m:sub>
                          </m:sSub>
                        </m:e>
                      </m:d>
                      <m:r>
                        <a:rPr lang="en-CA" sz="2000" i="1" smtClean="0">
                          <a:solidFill>
                            <a:schemeClr val="tx1"/>
                          </a:solidFill>
                          <a:latin typeface="Cambria Math" panose="02040503050406030204" pitchFamily="18" charset="0"/>
                        </a:rPr>
                        <m:t>=</m:t>
                      </m:r>
                      <m:r>
                        <a:rPr lang="en-CA" sz="2000" b="0" i="1" smtClean="0">
                          <a:solidFill>
                            <a:srgbClr val="FF0000"/>
                          </a:solidFill>
                          <a:latin typeface="Cambria Math" panose="02040503050406030204" pitchFamily="18" charset="0"/>
                        </a:rPr>
                        <m:t>0</m:t>
                      </m:r>
                    </m:oMath>
                  </m:oMathPara>
                </a14:m>
                <a:endParaRPr lang="en-CA" sz="2000" dirty="0"/>
              </a:p>
            </p:txBody>
          </p:sp>
        </mc:Choice>
        <mc:Fallback xmlns="">
          <p:sp>
            <p:nvSpPr>
              <p:cNvPr id="5" name="Rectangle 4"/>
              <p:cNvSpPr>
                <a:spLocks noRot="1" noChangeAspect="1" noMove="1" noResize="1" noEditPoints="1" noAdjustHandles="1" noChangeArrowheads="1" noChangeShapeType="1" noTextEdit="1"/>
              </p:cNvSpPr>
              <p:nvPr/>
            </p:nvSpPr>
            <p:spPr>
              <a:xfrm>
                <a:off x="899592" y="6107786"/>
                <a:ext cx="1587807" cy="400110"/>
              </a:xfrm>
              <a:prstGeom prst="rect">
                <a:avLst/>
              </a:prstGeom>
              <a:blipFill rotWithShape="0">
                <a:blip r:embed="rId12"/>
                <a:stretch>
                  <a:fillRect b="-151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355976" y="6021288"/>
                <a:ext cx="757067"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800" b="0" i="1" smtClean="0">
                              <a:solidFill>
                                <a:schemeClr val="tx1"/>
                              </a:solidFill>
                              <a:latin typeface="Cambria Math" panose="02040503050406030204" pitchFamily="18" charset="0"/>
                            </a:rPr>
                          </m:ctrlPr>
                        </m:fPr>
                        <m:num>
                          <m:r>
                            <a:rPr lang="en-CA" sz="1800" b="0" i="1" smtClean="0">
                              <a:solidFill>
                                <a:schemeClr val="tx1"/>
                              </a:solidFill>
                              <a:latin typeface="Cambria Math" panose="02040503050406030204" pitchFamily="18" charset="0"/>
                            </a:rPr>
                            <m:t>𝜂</m:t>
                          </m:r>
                        </m:num>
                        <m:den>
                          <m:r>
                            <a:rPr lang="en-CA" sz="1800" b="0" i="1" smtClean="0">
                              <a:solidFill>
                                <a:schemeClr val="tx1"/>
                              </a:solidFill>
                              <a:latin typeface="Cambria Math" panose="02040503050406030204" pitchFamily="18" charset="0"/>
                            </a:rPr>
                            <m:t>𝑠</m:t>
                          </m:r>
                        </m:den>
                      </m:f>
                      <m:r>
                        <a:rPr lang="en-CA" sz="1800" b="0" i="1" smtClean="0">
                          <a:solidFill>
                            <a:schemeClr val="tx1"/>
                          </a:solidFill>
                          <a:latin typeface="Cambria Math" panose="02040503050406030204" pitchFamily="18" charset="0"/>
                        </a:rPr>
                        <m:t>=</m:t>
                      </m:r>
                      <m:f>
                        <m:fPr>
                          <m:ctrlPr>
                            <a:rPr lang="en-CA" sz="1800" b="0" i="1" smtClean="0">
                              <a:solidFill>
                                <a:srgbClr val="FF0000"/>
                              </a:solidFill>
                              <a:latin typeface="Cambria Math" panose="02040503050406030204" pitchFamily="18" charset="0"/>
                            </a:rPr>
                          </m:ctrlPr>
                        </m:fPr>
                        <m:num>
                          <m:r>
                            <a:rPr lang="en-CA" sz="1800" b="0" i="1" smtClean="0">
                              <a:solidFill>
                                <a:srgbClr val="FF0000"/>
                              </a:solidFill>
                              <a:latin typeface="Cambria Math" panose="02040503050406030204" pitchFamily="18" charset="0"/>
                            </a:rPr>
                            <m:t>1</m:t>
                          </m:r>
                        </m:num>
                        <m:den>
                          <m:r>
                            <a:rPr lang="en-CA" sz="1800" b="0" i="1" smtClean="0">
                              <a:solidFill>
                                <a:srgbClr val="FF0000"/>
                              </a:solidFill>
                              <a:latin typeface="Cambria Math" panose="02040503050406030204" pitchFamily="18" charset="0"/>
                            </a:rPr>
                            <m:t>4</m:t>
                          </m:r>
                          <m:r>
                            <a:rPr lang="en-CA" sz="1800" b="0" i="1" smtClean="0">
                              <a:solidFill>
                                <a:srgbClr val="FF0000"/>
                              </a:solidFill>
                              <a:latin typeface="Cambria Math" panose="02040503050406030204" pitchFamily="18" charset="0"/>
                            </a:rPr>
                            <m:t>𝜋</m:t>
                          </m:r>
                        </m:den>
                      </m:f>
                    </m:oMath>
                  </m:oMathPara>
                </a14:m>
                <a:endParaRPr lang="en-CA" sz="1800" dirty="0">
                  <a:solidFill>
                    <a:schemeClr val="accent5">
                      <a:lumMod val="50000"/>
                    </a:schemeClr>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355976" y="6021288"/>
                <a:ext cx="757067" cy="520463"/>
              </a:xfrm>
              <a:prstGeom prst="rect">
                <a:avLst/>
              </a:prstGeom>
              <a:blipFill rotWithShape="0">
                <a:blip r:embed="rId1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364088" y="3429000"/>
                <a:ext cx="29072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sz="1800" b="0" i="1" smtClean="0">
                              <a:latin typeface="Cambria Math" panose="02040503050406030204" pitchFamily="18" charset="0"/>
                            </a:rPr>
                          </m:ctrlPr>
                        </m:sSupPr>
                        <m:e>
                          <m:sSup>
                            <m:sSupPr>
                              <m:ctrlPr>
                                <a:rPr lang="en-CA" sz="1800" b="0" i="1" smtClean="0">
                                  <a:latin typeface="Cambria Math" panose="02040503050406030204" pitchFamily="18" charset="0"/>
                                </a:rPr>
                              </m:ctrlPr>
                            </m:sSupPr>
                            <m:e>
                              <m:r>
                                <a:rPr lang="en-CA" sz="1800" b="0" i="0" smtClean="0">
                                  <a:latin typeface="Cambria Math" panose="02040503050406030204" pitchFamily="18" charset="0"/>
                                </a:rPr>
                                <m:t>𝛻</m:t>
                              </m:r>
                            </m:e>
                            <m:sup>
                              <m:r>
                                <a:rPr lang="en-CA" sz="1800" b="0" i="1" smtClean="0">
                                  <a:latin typeface="Cambria Math" panose="02040503050406030204" pitchFamily="18" charset="0"/>
                                </a:rPr>
                                <m:t>𝜇</m:t>
                              </m:r>
                            </m:sup>
                          </m:sSup>
                          <m:r>
                            <a:rPr lang="en-CA" sz="1800" b="0" i="1" smtClean="0">
                              <a:latin typeface="Cambria Math" panose="02040503050406030204" pitchFamily="18" charset="0"/>
                            </a:rPr>
                            <m:t>=</m:t>
                          </m:r>
                          <m:r>
                            <m:rPr>
                              <m:sty m:val="p"/>
                            </m:rPr>
                            <a:rPr lang="en-CA" sz="1800" b="0" i="0" smtClean="0">
                              <a:latin typeface="Cambria Math" panose="02040503050406030204" pitchFamily="18" charset="0"/>
                            </a:rPr>
                            <m:t>Δ</m:t>
                          </m:r>
                        </m:e>
                        <m:sup>
                          <m:r>
                            <a:rPr lang="en-CA" sz="1800" b="0" i="1" smtClean="0">
                              <a:latin typeface="Cambria Math" panose="02040503050406030204" pitchFamily="18" charset="0"/>
                            </a:rPr>
                            <m:t>𝜇𝜈</m:t>
                          </m:r>
                        </m:sup>
                      </m:sSup>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m:t>
                          </m:r>
                        </m:e>
                        <m:sub>
                          <m:r>
                            <a:rPr lang="en-CA" sz="1800" b="0" i="1" smtClean="0">
                              <a:latin typeface="Cambria Math" panose="02040503050406030204" pitchFamily="18" charset="0"/>
                            </a:rPr>
                            <m:t>𝜈</m:t>
                          </m:r>
                        </m:sub>
                      </m:sSub>
                      <m:r>
                        <a:rPr lang="en-CA" sz="1800" b="0" i="1" smtClean="0">
                          <a:latin typeface="Cambria Math" panose="02040503050406030204" pitchFamily="18" charset="0"/>
                        </a:rPr>
                        <m:t>=</m:t>
                      </m:r>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m:t>
                          </m:r>
                          <m:r>
                            <a:rPr lang="en-CA" sz="1800" b="0" i="1" smtClean="0">
                              <a:latin typeface="Cambria Math" panose="02040503050406030204" pitchFamily="18" charset="0"/>
                            </a:rPr>
                            <m:t>𝑔</m:t>
                          </m:r>
                        </m:e>
                        <m:sup>
                          <m:r>
                            <a:rPr lang="en-CA" sz="1800" b="0" i="1" smtClean="0">
                              <a:latin typeface="Cambria Math" panose="02040503050406030204" pitchFamily="18" charset="0"/>
                            </a:rPr>
                            <m:t>𝜇𝜈</m:t>
                          </m:r>
                        </m:sup>
                      </m:sSup>
                      <m:r>
                        <a:rPr lang="en-CA" sz="1800" b="0" i="1" smtClean="0">
                          <a:latin typeface="Cambria Math" panose="02040503050406030204" pitchFamily="18" charset="0"/>
                        </a:rPr>
                        <m:t>−</m:t>
                      </m:r>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𝑢</m:t>
                          </m:r>
                        </m:e>
                        <m:sup>
                          <m:r>
                            <a:rPr lang="en-CA" sz="1800" b="0" i="1" smtClean="0">
                              <a:latin typeface="Cambria Math" panose="02040503050406030204" pitchFamily="18" charset="0"/>
                            </a:rPr>
                            <m:t>𝜇</m:t>
                          </m:r>
                        </m:sup>
                      </m:sSup>
                      <m:sSup>
                        <m:sSupPr>
                          <m:ctrlPr>
                            <a:rPr lang="en-CA" sz="1800" b="0" i="1" smtClean="0">
                              <a:latin typeface="Cambria Math" panose="02040503050406030204" pitchFamily="18" charset="0"/>
                            </a:rPr>
                          </m:ctrlPr>
                        </m:sSupPr>
                        <m:e>
                          <m:r>
                            <a:rPr lang="en-CA" sz="1800" b="0" i="1" smtClean="0">
                              <a:latin typeface="Cambria Math" panose="02040503050406030204" pitchFamily="18" charset="0"/>
                            </a:rPr>
                            <m:t>𝑢</m:t>
                          </m:r>
                        </m:e>
                        <m:sup>
                          <m:r>
                            <a:rPr lang="en-CA" sz="1800" b="0" i="1" smtClean="0">
                              <a:latin typeface="Cambria Math" panose="02040503050406030204" pitchFamily="18" charset="0"/>
                            </a:rPr>
                            <m:t>𝜈</m:t>
                          </m:r>
                        </m:sup>
                      </m:sSup>
                      <m:r>
                        <a:rPr lang="en-CA" sz="1800" b="0" i="1" smtClean="0">
                          <a:latin typeface="Cambria Math" panose="02040503050406030204" pitchFamily="18" charset="0"/>
                        </a:rPr>
                        <m:t>)</m:t>
                      </m:r>
                      <m:sSub>
                        <m:sSubPr>
                          <m:ctrlPr>
                            <a:rPr lang="en-CA" sz="1800" i="1">
                              <a:latin typeface="Cambria Math" panose="02040503050406030204" pitchFamily="18" charset="0"/>
                            </a:rPr>
                          </m:ctrlPr>
                        </m:sSubPr>
                        <m:e>
                          <m:r>
                            <a:rPr lang="en-CA" sz="1800" i="1">
                              <a:latin typeface="Cambria Math" panose="02040503050406030204" pitchFamily="18" charset="0"/>
                            </a:rPr>
                            <m:t>𝜕</m:t>
                          </m:r>
                        </m:e>
                        <m:sub>
                          <m:r>
                            <a:rPr lang="en-CA" sz="1800" i="1">
                              <a:latin typeface="Cambria Math" panose="02040503050406030204" pitchFamily="18" charset="0"/>
                            </a:rPr>
                            <m:t>𝜈</m:t>
                          </m:r>
                        </m:sub>
                      </m:sSub>
                    </m:oMath>
                  </m:oMathPara>
                </a14:m>
                <a:endParaRPr lang="en-CA" sz="1800" dirty="0"/>
              </a:p>
            </p:txBody>
          </p:sp>
        </mc:Choice>
        <mc:Fallback xmlns="">
          <p:sp>
            <p:nvSpPr>
              <p:cNvPr id="6" name="TextBox 5"/>
              <p:cNvSpPr txBox="1">
                <a:spLocks noRot="1" noChangeAspect="1" noMove="1" noResize="1" noEditPoints="1" noAdjustHandles="1" noChangeArrowheads="1" noChangeShapeType="1" noTextEdit="1"/>
              </p:cNvSpPr>
              <p:nvPr/>
            </p:nvSpPr>
            <p:spPr>
              <a:xfrm>
                <a:off x="5364088" y="3429000"/>
                <a:ext cx="2907206" cy="276999"/>
              </a:xfrm>
              <a:prstGeom prst="rect">
                <a:avLst/>
              </a:prstGeom>
              <a:blipFill rotWithShape="0">
                <a:blip r:embed="rId14"/>
                <a:stretch>
                  <a:fillRect l="-1468" t="-2222" b="-35556"/>
                </a:stretch>
              </a:blipFill>
            </p:spPr>
            <p:txBody>
              <a:bodyPr/>
              <a:lstStyle/>
              <a:p>
                <a:r>
                  <a:rPr lang="en-CA">
                    <a:noFill/>
                  </a:rPr>
                  <a:t> </a:t>
                </a:r>
              </a:p>
            </p:txBody>
          </p:sp>
        </mc:Fallback>
      </mc:AlternateContent>
    </p:spTree>
    <p:extLst>
      <p:ext uri="{BB962C8B-B14F-4D97-AF65-F5344CB8AC3E}">
        <p14:creationId xmlns:p14="http://schemas.microsoft.com/office/powerpoint/2010/main" val="3018000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
          <p:cNvSpPr txBox="1">
            <a:spLocks/>
          </p:cNvSpPr>
          <p:nvPr/>
        </p:nvSpPr>
        <p:spPr bwMode="auto">
          <a:xfrm>
            <a:off x="539552" y="1143000"/>
            <a:ext cx="8424936"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200" dirty="0" smtClean="0">
                <a:solidFill>
                  <a:prstClr val="black"/>
                </a:solidFill>
              </a:rPr>
              <a:t>Our choice of temperature dependent shear viscosity over entropy:</a:t>
            </a:r>
          </a:p>
          <a:p>
            <a:endParaRPr lang="en-US" sz="1800" dirty="0" smtClean="0">
              <a:solidFill>
                <a:prstClr val="black"/>
              </a:solidFill>
            </a:endParaRPr>
          </a:p>
          <a:p>
            <a:endParaRPr lang="en-US" sz="1800" dirty="0" smtClean="0">
              <a:solidFill>
                <a:prstClr val="black"/>
              </a:solidFill>
            </a:endParaRPr>
          </a:p>
          <a:p>
            <a:endParaRPr lang="en-US" sz="1800" dirty="0" smtClean="0">
              <a:solidFill>
                <a:prstClr val="black"/>
              </a:solidFill>
            </a:endParaRPr>
          </a:p>
          <a:p>
            <a:pPr>
              <a:buFont typeface="Wingdings 2" pitchFamily="18" charset="2"/>
              <a:buNone/>
            </a:pPr>
            <a:endParaRPr lang="en-US" sz="1800" dirty="0" smtClean="0">
              <a:solidFill>
                <a:prstClr val="black"/>
              </a:solidFill>
            </a:endParaRPr>
          </a:p>
          <a:p>
            <a:pPr>
              <a:buFont typeface="Wingdings 2" pitchFamily="18" charset="2"/>
              <a:buNone/>
            </a:pPr>
            <a:endParaRPr lang="en-US" sz="1800" dirty="0" smtClean="0">
              <a:solidFill>
                <a:prstClr val="black"/>
              </a:solidFill>
            </a:endParaRPr>
          </a:p>
          <a:p>
            <a:pPr>
              <a:buFont typeface="Wingdings 2" pitchFamily="18" charset="2"/>
              <a:buNone/>
            </a:pPr>
            <a:endParaRPr lang="en-US" sz="1800" dirty="0" smtClean="0">
              <a:solidFill>
                <a:prstClr val="black"/>
              </a:solidFill>
            </a:endParaRPr>
          </a:p>
          <a:p>
            <a:pPr marL="0" indent="0">
              <a:buFont typeface="Wingdings 2" pitchFamily="18" charset="2"/>
              <a:buNone/>
            </a:pPr>
            <a:endParaRPr lang="en-US" sz="1800" dirty="0" smtClean="0">
              <a:solidFill>
                <a:prstClr val="black"/>
              </a:solidFill>
            </a:endParaRPr>
          </a:p>
          <a:p>
            <a:pPr marL="0" indent="0">
              <a:buFont typeface="Wingdings 2" pitchFamily="18" charset="2"/>
              <a:buNone/>
            </a:pPr>
            <a:endParaRPr lang="en-US" sz="2000" dirty="0" smtClean="0">
              <a:solidFill>
                <a:prstClr val="black"/>
              </a:solidFill>
            </a:endParaRPr>
          </a:p>
          <a:p>
            <a:r>
              <a:rPr lang="en-US" sz="2000" dirty="0" smtClean="0">
                <a:solidFill>
                  <a:prstClr val="black"/>
                </a:solidFill>
              </a:rPr>
              <a:t>Goals: </a:t>
            </a:r>
            <a:endParaRPr lang="en-US" sz="1800" dirty="0" smtClean="0">
              <a:solidFill>
                <a:srgbClr val="009DD9"/>
              </a:solidFill>
            </a:endParaRPr>
          </a:p>
          <a:p>
            <a:pPr marL="709613" lvl="1" indent="-342900">
              <a:buClr>
                <a:srgbClr val="0F6FC6"/>
              </a:buClr>
              <a:buFont typeface="+mj-lt"/>
              <a:buAutoNum type="arabicPeriod" startAt="3"/>
            </a:pPr>
            <a:r>
              <a:rPr lang="en-US" sz="1800" dirty="0" smtClean="0">
                <a:solidFill>
                  <a:prstClr val="black"/>
                </a:solidFill>
              </a:rPr>
              <a:t>To explore the consequences introducing a linear </a:t>
            </a:r>
            <a:r>
              <a:rPr lang="en-US" sz="1800" dirty="0" smtClean="0">
                <a:solidFill>
                  <a:srgbClr val="7030A0"/>
                </a:solidFill>
                <a:latin typeface="Symbol" panose="05050102010706020507" pitchFamily="18" charset="2"/>
              </a:rPr>
              <a:t>h</a:t>
            </a:r>
            <a:r>
              <a:rPr lang="en-US" sz="1800" dirty="0" smtClean="0">
                <a:solidFill>
                  <a:srgbClr val="7030A0"/>
                </a:solidFill>
              </a:rPr>
              <a:t>/s(T)</a:t>
            </a:r>
            <a:r>
              <a:rPr lang="en-US" sz="1800" dirty="0" smtClean="0">
                <a:solidFill>
                  <a:prstClr val="black"/>
                </a:solidFill>
              </a:rPr>
              <a:t> in the QGP phase: does the slope change flow coefficients?</a:t>
            </a:r>
          </a:p>
          <a:p>
            <a:pPr marL="709613" lvl="1" indent="-342900">
              <a:buClr>
                <a:srgbClr val="0F6FC6"/>
              </a:buClr>
              <a:buFont typeface="+mj-lt"/>
              <a:buAutoNum type="arabicPeriod" startAt="3"/>
            </a:pPr>
            <a:r>
              <a:rPr lang="en-US" sz="1800" dirty="0" smtClean="0">
                <a:solidFill>
                  <a:prstClr val="black"/>
                </a:solidFill>
              </a:rPr>
              <a:t>To </a:t>
            </a:r>
            <a:r>
              <a:rPr lang="en-US" sz="1800" dirty="0">
                <a:solidFill>
                  <a:prstClr val="black"/>
                </a:solidFill>
              </a:rPr>
              <a:t>explore the consequences </a:t>
            </a:r>
            <a:r>
              <a:rPr lang="en-US" sz="1800" dirty="0" smtClean="0">
                <a:solidFill>
                  <a:prstClr val="black"/>
                </a:solidFill>
              </a:rPr>
              <a:t>introducing quadratic </a:t>
            </a:r>
            <a:r>
              <a:rPr lang="en-US" sz="1800" dirty="0">
                <a:solidFill>
                  <a:srgbClr val="0066FF"/>
                </a:solidFill>
                <a:latin typeface="Symbol" panose="05050102010706020507" pitchFamily="18" charset="2"/>
              </a:rPr>
              <a:t>h</a:t>
            </a:r>
            <a:r>
              <a:rPr lang="en-US" sz="1800" dirty="0">
                <a:solidFill>
                  <a:srgbClr val="0066FF"/>
                </a:solidFill>
              </a:rPr>
              <a:t>/s(T)</a:t>
            </a:r>
            <a:r>
              <a:rPr lang="en-US" sz="1800" dirty="0">
                <a:solidFill>
                  <a:prstClr val="black"/>
                </a:solidFill>
              </a:rPr>
              <a:t> in the QGP phase</a:t>
            </a:r>
            <a:r>
              <a:rPr lang="en-US" sz="1800" dirty="0" smtClean="0">
                <a:solidFill>
                  <a:prstClr val="black"/>
                </a:solidFill>
              </a:rPr>
              <a:t>: does the shape affect the anisotropic flow?</a:t>
            </a:r>
          </a:p>
          <a:p>
            <a:pPr>
              <a:buFont typeface="Wingdings 2" pitchFamily="18" charset="2"/>
              <a:buNone/>
            </a:pPr>
            <a:r>
              <a:rPr lang="en-US" sz="1000" dirty="0" smtClean="0">
                <a:solidFill>
                  <a:prstClr val="black"/>
                </a:solidFill>
              </a:rPr>
              <a:t>            </a:t>
            </a:r>
            <a:endParaRPr lang="en-US" sz="1000" dirty="0" smtClean="0">
              <a:solidFill>
                <a:srgbClr val="FF0000"/>
              </a:solidFill>
            </a:endParaRPr>
          </a:p>
          <a:p>
            <a:r>
              <a:rPr lang="en-US" sz="2000" dirty="0" smtClean="0">
                <a:solidFill>
                  <a:prstClr val="black"/>
                </a:solidFill>
              </a:rPr>
              <a:t>Keep all other initial and freeze-out conditions set by MC-Glauber model </a:t>
            </a:r>
            <a:r>
              <a:rPr lang="en-CA" sz="2000" dirty="0" smtClean="0">
                <a:solidFill>
                  <a:prstClr val="black"/>
                </a:solidFill>
              </a:rPr>
              <a:t>[</a:t>
            </a:r>
            <a:r>
              <a:rPr lang="en-US" sz="2000" dirty="0" smtClean="0">
                <a:solidFill>
                  <a:prstClr val="black"/>
                </a:solidFill>
              </a:rPr>
              <a:t>see </a:t>
            </a:r>
            <a:r>
              <a:rPr lang="en-US" sz="2000" dirty="0" err="1" smtClean="0">
                <a:solidFill>
                  <a:prstClr val="black"/>
                </a:solidFill>
              </a:rPr>
              <a:t>Schenke</a:t>
            </a:r>
            <a:r>
              <a:rPr lang="en-US" sz="2000" dirty="0" smtClean="0">
                <a:solidFill>
                  <a:prstClr val="black"/>
                </a:solidFill>
              </a:rPr>
              <a:t>, </a:t>
            </a:r>
            <a:r>
              <a:rPr lang="en-US" sz="2000" dirty="0" err="1" smtClean="0">
                <a:solidFill>
                  <a:prstClr val="black"/>
                </a:solidFill>
              </a:rPr>
              <a:t>Jeon</a:t>
            </a:r>
            <a:r>
              <a:rPr lang="en-US" sz="2000" dirty="0" smtClean="0">
                <a:solidFill>
                  <a:prstClr val="black"/>
                </a:solidFill>
              </a:rPr>
              <a:t>, and Gale, Phys. Rev. C </a:t>
            </a:r>
            <a:r>
              <a:rPr lang="en-US" sz="2000" dirty="0">
                <a:solidFill>
                  <a:prstClr val="black"/>
                </a:solidFill>
              </a:rPr>
              <a:t>85, 024901 (2012</a:t>
            </a:r>
            <a:r>
              <a:rPr lang="en-US" sz="2000" dirty="0" smtClean="0">
                <a:solidFill>
                  <a:prstClr val="black"/>
                </a:solidFill>
              </a:rPr>
              <a:t>)].</a:t>
            </a:r>
            <a:br>
              <a:rPr lang="en-US" sz="2000" dirty="0" smtClean="0">
                <a:solidFill>
                  <a:prstClr val="black"/>
                </a:solidFill>
              </a:rPr>
            </a:br>
            <a:endParaRPr lang="en-US" sz="1100" dirty="0" smtClean="0">
              <a:solidFill>
                <a:prstClr val="black"/>
              </a:solidFill>
            </a:endParaRPr>
          </a:p>
        </p:txBody>
      </p:sp>
      <p:sp>
        <p:nvSpPr>
          <p:cNvPr id="11266" name="Title 3"/>
          <p:cNvSpPr>
            <a:spLocks noGrp="1"/>
          </p:cNvSpPr>
          <p:nvPr>
            <p:ph type="title"/>
          </p:nvPr>
        </p:nvSpPr>
        <p:spPr>
          <a:xfrm>
            <a:off x="457200" y="533400"/>
            <a:ext cx="8229600" cy="609600"/>
          </a:xfrm>
        </p:spPr>
        <p:txBody>
          <a:bodyPr/>
          <a:lstStyle/>
          <a:p>
            <a:pPr algn="ctr"/>
            <a:r>
              <a:rPr lang="en-US" sz="3200" dirty="0" smtClean="0"/>
              <a:t>3+1D Viscous Hydrodynamics </a:t>
            </a:r>
          </a:p>
        </p:txBody>
      </p:sp>
      <p:sp>
        <p:nvSpPr>
          <p:cNvPr id="3" name="Slide Number Placeholder 2"/>
          <p:cNvSpPr>
            <a:spLocks noGrp="1"/>
          </p:cNvSpPr>
          <p:nvPr>
            <p:ph type="sldNum" sz="quarter" idx="12"/>
          </p:nvPr>
        </p:nvSpPr>
        <p:spPr/>
        <p:txBody>
          <a:bodyPr/>
          <a:lstStyle/>
          <a:p>
            <a:pPr>
              <a:defRPr/>
            </a:pPr>
            <a:fld id="{C6D08EAE-A8DB-484C-8ED8-CB37481F9846}" type="slidenum">
              <a:rPr lang="en-CA">
                <a:solidFill>
                  <a:srgbClr val="04617B">
                    <a:shade val="90000"/>
                  </a:srgbClr>
                </a:solidFill>
              </a:rPr>
              <a:pPr>
                <a:defRPr/>
              </a:pPr>
              <a:t>6</a:t>
            </a:fld>
            <a:endParaRPr lang="en-CA" dirty="0">
              <a:solidFill>
                <a:srgbClr val="04617B">
                  <a:shade val="90000"/>
                </a:srgbClr>
              </a:solidFill>
            </a:endParaRPr>
          </a:p>
        </p:txBody>
      </p:sp>
      <mc:AlternateContent xmlns:mc="http://schemas.openxmlformats.org/markup-compatibility/2006" xmlns:a14="http://schemas.microsoft.com/office/drawing/2010/main">
        <mc:Choice Requires="a14">
          <p:sp>
            <p:nvSpPr>
              <p:cNvPr id="2" name="TextBox 1"/>
              <p:cNvSpPr txBox="1"/>
              <p:nvPr/>
            </p:nvSpPr>
            <p:spPr>
              <a:xfrm>
                <a:off x="7672018" y="2085990"/>
                <a:ext cx="1292470" cy="478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800" i="1" smtClean="0">
                              <a:solidFill>
                                <a:srgbClr val="7CCA62">
                                  <a:lumMod val="50000"/>
                                </a:srgbClr>
                              </a:solidFill>
                              <a:latin typeface="Cambria Math" panose="02040503050406030204" pitchFamily="18" charset="0"/>
                            </a:rPr>
                          </m:ctrlPr>
                        </m:sSubPr>
                        <m:e>
                          <m:r>
                            <a:rPr lang="en-CA" sz="1800" i="1" smtClean="0">
                              <a:solidFill>
                                <a:srgbClr val="7CCA62">
                                  <a:lumMod val="50000"/>
                                </a:srgbClr>
                              </a:solidFill>
                              <a:latin typeface="Cambria Math" panose="02040503050406030204" pitchFamily="18" charset="0"/>
                            </a:rPr>
                            <m:t>𝜏</m:t>
                          </m:r>
                        </m:e>
                        <m:sub>
                          <m:r>
                            <a:rPr lang="en-CA" sz="1800" i="1" smtClean="0">
                              <a:solidFill>
                                <a:srgbClr val="7CCA62">
                                  <a:lumMod val="50000"/>
                                </a:srgbClr>
                              </a:solidFill>
                              <a:latin typeface="Cambria Math" panose="02040503050406030204" pitchFamily="18" charset="0"/>
                            </a:rPr>
                            <m:t>𝜋</m:t>
                          </m:r>
                        </m:sub>
                      </m:sSub>
                      <m:r>
                        <a:rPr lang="en-CA" sz="1800" i="1" smtClean="0">
                          <a:solidFill>
                            <a:schemeClr val="tx1"/>
                          </a:solidFill>
                          <a:latin typeface="Cambria Math" panose="02040503050406030204" pitchFamily="18" charset="0"/>
                        </a:rPr>
                        <m:t>=</m:t>
                      </m:r>
                      <m:r>
                        <a:rPr lang="en-CA" sz="1800" b="0" i="1" smtClean="0">
                          <a:solidFill>
                            <a:srgbClr val="FF0000"/>
                          </a:solidFill>
                          <a:latin typeface="Cambria Math" panose="02040503050406030204" pitchFamily="18" charset="0"/>
                        </a:rPr>
                        <m:t>5</m:t>
                      </m:r>
                      <m:f>
                        <m:fPr>
                          <m:ctrlPr>
                            <a:rPr lang="en-CA" sz="1800" i="1" smtClean="0">
                              <a:solidFill>
                                <a:schemeClr val="tx1"/>
                              </a:solidFill>
                              <a:latin typeface="Cambria Math" panose="02040503050406030204" pitchFamily="18" charset="0"/>
                            </a:rPr>
                          </m:ctrlPr>
                        </m:fPr>
                        <m:num>
                          <m:r>
                            <a:rPr lang="en-CA" sz="1800" i="1" smtClean="0">
                              <a:solidFill>
                                <a:schemeClr val="tx1"/>
                              </a:solidFill>
                              <a:latin typeface="Cambria Math" panose="02040503050406030204" pitchFamily="18" charset="0"/>
                            </a:rPr>
                            <m:t>𝜂</m:t>
                          </m:r>
                        </m:num>
                        <m:den>
                          <m:r>
                            <a:rPr lang="en-CA" sz="1800" i="1" smtClean="0">
                              <a:solidFill>
                                <a:schemeClr val="tx1"/>
                              </a:solidFill>
                              <a:latin typeface="Cambria Math" panose="02040503050406030204" pitchFamily="18" charset="0"/>
                            </a:rPr>
                            <m:t>𝜀</m:t>
                          </m:r>
                          <m:r>
                            <a:rPr lang="en-CA" sz="1800" i="1" smtClean="0">
                              <a:solidFill>
                                <a:schemeClr val="tx1"/>
                              </a:solidFill>
                              <a:latin typeface="Cambria Math" panose="02040503050406030204" pitchFamily="18" charset="0"/>
                            </a:rPr>
                            <m:t>+</m:t>
                          </m:r>
                          <m:r>
                            <a:rPr lang="en-CA" sz="1800" i="1" smtClean="0">
                              <a:solidFill>
                                <a:schemeClr val="tx1"/>
                              </a:solidFill>
                              <a:latin typeface="Cambria Math" panose="02040503050406030204" pitchFamily="18" charset="0"/>
                            </a:rPr>
                            <m:t>𝑃</m:t>
                          </m:r>
                        </m:den>
                      </m:f>
                    </m:oMath>
                  </m:oMathPara>
                </a14:m>
                <a:endParaRPr lang="en-CA" sz="1800" dirty="0">
                  <a:solidFill>
                    <a:srgbClr val="7CCA62">
                      <a:lumMod val="50000"/>
                    </a:srgbClr>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672018" y="2085990"/>
                <a:ext cx="1292470" cy="478914"/>
              </a:xfrm>
              <a:prstGeom prst="rect">
                <a:avLst/>
              </a:prstGeom>
              <a:blipFill rotWithShape="0">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524328" y="2668850"/>
                <a:ext cx="158780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000" i="1" smtClean="0">
                              <a:solidFill>
                                <a:srgbClr val="CC6600"/>
                              </a:solidFill>
                              <a:latin typeface="Cambria Math" panose="02040503050406030204" pitchFamily="18" charset="0"/>
                            </a:rPr>
                          </m:ctrlPr>
                        </m:sSupPr>
                        <m:e>
                          <m:r>
                            <a:rPr lang="en-CA" sz="2000" i="1">
                              <a:solidFill>
                                <a:srgbClr val="CC6600"/>
                              </a:solidFill>
                              <a:latin typeface="Cambria Math" panose="02040503050406030204" pitchFamily="18" charset="0"/>
                            </a:rPr>
                            <m:t>𝜋</m:t>
                          </m:r>
                        </m:e>
                        <m:sup>
                          <m:r>
                            <a:rPr lang="en-CA" sz="2000" i="1">
                              <a:solidFill>
                                <a:srgbClr val="CC6600"/>
                              </a:solidFill>
                              <a:latin typeface="Cambria Math" panose="02040503050406030204" pitchFamily="18" charset="0"/>
                            </a:rPr>
                            <m:t>𝜇𝜈</m:t>
                          </m:r>
                        </m:sup>
                      </m:sSup>
                      <m:d>
                        <m:dPr>
                          <m:ctrlPr>
                            <a:rPr lang="en-CA" sz="2000" i="1">
                              <a:solidFill>
                                <a:srgbClr val="CC6600"/>
                              </a:solidFill>
                              <a:latin typeface="Cambria Math" panose="02040503050406030204" pitchFamily="18" charset="0"/>
                            </a:rPr>
                          </m:ctrlPr>
                        </m:dPr>
                        <m:e>
                          <m:sSub>
                            <m:sSubPr>
                              <m:ctrlPr>
                                <a:rPr lang="en-CA" sz="2000" i="1">
                                  <a:solidFill>
                                    <a:srgbClr val="CC6600"/>
                                  </a:solidFill>
                                  <a:latin typeface="Cambria Math" panose="02040503050406030204" pitchFamily="18" charset="0"/>
                                </a:rPr>
                              </m:ctrlPr>
                            </m:sSubPr>
                            <m:e>
                              <m:r>
                                <a:rPr lang="en-CA" sz="2000" i="1">
                                  <a:solidFill>
                                    <a:srgbClr val="CC6600"/>
                                  </a:solidFill>
                                  <a:latin typeface="Cambria Math" panose="02040503050406030204" pitchFamily="18" charset="0"/>
                                </a:rPr>
                                <m:t>𝜏</m:t>
                              </m:r>
                            </m:e>
                            <m:sub>
                              <m:r>
                                <a:rPr lang="en-CA" sz="2000" i="1">
                                  <a:solidFill>
                                    <a:srgbClr val="CC6600"/>
                                  </a:solidFill>
                                  <a:latin typeface="Cambria Math" panose="02040503050406030204" pitchFamily="18" charset="0"/>
                                </a:rPr>
                                <m:t>0</m:t>
                              </m:r>
                            </m:sub>
                          </m:sSub>
                        </m:e>
                      </m:d>
                      <m:r>
                        <a:rPr lang="en-CA" sz="2000" i="1" smtClean="0">
                          <a:solidFill>
                            <a:schemeClr val="tx1"/>
                          </a:solidFill>
                          <a:latin typeface="Cambria Math" panose="02040503050406030204" pitchFamily="18" charset="0"/>
                        </a:rPr>
                        <m:t>=</m:t>
                      </m:r>
                      <m:r>
                        <a:rPr lang="en-CA" sz="2000" b="0" i="1" smtClean="0">
                          <a:solidFill>
                            <a:srgbClr val="FF0000"/>
                          </a:solidFill>
                          <a:latin typeface="Cambria Math" panose="02040503050406030204" pitchFamily="18" charset="0"/>
                        </a:rPr>
                        <m:t>0</m:t>
                      </m:r>
                    </m:oMath>
                  </m:oMathPara>
                </a14:m>
                <a:endParaRPr lang="en-CA" sz="2000" dirty="0"/>
              </a:p>
            </p:txBody>
          </p:sp>
        </mc:Choice>
        <mc:Fallback xmlns="">
          <p:sp>
            <p:nvSpPr>
              <p:cNvPr id="24" name="Rectangle 23"/>
              <p:cNvSpPr>
                <a:spLocks noRot="1" noChangeAspect="1" noMove="1" noResize="1" noEditPoints="1" noAdjustHandles="1" noChangeArrowheads="1" noChangeShapeType="1" noTextEdit="1"/>
              </p:cNvSpPr>
              <p:nvPr/>
            </p:nvSpPr>
            <p:spPr>
              <a:xfrm>
                <a:off x="7524328" y="2668850"/>
                <a:ext cx="1587807" cy="400110"/>
              </a:xfrm>
              <a:prstGeom prst="rect">
                <a:avLst/>
              </a:prstGeom>
              <a:blipFill rotWithShape="0">
                <a:blip r:embed="rId4"/>
                <a:stretch>
                  <a:fillRect b="-3077"/>
                </a:stretch>
              </a:blipFill>
            </p:spPr>
            <p:txBody>
              <a:bodyPr/>
              <a:lstStyle/>
              <a:p>
                <a:r>
                  <a:rPr lang="en-CA">
                    <a:noFill/>
                  </a:rPr>
                  <a:t> </a:t>
                </a:r>
              </a:p>
            </p:txBody>
          </p:sp>
        </mc:Fallback>
      </mc:AlternateContent>
      <p:pic>
        <p:nvPicPr>
          <p:cNvPr id="5" name="Picture 4"/>
          <p:cNvPicPr>
            <a:picLocks/>
          </p:cNvPicPr>
          <p:nvPr/>
        </p:nvPicPr>
        <p:blipFill>
          <a:blip r:embed="rId5"/>
          <a:stretch>
            <a:fillRect/>
          </a:stretch>
        </p:blipFill>
        <p:spPr>
          <a:xfrm>
            <a:off x="3816336" y="1555200"/>
            <a:ext cx="3780000" cy="2642400"/>
          </a:xfrm>
          <a:prstGeom prst="rect">
            <a:avLst/>
          </a:prstGeom>
        </p:spPr>
      </p:pic>
      <p:pic>
        <p:nvPicPr>
          <p:cNvPr id="6" name="Picture 5"/>
          <p:cNvPicPr>
            <a:picLocks/>
          </p:cNvPicPr>
          <p:nvPr/>
        </p:nvPicPr>
        <p:blipFill>
          <a:blip r:embed="rId6"/>
          <a:stretch>
            <a:fillRect/>
          </a:stretch>
        </p:blipFill>
        <p:spPr>
          <a:xfrm>
            <a:off x="36000" y="1555199"/>
            <a:ext cx="3780000" cy="2642400"/>
          </a:xfrm>
          <a:prstGeom prst="rect">
            <a:avLst/>
          </a:prstGeom>
        </p:spPr>
      </p:pic>
    </p:spTree>
    <p:extLst>
      <p:ext uri="{BB962C8B-B14F-4D97-AF65-F5344CB8AC3E}">
        <p14:creationId xmlns:p14="http://schemas.microsoft.com/office/powerpoint/2010/main" val="2738557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3"/>
          <a:stretch>
            <a:fillRect/>
          </a:stretch>
        </p:blipFill>
        <p:spPr>
          <a:xfrm>
            <a:off x="0" y="1988840"/>
            <a:ext cx="4550400" cy="3312000"/>
          </a:xfrm>
          <a:prstGeom prst="rect">
            <a:avLst/>
          </a:prstGeom>
        </p:spPr>
      </p:pic>
      <p:sp>
        <p:nvSpPr>
          <p:cNvPr id="7" name="Slide Number Placeholder 2"/>
          <p:cNvSpPr>
            <a:spLocks noGrp="1"/>
          </p:cNvSpPr>
          <p:nvPr>
            <p:ph type="sldNum" sz="quarter" idx="12"/>
          </p:nvPr>
        </p:nvSpPr>
        <p:spPr/>
        <p:txBody>
          <a:bodyPr/>
          <a:lstStyle/>
          <a:p>
            <a:pPr>
              <a:defRPr/>
            </a:pPr>
            <a:fld id="{A79575A7-AB35-497C-82CC-1B59C97CFFEB}" type="slidenum">
              <a:rPr lang="en-CA"/>
              <a:pPr>
                <a:defRPr/>
              </a:pPr>
              <a:t>7</a:t>
            </a:fld>
            <a:endParaRPr lang="en-CA" dirty="0"/>
          </a:p>
        </p:txBody>
      </p:sp>
      <p:sp>
        <p:nvSpPr>
          <p:cNvPr id="14" name="Title 1"/>
          <p:cNvSpPr>
            <a:spLocks noGrp="1"/>
          </p:cNvSpPr>
          <p:nvPr>
            <p:ph type="title"/>
          </p:nvPr>
        </p:nvSpPr>
        <p:spPr>
          <a:xfrm>
            <a:off x="457200" y="457200"/>
            <a:ext cx="8229600" cy="646113"/>
          </a:xfrm>
        </p:spPr>
        <p:txBody>
          <a:bodyPr/>
          <a:lstStyle/>
          <a:p>
            <a:pPr algn="ctr"/>
            <a:r>
              <a:rPr lang="en-US" sz="3200" dirty="0" smtClean="0"/>
              <a:t>Limited sensitivity of hadronic observables</a:t>
            </a:r>
          </a:p>
        </p:txBody>
      </p:sp>
      <p:sp>
        <p:nvSpPr>
          <p:cNvPr id="2" name="TextBox 1"/>
          <p:cNvSpPr txBox="1"/>
          <p:nvPr/>
        </p:nvSpPr>
        <p:spPr>
          <a:xfrm>
            <a:off x="4726169" y="4523131"/>
            <a:ext cx="4238319" cy="400110"/>
          </a:xfrm>
          <a:prstGeom prst="rect">
            <a:avLst/>
          </a:prstGeom>
          <a:noFill/>
        </p:spPr>
        <p:txBody>
          <a:bodyPr wrap="square" rtlCol="0">
            <a:spAutoFit/>
          </a:bodyPr>
          <a:lstStyle/>
          <a:p>
            <a:pPr marL="274320" lvl="0" indent="-274320" fontAlgn="auto">
              <a:spcBef>
                <a:spcPct val="20000"/>
              </a:spcBef>
              <a:spcAft>
                <a:spcPts val="0"/>
              </a:spcAft>
              <a:buClr>
                <a:schemeClr val="accent3"/>
              </a:buClr>
              <a:buSzPct val="95000"/>
              <a:buFont typeface="Wingdings 2"/>
              <a:buChar char=""/>
              <a:defRPr/>
            </a:pPr>
            <a:endParaRPr lang="en-US" sz="2000" dirty="0">
              <a:latin typeface="+mn-lt"/>
            </a:endParaRPr>
          </a:p>
        </p:txBody>
      </p:sp>
      <p:sp>
        <p:nvSpPr>
          <p:cNvPr id="22" name="Content Placeholder 1"/>
          <p:cNvSpPr txBox="1">
            <a:spLocks/>
          </p:cNvSpPr>
          <p:nvPr/>
        </p:nvSpPr>
        <p:spPr bwMode="auto">
          <a:xfrm>
            <a:off x="457200" y="1196754"/>
            <a:ext cx="8507288" cy="720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4320" lvl="0" indent="-274320" fontAlgn="auto">
              <a:spcBef>
                <a:spcPct val="20000"/>
              </a:spcBef>
              <a:spcAft>
                <a:spcPts val="0"/>
              </a:spcAft>
              <a:buClr>
                <a:schemeClr val="accent3"/>
              </a:buClr>
              <a:buSzPct val="95000"/>
              <a:buFont typeface="Wingdings 2"/>
              <a:buChar char=""/>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Hadronic observables at RHIC:</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lang="en-US" sz="2000" dirty="0" smtClean="0">
                <a:latin typeface="+mn-lt"/>
                <a:cs typeface="+mn-cs"/>
              </a:rPr>
              <a:t>modest</a:t>
            </a:r>
            <a:r>
              <a:rPr kumimoji="0" lang="en-US" sz="2000" b="0" i="0" u="none" strike="noStrike" kern="1200" cap="none" spc="0" normalizeH="0" baseline="0" noProof="0" dirty="0" smtClean="0">
                <a:ln>
                  <a:noFill/>
                </a:ln>
                <a:solidFill>
                  <a:schemeClr val="tx1"/>
                </a:solidFill>
                <a:effectLst/>
                <a:uLnTx/>
                <a:uFillTx/>
                <a:latin typeface="+mn-lt"/>
                <a:cs typeface="+mn-cs"/>
              </a:rPr>
              <a:t> sensitivity to </a:t>
            </a:r>
            <a:r>
              <a:rPr lang="en-US" sz="2000" dirty="0">
                <a:latin typeface="+mn-lt"/>
              </a:rPr>
              <a:t>non-eq. init. cond. </a:t>
            </a:r>
            <a:r>
              <a:rPr lang="en-US" sz="2000" dirty="0"/>
              <a:t>[</a:t>
            </a:r>
            <a:r>
              <a:rPr lang="en-US" sz="2000" dirty="0">
                <a:latin typeface="Symbol" pitchFamily="18" charset="2"/>
              </a:rPr>
              <a:t>p</a:t>
            </a:r>
            <a:r>
              <a:rPr lang="en-US" sz="2000" baseline="30000" dirty="0">
                <a:latin typeface="Symbol" pitchFamily="18" charset="2"/>
              </a:rPr>
              <a:t>mn</a:t>
            </a:r>
            <a:r>
              <a:rPr lang="en-US" sz="2000" dirty="0">
                <a:latin typeface="Symbol" pitchFamily="18" charset="2"/>
              </a:rPr>
              <a:t>(t</a:t>
            </a:r>
            <a:r>
              <a:rPr lang="en-US" sz="2000" baseline="-25000" dirty="0">
                <a:latin typeface="Symbol" pitchFamily="18" charset="2"/>
              </a:rPr>
              <a:t>0</a:t>
            </a:r>
            <a:r>
              <a:rPr lang="en-US" sz="2000" dirty="0" smtClean="0">
                <a:latin typeface="Symbol" pitchFamily="18" charset="2"/>
              </a:rPr>
              <a:t>)</a:t>
            </a:r>
            <a:r>
              <a:rPr lang="en-US" sz="2000" dirty="0" smtClean="0"/>
              <a:t>] </a:t>
            </a:r>
            <a:r>
              <a:rPr kumimoji="0" lang="en-US" sz="2000" b="0" i="0" u="none" strike="noStrike" kern="1200" cap="none" spc="0" normalizeH="0" noProof="0" dirty="0" smtClean="0">
                <a:ln>
                  <a:noFill/>
                </a:ln>
                <a:solidFill>
                  <a:schemeClr val="tx1"/>
                </a:solidFill>
                <a:effectLst/>
                <a:uLnTx/>
                <a:uFillTx/>
                <a:latin typeface="+mn-lt"/>
                <a:ea typeface="+mn-ea"/>
                <a:cs typeface="+mn-cs"/>
              </a:rPr>
              <a:t>and t</a:t>
            </a:r>
            <a:r>
              <a:rPr kumimoji="0" lang="en-US" sz="2000" b="0" i="0" u="none" strike="noStrike" kern="1200" cap="none" spc="0" normalizeH="0" noProof="0" dirty="0" smtClean="0">
                <a:ln>
                  <a:noFill/>
                </a:ln>
                <a:solidFill>
                  <a:schemeClr val="tx1"/>
                </a:solidFill>
                <a:effectLst/>
                <a:uLnTx/>
                <a:uFillTx/>
                <a:latin typeface="+mn-lt"/>
                <a:cs typeface="+mn-cs"/>
              </a:rPr>
              <a:t>o </a:t>
            </a:r>
            <a:r>
              <a:rPr lang="en-US" sz="2000" dirty="0" smtClean="0">
                <a:latin typeface="+mn-lt"/>
              </a:rPr>
              <a:t>departures </a:t>
            </a:r>
            <a:r>
              <a:rPr lang="en-US" sz="2000" dirty="0">
                <a:latin typeface="+mn-lt"/>
              </a:rPr>
              <a:t>from equilibrium in the evolution </a:t>
            </a:r>
            <a:r>
              <a:rPr lang="en-US" sz="2000" dirty="0" smtClean="0"/>
              <a:t>via </a:t>
            </a:r>
            <a:r>
              <a:rPr lang="en-US" sz="2000" dirty="0" err="1" smtClean="0">
                <a:latin typeface="Symbol" pitchFamily="18" charset="2"/>
              </a:rPr>
              <a:t>t</a:t>
            </a:r>
            <a:r>
              <a:rPr lang="en-US" sz="2000" baseline="-25000" dirty="0" err="1" smtClean="0">
                <a:latin typeface="Symbol" pitchFamily="18" charset="2"/>
              </a:rPr>
              <a:t>p</a:t>
            </a:r>
            <a:r>
              <a:rPr kumimoji="0" lang="en-US" sz="2000" b="0" i="0" u="none" strike="noStrike" kern="1200" cap="none" spc="0" normalizeH="0" noProof="0" dirty="0" smtClean="0">
                <a:ln>
                  <a:noFill/>
                </a:ln>
                <a:solidFill>
                  <a:schemeClr val="tx1"/>
                </a:solidFill>
                <a:effectLst/>
                <a:uLnTx/>
                <a:uFillTx/>
                <a:latin typeface="+mn-lt"/>
                <a:ea typeface="+mn-ea"/>
                <a:cs typeface="+mn-cs"/>
              </a:rPr>
              <a: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p>
        </p:txBody>
      </p:sp>
      <p:pic>
        <p:nvPicPr>
          <p:cNvPr id="8" name="Picture 7"/>
          <p:cNvPicPr preferRelativeResize="0">
            <a:picLocks/>
          </p:cNvPicPr>
          <p:nvPr/>
        </p:nvPicPr>
        <p:blipFill>
          <a:blip r:embed="rId4"/>
          <a:stretch>
            <a:fillRect/>
          </a:stretch>
        </p:blipFill>
        <p:spPr>
          <a:xfrm>
            <a:off x="4500000" y="1988840"/>
            <a:ext cx="4549221" cy="3312000"/>
          </a:xfrm>
          <a:prstGeom prst="rect">
            <a:avLst/>
          </a:prstGeom>
        </p:spPr>
      </p:pic>
      <p:sp>
        <p:nvSpPr>
          <p:cNvPr id="11" name="TextBox 10"/>
          <p:cNvSpPr txBox="1"/>
          <p:nvPr/>
        </p:nvSpPr>
        <p:spPr>
          <a:xfrm>
            <a:off x="3131840" y="3327375"/>
            <a:ext cx="1159292" cy="461665"/>
          </a:xfrm>
          <a:prstGeom prst="rect">
            <a:avLst/>
          </a:prstGeom>
          <a:noFill/>
        </p:spPr>
        <p:txBody>
          <a:bodyPr wrap="none" rtlCol="0">
            <a:spAutoFit/>
          </a:bodyPr>
          <a:lstStyle/>
          <a:p>
            <a:r>
              <a:rPr lang="en-US" dirty="0" smtClean="0"/>
              <a:t>20-40%</a:t>
            </a:r>
            <a:endParaRPr lang="en-US" dirty="0"/>
          </a:p>
        </p:txBody>
      </p:sp>
      <p:sp>
        <p:nvSpPr>
          <p:cNvPr id="15" name="TextBox 14"/>
          <p:cNvSpPr txBox="1"/>
          <p:nvPr/>
        </p:nvSpPr>
        <p:spPr>
          <a:xfrm>
            <a:off x="7733188" y="3399383"/>
            <a:ext cx="1159292" cy="461665"/>
          </a:xfrm>
          <a:prstGeom prst="rect">
            <a:avLst/>
          </a:prstGeom>
          <a:noFill/>
        </p:spPr>
        <p:txBody>
          <a:bodyPr wrap="none" rtlCol="0">
            <a:spAutoFit/>
          </a:bodyPr>
          <a:lstStyle/>
          <a:p>
            <a:r>
              <a:rPr lang="en-US" dirty="0" smtClean="0"/>
              <a:t>20-40%</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referRelativeResize="0">
            <a:picLocks/>
          </p:cNvPicPr>
          <p:nvPr/>
        </p:nvPicPr>
        <p:blipFill>
          <a:blip r:embed="rId2"/>
          <a:stretch>
            <a:fillRect/>
          </a:stretch>
        </p:blipFill>
        <p:spPr>
          <a:xfrm>
            <a:off x="4572000" y="1990800"/>
            <a:ext cx="4550400" cy="3312000"/>
          </a:xfrm>
          <a:prstGeom prst="rect">
            <a:avLst/>
          </a:prstGeom>
        </p:spPr>
      </p:pic>
      <p:sp>
        <p:nvSpPr>
          <p:cNvPr id="4" name="Slide Number Placeholder 3"/>
          <p:cNvSpPr>
            <a:spLocks noGrp="1"/>
          </p:cNvSpPr>
          <p:nvPr>
            <p:ph type="sldNum" sz="quarter" idx="12"/>
          </p:nvPr>
        </p:nvSpPr>
        <p:spPr/>
        <p:txBody>
          <a:bodyPr/>
          <a:lstStyle/>
          <a:p>
            <a:pPr>
              <a:defRPr/>
            </a:pPr>
            <a:fld id="{4DFD5163-0B5F-400A-A17D-F7FCD207DBA3}" type="slidenum">
              <a:rPr lang="en-CA" smtClean="0"/>
              <a:pPr>
                <a:defRPr/>
              </a:pPr>
              <a:t>8</a:t>
            </a:fld>
            <a:endParaRPr lang="en-CA"/>
          </a:p>
        </p:txBody>
      </p:sp>
      <p:sp>
        <p:nvSpPr>
          <p:cNvPr id="5" name="Title 1"/>
          <p:cNvSpPr>
            <a:spLocks noGrp="1"/>
          </p:cNvSpPr>
          <p:nvPr>
            <p:ph type="title"/>
          </p:nvPr>
        </p:nvSpPr>
        <p:spPr>
          <a:xfrm>
            <a:off x="457200" y="457200"/>
            <a:ext cx="8229600" cy="646113"/>
          </a:xfrm>
        </p:spPr>
        <p:txBody>
          <a:bodyPr/>
          <a:lstStyle/>
          <a:p>
            <a:pPr algn="ctr"/>
            <a:r>
              <a:rPr lang="en-US" sz="3200" dirty="0" smtClean="0"/>
              <a:t>Limited sensitivity of hadronic observables</a:t>
            </a:r>
          </a:p>
        </p:txBody>
      </p:sp>
      <p:sp>
        <p:nvSpPr>
          <p:cNvPr id="6" name="Content Placeholder 1"/>
          <p:cNvSpPr txBox="1">
            <a:spLocks/>
          </p:cNvSpPr>
          <p:nvPr/>
        </p:nvSpPr>
        <p:spPr bwMode="auto">
          <a:xfrm>
            <a:off x="457200" y="1196754"/>
            <a:ext cx="8507288" cy="720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4320" lvl="0" indent="-274320" fontAlgn="auto">
              <a:spcBef>
                <a:spcPct val="20000"/>
              </a:spcBef>
              <a:spcAft>
                <a:spcPts val="0"/>
              </a:spcAft>
              <a:buClr>
                <a:schemeClr val="accent3"/>
              </a:buClr>
              <a:buSzPct val="95000"/>
              <a:buFont typeface="Wingdings 2"/>
              <a:buChar char=""/>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Hadronic observables at RHIC:</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lang="en-US" sz="2000" dirty="0" smtClean="0">
                <a:latin typeface="+mn-lt"/>
                <a:cs typeface="+mn-cs"/>
              </a:rPr>
              <a:t>modest</a:t>
            </a:r>
            <a:r>
              <a:rPr kumimoji="0" lang="en-US" sz="2000" b="0" i="0" u="none" strike="noStrike" kern="1200" cap="none" spc="0" normalizeH="0" baseline="0" noProof="0" dirty="0" smtClean="0">
                <a:ln>
                  <a:noFill/>
                </a:ln>
                <a:solidFill>
                  <a:schemeClr val="tx1"/>
                </a:solidFill>
                <a:effectLst/>
                <a:uLnTx/>
                <a:uFillTx/>
                <a:latin typeface="+mn-lt"/>
                <a:cs typeface="+mn-cs"/>
              </a:rPr>
              <a:t> sensitivity to </a:t>
            </a:r>
            <a:r>
              <a:rPr lang="en-US" sz="2000" dirty="0">
                <a:latin typeface="+mn-lt"/>
              </a:rPr>
              <a:t>non-eq. init. cond. </a:t>
            </a:r>
            <a:r>
              <a:rPr lang="en-US" sz="2000" dirty="0"/>
              <a:t>[</a:t>
            </a:r>
            <a:r>
              <a:rPr lang="en-US" sz="2000" dirty="0">
                <a:latin typeface="Symbol" pitchFamily="18" charset="2"/>
              </a:rPr>
              <a:t>p</a:t>
            </a:r>
            <a:r>
              <a:rPr lang="en-US" sz="2000" baseline="30000" dirty="0">
                <a:latin typeface="Symbol" pitchFamily="18" charset="2"/>
              </a:rPr>
              <a:t>mn</a:t>
            </a:r>
            <a:r>
              <a:rPr lang="en-US" sz="2000" dirty="0">
                <a:latin typeface="Symbol" pitchFamily="18" charset="2"/>
              </a:rPr>
              <a:t>(t</a:t>
            </a:r>
            <a:r>
              <a:rPr lang="en-US" sz="2000" baseline="-25000" dirty="0">
                <a:latin typeface="Symbol" pitchFamily="18" charset="2"/>
              </a:rPr>
              <a:t>0</a:t>
            </a:r>
            <a:r>
              <a:rPr lang="en-US" sz="2000" dirty="0" smtClean="0">
                <a:latin typeface="Symbol" pitchFamily="18" charset="2"/>
              </a:rPr>
              <a:t>)</a:t>
            </a:r>
            <a:r>
              <a:rPr lang="en-US" sz="2000" dirty="0" smtClean="0"/>
              <a:t>] </a:t>
            </a:r>
            <a:r>
              <a:rPr kumimoji="0" lang="en-US" sz="2000" b="0" i="0" u="none" strike="noStrike" kern="1200" cap="none" spc="0" normalizeH="0" noProof="0" dirty="0" smtClean="0">
                <a:ln>
                  <a:noFill/>
                </a:ln>
                <a:solidFill>
                  <a:schemeClr val="tx1"/>
                </a:solidFill>
                <a:effectLst/>
                <a:uLnTx/>
                <a:uFillTx/>
                <a:latin typeface="+mn-lt"/>
                <a:ea typeface="+mn-ea"/>
                <a:cs typeface="+mn-cs"/>
              </a:rPr>
              <a:t>and t</a:t>
            </a:r>
            <a:r>
              <a:rPr kumimoji="0" lang="en-US" sz="2000" b="0" i="0" u="none" strike="noStrike" kern="1200" cap="none" spc="0" normalizeH="0" noProof="0" dirty="0" smtClean="0">
                <a:ln>
                  <a:noFill/>
                </a:ln>
                <a:solidFill>
                  <a:schemeClr val="tx1"/>
                </a:solidFill>
                <a:effectLst/>
                <a:uLnTx/>
                <a:uFillTx/>
                <a:latin typeface="+mn-lt"/>
                <a:cs typeface="+mn-cs"/>
              </a:rPr>
              <a:t>o </a:t>
            </a:r>
            <a:r>
              <a:rPr lang="en-US" sz="2000" dirty="0" smtClean="0">
                <a:latin typeface="+mn-lt"/>
              </a:rPr>
              <a:t>departures </a:t>
            </a:r>
            <a:r>
              <a:rPr lang="en-US" sz="2000" dirty="0">
                <a:latin typeface="+mn-lt"/>
              </a:rPr>
              <a:t>from equilibrium in the evolution </a:t>
            </a:r>
            <a:r>
              <a:rPr lang="en-US" sz="2000" dirty="0" smtClean="0"/>
              <a:t>via </a:t>
            </a:r>
            <a:r>
              <a:rPr lang="en-US" sz="2000" dirty="0" err="1" smtClean="0">
                <a:latin typeface="Symbol" pitchFamily="18" charset="2"/>
              </a:rPr>
              <a:t>t</a:t>
            </a:r>
            <a:r>
              <a:rPr lang="en-US" sz="2000" baseline="-25000" dirty="0" err="1" smtClean="0">
                <a:latin typeface="Symbol" pitchFamily="18" charset="2"/>
              </a:rPr>
              <a:t>p</a:t>
            </a:r>
            <a:r>
              <a:rPr kumimoji="0" lang="en-US" sz="2000" b="0" i="0" u="none" strike="noStrike" kern="1200" cap="none" spc="0" normalizeH="0" noProof="0" dirty="0" smtClean="0">
                <a:ln>
                  <a:noFill/>
                </a:ln>
                <a:solidFill>
                  <a:schemeClr val="tx1"/>
                </a:solidFill>
                <a:effectLst/>
                <a:uLnTx/>
                <a:uFillTx/>
                <a:latin typeface="+mn-lt"/>
                <a:ea typeface="+mn-ea"/>
                <a:cs typeface="+mn-cs"/>
              </a:rPr>
              <a: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p>
        </p:txBody>
      </p:sp>
      <p:pic>
        <p:nvPicPr>
          <p:cNvPr id="7" name="Picture 6"/>
          <p:cNvPicPr>
            <a:picLocks/>
          </p:cNvPicPr>
          <p:nvPr/>
        </p:nvPicPr>
        <p:blipFill>
          <a:blip r:embed="rId3"/>
          <a:stretch>
            <a:fillRect/>
          </a:stretch>
        </p:blipFill>
        <p:spPr>
          <a:xfrm>
            <a:off x="0" y="1990800"/>
            <a:ext cx="4550400" cy="3312000"/>
          </a:xfrm>
          <a:prstGeom prst="rect">
            <a:avLst/>
          </a:prstGeom>
        </p:spPr>
      </p:pic>
      <p:sp>
        <p:nvSpPr>
          <p:cNvPr id="8" name="TextBox 7"/>
          <p:cNvSpPr txBox="1"/>
          <p:nvPr/>
        </p:nvSpPr>
        <p:spPr>
          <a:xfrm>
            <a:off x="791080" y="2926600"/>
            <a:ext cx="1159292" cy="461665"/>
          </a:xfrm>
          <a:prstGeom prst="rect">
            <a:avLst/>
          </a:prstGeom>
          <a:noFill/>
        </p:spPr>
        <p:txBody>
          <a:bodyPr wrap="none" rtlCol="0">
            <a:spAutoFit/>
          </a:bodyPr>
          <a:lstStyle/>
          <a:p>
            <a:r>
              <a:rPr lang="en-US" dirty="0" smtClean="0"/>
              <a:t>20-40%</a:t>
            </a:r>
            <a:endParaRPr lang="en-US" dirty="0"/>
          </a:p>
        </p:txBody>
      </p:sp>
      <p:sp>
        <p:nvSpPr>
          <p:cNvPr id="9" name="TextBox 8"/>
          <p:cNvSpPr txBox="1"/>
          <p:nvPr/>
        </p:nvSpPr>
        <p:spPr>
          <a:xfrm>
            <a:off x="1079112" y="4032000"/>
            <a:ext cx="2204386" cy="646331"/>
          </a:xfrm>
          <a:prstGeom prst="rect">
            <a:avLst/>
          </a:prstGeom>
          <a:noFill/>
        </p:spPr>
        <p:txBody>
          <a:bodyPr wrap="none" rtlCol="0">
            <a:spAutoFit/>
          </a:bodyPr>
          <a:lstStyle/>
          <a:p>
            <a:r>
              <a:rPr lang="en-US" sz="1800" b="1" dirty="0" smtClean="0">
                <a:latin typeface="+mn-lt"/>
              </a:rPr>
              <a:t>x=y=2.625fm, z=0;</a:t>
            </a:r>
          </a:p>
          <a:p>
            <a:r>
              <a:rPr lang="en-US" sz="1800" b="1" dirty="0" smtClean="0">
                <a:latin typeface="+mn-lt"/>
              </a:rPr>
              <a:t>in fluid rest frame</a:t>
            </a:r>
            <a:endParaRPr lang="en-US" sz="1800" b="1" dirty="0">
              <a:latin typeface="+mn-lt"/>
            </a:endParaRPr>
          </a:p>
        </p:txBody>
      </p:sp>
      <mc:AlternateContent xmlns:mc="http://schemas.openxmlformats.org/markup-compatibility/2006" xmlns:a14="http://schemas.microsoft.com/office/drawing/2010/main">
        <mc:Choice Requires="a14">
          <p:sp>
            <p:nvSpPr>
              <p:cNvPr id="10" name="TextBox 9"/>
              <p:cNvSpPr txBox="1"/>
              <p:nvPr/>
            </p:nvSpPr>
            <p:spPr>
              <a:xfrm>
                <a:off x="3491880" y="2146791"/>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𝑠</m:t>
                          </m:r>
                        </m:den>
                      </m:f>
                      <m:r>
                        <a:rPr lang="en-CA" sz="1600" b="0" i="1" smtClean="0">
                          <a:solidFill>
                            <a:schemeClr val="tx1"/>
                          </a:solidFill>
                          <a:latin typeface="Cambria Math" panose="02040503050406030204" pitchFamily="18" charset="0"/>
                        </a:rPr>
                        <m:t>=</m:t>
                      </m:r>
                      <m:f>
                        <m:fPr>
                          <m:ctrlPr>
                            <a:rPr lang="en-CA" sz="1600" b="0" i="1" smtClean="0">
                              <a:solidFill>
                                <a:srgbClr val="FF0000"/>
                              </a:solidFill>
                              <a:latin typeface="Cambria Math" panose="02040503050406030204" pitchFamily="18" charset="0"/>
                            </a:rPr>
                          </m:ctrlPr>
                        </m:fPr>
                        <m:num>
                          <m:r>
                            <a:rPr lang="en-CA" sz="1600" b="0" i="1" smtClean="0">
                              <a:solidFill>
                                <a:srgbClr val="FF0000"/>
                              </a:solidFill>
                              <a:latin typeface="Cambria Math" panose="02040503050406030204" pitchFamily="18" charset="0"/>
                            </a:rPr>
                            <m:t>1</m:t>
                          </m:r>
                        </m:num>
                        <m:den>
                          <m:r>
                            <a:rPr lang="en-CA" sz="1600" b="0" i="1" smtClean="0">
                              <a:solidFill>
                                <a:srgbClr val="FF0000"/>
                              </a:solidFill>
                              <a:latin typeface="Cambria Math" panose="02040503050406030204" pitchFamily="18" charset="0"/>
                            </a:rPr>
                            <m:t>4</m:t>
                          </m:r>
                          <m:r>
                            <a:rPr lang="en-CA" sz="1600" b="0" i="1" smtClean="0">
                              <a:solidFill>
                                <a:srgbClr val="FF0000"/>
                              </a:solidFill>
                              <a:latin typeface="Cambria Math" panose="02040503050406030204" pitchFamily="18" charset="0"/>
                            </a:rPr>
                            <m:t>𝜋</m:t>
                          </m:r>
                        </m:den>
                      </m:f>
                    </m:oMath>
                  </m:oMathPara>
                </a14:m>
                <a:endParaRPr lang="en-CA" sz="1600"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91880" y="2146791"/>
                <a:ext cx="672684" cy="462691"/>
              </a:xfrm>
              <a:prstGeom prst="rect">
                <a:avLst/>
              </a:prstGeom>
              <a:blipFill rotWithShape="0">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990856" y="3219266"/>
                <a:ext cx="1149096" cy="425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0" i="1" smtClean="0">
                              <a:solidFill>
                                <a:schemeClr val="tx1"/>
                              </a:solidFill>
                              <a:latin typeface="Cambria Math" panose="02040503050406030204" pitchFamily="18" charset="0"/>
                            </a:rPr>
                          </m:ctrlPr>
                        </m:sSubPr>
                        <m:e>
                          <m:r>
                            <a:rPr lang="en-CA" sz="1600" b="0" i="1" smtClean="0">
                              <a:solidFill>
                                <a:schemeClr val="tx1"/>
                              </a:solidFill>
                              <a:latin typeface="Cambria Math" panose="02040503050406030204" pitchFamily="18" charset="0"/>
                            </a:rPr>
                            <m:t>𝜏</m:t>
                          </m:r>
                        </m:e>
                        <m:sub>
                          <m:r>
                            <a:rPr lang="en-CA" sz="1600" b="0" i="1" smtClean="0">
                              <a:solidFill>
                                <a:schemeClr val="tx1"/>
                              </a:solidFill>
                              <a:latin typeface="Cambria Math" panose="02040503050406030204" pitchFamily="18" charset="0"/>
                            </a:rPr>
                            <m:t>𝜋</m:t>
                          </m:r>
                        </m:sub>
                      </m:sSub>
                      <m:r>
                        <a:rPr lang="en-CA" sz="1600" b="0" i="1" smtClean="0">
                          <a:solidFill>
                            <a:schemeClr val="tx1"/>
                          </a:solidFill>
                          <a:latin typeface="Cambria Math" panose="02040503050406030204" pitchFamily="18" charset="0"/>
                        </a:rPr>
                        <m:t>=</m:t>
                      </m:r>
                      <m:r>
                        <a:rPr lang="en-CA" sz="1600" b="0" i="1" smtClean="0">
                          <a:solidFill>
                            <a:srgbClr val="FF0000"/>
                          </a:solidFill>
                          <a:latin typeface="Cambria Math" panose="02040503050406030204" pitchFamily="18" charset="0"/>
                        </a:rPr>
                        <m:t>5</m:t>
                      </m:r>
                      <m:f>
                        <m:fPr>
                          <m:ctrlPr>
                            <a:rPr lang="en-CA" sz="1600" b="0" i="1" smtClean="0">
                              <a:solidFill>
                                <a:schemeClr val="tx1"/>
                              </a:solidFill>
                              <a:latin typeface="Cambria Math" panose="02040503050406030204" pitchFamily="18" charset="0"/>
                            </a:rPr>
                          </m:ctrlPr>
                        </m:fPr>
                        <m:num>
                          <m:r>
                            <a:rPr lang="en-CA" sz="1600" b="0" i="1" smtClean="0">
                              <a:solidFill>
                                <a:schemeClr val="tx1"/>
                              </a:solidFill>
                              <a:latin typeface="Cambria Math" panose="02040503050406030204" pitchFamily="18" charset="0"/>
                            </a:rPr>
                            <m:t>𝜂</m:t>
                          </m:r>
                        </m:num>
                        <m:den>
                          <m:r>
                            <a:rPr lang="en-CA" sz="1600" b="0" i="1" smtClean="0">
                              <a:solidFill>
                                <a:schemeClr val="tx1"/>
                              </a:solidFill>
                              <a:latin typeface="Cambria Math" panose="02040503050406030204" pitchFamily="18" charset="0"/>
                            </a:rPr>
                            <m:t>𝜀</m:t>
                          </m:r>
                          <m:r>
                            <a:rPr lang="en-CA" sz="1600" b="0" i="1" smtClean="0">
                              <a:solidFill>
                                <a:schemeClr val="tx1"/>
                              </a:solidFill>
                              <a:latin typeface="Cambria Math" panose="02040503050406030204" pitchFamily="18" charset="0"/>
                            </a:rPr>
                            <m:t>+</m:t>
                          </m:r>
                          <m:r>
                            <a:rPr lang="en-CA" sz="1600" b="0" i="1" smtClean="0">
                              <a:solidFill>
                                <a:schemeClr val="tx1"/>
                              </a:solidFill>
                              <a:latin typeface="Cambria Math" panose="02040503050406030204" pitchFamily="18" charset="0"/>
                            </a:rPr>
                            <m:t>𝑃</m:t>
                          </m:r>
                        </m:den>
                      </m:f>
                    </m:oMath>
                  </m:oMathPara>
                </a14:m>
                <a:endParaRPr lang="en-CA" sz="16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990856" y="3219266"/>
                <a:ext cx="1149096" cy="425758"/>
              </a:xfrm>
              <a:prstGeom prst="rect">
                <a:avLst/>
              </a:prstGeom>
              <a:blipFill rotWithShape="0">
                <a:blip r:embed="rId5"/>
                <a:stretch>
                  <a:fillRect l="-2128" t="-1429" r="-2660" b="-14286"/>
                </a:stretch>
              </a:blipFill>
            </p:spPr>
            <p:txBody>
              <a:bodyPr/>
              <a:lstStyle/>
              <a:p>
                <a:r>
                  <a:rPr lang="en-CA">
                    <a:noFill/>
                  </a:rPr>
                  <a:t> </a:t>
                </a:r>
              </a:p>
            </p:txBody>
          </p:sp>
        </mc:Fallback>
      </mc:AlternateContent>
      <p:sp>
        <p:nvSpPr>
          <p:cNvPr id="18" name="TextBox 17"/>
          <p:cNvSpPr txBox="1"/>
          <p:nvPr/>
        </p:nvSpPr>
        <p:spPr>
          <a:xfrm>
            <a:off x="5495379" y="3084095"/>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19" name="TextBox 18"/>
          <p:cNvSpPr txBox="1"/>
          <p:nvPr/>
        </p:nvSpPr>
        <p:spPr>
          <a:xfrm>
            <a:off x="5883281" y="4032000"/>
            <a:ext cx="2204386" cy="646331"/>
          </a:xfrm>
          <a:prstGeom prst="rect">
            <a:avLst/>
          </a:prstGeom>
          <a:noFill/>
        </p:spPr>
        <p:txBody>
          <a:bodyPr wrap="none" rtlCol="0">
            <a:spAutoFit/>
          </a:bodyPr>
          <a:lstStyle/>
          <a:p>
            <a:r>
              <a:rPr lang="en-US" sz="1800" b="1" dirty="0" smtClean="0">
                <a:solidFill>
                  <a:prstClr val="black"/>
                </a:solidFill>
                <a:latin typeface="Constantia"/>
              </a:rPr>
              <a:t>x=y=2.625fm, z=0;</a:t>
            </a:r>
          </a:p>
          <a:p>
            <a:r>
              <a:rPr lang="en-US" sz="1800" b="1" dirty="0" smtClean="0">
                <a:solidFill>
                  <a:prstClr val="black"/>
                </a:solidFill>
                <a:latin typeface="Constantia"/>
              </a:rPr>
              <a:t>in fluid rest frame </a:t>
            </a:r>
            <a:endParaRPr lang="en-US" sz="1800" b="1" dirty="0">
              <a:solidFill>
                <a:prstClr val="black"/>
              </a:solidFill>
              <a:latin typeface="Constantia"/>
            </a:endParaRPr>
          </a:p>
        </p:txBody>
      </p:sp>
      <mc:AlternateContent xmlns:mc="http://schemas.openxmlformats.org/markup-compatibility/2006" xmlns:a14="http://schemas.microsoft.com/office/drawing/2010/main">
        <mc:Choice Requires="a14">
          <p:sp>
            <p:nvSpPr>
              <p:cNvPr id="20" name="TextBox 19"/>
              <p:cNvSpPr txBox="1"/>
              <p:nvPr/>
            </p:nvSpPr>
            <p:spPr>
              <a:xfrm>
                <a:off x="8028384" y="2204864"/>
                <a:ext cx="672684" cy="462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CA" sz="1600" i="1" smtClean="0">
                              <a:solidFill>
                                <a:prstClr val="black"/>
                              </a:solidFill>
                              <a:latin typeface="Cambria Math" panose="02040503050406030204" pitchFamily="18" charset="0"/>
                            </a:rPr>
                          </m:ctrlPr>
                        </m:fPr>
                        <m:num>
                          <m:r>
                            <a:rPr lang="en-CA" sz="1600" i="1" smtClean="0">
                              <a:solidFill>
                                <a:prstClr val="black"/>
                              </a:solidFill>
                              <a:latin typeface="Cambria Math" panose="02040503050406030204" pitchFamily="18" charset="0"/>
                            </a:rPr>
                            <m:t>𝜂</m:t>
                          </m:r>
                        </m:num>
                        <m:den>
                          <m:r>
                            <a:rPr lang="en-CA" sz="1600" i="1" smtClean="0">
                              <a:solidFill>
                                <a:prstClr val="black"/>
                              </a:solidFill>
                              <a:latin typeface="Cambria Math" panose="02040503050406030204" pitchFamily="18" charset="0"/>
                            </a:rPr>
                            <m:t>𝑠</m:t>
                          </m:r>
                        </m:den>
                      </m:f>
                      <m:r>
                        <a:rPr lang="en-CA" sz="1600" i="1" smtClean="0">
                          <a:solidFill>
                            <a:prstClr val="black"/>
                          </a:solidFill>
                          <a:latin typeface="Cambria Math" panose="02040503050406030204" pitchFamily="18" charset="0"/>
                        </a:rPr>
                        <m:t>=</m:t>
                      </m:r>
                      <m:f>
                        <m:fPr>
                          <m:ctrlPr>
                            <a:rPr lang="en-CA" sz="1600" i="1" smtClean="0">
                              <a:solidFill>
                                <a:srgbClr val="FF0000"/>
                              </a:solidFill>
                              <a:latin typeface="Cambria Math" panose="02040503050406030204" pitchFamily="18" charset="0"/>
                            </a:rPr>
                          </m:ctrlPr>
                        </m:fPr>
                        <m:num>
                          <m:r>
                            <a:rPr lang="en-CA" sz="1600" i="1" smtClean="0">
                              <a:solidFill>
                                <a:srgbClr val="FF0000"/>
                              </a:solidFill>
                              <a:latin typeface="Cambria Math" panose="02040503050406030204" pitchFamily="18" charset="0"/>
                            </a:rPr>
                            <m:t>1</m:t>
                          </m:r>
                        </m:num>
                        <m:den>
                          <m:r>
                            <a:rPr lang="en-CA" sz="1600" i="1" smtClean="0">
                              <a:solidFill>
                                <a:srgbClr val="FF0000"/>
                              </a:solidFill>
                              <a:latin typeface="Cambria Math" panose="02040503050406030204" pitchFamily="18" charset="0"/>
                            </a:rPr>
                            <m:t>4</m:t>
                          </m:r>
                          <m:r>
                            <a:rPr lang="en-CA" sz="1600" i="1" smtClean="0">
                              <a:solidFill>
                                <a:srgbClr val="FF0000"/>
                              </a:solidFill>
                              <a:latin typeface="Cambria Math" panose="02040503050406030204" pitchFamily="18" charset="0"/>
                            </a:rPr>
                            <m:t>𝜋</m:t>
                          </m:r>
                        </m:den>
                      </m:f>
                    </m:oMath>
                  </m:oMathPara>
                </a14:m>
                <a:endParaRPr lang="en-CA" sz="1600" dirty="0">
                  <a:solidFill>
                    <a:prstClr val="black"/>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028384" y="2204864"/>
                <a:ext cx="672684" cy="462691"/>
              </a:xfrm>
              <a:prstGeom prst="rect">
                <a:avLst/>
              </a:prstGeom>
              <a:blipFill rotWithShape="0">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7627003" y="3501008"/>
                <a:ext cx="112146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i="1" smtClean="0">
                              <a:solidFill>
                                <a:prstClr val="black"/>
                              </a:solidFill>
                              <a:latin typeface="Cambria Math" panose="02040503050406030204" pitchFamily="18" charset="0"/>
                            </a:rPr>
                          </m:ctrlPr>
                        </m:sSubPr>
                        <m:e>
                          <m:sSup>
                            <m:sSupPr>
                              <m:ctrlPr>
                                <a:rPr lang="en-CA" sz="1600" i="1" smtClean="0">
                                  <a:solidFill>
                                    <a:prstClr val="black"/>
                                  </a:solidFill>
                                  <a:latin typeface="Cambria Math" panose="02040503050406030204" pitchFamily="18" charset="0"/>
                                </a:rPr>
                              </m:ctrlPr>
                            </m:sSupPr>
                            <m:e>
                              <m:r>
                                <a:rPr lang="en-CA" sz="1600" i="1" smtClean="0">
                                  <a:solidFill>
                                    <a:prstClr val="black"/>
                                  </a:solidFill>
                                  <a:latin typeface="Cambria Math" panose="02040503050406030204" pitchFamily="18" charset="0"/>
                                </a:rPr>
                                <m:t>𝜋</m:t>
                              </m:r>
                            </m:e>
                            <m:sup>
                              <m:r>
                                <a:rPr lang="en-CA" sz="1600" i="1" smtClean="0">
                                  <a:solidFill>
                                    <a:prstClr val="black"/>
                                  </a:solidFill>
                                  <a:latin typeface="Cambria Math" panose="02040503050406030204" pitchFamily="18" charset="0"/>
                                </a:rPr>
                                <m:t>𝜇𝜈</m:t>
                              </m:r>
                            </m:sup>
                          </m:sSup>
                          <m:r>
                            <a:rPr lang="en-CA" sz="1600" i="1" smtClean="0">
                              <a:solidFill>
                                <a:prstClr val="black"/>
                              </a:solidFill>
                              <a:latin typeface="Cambria Math" panose="02040503050406030204" pitchFamily="18" charset="0"/>
                            </a:rPr>
                            <m:t>(</m:t>
                          </m:r>
                          <m:r>
                            <a:rPr lang="en-CA" sz="1600" i="1" smtClean="0">
                              <a:solidFill>
                                <a:prstClr val="black"/>
                              </a:solidFill>
                              <a:latin typeface="Cambria Math" panose="02040503050406030204" pitchFamily="18" charset="0"/>
                            </a:rPr>
                            <m:t>𝜏</m:t>
                          </m:r>
                        </m:e>
                        <m:sub>
                          <m:r>
                            <a:rPr lang="en-CA" sz="1600" i="1" smtClean="0">
                              <a:solidFill>
                                <a:prstClr val="black"/>
                              </a:solidFill>
                              <a:latin typeface="Cambria Math" panose="02040503050406030204" pitchFamily="18" charset="0"/>
                            </a:rPr>
                            <m:t>0</m:t>
                          </m:r>
                        </m:sub>
                      </m:sSub>
                      <m:r>
                        <a:rPr lang="en-CA" sz="1600" i="1" smtClean="0">
                          <a:solidFill>
                            <a:prstClr val="black"/>
                          </a:solidFill>
                          <a:latin typeface="Cambria Math" panose="02040503050406030204" pitchFamily="18" charset="0"/>
                        </a:rPr>
                        <m:t>)=</m:t>
                      </m:r>
                      <m:r>
                        <a:rPr lang="en-CA" sz="1600" i="1" smtClean="0">
                          <a:solidFill>
                            <a:srgbClr val="FF0000"/>
                          </a:solidFill>
                          <a:latin typeface="Cambria Math" panose="02040503050406030204" pitchFamily="18" charset="0"/>
                        </a:rPr>
                        <m:t>0</m:t>
                      </m:r>
                    </m:oMath>
                  </m:oMathPara>
                </a14:m>
                <a:endParaRPr lang="en-CA" sz="1600" dirty="0">
                  <a:solidFill>
                    <a:prstClr val="black"/>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627003" y="3501008"/>
                <a:ext cx="1121461" cy="246221"/>
              </a:xfrm>
              <a:prstGeom prst="rect">
                <a:avLst/>
              </a:prstGeom>
              <a:blipFill rotWithShape="0">
                <a:blip r:embed="rId7"/>
                <a:stretch>
                  <a:fillRect l="-1630" r="-3261" b="-34146"/>
                </a:stretch>
              </a:blipFill>
            </p:spPr>
            <p:txBody>
              <a:bodyPr/>
              <a:lstStyle/>
              <a:p>
                <a:r>
                  <a:rPr lang="en-CA">
                    <a:noFill/>
                  </a:rPr>
                  <a:t> </a:t>
                </a:r>
              </a:p>
            </p:txBody>
          </p:sp>
        </mc:Fallback>
      </mc:AlternateContent>
      <p:sp>
        <p:nvSpPr>
          <p:cNvPr id="22" name="TextBox 21"/>
          <p:cNvSpPr txBox="1"/>
          <p:nvPr/>
        </p:nvSpPr>
        <p:spPr>
          <a:xfrm>
            <a:off x="251520" y="5517232"/>
            <a:ext cx="8856984" cy="707886"/>
          </a:xfrm>
          <a:prstGeom prst="rect">
            <a:avLst/>
          </a:prstGeom>
          <a:noFill/>
        </p:spPr>
        <p:txBody>
          <a:bodyPr wrap="square" rtlCol="0">
            <a:spAutoFit/>
          </a:bodyPr>
          <a:lstStyle/>
          <a:p>
            <a:pPr marL="274320" indent="-274320" fontAlgn="auto">
              <a:spcBef>
                <a:spcPct val="20000"/>
              </a:spcBef>
              <a:spcAft>
                <a:spcPts val="0"/>
              </a:spcAft>
              <a:buClr>
                <a:srgbClr val="0BD0D9"/>
              </a:buClr>
              <a:buSzPct val="95000"/>
              <a:buFont typeface="Wingdings 2"/>
              <a:buChar char=""/>
              <a:defRPr/>
            </a:pPr>
            <a:r>
              <a:rPr lang="en-US" sz="2000" dirty="0" smtClean="0">
                <a:solidFill>
                  <a:prstClr val="black"/>
                </a:solidFill>
                <a:latin typeface="Constantia"/>
              </a:rPr>
              <a:t>Reason: </a:t>
            </a:r>
            <a:r>
              <a:rPr lang="en-US" sz="2000" dirty="0">
                <a:solidFill>
                  <a:prstClr val="black"/>
                </a:solidFill>
                <a:latin typeface="Constantia"/>
              </a:rPr>
              <a:t>Hadrons are emitted at </a:t>
            </a:r>
            <a:r>
              <a:rPr lang="en-US" sz="2000" dirty="0">
                <a:solidFill>
                  <a:srgbClr val="FF0000"/>
                </a:solidFill>
                <a:latin typeface="Constantia"/>
              </a:rPr>
              <a:t>late times</a:t>
            </a:r>
            <a:r>
              <a:rPr lang="en-US" sz="2000" dirty="0">
                <a:solidFill>
                  <a:prstClr val="black"/>
                </a:solidFill>
                <a:latin typeface="Constantia"/>
              </a:rPr>
              <a:t> =&gt; </a:t>
            </a:r>
            <a:r>
              <a:rPr lang="en-US" sz="2000" dirty="0" smtClean="0">
                <a:solidFill>
                  <a:prstClr val="black"/>
                </a:solidFill>
                <a:latin typeface="Constantia"/>
              </a:rPr>
              <a:t>sensitive to </a:t>
            </a:r>
            <a:r>
              <a:rPr lang="en-US" sz="2000" dirty="0">
                <a:solidFill>
                  <a:prstClr val="black"/>
                </a:solidFill>
                <a:latin typeface="Constantia"/>
              </a:rPr>
              <a:t>conditions</a:t>
            </a:r>
            <a:r>
              <a:rPr lang="en-US" sz="2000" dirty="0" smtClean="0">
                <a:solidFill>
                  <a:prstClr val="black"/>
                </a:solidFill>
                <a:latin typeface="Constantia"/>
              </a:rPr>
              <a:t> </a:t>
            </a:r>
            <a:r>
              <a:rPr lang="en-US" sz="2000" dirty="0">
                <a:solidFill>
                  <a:prstClr val="black"/>
                </a:solidFill>
                <a:latin typeface="Constantia"/>
              </a:rPr>
              <a:t>on the </a:t>
            </a:r>
            <a:r>
              <a:rPr lang="en-US" sz="2000" dirty="0">
                <a:solidFill>
                  <a:srgbClr val="FF0000"/>
                </a:solidFill>
                <a:latin typeface="Constantia"/>
              </a:rPr>
              <a:t>freeze-out </a:t>
            </a:r>
            <a:r>
              <a:rPr lang="en-US" sz="2000" dirty="0" smtClean="0">
                <a:solidFill>
                  <a:srgbClr val="FF0000"/>
                </a:solidFill>
                <a:latin typeface="Constantia"/>
              </a:rPr>
              <a:t>surface</a:t>
            </a:r>
            <a:r>
              <a:rPr lang="en-US" sz="2000" dirty="0" smtClean="0">
                <a:solidFill>
                  <a:prstClr val="black"/>
                </a:solidFill>
                <a:latin typeface="Constantia"/>
              </a:rPr>
              <a:t>. Note the size of </a:t>
            </a:r>
            <a:r>
              <a:rPr lang="en-US" sz="2000" dirty="0" err="1" smtClean="0">
                <a:solidFill>
                  <a:prstClr val="black"/>
                </a:solidFill>
                <a:latin typeface="Symbol" panose="05050102010706020507" pitchFamily="18" charset="2"/>
              </a:rPr>
              <a:t>p</a:t>
            </a:r>
            <a:r>
              <a:rPr lang="en-US" sz="2000" baseline="30000" dirty="0" err="1" smtClean="0">
                <a:solidFill>
                  <a:prstClr val="black"/>
                </a:solidFill>
                <a:latin typeface="Symbol" panose="05050102010706020507" pitchFamily="18" charset="2"/>
              </a:rPr>
              <a:t>mn</a:t>
            </a:r>
            <a:r>
              <a:rPr lang="en-US" sz="2000" dirty="0">
                <a:solidFill>
                  <a:prstClr val="black"/>
                </a:solidFill>
                <a:latin typeface="Symbol" panose="05050102010706020507" pitchFamily="18" charset="2"/>
              </a:rPr>
              <a:t> </a:t>
            </a:r>
            <a:r>
              <a:rPr lang="en-US" sz="2000" dirty="0" smtClean="0">
                <a:solidFill>
                  <a:prstClr val="black"/>
                </a:solidFill>
                <a:latin typeface="+mn-lt"/>
              </a:rPr>
              <a:t>there. </a:t>
            </a:r>
            <a:endParaRPr lang="en-US" sz="2000" dirty="0">
              <a:solidFill>
                <a:prstClr val="black"/>
              </a:solidFill>
              <a:latin typeface="Symbol" panose="05050102010706020507" pitchFamily="18" charset="2"/>
            </a:endParaRPr>
          </a:p>
        </p:txBody>
      </p:sp>
      <p:sp>
        <p:nvSpPr>
          <p:cNvPr id="16" name="Rounded Rectangle 15"/>
          <p:cNvSpPr/>
          <p:nvPr/>
        </p:nvSpPr>
        <p:spPr>
          <a:xfrm>
            <a:off x="4206878" y="2132856"/>
            <a:ext cx="199506" cy="2088232"/>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ounded Rectangle 22"/>
          <p:cNvSpPr/>
          <p:nvPr/>
        </p:nvSpPr>
        <p:spPr>
          <a:xfrm>
            <a:off x="8770064" y="2132856"/>
            <a:ext cx="194424" cy="20628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374950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referRelativeResize="0">
            <a:picLocks/>
          </p:cNvPicPr>
          <p:nvPr/>
        </p:nvPicPr>
        <p:blipFill>
          <a:blip r:embed="rId3"/>
          <a:stretch>
            <a:fillRect/>
          </a:stretch>
        </p:blipFill>
        <p:spPr>
          <a:xfrm>
            <a:off x="4500000" y="1990799"/>
            <a:ext cx="4550400" cy="3312000"/>
          </a:xfrm>
          <a:prstGeom prst="rect">
            <a:avLst/>
          </a:prstGeom>
        </p:spPr>
      </p:pic>
      <p:sp>
        <p:nvSpPr>
          <p:cNvPr id="12" name="Content Placeholder 1"/>
          <p:cNvSpPr txBox="1">
            <a:spLocks/>
          </p:cNvSpPr>
          <p:nvPr/>
        </p:nvSpPr>
        <p:spPr bwMode="auto">
          <a:xfrm>
            <a:off x="457200" y="1178768"/>
            <a:ext cx="82296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buFont typeface="Wingdings 2"/>
              <a:buChar char=""/>
              <a:defRPr/>
            </a:pPr>
            <a:endParaRPr lang="en-US" sz="2000" dirty="0" smtClean="0">
              <a:solidFill>
                <a:prstClr val="black"/>
              </a:solidFill>
              <a:latin typeface="Constantia"/>
            </a:endParaRPr>
          </a:p>
          <a:p>
            <a:pPr marL="274320" indent="-274320" fontAlgn="auto">
              <a:spcBef>
                <a:spcPct val="20000"/>
              </a:spcBef>
              <a:spcAft>
                <a:spcPts val="0"/>
              </a:spcAft>
              <a:buClr>
                <a:srgbClr val="0BD0D9"/>
              </a:buClr>
              <a:buSzPct val="95000"/>
              <a:defRPr/>
            </a:pPr>
            <a:endParaRPr lang="en-US" sz="2000" dirty="0" smtClean="0">
              <a:solidFill>
                <a:prstClr val="black"/>
              </a:solidFill>
              <a:latin typeface="Constantia"/>
            </a:endParaRPr>
          </a:p>
        </p:txBody>
      </p:sp>
      <p:sp>
        <p:nvSpPr>
          <p:cNvPr id="7" name="Slide Number Placeholder 2"/>
          <p:cNvSpPr>
            <a:spLocks noGrp="1"/>
          </p:cNvSpPr>
          <p:nvPr>
            <p:ph type="sldNum" sz="quarter" idx="12"/>
          </p:nvPr>
        </p:nvSpPr>
        <p:spPr/>
        <p:txBody>
          <a:bodyPr/>
          <a:lstStyle/>
          <a:p>
            <a:pPr>
              <a:defRPr/>
            </a:pPr>
            <a:fld id="{A79575A7-AB35-497C-82CC-1B59C97CFFEB}" type="slidenum">
              <a:rPr lang="en-CA">
                <a:solidFill>
                  <a:srgbClr val="04617B">
                    <a:shade val="90000"/>
                  </a:srgbClr>
                </a:solidFill>
              </a:rPr>
              <a:pPr>
                <a:defRPr/>
              </a:pPr>
              <a:t>9</a:t>
            </a:fld>
            <a:endParaRPr lang="en-CA" dirty="0">
              <a:solidFill>
                <a:srgbClr val="04617B">
                  <a:shade val="90000"/>
                </a:srgbClr>
              </a:solidFill>
            </a:endParaRPr>
          </a:p>
        </p:txBody>
      </p:sp>
      <p:sp>
        <p:nvSpPr>
          <p:cNvPr id="14" name="Title 1"/>
          <p:cNvSpPr>
            <a:spLocks noGrp="1"/>
          </p:cNvSpPr>
          <p:nvPr>
            <p:ph type="title"/>
          </p:nvPr>
        </p:nvSpPr>
        <p:spPr>
          <a:xfrm>
            <a:off x="457200" y="457200"/>
            <a:ext cx="8229600" cy="646113"/>
          </a:xfrm>
        </p:spPr>
        <p:txBody>
          <a:bodyPr/>
          <a:lstStyle/>
          <a:p>
            <a:pPr algn="ctr"/>
            <a:r>
              <a:rPr lang="en-US" sz="3200" dirty="0" smtClean="0"/>
              <a:t>Limited sensitivity of hadronic observables</a:t>
            </a:r>
          </a:p>
        </p:txBody>
      </p:sp>
      <p:sp>
        <p:nvSpPr>
          <p:cNvPr id="2" name="TextBox 1"/>
          <p:cNvSpPr txBox="1"/>
          <p:nvPr/>
        </p:nvSpPr>
        <p:spPr>
          <a:xfrm>
            <a:off x="251520" y="5517232"/>
            <a:ext cx="8856984" cy="707886"/>
          </a:xfrm>
          <a:prstGeom prst="rect">
            <a:avLst/>
          </a:prstGeom>
          <a:noFill/>
        </p:spPr>
        <p:txBody>
          <a:bodyPr wrap="square" rtlCol="0">
            <a:spAutoFit/>
          </a:bodyPr>
          <a:lstStyle/>
          <a:p>
            <a:pPr marL="274320" indent="-274320" fontAlgn="auto">
              <a:spcBef>
                <a:spcPct val="20000"/>
              </a:spcBef>
              <a:spcAft>
                <a:spcPts val="0"/>
              </a:spcAft>
              <a:buClr>
                <a:srgbClr val="0BD0D9"/>
              </a:buClr>
              <a:buSzPct val="95000"/>
              <a:buFont typeface="Wingdings 2"/>
              <a:buChar char=""/>
              <a:defRPr/>
            </a:pPr>
            <a:r>
              <a:rPr lang="en-US" sz="2000" dirty="0" smtClean="0">
                <a:solidFill>
                  <a:prstClr val="black"/>
                </a:solidFill>
                <a:latin typeface="Constantia"/>
              </a:rPr>
              <a:t>Reason: </a:t>
            </a:r>
            <a:r>
              <a:rPr lang="en-US" sz="2000" dirty="0">
                <a:solidFill>
                  <a:prstClr val="black"/>
                </a:solidFill>
                <a:latin typeface="Constantia"/>
              </a:rPr>
              <a:t>Hadrons are emitted at </a:t>
            </a:r>
            <a:r>
              <a:rPr lang="en-US" sz="2000" dirty="0">
                <a:solidFill>
                  <a:srgbClr val="FF0000"/>
                </a:solidFill>
                <a:latin typeface="Constantia"/>
              </a:rPr>
              <a:t>late times</a:t>
            </a:r>
            <a:r>
              <a:rPr lang="en-US" sz="2000" dirty="0">
                <a:solidFill>
                  <a:prstClr val="black"/>
                </a:solidFill>
                <a:latin typeface="Constantia"/>
              </a:rPr>
              <a:t> =&gt; </a:t>
            </a:r>
            <a:r>
              <a:rPr lang="en-US" sz="2000" dirty="0" smtClean="0">
                <a:solidFill>
                  <a:prstClr val="black"/>
                </a:solidFill>
                <a:latin typeface="Constantia"/>
              </a:rPr>
              <a:t>sensitive to </a:t>
            </a:r>
            <a:r>
              <a:rPr lang="en-US" sz="2000" dirty="0">
                <a:solidFill>
                  <a:prstClr val="black"/>
                </a:solidFill>
                <a:latin typeface="Constantia"/>
              </a:rPr>
              <a:t>conditions</a:t>
            </a:r>
            <a:r>
              <a:rPr lang="en-US" sz="2000" dirty="0" smtClean="0">
                <a:solidFill>
                  <a:prstClr val="black"/>
                </a:solidFill>
                <a:latin typeface="Constantia"/>
              </a:rPr>
              <a:t> </a:t>
            </a:r>
            <a:r>
              <a:rPr lang="en-US" sz="2000" dirty="0">
                <a:solidFill>
                  <a:prstClr val="black"/>
                </a:solidFill>
                <a:latin typeface="Constantia"/>
              </a:rPr>
              <a:t>on the </a:t>
            </a:r>
            <a:r>
              <a:rPr lang="en-US" sz="2000" dirty="0">
                <a:solidFill>
                  <a:srgbClr val="FF0000"/>
                </a:solidFill>
                <a:latin typeface="Constantia"/>
              </a:rPr>
              <a:t>freeze-out </a:t>
            </a:r>
            <a:r>
              <a:rPr lang="en-US" sz="2000" dirty="0" smtClean="0">
                <a:solidFill>
                  <a:srgbClr val="FF0000"/>
                </a:solidFill>
                <a:latin typeface="Constantia"/>
              </a:rPr>
              <a:t>surface</a:t>
            </a:r>
            <a:r>
              <a:rPr lang="en-US" sz="2000" dirty="0" smtClean="0">
                <a:solidFill>
                  <a:prstClr val="black"/>
                </a:solidFill>
                <a:latin typeface="Constantia"/>
              </a:rPr>
              <a:t>.</a:t>
            </a:r>
            <a:endParaRPr lang="en-US" sz="2000" dirty="0">
              <a:solidFill>
                <a:prstClr val="black"/>
              </a:solidFill>
              <a:latin typeface="Constantia"/>
            </a:endParaRPr>
          </a:p>
        </p:txBody>
      </p:sp>
      <p:sp>
        <p:nvSpPr>
          <p:cNvPr id="22" name="Content Placeholder 1"/>
          <p:cNvSpPr txBox="1">
            <a:spLocks/>
          </p:cNvSpPr>
          <p:nvPr/>
        </p:nvSpPr>
        <p:spPr bwMode="auto">
          <a:xfrm>
            <a:off x="457200" y="1196754"/>
            <a:ext cx="8507288" cy="720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4320" indent="-274320" fontAlgn="auto">
              <a:spcBef>
                <a:spcPct val="20000"/>
              </a:spcBef>
              <a:spcAft>
                <a:spcPts val="0"/>
              </a:spcAft>
              <a:buClr>
                <a:srgbClr val="0BD0D9"/>
              </a:buClr>
              <a:buSzPct val="95000"/>
              <a:buFont typeface="Wingdings 2"/>
              <a:buChar char=""/>
              <a:defRPr/>
            </a:pPr>
            <a:r>
              <a:rPr lang="en-US" sz="2000" dirty="0">
                <a:solidFill>
                  <a:prstClr val="black"/>
                </a:solidFill>
                <a:latin typeface="Constantia"/>
              </a:rPr>
              <a:t>A</a:t>
            </a:r>
            <a:r>
              <a:rPr lang="en-US" sz="2000" dirty="0" smtClean="0">
                <a:solidFill>
                  <a:prstClr val="black"/>
                </a:solidFill>
                <a:latin typeface="Constantia"/>
              </a:rPr>
              <a:t> subtle sensitivity to a temperature dependent </a:t>
            </a:r>
            <a:r>
              <a:rPr lang="en-US" sz="2000" dirty="0" smtClean="0">
                <a:solidFill>
                  <a:prstClr val="black"/>
                </a:solidFill>
                <a:latin typeface="Symbol" panose="05050102010706020507" pitchFamily="18" charset="2"/>
              </a:rPr>
              <a:t>h</a:t>
            </a:r>
            <a:r>
              <a:rPr lang="en-US" sz="2000" dirty="0" smtClean="0">
                <a:solidFill>
                  <a:prstClr val="black"/>
                </a:solidFill>
              </a:rPr>
              <a:t>/s</a:t>
            </a:r>
            <a:r>
              <a:rPr lang="en-US" sz="2000" dirty="0" smtClean="0">
                <a:solidFill>
                  <a:prstClr val="black"/>
                </a:solidFill>
                <a:latin typeface="+mn-lt"/>
              </a:rPr>
              <a:t> in the QGP phase, for energies probed by RHIC  </a:t>
            </a:r>
            <a:r>
              <a:rPr lang="en-US" sz="2000" dirty="0" smtClean="0">
                <a:solidFill>
                  <a:prstClr val="black"/>
                </a:solidFill>
                <a:latin typeface="Constantia"/>
              </a:rPr>
              <a:t> </a:t>
            </a:r>
          </a:p>
        </p:txBody>
      </p:sp>
      <p:pic>
        <p:nvPicPr>
          <p:cNvPr id="9" name="Picture 8"/>
          <p:cNvPicPr preferRelativeResize="0">
            <a:picLocks/>
          </p:cNvPicPr>
          <p:nvPr/>
        </p:nvPicPr>
        <p:blipFill>
          <a:blip r:embed="rId4"/>
          <a:stretch>
            <a:fillRect/>
          </a:stretch>
        </p:blipFill>
        <p:spPr>
          <a:xfrm>
            <a:off x="0" y="1990799"/>
            <a:ext cx="4549221" cy="3312000"/>
          </a:xfrm>
          <a:prstGeom prst="rect">
            <a:avLst/>
          </a:prstGeom>
        </p:spPr>
      </p:pic>
      <p:sp>
        <p:nvSpPr>
          <p:cNvPr id="11" name="TextBox 10"/>
          <p:cNvSpPr txBox="1"/>
          <p:nvPr/>
        </p:nvSpPr>
        <p:spPr>
          <a:xfrm>
            <a:off x="3131840" y="3327375"/>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
        <p:nvSpPr>
          <p:cNvPr id="15" name="TextBox 14"/>
          <p:cNvSpPr txBox="1"/>
          <p:nvPr/>
        </p:nvSpPr>
        <p:spPr>
          <a:xfrm>
            <a:off x="7733188" y="3399383"/>
            <a:ext cx="1159292" cy="461665"/>
          </a:xfrm>
          <a:prstGeom prst="rect">
            <a:avLst/>
          </a:prstGeom>
          <a:noFill/>
        </p:spPr>
        <p:txBody>
          <a:bodyPr wrap="none" rtlCol="0">
            <a:spAutoFit/>
          </a:bodyPr>
          <a:lstStyle/>
          <a:p>
            <a:r>
              <a:rPr lang="en-US" dirty="0" smtClean="0">
                <a:solidFill>
                  <a:prstClr val="black"/>
                </a:solidFill>
              </a:rPr>
              <a:t>20-40%</a:t>
            </a:r>
            <a:endParaRPr lang="en-US" dirty="0">
              <a:solidFill>
                <a:prstClr val="black"/>
              </a:solidFill>
            </a:endParaRPr>
          </a:p>
        </p:txBody>
      </p:sp>
    </p:spTree>
    <p:extLst>
      <p:ext uri="{BB962C8B-B14F-4D97-AF65-F5344CB8AC3E}">
        <p14:creationId xmlns:p14="http://schemas.microsoft.com/office/powerpoint/2010/main" val="6281124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29617</TotalTime>
  <Words>3407</Words>
  <Application>Microsoft Office PowerPoint</Application>
  <PresentationFormat>On-screen Show (4:3)</PresentationFormat>
  <Paragraphs>624</Paragraphs>
  <Slides>45</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Cambria Math</vt:lpstr>
      <vt:lpstr>Constantia</vt:lpstr>
      <vt:lpstr>Symbol</vt:lpstr>
      <vt:lpstr>Times New Roman</vt:lpstr>
      <vt:lpstr>Wingdings 2</vt:lpstr>
      <vt:lpstr>Wingdings 3</vt:lpstr>
      <vt:lpstr>Flow</vt:lpstr>
      <vt:lpstr>What can dileptons tell us about non-equilibrium QCD dynamics at RHIC?</vt:lpstr>
      <vt:lpstr>Outline</vt:lpstr>
      <vt:lpstr>How do we know that URHIC are creating  a medium? </vt:lpstr>
      <vt:lpstr>3+1D Viscous Hydrodynamics </vt:lpstr>
      <vt:lpstr>3+1D Viscous Hydrodynamics </vt:lpstr>
      <vt:lpstr>3+1D Viscous Hydrodynamics </vt:lpstr>
      <vt:lpstr>Limited sensitivity of hadronic observables</vt:lpstr>
      <vt:lpstr>Limited sensitivity of hadronic observables</vt:lpstr>
      <vt:lpstr>Limited sensitivity of hadronic observables</vt:lpstr>
      <vt:lpstr>Motivation to study dilepton flow</vt:lpstr>
      <vt:lpstr> Viscous corrections: HM rates</vt:lpstr>
      <vt:lpstr>Viscous Corrections: QGP rates</vt:lpstr>
      <vt:lpstr> Anisotropic Flow </vt:lpstr>
      <vt:lpstr>Effects of a non-zero initial pmn </vt:lpstr>
      <vt:lpstr>Effects of a non-zero initial pmn </vt:lpstr>
      <vt:lpstr>Effects of relaxation time tp  </vt:lpstr>
      <vt:lpstr>Effects of relaxation time tp  </vt:lpstr>
      <vt:lpstr>Effects of h/s(T) in the QGP </vt:lpstr>
      <vt:lpstr>Effects of h/s(T) in the QGP </vt:lpstr>
      <vt:lpstr>Effects of h/s(T) in the QGP </vt:lpstr>
      <vt:lpstr>Effects of h/s(T) in the QGP </vt:lpstr>
      <vt:lpstr>Effects of h/s(T) in the QGP </vt:lpstr>
      <vt:lpstr>Effects of h/s(T) in the QGP </vt:lpstr>
      <vt:lpstr>Higher flow harmonics</vt:lpstr>
      <vt:lpstr>Higher flow harmonics</vt:lpstr>
      <vt:lpstr>Higher flow harmonics</vt:lpstr>
      <vt:lpstr>Higher flow harmonics for quadratic h/s(T)</vt:lpstr>
      <vt:lpstr>Can we distinguish lin. vs quad. QGP h/s(T)?</vt:lpstr>
      <vt:lpstr>Bottom line </vt:lpstr>
      <vt:lpstr>Conclusions &amp; Outlook</vt:lpstr>
      <vt:lpstr>Thank you     </vt:lpstr>
      <vt:lpstr>Momentum anisotropy near freeze-out: Tfo±5 MeV </vt:lpstr>
      <vt:lpstr>Higher flow harmonics for quadratic h/s(T)</vt:lpstr>
      <vt:lpstr>G(k0/T)</vt:lpstr>
      <vt:lpstr>Dilepton higher flow harmonics: Effect of pmn  </vt:lpstr>
      <vt:lpstr>Dilepton higher flow harmonics: Effect of tp  </vt:lpstr>
      <vt:lpstr>Dilepton higher flow harmonics: Effect of h/s(T)  </vt:lpstr>
      <vt:lpstr>Effects of quadratic h/s(T) in the QGP </vt:lpstr>
      <vt:lpstr>Effects on pion yield</vt:lpstr>
      <vt:lpstr>Photon higher flow harmonics: tp and init. pmn</vt:lpstr>
      <vt:lpstr>More on yield and v2 vs pT</vt:lpstr>
      <vt:lpstr>Effects on dilepton yield</vt:lpstr>
      <vt:lpstr>Born, HTL, and Lattice QCD</vt:lpstr>
      <vt:lpstr> Viscous corrections to HM rates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Gojko Vujanovic</cp:lastModifiedBy>
  <cp:revision>3656</cp:revision>
  <cp:lastPrinted>1601-01-01T00:00:00Z</cp:lastPrinted>
  <dcterms:created xsi:type="dcterms:W3CDTF">1601-01-01T00:00:00Z</dcterms:created>
  <dcterms:modified xsi:type="dcterms:W3CDTF">2014-08-21T19:58:14Z</dcterms:modified>
</cp:coreProperties>
</file>