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0" r:id="rId4"/>
    <p:sldId id="258" r:id="rId5"/>
    <p:sldId id="269" r:id="rId6"/>
    <p:sldId id="271" r:id="rId7"/>
    <p:sldId id="272" r:id="rId8"/>
    <p:sldId id="273" r:id="rId9"/>
    <p:sldId id="259" r:id="rId10"/>
    <p:sldId id="275" r:id="rId11"/>
    <p:sldId id="276" r:id="rId12"/>
    <p:sldId id="277" r:id="rId13"/>
    <p:sldId id="278" r:id="rId14"/>
    <p:sldId id="279" r:id="rId15"/>
    <p:sldId id="281" r:id="rId16"/>
    <p:sldId id="280" r:id="rId17"/>
    <p:sldId id="282" r:id="rId18"/>
    <p:sldId id="262" r:id="rId19"/>
    <p:sldId id="263" r:id="rId20"/>
    <p:sldId id="264" r:id="rId21"/>
    <p:sldId id="265" r:id="rId22"/>
    <p:sldId id="266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575BE-E0F6-3342-B144-BA56319D7451}" type="datetimeFigureOut">
              <a:rPr lang="en-US" smtClean="0"/>
              <a:t>8/22/14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1D7D8-D972-EB43-9C57-DE9F47148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1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66D92-650F-7348-80E7-ABAF400D8A56}" type="datetimeFigureOut">
              <a:rPr lang="en-US" smtClean="0"/>
              <a:t>8/22/14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AA318-F518-814F-B891-627FF1BF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0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9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2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7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7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2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2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FC20-CD9B-C844-AF2A-EEAB3335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1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Dilepton Measurements at STAR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Frank Geurts</a:t>
            </a:r>
          </a:p>
          <a:p>
            <a:r>
              <a:rPr lang="en-US" sz="2400" dirty="0" smtClean="0"/>
              <a:t>Rice University</a:t>
            </a:r>
            <a:endParaRPr lang="en-US" sz="2400" dirty="0"/>
          </a:p>
        </p:txBody>
      </p:sp>
      <p:pic>
        <p:nvPicPr>
          <p:cNvPr id="4" name="Picture 3" descr="2014-08-18 10.34.5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044" y="139700"/>
            <a:ext cx="4813954" cy="1045633"/>
          </a:xfrm>
          <a:prstGeom prst="rect">
            <a:avLst/>
          </a:prstGeom>
        </p:spPr>
      </p:pic>
      <p:pic>
        <p:nvPicPr>
          <p:cNvPr id="5" name="Picture 24" descr="STAR-logo-base-bal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3" t="4117"/>
          <a:stretch/>
        </p:blipFill>
        <p:spPr bwMode="auto">
          <a:xfrm>
            <a:off x="0" y="0"/>
            <a:ext cx="1945313" cy="166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38318"/>
            <a:ext cx="2258734" cy="91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668" y="5941852"/>
            <a:ext cx="1129296" cy="8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Heavy Flavor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75" y="1168097"/>
            <a:ext cx="5185992" cy="52606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Open Heavy Flavor</a:t>
            </a:r>
          </a:p>
          <a:p>
            <a:r>
              <a:rPr lang="en-US" dirty="0" smtClean="0"/>
              <a:t>HFT optimized for </a:t>
            </a: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smtClean="0"/>
              <a:t>reconstruction </a:t>
            </a:r>
            <a:r>
              <a:rPr lang="en-US" dirty="0"/>
              <a:t>in the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range where hydro flow is dominant </a:t>
            </a:r>
            <a:endParaRPr lang="en-US" dirty="0" smtClean="0"/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for D</a:t>
            </a:r>
            <a:r>
              <a:rPr lang="en-US" baseline="30000" dirty="0" smtClean="0"/>
              <a:t>0</a:t>
            </a:r>
            <a:r>
              <a:rPr lang="en-US" dirty="0" smtClean="0"/>
              <a:t> from fully topological reconstruction (cτ≈120μm)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err="1" smtClean="0"/>
              <a:t>Charmonium</a:t>
            </a:r>
            <a:endParaRPr lang="en-US" u="sng" dirty="0" smtClean="0"/>
          </a:p>
          <a:p>
            <a:r>
              <a:rPr lang="en-US" dirty="0" smtClean="0"/>
              <a:t>MTD </a:t>
            </a:r>
            <a:r>
              <a:rPr lang="en-US" dirty="0" err="1" smtClean="0"/>
              <a:t>Dimuon</a:t>
            </a:r>
            <a:r>
              <a:rPr lang="en-US" dirty="0" smtClean="0"/>
              <a:t> trigger</a:t>
            </a:r>
          </a:p>
          <a:p>
            <a:r>
              <a:rPr lang="en-US" dirty="0" smtClean="0"/>
              <a:t>Combination of HFT and MTD significantly improves direct J/</a:t>
            </a:r>
            <a:r>
              <a:rPr lang="en-US" dirty="0" err="1" smtClean="0"/>
              <a:t>ψ</a:t>
            </a:r>
            <a:r>
              <a:rPr lang="en-US" dirty="0" smtClean="0"/>
              <a:t> measurements</a:t>
            </a:r>
          </a:p>
          <a:p>
            <a:pPr lvl="1"/>
            <a:r>
              <a:rPr lang="en-US" dirty="0" smtClean="0"/>
              <a:t>measure B→J/</a:t>
            </a:r>
            <a:r>
              <a:rPr lang="en-US" dirty="0" err="1" smtClean="0"/>
              <a:t>ψ→μμ</a:t>
            </a:r>
            <a:r>
              <a:rPr lang="en-US" dirty="0" smtClean="0"/>
              <a:t> by combining HFT, TPC, and MTD  (</a:t>
            </a:r>
            <a:r>
              <a:rPr lang="en-US" dirty="0"/>
              <a:t>cτ</a:t>
            </a:r>
            <a:r>
              <a:rPr lang="en-US" dirty="0" smtClean="0"/>
              <a:t>≈500μm)</a:t>
            </a:r>
            <a:endParaRPr lang="en-US" dirty="0"/>
          </a:p>
          <a:p>
            <a:r>
              <a:rPr lang="en-US" dirty="0" smtClean="0"/>
              <a:t>MTD </a:t>
            </a:r>
            <a:r>
              <a:rPr lang="el-GR" dirty="0" smtClean="0"/>
              <a:t>Υ</a:t>
            </a:r>
            <a:r>
              <a:rPr lang="el-GR" dirty="0"/>
              <a:t>(1S, 2S, 3S)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 err="1"/>
              <a:t>Υ</a:t>
            </a:r>
            <a:r>
              <a:rPr lang="en-US" dirty="0"/>
              <a:t>-&gt;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significant bremsstrahlung </a:t>
            </a:r>
            <a:r>
              <a:rPr lang="en-US" dirty="0" smtClean="0"/>
              <a:t>losses </a:t>
            </a:r>
            <a:r>
              <a:rPr lang="en-US" dirty="0" smtClean="0">
                <a:sym typeface="Wingdings"/>
              </a:rPr>
              <a:t> large tail</a:t>
            </a:r>
          </a:p>
          <a:p>
            <a:pPr lvl="1"/>
            <a:r>
              <a:rPr lang="en-US" dirty="0" err="1"/>
              <a:t>Υ</a:t>
            </a:r>
            <a:r>
              <a:rPr lang="en-US" dirty="0"/>
              <a:t>-&gt;</a:t>
            </a:r>
            <a:r>
              <a:rPr lang="en-US" dirty="0" err="1"/>
              <a:t>μ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/>
              <a:t>-</a:t>
            </a:r>
            <a:r>
              <a:rPr lang="en-US" dirty="0"/>
              <a:t> channel less </a:t>
            </a:r>
            <a:r>
              <a:rPr lang="en-US" dirty="0" smtClean="0"/>
              <a:t>affected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836" y="297918"/>
            <a:ext cx="3342216" cy="23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015619" y="2484566"/>
            <a:ext cx="2994864" cy="2152089"/>
            <a:chOff x="6031297" y="2265048"/>
            <a:chExt cx="2994864" cy="21520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297" y="2265048"/>
              <a:ext cx="2994864" cy="21520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08935" y="3647240"/>
              <a:ext cx="53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J/</a:t>
              </a:r>
              <a:r>
                <a:rPr lang="en-US" b="1" dirty="0" err="1"/>
                <a:t>ψ</a:t>
              </a:r>
              <a:endParaRPr lang="en-US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77527" y="4578841"/>
            <a:ext cx="3212772" cy="2169400"/>
            <a:chOff x="5712692" y="4375002"/>
            <a:chExt cx="3212772" cy="21694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139110" y="3948584"/>
              <a:ext cx="2169400" cy="30222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8067171" y="5225178"/>
              <a:ext cx="1408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Kesich@AUM’14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43605" y="4387540"/>
              <a:ext cx="912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Upsilon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0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87" y="4301539"/>
            <a:ext cx="2990193" cy="2235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MTD Dilepton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9987"/>
            <a:ext cx="5769382" cy="32778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Significant charm contribution spanning both intermediate and low mass range</a:t>
            </a:r>
          </a:p>
          <a:p>
            <a:pPr lvl="1"/>
            <a:r>
              <a:rPr lang="en-US" dirty="0" smtClean="0"/>
              <a:t>especially relevant in LMR at high energies</a:t>
            </a:r>
          </a:p>
          <a:p>
            <a:pPr lvl="1"/>
            <a:r>
              <a:rPr lang="en-US" dirty="0" smtClean="0"/>
              <a:t>Distinguish thermal and charm production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use </a:t>
            </a:r>
            <a:r>
              <a:rPr lang="en-US" dirty="0">
                <a:solidFill>
                  <a:srgbClr val="4F81BD"/>
                </a:solidFill>
              </a:rPr>
              <a:t>e-μ </a:t>
            </a:r>
            <a:r>
              <a:rPr lang="en-US" dirty="0" smtClean="0">
                <a:solidFill>
                  <a:srgbClr val="4F81BD"/>
                </a:solidFill>
              </a:rPr>
              <a:t>correlation </a:t>
            </a:r>
            <a:r>
              <a:rPr lang="en-US" dirty="0">
                <a:solidFill>
                  <a:srgbClr val="4F81BD"/>
                </a:solidFill>
              </a:rPr>
              <a:t>to get a handle on charm </a:t>
            </a:r>
            <a:r>
              <a:rPr lang="en-US" dirty="0" smtClean="0">
                <a:solidFill>
                  <a:srgbClr val="4F81BD"/>
                </a:solidFill>
              </a:rPr>
              <a:t>contributions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Dimuon</a:t>
            </a:r>
            <a:r>
              <a:rPr lang="en-US" dirty="0" smtClean="0">
                <a:solidFill>
                  <a:srgbClr val="000000"/>
                </a:solidFill>
              </a:rPr>
              <a:t> continuum: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LMR: vector meson in-medium modifications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IMR: radiation from QGP</a:t>
            </a:r>
          </a:p>
          <a:p>
            <a:pPr lvl="1">
              <a:buFont typeface="Wingdings" charset="2"/>
              <a:buChar char="Ø"/>
            </a:pPr>
            <a:r>
              <a:rPr lang="en-US" dirty="0" err="1" smtClean="0">
                <a:solidFill>
                  <a:schemeClr val="accent1"/>
                </a:solidFill>
              </a:rPr>
              <a:t>Dimuon</a:t>
            </a:r>
            <a:r>
              <a:rPr lang="en-US" dirty="0" smtClean="0">
                <a:solidFill>
                  <a:schemeClr val="accent1"/>
                </a:solidFill>
              </a:rPr>
              <a:t> elliptic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644295" y="592176"/>
            <a:ext cx="3330046" cy="2931511"/>
            <a:chOff x="5644295" y="388338"/>
            <a:chExt cx="3330046" cy="29315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4295" y="388338"/>
              <a:ext cx="3077358" cy="29315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8145197" y="926044"/>
              <a:ext cx="1350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PRL 113 022301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47607" y="3488040"/>
            <a:ext cx="3796393" cy="2944930"/>
            <a:chOff x="0" y="3523522"/>
            <a:chExt cx="3796393" cy="29449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523522"/>
              <a:ext cx="3796393" cy="294493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7577" y="5207594"/>
              <a:ext cx="27435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red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: PYTHIA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ccbar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-&gt;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eμ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black: de-correlated + energy loss</a:t>
              </a: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S/B &gt;2 for M(</a:t>
              </a:r>
              <a:r>
                <a:rPr lang="en-US" sz="1400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eμ</a:t>
              </a:r>
              <a:r>
                <a:rPr lang="en-US" sz="1400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)&gt;3GeV/c</a:t>
              </a:r>
              <a:r>
                <a:rPr lang="en-US" sz="1400" baseline="30000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60023" y="3705885"/>
              <a:ext cx="1821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MTD Simulations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890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STAR Beam Energy Scan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53" y="1246935"/>
            <a:ext cx="510636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Objectives: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search for threshold energies for QGP signatures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search for signatures of 1</a:t>
            </a:r>
            <a:r>
              <a:rPr lang="en-US" baseline="30000" dirty="0" smtClean="0">
                <a:solidFill>
                  <a:srgbClr val="4F81BD"/>
                </a:solidFill>
              </a:rPr>
              <a:t>st</a:t>
            </a:r>
            <a:r>
              <a:rPr lang="en-US" dirty="0" smtClean="0">
                <a:solidFill>
                  <a:srgbClr val="4F81BD"/>
                </a:solidFill>
              </a:rPr>
              <a:t> order phase transitions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search for a Critical Point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Vary beam energy ⟹ vary (T,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B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STAR: a mid-rapidity collider experiment</a:t>
            </a:r>
          </a:p>
          <a:p>
            <a:r>
              <a:rPr lang="en-US" dirty="0" smtClean="0"/>
              <a:t>uniform acceptance</a:t>
            </a:r>
          </a:p>
          <a:p>
            <a:r>
              <a:rPr lang="en-US" dirty="0" smtClean="0"/>
              <a:t>uniform particle ID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TPD RBRC Workshop - BNL Aug.'14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19" y="1163762"/>
            <a:ext cx="2725528" cy="2685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5400000">
            <a:off x="7738112" y="1806977"/>
            <a:ext cx="154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BES-II White Paper</a:t>
            </a:r>
            <a:endParaRPr lang="en-US" sz="1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3784" y="4004952"/>
            <a:ext cx="4260216" cy="2389669"/>
            <a:chOff x="4883784" y="4004952"/>
            <a:chExt cx="4260216" cy="2389669"/>
          </a:xfrm>
        </p:grpSpPr>
        <p:grpSp>
          <p:nvGrpSpPr>
            <p:cNvPr id="23" name="Group 22"/>
            <p:cNvGrpSpPr/>
            <p:nvPr/>
          </p:nvGrpSpPr>
          <p:grpSpPr>
            <a:xfrm>
              <a:off x="4883784" y="4006774"/>
              <a:ext cx="4033682" cy="2387847"/>
              <a:chOff x="406400" y="850900"/>
              <a:chExt cx="8353946" cy="5556815"/>
            </a:xfrm>
          </p:grpSpPr>
          <p:grpSp>
            <p:nvGrpSpPr>
              <p:cNvPr id="8" name="Group 31"/>
              <p:cNvGrpSpPr/>
              <p:nvPr/>
            </p:nvGrpSpPr>
            <p:grpSpPr>
              <a:xfrm>
                <a:off x="406400" y="861558"/>
                <a:ext cx="2717799" cy="5526541"/>
                <a:chOff x="406400" y="861558"/>
                <a:chExt cx="2717799" cy="5526541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406400" y="861558"/>
                  <a:ext cx="2717799" cy="5526541"/>
                </a:xfrm>
                <a:prstGeom prst="rect">
                  <a:avLst/>
                </a:prstGeom>
                <a:solidFill>
                  <a:srgbClr val="FFFFFF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0" name="Picture 9" descr="pirap_7_tpc_logz.pdf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725" r="7937"/>
                <a:stretch>
                  <a:fillRect/>
                </a:stretch>
              </p:blipFill>
              <p:spPr>
                <a:xfrm>
                  <a:off x="642390" y="886600"/>
                  <a:ext cx="2456409" cy="2023479"/>
                </a:xfrm>
                <a:prstGeom prst="rect">
                  <a:avLst/>
                </a:prstGeom>
              </p:spPr>
            </p:pic>
            <p:pic>
              <p:nvPicPr>
                <p:cNvPr id="11" name="Picture 10" descr="karap_7_tpc_logz.pdf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9013" r="8995"/>
                <a:stretch>
                  <a:fillRect/>
                </a:stretch>
              </p:blipFill>
              <p:spPr>
                <a:xfrm>
                  <a:off x="635000" y="2641600"/>
                  <a:ext cx="2426538" cy="1993900"/>
                </a:xfrm>
                <a:prstGeom prst="rect">
                  <a:avLst/>
                </a:prstGeom>
              </p:spPr>
            </p:pic>
            <p:pic>
              <p:nvPicPr>
                <p:cNvPr id="12" name="Picture 11" descr="prrap_7_tpc_logz.pdf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141" r="8995"/>
                <a:stretch>
                  <a:fillRect/>
                </a:stretch>
              </p:blipFill>
              <p:spPr>
                <a:xfrm>
                  <a:off x="632734" y="4343399"/>
                  <a:ext cx="2418812" cy="200660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30"/>
              <p:cNvGrpSpPr/>
              <p:nvPr/>
            </p:nvGrpSpPr>
            <p:grpSpPr>
              <a:xfrm>
                <a:off x="3225800" y="861558"/>
                <a:ext cx="2717799" cy="5546157"/>
                <a:chOff x="3225800" y="861558"/>
                <a:chExt cx="2717799" cy="554615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3225800" y="861558"/>
                  <a:ext cx="2717799" cy="5526541"/>
                </a:xfrm>
                <a:prstGeom prst="rect">
                  <a:avLst/>
                </a:prstGeom>
                <a:solidFill>
                  <a:srgbClr val="FFFFFF"/>
                </a:solidFill>
                <a:ln w="38100" cap="flat" cmpd="sng" algn="ctr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 descr="pirap_39_tpc_logz.pdf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200" r="8466"/>
                <a:stretch>
                  <a:fillRect/>
                </a:stretch>
              </p:blipFill>
              <p:spPr>
                <a:xfrm>
                  <a:off x="3340101" y="901700"/>
                  <a:ext cx="2540000" cy="1972293"/>
                </a:xfrm>
                <a:prstGeom prst="rect">
                  <a:avLst/>
                </a:prstGeom>
              </p:spPr>
            </p:pic>
            <p:pic>
              <p:nvPicPr>
                <p:cNvPr id="16" name="Picture 15" descr="karap_39_tpc_logz.pdf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652" r="8289"/>
                <a:stretch>
                  <a:fillRect/>
                </a:stretch>
              </p:blipFill>
              <p:spPr>
                <a:xfrm>
                  <a:off x="3340101" y="2565401"/>
                  <a:ext cx="2539999" cy="2046741"/>
                </a:xfrm>
                <a:prstGeom prst="rect">
                  <a:avLst/>
                </a:prstGeom>
              </p:spPr>
            </p:pic>
            <p:pic>
              <p:nvPicPr>
                <p:cNvPr id="17" name="Picture 16" descr="prrap_39_tpc_logz.pdf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511" r="8995"/>
                <a:stretch>
                  <a:fillRect/>
                </a:stretch>
              </p:blipFill>
              <p:spPr>
                <a:xfrm>
                  <a:off x="3340101" y="4307342"/>
                  <a:ext cx="2514600" cy="2100373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34"/>
              <p:cNvGrpSpPr/>
              <p:nvPr/>
            </p:nvGrpSpPr>
            <p:grpSpPr>
              <a:xfrm>
                <a:off x="6042547" y="850900"/>
                <a:ext cx="2717799" cy="5526541"/>
                <a:chOff x="6042547" y="850900"/>
                <a:chExt cx="2717799" cy="552654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042547" y="850900"/>
                  <a:ext cx="2717799" cy="5526541"/>
                </a:xfrm>
                <a:prstGeom prst="rect">
                  <a:avLst/>
                </a:prstGeom>
                <a:solidFill>
                  <a:srgbClr val="FFFFFF"/>
                </a:solidFill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" name="Picture 19" descr="pirap_200_tpc_logz.pdf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810" r="8907"/>
                <a:stretch>
                  <a:fillRect/>
                </a:stretch>
              </p:blipFill>
              <p:spPr>
                <a:xfrm>
                  <a:off x="6086025" y="914400"/>
                  <a:ext cx="2600776" cy="2006600"/>
                </a:xfrm>
                <a:prstGeom prst="rect">
                  <a:avLst/>
                </a:prstGeom>
              </p:spPr>
            </p:pic>
            <p:pic>
              <p:nvPicPr>
                <p:cNvPr id="21" name="Picture 20" descr="karap_200_tpc_logz.pdf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064" r="8995"/>
                <a:stretch>
                  <a:fillRect/>
                </a:stretch>
              </p:blipFill>
              <p:spPr>
                <a:xfrm>
                  <a:off x="6108700" y="2602325"/>
                  <a:ext cx="2578099" cy="2050987"/>
                </a:xfrm>
                <a:prstGeom prst="rect">
                  <a:avLst/>
                </a:prstGeom>
              </p:spPr>
            </p:pic>
            <p:pic>
              <p:nvPicPr>
                <p:cNvPr id="22" name="Picture 21" descr="prrap_200_tpc_logz.pdf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8238" r="8995"/>
                <a:stretch>
                  <a:fillRect/>
                </a:stretch>
              </p:blipFill>
              <p:spPr>
                <a:xfrm>
                  <a:off x="6104742" y="4368800"/>
                  <a:ext cx="2582058" cy="2006600"/>
                </a:xfrm>
                <a:prstGeom prst="rect">
                  <a:avLst/>
                </a:prstGeom>
              </p:spPr>
            </p:pic>
          </p:grpSp>
        </p:grpSp>
        <p:sp>
          <p:nvSpPr>
            <p:cNvPr id="25" name="TextBox 24"/>
            <p:cNvSpPr txBox="1"/>
            <p:nvPr/>
          </p:nvSpPr>
          <p:spPr>
            <a:xfrm rot="5400000">
              <a:off x="8349921" y="4491254"/>
              <a:ext cx="1280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 </a:t>
              </a:r>
              <a:r>
                <a:rPr lang="en-US" sz="1400" dirty="0" err="1" smtClean="0"/>
                <a:t>Xu</a:t>
              </a:r>
              <a:r>
                <a:rPr lang="en-US" sz="1400" dirty="0" smtClean="0"/>
                <a:t> @QM14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66882" y="4323987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π@7.7GeV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87968" y="4343940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π@39GeV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912481" y="4336149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π@200</a:t>
              </a:r>
              <a:r>
                <a:rPr lang="en-US" sz="1200" dirty="0"/>
                <a:t>GeV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6882" y="5064130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K@7</a:t>
              </a:r>
              <a:r>
                <a:rPr lang="en-US" sz="1200" dirty="0"/>
                <a:t>.7GeV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91393" y="5064130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K@39</a:t>
              </a:r>
              <a:r>
                <a:rPr lang="en-US" sz="1200" dirty="0"/>
                <a:t>GeV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08114" y="5071921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K@200</a:t>
              </a:r>
              <a:r>
                <a:rPr lang="en-US" sz="1200" dirty="0"/>
                <a:t>GeV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51299" y="5757526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@7</a:t>
              </a:r>
              <a:r>
                <a:rPr lang="en-US" sz="1200" dirty="0"/>
                <a:t>.7GeV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91393" y="5757526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@39</a:t>
              </a:r>
              <a:r>
                <a:rPr lang="en-US" sz="1200" dirty="0"/>
                <a:t>GeV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23696" y="5765317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@200</a:t>
              </a:r>
              <a:r>
                <a:rPr lang="en-US" sz="1200" dirty="0"/>
                <a:t>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24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4073" y="2695675"/>
            <a:ext cx="5648653" cy="623278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Phase 1: 2010-2011,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3446759"/>
            <a:ext cx="8590124" cy="28640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Many BES Phase-1 results published or shown at QM’14</a:t>
            </a:r>
          </a:p>
          <a:p>
            <a:pPr marL="914400" lvl="2" indent="0">
              <a:buNone/>
            </a:pPr>
            <a:r>
              <a:rPr lang="en-US" dirty="0" smtClean="0"/>
              <a:t>cf. Nu </a:t>
            </a:r>
            <a:r>
              <a:rPr lang="en-US" dirty="0" err="1" smtClean="0"/>
              <a:t>Xu’s</a:t>
            </a:r>
            <a:r>
              <a:rPr lang="en-US" dirty="0" smtClean="0"/>
              <a:t> plenary presentation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Large </a:t>
            </a:r>
            <a:r>
              <a:rPr lang="en-US" dirty="0" err="1" smtClean="0">
                <a:solidFill>
                  <a:srgbClr val="000000"/>
                </a:solidFill>
              </a:rPr>
              <a:t>μ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gap between 7.7 and 11.5GeV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For some results, however, strength of conclusions limited to uncertainty in measurements</a:t>
            </a: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CP</a:t>
            </a:r>
            <a:r>
              <a:rPr lang="en-US" dirty="0" smtClean="0"/>
              <a:t>, </a:t>
            </a:r>
            <a:r>
              <a:rPr lang="en-US" dirty="0" err="1" smtClean="0"/>
              <a:t>φ</a:t>
            </a:r>
            <a:r>
              <a:rPr lang="en-US" dirty="0" smtClean="0"/>
              <a:t>-meson v</a:t>
            </a:r>
            <a:r>
              <a:rPr lang="en-US" baseline="-25000" dirty="0" smtClean="0"/>
              <a:t>2</a:t>
            </a:r>
            <a:r>
              <a:rPr lang="en-US" dirty="0" smtClean="0"/>
              <a:t>, proton v</a:t>
            </a:r>
            <a:r>
              <a:rPr lang="en-US" baseline="-25000" dirty="0" smtClean="0"/>
              <a:t>1</a:t>
            </a:r>
            <a:r>
              <a:rPr lang="en-US" dirty="0" smtClean="0"/>
              <a:t>, net-proton kurtosis, CME, </a:t>
            </a:r>
            <a:r>
              <a:rPr lang="en-US" dirty="0" err="1" smtClean="0"/>
              <a:t>asHBT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LMR and IMR </a:t>
            </a:r>
            <a:r>
              <a:rPr lang="en-US" dirty="0" err="1" smtClean="0">
                <a:solidFill>
                  <a:schemeClr val="accent1"/>
                </a:solidFill>
              </a:rPr>
              <a:t>dielectrons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91" y="1236246"/>
            <a:ext cx="57912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Phase 1: </a:t>
            </a:r>
            <a:r>
              <a:rPr lang="en-US" dirty="0" err="1" smtClean="0"/>
              <a:t>Dielectrons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687" y="1034874"/>
            <a:ext cx="4107549" cy="32457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LMR (</a:t>
            </a:r>
            <a:r>
              <a:rPr lang="en-US" dirty="0" err="1" smtClean="0">
                <a:solidFill>
                  <a:schemeClr val="accent1"/>
                </a:solidFill>
              </a:rPr>
              <a:t>M</a:t>
            </a:r>
            <a:r>
              <a:rPr lang="en-US" baseline="-25000" dirty="0" err="1" smtClean="0">
                <a:solidFill>
                  <a:schemeClr val="accent1"/>
                </a:solidFill>
              </a:rPr>
              <a:t>ee</a:t>
            </a:r>
            <a:r>
              <a:rPr lang="en-US" dirty="0" smtClean="0">
                <a:solidFill>
                  <a:schemeClr val="accent1"/>
                </a:solidFill>
              </a:rPr>
              <a:t>&lt;1GeV/c</a:t>
            </a:r>
            <a:r>
              <a:rPr lang="en-US" baseline="30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  <a:r>
              <a:rPr lang="en-US" dirty="0" smtClean="0"/>
              <a:t>: in-medium broadened </a:t>
            </a:r>
            <a:r>
              <a:rPr lang="en-US" dirty="0" err="1" smtClean="0"/>
              <a:t>ρ</a:t>
            </a:r>
            <a:r>
              <a:rPr lang="en-US" dirty="0" smtClean="0"/>
              <a:t>, model results consistent with data</a:t>
            </a:r>
          </a:p>
          <a:p>
            <a:pPr lvl="1"/>
            <a:r>
              <a:rPr lang="en-US" dirty="0" smtClean="0"/>
              <a:t>driven by the baryon density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IMR (1 &lt;</a:t>
            </a:r>
            <a:r>
              <a:rPr lang="en-US" dirty="0" err="1" smtClean="0">
                <a:solidFill>
                  <a:srgbClr val="4F81BD"/>
                </a:solidFill>
              </a:rPr>
              <a:t>M</a:t>
            </a:r>
            <a:r>
              <a:rPr lang="en-US" baseline="-25000" dirty="0" err="1" smtClean="0">
                <a:solidFill>
                  <a:srgbClr val="4F81BD"/>
                </a:solidFill>
              </a:rPr>
              <a:t>ee</a:t>
            </a:r>
            <a:r>
              <a:rPr lang="en-US" dirty="0" smtClean="0">
                <a:solidFill>
                  <a:srgbClr val="4F81BD"/>
                </a:solidFill>
              </a:rPr>
              <a:t>&lt;3 </a:t>
            </a:r>
            <a:r>
              <a:rPr lang="en-US" dirty="0" err="1" smtClean="0">
                <a:solidFill>
                  <a:srgbClr val="4F81BD"/>
                </a:solidFill>
              </a:rPr>
              <a:t>GeV</a:t>
            </a:r>
            <a:r>
              <a:rPr lang="en-US" dirty="0" smtClean="0">
                <a:solidFill>
                  <a:srgbClr val="4F81BD"/>
                </a:solidFill>
              </a:rPr>
              <a:t>/c</a:t>
            </a:r>
            <a:r>
              <a:rPr lang="en-US" baseline="30000" dirty="0" smtClean="0">
                <a:solidFill>
                  <a:srgbClr val="4F81BD"/>
                </a:solidFill>
              </a:rPr>
              <a:t>2</a:t>
            </a:r>
            <a:r>
              <a:rPr lang="en-US" dirty="0" smtClean="0">
                <a:solidFill>
                  <a:srgbClr val="4F81BD"/>
                </a:solidFill>
              </a:rPr>
              <a:t>)</a:t>
            </a:r>
            <a:r>
              <a:rPr lang="en-US" dirty="0" smtClean="0"/>
              <a:t>: thermal radiation</a:t>
            </a:r>
          </a:p>
          <a:p>
            <a:pPr lvl="1"/>
            <a:r>
              <a:rPr lang="en-US" dirty="0" smtClean="0"/>
              <a:t>not enough statistics for meaningful results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3400" dirty="0" smtClean="0">
                <a:solidFill>
                  <a:srgbClr val="4F81BD"/>
                </a:solidFill>
              </a:rPr>
              <a:t>Need more statistics!</a:t>
            </a:r>
            <a:endParaRPr lang="en-US" sz="34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stackQM14InclM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76" y="1122705"/>
            <a:ext cx="3976747" cy="516833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10734" y="2420778"/>
            <a:ext cx="836225" cy="211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200GeV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10734" y="3361531"/>
            <a:ext cx="836225" cy="211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62.4GeV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03648" y="4072722"/>
            <a:ext cx="731697" cy="1974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39GeV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5262" y="4783912"/>
            <a:ext cx="731697" cy="1974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27GeV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0734" y="5382409"/>
            <a:ext cx="836225" cy="211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19.6GeV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931" y="1958930"/>
            <a:ext cx="569098" cy="3902384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52456" y="2307357"/>
            <a:ext cx="1544694" cy="3553957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12268" y="5558588"/>
            <a:ext cx="16545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STAR Preliminary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3731285" y="1426874"/>
            <a:ext cx="8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QM’14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75755" y="4140248"/>
            <a:ext cx="3709087" cy="2453953"/>
            <a:chOff x="4875755" y="4030489"/>
            <a:chExt cx="3709087" cy="24539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13"/>
            <a:stretch/>
          </p:blipFill>
          <p:spPr>
            <a:xfrm>
              <a:off x="4875755" y="4030489"/>
              <a:ext cx="3709087" cy="245395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85616" y="4596764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STAR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383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Phase 2 Proposal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88062" y="3433900"/>
            <a:ext cx="4798738" cy="2472744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Proposed statistics mainly driven by </a:t>
            </a:r>
            <a:r>
              <a:rPr lang="en-US" sz="2400" dirty="0" err="1" smtClean="0"/>
              <a:t>φ</a:t>
            </a:r>
            <a:r>
              <a:rPr lang="en-US" sz="2400" dirty="0" smtClean="0"/>
              <a:t>-meson 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dilepton measurements</a:t>
            </a: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chemeClr val="accent1"/>
                </a:solidFill>
              </a:rPr>
              <a:t>D</a:t>
            </a:r>
            <a:r>
              <a:rPr lang="en-US" sz="2400" dirty="0" smtClean="0">
                <a:solidFill>
                  <a:schemeClr val="accent1"/>
                </a:solidFill>
              </a:rPr>
              <a:t>ilepton statistics should reach similar uncertainties as at √</a:t>
            </a:r>
            <a:r>
              <a:rPr lang="en-US" sz="2400" dirty="0" err="1" smtClean="0">
                <a:solidFill>
                  <a:schemeClr val="accent1"/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1"/>
                </a:solidFill>
              </a:rPr>
              <a:t>NN</a:t>
            </a:r>
            <a:r>
              <a:rPr lang="en-US" sz="2400" dirty="0" smtClean="0">
                <a:solidFill>
                  <a:schemeClr val="accent1"/>
                </a:solidFill>
              </a:rPr>
              <a:t>=200 </a:t>
            </a:r>
            <a:r>
              <a:rPr lang="en-US" sz="2400" dirty="0" err="1" smtClean="0">
                <a:solidFill>
                  <a:schemeClr val="accent1"/>
                </a:solidFill>
              </a:rPr>
              <a:t>GeV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BES_WPII_ver6.9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89" y="1426871"/>
            <a:ext cx="3391271" cy="45216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876" y="5974045"/>
            <a:ext cx="564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drupal.star.bnl.gov</a:t>
            </a:r>
            <a:r>
              <a:rPr lang="en-US" dirty="0"/>
              <a:t>/STAR/</a:t>
            </a:r>
            <a:r>
              <a:rPr lang="en-US" dirty="0" err="1"/>
              <a:t>starnotes</a:t>
            </a:r>
            <a:r>
              <a:rPr lang="en-US" dirty="0"/>
              <a:t>/public/sn0598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33" y="1319804"/>
            <a:ext cx="5185539" cy="21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3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Phase 2: </a:t>
            </a:r>
            <a:r>
              <a:rPr lang="en-US" dirty="0" err="1"/>
              <a:t>D</a:t>
            </a:r>
            <a:r>
              <a:rPr lang="en-US" dirty="0" err="1" smtClean="0"/>
              <a:t>ileptons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37414"/>
            <a:ext cx="6913852" cy="1959989"/>
          </a:xfrm>
        </p:spPr>
        <p:txBody>
          <a:bodyPr>
            <a:normAutofit fontScale="85000" lnSpcReduction="10000"/>
          </a:bodyPr>
          <a:lstStyle/>
          <a:p>
            <a:pPr marL="234950" indent="-234950"/>
            <a:r>
              <a:rPr lang="en-US" dirty="0" smtClean="0"/>
              <a:t>LMR :: study total baryon density dependence</a:t>
            </a:r>
          </a:p>
          <a:p>
            <a:pPr lvl="1"/>
            <a:r>
              <a:rPr lang="en-US" dirty="0" smtClean="0"/>
              <a:t>CERES: </a:t>
            </a:r>
            <a:r>
              <a:rPr lang="en-US" dirty="0" err="1" smtClean="0"/>
              <a:t>Pb+Au</a:t>
            </a:r>
            <a:r>
              <a:rPr lang="en-US" dirty="0" smtClean="0"/>
              <a:t> @ 40 </a:t>
            </a:r>
            <a:r>
              <a:rPr lang="en-US" dirty="0" err="1" smtClean="0"/>
              <a:t>AGeV</a:t>
            </a:r>
            <a:endParaRPr lang="en-US" dirty="0" smtClean="0"/>
          </a:p>
          <a:p>
            <a:pPr marL="234950" indent="-234950"/>
            <a:r>
              <a:rPr lang="en-US" dirty="0" smtClean="0"/>
              <a:t>IMR ::  determine how this range may transition and match to the LMR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slopes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proton_pion_ratio_Alleng_AllcentralityBES (1)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2314"/>
            <a:ext cx="3794840" cy="3124200"/>
          </a:xfrm>
          <a:prstGeom prst="rect">
            <a:avLst/>
          </a:prstGeom>
        </p:spPr>
      </p:pic>
      <p:pic>
        <p:nvPicPr>
          <p:cNvPr id="8" name="Picture 7" descr="excessQM14DivdNd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567" y="1559476"/>
            <a:ext cx="4038600" cy="28270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82496" y="4466514"/>
            <a:ext cx="2053774" cy="1993609"/>
            <a:chOff x="6051580" y="3996116"/>
            <a:chExt cx="2351650" cy="2251105"/>
          </a:xfrm>
        </p:grpSpPr>
        <p:grpSp>
          <p:nvGrpSpPr>
            <p:cNvPr id="9" name="Group 8"/>
            <p:cNvGrpSpPr/>
            <p:nvPr/>
          </p:nvGrpSpPr>
          <p:grpSpPr>
            <a:xfrm>
              <a:off x="6051580" y="3996116"/>
              <a:ext cx="2351650" cy="2251105"/>
              <a:chOff x="6184098" y="3541058"/>
              <a:chExt cx="2704887" cy="2660217"/>
            </a:xfrm>
          </p:grpSpPr>
          <p:sp>
            <p:nvSpPr>
              <p:cNvPr id="10" name="TextBox 9"/>
              <p:cNvSpPr txBox="1"/>
              <p:nvPr/>
            </p:nvSpPr>
            <p:spPr>
              <a:xfrm rot="5400000">
                <a:off x="7977453" y="4237036"/>
                <a:ext cx="15460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PRL 91 (2003) 042301</a:t>
                </a:r>
              </a:p>
            </p:txBody>
          </p:sp>
          <p:pic>
            <p:nvPicPr>
              <p:cNvPr id="11" name="Picture 10" descr="tmp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4098" y="3541058"/>
                <a:ext cx="2447210" cy="2660217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615976" y="4139496"/>
              <a:ext cx="801678" cy="382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CERES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10990" y="1019194"/>
            <a:ext cx="616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</a:rPr>
              <a:t>Precision Measurements for </a:t>
            </a:r>
            <a:r>
              <a:rPr lang="en-US" sz="2800" dirty="0">
                <a:solidFill>
                  <a:srgbClr val="4F81BD"/>
                </a:solidFill>
              </a:rPr>
              <a:t>√</a:t>
            </a:r>
            <a:r>
              <a:rPr lang="en-US" sz="2800" dirty="0" err="1">
                <a:solidFill>
                  <a:srgbClr val="4F81BD"/>
                </a:solidFill>
              </a:rPr>
              <a:t>s</a:t>
            </a:r>
            <a:r>
              <a:rPr lang="en-US" sz="2800" baseline="-25000" dirty="0" err="1">
                <a:solidFill>
                  <a:srgbClr val="4F81BD"/>
                </a:solidFill>
              </a:rPr>
              <a:t>NN</a:t>
            </a:r>
            <a:r>
              <a:rPr lang="en-US" sz="2800" dirty="0">
                <a:solidFill>
                  <a:srgbClr val="4F81BD"/>
                </a:solidFill>
              </a:rPr>
              <a:t>&lt;20GeV</a:t>
            </a:r>
            <a:r>
              <a:rPr lang="en-US" sz="2800" dirty="0" smtClean="0">
                <a:solidFill>
                  <a:srgbClr val="4F81BD"/>
                </a:solidFill>
              </a:rPr>
              <a:t> </a:t>
            </a:r>
            <a:endParaRPr lang="en-US" sz="28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1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43" y="3838460"/>
            <a:ext cx="5059957" cy="1936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BES: Critical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07546"/>
            <a:ext cx="6522925" cy="2772180"/>
          </a:xfrm>
        </p:spPr>
        <p:txBody>
          <a:bodyPr>
            <a:noAutofit/>
          </a:bodyPr>
          <a:lstStyle/>
          <a:p>
            <a:r>
              <a:rPr lang="en-US" sz="2400" dirty="0" smtClean="0"/>
              <a:t>Dilepton yields sensitive to life time of the system</a:t>
            </a:r>
          </a:p>
          <a:p>
            <a:pPr lvl="1"/>
            <a:r>
              <a:rPr lang="en-US" sz="2000" dirty="0" smtClean="0"/>
              <a:t>close to Critical </a:t>
            </a:r>
            <a:r>
              <a:rPr lang="en-US" sz="2000" dirty="0"/>
              <a:t>P</a:t>
            </a:r>
            <a:r>
              <a:rPr lang="en-US" sz="2000" dirty="0" smtClean="0"/>
              <a:t>oint, expect increase in correlation lengths</a:t>
            </a:r>
          </a:p>
          <a:p>
            <a:pPr lvl="1"/>
            <a:r>
              <a:rPr lang="en-US" sz="2000" dirty="0" smtClean="0"/>
              <a:t>critical slowing down? </a:t>
            </a:r>
            <a:r>
              <a:rPr lang="en-US" sz="2000" i="1" dirty="0" smtClean="0"/>
              <a:t>anomalous</a:t>
            </a:r>
            <a:r>
              <a:rPr lang="en-US" sz="2000" dirty="0" smtClean="0"/>
              <a:t> increase in the lifetime of the fireball?</a:t>
            </a: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rgbClr val="4F81BD"/>
                </a:solidFill>
              </a:rPr>
              <a:t>Can we observe this in an increase of the rates</a:t>
            </a:r>
            <a:r>
              <a:rPr lang="en-US" sz="2400" dirty="0" smtClean="0">
                <a:solidFill>
                  <a:srgbClr val="4F81BD"/>
                </a:solidFill>
              </a:rPr>
              <a:t>?</a:t>
            </a:r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-1" y="4242509"/>
            <a:ext cx="5022075" cy="21789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2100" dirty="0" smtClean="0"/>
              <a:t>Rapp</a:t>
            </a:r>
            <a:r>
              <a:rPr lang="hu-HU" sz="2100" dirty="0"/>
              <a:t>, Adv. High Energy Phys. 2013 148253</a:t>
            </a:r>
            <a:endParaRPr lang="en-US" sz="2100" dirty="0"/>
          </a:p>
          <a:p>
            <a:pPr marL="0" indent="0">
              <a:buNone/>
            </a:pPr>
            <a:r>
              <a:rPr lang="en-US" sz="2600" dirty="0" smtClean="0"/>
              <a:t>NA60 </a:t>
            </a:r>
            <a:r>
              <a:rPr lang="en-US" sz="2600" dirty="0"/>
              <a:t>life time measurement </a:t>
            </a:r>
            <a:r>
              <a:rPr lang="en-US" sz="2600" dirty="0" smtClean="0"/>
              <a:t>with</a:t>
            </a:r>
          </a:p>
          <a:p>
            <a:pPr marL="0" indent="0">
              <a:buNone/>
            </a:pPr>
            <a:r>
              <a:rPr lang="en-US" sz="2600" dirty="0" smtClean="0"/>
              <a:t>  uncertainty </a:t>
            </a:r>
            <a:r>
              <a:rPr lang="en-US" sz="2600" dirty="0"/>
              <a:t>±1 </a:t>
            </a:r>
            <a:r>
              <a:rPr lang="en-US" sz="2600" dirty="0" err="1"/>
              <a:t>fm</a:t>
            </a:r>
            <a:r>
              <a:rPr lang="en-US" sz="2600" dirty="0"/>
              <a:t>/</a:t>
            </a:r>
            <a:r>
              <a:rPr lang="en-US" sz="2600" dirty="0" smtClean="0"/>
              <a:t>c (</a:t>
            </a:r>
            <a:r>
              <a:rPr lang="en-US" sz="2600" dirty="0" err="1"/>
              <a:t>ρ</a:t>
            </a:r>
            <a:r>
              <a:rPr lang="en-US" sz="2600" dirty="0"/>
              <a:t> </a:t>
            </a:r>
            <a:r>
              <a:rPr lang="en-US" sz="2600" dirty="0" smtClean="0"/>
              <a:t>clock</a:t>
            </a:r>
            <a:r>
              <a:rPr lang="en-US" sz="2600" dirty="0"/>
              <a:t>)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STAR </a:t>
            </a:r>
            <a:r>
              <a:rPr lang="en-US" dirty="0">
                <a:solidFill>
                  <a:srgbClr val="4F81BD"/>
                </a:solidFill>
              </a:rPr>
              <a:t>BES (19.6 – 200 </a:t>
            </a:r>
            <a:r>
              <a:rPr lang="en-US" dirty="0" err="1">
                <a:solidFill>
                  <a:srgbClr val="4F81BD"/>
                </a:solidFill>
              </a:rPr>
              <a:t>GeV</a:t>
            </a:r>
            <a:r>
              <a:rPr lang="en-US" dirty="0">
                <a:solidFill>
                  <a:srgbClr val="4F81BD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4F81BD"/>
                </a:solidFill>
              </a:rPr>
              <a:t>no critical slowing-down in </a:t>
            </a:r>
            <a:r>
              <a:rPr lang="en-US" dirty="0" smtClean="0">
                <a:solidFill>
                  <a:srgbClr val="4F81BD"/>
                </a:solidFill>
              </a:rPr>
              <a:t>calculations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smooth increase from 8</a:t>
            </a:r>
            <a:r>
              <a:rPr lang="en-US" dirty="0">
                <a:solidFill>
                  <a:srgbClr val="4F81BD"/>
                </a:solidFill>
              </a:rPr>
              <a:t>–10 </a:t>
            </a:r>
            <a:r>
              <a:rPr lang="en-US" dirty="0" err="1">
                <a:solidFill>
                  <a:srgbClr val="4F81BD"/>
                </a:solidFill>
              </a:rPr>
              <a:t>fm</a:t>
            </a:r>
            <a:r>
              <a:rPr lang="en-US" dirty="0">
                <a:solidFill>
                  <a:srgbClr val="4F81BD"/>
                </a:solidFill>
              </a:rPr>
              <a:t>/</a:t>
            </a:r>
            <a:r>
              <a:rPr lang="en-US" dirty="0" smtClean="0">
                <a:solidFill>
                  <a:srgbClr val="4F81BD"/>
                </a:solidFill>
              </a:rPr>
              <a:t>c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345" y="860724"/>
            <a:ext cx="2384839" cy="2349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2" t="26482" r="30093" b="26482"/>
          <a:stretch/>
        </p:blipFill>
        <p:spPr>
          <a:xfrm>
            <a:off x="6591338" y="851387"/>
            <a:ext cx="2398266" cy="2323280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826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21166" y="818711"/>
            <a:ext cx="3997345" cy="2990606"/>
            <a:chOff x="4921167" y="934154"/>
            <a:chExt cx="3429000" cy="2565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1167" y="934154"/>
              <a:ext cx="3429000" cy="25654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29208" y="1053412"/>
              <a:ext cx="1500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squares: BES-I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9767717">
              <a:off x="6335319" y="1558473"/>
              <a:ext cx="111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optimistic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0268297">
              <a:off x="7129037" y="1904797"/>
              <a:ext cx="1208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pessimistic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Phase </a:t>
            </a:r>
            <a:r>
              <a:rPr lang="en-US" dirty="0"/>
              <a:t>2</a:t>
            </a:r>
            <a:r>
              <a:rPr lang="en-US" dirty="0" smtClean="0"/>
              <a:t>: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80" y="1067843"/>
            <a:ext cx="4732108" cy="48858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RHIC e-cooling for low energy operation</a:t>
            </a:r>
          </a:p>
          <a:p>
            <a:pPr marL="0" indent="0">
              <a:buNone/>
            </a:pPr>
            <a:r>
              <a:rPr lang="en-US" sz="2800" dirty="0" smtClean="0"/>
              <a:t>➾ higher luminosity</a:t>
            </a:r>
          </a:p>
          <a:p>
            <a:pPr lvl="1"/>
            <a:r>
              <a:rPr lang="en-US" sz="2400" dirty="0" smtClean="0"/>
              <a:t>at 7 </a:t>
            </a:r>
            <a:r>
              <a:rPr lang="en-US" sz="2400" dirty="0" err="1" smtClean="0"/>
              <a:t>GeV</a:t>
            </a:r>
            <a:r>
              <a:rPr lang="en-US" sz="2400" dirty="0" smtClean="0"/>
              <a:t> : 2-5x</a:t>
            </a:r>
          </a:p>
          <a:p>
            <a:pPr lvl="1"/>
            <a:r>
              <a:rPr lang="en-US" sz="2400" dirty="0" smtClean="0"/>
              <a:t>at 20 </a:t>
            </a:r>
            <a:r>
              <a:rPr lang="en-US" sz="2400" dirty="0" err="1" smtClean="0"/>
              <a:t>GeV</a:t>
            </a:r>
            <a:r>
              <a:rPr lang="en-US" sz="2400" dirty="0" smtClean="0"/>
              <a:t>: 8-20x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 smtClean="0"/>
              <a:t>Proposed STAR detector upgrades</a:t>
            </a:r>
          </a:p>
          <a:p>
            <a:pPr lvl="1"/>
            <a:r>
              <a:rPr lang="en-US" sz="2400" dirty="0" smtClean="0"/>
              <a:t>Event Plane Detector</a:t>
            </a:r>
          </a:p>
          <a:p>
            <a:pPr lvl="1">
              <a:buFont typeface="Wingdings" charset="2"/>
              <a:buChar char="Ø"/>
            </a:pPr>
            <a:r>
              <a:rPr lang="en-US" sz="2400" dirty="0" err="1" smtClean="0">
                <a:solidFill>
                  <a:srgbClr val="4F81BD"/>
                </a:solidFill>
              </a:rPr>
              <a:t>iTPC</a:t>
            </a:r>
            <a:endParaRPr lang="en-US" sz="2400" dirty="0" smtClean="0">
              <a:solidFill>
                <a:srgbClr val="4F81BD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7328" y="3843085"/>
            <a:ext cx="3360737" cy="256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iTPC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52861"/>
            <a:ext cx="5137526" cy="3233950"/>
          </a:xfrm>
        </p:spPr>
        <p:txBody>
          <a:bodyPr>
            <a:normAutofit/>
          </a:bodyPr>
          <a:lstStyle/>
          <a:p>
            <a:pPr marL="288925" indent="-288925"/>
            <a:r>
              <a:rPr lang="en-US" dirty="0" smtClean="0"/>
              <a:t>STAR TPC:</a:t>
            </a:r>
          </a:p>
          <a:p>
            <a:pPr marL="577850" lvl="1" indent="-231775"/>
            <a:r>
              <a:rPr lang="en-US" dirty="0" smtClean="0"/>
              <a:t>24 sectors (12 on each side)</a:t>
            </a:r>
          </a:p>
          <a:p>
            <a:pPr marL="577850" lvl="1" indent="-231775"/>
            <a:r>
              <a:rPr lang="en-US" dirty="0" smtClean="0"/>
              <a:t>design choice (1990s):</a:t>
            </a:r>
          </a:p>
          <a:p>
            <a:pPr marL="736600" lvl="2" indent="-217488"/>
            <a:r>
              <a:rPr lang="en-US" dirty="0">
                <a:solidFill>
                  <a:srgbClr val="4F81BD"/>
                </a:solidFill>
              </a:rPr>
              <a:t>small pads for good 2-track resolution in Inner Sector</a:t>
            </a:r>
          </a:p>
          <a:p>
            <a:pPr marL="736600" lvl="2" indent="-217488"/>
            <a:r>
              <a:rPr lang="en-US" dirty="0" smtClean="0">
                <a:solidFill>
                  <a:srgbClr val="4F81BD"/>
                </a:solidFill>
              </a:rPr>
              <a:t>large pads for good </a:t>
            </a:r>
            <a:r>
              <a:rPr lang="en-US" dirty="0" err="1" smtClean="0">
                <a:solidFill>
                  <a:srgbClr val="4F81BD"/>
                </a:solidFill>
              </a:rPr>
              <a:t>dE</a:t>
            </a:r>
            <a:r>
              <a:rPr lang="en-US" dirty="0" smtClean="0">
                <a:solidFill>
                  <a:srgbClr val="4F81BD"/>
                </a:solidFill>
              </a:rPr>
              <a:t>/dx in Outer Sector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4134757"/>
            <a:ext cx="4273550" cy="1998663"/>
          </a:xfrm>
        </p:spPr>
        <p:txBody>
          <a:bodyPr>
            <a:normAutofit/>
          </a:bodyPr>
          <a:lstStyle/>
          <a:p>
            <a:r>
              <a:rPr lang="en-US" dirty="0"/>
              <a:t>Proposed </a:t>
            </a:r>
            <a:r>
              <a:rPr lang="en-US" dirty="0" smtClean="0"/>
              <a:t>Inner Sector upgrade:</a:t>
            </a:r>
            <a:endParaRPr lang="en-US" dirty="0"/>
          </a:p>
          <a:p>
            <a:pPr lvl="1"/>
            <a:r>
              <a:rPr lang="en-US" dirty="0">
                <a:solidFill>
                  <a:srgbClr val="4F81BD"/>
                </a:solidFill>
              </a:rPr>
              <a:t>more pad </a:t>
            </a:r>
            <a:r>
              <a:rPr lang="en-US" dirty="0" smtClean="0">
                <a:solidFill>
                  <a:srgbClr val="4F81BD"/>
                </a:solidFill>
              </a:rPr>
              <a:t>rows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larger pads</a:t>
            </a:r>
            <a:endParaRPr lang="en-US" dirty="0">
              <a:solidFill>
                <a:srgbClr val="4F81BD"/>
              </a:solidFill>
            </a:endParaRPr>
          </a:p>
          <a:p>
            <a:endParaRPr lang="en-US" dirty="0"/>
          </a:p>
        </p:txBody>
      </p:sp>
      <p:pic>
        <p:nvPicPr>
          <p:cNvPr id="5" name="Picture 2052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41"/>
          <a:stretch>
            <a:fillRect/>
          </a:stretch>
        </p:blipFill>
        <p:spPr bwMode="auto">
          <a:xfrm rot="16200000">
            <a:off x="3886678" y="2431790"/>
            <a:ext cx="4776572" cy="3405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Left Brace 13"/>
          <p:cNvSpPr>
            <a:spLocks/>
          </p:cNvSpPr>
          <p:nvPr/>
        </p:nvSpPr>
        <p:spPr bwMode="auto">
          <a:xfrm rot="10800000">
            <a:off x="7448550" y="1809966"/>
            <a:ext cx="215986" cy="2444750"/>
          </a:xfrm>
          <a:prstGeom prst="leftBrace">
            <a:avLst>
              <a:gd name="adj1" fmla="val 16236"/>
              <a:gd name="adj2" fmla="val 50000"/>
            </a:avLst>
          </a:prstGeom>
          <a:noFill/>
          <a:ln w="38100" cmpd="sng" algn="ctr">
            <a:solidFill>
              <a:srgbClr val="4F81BD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4536" y="2666831"/>
            <a:ext cx="1330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Sector</a:t>
            </a:r>
          </a:p>
          <a:p>
            <a:r>
              <a:rPr lang="en-US" dirty="0" smtClean="0"/>
              <a:t>1.3 &lt; </a:t>
            </a:r>
            <a:r>
              <a:rPr lang="en-US" dirty="0" err="1" smtClean="0"/>
              <a:t>η</a:t>
            </a:r>
            <a:r>
              <a:rPr lang="en-US" dirty="0" smtClean="0"/>
              <a:t> &lt; 2.0</a:t>
            </a:r>
            <a:endParaRPr lang="en-US" dirty="0"/>
          </a:p>
        </p:txBody>
      </p:sp>
      <p:sp>
        <p:nvSpPr>
          <p:cNvPr id="8" name="Line 2054"/>
          <p:cNvSpPr>
            <a:spLocks noChangeShapeType="1"/>
          </p:cNvSpPr>
          <p:nvPr/>
        </p:nvSpPr>
        <p:spPr bwMode="auto">
          <a:xfrm rot="16200000">
            <a:off x="6221148" y="1558398"/>
            <a:ext cx="1161288" cy="0"/>
          </a:xfrm>
          <a:prstGeom prst="line">
            <a:avLst/>
          </a:prstGeom>
          <a:noFill/>
          <a:ln w="19050" cmpd="sng">
            <a:solidFill>
              <a:srgbClr val="F79646"/>
            </a:solidFill>
            <a:prstDash val="sysDash"/>
            <a:round/>
            <a:headEnd type="arrow" w="med" len="med"/>
            <a:tailEnd type="diamon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38522" y="1140536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cm</a:t>
            </a:r>
            <a:endParaRPr lang="en-US" dirty="0"/>
          </a:p>
        </p:txBody>
      </p:sp>
      <p:sp>
        <p:nvSpPr>
          <p:cNvPr id="10" name="Line 2054"/>
          <p:cNvSpPr>
            <a:spLocks noChangeShapeType="1"/>
          </p:cNvSpPr>
          <p:nvPr/>
        </p:nvSpPr>
        <p:spPr bwMode="auto">
          <a:xfrm rot="16200000">
            <a:off x="4414905" y="3672134"/>
            <a:ext cx="5383954" cy="0"/>
          </a:xfrm>
          <a:prstGeom prst="line">
            <a:avLst/>
          </a:prstGeom>
          <a:noFill/>
          <a:ln w="19050" cmpd="sng">
            <a:solidFill>
              <a:schemeClr val="accent6"/>
            </a:solidFill>
            <a:prstDash val="sysDash"/>
            <a:round/>
            <a:headEnd type="arrow" w="med" len="med"/>
            <a:tailEnd type="diamon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8444" y="1140536"/>
            <a:ext cx="154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 cm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STAR dielectron results: a brief </a:t>
            </a:r>
            <a:r>
              <a:rPr lang="en-US" dirty="0">
                <a:solidFill>
                  <a:srgbClr val="4F81BD"/>
                </a:solidFill>
              </a:rPr>
              <a:t>s</a:t>
            </a:r>
            <a:r>
              <a:rPr lang="en-US" dirty="0" smtClean="0">
                <a:solidFill>
                  <a:srgbClr val="4F81BD"/>
                </a:solidFill>
              </a:rPr>
              <a:t>ummary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Immediate Future: 2014-2016</a:t>
            </a:r>
          </a:p>
          <a:p>
            <a:pPr lvl="1"/>
            <a:r>
              <a:rPr lang="en-US" dirty="0" smtClean="0"/>
              <a:t>STAR detector upgrades</a:t>
            </a:r>
          </a:p>
          <a:p>
            <a:pPr lvl="1"/>
            <a:r>
              <a:rPr lang="en-US" dirty="0" smtClean="0"/>
              <a:t>dilepton physics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Beam Energy Scan, 2</a:t>
            </a:r>
            <a:r>
              <a:rPr lang="en-US" baseline="30000" dirty="0" smtClean="0">
                <a:solidFill>
                  <a:srgbClr val="4F81BD"/>
                </a:solidFill>
              </a:rPr>
              <a:t>nd</a:t>
            </a:r>
            <a:r>
              <a:rPr lang="en-US" dirty="0" smtClean="0">
                <a:solidFill>
                  <a:srgbClr val="4F81BD"/>
                </a:solidFill>
              </a:rPr>
              <a:t> Phase: 2018-2019</a:t>
            </a:r>
          </a:p>
          <a:p>
            <a:pPr lvl="1"/>
            <a:r>
              <a:rPr lang="en-US" dirty="0" smtClean="0"/>
              <a:t>dilepton measurements</a:t>
            </a:r>
          </a:p>
          <a:p>
            <a:pPr lvl="1"/>
            <a:r>
              <a:rPr lang="en-US" dirty="0" smtClean="0"/>
              <a:t>proposed detector upgrades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Physics Motivation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450" y="981260"/>
            <a:ext cx="8571350" cy="514490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Increase </a:t>
            </a:r>
            <a:r>
              <a:rPr lang="en-US" dirty="0" err="1" smtClean="0">
                <a:solidFill>
                  <a:srgbClr val="4F81BD"/>
                </a:solidFill>
              </a:rPr>
              <a:t>η</a:t>
            </a:r>
            <a:r>
              <a:rPr lang="en-US" dirty="0" smtClean="0">
                <a:solidFill>
                  <a:srgbClr val="4F81BD"/>
                </a:solidFill>
              </a:rPr>
              <a:t> coverage for hadron acceptance and correlations</a:t>
            </a:r>
          </a:p>
          <a:p>
            <a:pPr lvl="1"/>
            <a:r>
              <a:rPr lang="en-US" dirty="0"/>
              <a:t>high-</a:t>
            </a:r>
            <a:r>
              <a:rPr lang="en-US" dirty="0" err="1"/>
              <a:t>η</a:t>
            </a:r>
            <a:r>
              <a:rPr lang="en-US" dirty="0"/>
              <a:t> </a:t>
            </a:r>
            <a:r>
              <a:rPr lang="en-US" dirty="0" smtClean="0"/>
              <a:t>coverage for fixed-target datasets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Improve low-</a:t>
            </a:r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coverage </a:t>
            </a:r>
            <a:r>
              <a:rPr lang="en-US" dirty="0" smtClean="0"/>
              <a:t>for hyperon reconstruction and weak-decay reconstruction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Improve </a:t>
            </a:r>
            <a:r>
              <a:rPr lang="en-US" dirty="0" err="1" smtClean="0">
                <a:solidFill>
                  <a:srgbClr val="4F81BD"/>
                </a:solidFill>
              </a:rPr>
              <a:t>dE</a:t>
            </a:r>
            <a:r>
              <a:rPr lang="en-US" dirty="0" smtClean="0">
                <a:solidFill>
                  <a:srgbClr val="4F81BD"/>
                </a:solidFill>
              </a:rPr>
              <a:t>/dx resolution for particle identification</a:t>
            </a:r>
          </a:p>
          <a:p>
            <a:pPr lvl="1"/>
            <a:r>
              <a:rPr lang="en-US" dirty="0" smtClean="0"/>
              <a:t>improve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identified hadron spectra and correlations (jet studies)</a:t>
            </a:r>
          </a:p>
          <a:p>
            <a:r>
              <a:rPr lang="en-US" dirty="0" smtClean="0"/>
              <a:t>Spin structure measurements in polarized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>
                <a:solidFill>
                  <a:srgbClr val="4F81BD"/>
                </a:solidFill>
              </a:rPr>
              <a:t>i</a:t>
            </a:r>
            <a:r>
              <a:rPr lang="en-US" dirty="0" smtClean="0">
                <a:solidFill>
                  <a:srgbClr val="4F81BD"/>
                </a:solidFill>
              </a:rPr>
              <a:t>mprove forward tracking </a:t>
            </a:r>
            <a:r>
              <a:rPr lang="en-US" dirty="0" smtClean="0"/>
              <a:t>with FGT/EEMC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nterference fragmentation functions at high x</a:t>
            </a:r>
          </a:p>
          <a:p>
            <a:pPr lvl="1"/>
            <a:r>
              <a:rPr lang="en-US" dirty="0" smtClean="0"/>
              <a:t>y-dependence of </a:t>
            </a:r>
            <a:r>
              <a:rPr lang="en-US" dirty="0" err="1" smtClean="0"/>
              <a:t>Λ</a:t>
            </a:r>
            <a:r>
              <a:rPr lang="en-US" dirty="0" smtClean="0"/>
              <a:t> hyperon polarization</a:t>
            </a:r>
          </a:p>
          <a:p>
            <a:endParaRPr lang="en-US" dirty="0"/>
          </a:p>
          <a:p>
            <a:r>
              <a:rPr lang="en-US" dirty="0" smtClean="0"/>
              <a:t>But also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reduce space-charge distortion (induced by charge leak from Gating Grid)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eliminate concerns about wire-aging issues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iTPC</a:t>
            </a:r>
            <a:r>
              <a:rPr lang="en-US" dirty="0" smtClean="0"/>
              <a:t> &amp; Dilepton Measurements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4806244" cy="9821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Increase acceptance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Improve </a:t>
            </a:r>
            <a:r>
              <a:rPr lang="en-US" dirty="0" err="1" smtClean="0">
                <a:solidFill>
                  <a:srgbClr val="4F81BD"/>
                </a:solidFill>
              </a:rPr>
              <a:t>dE</a:t>
            </a:r>
            <a:r>
              <a:rPr lang="en-US" dirty="0" smtClean="0">
                <a:solidFill>
                  <a:srgbClr val="4F81BD"/>
                </a:solidFill>
              </a:rPr>
              <a:t>/dx resolution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12" y="2753331"/>
            <a:ext cx="4531174" cy="334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66000" y="2751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7" descr="Sti_devTA_dEdx_ZI70piz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6275" y="1717411"/>
            <a:ext cx="4057725" cy="439248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 bwMode="auto">
          <a:xfrm>
            <a:off x="6228184" y="3445603"/>
            <a:ext cx="144016" cy="978408"/>
          </a:xfrm>
          <a:prstGeom prst="down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7308304" y="4165683"/>
            <a:ext cx="144016" cy="978408"/>
          </a:xfrm>
          <a:prstGeom prst="downArrow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1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iTPC</a:t>
            </a:r>
            <a:r>
              <a:rPr lang="en-US" dirty="0" smtClean="0"/>
              <a:t> &amp; Dilepton Measurements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032436"/>
            <a:ext cx="5553849" cy="100223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Improve purity, efficiency</a:t>
            </a:r>
          </a:p>
          <a:p>
            <a:pPr lvl="1"/>
            <a:r>
              <a:rPr lang="en-US" dirty="0" err="1" smtClean="0"/>
              <a:t>nσ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distributions for increasing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windows [0.2-0.3] – [1.4-1.5]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8" descr="dEdx_improved_purity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8" r="24080"/>
          <a:stretch>
            <a:fillRect/>
          </a:stretch>
        </p:blipFill>
        <p:spPr>
          <a:xfrm>
            <a:off x="387816" y="2109617"/>
            <a:ext cx="5034170" cy="4420416"/>
          </a:xfrm>
          <a:prstGeom prst="rect">
            <a:avLst/>
          </a:prstGeom>
        </p:spPr>
      </p:pic>
      <p:pic>
        <p:nvPicPr>
          <p:cNvPr id="5" name="Content Placeholder 9" descr="eff_purity_chi2fit_pt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508" b="1678"/>
          <a:stretch/>
        </p:blipFill>
        <p:spPr>
          <a:xfrm>
            <a:off x="5263444" y="3845484"/>
            <a:ext cx="3880556" cy="2841440"/>
          </a:xfrm>
          <a:prstGeom prst="rect">
            <a:avLst/>
          </a:prstGeom>
        </p:spPr>
      </p:pic>
      <p:pic>
        <p:nvPicPr>
          <p:cNvPr id="6" name="Picture 2" descr="http://drupal.star.bnl.gov/STAR/files/starpublications/42/Figure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665" y="1162720"/>
            <a:ext cx="2681111" cy="27534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6200000">
            <a:off x="-610872" y="2841120"/>
            <a:ext cx="159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Bingchu</a:t>
            </a:r>
            <a:r>
              <a:rPr lang="en-US" dirty="0" smtClean="0"/>
              <a:t> Huang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57294" y="5334001"/>
            <a:ext cx="3250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= electrons</a:t>
            </a:r>
          </a:p>
          <a:p>
            <a:r>
              <a:rPr lang="en-US" dirty="0" smtClean="0"/>
              <a:t>red = </a:t>
            </a:r>
            <a:r>
              <a:rPr lang="en-US" dirty="0" err="1" smtClean="0"/>
              <a:t>pions</a:t>
            </a:r>
            <a:endParaRPr lang="en-US" dirty="0" smtClean="0"/>
          </a:p>
          <a:p>
            <a:r>
              <a:rPr lang="en-US" dirty="0" smtClean="0"/>
              <a:t>dashed = typical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  <a:p>
            <a:r>
              <a:rPr lang="en-US" dirty="0" smtClean="0"/>
              <a:t>solid = typical </a:t>
            </a:r>
            <a:r>
              <a:rPr lang="en-US" dirty="0" err="1" smtClean="0"/>
              <a:t>iTPC</a:t>
            </a:r>
            <a:r>
              <a:rPr lang="en-US" dirty="0" smtClean="0"/>
              <a:t> improvement</a:t>
            </a:r>
          </a:p>
        </p:txBody>
      </p:sp>
    </p:spTree>
    <p:extLst>
      <p:ext uri="{BB962C8B-B14F-4D97-AF65-F5344CB8AC3E}">
        <p14:creationId xmlns:p14="http://schemas.microsoft.com/office/powerpoint/2010/main" val="80946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06" y="1082272"/>
            <a:ext cx="8499194" cy="50438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The TOF detector, 2010, kicked off STAR’s dielectron program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/>
              <a:t>-</a:t>
            </a:r>
            <a:r>
              <a:rPr lang="en-US" dirty="0" smtClean="0"/>
              <a:t> top energy spectra,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r>
              <a:rPr lang="en-US" dirty="0" smtClean="0"/>
              <a:t>, direct virtual photon, systematic measurements of LMR excess</a:t>
            </a:r>
          </a:p>
          <a:p>
            <a:pPr lvl="1"/>
            <a:r>
              <a:rPr lang="en-US" dirty="0" smtClean="0"/>
              <a:t>Beam Energy Scan Phase 1 allowed for a systematic measurement of the LMR excess from top RHIC down to top SPS energies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The MTD, now, marks the start of STAR’s </a:t>
            </a:r>
            <a:r>
              <a:rPr lang="en-US" dirty="0" err="1" smtClean="0">
                <a:solidFill>
                  <a:srgbClr val="4F81BD"/>
                </a:solidFill>
              </a:rPr>
              <a:t>muon</a:t>
            </a:r>
            <a:r>
              <a:rPr lang="en-US" dirty="0" smtClean="0">
                <a:solidFill>
                  <a:srgbClr val="4F81BD"/>
                </a:solidFill>
              </a:rPr>
              <a:t> detection capabilities</a:t>
            </a:r>
          </a:p>
          <a:p>
            <a:pPr lvl="1"/>
            <a:r>
              <a:rPr lang="en-US" dirty="0" smtClean="0"/>
              <a:t>2014 – 2016: high statistics </a:t>
            </a:r>
            <a:r>
              <a:rPr lang="en-US" dirty="0" err="1" smtClean="0"/>
              <a:t>Au+Au</a:t>
            </a:r>
            <a:r>
              <a:rPr lang="en-US" dirty="0" smtClean="0"/>
              <a:t>, </a:t>
            </a:r>
            <a:r>
              <a:rPr lang="en-US" dirty="0" err="1" smtClean="0"/>
              <a:t>p+p</a:t>
            </a:r>
            <a:r>
              <a:rPr lang="en-US" dirty="0" smtClean="0"/>
              <a:t>, and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 smtClean="0"/>
              <a:t>dilepton program: revisit top energies, disentangle charm, </a:t>
            </a:r>
            <a:r>
              <a:rPr lang="en-US" dirty="0" err="1" smtClean="0"/>
              <a:t>dimuon</a:t>
            </a:r>
            <a:r>
              <a:rPr lang="en-US" dirty="0" smtClean="0"/>
              <a:t> continuum, </a:t>
            </a:r>
            <a:r>
              <a:rPr lang="en-US" dirty="0" err="1" smtClean="0"/>
              <a:t>charmonium</a:t>
            </a:r>
            <a:endParaRPr lang="en-US" dirty="0" smtClean="0"/>
          </a:p>
          <a:p>
            <a:r>
              <a:rPr lang="en-US" dirty="0" smtClean="0">
                <a:solidFill>
                  <a:srgbClr val="4F81BD"/>
                </a:solidFill>
              </a:rPr>
              <a:t>BES Phase 2 (2018-2019): systematic dilepton measurements down to √</a:t>
            </a:r>
            <a:r>
              <a:rPr lang="en-US" dirty="0" err="1" smtClean="0">
                <a:solidFill>
                  <a:srgbClr val="4F81BD"/>
                </a:solidFill>
              </a:rPr>
              <a:t>s</a:t>
            </a:r>
            <a:r>
              <a:rPr lang="en-US" baseline="-25000" dirty="0" err="1" smtClean="0">
                <a:solidFill>
                  <a:srgbClr val="4F81BD"/>
                </a:solidFill>
              </a:rPr>
              <a:t>NN</a:t>
            </a:r>
            <a:r>
              <a:rPr lang="en-US" dirty="0" smtClean="0">
                <a:solidFill>
                  <a:srgbClr val="4F81BD"/>
                </a:solidFill>
              </a:rPr>
              <a:t>=7.7 </a:t>
            </a:r>
            <a:r>
              <a:rPr lang="en-US" dirty="0" err="1" smtClean="0">
                <a:solidFill>
                  <a:srgbClr val="4F81BD"/>
                </a:solidFill>
              </a:rPr>
              <a:t>GeV</a:t>
            </a:r>
            <a:endParaRPr lang="en-US" dirty="0" smtClean="0">
              <a:solidFill>
                <a:srgbClr val="4F81BD"/>
              </a:solidFill>
            </a:endParaRPr>
          </a:p>
          <a:p>
            <a:pPr lvl="1"/>
            <a:r>
              <a:rPr lang="en-US" dirty="0" smtClean="0"/>
              <a:t>measure baryon density dependence</a:t>
            </a:r>
          </a:p>
          <a:p>
            <a:pPr lvl="1"/>
            <a:r>
              <a:rPr lang="en-US" dirty="0" smtClean="0"/>
              <a:t>measure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slopes both in LMR and IMR</a:t>
            </a:r>
          </a:p>
          <a:p>
            <a:pPr lvl="1"/>
            <a:r>
              <a:rPr lang="en-US" dirty="0" smtClean="0"/>
              <a:t>look for anomalous increases in yield, suggestive of a critical point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3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The STAR experiment</a:t>
            </a:r>
            <a:endParaRPr lang="en-US" dirty="0"/>
          </a:p>
        </p:txBody>
      </p:sp>
      <p:sp>
        <p:nvSpPr>
          <p:cNvPr id="88" name="Content Placeholder 87"/>
          <p:cNvSpPr>
            <a:spLocks noGrp="1"/>
          </p:cNvSpPr>
          <p:nvPr>
            <p:ph idx="1"/>
          </p:nvPr>
        </p:nvSpPr>
        <p:spPr>
          <a:xfrm>
            <a:off x="4205110" y="1310773"/>
            <a:ext cx="4481689" cy="301977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Large &amp; uniform acceptance electron ID</a:t>
            </a:r>
          </a:p>
          <a:p>
            <a:pPr marL="457200" lvl="1" indent="0">
              <a:buNone/>
            </a:pPr>
            <a:r>
              <a:rPr lang="en-US" dirty="0" smtClean="0"/>
              <a:t>	|</a:t>
            </a:r>
            <a:r>
              <a:rPr lang="en-US" dirty="0" err="1" smtClean="0"/>
              <a:t>η</a:t>
            </a:r>
            <a:r>
              <a:rPr lang="en-US" dirty="0" smtClean="0"/>
              <a:t>|&lt; 1  and 0&lt; </a:t>
            </a:r>
            <a:r>
              <a:rPr lang="en-US" dirty="0" err="1" smtClean="0"/>
              <a:t>φ</a:t>
            </a:r>
            <a:r>
              <a:rPr lang="en-US" dirty="0" smtClean="0"/>
              <a:t>&lt; 2π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Time Projection Chamber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tracking, </a:t>
            </a:r>
            <a:r>
              <a:rPr lang="en-US" dirty="0" err="1" smtClean="0">
                <a:solidFill>
                  <a:srgbClr val="4F81BD"/>
                </a:solidFill>
              </a:rPr>
              <a:t>dE</a:t>
            </a:r>
            <a:r>
              <a:rPr lang="en-US" dirty="0" smtClean="0">
                <a:solidFill>
                  <a:srgbClr val="4F81BD"/>
                </a:solidFill>
              </a:rPr>
              <a:t>/dx PID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Time-of-Flight detector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removal of “slow” hadrons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improves electron purity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Electromagnetic Calorimeter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high-</a:t>
            </a:r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trigger</a:t>
            </a:r>
          </a:p>
          <a:p>
            <a:r>
              <a:rPr lang="en-US" dirty="0" smtClean="0"/>
              <a:t>Fast data acquisition</a:t>
            </a:r>
          </a:p>
          <a:p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676" y="4653669"/>
            <a:ext cx="2326324" cy="1585012"/>
          </a:xfrm>
          <a:prstGeom prst="rect">
            <a:avLst/>
          </a:prstGeom>
        </p:spPr>
      </p:pic>
      <p:pic>
        <p:nvPicPr>
          <p:cNvPr id="12" name="Picture 11" descr="STAR_FINAL_3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8" y="1294967"/>
            <a:ext cx="4035780" cy="30268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4629762"/>
            <a:ext cx="2373143" cy="1539649"/>
            <a:chOff x="0" y="4629762"/>
            <a:chExt cx="2373143" cy="15396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629762"/>
              <a:ext cx="2373143" cy="153964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66335" y="5600558"/>
              <a:ext cx="578555" cy="36688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TPC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30778" y="4569497"/>
            <a:ext cx="2552912" cy="1785213"/>
            <a:chOff x="2130778" y="4569497"/>
            <a:chExt cx="2552912" cy="17852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778" y="4569497"/>
              <a:ext cx="2552912" cy="178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657600" y="4838558"/>
              <a:ext cx="578555" cy="36933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TOF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1126" y="4591861"/>
            <a:ext cx="2296459" cy="1606824"/>
            <a:chOff x="4561126" y="4591861"/>
            <a:chExt cx="2296459" cy="1606824"/>
          </a:xfrm>
        </p:grpSpPr>
        <p:pic>
          <p:nvPicPr>
            <p:cNvPr id="17" name="Picture 16" descr="Nsigma_AuAu200.gif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126" y="4591861"/>
              <a:ext cx="2296459" cy="1606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655735" y="5566692"/>
              <a:ext cx="1061156" cy="369332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TPC+TOF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1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0310"/>
            <a:ext cx="8291689" cy="49896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Current state of dielectron measurements at STAR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At this workshop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dielectron production and elliptic flow at 200 </a:t>
            </a:r>
            <a:r>
              <a:rPr lang="en-US" dirty="0" err="1" smtClean="0"/>
              <a:t>GeV</a:t>
            </a:r>
            <a:r>
              <a:rPr lang="en-US" dirty="0" smtClean="0"/>
              <a:t> (</a:t>
            </a:r>
            <a:r>
              <a:rPr lang="en-US" dirty="0" err="1" smtClean="0"/>
              <a:t>Xin</a:t>
            </a:r>
            <a:r>
              <a:rPr lang="en-US" dirty="0" smtClean="0"/>
              <a:t> Dong)</a:t>
            </a:r>
          </a:p>
          <a:p>
            <a:pPr lvl="1"/>
            <a:r>
              <a:rPr lang="en-US" dirty="0" smtClean="0"/>
              <a:t>direct virtual photon production at 200 </a:t>
            </a:r>
            <a:r>
              <a:rPr lang="en-US" dirty="0" err="1" smtClean="0"/>
              <a:t>GeV</a:t>
            </a:r>
            <a:r>
              <a:rPr lang="en-US" dirty="0" smtClean="0"/>
              <a:t> (</a:t>
            </a:r>
            <a:r>
              <a:rPr lang="en-US" dirty="0" err="1" smtClean="0"/>
              <a:t>Bingchu</a:t>
            </a:r>
            <a:r>
              <a:rPr lang="en-US" dirty="0" smtClean="0"/>
              <a:t> Huang)</a:t>
            </a:r>
          </a:p>
          <a:p>
            <a:pPr lvl="1"/>
            <a:r>
              <a:rPr lang="en-US" dirty="0" smtClean="0"/>
              <a:t>dielectron production from RHIC BES (Joey Butterworth)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At QM’14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3</a:t>
            </a:r>
            <a:r>
              <a:rPr lang="en-US" dirty="0" smtClean="0"/>
              <a:t> parallel talks (Patrick Huck, Chi Yang, </a:t>
            </a:r>
            <a:r>
              <a:rPr lang="en-US" i="1" dirty="0" err="1" smtClean="0"/>
              <a:t>Wangmei</a:t>
            </a:r>
            <a:r>
              <a:rPr lang="en-US" i="1" dirty="0" smtClean="0"/>
              <a:t> </a:t>
            </a:r>
            <a:r>
              <a:rPr lang="en-US" i="1" dirty="0" err="1" smtClean="0"/>
              <a:t>Zha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8 </a:t>
            </a:r>
            <a:r>
              <a:rPr lang="en-US" dirty="0"/>
              <a:t>posters </a:t>
            </a:r>
            <a:r>
              <a:rPr lang="en-US" dirty="0" smtClean="0"/>
              <a:t>(Joey Butterworth, Yi </a:t>
            </a:r>
            <a:r>
              <a:rPr lang="en-US" dirty="0" err="1" smtClean="0"/>
              <a:t>Guo</a:t>
            </a:r>
            <a:r>
              <a:rPr lang="en-US" dirty="0" smtClean="0"/>
              <a:t>, </a:t>
            </a:r>
            <a:r>
              <a:rPr lang="en-US" dirty="0" err="1"/>
              <a:t>Kefeng</a:t>
            </a:r>
            <a:r>
              <a:rPr lang="en-US" dirty="0"/>
              <a:t> </a:t>
            </a:r>
            <a:r>
              <a:rPr lang="en-US" dirty="0" err="1" smtClean="0"/>
              <a:t>Xin</a:t>
            </a:r>
            <a:r>
              <a:rPr lang="en-US" dirty="0" smtClean="0"/>
              <a:t>, </a:t>
            </a:r>
            <a:r>
              <a:rPr lang="en-US" i="1" dirty="0" smtClean="0"/>
              <a:t>Ota</a:t>
            </a:r>
            <a:r>
              <a:rPr lang="en-US" dirty="0" smtClean="0"/>
              <a:t> </a:t>
            </a:r>
            <a:r>
              <a:rPr lang="en-US" i="1" dirty="0" err="1" smtClean="0"/>
              <a:t>Kukral</a:t>
            </a:r>
            <a:r>
              <a:rPr lang="en-US" i="1" dirty="0" smtClean="0"/>
              <a:t>, Barbara </a:t>
            </a:r>
            <a:r>
              <a:rPr lang="en-US" i="1" dirty="0" err="1" smtClean="0"/>
              <a:t>Trzeciak</a:t>
            </a:r>
            <a:r>
              <a:rPr lang="en-US" i="1" dirty="0" smtClean="0"/>
              <a:t>, Robert </a:t>
            </a:r>
            <a:r>
              <a:rPr lang="en-US" i="1" dirty="0" err="1" smtClean="0"/>
              <a:t>Vertesi</a:t>
            </a:r>
            <a:r>
              <a:rPr lang="en-US" dirty="0" smtClean="0"/>
              <a:t>, </a:t>
            </a:r>
            <a:r>
              <a:rPr lang="en-US" i="1" dirty="0" err="1" smtClean="0"/>
              <a:t>Qian</a:t>
            </a:r>
            <a:r>
              <a:rPr lang="en-US" dirty="0" smtClean="0"/>
              <a:t> </a:t>
            </a:r>
            <a:r>
              <a:rPr lang="en-US" i="1" dirty="0" smtClean="0"/>
              <a:t>Yang</a:t>
            </a:r>
            <a:r>
              <a:rPr lang="en-US" dirty="0" smtClean="0"/>
              <a:t>, </a:t>
            </a:r>
            <a:r>
              <a:rPr lang="en-US" i="1" dirty="0" err="1" smtClean="0"/>
              <a:t>Guannan</a:t>
            </a:r>
            <a:r>
              <a:rPr lang="en-US" dirty="0" smtClean="0"/>
              <a:t> </a:t>
            </a:r>
            <a:r>
              <a:rPr lang="en-US" i="1" dirty="0" err="1" smtClean="0"/>
              <a:t>Xie</a:t>
            </a:r>
            <a:r>
              <a:rPr lang="en-US" dirty="0" smtClean="0"/>
              <a:t>,) </a:t>
            </a:r>
          </a:p>
          <a:p>
            <a:pPr lvl="2"/>
            <a:r>
              <a:rPr lang="en-US" dirty="0" smtClean="0"/>
              <a:t> incl. low-mass </a:t>
            </a:r>
            <a:r>
              <a:rPr lang="en-US" dirty="0" err="1" smtClean="0"/>
              <a:t>dimuons</a:t>
            </a:r>
            <a:r>
              <a:rPr lang="en-US" dirty="0" smtClean="0"/>
              <a:t> based on TPC+TOF!</a:t>
            </a:r>
          </a:p>
        </p:txBody>
      </p:sp>
      <p:pic>
        <p:nvPicPr>
          <p:cNvPr id="4" name="Picture 3" descr="2014-08-18 10.34.5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33" y="1944362"/>
            <a:ext cx="3595598" cy="78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38" y="4133055"/>
            <a:ext cx="3422316" cy="56278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1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Dielectron Production at 200GeV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199" y="944388"/>
            <a:ext cx="3872175" cy="1391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p+p</a:t>
            </a:r>
            <a:r>
              <a:rPr lang="en-US" dirty="0" smtClean="0"/>
              <a:t> baseline:</a:t>
            </a:r>
            <a:r>
              <a:rPr lang="en-US" dirty="0"/>
              <a:t> </a:t>
            </a:r>
            <a:r>
              <a:rPr lang="en-US" dirty="0" smtClean="0"/>
              <a:t>2012 -much improved statistics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944386"/>
            <a:ext cx="4038600" cy="122202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err="1" smtClean="0"/>
              <a:t>Au+Au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2010+2011 combined statistics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5</a:t>
            </a:fld>
            <a:endParaRPr lang="en-US"/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16" y="1872898"/>
            <a:ext cx="3363709" cy="30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73" y="1833387"/>
            <a:ext cx="2087091" cy="3130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889" y="1804846"/>
            <a:ext cx="1989258" cy="3130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6503" y="5019473"/>
            <a:ext cx="416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good description by hadron cocktails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9634" y="4978097"/>
            <a:ext cx="4388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no strong </a:t>
            </a:r>
            <a:r>
              <a:rPr lang="en-US" sz="2000" dirty="0" err="1" smtClean="0">
                <a:solidFill>
                  <a:srgbClr val="4F81BD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sz="2000" dirty="0" smtClean="0">
                <a:solidFill>
                  <a:srgbClr val="4F81BD"/>
                </a:solidFill>
              </a:rPr>
              <a:t> or centrality dependence of the low-mass enhancement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indications of modified charm in intermediate mass range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8356484" y="2054242"/>
            <a:ext cx="72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QM2014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16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Dielectron Elliptic Flow at 200GeV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5421" y="1302282"/>
            <a:ext cx="4446579" cy="10809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Combined statistics of </a:t>
            </a:r>
            <a:r>
              <a:rPr lang="en-US" dirty="0" err="1" smtClean="0"/>
              <a:t>Au+Au</a:t>
            </a:r>
            <a:r>
              <a:rPr lang="en-US" dirty="0" smtClean="0"/>
              <a:t> runs in 2010 and 2011 (760M)</a:t>
            </a:r>
          </a:p>
          <a:p>
            <a:pPr lvl="1"/>
            <a:r>
              <a:rPr lang="en-US" dirty="0" smtClean="0"/>
              <a:t> precision still limited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95334" y="4346222"/>
            <a:ext cx="4007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 v</a:t>
            </a:r>
            <a:r>
              <a:rPr lang="en-US" sz="2000" baseline="-25000" dirty="0" smtClean="0">
                <a:solidFill>
                  <a:srgbClr val="4F81BD"/>
                </a:solidFill>
              </a:rPr>
              <a:t>2</a:t>
            </a:r>
            <a:r>
              <a:rPr lang="en-US" sz="2000" dirty="0" smtClean="0">
                <a:solidFill>
                  <a:srgbClr val="4F81BD"/>
                </a:solidFill>
              </a:rPr>
              <a:t>(</a:t>
            </a:r>
            <a:r>
              <a:rPr lang="en-US" sz="2000" dirty="0" err="1" smtClean="0">
                <a:solidFill>
                  <a:srgbClr val="4F81BD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ee</a:t>
            </a:r>
            <a:r>
              <a:rPr lang="en-US" sz="2000" dirty="0" smtClean="0">
                <a:solidFill>
                  <a:srgbClr val="4F81BD"/>
                </a:solidFill>
              </a:rPr>
              <a:t>) is consistent with cocktail simulations</a:t>
            </a:r>
            <a:endParaRPr lang="en-US" sz="2000" dirty="0">
              <a:solidFill>
                <a:srgbClr val="4F81BD"/>
              </a:solidFill>
            </a:endParaRPr>
          </a:p>
          <a:p>
            <a:pPr marL="346075" indent="-230188"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Increase statistics</a:t>
            </a:r>
          </a:p>
          <a:p>
            <a:pPr marL="346075" indent="-230188">
              <a:buFont typeface="Arial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Disentangle charm contributions</a:t>
            </a:r>
            <a:endParaRPr lang="en-US" sz="2000" dirty="0">
              <a:solidFill>
                <a:srgbClr val="4F81BD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1133" y="1097532"/>
            <a:ext cx="4225555" cy="3206357"/>
            <a:chOff x="236755" y="2325198"/>
            <a:chExt cx="4701822" cy="3567749"/>
          </a:xfrm>
        </p:grpSpPr>
        <p:grpSp>
          <p:nvGrpSpPr>
            <p:cNvPr id="13" name="Group 12"/>
            <p:cNvGrpSpPr/>
            <p:nvPr/>
          </p:nvGrpSpPr>
          <p:grpSpPr>
            <a:xfrm>
              <a:off x="236755" y="2456892"/>
              <a:ext cx="4701822" cy="3436055"/>
              <a:chOff x="691444" y="2582332"/>
              <a:chExt cx="4701822" cy="343605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364"/>
              <a:stretch/>
            </p:blipFill>
            <p:spPr>
              <a:xfrm>
                <a:off x="733777" y="2582332"/>
                <a:ext cx="4659489" cy="343605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91444" y="5813778"/>
                <a:ext cx="1509889" cy="169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29050" y="2325198"/>
              <a:ext cx="1781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STAR arXiv:1402.1791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556" y="5122333"/>
            <a:ext cx="3852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2000" dirty="0">
                <a:solidFill>
                  <a:srgbClr val="4F81BD"/>
                </a:solidFill>
              </a:rPr>
              <a:t>v</a:t>
            </a:r>
            <a:r>
              <a:rPr lang="en-US" altLang="zh-CN" sz="2000" baseline="-25000" dirty="0">
                <a:solidFill>
                  <a:srgbClr val="4F81BD"/>
                </a:solidFill>
              </a:rPr>
              <a:t>2</a:t>
            </a:r>
            <a:r>
              <a:rPr lang="en-US" altLang="zh-CN" sz="2000" dirty="0">
                <a:solidFill>
                  <a:srgbClr val="4F81BD"/>
                </a:solidFill>
              </a:rPr>
              <a:t>(</a:t>
            </a:r>
            <a:r>
              <a:rPr lang="en-US" altLang="zh-CN" sz="2000" dirty="0" err="1">
                <a:solidFill>
                  <a:srgbClr val="4F81BD"/>
                </a:solidFill>
              </a:rPr>
              <a:t>p</a:t>
            </a:r>
            <a:r>
              <a:rPr lang="en-US" altLang="zh-CN" sz="2000" baseline="-25000" dirty="0" err="1">
                <a:solidFill>
                  <a:srgbClr val="4F81BD"/>
                </a:solidFill>
              </a:rPr>
              <a:t>T</a:t>
            </a:r>
            <a:r>
              <a:rPr lang="en-US" altLang="zh-CN" sz="2000" dirty="0">
                <a:solidFill>
                  <a:srgbClr val="4F81BD"/>
                </a:solidFill>
              </a:rPr>
              <a:t>) consistent with simulations &amp; </a:t>
            </a:r>
            <a:r>
              <a:rPr lang="en-US" altLang="zh-CN" sz="2000" dirty="0" smtClean="0">
                <a:solidFill>
                  <a:srgbClr val="4F81BD"/>
                </a:solidFill>
              </a:rPr>
              <a:t>measurements</a:t>
            </a:r>
            <a:endParaRPr lang="en-US" altLang="zh-CN" sz="2000" baseline="30000" dirty="0">
              <a:solidFill>
                <a:srgbClr val="4F81BD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8778" y="2435265"/>
            <a:ext cx="4648200" cy="2691303"/>
            <a:chOff x="98778" y="2435265"/>
            <a:chExt cx="4648200" cy="2691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78" y="2650068"/>
              <a:ext cx="4648200" cy="2476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1037" y="2435265"/>
              <a:ext cx="1601490" cy="276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STAR arXiv:1402.1791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320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91871" y="1166926"/>
            <a:ext cx="5052129" cy="3735878"/>
            <a:chOff x="3812169" y="1648177"/>
            <a:chExt cx="5067574" cy="37704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217"/>
            <a:stretch/>
          </p:blipFill>
          <p:spPr>
            <a:xfrm>
              <a:off x="3812169" y="1648177"/>
              <a:ext cx="5067574" cy="37704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9158" y="3033028"/>
              <a:ext cx="937318" cy="319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/>
                  <a:cs typeface="Times New Roman"/>
                </a:rPr>
                <a:t>QM 2014</a:t>
              </a:r>
              <a:endParaRPr lang="en-US" sz="16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Direct Virtual Photon at 200GeV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207353"/>
            <a:ext cx="4123228" cy="40767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STAR measurements compared to PHENIX </a:t>
            </a:r>
            <a:r>
              <a:rPr lang="en-US" dirty="0" err="1" smtClean="0"/>
              <a:t>p+p</a:t>
            </a:r>
            <a:r>
              <a:rPr lang="en-US" dirty="0" smtClean="0"/>
              <a:t> T</a:t>
            </a:r>
            <a:r>
              <a:rPr lang="en-US" baseline="-25000" dirty="0" smtClean="0"/>
              <a:t>AA</a:t>
            </a:r>
            <a:r>
              <a:rPr lang="en-US" dirty="0" smtClean="0"/>
              <a:t>-scaled fit:</a:t>
            </a:r>
          </a:p>
          <a:p>
            <a:endParaRPr lang="en-US" dirty="0" smtClean="0"/>
          </a:p>
          <a:p>
            <a:r>
              <a:rPr lang="en-US" dirty="0" smtClean="0"/>
              <a:t>Consistent with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reference</a:t>
            </a:r>
          </a:p>
          <a:p>
            <a:pPr lvl="1"/>
            <a:r>
              <a:rPr lang="en-US" dirty="0" smtClean="0"/>
              <a:t>dominated by initial hard scattering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Excess for 1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&lt; 5 </a:t>
            </a:r>
            <a:r>
              <a:rPr lang="en-US" dirty="0" err="1" smtClean="0"/>
              <a:t>GeV</a:t>
            </a:r>
            <a:r>
              <a:rPr lang="en-US" dirty="0" smtClean="0"/>
              <a:t>/c </a:t>
            </a:r>
          </a:p>
          <a:p>
            <a:pPr lvl="1"/>
            <a:r>
              <a:rPr lang="en-US" dirty="0" smtClean="0"/>
              <a:t>dominated by QGP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1247024" y="5380684"/>
            <a:ext cx="4941586" cy="69338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Large uncertainties for </a:t>
            </a:r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baseline="-25000" dirty="0" smtClean="0">
                <a:solidFill>
                  <a:srgbClr val="4F81BD"/>
                </a:solidFill>
              </a:rPr>
              <a:t> </a:t>
            </a:r>
            <a:r>
              <a:rPr lang="en-US" dirty="0" smtClean="0">
                <a:solidFill>
                  <a:srgbClr val="4F81BD"/>
                </a:solidFill>
              </a:rPr>
              <a:t>&lt; 2GeV</a:t>
            </a:r>
            <a:r>
              <a:rPr lang="en-US" dirty="0">
                <a:solidFill>
                  <a:srgbClr val="4F81BD"/>
                </a:solidFill>
              </a:rPr>
              <a:t>/c</a:t>
            </a:r>
          </a:p>
          <a:p>
            <a:pPr lvl="1"/>
            <a:r>
              <a:rPr lang="en-US" dirty="0">
                <a:solidFill>
                  <a:srgbClr val="4F81BD"/>
                </a:solidFill>
              </a:rPr>
              <a:t>Lack of </a:t>
            </a:r>
            <a:r>
              <a:rPr lang="en-US" dirty="0" err="1">
                <a:solidFill>
                  <a:srgbClr val="4F81BD"/>
                </a:solidFill>
              </a:rPr>
              <a:t>η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 smtClean="0">
                <a:solidFill>
                  <a:srgbClr val="4F81BD"/>
                </a:solidFill>
              </a:rPr>
              <a:t>measurements at low </a:t>
            </a:r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endParaRPr lang="en-US" baseline="-25000" dirty="0">
              <a:solidFill>
                <a:srgbClr val="4F81BD"/>
              </a:solidFill>
            </a:endParaRPr>
          </a:p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0467967">
            <a:off x="2486848" y="4874768"/>
            <a:ext cx="2009982" cy="161836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1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58429" y="1667266"/>
            <a:ext cx="3343816" cy="4129575"/>
            <a:chOff x="5458429" y="1667266"/>
            <a:chExt cx="3343816" cy="4129575"/>
          </a:xfrm>
        </p:grpSpPr>
        <p:grpSp>
          <p:nvGrpSpPr>
            <p:cNvPr id="24" name="Group 23"/>
            <p:cNvGrpSpPr/>
            <p:nvPr/>
          </p:nvGrpSpPr>
          <p:grpSpPr>
            <a:xfrm>
              <a:off x="5458429" y="1939843"/>
              <a:ext cx="3343816" cy="3856998"/>
              <a:chOff x="4983162" y="2493003"/>
              <a:chExt cx="3343816" cy="385699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983162" y="2849253"/>
                <a:ext cx="3196276" cy="3500748"/>
                <a:chOff x="3464305" y="310344"/>
                <a:chExt cx="5335827" cy="584411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91533" y="310344"/>
                  <a:ext cx="5308599" cy="5816601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3490478" y="311639"/>
                  <a:ext cx="451892" cy="5375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490478" y="4908310"/>
                  <a:ext cx="373980" cy="1067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464305" y="5952298"/>
                  <a:ext cx="1116947" cy="202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7241" y="2493003"/>
                <a:ext cx="1709737" cy="495234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8052894" y="1667266"/>
              <a:ext cx="720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QM2014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BES Dielectron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66" y="1189200"/>
            <a:ext cx="8229600" cy="976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Systematic measurement of dielectron production from top RHIC energies down to SPS energies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8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20" y="3702051"/>
            <a:ext cx="5269153" cy="20165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9442" y="5921136"/>
            <a:ext cx="825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Cocktail + Model contributions consistent with measurements (</a:t>
            </a:r>
            <a:r>
              <a:rPr lang="en-US" sz="2000" dirty="0" err="1" smtClean="0">
                <a:solidFill>
                  <a:srgbClr val="4F81BD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ee</a:t>
            </a:r>
            <a:r>
              <a:rPr lang="en-US" sz="2000" dirty="0" smtClean="0">
                <a:solidFill>
                  <a:srgbClr val="4F81BD"/>
                </a:solidFill>
              </a:rPr>
              <a:t> and </a:t>
            </a:r>
            <a:r>
              <a:rPr lang="en-US" sz="2000" dirty="0" err="1" smtClean="0">
                <a:solidFill>
                  <a:srgbClr val="4F81BD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sz="2000" dirty="0" smtClean="0">
                <a:solidFill>
                  <a:srgbClr val="4F81BD"/>
                </a:solidFill>
              </a:rPr>
              <a:t>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73412" y="2084289"/>
            <a:ext cx="3274917" cy="1561884"/>
            <a:chOff x="2157829" y="2419301"/>
            <a:chExt cx="3274917" cy="156188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7829" y="2419301"/>
              <a:ext cx="3274917" cy="15618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347515" y="3030687"/>
              <a:ext cx="1012862" cy="17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880410" y="2236008"/>
            <a:ext cx="1269973" cy="5375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rot="2496776">
            <a:off x="425573" y="2869445"/>
            <a:ext cx="1079616" cy="5375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03165" y="1874202"/>
            <a:ext cx="1003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PRL 113 022301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179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2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Immediate Future: 2014-2016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02" y="1254392"/>
            <a:ext cx="5596771" cy="509523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RHIC upgrades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ully implemented stochastic cooling</a:t>
            </a:r>
          </a:p>
          <a:p>
            <a:r>
              <a:rPr lang="en-US" dirty="0" smtClean="0"/>
              <a:t>STAR upgrades</a:t>
            </a:r>
          </a:p>
          <a:p>
            <a:pPr lvl="1"/>
            <a:r>
              <a:rPr lang="en-US" dirty="0" smtClean="0"/>
              <a:t>Heavy Flavor Tracker</a:t>
            </a:r>
          </a:p>
          <a:p>
            <a:pPr lvl="1"/>
            <a:r>
              <a:rPr lang="en-US" dirty="0" smtClean="0"/>
              <a:t>Muon Telescope Detector</a:t>
            </a:r>
          </a:p>
          <a:p>
            <a:pPr marL="914400" lvl="2" indent="0">
              <a:buNone/>
            </a:pPr>
            <a:r>
              <a:rPr lang="en-US" dirty="0" smtClean="0"/>
              <a:t>dedicated </a:t>
            </a:r>
            <a:r>
              <a:rPr lang="en-US" dirty="0" err="1" smtClean="0"/>
              <a:t>muon</a:t>
            </a:r>
            <a:r>
              <a:rPr lang="en-US" dirty="0" smtClean="0"/>
              <a:t> triggers</a:t>
            </a:r>
            <a:r>
              <a:rPr lang="en-US" dirty="0"/>
              <a:t>: e.g.</a:t>
            </a:r>
            <a:r>
              <a:rPr lang="en-US" i="1" dirty="0"/>
              <a:t> e</a:t>
            </a:r>
            <a:r>
              <a:rPr lang="en-US" dirty="0"/>
              <a:t>-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2014: </a:t>
            </a:r>
            <a:r>
              <a:rPr lang="en-US" dirty="0" err="1" smtClean="0"/>
              <a:t>Au+Au</a:t>
            </a:r>
            <a:r>
              <a:rPr lang="en-US" dirty="0" smtClean="0"/>
              <a:t> statistics</a:t>
            </a:r>
          </a:p>
          <a:p>
            <a:pPr lvl="1"/>
            <a:r>
              <a:rPr lang="en-US" dirty="0" smtClean="0"/>
              <a:t>200 </a:t>
            </a:r>
            <a:r>
              <a:rPr lang="en-US" dirty="0" err="1" smtClean="0"/>
              <a:t>GeV</a:t>
            </a:r>
            <a:r>
              <a:rPr lang="en-US" dirty="0" smtClean="0"/>
              <a:t>: 1.2B events</a:t>
            </a:r>
          </a:p>
          <a:p>
            <a:pPr lvl="1"/>
            <a:r>
              <a:rPr lang="en-US" dirty="0" smtClean="0"/>
              <a:t>14.6 </a:t>
            </a:r>
            <a:r>
              <a:rPr lang="en-US" dirty="0" err="1" smtClean="0"/>
              <a:t>GeV</a:t>
            </a:r>
            <a:r>
              <a:rPr lang="en-US" dirty="0" smtClean="0"/>
              <a:t>: 20M events</a:t>
            </a:r>
          </a:p>
          <a:p>
            <a:r>
              <a:rPr lang="en-US" dirty="0" smtClean="0"/>
              <a:t>2015: </a:t>
            </a:r>
            <a:r>
              <a:rPr lang="en-US" dirty="0" err="1" smtClean="0"/>
              <a:t>p+p</a:t>
            </a:r>
            <a:r>
              <a:rPr lang="en-US" dirty="0" smtClean="0"/>
              <a:t> (9wks), </a:t>
            </a:r>
            <a:r>
              <a:rPr lang="en-US" dirty="0" err="1" smtClean="0"/>
              <a:t>p+A</a:t>
            </a:r>
            <a:r>
              <a:rPr lang="en-US" dirty="0" err="1" smtClean="0"/>
              <a:t>u,Si</a:t>
            </a:r>
            <a:r>
              <a:rPr lang="en-US" dirty="0"/>
              <a:t> </a:t>
            </a:r>
            <a:r>
              <a:rPr lang="en-US" dirty="0" smtClean="0"/>
              <a:t>(5+2wks)</a:t>
            </a:r>
            <a:endParaRPr lang="en-US" dirty="0" smtClean="0"/>
          </a:p>
          <a:p>
            <a:r>
              <a:rPr lang="en-US" dirty="0" smtClean="0"/>
              <a:t>2016</a:t>
            </a:r>
            <a:r>
              <a:rPr lang="en-US" dirty="0" smtClean="0"/>
              <a:t>: </a:t>
            </a:r>
            <a:r>
              <a:rPr lang="en-US" dirty="0" err="1" smtClean="0"/>
              <a:t>Au+Au</a:t>
            </a:r>
            <a:r>
              <a:rPr lang="en-US" dirty="0" smtClean="0"/>
              <a:t> (10wks)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TPD RBRC Workshop - BNL Aug.'14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Geurts (Rice Univ.)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FC20-CD9B-C844-AF2A-EEAB33352DF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RhicLuminosityAA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83" y="841826"/>
            <a:ext cx="3107742" cy="27018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03935" y="3664568"/>
            <a:ext cx="3071318" cy="3082965"/>
            <a:chOff x="4877098" y="1842573"/>
            <a:chExt cx="4026313" cy="40415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2477" y="2492894"/>
              <a:ext cx="3850934" cy="2846343"/>
            </a:xfrm>
            <a:prstGeom prst="rect">
              <a:avLst/>
            </a:prstGeom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6820885" y="2257489"/>
              <a:ext cx="461497" cy="151300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6107665" y="4163902"/>
              <a:ext cx="85441" cy="115277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4877098" y="5319288"/>
              <a:ext cx="2514600" cy="5648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91118"/>
              </a:solidFill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defTabSz="457200"/>
              <a:r>
                <a:rPr lang="en-US" sz="1400" dirty="0">
                  <a:solidFill>
                    <a:srgbClr val="96151F"/>
                  </a:solidFill>
                  <a:latin typeface="Arial Black" charset="0"/>
                </a:rPr>
                <a:t>Muon Telescope </a:t>
              </a:r>
              <a:r>
                <a:rPr lang="en-US" sz="1400" dirty="0" smtClean="0">
                  <a:solidFill>
                    <a:srgbClr val="96151F"/>
                  </a:solidFill>
                  <a:latin typeface="Arial Black" charset="0"/>
                </a:rPr>
                <a:t>Detector</a:t>
              </a:r>
              <a:endParaRPr lang="en-US" sz="1200" dirty="0">
                <a:solidFill>
                  <a:srgbClr val="0C0572"/>
                </a:solidFill>
                <a:latin typeface="Comic Sans MS" charset="0"/>
                <a:sym typeface="Comic Sans MS" charset="0"/>
              </a:endParaRPr>
            </a:p>
          </p:txBody>
        </p:sp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6821584" y="3778032"/>
              <a:ext cx="399724" cy="307307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17" name="Rectangle 9"/>
            <p:cNvSpPr>
              <a:spLocks/>
            </p:cNvSpPr>
            <p:nvPr/>
          </p:nvSpPr>
          <p:spPr bwMode="auto">
            <a:xfrm>
              <a:off x="5008299" y="1858713"/>
              <a:ext cx="1905000" cy="5648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91118"/>
              </a:solidFill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defTabSz="457200"/>
              <a:r>
                <a:rPr lang="en-US" sz="1400" dirty="0">
                  <a:solidFill>
                    <a:srgbClr val="96151F"/>
                  </a:solidFill>
                  <a:latin typeface="Arial Black" charset="0"/>
                </a:rPr>
                <a:t>Heavy Flavor </a:t>
              </a:r>
              <a:r>
                <a:rPr lang="en-US" sz="1400" dirty="0" smtClean="0">
                  <a:solidFill>
                    <a:srgbClr val="96151F"/>
                  </a:solidFill>
                  <a:latin typeface="Arial Black" charset="0"/>
                </a:rPr>
                <a:t>Tracker</a:t>
              </a:r>
              <a:endParaRPr lang="en-US" sz="1400" dirty="0">
                <a:solidFill>
                  <a:srgbClr val="0C0572"/>
                </a:solidFill>
                <a:latin typeface="Comic Sans MS" charset="0"/>
                <a:sym typeface="Comic Sans MS" charset="0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277705" y="1842573"/>
              <a:ext cx="1526153" cy="94285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457200"/>
              <a:endParaRPr lang="en-US" altLang="zh-CN">
                <a:ea typeface="SimSun" charset="0"/>
                <a:cs typeface="SimSun" charset="0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V="1">
              <a:off x="7214382" y="2683936"/>
              <a:ext cx="1306447" cy="10871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93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1870</Words>
  <Application>Microsoft Macintosh PowerPoint</Application>
  <PresentationFormat>On-screen Show (4:3)</PresentationFormat>
  <Paragraphs>313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Future Dilepton Measurements at STAR</vt:lpstr>
      <vt:lpstr>Outline</vt:lpstr>
      <vt:lpstr>The STAR experiment</vt:lpstr>
      <vt:lpstr>Brief Summary</vt:lpstr>
      <vt:lpstr>Dielectron Production at 200GeV</vt:lpstr>
      <vt:lpstr>Dielectron Elliptic Flow at 200GeV</vt:lpstr>
      <vt:lpstr>Direct Virtual Photon at 200GeV</vt:lpstr>
      <vt:lpstr>BES Dielectron Production</vt:lpstr>
      <vt:lpstr>Immediate Future: 2014-2016</vt:lpstr>
      <vt:lpstr>Heavy Flavor Physics</vt:lpstr>
      <vt:lpstr>MTD Dilepton Physics</vt:lpstr>
      <vt:lpstr>STAR Beam Energy Scan Program</vt:lpstr>
      <vt:lpstr>BES Phase 1: 2010-2011, 2014</vt:lpstr>
      <vt:lpstr>BES Phase 1: Dielectrons</vt:lpstr>
      <vt:lpstr>BES Phase 2 Proposal</vt:lpstr>
      <vt:lpstr>BES Phase 2: Dileptons</vt:lpstr>
      <vt:lpstr>BES: Critical Point?</vt:lpstr>
      <vt:lpstr>BES Phase 2: Upgrades</vt:lpstr>
      <vt:lpstr>iTPC Upgrade</vt:lpstr>
      <vt:lpstr>Physics Motivation</vt:lpstr>
      <vt:lpstr>iTPC &amp; Dilepton Measurements (1)</vt:lpstr>
      <vt:lpstr>iTPC &amp; Dilepton Measurements (2)</vt:lpstr>
      <vt:lpstr>Outlook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Dilepton Measurements at STAR</dc:title>
  <dc:creator>Frank Geurts</dc:creator>
  <cp:lastModifiedBy>Frank Geurts</cp:lastModifiedBy>
  <cp:revision>128</cp:revision>
  <dcterms:created xsi:type="dcterms:W3CDTF">2014-08-12T19:14:23Z</dcterms:created>
  <dcterms:modified xsi:type="dcterms:W3CDTF">2014-08-22T12:46:42Z</dcterms:modified>
</cp:coreProperties>
</file>