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24" r:id="rId2"/>
    <p:sldId id="955" r:id="rId3"/>
    <p:sldId id="876" r:id="rId4"/>
    <p:sldId id="855" r:id="rId5"/>
    <p:sldId id="979" r:id="rId6"/>
    <p:sldId id="975" r:id="rId7"/>
    <p:sldId id="973" r:id="rId8"/>
    <p:sldId id="974" r:id="rId9"/>
    <p:sldId id="985" r:id="rId10"/>
    <p:sldId id="909" r:id="rId11"/>
    <p:sldId id="980" r:id="rId12"/>
    <p:sldId id="968" r:id="rId13"/>
    <p:sldId id="945" r:id="rId14"/>
    <p:sldId id="983" r:id="rId15"/>
    <p:sldId id="969" r:id="rId16"/>
    <p:sldId id="970" r:id="rId17"/>
    <p:sldId id="984" r:id="rId18"/>
    <p:sldId id="971" r:id="rId19"/>
    <p:sldId id="988" r:id="rId20"/>
    <p:sldId id="986" r:id="rId21"/>
    <p:sldId id="987" r:id="rId22"/>
  </p:sldIdLst>
  <p:sldSz cx="9144000" cy="6858000" type="letter"/>
  <p:notesSz cx="6858000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00"/>
    <a:srgbClr val="FFC000"/>
    <a:srgbClr val="ECF10D"/>
    <a:srgbClr val="FF33CC"/>
    <a:srgbClr val="FF6600"/>
    <a:srgbClr val="FF3300"/>
    <a:srgbClr val="06A7F8"/>
    <a:srgbClr val="00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6" autoAdjust="0"/>
    <p:restoredTop sz="93525" autoAdjust="0"/>
  </p:normalViewPr>
  <p:slideViewPr>
    <p:cSldViewPr snapToGrid="0">
      <p:cViewPr varScale="1">
        <p:scale>
          <a:sx n="109" d="100"/>
          <a:sy n="109" d="100"/>
        </p:scale>
        <p:origin x="1854" y="78"/>
      </p:cViewPr>
      <p:guideLst>
        <p:guide orient="horz" pos="2160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654" y="2232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9" tIns="46611" rIns="93219" bIns="46611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Palatino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9" tIns="46611" rIns="93219" bIns="4661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Palatino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6344"/>
            <a:ext cx="2972421" cy="4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9" tIns="46611" rIns="93219" bIns="46611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Palatino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46344"/>
            <a:ext cx="2972421" cy="4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9" tIns="46611" rIns="93219" bIns="4661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Palatino" pitchFamily="18" charset="0"/>
              </a:defRPr>
            </a:lvl1pPr>
          </a:lstStyle>
          <a:p>
            <a:pPr>
              <a:defRPr/>
            </a:pPr>
            <a:fld id="{4B52E2A5-2BDA-4A73-98E4-EF5E6AF5C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9" tIns="46611" rIns="93219" bIns="46611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9" tIns="46611" rIns="93219" bIns="4661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6913"/>
            <a:ext cx="4659313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158" y="4425558"/>
            <a:ext cx="5031685" cy="419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9" tIns="46611" rIns="93219" bIns="466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6344"/>
            <a:ext cx="2972421" cy="4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9" tIns="46611" rIns="93219" bIns="46611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46344"/>
            <a:ext cx="2972421" cy="4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9" tIns="46611" rIns="93219" bIns="4661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EFE6E505-2269-4563-A0CD-9FD22AFAF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78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Hydrodynamical</a:t>
            </a:r>
            <a:r>
              <a:rPr lang="en-US" dirty="0" smtClean="0"/>
              <a:t> approach simulates a space-time evolution of the collisions, under the assumption of local conservation of energy and momentum. System evolves according to equation of motion of perfect </a:t>
            </a:r>
            <a:r>
              <a:rPr lang="en-US" dirty="0" err="1" smtClean="0"/>
              <a:t>relativisitic</a:t>
            </a:r>
            <a:r>
              <a:rPr lang="en-US" dirty="0" smtClean="0"/>
              <a:t> hydrodynamics with a set of initial condition (</a:t>
            </a:r>
            <a:r>
              <a:rPr lang="en-US" dirty="0" err="1" smtClean="0"/>
              <a:t>init</a:t>
            </a:r>
            <a:r>
              <a:rPr lang="en-US" dirty="0" smtClean="0"/>
              <a:t> T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thermalization</a:t>
            </a:r>
            <a:r>
              <a:rPr lang="en-US" baseline="0" dirty="0" smtClean="0"/>
              <a:t> time, equation-of-state and freeze-out condition).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Photon emits from volume cell by thermal rates calculated from relativistic kinetic theory.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viscous hydro has been used before.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Shear viscosity to entropy ratio is small and viscous effects. 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3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rainbow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936750"/>
            <a:ext cx="8532813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rainbow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9388"/>
            <a:ext cx="8532813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9238"/>
            <a:ext cx="9144000" cy="762000"/>
          </a:xfrm>
          <a:solidFill>
            <a:schemeClr val="bg1"/>
          </a:solidFill>
        </p:spPr>
        <p:txBody>
          <a:bodyPr/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1374775"/>
            <a:ext cx="9144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833437" y="2598056"/>
            <a:ext cx="7149419" cy="3066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399" y="1251857"/>
            <a:ext cx="7772400" cy="421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Drees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E78E-5777-4D05-9851-C078A0AB1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295400"/>
            <a:ext cx="3810000" cy="421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95400"/>
            <a:ext cx="3810000" cy="421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Drees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91A7-94B0-4C3F-B27E-D0D84BAAE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Drees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ECD6-AAA4-45C8-B8D2-31366C0C5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Drees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416D0-25D6-4843-8CC9-04CCAF954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3335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295400"/>
            <a:ext cx="3810000" cy="421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295400"/>
            <a:ext cx="3810000" cy="421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Drees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293A-6CC3-4952-860A-E7D84B1BA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3335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1038" y="1295400"/>
            <a:ext cx="3810000" cy="421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95400"/>
            <a:ext cx="3810000" cy="421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Drees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69276-D25A-49A0-BD58-C930B76D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13335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295400"/>
            <a:ext cx="7772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00950" y="6515100"/>
            <a:ext cx="1543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Axel Drees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accent2"/>
              </a:solidFill>
            </a:endParaRPr>
          </a:p>
        </p:txBody>
      </p:sp>
      <p:pic>
        <p:nvPicPr>
          <p:cNvPr id="1033" name="Picture 13" descr="rainbow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3213" y="627063"/>
            <a:ext cx="85312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7100" y="6584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097361F-C521-4739-8571-407151FC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77" name="Picture 153" descr="C:\Users\Axel\AppData\Local\Temp\Rar$DI01.276\SBU horz_2clr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" y="6497502"/>
            <a:ext cx="2144658" cy="3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5" r:id="rId2"/>
    <p:sldLayoutId id="2147483727" r:id="rId3"/>
    <p:sldLayoutId id="2147483729" r:id="rId4"/>
    <p:sldLayoutId id="2147483730" r:id="rId5"/>
    <p:sldLayoutId id="2147483735" r:id="rId6"/>
    <p:sldLayoutId id="2147483736" r:id="rId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Monotype Sorts" pitchFamily="2" charset="2"/>
        <a:buBlip>
          <a:blip r:embed="rId11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60000"/>
        <a:buFont typeface="Monotype Sorts" pitchFamily="2" charset="2"/>
        <a:buBlip>
          <a:blip r:embed="rId12"/>
        </a:buBlip>
        <a:defRPr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418" y="243142"/>
            <a:ext cx="8139165" cy="126527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Thermal Photon Puzzle</a:t>
            </a:r>
            <a:br>
              <a:rPr lang="en-US" dirty="0" smtClean="0"/>
            </a:br>
            <a:r>
              <a:rPr lang="en-US" dirty="0" smtClean="0"/>
              <a:t>Experimental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2004646" y="2193781"/>
            <a:ext cx="6418383" cy="3239239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Thermal Photons</a:t>
            </a:r>
          </a:p>
          <a:p>
            <a:pPr lvl="1"/>
            <a:r>
              <a:rPr lang="en-US" sz="2000" dirty="0" smtClean="0"/>
              <a:t>High photon yield</a:t>
            </a:r>
          </a:p>
          <a:p>
            <a:pPr lvl="1"/>
            <a:r>
              <a:rPr lang="en-US" sz="2000" dirty="0" smtClean="0"/>
              <a:t>Centrality dependence</a:t>
            </a:r>
          </a:p>
          <a:p>
            <a:pPr lvl="1"/>
            <a:r>
              <a:rPr lang="en-US" sz="2000" dirty="0" smtClean="0"/>
              <a:t>Angular anisotropy </a:t>
            </a:r>
          </a:p>
          <a:p>
            <a:pPr lvl="1"/>
            <a:endParaRPr lang="en-US" sz="1000" dirty="0"/>
          </a:p>
          <a:p>
            <a:r>
              <a:rPr lang="en-US" sz="2400" dirty="0" smtClean="0"/>
              <a:t>Theoretical Models</a:t>
            </a:r>
          </a:p>
          <a:p>
            <a:pPr lvl="1"/>
            <a:r>
              <a:rPr lang="en-US" sz="2000" dirty="0" smtClean="0"/>
              <a:t>Thermal Photon Puzzle</a:t>
            </a:r>
          </a:p>
          <a:p>
            <a:pPr lvl="1"/>
            <a:r>
              <a:rPr lang="en-US" sz="2000" dirty="0" smtClean="0"/>
              <a:t>B-fields and flowing </a:t>
            </a:r>
            <a:r>
              <a:rPr lang="en-US" sz="2000" dirty="0" err="1" smtClean="0"/>
              <a:t>glasma</a:t>
            </a:r>
            <a:endParaRPr lang="en-US" sz="2000" dirty="0"/>
          </a:p>
          <a:p>
            <a:pPr lvl="2"/>
            <a:endParaRPr lang="en-US" sz="1000" dirty="0" smtClean="0"/>
          </a:p>
          <a:p>
            <a:r>
              <a:rPr lang="en-US" sz="2400" dirty="0" smtClean="0"/>
              <a:t>Summary and Outlook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4991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Axel Drees, April 20</a:t>
            </a:r>
            <a:r>
              <a:rPr lang="en-US" baseline="30000" dirty="0" smtClean="0"/>
              <a:t>th</a:t>
            </a:r>
            <a:r>
              <a:rPr lang="en-US" dirty="0" smtClean="0"/>
              <a:t>, RIKEN-BNL Research Center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948" y="814801"/>
            <a:ext cx="6033978" cy="6008274"/>
            <a:chOff x="-296891" y="918153"/>
            <a:chExt cx="5545420" cy="55153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96891" y="918153"/>
              <a:ext cx="5545420" cy="55153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35234" y="5081996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pQCD</a:t>
              </a:r>
              <a:r>
                <a:rPr lang="en-US" dirty="0" smtClean="0"/>
                <a:t>-fit”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02657" y="1199835"/>
              <a:ext cx="1615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baseline="-25000" dirty="0" err="1" smtClean="0"/>
                <a:t>eff</a:t>
              </a:r>
              <a:r>
                <a:rPr lang="en-US" dirty="0" smtClean="0"/>
                <a:t> ~ 220 MeV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81021" y="2774285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</a:rPr>
                <a:t>g</a:t>
              </a:r>
              <a:r>
                <a:rPr lang="en-US" sz="1600" dirty="0" smtClean="0"/>
                <a:t>* </a:t>
              </a:r>
              <a:r>
                <a:rPr lang="en-US" sz="1600" dirty="0" smtClean="0">
                  <a:sym typeface="Symbol"/>
                </a:rPr>
                <a:t>(m0)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23846" y="4246123"/>
              <a:ext cx="275864" cy="37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Symbol" pitchFamily="18" charset="2"/>
                </a:rPr>
                <a:t>g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19383" y="1752731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/>
                  </a:solidFill>
                  <a:latin typeface="Symbol" pitchFamily="18" charset="2"/>
                </a:rPr>
                <a:t>g</a:t>
              </a:r>
              <a:r>
                <a:rPr lang="en-US" sz="1600" dirty="0" smtClean="0">
                  <a:solidFill>
                    <a:schemeClr val="accent2"/>
                  </a:solidFill>
                </a:rPr>
                <a:t> </a:t>
              </a:r>
              <a:r>
                <a:rPr lang="en-US" sz="1600" dirty="0" smtClean="0">
                  <a:solidFill>
                    <a:schemeClr val="accent2"/>
                  </a:solidFill>
                  <a:sym typeface="Symbol"/>
                </a:rPr>
                <a:t> </a:t>
              </a:r>
              <a:r>
                <a:rPr lang="en-US" sz="1600" dirty="0" err="1" smtClean="0">
                  <a:solidFill>
                    <a:schemeClr val="accent2"/>
                  </a:solidFill>
                  <a:sym typeface="Symbol"/>
                </a:rPr>
                <a:t>e</a:t>
              </a:r>
              <a:r>
                <a:rPr lang="en-US" sz="1600" baseline="30000" dirty="0" err="1" smtClean="0">
                  <a:solidFill>
                    <a:schemeClr val="accent2"/>
                  </a:solidFill>
                  <a:sym typeface="Symbol"/>
                </a:rPr>
                <a:t>+</a:t>
              </a:r>
              <a:r>
                <a:rPr lang="en-US" sz="1600" dirty="0" err="1" smtClean="0">
                  <a:solidFill>
                    <a:schemeClr val="accent2"/>
                  </a:solidFill>
                  <a:sym typeface="Symbol"/>
                </a:rPr>
                <a:t>e</a:t>
              </a:r>
              <a:r>
                <a:rPr lang="en-US" sz="1600" baseline="30000" dirty="0" smtClean="0">
                  <a:solidFill>
                    <a:schemeClr val="accent2"/>
                  </a:solidFill>
                  <a:sym typeface="Symbol"/>
                </a:rPr>
                <a:t>-</a:t>
              </a:r>
              <a:endParaRPr lang="en-US" sz="16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84238"/>
          </a:xfrm>
        </p:spPr>
        <p:txBody>
          <a:bodyPr/>
          <a:lstStyle/>
          <a:p>
            <a:pPr eaLnBrk="1" hangingPunct="1"/>
            <a:r>
              <a:rPr lang="fr-FR" dirty="0"/>
              <a:t> </a:t>
            </a:r>
            <a:r>
              <a:rPr lang="fr-FR" dirty="0" smtClean="0"/>
              <a:t>Direct Photons </a:t>
            </a:r>
            <a:r>
              <a:rPr lang="fr-FR" dirty="0" err="1"/>
              <a:t>Au+Au</a:t>
            </a:r>
            <a:r>
              <a:rPr lang="fr-FR" dirty="0"/>
              <a:t> Collisions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64144" y="809679"/>
            <a:ext cx="2299027" cy="1283094"/>
            <a:chOff x="363633" y="772891"/>
            <a:chExt cx="2299027" cy="383028"/>
          </a:xfrm>
        </p:grpSpPr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63633" y="772891"/>
              <a:ext cx="2299027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 smtClean="0"/>
                <a:t>PhD thesis </a:t>
              </a:r>
              <a:r>
                <a:rPr lang="en-US" sz="1400" i="1" dirty="0" err="1" smtClean="0"/>
                <a:t>Bannier</a:t>
              </a:r>
              <a:r>
                <a:rPr lang="en-US" sz="1400" i="1" dirty="0" smtClean="0"/>
                <a:t> &amp; Petti, </a:t>
              </a:r>
              <a:endParaRPr lang="en-US" sz="1400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915" y="878920"/>
              <a:ext cx="19495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latin typeface="Arial" pitchFamily="34" charset="0"/>
                  <a:cs typeface="Arial" pitchFamily="34" charset="0"/>
                </a:rPr>
                <a:t>PHENIX</a:t>
              </a:r>
              <a:r>
                <a:rPr lang="en-US" sz="1200" i="1" dirty="0">
                  <a:latin typeface="Arial" pitchFamily="34" charset="0"/>
                  <a:cs typeface="Arial" pitchFamily="34" charset="0"/>
                </a:rPr>
                <a:t> </a:t>
              </a:r>
              <a:r>
                <a:rPr lang="en-US" sz="1200" i="1" dirty="0" smtClean="0">
                  <a:latin typeface="Arial" pitchFamily="34" charset="0"/>
                  <a:cs typeface="Arial" pitchFamily="34" charset="0"/>
                </a:rPr>
                <a:t>arXiv:1405.3940</a:t>
              </a:r>
              <a:endParaRPr lang="en-US" sz="12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2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366"/>
            <a:ext cx="9144000" cy="457200"/>
          </a:xfrm>
        </p:spPr>
        <p:txBody>
          <a:bodyPr/>
          <a:lstStyle/>
          <a:p>
            <a:r>
              <a:rPr lang="en-US" dirty="0" smtClean="0"/>
              <a:t>Centrality Dependence of Thermal Component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290" y="900165"/>
                <a:ext cx="4684910" cy="4216400"/>
              </a:xfrm>
            </p:spPr>
            <p:txBody>
              <a:bodyPr/>
              <a:lstStyle/>
              <a:p>
                <a:r>
                  <a:rPr lang="en-US" dirty="0" smtClean="0"/>
                  <a:t>No significant change in shape</a:t>
                </a:r>
              </a:p>
              <a:p>
                <a:pPr lvl="1"/>
                <a:r>
                  <a:rPr lang="en-US" dirty="0" smtClean="0"/>
                  <a:t>Inverse slope ~ const.</a:t>
                </a:r>
              </a:p>
              <a:p>
                <a:pPr lvl="1"/>
                <a:r>
                  <a:rPr lang="en-US" dirty="0" smtClean="0"/>
                  <a:t>Fit range 0.6-2.0 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𝑨𝒆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𝒆𝒇𝒇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sz="1000" dirty="0"/>
              </a:p>
              <a:p>
                <a:r>
                  <a:rPr lang="en-US" dirty="0"/>
                  <a:t>Rapidly increasing yield with  centrality like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part</a:t>
                </a:r>
                <a:r>
                  <a:rPr lang="en-US" baseline="30000" dirty="0">
                    <a:sym typeface="Symbol" panose="05050102010706020507" pitchFamily="18" charset="2"/>
                  </a:rPr>
                  <a:t></a:t>
                </a:r>
                <a:endParaRPr lang="en-US" dirty="0"/>
              </a:p>
              <a:p>
                <a:pPr lvl="1"/>
                <a:r>
                  <a:rPr lang="en-US" dirty="0"/>
                  <a:t>Data </a:t>
                </a:r>
                <a:r>
                  <a:rPr lang="en-US" dirty="0">
                    <a:sym typeface="Symbol" panose="05050102010706020507" pitchFamily="18" charset="2"/>
                  </a:rPr>
                  <a:t> = </a:t>
                </a:r>
                <a:r>
                  <a:rPr lang="en-US" dirty="0"/>
                  <a:t>1.48±0.08±0.04 </a:t>
                </a:r>
                <a:r>
                  <a:rPr lang="en-US" dirty="0" smtClean="0"/>
                  <a:t>~ 3/2</a:t>
                </a:r>
                <a:r>
                  <a:rPr lang="en-US" dirty="0"/>
                  <a:t>	</a:t>
                </a:r>
                <a:r>
                  <a:rPr lang="en-US" baseline="30000" dirty="0"/>
                  <a:t>	</a:t>
                </a:r>
              </a:p>
              <a:p>
                <a:pPr lvl="1"/>
                <a:r>
                  <a:rPr lang="en-US" dirty="0"/>
                  <a:t>Faster than volume </a:t>
                </a:r>
                <a:r>
                  <a:rPr lang="en-US" dirty="0" smtClean="0"/>
                  <a:t> ~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part</a:t>
                </a:r>
                <a:endParaRPr lang="en-US" baseline="-25000" dirty="0"/>
              </a:p>
              <a:p>
                <a:pPr lvl="1"/>
                <a:r>
                  <a:rPr lang="en-US" dirty="0"/>
                  <a:t>Faster than prompt component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coll</a:t>
                </a:r>
                <a:r>
                  <a:rPr lang="en-US" dirty="0"/>
                  <a:t> ~ N</a:t>
                </a:r>
                <a:r>
                  <a:rPr lang="en-US" baseline="-25000" dirty="0"/>
                  <a:t>part</a:t>
                </a:r>
                <a:r>
                  <a:rPr lang="en-US" baseline="30000" dirty="0"/>
                  <a:t>4/3</a:t>
                </a:r>
              </a:p>
              <a:p>
                <a:pPr lvl="1"/>
                <a:r>
                  <a:rPr lang="en-US" dirty="0"/>
                  <a:t>Slower than naïve expectation</a:t>
                </a:r>
              </a:p>
              <a:p>
                <a:pPr marL="457200" lvl="1" indent="0">
                  <a:buNone/>
                </a:pPr>
                <a:r>
                  <a:rPr lang="en-US" dirty="0"/>
                  <a:t>	Yield ~ N</a:t>
                </a:r>
                <a:r>
                  <a:rPr lang="en-US" baseline="-25000" dirty="0"/>
                  <a:t>part</a:t>
                </a:r>
                <a:r>
                  <a:rPr lang="en-US" baseline="30000" dirty="0"/>
                  <a:t>2 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290" y="900165"/>
                <a:ext cx="4684910" cy="4216400"/>
              </a:xfrm>
              <a:blipFill rotWithShape="0">
                <a:blip r:embed="rId2"/>
                <a:stretch>
                  <a:fillRect t="-868" b="-3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0035" b="2569"/>
          <a:stretch/>
        </p:blipFill>
        <p:spPr>
          <a:xfrm>
            <a:off x="4535923" y="680053"/>
            <a:ext cx="4722373" cy="58350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92148" y="1974855"/>
            <a:ext cx="4875944" cy="1613929"/>
            <a:chOff x="0" y="4220308"/>
            <a:chExt cx="5296633" cy="17721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4586" r="42008"/>
            <a:stretch/>
          </p:blipFill>
          <p:spPr>
            <a:xfrm>
              <a:off x="0" y="4220308"/>
              <a:ext cx="3833446" cy="17721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76214" t="4586"/>
            <a:stretch/>
          </p:blipFill>
          <p:spPr>
            <a:xfrm>
              <a:off x="3724275" y="4220308"/>
              <a:ext cx="1572358" cy="1772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20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Collective Behavior: Elliptic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98" y="952535"/>
            <a:ext cx="7772400" cy="4216400"/>
          </a:xfrm>
        </p:spPr>
        <p:txBody>
          <a:bodyPr/>
          <a:lstStyle/>
          <a:p>
            <a:r>
              <a:rPr lang="en-US" dirty="0" smtClean="0"/>
              <a:t>initial state of non-central </a:t>
            </a:r>
            <a:r>
              <a:rPr lang="en-US" dirty="0" err="1" smtClean="0"/>
              <a:t>Au+Au</a:t>
            </a:r>
            <a:r>
              <a:rPr lang="en-US" dirty="0" smtClean="0"/>
              <a:t> collision</a:t>
            </a:r>
          </a:p>
          <a:p>
            <a:pPr lvl="1"/>
            <a:r>
              <a:rPr lang="en-US" dirty="0" smtClean="0"/>
              <a:t>spatial asymmetry </a:t>
            </a:r>
          </a:p>
          <a:p>
            <a:pPr lvl="1"/>
            <a:r>
              <a:rPr lang="en-US" dirty="0" smtClean="0"/>
              <a:t>asymmetric pressure gradients</a:t>
            </a:r>
          </a:p>
          <a:p>
            <a:pPr lvl="1"/>
            <a:r>
              <a:rPr lang="en-US" dirty="0" smtClean="0">
                <a:sym typeface="Monotype Sorts"/>
              </a:rPr>
              <a:t>momentum anisotropy in final state</a:t>
            </a:r>
          </a:p>
          <a:p>
            <a:pPr lvl="1"/>
            <a:r>
              <a:rPr lang="en-US" dirty="0" smtClean="0">
                <a:sym typeface="Monotype Sorts"/>
              </a:rPr>
              <a:t>expressed as elliptic flow “v</a:t>
            </a:r>
            <a:r>
              <a:rPr lang="en-US" baseline="-25000" dirty="0" smtClean="0">
                <a:sym typeface="Monotype Sorts"/>
              </a:rPr>
              <a:t>2</a:t>
            </a:r>
            <a:r>
              <a:rPr lang="en-US" dirty="0" smtClean="0">
                <a:sym typeface="Monotype Sorts"/>
              </a:rPr>
              <a:t>”</a:t>
            </a:r>
          </a:p>
          <a:p>
            <a:pPr lvl="1"/>
            <a:endParaRPr lang="en-US" dirty="0" smtClean="0">
              <a:sym typeface="Monotype Sorts"/>
            </a:endParaRPr>
          </a:p>
          <a:p>
            <a:endParaRPr lang="en-US" dirty="0" smtClean="0">
              <a:sym typeface="Monotype Sorts"/>
            </a:endParaRPr>
          </a:p>
          <a:p>
            <a:pPr>
              <a:buFont typeface="Monotype Sorts"/>
              <a:buNone/>
            </a:pPr>
            <a:endParaRPr lang="en-US" dirty="0" smtClean="0">
              <a:sym typeface="Monotype Sorts"/>
            </a:endParaRPr>
          </a:p>
          <a:p>
            <a:pPr lvl="1">
              <a:buFont typeface="Monotype Sorts"/>
              <a:buNone/>
            </a:pPr>
            <a:endParaRPr lang="en-US" dirty="0" smtClean="0">
              <a:sym typeface="Monotype Sort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ym typeface="Monotype Sorts"/>
            </a:endParaRPr>
          </a:p>
          <a:p>
            <a:pPr lvl="1"/>
            <a:endParaRPr lang="en-US" dirty="0" smtClean="0">
              <a:sym typeface="Monotype Sorts"/>
            </a:endParaRPr>
          </a:p>
          <a:p>
            <a:pPr lvl="1"/>
            <a:endParaRPr lang="en-US" dirty="0" smtClean="0"/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0" smtClean="0"/>
              <a:t>Axel Drees</a:t>
            </a:r>
          </a:p>
        </p:txBody>
      </p:sp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4425916" y="590550"/>
            <a:ext cx="4804023" cy="3969334"/>
            <a:chOff x="94" y="1181"/>
            <a:chExt cx="2594" cy="2131"/>
          </a:xfrm>
        </p:grpSpPr>
        <p:grpSp>
          <p:nvGrpSpPr>
            <p:cNvPr id="10251" name="Group 6"/>
            <p:cNvGrpSpPr>
              <a:grpSpLocks/>
            </p:cNvGrpSpPr>
            <p:nvPr/>
          </p:nvGrpSpPr>
          <p:grpSpPr bwMode="auto">
            <a:xfrm>
              <a:off x="94" y="1472"/>
              <a:ext cx="2450" cy="1840"/>
              <a:chOff x="94" y="1472"/>
              <a:chExt cx="2450" cy="1840"/>
            </a:xfrm>
          </p:grpSpPr>
          <p:sp>
            <p:nvSpPr>
              <p:cNvPr id="10257" name="Line 7"/>
              <p:cNvSpPr>
                <a:spLocks noChangeShapeType="1"/>
              </p:cNvSpPr>
              <p:nvPr/>
            </p:nvSpPr>
            <p:spPr bwMode="auto">
              <a:xfrm rot="467865" flipV="1">
                <a:off x="1706" y="2427"/>
                <a:ext cx="671" cy="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Line 8"/>
              <p:cNvSpPr>
                <a:spLocks noChangeShapeType="1"/>
              </p:cNvSpPr>
              <p:nvPr/>
            </p:nvSpPr>
            <p:spPr bwMode="auto">
              <a:xfrm rot="467865" flipV="1">
                <a:off x="768" y="2712"/>
                <a:ext cx="261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Freeform 9"/>
              <p:cNvSpPr>
                <a:spLocks/>
              </p:cNvSpPr>
              <p:nvPr/>
            </p:nvSpPr>
            <p:spPr bwMode="auto">
              <a:xfrm rot="-10332135">
                <a:off x="2050" y="1472"/>
                <a:ext cx="263" cy="233"/>
              </a:xfrm>
              <a:custGeom>
                <a:avLst/>
                <a:gdLst>
                  <a:gd name="T0" fmla="*/ 0 w 720"/>
                  <a:gd name="T1" fmla="*/ 0 h 622"/>
                  <a:gd name="T2" fmla="*/ 0 w 720"/>
                  <a:gd name="T3" fmla="*/ 0 h 622"/>
                  <a:gd name="T4" fmla="*/ 0 w 720"/>
                  <a:gd name="T5" fmla="*/ 0 h 622"/>
                  <a:gd name="T6" fmla="*/ 0 w 720"/>
                  <a:gd name="T7" fmla="*/ 0 h 622"/>
                  <a:gd name="T8" fmla="*/ 0 w 720"/>
                  <a:gd name="T9" fmla="*/ 0 h 622"/>
                  <a:gd name="T10" fmla="*/ 0 w 720"/>
                  <a:gd name="T11" fmla="*/ 0 h 622"/>
                  <a:gd name="T12" fmla="*/ 0 w 720"/>
                  <a:gd name="T13" fmla="*/ 0 h 622"/>
                  <a:gd name="T14" fmla="*/ 0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099968" lon="21299970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260" name="Line 10"/>
              <p:cNvSpPr>
                <a:spLocks noChangeShapeType="1"/>
              </p:cNvSpPr>
              <p:nvPr/>
            </p:nvSpPr>
            <p:spPr bwMode="auto">
              <a:xfrm rot="467865" flipH="1">
                <a:off x="641" y="1553"/>
                <a:ext cx="455" cy="6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Line 11"/>
              <p:cNvSpPr>
                <a:spLocks noChangeShapeType="1"/>
              </p:cNvSpPr>
              <p:nvPr/>
            </p:nvSpPr>
            <p:spPr bwMode="auto">
              <a:xfrm rot="467865" flipH="1">
                <a:off x="859" y="1582"/>
                <a:ext cx="448" cy="68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Line 12"/>
              <p:cNvSpPr>
                <a:spLocks noChangeShapeType="1"/>
              </p:cNvSpPr>
              <p:nvPr/>
            </p:nvSpPr>
            <p:spPr bwMode="auto">
              <a:xfrm rot="467865">
                <a:off x="1022" y="1812"/>
                <a:ext cx="150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Line 13"/>
              <p:cNvSpPr>
                <a:spLocks noChangeShapeType="1"/>
              </p:cNvSpPr>
              <p:nvPr/>
            </p:nvSpPr>
            <p:spPr bwMode="auto">
              <a:xfrm rot="467865">
                <a:off x="883" y="249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AutoShape 14"/>
              <p:cNvSpPr>
                <a:spLocks noChangeArrowheads="1"/>
              </p:cNvSpPr>
              <p:nvPr/>
            </p:nvSpPr>
            <p:spPr bwMode="auto">
              <a:xfrm rot="467865">
                <a:off x="160" y="1616"/>
                <a:ext cx="2384" cy="1343"/>
              </a:xfrm>
              <a:prstGeom prst="parallelogram">
                <a:avLst>
                  <a:gd name="adj" fmla="val 65861"/>
                </a:avLst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0265" name="Line 15"/>
              <p:cNvSpPr>
                <a:spLocks noChangeShapeType="1"/>
              </p:cNvSpPr>
              <p:nvPr/>
            </p:nvSpPr>
            <p:spPr bwMode="auto">
              <a:xfrm rot="467865" flipH="1">
                <a:off x="94" y="2524"/>
                <a:ext cx="191" cy="29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Line 16"/>
              <p:cNvSpPr>
                <a:spLocks noChangeShapeType="1"/>
              </p:cNvSpPr>
              <p:nvPr/>
            </p:nvSpPr>
            <p:spPr bwMode="auto">
              <a:xfrm rot="467865" flipH="1">
                <a:off x="952" y="1600"/>
                <a:ext cx="554" cy="8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Freeform 17"/>
              <p:cNvSpPr>
                <a:spLocks/>
              </p:cNvSpPr>
              <p:nvPr/>
            </p:nvSpPr>
            <p:spPr bwMode="auto">
              <a:xfrm rot="11267865" flipV="1">
                <a:off x="843" y="2329"/>
                <a:ext cx="186" cy="538"/>
              </a:xfrm>
              <a:custGeom>
                <a:avLst/>
                <a:gdLst>
                  <a:gd name="T0" fmla="*/ 1 w 252"/>
                  <a:gd name="T1" fmla="*/ 5 h 715"/>
                  <a:gd name="T2" fmla="*/ 1 w 252"/>
                  <a:gd name="T3" fmla="*/ 4 h 715"/>
                  <a:gd name="T4" fmla="*/ 1 w 252"/>
                  <a:gd name="T5" fmla="*/ 2 h 715"/>
                  <a:gd name="T6" fmla="*/ 1 w 252"/>
                  <a:gd name="T7" fmla="*/ 2 h 715"/>
                  <a:gd name="T8" fmla="*/ 1 w 252"/>
                  <a:gd name="T9" fmla="*/ 2 h 715"/>
                  <a:gd name="T10" fmla="*/ 1 w 252"/>
                  <a:gd name="T11" fmla="*/ 2 h 715"/>
                  <a:gd name="T12" fmla="*/ 1 w 252"/>
                  <a:gd name="T13" fmla="*/ 2 h 715"/>
                  <a:gd name="T14" fmla="*/ 1 w 252"/>
                  <a:gd name="T15" fmla="*/ 2 h 715"/>
                  <a:gd name="T16" fmla="*/ 1 w 252"/>
                  <a:gd name="T17" fmla="*/ 4 h 715"/>
                  <a:gd name="T18" fmla="*/ 1 w 252"/>
                  <a:gd name="T19" fmla="*/ 4 h 715"/>
                  <a:gd name="T20" fmla="*/ 1 w 252"/>
                  <a:gd name="T21" fmla="*/ 5 h 715"/>
                  <a:gd name="T22" fmla="*/ 1 w 252"/>
                  <a:gd name="T23" fmla="*/ 5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2"/>
                  <a:gd name="T37" fmla="*/ 0 h 715"/>
                  <a:gd name="T38" fmla="*/ 252 w 252"/>
                  <a:gd name="T39" fmla="*/ 715 h 7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Line 18"/>
              <p:cNvSpPr>
                <a:spLocks noChangeShapeType="1"/>
              </p:cNvSpPr>
              <p:nvPr/>
            </p:nvSpPr>
            <p:spPr bwMode="auto">
              <a:xfrm rot="467865" flipH="1">
                <a:off x="743" y="2288"/>
                <a:ext cx="409" cy="61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Text Box 19"/>
              <p:cNvSpPr txBox="1">
                <a:spLocks noChangeArrowheads="1"/>
              </p:cNvSpPr>
              <p:nvPr/>
            </p:nvSpPr>
            <p:spPr bwMode="auto">
              <a:xfrm rot="467865">
                <a:off x="2113" y="2469"/>
                <a:ext cx="37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10270" name="Text Box 20"/>
              <p:cNvSpPr txBox="1">
                <a:spLocks noChangeArrowheads="1"/>
              </p:cNvSpPr>
              <p:nvPr/>
            </p:nvSpPr>
            <p:spPr bwMode="auto">
              <a:xfrm rot="467865">
                <a:off x="864" y="288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latin typeface="Arial" panose="020B0604020202020204" pitchFamily="34" charset="0"/>
                  </a:rPr>
                  <a:t>z</a:t>
                </a:r>
              </a:p>
            </p:txBody>
          </p:sp>
          <p:grpSp>
            <p:nvGrpSpPr>
              <p:cNvPr id="10271" name="Group 21"/>
              <p:cNvGrpSpPr>
                <a:grpSpLocks/>
              </p:cNvGrpSpPr>
              <p:nvPr/>
            </p:nvGrpSpPr>
            <p:grpSpPr bwMode="auto">
              <a:xfrm rot="467865">
                <a:off x="1577" y="1563"/>
                <a:ext cx="756" cy="754"/>
                <a:chOff x="3157" y="3025"/>
                <a:chExt cx="1026" cy="999"/>
              </a:xfrm>
            </p:grpSpPr>
            <p:grpSp>
              <p:nvGrpSpPr>
                <p:cNvPr id="10338" name="Group 22"/>
                <p:cNvGrpSpPr>
                  <a:grpSpLocks/>
                </p:cNvGrpSpPr>
                <p:nvPr/>
              </p:nvGrpSpPr>
              <p:grpSpPr bwMode="auto">
                <a:xfrm>
                  <a:off x="3157" y="3025"/>
                  <a:ext cx="1026" cy="999"/>
                  <a:chOff x="4130" y="2180"/>
                  <a:chExt cx="1026" cy="999"/>
                </a:xfrm>
              </p:grpSpPr>
              <p:sp>
                <p:nvSpPr>
                  <p:cNvPr id="10340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1"/>
                    <a:ext cx="981" cy="98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de-DE"/>
                  </a:p>
                </p:txBody>
              </p:sp>
              <p:sp>
                <p:nvSpPr>
                  <p:cNvPr id="1034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0"/>
                    <a:ext cx="981" cy="981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de-DE"/>
                  </a:p>
                </p:txBody>
              </p:sp>
              <p:sp>
                <p:nvSpPr>
                  <p:cNvPr id="10342" name="Freeform 25"/>
                  <p:cNvSpPr>
                    <a:spLocks/>
                  </p:cNvSpPr>
                  <p:nvPr/>
                </p:nvSpPr>
                <p:spPr bwMode="auto">
                  <a:xfrm>
                    <a:off x="4130" y="2579"/>
                    <a:ext cx="1026" cy="600"/>
                  </a:xfrm>
                  <a:custGeom>
                    <a:avLst/>
                    <a:gdLst>
                      <a:gd name="T0" fmla="*/ 43 w 1026"/>
                      <a:gd name="T1" fmla="*/ 123 h 600"/>
                      <a:gd name="T2" fmla="*/ 120 w 1026"/>
                      <a:gd name="T3" fmla="*/ 181 h 600"/>
                      <a:gd name="T4" fmla="*/ 262 w 1026"/>
                      <a:gd name="T5" fmla="*/ 250 h 600"/>
                      <a:gd name="T6" fmla="*/ 432 w 1026"/>
                      <a:gd name="T7" fmla="*/ 280 h 600"/>
                      <a:gd name="T8" fmla="*/ 634 w 1026"/>
                      <a:gd name="T9" fmla="*/ 259 h 600"/>
                      <a:gd name="T10" fmla="*/ 799 w 1026"/>
                      <a:gd name="T11" fmla="*/ 201 h 600"/>
                      <a:gd name="T12" fmla="*/ 937 w 1026"/>
                      <a:gd name="T13" fmla="*/ 90 h 600"/>
                      <a:gd name="T14" fmla="*/ 1026 w 1026"/>
                      <a:gd name="T15" fmla="*/ 9 h 600"/>
                      <a:gd name="T16" fmla="*/ 1019 w 1026"/>
                      <a:gd name="T17" fmla="*/ 144 h 600"/>
                      <a:gd name="T18" fmla="*/ 992 w 1026"/>
                      <a:gd name="T19" fmla="*/ 267 h 600"/>
                      <a:gd name="T20" fmla="*/ 929 w 1026"/>
                      <a:gd name="T21" fmla="*/ 384 h 600"/>
                      <a:gd name="T22" fmla="*/ 857 w 1026"/>
                      <a:gd name="T23" fmla="*/ 467 h 600"/>
                      <a:gd name="T24" fmla="*/ 749 w 1026"/>
                      <a:gd name="T25" fmla="*/ 542 h 600"/>
                      <a:gd name="T26" fmla="*/ 610 w 1026"/>
                      <a:gd name="T27" fmla="*/ 588 h 600"/>
                      <a:gd name="T28" fmla="*/ 455 w 1026"/>
                      <a:gd name="T29" fmla="*/ 594 h 600"/>
                      <a:gd name="T30" fmla="*/ 310 w 1026"/>
                      <a:gd name="T31" fmla="*/ 553 h 600"/>
                      <a:gd name="T32" fmla="*/ 193 w 1026"/>
                      <a:gd name="T33" fmla="*/ 479 h 600"/>
                      <a:gd name="T34" fmla="*/ 95 w 1026"/>
                      <a:gd name="T35" fmla="*/ 368 h 600"/>
                      <a:gd name="T36" fmla="*/ 36 w 1026"/>
                      <a:gd name="T37" fmla="*/ 237 h 600"/>
                      <a:gd name="T38" fmla="*/ 1 w 1026"/>
                      <a:gd name="T39" fmla="*/ 73 h 600"/>
                      <a:gd name="T40" fmla="*/ 43 w 1026"/>
                      <a:gd name="T41" fmla="*/ 123 h 6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26"/>
                      <a:gd name="T64" fmla="*/ 0 h 600"/>
                      <a:gd name="T65" fmla="*/ 1026 w 1026"/>
                      <a:gd name="T66" fmla="*/ 600 h 6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26" h="600">
                        <a:moveTo>
                          <a:pt x="43" y="123"/>
                        </a:moveTo>
                        <a:cubicBezTo>
                          <a:pt x="61" y="136"/>
                          <a:pt x="84" y="160"/>
                          <a:pt x="120" y="181"/>
                        </a:cubicBezTo>
                        <a:cubicBezTo>
                          <a:pt x="156" y="202"/>
                          <a:pt x="210" y="233"/>
                          <a:pt x="262" y="250"/>
                        </a:cubicBezTo>
                        <a:cubicBezTo>
                          <a:pt x="314" y="267"/>
                          <a:pt x="370" y="279"/>
                          <a:pt x="432" y="280"/>
                        </a:cubicBezTo>
                        <a:cubicBezTo>
                          <a:pt x="494" y="281"/>
                          <a:pt x="573" y="272"/>
                          <a:pt x="634" y="259"/>
                        </a:cubicBezTo>
                        <a:cubicBezTo>
                          <a:pt x="695" y="246"/>
                          <a:pt x="749" y="229"/>
                          <a:pt x="799" y="201"/>
                        </a:cubicBezTo>
                        <a:cubicBezTo>
                          <a:pt x="849" y="173"/>
                          <a:pt x="899" y="122"/>
                          <a:pt x="937" y="90"/>
                        </a:cubicBezTo>
                        <a:cubicBezTo>
                          <a:pt x="975" y="58"/>
                          <a:pt x="1012" y="0"/>
                          <a:pt x="1026" y="9"/>
                        </a:cubicBezTo>
                        <a:cubicBezTo>
                          <a:pt x="1021" y="13"/>
                          <a:pt x="1025" y="101"/>
                          <a:pt x="1019" y="144"/>
                        </a:cubicBezTo>
                        <a:cubicBezTo>
                          <a:pt x="1013" y="187"/>
                          <a:pt x="1007" y="227"/>
                          <a:pt x="992" y="267"/>
                        </a:cubicBezTo>
                        <a:cubicBezTo>
                          <a:pt x="978" y="307"/>
                          <a:pt x="952" y="351"/>
                          <a:pt x="929" y="384"/>
                        </a:cubicBezTo>
                        <a:cubicBezTo>
                          <a:pt x="907" y="417"/>
                          <a:pt x="886" y="440"/>
                          <a:pt x="857" y="467"/>
                        </a:cubicBezTo>
                        <a:cubicBezTo>
                          <a:pt x="827" y="493"/>
                          <a:pt x="790" y="521"/>
                          <a:pt x="749" y="542"/>
                        </a:cubicBezTo>
                        <a:cubicBezTo>
                          <a:pt x="708" y="562"/>
                          <a:pt x="659" y="580"/>
                          <a:pt x="610" y="588"/>
                        </a:cubicBezTo>
                        <a:cubicBezTo>
                          <a:pt x="561" y="596"/>
                          <a:pt x="505" y="600"/>
                          <a:pt x="455" y="594"/>
                        </a:cubicBezTo>
                        <a:cubicBezTo>
                          <a:pt x="404" y="588"/>
                          <a:pt x="353" y="572"/>
                          <a:pt x="310" y="553"/>
                        </a:cubicBezTo>
                        <a:cubicBezTo>
                          <a:pt x="267" y="533"/>
                          <a:pt x="229" y="510"/>
                          <a:pt x="193" y="479"/>
                        </a:cubicBezTo>
                        <a:cubicBezTo>
                          <a:pt x="157" y="448"/>
                          <a:pt x="121" y="408"/>
                          <a:pt x="95" y="368"/>
                        </a:cubicBezTo>
                        <a:cubicBezTo>
                          <a:pt x="69" y="328"/>
                          <a:pt x="52" y="286"/>
                          <a:pt x="36" y="237"/>
                        </a:cubicBezTo>
                        <a:cubicBezTo>
                          <a:pt x="20" y="188"/>
                          <a:pt x="0" y="92"/>
                          <a:pt x="1" y="73"/>
                        </a:cubicBezTo>
                        <a:lnTo>
                          <a:pt x="43" y="12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195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43" name="Freeform 26"/>
                  <p:cNvSpPr>
                    <a:spLocks/>
                  </p:cNvSpPr>
                  <p:nvPr/>
                </p:nvSpPr>
                <p:spPr bwMode="auto">
                  <a:xfrm>
                    <a:off x="4153" y="2604"/>
                    <a:ext cx="979" cy="257"/>
                  </a:xfrm>
                  <a:custGeom>
                    <a:avLst/>
                    <a:gdLst>
                      <a:gd name="T0" fmla="*/ 0 w 979"/>
                      <a:gd name="T1" fmla="*/ 78 h 257"/>
                      <a:gd name="T2" fmla="*/ 101 w 979"/>
                      <a:gd name="T3" fmla="*/ 160 h 257"/>
                      <a:gd name="T4" fmla="*/ 263 w 979"/>
                      <a:gd name="T5" fmla="*/ 232 h 257"/>
                      <a:gd name="T6" fmla="*/ 404 w 979"/>
                      <a:gd name="T7" fmla="*/ 256 h 257"/>
                      <a:gd name="T8" fmla="*/ 608 w 979"/>
                      <a:gd name="T9" fmla="*/ 238 h 257"/>
                      <a:gd name="T10" fmla="*/ 800 w 979"/>
                      <a:gd name="T11" fmla="*/ 160 h 257"/>
                      <a:gd name="T12" fmla="*/ 979 w 979"/>
                      <a:gd name="T13" fmla="*/ 0 h 2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79"/>
                      <a:gd name="T22" fmla="*/ 0 h 257"/>
                      <a:gd name="T23" fmla="*/ 979 w 979"/>
                      <a:gd name="T24" fmla="*/ 257 h 2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9" name="Freeform 27"/>
                <p:cNvSpPr>
                  <a:spLocks/>
                </p:cNvSpPr>
                <p:nvPr/>
              </p:nvSpPr>
              <p:spPr bwMode="auto">
                <a:xfrm>
                  <a:off x="3175" y="3162"/>
                  <a:ext cx="252" cy="715"/>
                </a:xfrm>
                <a:custGeom>
                  <a:avLst/>
                  <a:gdLst>
                    <a:gd name="T0" fmla="*/ 84 w 252"/>
                    <a:gd name="T1" fmla="*/ 643 h 715"/>
                    <a:gd name="T2" fmla="*/ 24 w 252"/>
                    <a:gd name="T3" fmla="*/ 519 h 715"/>
                    <a:gd name="T4" fmla="*/ 1 w 252"/>
                    <a:gd name="T5" fmla="*/ 351 h 715"/>
                    <a:gd name="T6" fmla="*/ 30 w 252"/>
                    <a:gd name="T7" fmla="*/ 205 h 715"/>
                    <a:gd name="T8" fmla="*/ 100 w 252"/>
                    <a:gd name="T9" fmla="*/ 73 h 715"/>
                    <a:gd name="T10" fmla="*/ 166 w 252"/>
                    <a:gd name="T11" fmla="*/ 4 h 715"/>
                    <a:gd name="T12" fmla="*/ 225 w 252"/>
                    <a:gd name="T13" fmla="*/ 171 h 715"/>
                    <a:gd name="T14" fmla="*/ 249 w 252"/>
                    <a:gd name="T15" fmla="*/ 337 h 715"/>
                    <a:gd name="T16" fmla="*/ 241 w 252"/>
                    <a:gd name="T17" fmla="*/ 514 h 715"/>
                    <a:gd name="T18" fmla="*/ 199 w 252"/>
                    <a:gd name="T19" fmla="*/ 636 h 715"/>
                    <a:gd name="T20" fmla="*/ 142 w 252"/>
                    <a:gd name="T21" fmla="*/ 712 h 715"/>
                    <a:gd name="T22" fmla="*/ 84 w 252"/>
                    <a:gd name="T23" fmla="*/ 643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72" name="Line 28"/>
              <p:cNvSpPr>
                <a:spLocks noChangeShapeType="1"/>
              </p:cNvSpPr>
              <p:nvPr/>
            </p:nvSpPr>
            <p:spPr bwMode="auto">
              <a:xfrm rot="467865">
                <a:off x="1152" y="1623"/>
                <a:ext cx="619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Line 29"/>
              <p:cNvSpPr>
                <a:spLocks noChangeShapeType="1"/>
              </p:cNvSpPr>
              <p:nvPr/>
            </p:nvSpPr>
            <p:spPr bwMode="auto">
              <a:xfrm rot="467865">
                <a:off x="1355" y="1787"/>
                <a:ext cx="4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Line 30"/>
              <p:cNvSpPr>
                <a:spLocks noChangeShapeType="1"/>
              </p:cNvSpPr>
              <p:nvPr/>
            </p:nvSpPr>
            <p:spPr bwMode="auto">
              <a:xfrm rot="467865">
                <a:off x="906" y="1903"/>
                <a:ext cx="8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5" name="Line 31"/>
              <p:cNvSpPr>
                <a:spLocks noChangeShapeType="1"/>
              </p:cNvSpPr>
              <p:nvPr/>
            </p:nvSpPr>
            <p:spPr bwMode="auto">
              <a:xfrm rot="467865" flipH="1">
                <a:off x="1525" y="1887"/>
                <a:ext cx="239" cy="36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Line 32"/>
              <p:cNvSpPr>
                <a:spLocks noChangeShapeType="1"/>
              </p:cNvSpPr>
              <p:nvPr/>
            </p:nvSpPr>
            <p:spPr bwMode="auto">
              <a:xfrm rot="467865">
                <a:off x="789" y="2075"/>
                <a:ext cx="15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Line 33"/>
              <p:cNvSpPr>
                <a:spLocks noChangeShapeType="1"/>
              </p:cNvSpPr>
              <p:nvPr/>
            </p:nvSpPr>
            <p:spPr bwMode="auto">
              <a:xfrm rot="467865" flipH="1">
                <a:off x="796" y="1600"/>
                <a:ext cx="880" cy="133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34"/>
              <p:cNvSpPr>
                <a:spLocks noChangeShapeType="1"/>
              </p:cNvSpPr>
              <p:nvPr/>
            </p:nvSpPr>
            <p:spPr bwMode="auto">
              <a:xfrm rot="467865">
                <a:off x="673" y="2207"/>
                <a:ext cx="15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79" name="Group 35"/>
              <p:cNvGrpSpPr>
                <a:grpSpLocks/>
              </p:cNvGrpSpPr>
              <p:nvPr/>
            </p:nvGrpSpPr>
            <p:grpSpPr bwMode="auto">
              <a:xfrm rot="467865">
                <a:off x="1134" y="1906"/>
                <a:ext cx="361" cy="744"/>
                <a:chOff x="3811" y="2604"/>
                <a:chExt cx="489" cy="985"/>
              </a:xfrm>
            </p:grpSpPr>
            <p:sp>
              <p:nvSpPr>
                <p:cNvPr id="10334" name="Oval 36"/>
                <p:cNvSpPr>
                  <a:spLocks noChangeArrowheads="1"/>
                </p:cNvSpPr>
                <p:nvPr/>
              </p:nvSpPr>
              <p:spPr bwMode="auto">
                <a:xfrm rot="21132135">
                  <a:off x="3811" y="2605"/>
                  <a:ext cx="488" cy="9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0335" name="Freeform 37"/>
                <p:cNvSpPr>
                  <a:spLocks/>
                </p:cNvSpPr>
                <p:nvPr/>
              </p:nvSpPr>
              <p:spPr bwMode="auto">
                <a:xfrm>
                  <a:off x="3811" y="3074"/>
                  <a:ext cx="489" cy="515"/>
                </a:xfrm>
                <a:custGeom>
                  <a:avLst/>
                  <a:gdLst>
                    <a:gd name="T0" fmla="*/ 13 w 489"/>
                    <a:gd name="T1" fmla="*/ 46 h 515"/>
                    <a:gd name="T2" fmla="*/ 65 w 489"/>
                    <a:gd name="T3" fmla="*/ 81 h 515"/>
                    <a:gd name="T4" fmla="*/ 121 w 489"/>
                    <a:gd name="T5" fmla="*/ 97 h 515"/>
                    <a:gd name="T6" fmla="*/ 176 w 489"/>
                    <a:gd name="T7" fmla="*/ 112 h 515"/>
                    <a:gd name="T8" fmla="*/ 241 w 489"/>
                    <a:gd name="T9" fmla="*/ 114 h 515"/>
                    <a:gd name="T10" fmla="*/ 313 w 489"/>
                    <a:gd name="T11" fmla="*/ 103 h 515"/>
                    <a:gd name="T12" fmla="*/ 385 w 489"/>
                    <a:gd name="T13" fmla="*/ 78 h 515"/>
                    <a:gd name="T14" fmla="*/ 452 w 489"/>
                    <a:gd name="T15" fmla="*/ 29 h 515"/>
                    <a:gd name="T16" fmla="*/ 485 w 489"/>
                    <a:gd name="T17" fmla="*/ 7 h 515"/>
                    <a:gd name="T18" fmla="*/ 487 w 489"/>
                    <a:gd name="T19" fmla="*/ 70 h 515"/>
                    <a:gd name="T20" fmla="*/ 474 w 489"/>
                    <a:gd name="T21" fmla="*/ 190 h 515"/>
                    <a:gd name="T22" fmla="*/ 444 w 489"/>
                    <a:gd name="T23" fmla="*/ 304 h 515"/>
                    <a:gd name="T24" fmla="*/ 408 w 489"/>
                    <a:gd name="T25" fmla="*/ 385 h 515"/>
                    <a:gd name="T26" fmla="*/ 356 w 489"/>
                    <a:gd name="T27" fmla="*/ 458 h 515"/>
                    <a:gd name="T28" fmla="*/ 289 w 489"/>
                    <a:gd name="T29" fmla="*/ 503 h 515"/>
                    <a:gd name="T30" fmla="*/ 214 w 489"/>
                    <a:gd name="T31" fmla="*/ 509 h 515"/>
                    <a:gd name="T32" fmla="*/ 143 w 489"/>
                    <a:gd name="T33" fmla="*/ 469 h 515"/>
                    <a:gd name="T34" fmla="*/ 87 w 489"/>
                    <a:gd name="T35" fmla="*/ 397 h 515"/>
                    <a:gd name="T36" fmla="*/ 39 w 489"/>
                    <a:gd name="T37" fmla="*/ 289 h 515"/>
                    <a:gd name="T38" fmla="*/ 10 w 489"/>
                    <a:gd name="T39" fmla="*/ 161 h 515"/>
                    <a:gd name="T40" fmla="*/ 0 w 489"/>
                    <a:gd name="T41" fmla="*/ 28 h 515"/>
                    <a:gd name="T42" fmla="*/ 13 w 489"/>
                    <a:gd name="T43" fmla="*/ 46 h 5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9"/>
                    <a:gd name="T67" fmla="*/ 0 h 515"/>
                    <a:gd name="T68" fmla="*/ 489 w 489"/>
                    <a:gd name="T69" fmla="*/ 515 h 5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9" h="515">
                      <a:moveTo>
                        <a:pt x="13" y="46"/>
                      </a:moveTo>
                      <a:cubicBezTo>
                        <a:pt x="24" y="55"/>
                        <a:pt x="47" y="72"/>
                        <a:pt x="65" y="81"/>
                      </a:cubicBezTo>
                      <a:cubicBezTo>
                        <a:pt x="83" y="90"/>
                        <a:pt x="103" y="92"/>
                        <a:pt x="121" y="97"/>
                      </a:cubicBezTo>
                      <a:cubicBezTo>
                        <a:pt x="139" y="102"/>
                        <a:pt x="156" y="109"/>
                        <a:pt x="176" y="112"/>
                      </a:cubicBezTo>
                      <a:cubicBezTo>
                        <a:pt x="196" y="115"/>
                        <a:pt x="218" y="115"/>
                        <a:pt x="241" y="114"/>
                      </a:cubicBezTo>
                      <a:cubicBezTo>
                        <a:pt x="264" y="113"/>
                        <a:pt x="289" y="109"/>
                        <a:pt x="313" y="103"/>
                      </a:cubicBezTo>
                      <a:cubicBezTo>
                        <a:pt x="337" y="97"/>
                        <a:pt x="362" y="90"/>
                        <a:pt x="385" y="78"/>
                      </a:cubicBezTo>
                      <a:cubicBezTo>
                        <a:pt x="408" y="66"/>
                        <a:pt x="435" y="41"/>
                        <a:pt x="452" y="29"/>
                      </a:cubicBezTo>
                      <a:cubicBezTo>
                        <a:pt x="469" y="17"/>
                        <a:pt x="479" y="0"/>
                        <a:pt x="485" y="7"/>
                      </a:cubicBezTo>
                      <a:cubicBezTo>
                        <a:pt x="483" y="11"/>
                        <a:pt x="489" y="40"/>
                        <a:pt x="487" y="70"/>
                      </a:cubicBezTo>
                      <a:cubicBezTo>
                        <a:pt x="485" y="100"/>
                        <a:pt x="481" y="151"/>
                        <a:pt x="474" y="190"/>
                      </a:cubicBezTo>
                      <a:cubicBezTo>
                        <a:pt x="467" y="229"/>
                        <a:pt x="455" y="272"/>
                        <a:pt x="444" y="304"/>
                      </a:cubicBezTo>
                      <a:cubicBezTo>
                        <a:pt x="433" y="336"/>
                        <a:pt x="423" y="359"/>
                        <a:pt x="408" y="385"/>
                      </a:cubicBezTo>
                      <a:cubicBezTo>
                        <a:pt x="394" y="411"/>
                        <a:pt x="376" y="438"/>
                        <a:pt x="356" y="458"/>
                      </a:cubicBezTo>
                      <a:cubicBezTo>
                        <a:pt x="336" y="478"/>
                        <a:pt x="313" y="495"/>
                        <a:pt x="289" y="503"/>
                      </a:cubicBezTo>
                      <a:cubicBezTo>
                        <a:pt x="265" y="511"/>
                        <a:pt x="238" y="515"/>
                        <a:pt x="214" y="509"/>
                      </a:cubicBezTo>
                      <a:cubicBezTo>
                        <a:pt x="189" y="503"/>
                        <a:pt x="164" y="488"/>
                        <a:pt x="143" y="469"/>
                      </a:cubicBezTo>
                      <a:cubicBezTo>
                        <a:pt x="122" y="450"/>
                        <a:pt x="104" y="427"/>
                        <a:pt x="87" y="397"/>
                      </a:cubicBezTo>
                      <a:cubicBezTo>
                        <a:pt x="69" y="367"/>
                        <a:pt x="52" y="328"/>
                        <a:pt x="39" y="289"/>
                      </a:cubicBezTo>
                      <a:cubicBezTo>
                        <a:pt x="27" y="250"/>
                        <a:pt x="17" y="204"/>
                        <a:pt x="10" y="161"/>
                      </a:cubicBezTo>
                      <a:cubicBezTo>
                        <a:pt x="4" y="118"/>
                        <a:pt x="0" y="47"/>
                        <a:pt x="0" y="28"/>
                      </a:cubicBez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6" name="Freeform 38"/>
                <p:cNvSpPr>
                  <a:spLocks/>
                </p:cNvSpPr>
                <p:nvPr/>
              </p:nvSpPr>
              <p:spPr bwMode="auto">
                <a:xfrm>
                  <a:off x="3811" y="3076"/>
                  <a:ext cx="487" cy="110"/>
                </a:xfrm>
                <a:custGeom>
                  <a:avLst/>
                  <a:gdLst>
                    <a:gd name="T0" fmla="*/ 0 w 979"/>
                    <a:gd name="T1" fmla="*/ 0 h 257"/>
                    <a:gd name="T2" fmla="*/ 0 w 979"/>
                    <a:gd name="T3" fmla="*/ 0 h 257"/>
                    <a:gd name="T4" fmla="*/ 0 w 979"/>
                    <a:gd name="T5" fmla="*/ 0 h 257"/>
                    <a:gd name="T6" fmla="*/ 0 w 979"/>
                    <a:gd name="T7" fmla="*/ 0 h 257"/>
                    <a:gd name="T8" fmla="*/ 0 w 979"/>
                    <a:gd name="T9" fmla="*/ 0 h 257"/>
                    <a:gd name="T10" fmla="*/ 0 w 979"/>
                    <a:gd name="T11" fmla="*/ 0 h 257"/>
                    <a:gd name="T12" fmla="*/ 0 w 979"/>
                    <a:gd name="T13" fmla="*/ 0 h 2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9"/>
                    <a:gd name="T22" fmla="*/ 0 h 257"/>
                    <a:gd name="T23" fmla="*/ 979 w 979"/>
                    <a:gd name="T24" fmla="*/ 257 h 2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7" name="Oval 39"/>
                <p:cNvSpPr>
                  <a:spLocks noChangeArrowheads="1"/>
                </p:cNvSpPr>
                <p:nvPr/>
              </p:nvSpPr>
              <p:spPr bwMode="auto">
                <a:xfrm rot="21132135">
                  <a:off x="3811" y="2604"/>
                  <a:ext cx="488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de-DE"/>
                </a:p>
              </p:txBody>
            </p:sp>
          </p:grpSp>
          <p:sp>
            <p:nvSpPr>
              <p:cNvPr id="10280" name="Line 40"/>
              <p:cNvSpPr>
                <a:spLocks noChangeShapeType="1"/>
              </p:cNvSpPr>
              <p:nvPr/>
            </p:nvSpPr>
            <p:spPr bwMode="auto">
              <a:xfrm rot="467865" flipH="1">
                <a:off x="1413" y="2002"/>
                <a:ext cx="659" cy="100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Line 41"/>
              <p:cNvSpPr>
                <a:spLocks noChangeShapeType="1"/>
              </p:cNvSpPr>
              <p:nvPr/>
            </p:nvSpPr>
            <p:spPr bwMode="auto">
              <a:xfrm rot="467865" flipH="1">
                <a:off x="1198" y="2029"/>
                <a:ext cx="623" cy="94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Line 42"/>
              <p:cNvSpPr>
                <a:spLocks noChangeShapeType="1"/>
              </p:cNvSpPr>
              <p:nvPr/>
            </p:nvSpPr>
            <p:spPr bwMode="auto">
              <a:xfrm rot="467865">
                <a:off x="1364" y="2388"/>
                <a:ext cx="69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Line 43"/>
              <p:cNvSpPr>
                <a:spLocks noChangeShapeType="1"/>
              </p:cNvSpPr>
              <p:nvPr/>
            </p:nvSpPr>
            <p:spPr bwMode="auto">
              <a:xfrm rot="467865" flipH="1">
                <a:off x="954" y="2303"/>
                <a:ext cx="417" cy="63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4" name="Line 44"/>
              <p:cNvSpPr>
                <a:spLocks noChangeShapeType="1"/>
              </p:cNvSpPr>
              <p:nvPr/>
            </p:nvSpPr>
            <p:spPr bwMode="auto">
              <a:xfrm rot="467865" flipH="1">
                <a:off x="1084" y="2309"/>
                <a:ext cx="102" cy="1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5" name="Line 45"/>
              <p:cNvSpPr>
                <a:spLocks noChangeShapeType="1"/>
              </p:cNvSpPr>
              <p:nvPr/>
            </p:nvSpPr>
            <p:spPr bwMode="auto">
              <a:xfrm rot="467865">
                <a:off x="864" y="2303"/>
                <a:ext cx="35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86" name="Group 46"/>
              <p:cNvGrpSpPr>
                <a:grpSpLocks/>
              </p:cNvGrpSpPr>
              <p:nvPr/>
            </p:nvGrpSpPr>
            <p:grpSpPr bwMode="auto">
              <a:xfrm rot="467865">
                <a:off x="297" y="2199"/>
                <a:ext cx="747" cy="753"/>
                <a:chOff x="3424" y="1488"/>
                <a:chExt cx="776" cy="764"/>
              </a:xfrm>
            </p:grpSpPr>
            <p:sp>
              <p:nvSpPr>
                <p:cNvPr id="10328" name="Oval 47"/>
                <p:cNvSpPr>
                  <a:spLocks noChangeArrowheads="1"/>
                </p:cNvSpPr>
                <p:nvPr/>
              </p:nvSpPr>
              <p:spPr bwMode="auto">
                <a:xfrm>
                  <a:off x="3435" y="1489"/>
                  <a:ext cx="749" cy="7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0329" name="Oval 48"/>
                <p:cNvSpPr>
                  <a:spLocks noChangeArrowheads="1"/>
                </p:cNvSpPr>
                <p:nvPr/>
              </p:nvSpPr>
              <p:spPr bwMode="auto">
                <a:xfrm>
                  <a:off x="3433" y="1488"/>
                  <a:ext cx="749" cy="74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0330" name="Freeform 49"/>
                <p:cNvSpPr>
                  <a:spLocks/>
                </p:cNvSpPr>
                <p:nvPr/>
              </p:nvSpPr>
              <p:spPr bwMode="auto">
                <a:xfrm>
                  <a:off x="3424" y="1799"/>
                  <a:ext cx="776" cy="453"/>
                </a:xfrm>
                <a:custGeom>
                  <a:avLst/>
                  <a:gdLst>
                    <a:gd name="T0" fmla="*/ 2 w 982"/>
                    <a:gd name="T1" fmla="*/ 2 h 568"/>
                    <a:gd name="T2" fmla="*/ 2 w 982"/>
                    <a:gd name="T3" fmla="*/ 3 h 568"/>
                    <a:gd name="T4" fmla="*/ 4 w 982"/>
                    <a:gd name="T5" fmla="*/ 4 h 568"/>
                    <a:gd name="T6" fmla="*/ 6 w 982"/>
                    <a:gd name="T7" fmla="*/ 5 h 568"/>
                    <a:gd name="T8" fmla="*/ 8 w 982"/>
                    <a:gd name="T9" fmla="*/ 5 h 568"/>
                    <a:gd name="T10" fmla="*/ 10 w 982"/>
                    <a:gd name="T11" fmla="*/ 3 h 568"/>
                    <a:gd name="T12" fmla="*/ 13 w 982"/>
                    <a:gd name="T13" fmla="*/ 2 h 568"/>
                    <a:gd name="T14" fmla="*/ 13 w 982"/>
                    <a:gd name="T15" fmla="*/ 2 h 568"/>
                    <a:gd name="T16" fmla="*/ 13 w 982"/>
                    <a:gd name="T17" fmla="*/ 2 h 568"/>
                    <a:gd name="T18" fmla="*/ 13 w 982"/>
                    <a:gd name="T19" fmla="*/ 5 h 568"/>
                    <a:gd name="T20" fmla="*/ 13 w 982"/>
                    <a:gd name="T21" fmla="*/ 6 h 568"/>
                    <a:gd name="T22" fmla="*/ 12 w 982"/>
                    <a:gd name="T23" fmla="*/ 7 h 568"/>
                    <a:gd name="T24" fmla="*/ 10 w 982"/>
                    <a:gd name="T25" fmla="*/ 9 h 568"/>
                    <a:gd name="T26" fmla="*/ 8 w 982"/>
                    <a:gd name="T27" fmla="*/ 10 h 568"/>
                    <a:gd name="T28" fmla="*/ 6 w 982"/>
                    <a:gd name="T29" fmla="*/ 10 h 568"/>
                    <a:gd name="T30" fmla="*/ 4 w 982"/>
                    <a:gd name="T31" fmla="*/ 9 h 568"/>
                    <a:gd name="T32" fmla="*/ 2 w 982"/>
                    <a:gd name="T33" fmla="*/ 8 h 568"/>
                    <a:gd name="T34" fmla="*/ 2 w 982"/>
                    <a:gd name="T35" fmla="*/ 6 h 568"/>
                    <a:gd name="T36" fmla="*/ 2 w 982"/>
                    <a:gd name="T37" fmla="*/ 4 h 568"/>
                    <a:gd name="T38" fmla="*/ 0 w 982"/>
                    <a:gd name="T39" fmla="*/ 2 h 568"/>
                    <a:gd name="T40" fmla="*/ 2 w 982"/>
                    <a:gd name="T41" fmla="*/ 2 h 5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2"/>
                    <a:gd name="T64" fmla="*/ 0 h 568"/>
                    <a:gd name="T65" fmla="*/ 982 w 982"/>
                    <a:gd name="T66" fmla="*/ 568 h 5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2" h="568">
                      <a:moveTo>
                        <a:pt x="22" y="106"/>
                      </a:moveTo>
                      <a:cubicBezTo>
                        <a:pt x="39" y="120"/>
                        <a:pt x="60" y="144"/>
                        <a:pt x="100" y="166"/>
                      </a:cubicBezTo>
                      <a:cubicBezTo>
                        <a:pt x="140" y="188"/>
                        <a:pt x="212" y="222"/>
                        <a:pt x="262" y="238"/>
                      </a:cubicBezTo>
                      <a:cubicBezTo>
                        <a:pt x="312" y="254"/>
                        <a:pt x="346" y="261"/>
                        <a:pt x="403" y="262"/>
                      </a:cubicBezTo>
                      <a:cubicBezTo>
                        <a:pt x="460" y="263"/>
                        <a:pt x="546" y="257"/>
                        <a:pt x="607" y="244"/>
                      </a:cubicBezTo>
                      <a:cubicBezTo>
                        <a:pt x="668" y="231"/>
                        <a:pt x="719" y="210"/>
                        <a:pt x="769" y="183"/>
                      </a:cubicBezTo>
                      <a:cubicBezTo>
                        <a:pt x="819" y="156"/>
                        <a:pt x="872" y="111"/>
                        <a:pt x="907" y="82"/>
                      </a:cubicBezTo>
                      <a:cubicBezTo>
                        <a:pt x="942" y="53"/>
                        <a:pt x="966" y="0"/>
                        <a:pt x="978" y="7"/>
                      </a:cubicBezTo>
                      <a:cubicBezTo>
                        <a:pt x="973" y="11"/>
                        <a:pt x="982" y="84"/>
                        <a:pt x="978" y="123"/>
                      </a:cubicBezTo>
                      <a:cubicBezTo>
                        <a:pt x="974" y="162"/>
                        <a:pt x="966" y="204"/>
                        <a:pt x="952" y="243"/>
                      </a:cubicBezTo>
                      <a:cubicBezTo>
                        <a:pt x="938" y="282"/>
                        <a:pt x="913" y="325"/>
                        <a:pt x="891" y="357"/>
                      </a:cubicBezTo>
                      <a:cubicBezTo>
                        <a:pt x="869" y="389"/>
                        <a:pt x="849" y="412"/>
                        <a:pt x="820" y="438"/>
                      </a:cubicBezTo>
                      <a:cubicBezTo>
                        <a:pt x="791" y="464"/>
                        <a:pt x="755" y="491"/>
                        <a:pt x="715" y="511"/>
                      </a:cubicBezTo>
                      <a:cubicBezTo>
                        <a:pt x="675" y="531"/>
                        <a:pt x="628" y="548"/>
                        <a:pt x="580" y="556"/>
                      </a:cubicBezTo>
                      <a:cubicBezTo>
                        <a:pt x="532" y="564"/>
                        <a:pt x="478" y="568"/>
                        <a:pt x="429" y="562"/>
                      </a:cubicBezTo>
                      <a:cubicBezTo>
                        <a:pt x="380" y="556"/>
                        <a:pt x="330" y="541"/>
                        <a:pt x="288" y="522"/>
                      </a:cubicBezTo>
                      <a:cubicBezTo>
                        <a:pt x="246" y="503"/>
                        <a:pt x="209" y="480"/>
                        <a:pt x="174" y="450"/>
                      </a:cubicBezTo>
                      <a:cubicBezTo>
                        <a:pt x="139" y="420"/>
                        <a:pt x="104" y="381"/>
                        <a:pt x="79" y="342"/>
                      </a:cubicBezTo>
                      <a:cubicBezTo>
                        <a:pt x="54" y="303"/>
                        <a:pt x="34" y="257"/>
                        <a:pt x="21" y="214"/>
                      </a:cubicBezTo>
                      <a:cubicBezTo>
                        <a:pt x="8" y="171"/>
                        <a:pt x="0" y="99"/>
                        <a:pt x="0" y="81"/>
                      </a:cubicBezTo>
                      <a:lnTo>
                        <a:pt x="22" y="106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1" name="Freeform 50"/>
                <p:cNvSpPr>
                  <a:spLocks/>
                </p:cNvSpPr>
                <p:nvPr/>
              </p:nvSpPr>
              <p:spPr bwMode="auto">
                <a:xfrm rot="10800000" flipV="1">
                  <a:off x="3992" y="1580"/>
                  <a:ext cx="193" cy="546"/>
                </a:xfrm>
                <a:custGeom>
                  <a:avLst/>
                  <a:gdLst>
                    <a:gd name="T0" fmla="*/ 2 w 252"/>
                    <a:gd name="T1" fmla="*/ 5 h 715"/>
                    <a:gd name="T2" fmla="*/ 2 w 252"/>
                    <a:gd name="T3" fmla="*/ 4 h 715"/>
                    <a:gd name="T4" fmla="*/ 1 w 252"/>
                    <a:gd name="T5" fmla="*/ 3 h 715"/>
                    <a:gd name="T6" fmla="*/ 2 w 252"/>
                    <a:gd name="T7" fmla="*/ 2 h 715"/>
                    <a:gd name="T8" fmla="*/ 2 w 252"/>
                    <a:gd name="T9" fmla="*/ 2 h 715"/>
                    <a:gd name="T10" fmla="*/ 2 w 252"/>
                    <a:gd name="T11" fmla="*/ 2 h 715"/>
                    <a:gd name="T12" fmla="*/ 2 w 252"/>
                    <a:gd name="T13" fmla="*/ 2 h 715"/>
                    <a:gd name="T14" fmla="*/ 2 w 252"/>
                    <a:gd name="T15" fmla="*/ 3 h 715"/>
                    <a:gd name="T16" fmla="*/ 2 w 252"/>
                    <a:gd name="T17" fmla="*/ 4 h 715"/>
                    <a:gd name="T18" fmla="*/ 2 w 252"/>
                    <a:gd name="T19" fmla="*/ 5 h 715"/>
                    <a:gd name="T20" fmla="*/ 2 w 252"/>
                    <a:gd name="T21" fmla="*/ 5 h 715"/>
                    <a:gd name="T22" fmla="*/ 2 w 252"/>
                    <a:gd name="T23" fmla="*/ 5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2" name="Freeform 51"/>
                <p:cNvSpPr>
                  <a:spLocks/>
                </p:cNvSpPr>
                <p:nvPr/>
              </p:nvSpPr>
              <p:spPr bwMode="auto">
                <a:xfrm>
                  <a:off x="3974" y="1576"/>
                  <a:ext cx="87" cy="556"/>
                </a:xfrm>
                <a:custGeom>
                  <a:avLst/>
                  <a:gdLst>
                    <a:gd name="T0" fmla="*/ 2 w 114"/>
                    <a:gd name="T1" fmla="*/ 5 h 728"/>
                    <a:gd name="T2" fmla="*/ 2 w 114"/>
                    <a:gd name="T3" fmla="*/ 4 h 728"/>
                    <a:gd name="T4" fmla="*/ 2 w 114"/>
                    <a:gd name="T5" fmla="*/ 3 h 728"/>
                    <a:gd name="T6" fmla="*/ 2 w 114"/>
                    <a:gd name="T7" fmla="*/ 2 h 728"/>
                    <a:gd name="T8" fmla="*/ 2 w 114"/>
                    <a:gd name="T9" fmla="*/ 2 h 728"/>
                    <a:gd name="T10" fmla="*/ 2 w 114"/>
                    <a:gd name="T11" fmla="*/ 2 h 728"/>
                    <a:gd name="T12" fmla="*/ 2 w 114"/>
                    <a:gd name="T13" fmla="*/ 2 h 728"/>
                    <a:gd name="T14" fmla="*/ 2 w 114"/>
                    <a:gd name="T15" fmla="*/ 3 h 728"/>
                    <a:gd name="T16" fmla="*/ 2 w 114"/>
                    <a:gd name="T17" fmla="*/ 4 h 728"/>
                    <a:gd name="T18" fmla="*/ 2 w 114"/>
                    <a:gd name="T19" fmla="*/ 5 h 728"/>
                    <a:gd name="T20" fmla="*/ 2 w 114"/>
                    <a:gd name="T21" fmla="*/ 5 h 728"/>
                    <a:gd name="T22" fmla="*/ 2 w 114"/>
                    <a:gd name="T23" fmla="*/ 5 h 7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28"/>
                    <a:gd name="T38" fmla="*/ 114 w 114"/>
                    <a:gd name="T39" fmla="*/ 728 h 7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28">
                      <a:moveTo>
                        <a:pt x="90" y="621"/>
                      </a:moveTo>
                      <a:cubicBezTo>
                        <a:pt x="86" y="592"/>
                        <a:pt x="86" y="572"/>
                        <a:pt x="84" y="540"/>
                      </a:cubicBezTo>
                      <a:cubicBezTo>
                        <a:pt x="82" y="508"/>
                        <a:pt x="78" y="467"/>
                        <a:pt x="78" y="426"/>
                      </a:cubicBezTo>
                      <a:cubicBezTo>
                        <a:pt x="78" y="385"/>
                        <a:pt x="80" y="339"/>
                        <a:pt x="81" y="291"/>
                      </a:cubicBezTo>
                      <a:cubicBezTo>
                        <a:pt x="82" y="243"/>
                        <a:pt x="83" y="185"/>
                        <a:pt x="84" y="138"/>
                      </a:cubicBezTo>
                      <a:cubicBezTo>
                        <a:pt x="85" y="91"/>
                        <a:pt x="95" y="0"/>
                        <a:pt x="86" y="6"/>
                      </a:cubicBezTo>
                      <a:cubicBezTo>
                        <a:pt x="54" y="59"/>
                        <a:pt x="40" y="122"/>
                        <a:pt x="27" y="173"/>
                      </a:cubicBezTo>
                      <a:cubicBezTo>
                        <a:pt x="13" y="228"/>
                        <a:pt x="6" y="282"/>
                        <a:pt x="3" y="339"/>
                      </a:cubicBezTo>
                      <a:cubicBezTo>
                        <a:pt x="0" y="396"/>
                        <a:pt x="3" y="465"/>
                        <a:pt x="11" y="516"/>
                      </a:cubicBezTo>
                      <a:cubicBezTo>
                        <a:pt x="19" y="567"/>
                        <a:pt x="35" y="608"/>
                        <a:pt x="52" y="643"/>
                      </a:cubicBezTo>
                      <a:cubicBezTo>
                        <a:pt x="69" y="678"/>
                        <a:pt x="108" y="728"/>
                        <a:pt x="114" y="724"/>
                      </a:cubicBezTo>
                      <a:cubicBezTo>
                        <a:pt x="114" y="723"/>
                        <a:pt x="95" y="642"/>
                        <a:pt x="90" y="621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3" name="Freeform 52"/>
                <p:cNvSpPr>
                  <a:spLocks/>
                </p:cNvSpPr>
                <p:nvPr/>
              </p:nvSpPr>
              <p:spPr bwMode="auto">
                <a:xfrm>
                  <a:off x="3435" y="1872"/>
                  <a:ext cx="603" cy="136"/>
                </a:xfrm>
                <a:custGeom>
                  <a:avLst/>
                  <a:gdLst>
                    <a:gd name="T0" fmla="*/ 0 w 790"/>
                    <a:gd name="T1" fmla="*/ 0 h 179"/>
                    <a:gd name="T2" fmla="*/ 2 w 790"/>
                    <a:gd name="T3" fmla="*/ 2 h 179"/>
                    <a:gd name="T4" fmla="*/ 2 w 790"/>
                    <a:gd name="T5" fmla="*/ 2 h 179"/>
                    <a:gd name="T6" fmla="*/ 3 w 790"/>
                    <a:gd name="T7" fmla="*/ 2 h 179"/>
                    <a:gd name="T8" fmla="*/ 5 w 790"/>
                    <a:gd name="T9" fmla="*/ 2 h 179"/>
                    <a:gd name="T10" fmla="*/ 5 w 790"/>
                    <a:gd name="T11" fmla="*/ 2 h 179"/>
                    <a:gd name="T12" fmla="*/ 6 w 790"/>
                    <a:gd name="T13" fmla="*/ 2 h 179"/>
                    <a:gd name="T14" fmla="*/ 6 w 790"/>
                    <a:gd name="T15" fmla="*/ 2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0"/>
                    <a:gd name="T25" fmla="*/ 0 h 179"/>
                    <a:gd name="T26" fmla="*/ 790 w 790"/>
                    <a:gd name="T27" fmla="*/ 179 h 1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0" h="179">
                      <a:moveTo>
                        <a:pt x="0" y="0"/>
                      </a:moveTo>
                      <a:cubicBezTo>
                        <a:pt x="17" y="14"/>
                        <a:pt x="57" y="56"/>
                        <a:pt x="101" y="82"/>
                      </a:cubicBezTo>
                      <a:cubicBezTo>
                        <a:pt x="145" y="108"/>
                        <a:pt x="213" y="138"/>
                        <a:pt x="263" y="154"/>
                      </a:cubicBezTo>
                      <a:cubicBezTo>
                        <a:pt x="313" y="170"/>
                        <a:pt x="347" y="177"/>
                        <a:pt x="404" y="178"/>
                      </a:cubicBezTo>
                      <a:cubicBezTo>
                        <a:pt x="461" y="179"/>
                        <a:pt x="556" y="169"/>
                        <a:pt x="608" y="160"/>
                      </a:cubicBezTo>
                      <a:cubicBezTo>
                        <a:pt x="660" y="151"/>
                        <a:pt x="687" y="140"/>
                        <a:pt x="714" y="123"/>
                      </a:cubicBezTo>
                      <a:cubicBezTo>
                        <a:pt x="741" y="106"/>
                        <a:pt x="755" y="73"/>
                        <a:pt x="768" y="60"/>
                      </a:cubicBezTo>
                      <a:cubicBezTo>
                        <a:pt x="781" y="47"/>
                        <a:pt x="785" y="46"/>
                        <a:pt x="790" y="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87" name="Line 53"/>
              <p:cNvSpPr>
                <a:spLocks noChangeShapeType="1"/>
              </p:cNvSpPr>
              <p:nvPr/>
            </p:nvSpPr>
            <p:spPr bwMode="auto">
              <a:xfrm rot="467865" flipH="1">
                <a:off x="918" y="2156"/>
                <a:ext cx="167" cy="25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Line 54"/>
              <p:cNvSpPr>
                <a:spLocks noChangeShapeType="1"/>
              </p:cNvSpPr>
              <p:nvPr/>
            </p:nvSpPr>
            <p:spPr bwMode="auto">
              <a:xfrm rot="467865">
                <a:off x="882" y="2490"/>
                <a:ext cx="93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Freeform 55"/>
              <p:cNvSpPr>
                <a:spLocks/>
              </p:cNvSpPr>
              <p:nvPr/>
            </p:nvSpPr>
            <p:spPr bwMode="auto">
              <a:xfrm rot="467865">
                <a:off x="774" y="2766"/>
                <a:ext cx="934" cy="2"/>
              </a:xfrm>
              <a:custGeom>
                <a:avLst/>
                <a:gdLst>
                  <a:gd name="T0" fmla="*/ 0 w 1266"/>
                  <a:gd name="T1" fmla="*/ 1 h 3"/>
                  <a:gd name="T2" fmla="*/ 5 w 1266"/>
                  <a:gd name="T3" fmla="*/ 0 h 3"/>
                  <a:gd name="T4" fmla="*/ 0 60000 65536"/>
                  <a:gd name="T5" fmla="*/ 0 60000 65536"/>
                  <a:gd name="T6" fmla="*/ 0 w 1266"/>
                  <a:gd name="T7" fmla="*/ 0 h 3"/>
                  <a:gd name="T8" fmla="*/ 1266 w 126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66" h="3">
                    <a:moveTo>
                      <a:pt x="0" y="3"/>
                    </a:moveTo>
                    <a:lnTo>
                      <a:pt x="1266" y="0"/>
                    </a:ln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Line 56"/>
              <p:cNvSpPr>
                <a:spLocks noChangeShapeType="1"/>
              </p:cNvSpPr>
              <p:nvPr/>
            </p:nvSpPr>
            <p:spPr bwMode="auto">
              <a:xfrm rot="467865">
                <a:off x="852" y="2634"/>
                <a:ext cx="98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Line 57"/>
              <p:cNvSpPr>
                <a:spLocks noChangeShapeType="1"/>
              </p:cNvSpPr>
              <p:nvPr/>
            </p:nvSpPr>
            <p:spPr bwMode="auto">
              <a:xfrm rot="467865" flipH="1">
                <a:off x="733" y="2425"/>
                <a:ext cx="314" cy="47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Line 58"/>
              <p:cNvSpPr>
                <a:spLocks noChangeShapeType="1"/>
              </p:cNvSpPr>
              <p:nvPr/>
            </p:nvSpPr>
            <p:spPr bwMode="auto">
              <a:xfrm rot="467865" flipH="1">
                <a:off x="508" y="2705"/>
                <a:ext cx="103" cy="15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3" name="Line 59"/>
              <p:cNvSpPr>
                <a:spLocks noChangeShapeType="1"/>
              </p:cNvSpPr>
              <p:nvPr/>
            </p:nvSpPr>
            <p:spPr bwMode="auto">
              <a:xfrm rot="467865" flipH="1">
                <a:off x="304" y="2647"/>
                <a:ext cx="121" cy="18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4" name="Line 60"/>
              <p:cNvSpPr>
                <a:spLocks noChangeShapeType="1"/>
              </p:cNvSpPr>
              <p:nvPr/>
            </p:nvSpPr>
            <p:spPr bwMode="auto">
              <a:xfrm rot="467865">
                <a:off x="95" y="2899"/>
                <a:ext cx="147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5" name="Freeform 61"/>
              <p:cNvSpPr>
                <a:spLocks/>
              </p:cNvSpPr>
              <p:nvPr/>
            </p:nvSpPr>
            <p:spPr bwMode="auto">
              <a:xfrm rot="467865">
                <a:off x="325" y="2697"/>
                <a:ext cx="263" cy="232"/>
              </a:xfrm>
              <a:custGeom>
                <a:avLst/>
                <a:gdLst>
                  <a:gd name="T0" fmla="*/ 0 w 720"/>
                  <a:gd name="T1" fmla="*/ 0 h 622"/>
                  <a:gd name="T2" fmla="*/ 0 w 720"/>
                  <a:gd name="T3" fmla="*/ 0 h 622"/>
                  <a:gd name="T4" fmla="*/ 0 w 720"/>
                  <a:gd name="T5" fmla="*/ 0 h 622"/>
                  <a:gd name="T6" fmla="*/ 0 w 720"/>
                  <a:gd name="T7" fmla="*/ 0 h 622"/>
                  <a:gd name="T8" fmla="*/ 0 w 720"/>
                  <a:gd name="T9" fmla="*/ 0 h 622"/>
                  <a:gd name="T10" fmla="*/ 0 w 720"/>
                  <a:gd name="T11" fmla="*/ 0 h 622"/>
                  <a:gd name="T12" fmla="*/ 0 w 720"/>
                  <a:gd name="T13" fmla="*/ 0 h 622"/>
                  <a:gd name="T14" fmla="*/ 0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099968" lon="21299970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10296" name="Group 62"/>
              <p:cNvGrpSpPr>
                <a:grpSpLocks/>
              </p:cNvGrpSpPr>
              <p:nvPr/>
            </p:nvGrpSpPr>
            <p:grpSpPr bwMode="auto">
              <a:xfrm rot="467865">
                <a:off x="882" y="2033"/>
                <a:ext cx="858" cy="257"/>
                <a:chOff x="4074" y="2980"/>
                <a:chExt cx="1170" cy="341"/>
              </a:xfrm>
            </p:grpSpPr>
            <p:sp>
              <p:nvSpPr>
                <p:cNvPr id="1031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703" y="3046"/>
                  <a:ext cx="71" cy="10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831" y="2980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912" y="3148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912" y="3268"/>
                  <a:ext cx="332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9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189" y="3007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0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4096" y="3161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1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74" y="3316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2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338" y="3264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3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1" y="3139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4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4544" y="3069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774" y="3131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763" y="3237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7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4512" y="3215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97" name="Group 76"/>
              <p:cNvGrpSpPr>
                <a:grpSpLocks/>
              </p:cNvGrpSpPr>
              <p:nvPr/>
            </p:nvGrpSpPr>
            <p:grpSpPr bwMode="auto">
              <a:xfrm rot="467865">
                <a:off x="866" y="2354"/>
                <a:ext cx="828" cy="257"/>
                <a:chOff x="3886" y="3532"/>
                <a:chExt cx="1125" cy="341"/>
              </a:xfrm>
            </p:grpSpPr>
            <p:sp>
              <p:nvSpPr>
                <p:cNvPr id="10302" name="Line 7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02" y="3667"/>
                  <a:ext cx="76" cy="13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3" name="Line 7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71" y="3718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4" name="Line 7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886" y="3630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5" name="Line 8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955" y="3564"/>
                  <a:ext cx="219" cy="1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6" name="Line 8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99" y="3723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7" name="Line 82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666" y="3617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8" name="Line 83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724" y="3532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9" name="Line 84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2" y="3568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0" name="Line 85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1" y="3661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1" name="Line 86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74" y="3705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2" name="Line 8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86" y="3679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3" name="Line 8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17" y="3603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4" name="Line 89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58" y="3603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98" name="Line 90"/>
              <p:cNvSpPr>
                <a:spLocks noChangeShapeType="1"/>
              </p:cNvSpPr>
              <p:nvPr/>
            </p:nvSpPr>
            <p:spPr bwMode="auto">
              <a:xfrm rot="467865">
                <a:off x="219" y="2651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9" name="Line 91"/>
              <p:cNvSpPr>
                <a:spLocks noChangeShapeType="1"/>
              </p:cNvSpPr>
              <p:nvPr/>
            </p:nvSpPr>
            <p:spPr bwMode="auto">
              <a:xfrm rot="467865">
                <a:off x="2215" y="2025"/>
                <a:ext cx="18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Line 92"/>
              <p:cNvSpPr>
                <a:spLocks noChangeShapeType="1"/>
              </p:cNvSpPr>
              <p:nvPr/>
            </p:nvSpPr>
            <p:spPr bwMode="auto">
              <a:xfrm rot="467865" flipH="1">
                <a:off x="2327" y="1738"/>
                <a:ext cx="74" cy="11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Text Box 93"/>
              <p:cNvSpPr txBox="1">
                <a:spLocks noChangeArrowheads="1"/>
              </p:cNvSpPr>
              <p:nvPr/>
            </p:nvSpPr>
            <p:spPr bwMode="auto">
              <a:xfrm>
                <a:off x="420" y="3081"/>
                <a:ext cx="16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 panose="020B0604020202020204" pitchFamily="34" charset="0"/>
                  </a:rPr>
                  <a:t>Non-central Collisions</a:t>
                </a:r>
                <a:endParaRPr lang="en-US" sz="200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0252" name="Rectangle 94"/>
            <p:cNvSpPr>
              <a:spLocks noChangeArrowheads="1"/>
            </p:cNvSpPr>
            <p:nvPr/>
          </p:nvSpPr>
          <p:spPr bwMode="auto">
            <a:xfrm>
              <a:off x="2176" y="2255"/>
              <a:ext cx="5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400">
                  <a:latin typeface="Tahoma" panose="020B0604030504040204" pitchFamily="34" charset="0"/>
                </a:rPr>
                <a:t>in-plane</a:t>
              </a:r>
            </a:p>
          </p:txBody>
        </p:sp>
        <p:sp>
          <p:nvSpPr>
            <p:cNvPr id="10253" name="Rectangle 95"/>
            <p:cNvSpPr>
              <a:spLocks noChangeArrowheads="1"/>
            </p:cNvSpPr>
            <p:nvPr/>
          </p:nvSpPr>
          <p:spPr bwMode="auto">
            <a:xfrm>
              <a:off x="1006" y="1181"/>
              <a:ext cx="72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400">
                  <a:latin typeface="Tahoma" panose="020B0604030504040204" pitchFamily="34" charset="0"/>
                </a:rPr>
                <a:t>out-of-plane</a:t>
              </a:r>
            </a:p>
            <a:p>
              <a:pPr algn="ctr"/>
              <a:r>
                <a:rPr lang="en-US" sz="2000">
                  <a:latin typeface="Tahoma" panose="020B0604030504040204" pitchFamily="34" charset="0"/>
                </a:rPr>
                <a:t>y</a:t>
              </a:r>
              <a:endParaRPr lang="en-US" sz="1400">
                <a:latin typeface="Tahoma" panose="020B0604030504040204" pitchFamily="34" charset="0"/>
              </a:endParaRPr>
            </a:p>
          </p:txBody>
        </p:sp>
        <p:sp>
          <p:nvSpPr>
            <p:cNvPr id="10254" name="Line 96"/>
            <p:cNvSpPr>
              <a:spLocks noChangeShapeType="1"/>
            </p:cNvSpPr>
            <p:nvPr/>
          </p:nvSpPr>
          <p:spPr bwMode="auto">
            <a:xfrm flipV="1">
              <a:off x="1344" y="1536"/>
              <a:ext cx="0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97"/>
            <p:cNvSpPr>
              <a:spLocks noChangeArrowheads="1"/>
            </p:cNvSpPr>
            <p:nvPr/>
          </p:nvSpPr>
          <p:spPr bwMode="auto">
            <a:xfrm>
              <a:off x="240" y="2544"/>
              <a:ext cx="6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400">
                  <a:latin typeface="Tahoma" panose="020B0604030504040204" pitchFamily="34" charset="0"/>
                </a:rPr>
                <a:t>Au nucleus</a:t>
              </a:r>
            </a:p>
          </p:txBody>
        </p:sp>
        <p:sp>
          <p:nvSpPr>
            <p:cNvPr id="10256" name="Rectangle 98"/>
            <p:cNvSpPr>
              <a:spLocks noChangeArrowheads="1"/>
            </p:cNvSpPr>
            <p:nvPr/>
          </p:nvSpPr>
          <p:spPr bwMode="auto">
            <a:xfrm>
              <a:off x="1776" y="1873"/>
              <a:ext cx="6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400">
                  <a:latin typeface="Tahoma" panose="020B0604030504040204" pitchFamily="34" charset="0"/>
                </a:rPr>
                <a:t>Au nucleus</a:t>
              </a:r>
            </a:p>
          </p:txBody>
        </p:sp>
      </p:grpSp>
      <p:graphicFrame>
        <p:nvGraphicFramePr>
          <p:cNvPr id="3564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534699"/>
              </p:ext>
            </p:extLst>
          </p:nvPr>
        </p:nvGraphicFramePr>
        <p:xfrm>
          <a:off x="371538" y="2917740"/>
          <a:ext cx="41386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0" name="Equation" r:id="rId3" imgW="2768400" imgH="457200" progId="Equation.DSMT4">
                  <p:embed/>
                </p:oleObj>
              </mc:Choice>
              <mc:Fallback>
                <p:oleObj name="Equation" r:id="rId3" imgW="2768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38" y="2917740"/>
                        <a:ext cx="41386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1125842" y="5158778"/>
            <a:ext cx="3930040" cy="1015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Thermal radiation emitted from moving matter 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Doppler Shift</a:t>
            </a:r>
            <a:endParaRPr lang="en-US" sz="2000" dirty="0">
              <a:solidFill>
                <a:srgbClr val="ECF10D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2000" dirty="0" smtClean="0">
                <a:solidFill>
                  <a:srgbClr val="ECF10D"/>
                </a:solidFill>
                <a:sym typeface="Wingdings" panose="05000000000000000000" pitchFamily="2" charset="2"/>
              </a:rPr>
              <a:t>                      Anisotropy</a:t>
            </a:r>
            <a:endParaRPr lang="en-US" sz="20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450564" y="5341152"/>
            <a:ext cx="2535361" cy="1226659"/>
            <a:chOff x="160693" y="5085911"/>
            <a:chExt cx="2535361" cy="1226659"/>
          </a:xfrm>
        </p:grpSpPr>
        <p:sp>
          <p:nvSpPr>
            <p:cNvPr id="105" name="Oval 104"/>
            <p:cNvSpPr/>
            <p:nvPr/>
          </p:nvSpPr>
          <p:spPr bwMode="auto">
            <a:xfrm>
              <a:off x="1031731" y="5124294"/>
              <a:ext cx="602166" cy="100361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710433" y="5494995"/>
              <a:ext cx="278780" cy="26220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Right Arrow 106"/>
            <p:cNvSpPr/>
            <p:nvPr/>
          </p:nvSpPr>
          <p:spPr bwMode="auto">
            <a:xfrm rot="10800000">
              <a:off x="711017" y="5494995"/>
              <a:ext cx="278780" cy="26220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Freeform 30"/>
            <p:cNvSpPr>
              <a:spLocks/>
            </p:cNvSpPr>
            <p:nvPr/>
          </p:nvSpPr>
          <p:spPr bwMode="auto">
            <a:xfrm>
              <a:off x="1070826" y="5486279"/>
              <a:ext cx="355316" cy="61297"/>
            </a:xfrm>
            <a:custGeom>
              <a:avLst/>
              <a:gdLst>
                <a:gd name="T0" fmla="*/ 0 w 616"/>
                <a:gd name="T1" fmla="*/ 86 h 170"/>
                <a:gd name="T2" fmla="*/ 82 w 616"/>
                <a:gd name="T3" fmla="*/ 12 h 170"/>
                <a:gd name="T4" fmla="*/ 168 w 616"/>
                <a:gd name="T5" fmla="*/ 160 h 170"/>
                <a:gd name="T6" fmla="*/ 276 w 616"/>
                <a:gd name="T7" fmla="*/ 10 h 170"/>
                <a:gd name="T8" fmla="*/ 368 w 616"/>
                <a:gd name="T9" fmla="*/ 154 h 170"/>
                <a:gd name="T10" fmla="*/ 460 w 616"/>
                <a:gd name="T11" fmla="*/ 12 h 170"/>
                <a:gd name="T12" fmla="*/ 546 w 616"/>
                <a:gd name="T13" fmla="*/ 158 h 170"/>
                <a:gd name="T14" fmla="*/ 616 w 616"/>
                <a:gd name="T15" fmla="*/ 8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1633897" y="5841504"/>
              <a:ext cx="355316" cy="61297"/>
            </a:xfrm>
            <a:custGeom>
              <a:avLst/>
              <a:gdLst>
                <a:gd name="T0" fmla="*/ 0 w 616"/>
                <a:gd name="T1" fmla="*/ 86 h 170"/>
                <a:gd name="T2" fmla="*/ 82 w 616"/>
                <a:gd name="T3" fmla="*/ 12 h 170"/>
                <a:gd name="T4" fmla="*/ 168 w 616"/>
                <a:gd name="T5" fmla="*/ 160 h 170"/>
                <a:gd name="T6" fmla="*/ 276 w 616"/>
                <a:gd name="T7" fmla="*/ 10 h 170"/>
                <a:gd name="T8" fmla="*/ 368 w 616"/>
                <a:gd name="T9" fmla="*/ 154 h 170"/>
                <a:gd name="T10" fmla="*/ 460 w 616"/>
                <a:gd name="T11" fmla="*/ 12 h 170"/>
                <a:gd name="T12" fmla="*/ 546 w 616"/>
                <a:gd name="T13" fmla="*/ 158 h 170"/>
                <a:gd name="T14" fmla="*/ 616 w 616"/>
                <a:gd name="T15" fmla="*/ 8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594470" y="5943238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b</a:t>
              </a:r>
              <a:r>
                <a:rPr lang="en-US" dirty="0" smtClean="0">
                  <a:solidFill>
                    <a:schemeClr val="accent2"/>
                  </a:solidFill>
                </a:rPr>
                <a:t>lue shift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0693" y="5085911"/>
              <a:ext cx="1007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red shift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2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837" y="65586"/>
            <a:ext cx="9209837" cy="457200"/>
          </a:xfrm>
        </p:spPr>
        <p:txBody>
          <a:bodyPr/>
          <a:lstStyle/>
          <a:p>
            <a:r>
              <a:rPr lang="en-US" dirty="0" smtClean="0"/>
              <a:t>Thermal Photon </a:t>
            </a:r>
            <a:r>
              <a:rPr lang="en-US" dirty="0"/>
              <a:t>S</a:t>
            </a:r>
            <a:r>
              <a:rPr lang="en-US" dirty="0" smtClean="0"/>
              <a:t>how </a:t>
            </a:r>
            <a:r>
              <a:rPr lang="en-US" dirty="0"/>
              <a:t>L</a:t>
            </a:r>
            <a:r>
              <a:rPr lang="en-US" dirty="0" smtClean="0"/>
              <a:t>arge Anisotropy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24325" y="4747001"/>
            <a:ext cx="3934053" cy="920261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buClr>
                <a:schemeClr val="hlink"/>
              </a:buClr>
              <a:buSzPct val="85000"/>
              <a:buBlip>
                <a:blip r:embed="rId2"/>
              </a:buBlip>
            </a:pPr>
            <a:r>
              <a:rPr lang="en-US" sz="2000" dirty="0" smtClean="0">
                <a:solidFill>
                  <a:schemeClr val="tx1"/>
                </a:solidFill>
              </a:rPr>
              <a:t>R</a:t>
            </a:r>
            <a:r>
              <a:rPr lang="en-US" sz="200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  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p</a:t>
            </a:r>
            <a:r>
              <a:rPr lang="en-US" sz="2000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) ~ constant &gt; 1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00000"/>
              </a:lnSpc>
              <a:buClr>
                <a:schemeClr val="hlink"/>
              </a:buClr>
              <a:buSzPct val="85000"/>
              <a:buBlip>
                <a:blip r:embed="rId2"/>
              </a:buBlip>
            </a:pPr>
            <a:r>
              <a:rPr lang="en-US" sz="2000" dirty="0" smtClean="0">
                <a:solidFill>
                  <a:schemeClr val="tx1"/>
                </a:solidFill>
              </a:rPr>
              <a:t>At 2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v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aseline="30000" dirty="0" smtClean="0">
                <a:solidFill>
                  <a:schemeClr val="tx1"/>
                </a:solidFill>
              </a:rPr>
              <a:t>inc</a:t>
            </a:r>
            <a:r>
              <a:rPr lang="en-US" sz="2000" dirty="0" smtClean="0">
                <a:solidFill>
                  <a:schemeClr val="tx1"/>
                </a:solidFill>
              </a:rPr>
              <a:t> ~ v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aseline="30000" dirty="0" smtClean="0">
                <a:solidFill>
                  <a:schemeClr val="tx1"/>
                </a:solidFill>
              </a:rPr>
              <a:t>dec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2243" y="5615572"/>
            <a:ext cx="353078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Large </a:t>
            </a:r>
            <a:r>
              <a:rPr lang="en-US" sz="2000" dirty="0">
                <a:solidFill>
                  <a:srgbClr val="FFFF00"/>
                </a:solidFill>
              </a:rPr>
              <a:t>v</a:t>
            </a:r>
            <a:r>
              <a:rPr lang="en-US" sz="2000" baseline="-25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~ 0.2  at  2 </a:t>
            </a:r>
            <a:r>
              <a:rPr lang="en-US" sz="2000" dirty="0" err="1" smtClean="0">
                <a:solidFill>
                  <a:srgbClr val="FFFF00"/>
                </a:solidFill>
              </a:rPr>
              <a:t>GeV</a:t>
            </a:r>
            <a:r>
              <a:rPr lang="en-US" sz="2000" dirty="0" smtClean="0">
                <a:solidFill>
                  <a:srgbClr val="FFFF00"/>
                </a:solidFill>
              </a:rPr>
              <a:t>/c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Insensitive to sys. uncertainty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IF there are direct photons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937260"/>
            <a:ext cx="8458200" cy="3800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7" y="4805128"/>
            <a:ext cx="2713160" cy="743051"/>
          </a:xfrm>
          <a:prstGeom prst="rect">
            <a:avLst/>
          </a:prstGeom>
        </p:spPr>
      </p:pic>
      <p:sp>
        <p:nvSpPr>
          <p:cNvPr id="23" name="Right Brace 22"/>
          <p:cNvSpPr/>
          <p:nvPr/>
        </p:nvSpPr>
        <p:spPr bwMode="auto">
          <a:xfrm>
            <a:off x="7084404" y="4858125"/>
            <a:ext cx="342900" cy="65942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26218" y="4987782"/>
            <a:ext cx="1305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00000"/>
              </a:lnSpc>
              <a:buClr>
                <a:schemeClr val="hlink"/>
              </a:buClr>
              <a:buSzPct val="85000"/>
            </a:pPr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dir</a:t>
            </a:r>
            <a:r>
              <a:rPr lang="en-US" sz="2000" dirty="0" smtClean="0"/>
              <a:t> </a:t>
            </a:r>
            <a:r>
              <a:rPr lang="en-US" sz="2000" dirty="0"/>
              <a:t>~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inc</a:t>
            </a:r>
            <a:endParaRPr lang="en-US" sz="2000" baseline="30000" dirty="0"/>
          </a:p>
        </p:txBody>
      </p:sp>
      <p:sp>
        <p:nvSpPr>
          <p:cNvPr id="27" name="Rectangle 26"/>
          <p:cNvSpPr/>
          <p:nvPr/>
        </p:nvSpPr>
        <p:spPr>
          <a:xfrm>
            <a:off x="5475401" y="698413"/>
            <a:ext cx="3229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PHENIX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Phys.Rev.Lett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109 (2012) 122302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837" y="133350"/>
            <a:ext cx="9209837" cy="457200"/>
          </a:xfrm>
        </p:spPr>
        <p:txBody>
          <a:bodyPr/>
          <a:lstStyle/>
          <a:p>
            <a:r>
              <a:rPr lang="en-US" dirty="0" smtClean="0"/>
              <a:t>Thermal Photon Anisotropy Update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0145" y="4453679"/>
            <a:ext cx="3934053" cy="1626577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Clr>
                <a:schemeClr val="hlink"/>
              </a:buClr>
              <a:buSzPct val="85000"/>
              <a:buNone/>
            </a:pPr>
            <a:endParaRPr lang="en-US" sz="2000" dirty="0" smtClean="0"/>
          </a:p>
          <a:p>
            <a:pPr marL="342900" lvl="1" indent="-342900">
              <a:lnSpc>
                <a:spcPct val="100000"/>
              </a:lnSpc>
              <a:buClr>
                <a:schemeClr val="hlink"/>
              </a:buClr>
              <a:buSzPct val="85000"/>
              <a:buBlip>
                <a:blip r:embed="rId2"/>
              </a:buBlip>
            </a:pPr>
            <a:r>
              <a:rPr lang="en-US" sz="2000" dirty="0" smtClean="0">
                <a:solidFill>
                  <a:schemeClr val="tx1"/>
                </a:solidFill>
              </a:rPr>
              <a:t>Two new independent analysis</a:t>
            </a:r>
            <a:endParaRPr lang="en-US" dirty="0" smtClean="0"/>
          </a:p>
          <a:p>
            <a:pPr lvl="1"/>
            <a:r>
              <a:rPr lang="en-US" dirty="0" smtClean="0"/>
              <a:t>Calorimeter measurement</a:t>
            </a:r>
          </a:p>
          <a:p>
            <a:pPr lvl="1"/>
            <a:r>
              <a:rPr lang="en-US" dirty="0"/>
              <a:t>photon conversions </a:t>
            </a:r>
            <a:r>
              <a:rPr lang="en-US" dirty="0">
                <a:sym typeface="Symbol"/>
              </a:rPr>
              <a:t>→</a:t>
            </a:r>
            <a:r>
              <a:rPr lang="en-US" dirty="0" err="1">
                <a:sym typeface="Symbol"/>
              </a:rPr>
              <a:t>e</a:t>
            </a:r>
            <a:r>
              <a:rPr lang="en-US" baseline="30000" dirty="0" err="1">
                <a:sym typeface="Symbol"/>
              </a:rPr>
              <a:t>+</a:t>
            </a:r>
            <a:r>
              <a:rPr lang="en-US" dirty="0" err="1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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235" r="4076"/>
          <a:stretch/>
        </p:blipFill>
        <p:spPr>
          <a:xfrm rot="5400000">
            <a:off x="2419348" y="-1412249"/>
            <a:ext cx="3965334" cy="83644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576" y="5952392"/>
            <a:ext cx="510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f</a:t>
            </a:r>
            <a:r>
              <a:rPr lang="en-US" b="0" dirty="0" smtClean="0"/>
              <a:t>or v3 discussion see </a:t>
            </a:r>
            <a:r>
              <a:rPr lang="en-US" b="0" dirty="0" err="1" smtClean="0"/>
              <a:t>T.Sakaguchi’s</a:t>
            </a:r>
            <a:r>
              <a:rPr lang="en-US" b="0" dirty="0" smtClean="0"/>
              <a:t> talk</a:t>
            </a:r>
            <a:endParaRPr lang="en-US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4533900" y="5181334"/>
            <a:ext cx="4336748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Consistent with published results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Large </a:t>
            </a:r>
            <a:r>
              <a:rPr lang="en-US" sz="2000" dirty="0">
                <a:solidFill>
                  <a:srgbClr val="FFFF00"/>
                </a:solidFill>
              </a:rPr>
              <a:t>v</a:t>
            </a:r>
            <a:r>
              <a:rPr lang="en-US" sz="2000" baseline="-25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~ 0.2  at  2 </a:t>
            </a:r>
            <a:r>
              <a:rPr lang="en-US" sz="2000" dirty="0" err="1" smtClean="0">
                <a:solidFill>
                  <a:srgbClr val="FFFF00"/>
                </a:solidFill>
              </a:rPr>
              <a:t>GeV</a:t>
            </a:r>
            <a:r>
              <a:rPr lang="en-US" sz="2000" dirty="0" smtClean="0">
                <a:solidFill>
                  <a:srgbClr val="FFFF00"/>
                </a:solidFill>
              </a:rPr>
              <a:t>/c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Indication for const. v</a:t>
            </a:r>
            <a:r>
              <a:rPr lang="en-US" sz="2000" baseline="-25000" dirty="0" smtClean="0">
                <a:solidFill>
                  <a:srgbClr val="FFFF00"/>
                </a:solidFill>
              </a:rPr>
              <a:t>2 </a:t>
            </a:r>
            <a:r>
              <a:rPr lang="en-US" sz="2000" dirty="0" smtClean="0">
                <a:solidFill>
                  <a:srgbClr val="FFFF00"/>
                </a:solidFill>
              </a:rPr>
              <a:t>at low </a:t>
            </a:r>
            <a:r>
              <a:rPr lang="en-US" sz="2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9" y="-43062"/>
            <a:ext cx="9139237" cy="757238"/>
          </a:xfrm>
        </p:spPr>
        <p:txBody>
          <a:bodyPr/>
          <a:lstStyle/>
          <a:p>
            <a:r>
              <a:rPr lang="en-US" dirty="0" smtClean="0"/>
              <a:t>Theory Comparison: Thermal Photon Puzzle (I)</a:t>
            </a:r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74370" y="4017859"/>
            <a:ext cx="3509287" cy="147732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  <a:latin typeface="+mj-lt"/>
                <a:cs typeface="Tahoma" panose="020B0604030504040204" pitchFamily="34" charset="0"/>
              </a:rPr>
              <a:t>Reasonable agreement with:</a:t>
            </a:r>
          </a:p>
          <a:p>
            <a:r>
              <a:rPr lang="en-US" dirty="0">
                <a:solidFill>
                  <a:srgbClr val="FFFF00"/>
                </a:solidFill>
                <a:latin typeface="+mj-lt"/>
                <a:cs typeface="Tahoma" panose="020B0604030504040204" pitchFamily="34" charset="0"/>
              </a:rPr>
              <a:t>	</a:t>
            </a:r>
            <a:r>
              <a:rPr lang="en-US" dirty="0" err="1" smtClean="0">
                <a:solidFill>
                  <a:srgbClr val="FFFF00"/>
                </a:solidFill>
                <a:latin typeface="+mj-lt"/>
                <a:cs typeface="Tahoma" panose="020B0604030504040204" pitchFamily="34" charset="0"/>
              </a:rPr>
              <a:t>T</a:t>
            </a:r>
            <a:r>
              <a:rPr lang="en-US" baseline="-25000" dirty="0" err="1" smtClean="0">
                <a:solidFill>
                  <a:srgbClr val="FFFF00"/>
                </a:solidFill>
                <a:latin typeface="+mj-lt"/>
                <a:cs typeface="Tahoma" panose="020B0604030504040204" pitchFamily="34" charset="0"/>
              </a:rPr>
              <a:t>ini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+mj-lt"/>
                <a:cs typeface="Tahoma" panose="020B0604030504040204" pitchFamily="34" charset="0"/>
              </a:rPr>
              <a:t>= 300 to 600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ahoma" panose="020B0604030504040204" pitchFamily="34" charset="0"/>
              </a:rPr>
              <a:t>MeV</a:t>
            </a:r>
          </a:p>
          <a:p>
            <a:endParaRPr lang="en-US" dirty="0" smtClean="0">
              <a:solidFill>
                <a:srgbClr val="FFFF00"/>
              </a:solidFill>
              <a:latin typeface="+mj-lt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+mj-lt"/>
                <a:cs typeface="Tahoma" panose="020B0604030504040204" pitchFamily="34" charset="0"/>
              </a:rPr>
              <a:t>Shape similar, but</a:t>
            </a:r>
          </a:p>
          <a:p>
            <a:r>
              <a:rPr lang="en-US" dirty="0" smtClean="0">
                <a:solidFill>
                  <a:srgbClr val="FFFF00"/>
                </a:solidFill>
                <a:latin typeface="+mj-lt"/>
                <a:cs typeface="Tahoma" panose="020B0604030504040204" pitchFamily="34" charset="0"/>
              </a:rPr>
              <a:t>yield is underestimated </a:t>
            </a:r>
            <a:endParaRPr lang="en-US" dirty="0">
              <a:solidFill>
                <a:srgbClr val="FFFF00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657" y="714176"/>
            <a:ext cx="5236019" cy="61880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3902" y="1093972"/>
            <a:ext cx="3872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itchFamily="34" charset="0"/>
              </a:rPr>
              <a:t>Transport model: </a:t>
            </a:r>
            <a:r>
              <a:rPr lang="en-US" sz="1400" i="1" dirty="0" err="1" smtClean="0">
                <a:latin typeface="Arial" panose="020B0604020202020204" pitchFamily="34" charset="0"/>
                <a:cs typeface="Arial" pitchFamily="34" charset="0"/>
              </a:rPr>
              <a:t>Linnyk</a:t>
            </a:r>
            <a:r>
              <a:rPr lang="en-US" sz="1400" i="1" dirty="0" smtClean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latin typeface="Arial" panose="020B0604020202020204" pitchFamily="34" charset="0"/>
                <a:cs typeface="Arial" pitchFamily="34" charset="0"/>
              </a:rPr>
              <a:t>Cassing</a:t>
            </a:r>
            <a:r>
              <a:rPr lang="en-US" sz="1400" i="1" dirty="0" smtClean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latin typeface="Arial" panose="020B0604020202020204" pitchFamily="34" charset="0"/>
                <a:cs typeface="Arial" pitchFamily="34" charset="0"/>
              </a:rPr>
              <a:t>Bratkovskaya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PRC89 (2014) 0034908</a:t>
            </a:r>
          </a:p>
          <a:p>
            <a:endParaRPr kumimoji="1" lang="en-US" sz="1400" i="1" dirty="0">
              <a:latin typeface="Arial" pitchFamily="34" charset="0"/>
              <a:cs typeface="Arial" pitchFamily="34" charset="0"/>
            </a:endParaRPr>
          </a:p>
          <a:p>
            <a:r>
              <a:rPr kumimoji="1"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Fireball model: van </a:t>
            </a:r>
            <a:r>
              <a:rPr kumimoji="1"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Hees</a:t>
            </a:r>
            <a:r>
              <a:rPr kumimoji="1"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Gale, Rapp, </a:t>
            </a:r>
            <a:endParaRPr kumimoji="1" lang="en-U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kumimoji="1"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PRC84 </a:t>
            </a:r>
            <a:r>
              <a:rPr kumimoji="1"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(2011</a:t>
            </a:r>
            <a:r>
              <a:rPr kumimoji="1"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054906</a:t>
            </a:r>
          </a:p>
          <a:p>
            <a:endParaRPr kumimoji="1"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Hydrodynamic model: Shen, Heinz, </a:t>
            </a:r>
            <a:r>
              <a:rPr kumimoji="1"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aquet</a:t>
            </a:r>
            <a:r>
              <a:rPr kumimoji="1"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Gale,  PRC89  (2014) 044910</a:t>
            </a:r>
          </a:p>
          <a:p>
            <a:r>
              <a:rPr kumimoji="1"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kumimoji="1"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Models Underestimate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954" y="5580555"/>
            <a:ext cx="7772400" cy="1654540"/>
          </a:xfrm>
        </p:spPr>
        <p:txBody>
          <a:bodyPr/>
          <a:lstStyle/>
          <a:p>
            <a:r>
              <a:rPr lang="en-US" dirty="0" smtClean="0"/>
              <a:t>About factor of 2 at high </a:t>
            </a:r>
            <a:r>
              <a:rPr lang="en-US" dirty="0" err="1" smtClean="0"/>
              <a:t>pt</a:t>
            </a:r>
            <a:r>
              <a:rPr lang="en-US" dirty="0" smtClean="0"/>
              <a:t> – with large errors</a:t>
            </a:r>
          </a:p>
          <a:p>
            <a:r>
              <a:rPr lang="en-US" dirty="0" smtClean="0"/>
              <a:t>Factor 5-10 at lower </a:t>
            </a:r>
            <a:r>
              <a:rPr lang="en-US" dirty="0" err="1" smtClean="0"/>
              <a:t>pt</a:t>
            </a:r>
            <a:r>
              <a:rPr lang="en-US" dirty="0" smtClean="0"/>
              <a:t> (central collisions)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63"/>
          <a:stretch/>
        </p:blipFill>
        <p:spPr>
          <a:xfrm>
            <a:off x="1061008" y="726286"/>
            <a:ext cx="6987059" cy="48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457200"/>
          </a:xfrm>
        </p:spPr>
        <p:txBody>
          <a:bodyPr/>
          <a:lstStyle/>
          <a:p>
            <a:r>
              <a:rPr lang="en-US" dirty="0" smtClean="0"/>
              <a:t>Theory </a:t>
            </a:r>
            <a:r>
              <a:rPr lang="en-US" dirty="0"/>
              <a:t>Comparison: Thermal </a:t>
            </a:r>
            <a:r>
              <a:rPr lang="en-US" dirty="0" smtClean="0"/>
              <a:t>Photon Puzzle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1257300"/>
            <a:ext cx="7814530" cy="38775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14755" y="5468257"/>
            <a:ext cx="4838289" cy="83179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pitchFamily="2" charset="2"/>
              <a:buBlip>
                <a:blip r:embed="rId3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pitchFamily="2" charset="2"/>
              <a:buBlip>
                <a:blip r:embed="rId4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algn="ctr">
              <a:buFont typeface="Monotype Sort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Models fail to describe simultaneously photon yield, T and v2!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B-field </a:t>
            </a:r>
            <a:r>
              <a:rPr lang="en-US" dirty="0"/>
              <a:t>E</a:t>
            </a:r>
            <a:r>
              <a:rPr lang="en-US" dirty="0" smtClean="0"/>
              <a:t>nhances </a:t>
            </a:r>
            <a:r>
              <a:rPr lang="en-US" dirty="0"/>
              <a:t>T</a:t>
            </a:r>
            <a:r>
              <a:rPr lang="en-US" dirty="0" smtClean="0"/>
              <a:t>hermal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34" y="1197153"/>
            <a:ext cx="7772400" cy="4216400"/>
          </a:xfrm>
        </p:spPr>
        <p:txBody>
          <a:bodyPr/>
          <a:lstStyle/>
          <a:p>
            <a:r>
              <a:rPr lang="en-US" dirty="0" smtClean="0"/>
              <a:t>Large magnetic field</a:t>
            </a:r>
          </a:p>
          <a:p>
            <a:pPr lvl="1"/>
            <a:r>
              <a:rPr lang="en-US" dirty="0" smtClean="0"/>
              <a:t>Enhanced thermal emission</a:t>
            </a:r>
          </a:p>
          <a:p>
            <a:pPr lvl="1"/>
            <a:r>
              <a:rPr lang="en-US" dirty="0" smtClean="0"/>
              <a:t>Anisotropy with respect to reaction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4528729" y="1129568"/>
            <a:ext cx="4160991" cy="3086896"/>
            <a:chOff x="3902926" y="2160264"/>
            <a:chExt cx="5413841" cy="3235484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02926" y="2588614"/>
              <a:ext cx="5113304" cy="2807134"/>
              <a:chOff x="94" y="1472"/>
              <a:chExt cx="2450" cy="1658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rot="467865" flipV="1">
                <a:off x="1706" y="2427"/>
                <a:ext cx="671" cy="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rot="467865" flipV="1">
                <a:off x="768" y="2712"/>
                <a:ext cx="261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 rot="-10332135">
                <a:off x="2050" y="1472"/>
                <a:ext cx="263" cy="233"/>
              </a:xfrm>
              <a:custGeom>
                <a:avLst/>
                <a:gdLst>
                  <a:gd name="T0" fmla="*/ 0 w 720"/>
                  <a:gd name="T1" fmla="*/ 0 h 622"/>
                  <a:gd name="T2" fmla="*/ 0 w 720"/>
                  <a:gd name="T3" fmla="*/ 0 h 622"/>
                  <a:gd name="T4" fmla="*/ 0 w 720"/>
                  <a:gd name="T5" fmla="*/ 0 h 622"/>
                  <a:gd name="T6" fmla="*/ 0 w 720"/>
                  <a:gd name="T7" fmla="*/ 0 h 622"/>
                  <a:gd name="T8" fmla="*/ 0 w 720"/>
                  <a:gd name="T9" fmla="*/ 0 h 622"/>
                  <a:gd name="T10" fmla="*/ 0 w 720"/>
                  <a:gd name="T11" fmla="*/ 0 h 622"/>
                  <a:gd name="T12" fmla="*/ 0 w 720"/>
                  <a:gd name="T13" fmla="*/ 0 h 622"/>
                  <a:gd name="T14" fmla="*/ 0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099968" lon="21299970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rot="467865" flipH="1">
                <a:off x="641" y="1553"/>
                <a:ext cx="455" cy="6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rot="467865" flipH="1">
                <a:off x="859" y="1582"/>
                <a:ext cx="448" cy="68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rot="467865">
                <a:off x="1022" y="1812"/>
                <a:ext cx="150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rot="467865">
                <a:off x="883" y="249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 rot="467865">
                <a:off x="160" y="1616"/>
                <a:ext cx="2384" cy="1343"/>
              </a:xfrm>
              <a:prstGeom prst="parallelogram">
                <a:avLst>
                  <a:gd name="adj" fmla="val 65861"/>
                </a:avLst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rot="467865" flipH="1">
                <a:off x="94" y="2524"/>
                <a:ext cx="191" cy="29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rot="467865" flipH="1">
                <a:off x="952" y="1600"/>
                <a:ext cx="554" cy="8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 rot="11267865" flipV="1">
                <a:off x="843" y="2329"/>
                <a:ext cx="186" cy="538"/>
              </a:xfrm>
              <a:custGeom>
                <a:avLst/>
                <a:gdLst>
                  <a:gd name="T0" fmla="*/ 1 w 252"/>
                  <a:gd name="T1" fmla="*/ 5 h 715"/>
                  <a:gd name="T2" fmla="*/ 1 w 252"/>
                  <a:gd name="T3" fmla="*/ 4 h 715"/>
                  <a:gd name="T4" fmla="*/ 1 w 252"/>
                  <a:gd name="T5" fmla="*/ 2 h 715"/>
                  <a:gd name="T6" fmla="*/ 1 w 252"/>
                  <a:gd name="T7" fmla="*/ 2 h 715"/>
                  <a:gd name="T8" fmla="*/ 1 w 252"/>
                  <a:gd name="T9" fmla="*/ 2 h 715"/>
                  <a:gd name="T10" fmla="*/ 1 w 252"/>
                  <a:gd name="T11" fmla="*/ 2 h 715"/>
                  <a:gd name="T12" fmla="*/ 1 w 252"/>
                  <a:gd name="T13" fmla="*/ 2 h 715"/>
                  <a:gd name="T14" fmla="*/ 1 w 252"/>
                  <a:gd name="T15" fmla="*/ 2 h 715"/>
                  <a:gd name="T16" fmla="*/ 1 w 252"/>
                  <a:gd name="T17" fmla="*/ 4 h 715"/>
                  <a:gd name="T18" fmla="*/ 1 w 252"/>
                  <a:gd name="T19" fmla="*/ 4 h 715"/>
                  <a:gd name="T20" fmla="*/ 1 w 252"/>
                  <a:gd name="T21" fmla="*/ 5 h 715"/>
                  <a:gd name="T22" fmla="*/ 1 w 252"/>
                  <a:gd name="T23" fmla="*/ 5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2"/>
                  <a:gd name="T37" fmla="*/ 0 h 715"/>
                  <a:gd name="T38" fmla="*/ 252 w 252"/>
                  <a:gd name="T39" fmla="*/ 715 h 7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 rot="467865" flipH="1">
                <a:off x="743" y="2288"/>
                <a:ext cx="409" cy="61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 rot="467865">
                <a:off x="2113" y="2469"/>
                <a:ext cx="37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 rot="467865">
                <a:off x="864" y="288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latin typeface="Arial" panose="020B0604020202020204" pitchFamily="34" charset="0"/>
                  </a:rPr>
                  <a:t>z</a:t>
                </a:r>
              </a:p>
            </p:txBody>
          </p:sp>
          <p:grpSp>
            <p:nvGrpSpPr>
              <p:cNvPr id="27" name="Group 21"/>
              <p:cNvGrpSpPr>
                <a:grpSpLocks/>
              </p:cNvGrpSpPr>
              <p:nvPr/>
            </p:nvGrpSpPr>
            <p:grpSpPr bwMode="auto">
              <a:xfrm rot="467865">
                <a:off x="1577" y="1563"/>
                <a:ext cx="756" cy="754"/>
                <a:chOff x="3157" y="3025"/>
                <a:chExt cx="1026" cy="999"/>
              </a:xfrm>
            </p:grpSpPr>
            <p:grpSp>
              <p:nvGrpSpPr>
                <p:cNvPr id="94" name="Group 22"/>
                <p:cNvGrpSpPr>
                  <a:grpSpLocks/>
                </p:cNvGrpSpPr>
                <p:nvPr/>
              </p:nvGrpSpPr>
              <p:grpSpPr bwMode="auto">
                <a:xfrm>
                  <a:off x="3157" y="3025"/>
                  <a:ext cx="1026" cy="999"/>
                  <a:chOff x="4130" y="2180"/>
                  <a:chExt cx="1026" cy="999"/>
                </a:xfrm>
              </p:grpSpPr>
              <p:sp>
                <p:nvSpPr>
                  <p:cNvPr id="9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1"/>
                    <a:ext cx="981" cy="98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de-DE"/>
                  </a:p>
                </p:txBody>
              </p:sp>
              <p:sp>
                <p:nvSpPr>
                  <p:cNvPr id="9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0"/>
                    <a:ext cx="981" cy="981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de-DE"/>
                  </a:p>
                </p:txBody>
              </p:sp>
              <p:sp>
                <p:nvSpPr>
                  <p:cNvPr id="98" name="Freeform 25"/>
                  <p:cNvSpPr>
                    <a:spLocks/>
                  </p:cNvSpPr>
                  <p:nvPr/>
                </p:nvSpPr>
                <p:spPr bwMode="auto">
                  <a:xfrm>
                    <a:off x="4130" y="2579"/>
                    <a:ext cx="1026" cy="600"/>
                  </a:xfrm>
                  <a:custGeom>
                    <a:avLst/>
                    <a:gdLst>
                      <a:gd name="T0" fmla="*/ 43 w 1026"/>
                      <a:gd name="T1" fmla="*/ 123 h 600"/>
                      <a:gd name="T2" fmla="*/ 120 w 1026"/>
                      <a:gd name="T3" fmla="*/ 181 h 600"/>
                      <a:gd name="T4" fmla="*/ 262 w 1026"/>
                      <a:gd name="T5" fmla="*/ 250 h 600"/>
                      <a:gd name="T6" fmla="*/ 432 w 1026"/>
                      <a:gd name="T7" fmla="*/ 280 h 600"/>
                      <a:gd name="T8" fmla="*/ 634 w 1026"/>
                      <a:gd name="T9" fmla="*/ 259 h 600"/>
                      <a:gd name="T10" fmla="*/ 799 w 1026"/>
                      <a:gd name="T11" fmla="*/ 201 h 600"/>
                      <a:gd name="T12" fmla="*/ 937 w 1026"/>
                      <a:gd name="T13" fmla="*/ 90 h 600"/>
                      <a:gd name="T14" fmla="*/ 1026 w 1026"/>
                      <a:gd name="T15" fmla="*/ 9 h 600"/>
                      <a:gd name="T16" fmla="*/ 1019 w 1026"/>
                      <a:gd name="T17" fmla="*/ 144 h 600"/>
                      <a:gd name="T18" fmla="*/ 992 w 1026"/>
                      <a:gd name="T19" fmla="*/ 267 h 600"/>
                      <a:gd name="T20" fmla="*/ 929 w 1026"/>
                      <a:gd name="T21" fmla="*/ 384 h 600"/>
                      <a:gd name="T22" fmla="*/ 857 w 1026"/>
                      <a:gd name="T23" fmla="*/ 467 h 600"/>
                      <a:gd name="T24" fmla="*/ 749 w 1026"/>
                      <a:gd name="T25" fmla="*/ 542 h 600"/>
                      <a:gd name="T26" fmla="*/ 610 w 1026"/>
                      <a:gd name="T27" fmla="*/ 588 h 600"/>
                      <a:gd name="T28" fmla="*/ 455 w 1026"/>
                      <a:gd name="T29" fmla="*/ 594 h 600"/>
                      <a:gd name="T30" fmla="*/ 310 w 1026"/>
                      <a:gd name="T31" fmla="*/ 553 h 600"/>
                      <a:gd name="T32" fmla="*/ 193 w 1026"/>
                      <a:gd name="T33" fmla="*/ 479 h 600"/>
                      <a:gd name="T34" fmla="*/ 95 w 1026"/>
                      <a:gd name="T35" fmla="*/ 368 h 600"/>
                      <a:gd name="T36" fmla="*/ 36 w 1026"/>
                      <a:gd name="T37" fmla="*/ 237 h 600"/>
                      <a:gd name="T38" fmla="*/ 1 w 1026"/>
                      <a:gd name="T39" fmla="*/ 73 h 600"/>
                      <a:gd name="T40" fmla="*/ 43 w 1026"/>
                      <a:gd name="T41" fmla="*/ 123 h 6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26"/>
                      <a:gd name="T64" fmla="*/ 0 h 600"/>
                      <a:gd name="T65" fmla="*/ 1026 w 1026"/>
                      <a:gd name="T66" fmla="*/ 600 h 6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26" h="600">
                        <a:moveTo>
                          <a:pt x="43" y="123"/>
                        </a:moveTo>
                        <a:cubicBezTo>
                          <a:pt x="61" y="136"/>
                          <a:pt x="84" y="160"/>
                          <a:pt x="120" y="181"/>
                        </a:cubicBezTo>
                        <a:cubicBezTo>
                          <a:pt x="156" y="202"/>
                          <a:pt x="210" y="233"/>
                          <a:pt x="262" y="250"/>
                        </a:cubicBezTo>
                        <a:cubicBezTo>
                          <a:pt x="314" y="267"/>
                          <a:pt x="370" y="279"/>
                          <a:pt x="432" y="280"/>
                        </a:cubicBezTo>
                        <a:cubicBezTo>
                          <a:pt x="494" y="281"/>
                          <a:pt x="573" y="272"/>
                          <a:pt x="634" y="259"/>
                        </a:cubicBezTo>
                        <a:cubicBezTo>
                          <a:pt x="695" y="246"/>
                          <a:pt x="749" y="229"/>
                          <a:pt x="799" y="201"/>
                        </a:cubicBezTo>
                        <a:cubicBezTo>
                          <a:pt x="849" y="173"/>
                          <a:pt x="899" y="122"/>
                          <a:pt x="937" y="90"/>
                        </a:cubicBezTo>
                        <a:cubicBezTo>
                          <a:pt x="975" y="58"/>
                          <a:pt x="1012" y="0"/>
                          <a:pt x="1026" y="9"/>
                        </a:cubicBezTo>
                        <a:cubicBezTo>
                          <a:pt x="1021" y="13"/>
                          <a:pt x="1025" y="101"/>
                          <a:pt x="1019" y="144"/>
                        </a:cubicBezTo>
                        <a:cubicBezTo>
                          <a:pt x="1013" y="187"/>
                          <a:pt x="1007" y="227"/>
                          <a:pt x="992" y="267"/>
                        </a:cubicBezTo>
                        <a:cubicBezTo>
                          <a:pt x="978" y="307"/>
                          <a:pt x="952" y="351"/>
                          <a:pt x="929" y="384"/>
                        </a:cubicBezTo>
                        <a:cubicBezTo>
                          <a:pt x="907" y="417"/>
                          <a:pt x="886" y="440"/>
                          <a:pt x="857" y="467"/>
                        </a:cubicBezTo>
                        <a:cubicBezTo>
                          <a:pt x="827" y="493"/>
                          <a:pt x="790" y="521"/>
                          <a:pt x="749" y="542"/>
                        </a:cubicBezTo>
                        <a:cubicBezTo>
                          <a:pt x="708" y="562"/>
                          <a:pt x="659" y="580"/>
                          <a:pt x="610" y="588"/>
                        </a:cubicBezTo>
                        <a:cubicBezTo>
                          <a:pt x="561" y="596"/>
                          <a:pt x="505" y="600"/>
                          <a:pt x="455" y="594"/>
                        </a:cubicBezTo>
                        <a:cubicBezTo>
                          <a:pt x="404" y="588"/>
                          <a:pt x="353" y="572"/>
                          <a:pt x="310" y="553"/>
                        </a:cubicBezTo>
                        <a:cubicBezTo>
                          <a:pt x="267" y="533"/>
                          <a:pt x="229" y="510"/>
                          <a:pt x="193" y="479"/>
                        </a:cubicBezTo>
                        <a:cubicBezTo>
                          <a:pt x="157" y="448"/>
                          <a:pt x="121" y="408"/>
                          <a:pt x="95" y="368"/>
                        </a:cubicBezTo>
                        <a:cubicBezTo>
                          <a:pt x="69" y="328"/>
                          <a:pt x="52" y="286"/>
                          <a:pt x="36" y="237"/>
                        </a:cubicBezTo>
                        <a:cubicBezTo>
                          <a:pt x="20" y="188"/>
                          <a:pt x="0" y="92"/>
                          <a:pt x="1" y="73"/>
                        </a:cubicBezTo>
                        <a:lnTo>
                          <a:pt x="43" y="12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195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26"/>
                  <p:cNvSpPr>
                    <a:spLocks/>
                  </p:cNvSpPr>
                  <p:nvPr/>
                </p:nvSpPr>
                <p:spPr bwMode="auto">
                  <a:xfrm>
                    <a:off x="4153" y="2604"/>
                    <a:ext cx="979" cy="257"/>
                  </a:xfrm>
                  <a:custGeom>
                    <a:avLst/>
                    <a:gdLst>
                      <a:gd name="T0" fmla="*/ 0 w 979"/>
                      <a:gd name="T1" fmla="*/ 78 h 257"/>
                      <a:gd name="T2" fmla="*/ 101 w 979"/>
                      <a:gd name="T3" fmla="*/ 160 h 257"/>
                      <a:gd name="T4" fmla="*/ 263 w 979"/>
                      <a:gd name="T5" fmla="*/ 232 h 257"/>
                      <a:gd name="T6" fmla="*/ 404 w 979"/>
                      <a:gd name="T7" fmla="*/ 256 h 257"/>
                      <a:gd name="T8" fmla="*/ 608 w 979"/>
                      <a:gd name="T9" fmla="*/ 238 h 257"/>
                      <a:gd name="T10" fmla="*/ 800 w 979"/>
                      <a:gd name="T11" fmla="*/ 160 h 257"/>
                      <a:gd name="T12" fmla="*/ 979 w 979"/>
                      <a:gd name="T13" fmla="*/ 0 h 2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79"/>
                      <a:gd name="T22" fmla="*/ 0 h 257"/>
                      <a:gd name="T23" fmla="*/ 979 w 979"/>
                      <a:gd name="T24" fmla="*/ 257 h 2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3175" y="3162"/>
                  <a:ext cx="252" cy="715"/>
                </a:xfrm>
                <a:custGeom>
                  <a:avLst/>
                  <a:gdLst>
                    <a:gd name="T0" fmla="*/ 84 w 252"/>
                    <a:gd name="T1" fmla="*/ 643 h 715"/>
                    <a:gd name="T2" fmla="*/ 24 w 252"/>
                    <a:gd name="T3" fmla="*/ 519 h 715"/>
                    <a:gd name="T4" fmla="*/ 1 w 252"/>
                    <a:gd name="T5" fmla="*/ 351 h 715"/>
                    <a:gd name="T6" fmla="*/ 30 w 252"/>
                    <a:gd name="T7" fmla="*/ 205 h 715"/>
                    <a:gd name="T8" fmla="*/ 100 w 252"/>
                    <a:gd name="T9" fmla="*/ 73 h 715"/>
                    <a:gd name="T10" fmla="*/ 166 w 252"/>
                    <a:gd name="T11" fmla="*/ 4 h 715"/>
                    <a:gd name="T12" fmla="*/ 225 w 252"/>
                    <a:gd name="T13" fmla="*/ 171 h 715"/>
                    <a:gd name="T14" fmla="*/ 249 w 252"/>
                    <a:gd name="T15" fmla="*/ 337 h 715"/>
                    <a:gd name="T16" fmla="*/ 241 w 252"/>
                    <a:gd name="T17" fmla="*/ 514 h 715"/>
                    <a:gd name="T18" fmla="*/ 199 w 252"/>
                    <a:gd name="T19" fmla="*/ 636 h 715"/>
                    <a:gd name="T20" fmla="*/ 142 w 252"/>
                    <a:gd name="T21" fmla="*/ 712 h 715"/>
                    <a:gd name="T22" fmla="*/ 84 w 252"/>
                    <a:gd name="T23" fmla="*/ 643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rot="467865">
                <a:off x="1152" y="1623"/>
                <a:ext cx="619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 rot="467865">
                <a:off x="1355" y="1787"/>
                <a:ext cx="4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 rot="467865">
                <a:off x="906" y="1903"/>
                <a:ext cx="8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rot="467865" flipH="1">
                <a:off x="1525" y="1887"/>
                <a:ext cx="239" cy="36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 rot="467865">
                <a:off x="789" y="2075"/>
                <a:ext cx="15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rot="467865" flipH="1">
                <a:off x="796" y="1600"/>
                <a:ext cx="880" cy="133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 rot="467865">
                <a:off x="673" y="2207"/>
                <a:ext cx="15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35"/>
              <p:cNvGrpSpPr>
                <a:grpSpLocks/>
              </p:cNvGrpSpPr>
              <p:nvPr/>
            </p:nvGrpSpPr>
            <p:grpSpPr bwMode="auto">
              <a:xfrm rot="467865">
                <a:off x="1134" y="1906"/>
                <a:ext cx="361" cy="744"/>
                <a:chOff x="3811" y="2604"/>
                <a:chExt cx="489" cy="985"/>
              </a:xfrm>
            </p:grpSpPr>
            <p:sp>
              <p:nvSpPr>
                <p:cNvPr id="90" name="Oval 36"/>
                <p:cNvSpPr>
                  <a:spLocks noChangeArrowheads="1"/>
                </p:cNvSpPr>
                <p:nvPr/>
              </p:nvSpPr>
              <p:spPr bwMode="auto">
                <a:xfrm rot="21132135">
                  <a:off x="3811" y="2605"/>
                  <a:ext cx="488" cy="9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auto">
                <a:xfrm>
                  <a:off x="3811" y="3074"/>
                  <a:ext cx="489" cy="515"/>
                </a:xfrm>
                <a:custGeom>
                  <a:avLst/>
                  <a:gdLst>
                    <a:gd name="T0" fmla="*/ 13 w 489"/>
                    <a:gd name="T1" fmla="*/ 46 h 515"/>
                    <a:gd name="T2" fmla="*/ 65 w 489"/>
                    <a:gd name="T3" fmla="*/ 81 h 515"/>
                    <a:gd name="T4" fmla="*/ 121 w 489"/>
                    <a:gd name="T5" fmla="*/ 97 h 515"/>
                    <a:gd name="T6" fmla="*/ 176 w 489"/>
                    <a:gd name="T7" fmla="*/ 112 h 515"/>
                    <a:gd name="T8" fmla="*/ 241 w 489"/>
                    <a:gd name="T9" fmla="*/ 114 h 515"/>
                    <a:gd name="T10" fmla="*/ 313 w 489"/>
                    <a:gd name="T11" fmla="*/ 103 h 515"/>
                    <a:gd name="T12" fmla="*/ 385 w 489"/>
                    <a:gd name="T13" fmla="*/ 78 h 515"/>
                    <a:gd name="T14" fmla="*/ 452 w 489"/>
                    <a:gd name="T15" fmla="*/ 29 h 515"/>
                    <a:gd name="T16" fmla="*/ 485 w 489"/>
                    <a:gd name="T17" fmla="*/ 7 h 515"/>
                    <a:gd name="T18" fmla="*/ 487 w 489"/>
                    <a:gd name="T19" fmla="*/ 70 h 515"/>
                    <a:gd name="T20" fmla="*/ 474 w 489"/>
                    <a:gd name="T21" fmla="*/ 190 h 515"/>
                    <a:gd name="T22" fmla="*/ 444 w 489"/>
                    <a:gd name="T23" fmla="*/ 304 h 515"/>
                    <a:gd name="T24" fmla="*/ 408 w 489"/>
                    <a:gd name="T25" fmla="*/ 385 h 515"/>
                    <a:gd name="T26" fmla="*/ 356 w 489"/>
                    <a:gd name="T27" fmla="*/ 458 h 515"/>
                    <a:gd name="T28" fmla="*/ 289 w 489"/>
                    <a:gd name="T29" fmla="*/ 503 h 515"/>
                    <a:gd name="T30" fmla="*/ 214 w 489"/>
                    <a:gd name="T31" fmla="*/ 509 h 515"/>
                    <a:gd name="T32" fmla="*/ 143 w 489"/>
                    <a:gd name="T33" fmla="*/ 469 h 515"/>
                    <a:gd name="T34" fmla="*/ 87 w 489"/>
                    <a:gd name="T35" fmla="*/ 397 h 515"/>
                    <a:gd name="T36" fmla="*/ 39 w 489"/>
                    <a:gd name="T37" fmla="*/ 289 h 515"/>
                    <a:gd name="T38" fmla="*/ 10 w 489"/>
                    <a:gd name="T39" fmla="*/ 161 h 515"/>
                    <a:gd name="T40" fmla="*/ 0 w 489"/>
                    <a:gd name="T41" fmla="*/ 28 h 515"/>
                    <a:gd name="T42" fmla="*/ 13 w 489"/>
                    <a:gd name="T43" fmla="*/ 46 h 5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9"/>
                    <a:gd name="T67" fmla="*/ 0 h 515"/>
                    <a:gd name="T68" fmla="*/ 489 w 489"/>
                    <a:gd name="T69" fmla="*/ 515 h 5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9" h="515">
                      <a:moveTo>
                        <a:pt x="13" y="46"/>
                      </a:moveTo>
                      <a:cubicBezTo>
                        <a:pt x="24" y="55"/>
                        <a:pt x="47" y="72"/>
                        <a:pt x="65" y="81"/>
                      </a:cubicBezTo>
                      <a:cubicBezTo>
                        <a:pt x="83" y="90"/>
                        <a:pt x="103" y="92"/>
                        <a:pt x="121" y="97"/>
                      </a:cubicBezTo>
                      <a:cubicBezTo>
                        <a:pt x="139" y="102"/>
                        <a:pt x="156" y="109"/>
                        <a:pt x="176" y="112"/>
                      </a:cubicBezTo>
                      <a:cubicBezTo>
                        <a:pt x="196" y="115"/>
                        <a:pt x="218" y="115"/>
                        <a:pt x="241" y="114"/>
                      </a:cubicBezTo>
                      <a:cubicBezTo>
                        <a:pt x="264" y="113"/>
                        <a:pt x="289" y="109"/>
                        <a:pt x="313" y="103"/>
                      </a:cubicBezTo>
                      <a:cubicBezTo>
                        <a:pt x="337" y="97"/>
                        <a:pt x="362" y="90"/>
                        <a:pt x="385" y="78"/>
                      </a:cubicBezTo>
                      <a:cubicBezTo>
                        <a:pt x="408" y="66"/>
                        <a:pt x="435" y="41"/>
                        <a:pt x="452" y="29"/>
                      </a:cubicBezTo>
                      <a:cubicBezTo>
                        <a:pt x="469" y="17"/>
                        <a:pt x="479" y="0"/>
                        <a:pt x="485" y="7"/>
                      </a:cubicBezTo>
                      <a:cubicBezTo>
                        <a:pt x="483" y="11"/>
                        <a:pt x="489" y="40"/>
                        <a:pt x="487" y="70"/>
                      </a:cubicBezTo>
                      <a:cubicBezTo>
                        <a:pt x="485" y="100"/>
                        <a:pt x="481" y="151"/>
                        <a:pt x="474" y="190"/>
                      </a:cubicBezTo>
                      <a:cubicBezTo>
                        <a:pt x="467" y="229"/>
                        <a:pt x="455" y="272"/>
                        <a:pt x="444" y="304"/>
                      </a:cubicBezTo>
                      <a:cubicBezTo>
                        <a:pt x="433" y="336"/>
                        <a:pt x="423" y="359"/>
                        <a:pt x="408" y="385"/>
                      </a:cubicBezTo>
                      <a:cubicBezTo>
                        <a:pt x="394" y="411"/>
                        <a:pt x="376" y="438"/>
                        <a:pt x="356" y="458"/>
                      </a:cubicBezTo>
                      <a:cubicBezTo>
                        <a:pt x="336" y="478"/>
                        <a:pt x="313" y="495"/>
                        <a:pt x="289" y="503"/>
                      </a:cubicBezTo>
                      <a:cubicBezTo>
                        <a:pt x="265" y="511"/>
                        <a:pt x="238" y="515"/>
                        <a:pt x="214" y="509"/>
                      </a:cubicBezTo>
                      <a:cubicBezTo>
                        <a:pt x="189" y="503"/>
                        <a:pt x="164" y="488"/>
                        <a:pt x="143" y="469"/>
                      </a:cubicBezTo>
                      <a:cubicBezTo>
                        <a:pt x="122" y="450"/>
                        <a:pt x="104" y="427"/>
                        <a:pt x="87" y="397"/>
                      </a:cubicBezTo>
                      <a:cubicBezTo>
                        <a:pt x="69" y="367"/>
                        <a:pt x="52" y="328"/>
                        <a:pt x="39" y="289"/>
                      </a:cubicBezTo>
                      <a:cubicBezTo>
                        <a:pt x="27" y="250"/>
                        <a:pt x="17" y="204"/>
                        <a:pt x="10" y="161"/>
                      </a:cubicBezTo>
                      <a:cubicBezTo>
                        <a:pt x="4" y="118"/>
                        <a:pt x="0" y="47"/>
                        <a:pt x="0" y="28"/>
                      </a:cubicBez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38"/>
                <p:cNvSpPr>
                  <a:spLocks/>
                </p:cNvSpPr>
                <p:nvPr/>
              </p:nvSpPr>
              <p:spPr bwMode="auto">
                <a:xfrm>
                  <a:off x="3811" y="3076"/>
                  <a:ext cx="487" cy="110"/>
                </a:xfrm>
                <a:custGeom>
                  <a:avLst/>
                  <a:gdLst>
                    <a:gd name="T0" fmla="*/ 0 w 979"/>
                    <a:gd name="T1" fmla="*/ 0 h 257"/>
                    <a:gd name="T2" fmla="*/ 0 w 979"/>
                    <a:gd name="T3" fmla="*/ 0 h 257"/>
                    <a:gd name="T4" fmla="*/ 0 w 979"/>
                    <a:gd name="T5" fmla="*/ 0 h 257"/>
                    <a:gd name="T6" fmla="*/ 0 w 979"/>
                    <a:gd name="T7" fmla="*/ 0 h 257"/>
                    <a:gd name="T8" fmla="*/ 0 w 979"/>
                    <a:gd name="T9" fmla="*/ 0 h 257"/>
                    <a:gd name="T10" fmla="*/ 0 w 979"/>
                    <a:gd name="T11" fmla="*/ 0 h 257"/>
                    <a:gd name="T12" fmla="*/ 0 w 979"/>
                    <a:gd name="T13" fmla="*/ 0 h 2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9"/>
                    <a:gd name="T22" fmla="*/ 0 h 257"/>
                    <a:gd name="T23" fmla="*/ 979 w 979"/>
                    <a:gd name="T24" fmla="*/ 257 h 2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39"/>
                <p:cNvSpPr>
                  <a:spLocks noChangeArrowheads="1"/>
                </p:cNvSpPr>
                <p:nvPr/>
              </p:nvSpPr>
              <p:spPr bwMode="auto">
                <a:xfrm rot="21132135">
                  <a:off x="3811" y="2604"/>
                  <a:ext cx="488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de-DE"/>
                </a:p>
              </p:txBody>
            </p:sp>
          </p:grpSp>
          <p:sp>
            <p:nvSpPr>
              <p:cNvPr id="36" name="Line 40"/>
              <p:cNvSpPr>
                <a:spLocks noChangeShapeType="1"/>
              </p:cNvSpPr>
              <p:nvPr/>
            </p:nvSpPr>
            <p:spPr bwMode="auto">
              <a:xfrm rot="467865" flipH="1">
                <a:off x="1413" y="2002"/>
                <a:ext cx="659" cy="100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 rot="467865" flipH="1">
                <a:off x="1198" y="2029"/>
                <a:ext cx="623" cy="94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 rot="467865">
                <a:off x="1364" y="2388"/>
                <a:ext cx="69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rot="467865" flipH="1">
                <a:off x="954" y="2303"/>
                <a:ext cx="417" cy="63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rot="467865" flipH="1">
                <a:off x="1084" y="2309"/>
                <a:ext cx="102" cy="1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45"/>
              <p:cNvSpPr>
                <a:spLocks noChangeShapeType="1"/>
              </p:cNvSpPr>
              <p:nvPr/>
            </p:nvSpPr>
            <p:spPr bwMode="auto">
              <a:xfrm rot="467865">
                <a:off x="864" y="2303"/>
                <a:ext cx="35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46"/>
              <p:cNvGrpSpPr>
                <a:grpSpLocks/>
              </p:cNvGrpSpPr>
              <p:nvPr/>
            </p:nvGrpSpPr>
            <p:grpSpPr bwMode="auto">
              <a:xfrm rot="467865">
                <a:off x="297" y="2199"/>
                <a:ext cx="747" cy="753"/>
                <a:chOff x="3424" y="1488"/>
                <a:chExt cx="776" cy="764"/>
              </a:xfrm>
            </p:grpSpPr>
            <p:sp>
              <p:nvSpPr>
                <p:cNvPr id="84" name="Oval 47"/>
                <p:cNvSpPr>
                  <a:spLocks noChangeArrowheads="1"/>
                </p:cNvSpPr>
                <p:nvPr/>
              </p:nvSpPr>
              <p:spPr bwMode="auto">
                <a:xfrm>
                  <a:off x="3435" y="1489"/>
                  <a:ext cx="749" cy="7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85" name="Oval 48"/>
                <p:cNvSpPr>
                  <a:spLocks noChangeArrowheads="1"/>
                </p:cNvSpPr>
                <p:nvPr/>
              </p:nvSpPr>
              <p:spPr bwMode="auto">
                <a:xfrm>
                  <a:off x="3433" y="1488"/>
                  <a:ext cx="749" cy="74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86" name="Freeform 49"/>
                <p:cNvSpPr>
                  <a:spLocks/>
                </p:cNvSpPr>
                <p:nvPr/>
              </p:nvSpPr>
              <p:spPr bwMode="auto">
                <a:xfrm>
                  <a:off x="3424" y="1799"/>
                  <a:ext cx="776" cy="453"/>
                </a:xfrm>
                <a:custGeom>
                  <a:avLst/>
                  <a:gdLst>
                    <a:gd name="T0" fmla="*/ 2 w 982"/>
                    <a:gd name="T1" fmla="*/ 2 h 568"/>
                    <a:gd name="T2" fmla="*/ 2 w 982"/>
                    <a:gd name="T3" fmla="*/ 3 h 568"/>
                    <a:gd name="T4" fmla="*/ 4 w 982"/>
                    <a:gd name="T5" fmla="*/ 4 h 568"/>
                    <a:gd name="T6" fmla="*/ 6 w 982"/>
                    <a:gd name="T7" fmla="*/ 5 h 568"/>
                    <a:gd name="T8" fmla="*/ 8 w 982"/>
                    <a:gd name="T9" fmla="*/ 5 h 568"/>
                    <a:gd name="T10" fmla="*/ 10 w 982"/>
                    <a:gd name="T11" fmla="*/ 3 h 568"/>
                    <a:gd name="T12" fmla="*/ 13 w 982"/>
                    <a:gd name="T13" fmla="*/ 2 h 568"/>
                    <a:gd name="T14" fmla="*/ 13 w 982"/>
                    <a:gd name="T15" fmla="*/ 2 h 568"/>
                    <a:gd name="T16" fmla="*/ 13 w 982"/>
                    <a:gd name="T17" fmla="*/ 2 h 568"/>
                    <a:gd name="T18" fmla="*/ 13 w 982"/>
                    <a:gd name="T19" fmla="*/ 5 h 568"/>
                    <a:gd name="T20" fmla="*/ 13 w 982"/>
                    <a:gd name="T21" fmla="*/ 6 h 568"/>
                    <a:gd name="T22" fmla="*/ 12 w 982"/>
                    <a:gd name="T23" fmla="*/ 7 h 568"/>
                    <a:gd name="T24" fmla="*/ 10 w 982"/>
                    <a:gd name="T25" fmla="*/ 9 h 568"/>
                    <a:gd name="T26" fmla="*/ 8 w 982"/>
                    <a:gd name="T27" fmla="*/ 10 h 568"/>
                    <a:gd name="T28" fmla="*/ 6 w 982"/>
                    <a:gd name="T29" fmla="*/ 10 h 568"/>
                    <a:gd name="T30" fmla="*/ 4 w 982"/>
                    <a:gd name="T31" fmla="*/ 9 h 568"/>
                    <a:gd name="T32" fmla="*/ 2 w 982"/>
                    <a:gd name="T33" fmla="*/ 8 h 568"/>
                    <a:gd name="T34" fmla="*/ 2 w 982"/>
                    <a:gd name="T35" fmla="*/ 6 h 568"/>
                    <a:gd name="T36" fmla="*/ 2 w 982"/>
                    <a:gd name="T37" fmla="*/ 4 h 568"/>
                    <a:gd name="T38" fmla="*/ 0 w 982"/>
                    <a:gd name="T39" fmla="*/ 2 h 568"/>
                    <a:gd name="T40" fmla="*/ 2 w 982"/>
                    <a:gd name="T41" fmla="*/ 2 h 5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2"/>
                    <a:gd name="T64" fmla="*/ 0 h 568"/>
                    <a:gd name="T65" fmla="*/ 982 w 982"/>
                    <a:gd name="T66" fmla="*/ 568 h 5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2" h="568">
                      <a:moveTo>
                        <a:pt x="22" y="106"/>
                      </a:moveTo>
                      <a:cubicBezTo>
                        <a:pt x="39" y="120"/>
                        <a:pt x="60" y="144"/>
                        <a:pt x="100" y="166"/>
                      </a:cubicBezTo>
                      <a:cubicBezTo>
                        <a:pt x="140" y="188"/>
                        <a:pt x="212" y="222"/>
                        <a:pt x="262" y="238"/>
                      </a:cubicBezTo>
                      <a:cubicBezTo>
                        <a:pt x="312" y="254"/>
                        <a:pt x="346" y="261"/>
                        <a:pt x="403" y="262"/>
                      </a:cubicBezTo>
                      <a:cubicBezTo>
                        <a:pt x="460" y="263"/>
                        <a:pt x="546" y="257"/>
                        <a:pt x="607" y="244"/>
                      </a:cubicBezTo>
                      <a:cubicBezTo>
                        <a:pt x="668" y="231"/>
                        <a:pt x="719" y="210"/>
                        <a:pt x="769" y="183"/>
                      </a:cubicBezTo>
                      <a:cubicBezTo>
                        <a:pt x="819" y="156"/>
                        <a:pt x="872" y="111"/>
                        <a:pt x="907" y="82"/>
                      </a:cubicBezTo>
                      <a:cubicBezTo>
                        <a:pt x="942" y="53"/>
                        <a:pt x="966" y="0"/>
                        <a:pt x="978" y="7"/>
                      </a:cubicBezTo>
                      <a:cubicBezTo>
                        <a:pt x="973" y="11"/>
                        <a:pt x="982" y="84"/>
                        <a:pt x="978" y="123"/>
                      </a:cubicBezTo>
                      <a:cubicBezTo>
                        <a:pt x="974" y="162"/>
                        <a:pt x="966" y="204"/>
                        <a:pt x="952" y="243"/>
                      </a:cubicBezTo>
                      <a:cubicBezTo>
                        <a:pt x="938" y="282"/>
                        <a:pt x="913" y="325"/>
                        <a:pt x="891" y="357"/>
                      </a:cubicBezTo>
                      <a:cubicBezTo>
                        <a:pt x="869" y="389"/>
                        <a:pt x="849" y="412"/>
                        <a:pt x="820" y="438"/>
                      </a:cubicBezTo>
                      <a:cubicBezTo>
                        <a:pt x="791" y="464"/>
                        <a:pt x="755" y="491"/>
                        <a:pt x="715" y="511"/>
                      </a:cubicBezTo>
                      <a:cubicBezTo>
                        <a:pt x="675" y="531"/>
                        <a:pt x="628" y="548"/>
                        <a:pt x="580" y="556"/>
                      </a:cubicBezTo>
                      <a:cubicBezTo>
                        <a:pt x="532" y="564"/>
                        <a:pt x="478" y="568"/>
                        <a:pt x="429" y="562"/>
                      </a:cubicBezTo>
                      <a:cubicBezTo>
                        <a:pt x="380" y="556"/>
                        <a:pt x="330" y="541"/>
                        <a:pt x="288" y="522"/>
                      </a:cubicBezTo>
                      <a:cubicBezTo>
                        <a:pt x="246" y="503"/>
                        <a:pt x="209" y="480"/>
                        <a:pt x="174" y="450"/>
                      </a:cubicBezTo>
                      <a:cubicBezTo>
                        <a:pt x="139" y="420"/>
                        <a:pt x="104" y="381"/>
                        <a:pt x="79" y="342"/>
                      </a:cubicBezTo>
                      <a:cubicBezTo>
                        <a:pt x="54" y="303"/>
                        <a:pt x="34" y="257"/>
                        <a:pt x="21" y="214"/>
                      </a:cubicBezTo>
                      <a:cubicBezTo>
                        <a:pt x="8" y="171"/>
                        <a:pt x="0" y="99"/>
                        <a:pt x="0" y="81"/>
                      </a:cubicBezTo>
                      <a:lnTo>
                        <a:pt x="22" y="106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0"/>
                <p:cNvSpPr>
                  <a:spLocks/>
                </p:cNvSpPr>
                <p:nvPr/>
              </p:nvSpPr>
              <p:spPr bwMode="auto">
                <a:xfrm rot="10800000" flipV="1">
                  <a:off x="3992" y="1580"/>
                  <a:ext cx="193" cy="546"/>
                </a:xfrm>
                <a:custGeom>
                  <a:avLst/>
                  <a:gdLst>
                    <a:gd name="T0" fmla="*/ 2 w 252"/>
                    <a:gd name="T1" fmla="*/ 5 h 715"/>
                    <a:gd name="T2" fmla="*/ 2 w 252"/>
                    <a:gd name="T3" fmla="*/ 4 h 715"/>
                    <a:gd name="T4" fmla="*/ 1 w 252"/>
                    <a:gd name="T5" fmla="*/ 3 h 715"/>
                    <a:gd name="T6" fmla="*/ 2 w 252"/>
                    <a:gd name="T7" fmla="*/ 2 h 715"/>
                    <a:gd name="T8" fmla="*/ 2 w 252"/>
                    <a:gd name="T9" fmla="*/ 2 h 715"/>
                    <a:gd name="T10" fmla="*/ 2 w 252"/>
                    <a:gd name="T11" fmla="*/ 2 h 715"/>
                    <a:gd name="T12" fmla="*/ 2 w 252"/>
                    <a:gd name="T13" fmla="*/ 2 h 715"/>
                    <a:gd name="T14" fmla="*/ 2 w 252"/>
                    <a:gd name="T15" fmla="*/ 3 h 715"/>
                    <a:gd name="T16" fmla="*/ 2 w 252"/>
                    <a:gd name="T17" fmla="*/ 4 h 715"/>
                    <a:gd name="T18" fmla="*/ 2 w 252"/>
                    <a:gd name="T19" fmla="*/ 5 h 715"/>
                    <a:gd name="T20" fmla="*/ 2 w 252"/>
                    <a:gd name="T21" fmla="*/ 5 h 715"/>
                    <a:gd name="T22" fmla="*/ 2 w 252"/>
                    <a:gd name="T23" fmla="*/ 5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51"/>
                <p:cNvSpPr>
                  <a:spLocks/>
                </p:cNvSpPr>
                <p:nvPr/>
              </p:nvSpPr>
              <p:spPr bwMode="auto">
                <a:xfrm>
                  <a:off x="3974" y="1576"/>
                  <a:ext cx="87" cy="556"/>
                </a:xfrm>
                <a:custGeom>
                  <a:avLst/>
                  <a:gdLst>
                    <a:gd name="T0" fmla="*/ 2 w 114"/>
                    <a:gd name="T1" fmla="*/ 5 h 728"/>
                    <a:gd name="T2" fmla="*/ 2 w 114"/>
                    <a:gd name="T3" fmla="*/ 4 h 728"/>
                    <a:gd name="T4" fmla="*/ 2 w 114"/>
                    <a:gd name="T5" fmla="*/ 3 h 728"/>
                    <a:gd name="T6" fmla="*/ 2 w 114"/>
                    <a:gd name="T7" fmla="*/ 2 h 728"/>
                    <a:gd name="T8" fmla="*/ 2 w 114"/>
                    <a:gd name="T9" fmla="*/ 2 h 728"/>
                    <a:gd name="T10" fmla="*/ 2 w 114"/>
                    <a:gd name="T11" fmla="*/ 2 h 728"/>
                    <a:gd name="T12" fmla="*/ 2 w 114"/>
                    <a:gd name="T13" fmla="*/ 2 h 728"/>
                    <a:gd name="T14" fmla="*/ 2 w 114"/>
                    <a:gd name="T15" fmla="*/ 3 h 728"/>
                    <a:gd name="T16" fmla="*/ 2 w 114"/>
                    <a:gd name="T17" fmla="*/ 4 h 728"/>
                    <a:gd name="T18" fmla="*/ 2 w 114"/>
                    <a:gd name="T19" fmla="*/ 5 h 728"/>
                    <a:gd name="T20" fmla="*/ 2 w 114"/>
                    <a:gd name="T21" fmla="*/ 5 h 728"/>
                    <a:gd name="T22" fmla="*/ 2 w 114"/>
                    <a:gd name="T23" fmla="*/ 5 h 7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28"/>
                    <a:gd name="T38" fmla="*/ 114 w 114"/>
                    <a:gd name="T39" fmla="*/ 728 h 7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28">
                      <a:moveTo>
                        <a:pt x="90" y="621"/>
                      </a:moveTo>
                      <a:cubicBezTo>
                        <a:pt x="86" y="592"/>
                        <a:pt x="86" y="572"/>
                        <a:pt x="84" y="540"/>
                      </a:cubicBezTo>
                      <a:cubicBezTo>
                        <a:pt x="82" y="508"/>
                        <a:pt x="78" y="467"/>
                        <a:pt x="78" y="426"/>
                      </a:cubicBezTo>
                      <a:cubicBezTo>
                        <a:pt x="78" y="385"/>
                        <a:pt x="80" y="339"/>
                        <a:pt x="81" y="291"/>
                      </a:cubicBezTo>
                      <a:cubicBezTo>
                        <a:pt x="82" y="243"/>
                        <a:pt x="83" y="185"/>
                        <a:pt x="84" y="138"/>
                      </a:cubicBezTo>
                      <a:cubicBezTo>
                        <a:pt x="85" y="91"/>
                        <a:pt x="95" y="0"/>
                        <a:pt x="86" y="6"/>
                      </a:cubicBezTo>
                      <a:cubicBezTo>
                        <a:pt x="54" y="59"/>
                        <a:pt x="40" y="122"/>
                        <a:pt x="27" y="173"/>
                      </a:cubicBezTo>
                      <a:cubicBezTo>
                        <a:pt x="13" y="228"/>
                        <a:pt x="6" y="282"/>
                        <a:pt x="3" y="339"/>
                      </a:cubicBezTo>
                      <a:cubicBezTo>
                        <a:pt x="0" y="396"/>
                        <a:pt x="3" y="465"/>
                        <a:pt x="11" y="516"/>
                      </a:cubicBezTo>
                      <a:cubicBezTo>
                        <a:pt x="19" y="567"/>
                        <a:pt x="35" y="608"/>
                        <a:pt x="52" y="643"/>
                      </a:cubicBezTo>
                      <a:cubicBezTo>
                        <a:pt x="69" y="678"/>
                        <a:pt x="108" y="728"/>
                        <a:pt x="114" y="724"/>
                      </a:cubicBezTo>
                      <a:cubicBezTo>
                        <a:pt x="114" y="723"/>
                        <a:pt x="95" y="642"/>
                        <a:pt x="90" y="621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52"/>
                <p:cNvSpPr>
                  <a:spLocks/>
                </p:cNvSpPr>
                <p:nvPr/>
              </p:nvSpPr>
              <p:spPr bwMode="auto">
                <a:xfrm>
                  <a:off x="3435" y="1872"/>
                  <a:ext cx="603" cy="136"/>
                </a:xfrm>
                <a:custGeom>
                  <a:avLst/>
                  <a:gdLst>
                    <a:gd name="T0" fmla="*/ 0 w 790"/>
                    <a:gd name="T1" fmla="*/ 0 h 179"/>
                    <a:gd name="T2" fmla="*/ 2 w 790"/>
                    <a:gd name="T3" fmla="*/ 2 h 179"/>
                    <a:gd name="T4" fmla="*/ 2 w 790"/>
                    <a:gd name="T5" fmla="*/ 2 h 179"/>
                    <a:gd name="T6" fmla="*/ 3 w 790"/>
                    <a:gd name="T7" fmla="*/ 2 h 179"/>
                    <a:gd name="T8" fmla="*/ 5 w 790"/>
                    <a:gd name="T9" fmla="*/ 2 h 179"/>
                    <a:gd name="T10" fmla="*/ 5 w 790"/>
                    <a:gd name="T11" fmla="*/ 2 h 179"/>
                    <a:gd name="T12" fmla="*/ 6 w 790"/>
                    <a:gd name="T13" fmla="*/ 2 h 179"/>
                    <a:gd name="T14" fmla="*/ 6 w 790"/>
                    <a:gd name="T15" fmla="*/ 2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0"/>
                    <a:gd name="T25" fmla="*/ 0 h 179"/>
                    <a:gd name="T26" fmla="*/ 790 w 790"/>
                    <a:gd name="T27" fmla="*/ 179 h 1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0" h="179">
                      <a:moveTo>
                        <a:pt x="0" y="0"/>
                      </a:moveTo>
                      <a:cubicBezTo>
                        <a:pt x="17" y="14"/>
                        <a:pt x="57" y="56"/>
                        <a:pt x="101" y="82"/>
                      </a:cubicBezTo>
                      <a:cubicBezTo>
                        <a:pt x="145" y="108"/>
                        <a:pt x="213" y="138"/>
                        <a:pt x="263" y="154"/>
                      </a:cubicBezTo>
                      <a:cubicBezTo>
                        <a:pt x="313" y="170"/>
                        <a:pt x="347" y="177"/>
                        <a:pt x="404" y="178"/>
                      </a:cubicBezTo>
                      <a:cubicBezTo>
                        <a:pt x="461" y="179"/>
                        <a:pt x="556" y="169"/>
                        <a:pt x="608" y="160"/>
                      </a:cubicBezTo>
                      <a:cubicBezTo>
                        <a:pt x="660" y="151"/>
                        <a:pt x="687" y="140"/>
                        <a:pt x="714" y="123"/>
                      </a:cubicBezTo>
                      <a:cubicBezTo>
                        <a:pt x="741" y="106"/>
                        <a:pt x="755" y="73"/>
                        <a:pt x="768" y="60"/>
                      </a:cubicBezTo>
                      <a:cubicBezTo>
                        <a:pt x="781" y="47"/>
                        <a:pt x="785" y="46"/>
                        <a:pt x="790" y="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Line 53"/>
              <p:cNvSpPr>
                <a:spLocks noChangeShapeType="1"/>
              </p:cNvSpPr>
              <p:nvPr/>
            </p:nvSpPr>
            <p:spPr bwMode="auto">
              <a:xfrm rot="467865" flipH="1">
                <a:off x="918" y="2156"/>
                <a:ext cx="167" cy="25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54"/>
              <p:cNvSpPr>
                <a:spLocks noChangeShapeType="1"/>
              </p:cNvSpPr>
              <p:nvPr/>
            </p:nvSpPr>
            <p:spPr bwMode="auto">
              <a:xfrm rot="467865">
                <a:off x="882" y="2490"/>
                <a:ext cx="93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55"/>
              <p:cNvSpPr>
                <a:spLocks/>
              </p:cNvSpPr>
              <p:nvPr/>
            </p:nvSpPr>
            <p:spPr bwMode="auto">
              <a:xfrm rot="467865">
                <a:off x="774" y="2766"/>
                <a:ext cx="934" cy="2"/>
              </a:xfrm>
              <a:custGeom>
                <a:avLst/>
                <a:gdLst>
                  <a:gd name="T0" fmla="*/ 0 w 1266"/>
                  <a:gd name="T1" fmla="*/ 1 h 3"/>
                  <a:gd name="T2" fmla="*/ 5 w 1266"/>
                  <a:gd name="T3" fmla="*/ 0 h 3"/>
                  <a:gd name="T4" fmla="*/ 0 60000 65536"/>
                  <a:gd name="T5" fmla="*/ 0 60000 65536"/>
                  <a:gd name="T6" fmla="*/ 0 w 1266"/>
                  <a:gd name="T7" fmla="*/ 0 h 3"/>
                  <a:gd name="T8" fmla="*/ 1266 w 126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66" h="3">
                    <a:moveTo>
                      <a:pt x="0" y="3"/>
                    </a:moveTo>
                    <a:lnTo>
                      <a:pt x="1266" y="0"/>
                    </a:ln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56"/>
              <p:cNvSpPr>
                <a:spLocks noChangeShapeType="1"/>
              </p:cNvSpPr>
              <p:nvPr/>
            </p:nvSpPr>
            <p:spPr bwMode="auto">
              <a:xfrm rot="467865">
                <a:off x="852" y="2634"/>
                <a:ext cx="98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57"/>
              <p:cNvSpPr>
                <a:spLocks noChangeShapeType="1"/>
              </p:cNvSpPr>
              <p:nvPr/>
            </p:nvSpPr>
            <p:spPr bwMode="auto">
              <a:xfrm rot="467865" flipH="1">
                <a:off x="733" y="2425"/>
                <a:ext cx="314" cy="47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58"/>
              <p:cNvSpPr>
                <a:spLocks noChangeShapeType="1"/>
              </p:cNvSpPr>
              <p:nvPr/>
            </p:nvSpPr>
            <p:spPr bwMode="auto">
              <a:xfrm rot="467865" flipH="1">
                <a:off x="508" y="2705"/>
                <a:ext cx="103" cy="15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59"/>
              <p:cNvSpPr>
                <a:spLocks noChangeShapeType="1"/>
              </p:cNvSpPr>
              <p:nvPr/>
            </p:nvSpPr>
            <p:spPr bwMode="auto">
              <a:xfrm rot="467865" flipH="1">
                <a:off x="304" y="2647"/>
                <a:ext cx="121" cy="18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60"/>
              <p:cNvSpPr>
                <a:spLocks noChangeShapeType="1"/>
              </p:cNvSpPr>
              <p:nvPr/>
            </p:nvSpPr>
            <p:spPr bwMode="auto">
              <a:xfrm rot="467865">
                <a:off x="95" y="2899"/>
                <a:ext cx="147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61"/>
              <p:cNvSpPr>
                <a:spLocks/>
              </p:cNvSpPr>
              <p:nvPr/>
            </p:nvSpPr>
            <p:spPr bwMode="auto">
              <a:xfrm rot="467865">
                <a:off x="325" y="2697"/>
                <a:ext cx="263" cy="232"/>
              </a:xfrm>
              <a:custGeom>
                <a:avLst/>
                <a:gdLst>
                  <a:gd name="T0" fmla="*/ 0 w 720"/>
                  <a:gd name="T1" fmla="*/ 0 h 622"/>
                  <a:gd name="T2" fmla="*/ 0 w 720"/>
                  <a:gd name="T3" fmla="*/ 0 h 622"/>
                  <a:gd name="T4" fmla="*/ 0 w 720"/>
                  <a:gd name="T5" fmla="*/ 0 h 622"/>
                  <a:gd name="T6" fmla="*/ 0 w 720"/>
                  <a:gd name="T7" fmla="*/ 0 h 622"/>
                  <a:gd name="T8" fmla="*/ 0 w 720"/>
                  <a:gd name="T9" fmla="*/ 0 h 622"/>
                  <a:gd name="T10" fmla="*/ 0 w 720"/>
                  <a:gd name="T11" fmla="*/ 0 h 622"/>
                  <a:gd name="T12" fmla="*/ 0 w 720"/>
                  <a:gd name="T13" fmla="*/ 0 h 622"/>
                  <a:gd name="T14" fmla="*/ 0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099968" lon="21299970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52" name="Group 62"/>
              <p:cNvGrpSpPr>
                <a:grpSpLocks/>
              </p:cNvGrpSpPr>
              <p:nvPr/>
            </p:nvGrpSpPr>
            <p:grpSpPr bwMode="auto">
              <a:xfrm rot="467865">
                <a:off x="882" y="2033"/>
                <a:ext cx="858" cy="257"/>
                <a:chOff x="4074" y="2980"/>
                <a:chExt cx="1170" cy="341"/>
              </a:xfrm>
            </p:grpSpPr>
            <p:sp>
              <p:nvSpPr>
                <p:cNvPr id="7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703" y="3046"/>
                  <a:ext cx="71" cy="10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831" y="2980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912" y="3148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912" y="3268"/>
                  <a:ext cx="332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189" y="3007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4096" y="3161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74" y="3316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338" y="3264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1" y="3139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4544" y="3069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774" y="3131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763" y="3237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4512" y="3215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76"/>
              <p:cNvGrpSpPr>
                <a:grpSpLocks/>
              </p:cNvGrpSpPr>
              <p:nvPr/>
            </p:nvGrpSpPr>
            <p:grpSpPr bwMode="auto">
              <a:xfrm rot="467865">
                <a:off x="866" y="2354"/>
                <a:ext cx="828" cy="257"/>
                <a:chOff x="3886" y="3532"/>
                <a:chExt cx="1125" cy="341"/>
              </a:xfrm>
            </p:grpSpPr>
            <p:sp>
              <p:nvSpPr>
                <p:cNvPr id="58" name="Line 7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02" y="3667"/>
                  <a:ext cx="76" cy="13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7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71" y="3718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7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886" y="3630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8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955" y="3564"/>
                  <a:ext cx="219" cy="1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8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99" y="3723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82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666" y="3617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83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724" y="3532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84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2" y="3568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85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1" y="3661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86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74" y="3705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8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86" y="3679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8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17" y="3603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89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58" y="3603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" name="Line 90"/>
              <p:cNvSpPr>
                <a:spLocks noChangeShapeType="1"/>
              </p:cNvSpPr>
              <p:nvPr/>
            </p:nvSpPr>
            <p:spPr bwMode="auto">
              <a:xfrm rot="467865">
                <a:off x="219" y="2651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91"/>
              <p:cNvSpPr>
                <a:spLocks noChangeShapeType="1"/>
              </p:cNvSpPr>
              <p:nvPr/>
            </p:nvSpPr>
            <p:spPr bwMode="auto">
              <a:xfrm rot="467865">
                <a:off x="2215" y="2025"/>
                <a:ext cx="18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92"/>
              <p:cNvSpPr>
                <a:spLocks noChangeShapeType="1"/>
              </p:cNvSpPr>
              <p:nvPr/>
            </p:nvSpPr>
            <p:spPr bwMode="auto">
              <a:xfrm rot="467865" flipH="1">
                <a:off x="2327" y="1738"/>
                <a:ext cx="74" cy="11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Rectangle 94"/>
            <p:cNvSpPr>
              <a:spLocks noChangeArrowheads="1"/>
            </p:cNvSpPr>
            <p:nvPr/>
          </p:nvSpPr>
          <p:spPr bwMode="auto">
            <a:xfrm>
              <a:off x="8248191" y="3914299"/>
              <a:ext cx="1068576" cy="3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400">
                  <a:latin typeface="Tahoma" panose="020B0604030504040204" pitchFamily="34" charset="0"/>
                </a:rPr>
                <a:t>in-plane</a:t>
              </a:r>
            </a:p>
          </p:txBody>
        </p:sp>
        <p:sp>
          <p:nvSpPr>
            <p:cNvPr id="9" name="Rectangle 95"/>
            <p:cNvSpPr>
              <a:spLocks noChangeArrowheads="1"/>
            </p:cNvSpPr>
            <p:nvPr/>
          </p:nvSpPr>
          <p:spPr bwMode="auto">
            <a:xfrm>
              <a:off x="6052601" y="2160264"/>
              <a:ext cx="1012225" cy="52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400" dirty="0" smtClean="0">
                  <a:latin typeface="Tahoma" panose="020B0604030504040204" pitchFamily="34" charset="0"/>
                </a:rPr>
                <a:t>Magnetic</a:t>
              </a:r>
            </a:p>
            <a:p>
              <a:pPr algn="ctr"/>
              <a:r>
                <a:rPr lang="en-US" sz="1400" dirty="0" smtClean="0">
                  <a:latin typeface="Tahoma" panose="020B0604030504040204" pitchFamily="34" charset="0"/>
                </a:rPr>
                <a:t>B-field</a:t>
              </a:r>
              <a:endParaRPr lang="en-US" sz="1400" dirty="0">
                <a:latin typeface="Tahoma" panose="020B0604030504040204" pitchFamily="34" charset="0"/>
              </a:endParaRPr>
            </a:p>
          </p:txBody>
        </p:sp>
        <p:sp>
          <p:nvSpPr>
            <p:cNvPr id="11" name="Rectangle 97"/>
            <p:cNvSpPr>
              <a:spLocks noChangeArrowheads="1"/>
            </p:cNvSpPr>
            <p:nvPr/>
          </p:nvSpPr>
          <p:spPr bwMode="auto">
            <a:xfrm>
              <a:off x="4326798" y="4084531"/>
              <a:ext cx="1214271" cy="54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400" dirty="0" smtClean="0">
                  <a:latin typeface="Tahoma" panose="020B0604030504040204" pitchFamily="34" charset="0"/>
                </a:rPr>
                <a:t>nucleus </a:t>
              </a:r>
              <a:endParaRPr lang="en-US" sz="1400" dirty="0">
                <a:latin typeface="Tahoma" panose="020B0604030504040204" pitchFamily="34" charset="0"/>
              </a:endParaRPr>
            </a:p>
            <a:p>
              <a:pPr algn="ctr"/>
              <a:r>
                <a:rPr lang="en-US" sz="1400" dirty="0" smtClean="0">
                  <a:latin typeface="Tahoma" panose="020B0604030504040204" pitchFamily="34" charset="0"/>
                </a:rPr>
                <a:t>+</a:t>
              </a:r>
              <a:endParaRPr lang="en-US" sz="1400" dirty="0">
                <a:latin typeface="Tahoma" panose="020B0604030504040204" pitchFamily="34" charset="0"/>
              </a:endParaRPr>
            </a:p>
          </p:txBody>
        </p:sp>
        <p:sp>
          <p:nvSpPr>
            <p:cNvPr id="12" name="Rectangle 98"/>
            <p:cNvSpPr>
              <a:spLocks noChangeArrowheads="1"/>
            </p:cNvSpPr>
            <p:nvPr/>
          </p:nvSpPr>
          <p:spPr bwMode="auto">
            <a:xfrm>
              <a:off x="7402063" y="3017888"/>
              <a:ext cx="1145443" cy="54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400" dirty="0" smtClean="0">
                  <a:latin typeface="Tahoma" panose="020B0604030504040204" pitchFamily="34" charset="0"/>
                </a:rPr>
                <a:t>nucleus</a:t>
              </a:r>
            </a:p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100" name="Down Arrow 99"/>
            <p:cNvSpPr/>
            <p:nvPr/>
          </p:nvSpPr>
          <p:spPr bwMode="auto">
            <a:xfrm rot="10800000">
              <a:off x="6278363" y="2656340"/>
              <a:ext cx="353650" cy="668705"/>
            </a:xfrm>
            <a:prstGeom prst="downArrow">
              <a:avLst>
                <a:gd name="adj1" fmla="val 50000"/>
                <a:gd name="adj2" fmla="val 7231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01478" y="791014"/>
            <a:ext cx="4330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Basar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Kharzeev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Skokov</a:t>
            </a:r>
            <a:r>
              <a:rPr lang="en-US" sz="1600" i="1" dirty="0"/>
              <a:t> </a:t>
            </a:r>
            <a:r>
              <a:rPr lang="en-US" sz="1600" i="1" dirty="0" smtClean="0"/>
              <a:t>PRL 109 (2012) 202303</a:t>
            </a:r>
            <a:endParaRPr lang="en-US" sz="1600" i="1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0" y="2157876"/>
            <a:ext cx="2887084" cy="233209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/>
          <a:srcRect t="8455"/>
          <a:stretch/>
        </p:blipFill>
        <p:spPr>
          <a:xfrm>
            <a:off x="135465" y="4235680"/>
            <a:ext cx="2923997" cy="2320611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4293702" y="6246396"/>
            <a:ext cx="448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B.Müller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S.Y.Wu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D.LYang</a:t>
            </a:r>
            <a:r>
              <a:rPr lang="en-US" sz="1600" i="1" dirty="0" smtClean="0"/>
              <a:t> PRD 89 (2014) 026013</a:t>
            </a:r>
            <a:endParaRPr lang="en-US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811" y="4074742"/>
            <a:ext cx="32861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from Flowing </a:t>
            </a:r>
            <a:r>
              <a:rPr lang="en-US" dirty="0" err="1" smtClean="0"/>
              <a:t>Glasma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31" y="2183087"/>
            <a:ext cx="4126523" cy="4216400"/>
          </a:xfrm>
        </p:spPr>
        <p:txBody>
          <a:bodyPr/>
          <a:lstStyle/>
          <a:p>
            <a:r>
              <a:rPr lang="en-US" dirty="0" smtClean="0"/>
              <a:t>Geometrical scaling behavior of direct photon yield</a:t>
            </a:r>
          </a:p>
          <a:p>
            <a:pPr lvl="1"/>
            <a:r>
              <a:rPr lang="en-US" dirty="0" smtClean="0"/>
              <a:t>Describes centrality dependence of </a:t>
            </a:r>
            <a:r>
              <a:rPr lang="en-US" dirty="0" err="1" smtClean="0"/>
              <a:t>Au+Au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Describes pp, </a:t>
            </a:r>
            <a:r>
              <a:rPr lang="en-US" dirty="0" err="1" smtClean="0"/>
              <a:t>dAu</a:t>
            </a:r>
            <a:r>
              <a:rPr lang="en-US" dirty="0" smtClean="0"/>
              <a:t>, </a:t>
            </a:r>
            <a:r>
              <a:rPr lang="en-US" dirty="0" err="1" smtClean="0"/>
              <a:t>AuAu</a:t>
            </a:r>
            <a:r>
              <a:rPr lang="en-US" dirty="0" smtClean="0"/>
              <a:t> at RHIC</a:t>
            </a:r>
          </a:p>
          <a:p>
            <a:pPr lvl="1"/>
            <a:r>
              <a:rPr lang="en-US" dirty="0" smtClean="0"/>
              <a:t>Describes scaling of spectra RHIC-LHC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Ideal fluid (hydrodynamic expansion) prior to thermal QPD may result in observed anisotropic “flow”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724" y="751926"/>
            <a:ext cx="4862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C.Klein-Bösing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McLerran</a:t>
            </a:r>
            <a:r>
              <a:rPr lang="en-US" sz="1600" i="1" dirty="0" smtClean="0"/>
              <a:t>, Phys. Lett.B734 (2014) 282</a:t>
            </a:r>
            <a:endParaRPr lang="en-US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074" y="1084811"/>
            <a:ext cx="3949529" cy="1052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84" y="2212455"/>
            <a:ext cx="2000290" cy="687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65" y="2975584"/>
            <a:ext cx="4019928" cy="32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61441" y="1022948"/>
            <a:ext cx="5715408" cy="173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pitchFamily="2" charset="2"/>
              <a:buBlip>
                <a:blip r:embed="rId2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pitchFamily="2" charset="2"/>
              <a:buBlip>
                <a:blip r:embed="rId3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Black Body Radiation </a:t>
            </a:r>
          </a:p>
          <a:p>
            <a:pPr lvl="1"/>
            <a:r>
              <a:rPr lang="en-US" kern="0" dirty="0" smtClean="0"/>
              <a:t>Real or virtual photons</a:t>
            </a:r>
          </a:p>
          <a:p>
            <a:pPr lvl="1"/>
            <a:r>
              <a:rPr lang="en-US" kern="0" dirty="0" smtClean="0"/>
              <a:t>Spectrum and yield sensitive to temperature  </a:t>
            </a:r>
          </a:p>
          <a:p>
            <a:pPr lvl="2"/>
            <a:r>
              <a:rPr lang="en-US" kern="0" dirty="0" smtClean="0"/>
              <a:t>Avg. inv. slope </a:t>
            </a:r>
            <a:r>
              <a:rPr lang="en-US" kern="0" dirty="0" smtClean="0">
                <a:sym typeface="Symbol" panose="05050102010706020507" pitchFamily="18" charset="2"/>
              </a:rPr>
              <a:t> T,  </a:t>
            </a:r>
            <a:r>
              <a:rPr lang="en-US" kern="0" dirty="0" smtClean="0"/>
              <a:t>Yield </a:t>
            </a:r>
            <a:r>
              <a:rPr lang="en-US" kern="0" dirty="0" smtClean="0">
                <a:sym typeface="Symbol" panose="05050102010706020507" pitchFamily="18" charset="2"/>
              </a:rPr>
              <a:t> T</a:t>
            </a:r>
            <a:r>
              <a:rPr lang="en-US" kern="0" baseline="30000" dirty="0" smtClean="0">
                <a:sym typeface="Symbol" panose="05050102010706020507" pitchFamily="18" charset="2"/>
              </a:rPr>
              <a:t>3  </a:t>
            </a:r>
            <a:endParaRPr lang="en-US" kern="0" dirty="0" smtClean="0"/>
          </a:p>
          <a:p>
            <a:pPr lvl="1"/>
            <a:r>
              <a:rPr lang="en-US" kern="0" dirty="0" smtClean="0"/>
              <a:t>Space-time evolution of matter</a:t>
            </a:r>
          </a:p>
          <a:p>
            <a:pPr marL="457200" lvl="1" indent="0">
              <a:buNone/>
            </a:pPr>
            <a:r>
              <a:rPr lang="en-US" kern="0" dirty="0">
                <a:sym typeface="Wingdings" panose="05000000000000000000" pitchFamily="2" charset="2"/>
              </a:rPr>
              <a:t>	</a:t>
            </a:r>
            <a:r>
              <a:rPr lang="en-US" kern="0" dirty="0" smtClean="0">
                <a:sym typeface="Wingdings" panose="05000000000000000000" pitchFamily="2" charset="2"/>
              </a:rPr>
              <a:t> collective motion 	 Doppler shift</a:t>
            </a:r>
          </a:p>
          <a:p>
            <a:pPr marL="457200" lvl="1" indent="0">
              <a:buNone/>
            </a:pPr>
            <a:r>
              <a:rPr lang="en-US" kern="0" dirty="0" smtClean="0">
                <a:sym typeface="Wingdings" panose="05000000000000000000" pitchFamily="2" charset="2"/>
              </a:rPr>
              <a:t>			 anisotropy </a:t>
            </a:r>
          </a:p>
          <a:p>
            <a:pPr marL="457200" lvl="1" indent="0">
              <a:buNone/>
            </a:pPr>
            <a:endParaRPr lang="en-US" kern="0" dirty="0" smtClean="0"/>
          </a:p>
          <a:p>
            <a:pPr marL="457200" lvl="1" indent="0">
              <a:buNone/>
            </a:pPr>
            <a:endParaRPr lang="en-US" kern="0" dirty="0" smtClean="0"/>
          </a:p>
          <a:p>
            <a:pPr marL="457200" lvl="1" indent="0">
              <a:buNone/>
            </a:pPr>
            <a:endParaRPr lang="en-US" kern="0" dirty="0"/>
          </a:p>
          <a:p>
            <a:r>
              <a:rPr lang="en-US" kern="0" dirty="0" smtClean="0"/>
              <a:t>Microscopic view of thermal radiation</a:t>
            </a:r>
          </a:p>
          <a:p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70930" y="4266283"/>
            <a:ext cx="4591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QGP</a:t>
            </a:r>
            <a:r>
              <a:rPr lang="en-US" dirty="0"/>
              <a:t>:</a:t>
            </a:r>
            <a:r>
              <a:rPr lang="en-US" dirty="0">
                <a:solidFill>
                  <a:schemeClr val="accent2"/>
                </a:solidFill>
              </a:rPr>
              <a:t> 		</a:t>
            </a:r>
            <a:r>
              <a:rPr lang="en-US" dirty="0" smtClean="0"/>
              <a:t>hadron gas:</a:t>
            </a:r>
            <a:r>
              <a:rPr lang="en-US" dirty="0">
                <a:solidFill>
                  <a:schemeClr val="accent2"/>
                </a:solidFill>
              </a:rPr>
              <a:t>	</a:t>
            </a:r>
          </a:p>
          <a:p>
            <a:r>
              <a:rPr lang="en-US" dirty="0" smtClean="0">
                <a:latin typeface="Times New Roman" pitchFamily="18" charset="0"/>
              </a:rPr>
              <a:t>	</a:t>
            </a:r>
          </a:p>
          <a:p>
            <a:endParaRPr lang="en-US" dirty="0"/>
          </a:p>
          <a:p>
            <a:endParaRPr lang="en-US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photons 	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</a:rPr>
              <a:t>low 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mass lepton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</a:rPr>
              <a:t>pairs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457200"/>
          </a:xfrm>
        </p:spPr>
        <p:txBody>
          <a:bodyPr/>
          <a:lstStyle/>
          <a:p>
            <a:r>
              <a:rPr lang="en-US" dirty="0" smtClean="0"/>
              <a:t>Thermal Radiation from Hot &amp; Dense Matter</a:t>
            </a:r>
            <a:endParaRPr lang="en-US" dirty="0"/>
          </a:p>
        </p:txBody>
      </p:sp>
      <p:grpSp>
        <p:nvGrpSpPr>
          <p:cNvPr id="94" name="Group 28"/>
          <p:cNvGrpSpPr>
            <a:grpSpLocks/>
          </p:cNvGrpSpPr>
          <p:nvPr/>
        </p:nvGrpSpPr>
        <p:grpSpPr bwMode="auto">
          <a:xfrm>
            <a:off x="2354073" y="4628843"/>
            <a:ext cx="1113027" cy="813030"/>
            <a:chOff x="724" y="3120"/>
            <a:chExt cx="1253" cy="955"/>
          </a:xfrm>
        </p:grpSpPr>
        <p:sp>
          <p:nvSpPr>
            <p:cNvPr id="95" name="Line 29"/>
            <p:cNvSpPr>
              <a:spLocks noChangeShapeType="1"/>
            </p:cNvSpPr>
            <p:nvPr/>
          </p:nvSpPr>
          <p:spPr bwMode="auto">
            <a:xfrm rot="19557788" flipV="1">
              <a:off x="859" y="3640"/>
              <a:ext cx="373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 rot="2500574">
              <a:off x="1338" y="3639"/>
              <a:ext cx="400" cy="72"/>
            </a:xfrm>
            <a:custGeom>
              <a:avLst/>
              <a:gdLst>
                <a:gd name="T0" fmla="*/ 0 w 616"/>
                <a:gd name="T1" fmla="*/ 86 h 170"/>
                <a:gd name="T2" fmla="*/ 82 w 616"/>
                <a:gd name="T3" fmla="*/ 12 h 170"/>
                <a:gd name="T4" fmla="*/ 168 w 616"/>
                <a:gd name="T5" fmla="*/ 160 h 170"/>
                <a:gd name="T6" fmla="*/ 276 w 616"/>
                <a:gd name="T7" fmla="*/ 10 h 170"/>
                <a:gd name="T8" fmla="*/ 368 w 616"/>
                <a:gd name="T9" fmla="*/ 154 h 170"/>
                <a:gd name="T10" fmla="*/ 460 w 616"/>
                <a:gd name="T11" fmla="*/ 12 h 170"/>
                <a:gd name="T12" fmla="*/ 546 w 616"/>
                <a:gd name="T13" fmla="*/ 158 h 170"/>
                <a:gd name="T14" fmla="*/ 616 w 616"/>
                <a:gd name="T15" fmla="*/ 8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1686" y="3713"/>
              <a:ext cx="291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sz="1400">
                <a:latin typeface="Symbol" pitchFamily="18" charset="2"/>
              </a:endParaRPr>
            </a:p>
          </p:txBody>
        </p:sp>
        <p:sp>
          <p:nvSpPr>
            <p:cNvPr id="98" name="Oval 32"/>
            <p:cNvSpPr>
              <a:spLocks noChangeArrowheads="1"/>
            </p:cNvSpPr>
            <p:nvPr/>
          </p:nvSpPr>
          <p:spPr bwMode="auto">
            <a:xfrm>
              <a:off x="1136" y="3424"/>
              <a:ext cx="288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3"/>
            <p:cNvSpPr>
              <a:spLocks noChangeShapeType="1"/>
            </p:cNvSpPr>
            <p:nvPr/>
          </p:nvSpPr>
          <p:spPr bwMode="auto">
            <a:xfrm rot="-19557788" flipH="1" flipV="1">
              <a:off x="859" y="3265"/>
              <a:ext cx="373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34"/>
            <p:cNvSpPr>
              <a:spLocks noChangeShapeType="1"/>
            </p:cNvSpPr>
            <p:nvPr/>
          </p:nvSpPr>
          <p:spPr bwMode="auto">
            <a:xfrm rot="19557788" flipV="1">
              <a:off x="1351" y="3277"/>
              <a:ext cx="373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Text Box 35"/>
            <p:cNvSpPr txBox="1">
              <a:spLocks noChangeArrowheads="1"/>
            </p:cNvSpPr>
            <p:nvPr/>
          </p:nvSpPr>
          <p:spPr bwMode="auto">
            <a:xfrm>
              <a:off x="1650" y="3137"/>
              <a:ext cx="32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endParaRPr lang="en-US" sz="1400" dirty="0">
                <a:latin typeface="Symbol" pitchFamily="18" charset="2"/>
              </a:endParaRPr>
            </a:p>
          </p:txBody>
        </p:sp>
        <p:sp>
          <p:nvSpPr>
            <p:cNvPr id="102" name="Text Box 36"/>
            <p:cNvSpPr txBox="1">
              <a:spLocks noChangeArrowheads="1"/>
            </p:cNvSpPr>
            <p:nvPr/>
          </p:nvSpPr>
          <p:spPr bwMode="auto">
            <a:xfrm>
              <a:off x="724" y="3692"/>
              <a:ext cx="32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Symbol" pitchFamily="18" charset="2"/>
                </a:rPr>
                <a:t>r</a:t>
              </a:r>
              <a:endParaRPr lang="en-US" sz="1400" dirty="0">
                <a:latin typeface="Symbol" pitchFamily="18" charset="2"/>
              </a:endParaRPr>
            </a:p>
          </p:txBody>
        </p:sp>
        <p:sp>
          <p:nvSpPr>
            <p:cNvPr id="103" name="Text Box 37"/>
            <p:cNvSpPr txBox="1">
              <a:spLocks noChangeArrowheads="1"/>
            </p:cNvSpPr>
            <p:nvPr/>
          </p:nvSpPr>
          <p:spPr bwMode="auto">
            <a:xfrm>
              <a:off x="731" y="3120"/>
              <a:ext cx="32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endParaRPr lang="en-US" sz="1400">
                <a:latin typeface="Symbol" pitchFamily="18" charset="2"/>
              </a:endParaRPr>
            </a:p>
          </p:txBody>
        </p:sp>
      </p:grpSp>
      <p:grpSp>
        <p:nvGrpSpPr>
          <p:cNvPr id="119" name="Group 59"/>
          <p:cNvGrpSpPr>
            <a:grpSpLocks/>
          </p:cNvGrpSpPr>
          <p:nvPr/>
        </p:nvGrpSpPr>
        <p:grpSpPr bwMode="auto">
          <a:xfrm>
            <a:off x="563718" y="4599801"/>
            <a:ext cx="1290637" cy="869950"/>
            <a:chOff x="659" y="2526"/>
            <a:chExt cx="1404" cy="665"/>
          </a:xfrm>
        </p:grpSpPr>
        <p:grpSp>
          <p:nvGrpSpPr>
            <p:cNvPr id="120" name="Group 60"/>
            <p:cNvGrpSpPr>
              <a:grpSpLocks/>
            </p:cNvGrpSpPr>
            <p:nvPr/>
          </p:nvGrpSpPr>
          <p:grpSpPr bwMode="auto">
            <a:xfrm>
              <a:off x="852" y="2562"/>
              <a:ext cx="938" cy="458"/>
              <a:chOff x="2144" y="2660"/>
              <a:chExt cx="878" cy="410"/>
            </a:xfrm>
          </p:grpSpPr>
          <p:sp>
            <p:nvSpPr>
              <p:cNvPr id="125" name="Freeform 61"/>
              <p:cNvSpPr>
                <a:spLocks/>
              </p:cNvSpPr>
              <p:nvPr/>
            </p:nvSpPr>
            <p:spPr bwMode="auto">
              <a:xfrm>
                <a:off x="2144" y="2660"/>
                <a:ext cx="456" cy="74"/>
              </a:xfrm>
              <a:custGeom>
                <a:avLst/>
                <a:gdLst>
                  <a:gd name="T0" fmla="*/ 0 w 744"/>
                  <a:gd name="T1" fmla="*/ 82 h 152"/>
                  <a:gd name="T2" fmla="*/ 68 w 744"/>
                  <a:gd name="T3" fmla="*/ 6 h 152"/>
                  <a:gd name="T4" fmla="*/ 98 w 744"/>
                  <a:gd name="T5" fmla="*/ 82 h 152"/>
                  <a:gd name="T6" fmla="*/ 70 w 744"/>
                  <a:gd name="T7" fmla="*/ 146 h 152"/>
                  <a:gd name="T8" fmla="*/ 54 w 744"/>
                  <a:gd name="T9" fmla="*/ 74 h 152"/>
                  <a:gd name="T10" fmla="*/ 130 w 744"/>
                  <a:gd name="T11" fmla="*/ 8 h 152"/>
                  <a:gd name="T12" fmla="*/ 170 w 744"/>
                  <a:gd name="T13" fmla="*/ 78 h 152"/>
                  <a:gd name="T14" fmla="*/ 140 w 744"/>
                  <a:gd name="T15" fmla="*/ 150 h 152"/>
                  <a:gd name="T16" fmla="*/ 124 w 744"/>
                  <a:gd name="T17" fmla="*/ 68 h 152"/>
                  <a:gd name="T18" fmla="*/ 210 w 744"/>
                  <a:gd name="T19" fmla="*/ 4 h 152"/>
                  <a:gd name="T20" fmla="*/ 248 w 744"/>
                  <a:gd name="T21" fmla="*/ 90 h 152"/>
                  <a:gd name="T22" fmla="*/ 220 w 744"/>
                  <a:gd name="T23" fmla="*/ 150 h 152"/>
                  <a:gd name="T24" fmla="*/ 194 w 744"/>
                  <a:gd name="T25" fmla="*/ 86 h 152"/>
                  <a:gd name="T26" fmla="*/ 278 w 744"/>
                  <a:gd name="T27" fmla="*/ 10 h 152"/>
                  <a:gd name="T28" fmla="*/ 328 w 744"/>
                  <a:gd name="T29" fmla="*/ 84 h 152"/>
                  <a:gd name="T30" fmla="*/ 302 w 744"/>
                  <a:gd name="T31" fmla="*/ 146 h 152"/>
                  <a:gd name="T32" fmla="*/ 278 w 744"/>
                  <a:gd name="T33" fmla="*/ 88 h 152"/>
                  <a:gd name="T34" fmla="*/ 368 w 744"/>
                  <a:gd name="T35" fmla="*/ 6 h 152"/>
                  <a:gd name="T36" fmla="*/ 434 w 744"/>
                  <a:gd name="T37" fmla="*/ 64 h 152"/>
                  <a:gd name="T38" fmla="*/ 408 w 744"/>
                  <a:gd name="T39" fmla="*/ 146 h 152"/>
                  <a:gd name="T40" fmla="*/ 382 w 744"/>
                  <a:gd name="T41" fmla="*/ 84 h 152"/>
                  <a:gd name="T42" fmla="*/ 476 w 744"/>
                  <a:gd name="T43" fmla="*/ 6 h 152"/>
                  <a:gd name="T44" fmla="*/ 522 w 744"/>
                  <a:gd name="T45" fmla="*/ 76 h 152"/>
                  <a:gd name="T46" fmla="*/ 498 w 744"/>
                  <a:gd name="T47" fmla="*/ 148 h 152"/>
                  <a:gd name="T48" fmla="*/ 474 w 744"/>
                  <a:gd name="T49" fmla="*/ 72 h 152"/>
                  <a:gd name="T50" fmla="*/ 564 w 744"/>
                  <a:gd name="T51" fmla="*/ 8 h 152"/>
                  <a:gd name="T52" fmla="*/ 612 w 744"/>
                  <a:gd name="T53" fmla="*/ 86 h 152"/>
                  <a:gd name="T54" fmla="*/ 574 w 744"/>
                  <a:gd name="T55" fmla="*/ 148 h 152"/>
                  <a:gd name="T56" fmla="*/ 552 w 744"/>
                  <a:gd name="T57" fmla="*/ 76 h 152"/>
                  <a:gd name="T58" fmla="*/ 638 w 744"/>
                  <a:gd name="T59" fmla="*/ 8 h 152"/>
                  <a:gd name="T60" fmla="*/ 688 w 744"/>
                  <a:gd name="T61" fmla="*/ 62 h 152"/>
                  <a:gd name="T62" fmla="*/ 744 w 744"/>
                  <a:gd name="T63" fmla="*/ 7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4" h="152">
                    <a:moveTo>
                      <a:pt x="0" y="82"/>
                    </a:moveTo>
                    <a:cubicBezTo>
                      <a:pt x="26" y="44"/>
                      <a:pt x="52" y="6"/>
                      <a:pt x="68" y="6"/>
                    </a:cubicBezTo>
                    <a:cubicBezTo>
                      <a:pt x="84" y="6"/>
                      <a:pt x="98" y="59"/>
                      <a:pt x="98" y="82"/>
                    </a:cubicBezTo>
                    <a:cubicBezTo>
                      <a:pt x="98" y="105"/>
                      <a:pt x="77" y="147"/>
                      <a:pt x="70" y="146"/>
                    </a:cubicBezTo>
                    <a:cubicBezTo>
                      <a:pt x="63" y="145"/>
                      <a:pt x="44" y="97"/>
                      <a:pt x="54" y="74"/>
                    </a:cubicBezTo>
                    <a:cubicBezTo>
                      <a:pt x="64" y="51"/>
                      <a:pt x="111" y="7"/>
                      <a:pt x="130" y="8"/>
                    </a:cubicBezTo>
                    <a:cubicBezTo>
                      <a:pt x="149" y="9"/>
                      <a:pt x="168" y="54"/>
                      <a:pt x="170" y="78"/>
                    </a:cubicBezTo>
                    <a:cubicBezTo>
                      <a:pt x="172" y="102"/>
                      <a:pt x="148" y="152"/>
                      <a:pt x="140" y="150"/>
                    </a:cubicBezTo>
                    <a:cubicBezTo>
                      <a:pt x="132" y="148"/>
                      <a:pt x="112" y="92"/>
                      <a:pt x="124" y="68"/>
                    </a:cubicBezTo>
                    <a:cubicBezTo>
                      <a:pt x="136" y="44"/>
                      <a:pt x="189" y="0"/>
                      <a:pt x="210" y="4"/>
                    </a:cubicBezTo>
                    <a:cubicBezTo>
                      <a:pt x="231" y="8"/>
                      <a:pt x="246" y="66"/>
                      <a:pt x="248" y="90"/>
                    </a:cubicBezTo>
                    <a:cubicBezTo>
                      <a:pt x="250" y="114"/>
                      <a:pt x="229" y="151"/>
                      <a:pt x="220" y="150"/>
                    </a:cubicBezTo>
                    <a:cubicBezTo>
                      <a:pt x="211" y="149"/>
                      <a:pt x="184" y="109"/>
                      <a:pt x="194" y="86"/>
                    </a:cubicBezTo>
                    <a:cubicBezTo>
                      <a:pt x="204" y="63"/>
                      <a:pt x="256" y="10"/>
                      <a:pt x="278" y="10"/>
                    </a:cubicBezTo>
                    <a:cubicBezTo>
                      <a:pt x="300" y="10"/>
                      <a:pt x="324" y="61"/>
                      <a:pt x="328" y="84"/>
                    </a:cubicBezTo>
                    <a:cubicBezTo>
                      <a:pt x="332" y="107"/>
                      <a:pt x="310" y="145"/>
                      <a:pt x="302" y="146"/>
                    </a:cubicBezTo>
                    <a:cubicBezTo>
                      <a:pt x="294" y="147"/>
                      <a:pt x="267" y="111"/>
                      <a:pt x="278" y="88"/>
                    </a:cubicBezTo>
                    <a:cubicBezTo>
                      <a:pt x="289" y="65"/>
                      <a:pt x="342" y="10"/>
                      <a:pt x="368" y="6"/>
                    </a:cubicBezTo>
                    <a:cubicBezTo>
                      <a:pt x="394" y="2"/>
                      <a:pt x="427" y="41"/>
                      <a:pt x="434" y="64"/>
                    </a:cubicBezTo>
                    <a:cubicBezTo>
                      <a:pt x="441" y="87"/>
                      <a:pt x="417" y="143"/>
                      <a:pt x="408" y="146"/>
                    </a:cubicBezTo>
                    <a:cubicBezTo>
                      <a:pt x="399" y="149"/>
                      <a:pt x="371" y="107"/>
                      <a:pt x="382" y="84"/>
                    </a:cubicBezTo>
                    <a:cubicBezTo>
                      <a:pt x="393" y="61"/>
                      <a:pt x="453" y="7"/>
                      <a:pt x="476" y="6"/>
                    </a:cubicBezTo>
                    <a:cubicBezTo>
                      <a:pt x="499" y="5"/>
                      <a:pt x="518" y="52"/>
                      <a:pt x="522" y="76"/>
                    </a:cubicBezTo>
                    <a:cubicBezTo>
                      <a:pt x="526" y="100"/>
                      <a:pt x="506" y="149"/>
                      <a:pt x="498" y="148"/>
                    </a:cubicBezTo>
                    <a:cubicBezTo>
                      <a:pt x="490" y="147"/>
                      <a:pt x="463" y="95"/>
                      <a:pt x="474" y="72"/>
                    </a:cubicBezTo>
                    <a:cubicBezTo>
                      <a:pt x="485" y="49"/>
                      <a:pt x="541" y="6"/>
                      <a:pt x="564" y="8"/>
                    </a:cubicBezTo>
                    <a:cubicBezTo>
                      <a:pt x="587" y="10"/>
                      <a:pt x="610" y="63"/>
                      <a:pt x="612" y="86"/>
                    </a:cubicBezTo>
                    <a:cubicBezTo>
                      <a:pt x="614" y="109"/>
                      <a:pt x="584" y="150"/>
                      <a:pt x="574" y="148"/>
                    </a:cubicBezTo>
                    <a:cubicBezTo>
                      <a:pt x="564" y="146"/>
                      <a:pt x="541" y="99"/>
                      <a:pt x="552" y="76"/>
                    </a:cubicBezTo>
                    <a:cubicBezTo>
                      <a:pt x="563" y="53"/>
                      <a:pt x="615" y="10"/>
                      <a:pt x="638" y="8"/>
                    </a:cubicBezTo>
                    <a:cubicBezTo>
                      <a:pt x="661" y="6"/>
                      <a:pt x="670" y="52"/>
                      <a:pt x="688" y="62"/>
                    </a:cubicBezTo>
                    <a:cubicBezTo>
                      <a:pt x="706" y="72"/>
                      <a:pt x="735" y="69"/>
                      <a:pt x="744" y="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62"/>
              <p:cNvSpPr>
                <a:spLocks/>
              </p:cNvSpPr>
              <p:nvPr/>
            </p:nvSpPr>
            <p:spPr bwMode="auto">
              <a:xfrm>
                <a:off x="2594" y="2998"/>
                <a:ext cx="400" cy="72"/>
              </a:xfrm>
              <a:custGeom>
                <a:avLst/>
                <a:gdLst>
                  <a:gd name="T0" fmla="*/ 0 w 616"/>
                  <a:gd name="T1" fmla="*/ 86 h 170"/>
                  <a:gd name="T2" fmla="*/ 82 w 616"/>
                  <a:gd name="T3" fmla="*/ 12 h 170"/>
                  <a:gd name="T4" fmla="*/ 168 w 616"/>
                  <a:gd name="T5" fmla="*/ 160 h 170"/>
                  <a:gd name="T6" fmla="*/ 276 w 616"/>
                  <a:gd name="T7" fmla="*/ 10 h 170"/>
                  <a:gd name="T8" fmla="*/ 368 w 616"/>
                  <a:gd name="T9" fmla="*/ 154 h 170"/>
                  <a:gd name="T10" fmla="*/ 460 w 616"/>
                  <a:gd name="T11" fmla="*/ 12 h 170"/>
                  <a:gd name="T12" fmla="*/ 546 w 616"/>
                  <a:gd name="T13" fmla="*/ 158 h 170"/>
                  <a:gd name="T14" fmla="*/ 616 w 616"/>
                  <a:gd name="T15" fmla="*/ 8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6" h="170">
                    <a:moveTo>
                      <a:pt x="0" y="86"/>
                    </a:moveTo>
                    <a:cubicBezTo>
                      <a:pt x="27" y="43"/>
                      <a:pt x="54" y="0"/>
                      <a:pt x="82" y="12"/>
                    </a:cubicBezTo>
                    <a:cubicBezTo>
                      <a:pt x="110" y="24"/>
                      <a:pt x="136" y="160"/>
                      <a:pt x="168" y="160"/>
                    </a:cubicBezTo>
                    <a:cubicBezTo>
                      <a:pt x="200" y="160"/>
                      <a:pt x="243" y="11"/>
                      <a:pt x="276" y="10"/>
                    </a:cubicBezTo>
                    <a:cubicBezTo>
                      <a:pt x="309" y="9"/>
                      <a:pt x="337" y="154"/>
                      <a:pt x="368" y="154"/>
                    </a:cubicBezTo>
                    <a:cubicBezTo>
                      <a:pt x="399" y="154"/>
                      <a:pt x="430" y="11"/>
                      <a:pt x="460" y="12"/>
                    </a:cubicBezTo>
                    <a:cubicBezTo>
                      <a:pt x="490" y="13"/>
                      <a:pt x="520" y="146"/>
                      <a:pt x="546" y="158"/>
                    </a:cubicBezTo>
                    <a:cubicBezTo>
                      <a:pt x="572" y="170"/>
                      <a:pt x="605" y="96"/>
                      <a:pt x="616" y="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63"/>
              <p:cNvSpPr>
                <a:spLocks noChangeShapeType="1"/>
              </p:cNvSpPr>
              <p:nvPr/>
            </p:nvSpPr>
            <p:spPr bwMode="auto">
              <a:xfrm>
                <a:off x="2152" y="3034"/>
                <a:ext cx="4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64"/>
              <p:cNvSpPr>
                <a:spLocks noChangeShapeType="1"/>
              </p:cNvSpPr>
              <p:nvPr/>
            </p:nvSpPr>
            <p:spPr bwMode="auto">
              <a:xfrm>
                <a:off x="2588" y="2694"/>
                <a:ext cx="4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65"/>
              <p:cNvSpPr>
                <a:spLocks noChangeShapeType="1"/>
              </p:cNvSpPr>
              <p:nvPr/>
            </p:nvSpPr>
            <p:spPr bwMode="auto">
              <a:xfrm flipV="1">
                <a:off x="2590" y="2694"/>
                <a:ext cx="0" cy="3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" name="Text Box 66"/>
            <p:cNvSpPr txBox="1">
              <a:spLocks noChangeArrowheads="1"/>
            </p:cNvSpPr>
            <p:nvPr/>
          </p:nvSpPr>
          <p:spPr bwMode="auto">
            <a:xfrm>
              <a:off x="675" y="2958"/>
              <a:ext cx="3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22" name="Text Box 67"/>
            <p:cNvSpPr txBox="1">
              <a:spLocks noChangeArrowheads="1"/>
            </p:cNvSpPr>
            <p:nvPr/>
          </p:nvSpPr>
          <p:spPr bwMode="auto">
            <a:xfrm>
              <a:off x="1756" y="2526"/>
              <a:ext cx="3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23" name="Text Box 68"/>
            <p:cNvSpPr txBox="1">
              <a:spLocks noChangeArrowheads="1"/>
            </p:cNvSpPr>
            <p:nvPr/>
          </p:nvSpPr>
          <p:spPr bwMode="auto">
            <a:xfrm>
              <a:off x="659" y="2526"/>
              <a:ext cx="2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24" name="Text Box 69"/>
            <p:cNvSpPr txBox="1">
              <a:spLocks noChangeArrowheads="1"/>
            </p:cNvSpPr>
            <p:nvPr/>
          </p:nvSpPr>
          <p:spPr bwMode="auto">
            <a:xfrm>
              <a:off x="1735" y="2950"/>
              <a:ext cx="2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6595698" y="951576"/>
            <a:ext cx="1572299" cy="1861676"/>
            <a:chOff x="1962114" y="616253"/>
            <a:chExt cx="1572299" cy="1861676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2184189" y="1160113"/>
              <a:ext cx="990600" cy="918581"/>
            </a:xfrm>
            <a:custGeom>
              <a:avLst/>
              <a:gdLst>
                <a:gd name="T0" fmla="*/ 474 w 832"/>
                <a:gd name="T1" fmla="*/ 708 h 732"/>
                <a:gd name="T2" fmla="*/ 350 w 832"/>
                <a:gd name="T3" fmla="*/ 716 h 732"/>
                <a:gd name="T4" fmla="*/ 252 w 832"/>
                <a:gd name="T5" fmla="*/ 710 h 732"/>
                <a:gd name="T6" fmla="*/ 210 w 832"/>
                <a:gd name="T7" fmla="*/ 696 h 732"/>
                <a:gd name="T8" fmla="*/ 188 w 832"/>
                <a:gd name="T9" fmla="*/ 680 h 732"/>
                <a:gd name="T10" fmla="*/ 120 w 832"/>
                <a:gd name="T11" fmla="*/ 592 h 732"/>
                <a:gd name="T12" fmla="*/ 78 w 832"/>
                <a:gd name="T13" fmla="*/ 532 h 732"/>
                <a:gd name="T14" fmla="*/ 68 w 832"/>
                <a:gd name="T15" fmla="*/ 512 h 732"/>
                <a:gd name="T16" fmla="*/ 60 w 832"/>
                <a:gd name="T17" fmla="*/ 492 h 732"/>
                <a:gd name="T18" fmla="*/ 30 w 832"/>
                <a:gd name="T19" fmla="*/ 416 h 732"/>
                <a:gd name="T20" fmla="*/ 10 w 832"/>
                <a:gd name="T21" fmla="*/ 356 h 732"/>
                <a:gd name="T22" fmla="*/ 2 w 832"/>
                <a:gd name="T23" fmla="*/ 330 h 732"/>
                <a:gd name="T24" fmla="*/ 0 w 832"/>
                <a:gd name="T25" fmla="*/ 322 h 732"/>
                <a:gd name="T26" fmla="*/ 6 w 832"/>
                <a:gd name="T27" fmla="*/ 228 h 732"/>
                <a:gd name="T28" fmla="*/ 28 w 832"/>
                <a:gd name="T29" fmla="*/ 162 h 732"/>
                <a:gd name="T30" fmla="*/ 106 w 832"/>
                <a:gd name="T31" fmla="*/ 146 h 732"/>
                <a:gd name="T32" fmla="*/ 344 w 832"/>
                <a:gd name="T33" fmla="*/ 132 h 732"/>
                <a:gd name="T34" fmla="*/ 448 w 832"/>
                <a:gd name="T35" fmla="*/ 72 h 732"/>
                <a:gd name="T36" fmla="*/ 500 w 832"/>
                <a:gd name="T37" fmla="*/ 0 h 732"/>
                <a:gd name="T38" fmla="*/ 614 w 832"/>
                <a:gd name="T39" fmla="*/ 24 h 732"/>
                <a:gd name="T40" fmla="*/ 720 w 832"/>
                <a:gd name="T41" fmla="*/ 88 h 732"/>
                <a:gd name="T42" fmla="*/ 730 w 832"/>
                <a:gd name="T43" fmla="*/ 190 h 732"/>
                <a:gd name="T44" fmla="*/ 784 w 832"/>
                <a:gd name="T45" fmla="*/ 260 h 732"/>
                <a:gd name="T46" fmla="*/ 806 w 832"/>
                <a:gd name="T47" fmla="*/ 344 h 732"/>
                <a:gd name="T48" fmla="*/ 814 w 832"/>
                <a:gd name="T49" fmla="*/ 380 h 732"/>
                <a:gd name="T50" fmla="*/ 802 w 832"/>
                <a:gd name="T51" fmla="*/ 472 h 732"/>
                <a:gd name="T52" fmla="*/ 826 w 832"/>
                <a:gd name="T53" fmla="*/ 526 h 732"/>
                <a:gd name="T54" fmla="*/ 792 w 832"/>
                <a:gd name="T55" fmla="*/ 602 h 732"/>
                <a:gd name="T56" fmla="*/ 742 w 832"/>
                <a:gd name="T57" fmla="*/ 706 h 732"/>
                <a:gd name="T58" fmla="*/ 706 w 832"/>
                <a:gd name="T59" fmla="*/ 712 h 732"/>
                <a:gd name="T60" fmla="*/ 678 w 832"/>
                <a:gd name="T61" fmla="*/ 718 h 732"/>
                <a:gd name="T62" fmla="*/ 654 w 832"/>
                <a:gd name="T63" fmla="*/ 732 h 732"/>
                <a:gd name="T64" fmla="*/ 492 w 832"/>
                <a:gd name="T65" fmla="*/ 704 h 732"/>
                <a:gd name="T66" fmla="*/ 474 w 832"/>
                <a:gd name="T67" fmla="*/ 708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2" h="732">
                  <a:moveTo>
                    <a:pt x="474" y="708"/>
                  </a:moveTo>
                  <a:cubicBezTo>
                    <a:pt x="433" y="716"/>
                    <a:pt x="391" y="715"/>
                    <a:pt x="350" y="716"/>
                  </a:cubicBezTo>
                  <a:cubicBezTo>
                    <a:pt x="317" y="715"/>
                    <a:pt x="284" y="715"/>
                    <a:pt x="252" y="710"/>
                  </a:cubicBezTo>
                  <a:cubicBezTo>
                    <a:pt x="237" y="708"/>
                    <a:pt x="210" y="696"/>
                    <a:pt x="210" y="696"/>
                  </a:cubicBezTo>
                  <a:cubicBezTo>
                    <a:pt x="192" y="683"/>
                    <a:pt x="200" y="688"/>
                    <a:pt x="188" y="680"/>
                  </a:cubicBezTo>
                  <a:cubicBezTo>
                    <a:pt x="169" y="651"/>
                    <a:pt x="150" y="612"/>
                    <a:pt x="120" y="592"/>
                  </a:cubicBezTo>
                  <a:cubicBezTo>
                    <a:pt x="106" y="571"/>
                    <a:pt x="89" y="555"/>
                    <a:pt x="78" y="532"/>
                  </a:cubicBezTo>
                  <a:cubicBezTo>
                    <a:pt x="75" y="525"/>
                    <a:pt x="71" y="519"/>
                    <a:pt x="68" y="512"/>
                  </a:cubicBezTo>
                  <a:cubicBezTo>
                    <a:pt x="65" y="505"/>
                    <a:pt x="60" y="492"/>
                    <a:pt x="60" y="492"/>
                  </a:cubicBezTo>
                  <a:cubicBezTo>
                    <a:pt x="56" y="466"/>
                    <a:pt x="46" y="437"/>
                    <a:pt x="30" y="416"/>
                  </a:cubicBezTo>
                  <a:cubicBezTo>
                    <a:pt x="26" y="397"/>
                    <a:pt x="17" y="374"/>
                    <a:pt x="10" y="356"/>
                  </a:cubicBezTo>
                  <a:cubicBezTo>
                    <a:pt x="4" y="341"/>
                    <a:pt x="7" y="349"/>
                    <a:pt x="2" y="330"/>
                  </a:cubicBezTo>
                  <a:cubicBezTo>
                    <a:pt x="1" y="327"/>
                    <a:pt x="0" y="322"/>
                    <a:pt x="0" y="322"/>
                  </a:cubicBezTo>
                  <a:cubicBezTo>
                    <a:pt x="1" y="291"/>
                    <a:pt x="0" y="259"/>
                    <a:pt x="6" y="228"/>
                  </a:cubicBezTo>
                  <a:cubicBezTo>
                    <a:pt x="8" y="205"/>
                    <a:pt x="7" y="177"/>
                    <a:pt x="28" y="162"/>
                  </a:cubicBezTo>
                  <a:cubicBezTo>
                    <a:pt x="45" y="150"/>
                    <a:pt x="98" y="147"/>
                    <a:pt x="106" y="146"/>
                  </a:cubicBezTo>
                  <a:cubicBezTo>
                    <a:pt x="185" y="141"/>
                    <a:pt x="265" y="138"/>
                    <a:pt x="344" y="132"/>
                  </a:cubicBezTo>
                  <a:cubicBezTo>
                    <a:pt x="374" y="122"/>
                    <a:pt x="431" y="100"/>
                    <a:pt x="448" y="72"/>
                  </a:cubicBezTo>
                  <a:cubicBezTo>
                    <a:pt x="461" y="50"/>
                    <a:pt x="473" y="5"/>
                    <a:pt x="500" y="0"/>
                  </a:cubicBezTo>
                  <a:cubicBezTo>
                    <a:pt x="539" y="6"/>
                    <a:pt x="576" y="16"/>
                    <a:pt x="614" y="24"/>
                  </a:cubicBezTo>
                  <a:cubicBezTo>
                    <a:pt x="665" y="34"/>
                    <a:pt x="700" y="38"/>
                    <a:pt x="720" y="88"/>
                  </a:cubicBezTo>
                  <a:cubicBezTo>
                    <a:pt x="726" y="122"/>
                    <a:pt x="725" y="156"/>
                    <a:pt x="730" y="190"/>
                  </a:cubicBezTo>
                  <a:cubicBezTo>
                    <a:pt x="733" y="209"/>
                    <a:pt x="776" y="234"/>
                    <a:pt x="784" y="260"/>
                  </a:cubicBezTo>
                  <a:cubicBezTo>
                    <a:pt x="809" y="338"/>
                    <a:pt x="793" y="291"/>
                    <a:pt x="806" y="344"/>
                  </a:cubicBezTo>
                  <a:cubicBezTo>
                    <a:pt x="809" y="356"/>
                    <a:pt x="814" y="380"/>
                    <a:pt x="814" y="380"/>
                  </a:cubicBezTo>
                  <a:cubicBezTo>
                    <a:pt x="810" y="421"/>
                    <a:pt x="808" y="438"/>
                    <a:pt x="802" y="472"/>
                  </a:cubicBezTo>
                  <a:cubicBezTo>
                    <a:pt x="804" y="497"/>
                    <a:pt x="808" y="508"/>
                    <a:pt x="826" y="526"/>
                  </a:cubicBezTo>
                  <a:cubicBezTo>
                    <a:pt x="832" y="543"/>
                    <a:pt x="799" y="581"/>
                    <a:pt x="792" y="602"/>
                  </a:cubicBezTo>
                  <a:cubicBezTo>
                    <a:pt x="784" y="657"/>
                    <a:pt x="804" y="694"/>
                    <a:pt x="742" y="706"/>
                  </a:cubicBezTo>
                  <a:cubicBezTo>
                    <a:pt x="730" y="708"/>
                    <a:pt x="718" y="710"/>
                    <a:pt x="706" y="712"/>
                  </a:cubicBezTo>
                  <a:cubicBezTo>
                    <a:pt x="697" y="714"/>
                    <a:pt x="687" y="716"/>
                    <a:pt x="678" y="718"/>
                  </a:cubicBezTo>
                  <a:cubicBezTo>
                    <a:pt x="670" y="723"/>
                    <a:pt x="662" y="727"/>
                    <a:pt x="654" y="732"/>
                  </a:cubicBezTo>
                  <a:cubicBezTo>
                    <a:pt x="598" y="730"/>
                    <a:pt x="545" y="722"/>
                    <a:pt x="492" y="704"/>
                  </a:cubicBezTo>
                  <a:cubicBezTo>
                    <a:pt x="471" y="706"/>
                    <a:pt x="467" y="701"/>
                    <a:pt x="474" y="7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 rot="-6403776">
              <a:off x="2245519" y="1240632"/>
              <a:ext cx="442913" cy="59531"/>
            </a:xfrm>
            <a:custGeom>
              <a:avLst/>
              <a:gdLst>
                <a:gd name="T0" fmla="*/ 0 w 950"/>
                <a:gd name="T1" fmla="*/ 76 h 148"/>
                <a:gd name="T2" fmla="*/ 62 w 950"/>
                <a:gd name="T3" fmla="*/ 0 h 148"/>
                <a:gd name="T4" fmla="*/ 132 w 950"/>
                <a:gd name="T5" fmla="*/ 76 h 148"/>
                <a:gd name="T6" fmla="*/ 210 w 950"/>
                <a:gd name="T7" fmla="*/ 124 h 148"/>
                <a:gd name="T8" fmla="*/ 286 w 950"/>
                <a:gd name="T9" fmla="*/ 60 h 148"/>
                <a:gd name="T10" fmla="*/ 350 w 950"/>
                <a:gd name="T11" fmla="*/ 6 h 148"/>
                <a:gd name="T12" fmla="*/ 434 w 950"/>
                <a:gd name="T13" fmla="*/ 74 h 148"/>
                <a:gd name="T14" fmla="*/ 508 w 950"/>
                <a:gd name="T15" fmla="*/ 132 h 148"/>
                <a:gd name="T16" fmla="*/ 578 w 950"/>
                <a:gd name="T17" fmla="*/ 66 h 148"/>
                <a:gd name="T18" fmla="*/ 642 w 950"/>
                <a:gd name="T19" fmla="*/ 8 h 148"/>
                <a:gd name="T20" fmla="*/ 722 w 950"/>
                <a:gd name="T21" fmla="*/ 82 h 148"/>
                <a:gd name="T22" fmla="*/ 786 w 950"/>
                <a:gd name="T23" fmla="*/ 144 h 148"/>
                <a:gd name="T24" fmla="*/ 862 w 950"/>
                <a:gd name="T25" fmla="*/ 58 h 148"/>
                <a:gd name="T26" fmla="*/ 950 w 950"/>
                <a:gd name="T27" fmla="*/ 5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0" h="148">
                  <a:moveTo>
                    <a:pt x="0" y="76"/>
                  </a:moveTo>
                  <a:cubicBezTo>
                    <a:pt x="20" y="38"/>
                    <a:pt x="40" y="0"/>
                    <a:pt x="62" y="0"/>
                  </a:cubicBezTo>
                  <a:cubicBezTo>
                    <a:pt x="84" y="0"/>
                    <a:pt x="107" y="55"/>
                    <a:pt x="132" y="76"/>
                  </a:cubicBezTo>
                  <a:cubicBezTo>
                    <a:pt x="157" y="97"/>
                    <a:pt x="184" y="127"/>
                    <a:pt x="210" y="124"/>
                  </a:cubicBezTo>
                  <a:cubicBezTo>
                    <a:pt x="236" y="121"/>
                    <a:pt x="263" y="80"/>
                    <a:pt x="286" y="60"/>
                  </a:cubicBezTo>
                  <a:cubicBezTo>
                    <a:pt x="309" y="40"/>
                    <a:pt x="325" y="4"/>
                    <a:pt x="350" y="6"/>
                  </a:cubicBezTo>
                  <a:cubicBezTo>
                    <a:pt x="375" y="8"/>
                    <a:pt x="408" y="53"/>
                    <a:pt x="434" y="74"/>
                  </a:cubicBezTo>
                  <a:cubicBezTo>
                    <a:pt x="460" y="95"/>
                    <a:pt x="484" y="133"/>
                    <a:pt x="508" y="132"/>
                  </a:cubicBezTo>
                  <a:cubicBezTo>
                    <a:pt x="532" y="131"/>
                    <a:pt x="556" y="87"/>
                    <a:pt x="578" y="66"/>
                  </a:cubicBezTo>
                  <a:cubicBezTo>
                    <a:pt x="600" y="45"/>
                    <a:pt x="618" y="5"/>
                    <a:pt x="642" y="8"/>
                  </a:cubicBezTo>
                  <a:cubicBezTo>
                    <a:pt x="666" y="11"/>
                    <a:pt x="698" y="59"/>
                    <a:pt x="722" y="82"/>
                  </a:cubicBezTo>
                  <a:cubicBezTo>
                    <a:pt x="746" y="105"/>
                    <a:pt x="763" y="148"/>
                    <a:pt x="786" y="144"/>
                  </a:cubicBezTo>
                  <a:cubicBezTo>
                    <a:pt x="809" y="140"/>
                    <a:pt x="835" y="73"/>
                    <a:pt x="862" y="58"/>
                  </a:cubicBezTo>
                  <a:cubicBezTo>
                    <a:pt x="889" y="43"/>
                    <a:pt x="935" y="55"/>
                    <a:pt x="950" y="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 rot="-2629675">
              <a:off x="2845594" y="1226344"/>
              <a:ext cx="442913" cy="59531"/>
            </a:xfrm>
            <a:custGeom>
              <a:avLst/>
              <a:gdLst>
                <a:gd name="T0" fmla="*/ 0 w 950"/>
                <a:gd name="T1" fmla="*/ 76 h 148"/>
                <a:gd name="T2" fmla="*/ 62 w 950"/>
                <a:gd name="T3" fmla="*/ 0 h 148"/>
                <a:gd name="T4" fmla="*/ 132 w 950"/>
                <a:gd name="T5" fmla="*/ 76 h 148"/>
                <a:gd name="T6" fmla="*/ 210 w 950"/>
                <a:gd name="T7" fmla="*/ 124 h 148"/>
                <a:gd name="T8" fmla="*/ 286 w 950"/>
                <a:gd name="T9" fmla="*/ 60 h 148"/>
                <a:gd name="T10" fmla="*/ 350 w 950"/>
                <a:gd name="T11" fmla="*/ 6 h 148"/>
                <a:gd name="T12" fmla="*/ 434 w 950"/>
                <a:gd name="T13" fmla="*/ 74 h 148"/>
                <a:gd name="T14" fmla="*/ 508 w 950"/>
                <a:gd name="T15" fmla="*/ 132 h 148"/>
                <a:gd name="T16" fmla="*/ 578 w 950"/>
                <a:gd name="T17" fmla="*/ 66 h 148"/>
                <a:gd name="T18" fmla="*/ 642 w 950"/>
                <a:gd name="T19" fmla="*/ 8 h 148"/>
                <a:gd name="T20" fmla="*/ 722 w 950"/>
                <a:gd name="T21" fmla="*/ 82 h 148"/>
                <a:gd name="T22" fmla="*/ 786 w 950"/>
                <a:gd name="T23" fmla="*/ 144 h 148"/>
                <a:gd name="T24" fmla="*/ 862 w 950"/>
                <a:gd name="T25" fmla="*/ 58 h 148"/>
                <a:gd name="T26" fmla="*/ 950 w 950"/>
                <a:gd name="T27" fmla="*/ 5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0" h="148">
                  <a:moveTo>
                    <a:pt x="0" y="76"/>
                  </a:moveTo>
                  <a:cubicBezTo>
                    <a:pt x="20" y="38"/>
                    <a:pt x="40" y="0"/>
                    <a:pt x="62" y="0"/>
                  </a:cubicBezTo>
                  <a:cubicBezTo>
                    <a:pt x="84" y="0"/>
                    <a:pt x="107" y="55"/>
                    <a:pt x="132" y="76"/>
                  </a:cubicBezTo>
                  <a:cubicBezTo>
                    <a:pt x="157" y="97"/>
                    <a:pt x="184" y="127"/>
                    <a:pt x="210" y="124"/>
                  </a:cubicBezTo>
                  <a:cubicBezTo>
                    <a:pt x="236" y="121"/>
                    <a:pt x="263" y="80"/>
                    <a:pt x="286" y="60"/>
                  </a:cubicBezTo>
                  <a:cubicBezTo>
                    <a:pt x="309" y="40"/>
                    <a:pt x="325" y="4"/>
                    <a:pt x="350" y="6"/>
                  </a:cubicBezTo>
                  <a:cubicBezTo>
                    <a:pt x="375" y="8"/>
                    <a:pt x="408" y="53"/>
                    <a:pt x="434" y="74"/>
                  </a:cubicBezTo>
                  <a:cubicBezTo>
                    <a:pt x="460" y="95"/>
                    <a:pt x="484" y="133"/>
                    <a:pt x="508" y="132"/>
                  </a:cubicBezTo>
                  <a:cubicBezTo>
                    <a:pt x="532" y="131"/>
                    <a:pt x="556" y="87"/>
                    <a:pt x="578" y="66"/>
                  </a:cubicBezTo>
                  <a:cubicBezTo>
                    <a:pt x="600" y="45"/>
                    <a:pt x="618" y="5"/>
                    <a:pt x="642" y="8"/>
                  </a:cubicBezTo>
                  <a:cubicBezTo>
                    <a:pt x="666" y="11"/>
                    <a:pt x="698" y="59"/>
                    <a:pt x="722" y="82"/>
                  </a:cubicBezTo>
                  <a:cubicBezTo>
                    <a:pt x="746" y="105"/>
                    <a:pt x="763" y="148"/>
                    <a:pt x="786" y="144"/>
                  </a:cubicBezTo>
                  <a:cubicBezTo>
                    <a:pt x="809" y="140"/>
                    <a:pt x="835" y="73"/>
                    <a:pt x="862" y="58"/>
                  </a:cubicBezTo>
                  <a:cubicBezTo>
                    <a:pt x="889" y="43"/>
                    <a:pt x="935" y="55"/>
                    <a:pt x="950" y="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 rot="4633474">
              <a:off x="2536032" y="1962151"/>
              <a:ext cx="442913" cy="59531"/>
            </a:xfrm>
            <a:custGeom>
              <a:avLst/>
              <a:gdLst>
                <a:gd name="T0" fmla="*/ 0 w 950"/>
                <a:gd name="T1" fmla="*/ 76 h 148"/>
                <a:gd name="T2" fmla="*/ 62 w 950"/>
                <a:gd name="T3" fmla="*/ 0 h 148"/>
                <a:gd name="T4" fmla="*/ 132 w 950"/>
                <a:gd name="T5" fmla="*/ 76 h 148"/>
                <a:gd name="T6" fmla="*/ 210 w 950"/>
                <a:gd name="T7" fmla="*/ 124 h 148"/>
                <a:gd name="T8" fmla="*/ 286 w 950"/>
                <a:gd name="T9" fmla="*/ 60 h 148"/>
                <a:gd name="T10" fmla="*/ 350 w 950"/>
                <a:gd name="T11" fmla="*/ 6 h 148"/>
                <a:gd name="T12" fmla="*/ 434 w 950"/>
                <a:gd name="T13" fmla="*/ 74 h 148"/>
                <a:gd name="T14" fmla="*/ 508 w 950"/>
                <a:gd name="T15" fmla="*/ 132 h 148"/>
                <a:gd name="T16" fmla="*/ 578 w 950"/>
                <a:gd name="T17" fmla="*/ 66 h 148"/>
                <a:gd name="T18" fmla="*/ 642 w 950"/>
                <a:gd name="T19" fmla="*/ 8 h 148"/>
                <a:gd name="T20" fmla="*/ 722 w 950"/>
                <a:gd name="T21" fmla="*/ 82 h 148"/>
                <a:gd name="T22" fmla="*/ 786 w 950"/>
                <a:gd name="T23" fmla="*/ 144 h 148"/>
                <a:gd name="T24" fmla="*/ 862 w 950"/>
                <a:gd name="T25" fmla="*/ 58 h 148"/>
                <a:gd name="T26" fmla="*/ 950 w 950"/>
                <a:gd name="T27" fmla="*/ 5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0" h="148">
                  <a:moveTo>
                    <a:pt x="0" y="76"/>
                  </a:moveTo>
                  <a:cubicBezTo>
                    <a:pt x="20" y="38"/>
                    <a:pt x="40" y="0"/>
                    <a:pt x="62" y="0"/>
                  </a:cubicBezTo>
                  <a:cubicBezTo>
                    <a:pt x="84" y="0"/>
                    <a:pt x="107" y="55"/>
                    <a:pt x="132" y="76"/>
                  </a:cubicBezTo>
                  <a:cubicBezTo>
                    <a:pt x="157" y="97"/>
                    <a:pt x="184" y="127"/>
                    <a:pt x="210" y="124"/>
                  </a:cubicBezTo>
                  <a:cubicBezTo>
                    <a:pt x="236" y="121"/>
                    <a:pt x="263" y="80"/>
                    <a:pt x="286" y="60"/>
                  </a:cubicBezTo>
                  <a:cubicBezTo>
                    <a:pt x="309" y="40"/>
                    <a:pt x="325" y="4"/>
                    <a:pt x="350" y="6"/>
                  </a:cubicBezTo>
                  <a:cubicBezTo>
                    <a:pt x="375" y="8"/>
                    <a:pt x="408" y="53"/>
                    <a:pt x="434" y="74"/>
                  </a:cubicBezTo>
                  <a:cubicBezTo>
                    <a:pt x="460" y="95"/>
                    <a:pt x="484" y="133"/>
                    <a:pt x="508" y="132"/>
                  </a:cubicBezTo>
                  <a:cubicBezTo>
                    <a:pt x="532" y="131"/>
                    <a:pt x="556" y="87"/>
                    <a:pt x="578" y="66"/>
                  </a:cubicBezTo>
                  <a:cubicBezTo>
                    <a:pt x="600" y="45"/>
                    <a:pt x="618" y="5"/>
                    <a:pt x="642" y="8"/>
                  </a:cubicBezTo>
                  <a:cubicBezTo>
                    <a:pt x="666" y="11"/>
                    <a:pt x="698" y="59"/>
                    <a:pt x="722" y="82"/>
                  </a:cubicBezTo>
                  <a:cubicBezTo>
                    <a:pt x="746" y="105"/>
                    <a:pt x="763" y="148"/>
                    <a:pt x="786" y="144"/>
                  </a:cubicBezTo>
                  <a:cubicBezTo>
                    <a:pt x="809" y="140"/>
                    <a:pt x="835" y="73"/>
                    <a:pt x="862" y="58"/>
                  </a:cubicBezTo>
                  <a:cubicBezTo>
                    <a:pt x="889" y="43"/>
                    <a:pt x="935" y="55"/>
                    <a:pt x="950" y="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2819400" y="2108597"/>
              <a:ext cx="27924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Symbol" panose="05050102010706020507" pitchFamily="18" charset="2"/>
                </a:rPr>
                <a:t>g</a:t>
              </a:r>
              <a:endParaRPr lang="en-US"/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3255169" y="1060847"/>
              <a:ext cx="27924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Symbol" panose="05050102010706020507" pitchFamily="18" charset="2"/>
                </a:rPr>
                <a:t>g</a:t>
              </a:r>
              <a:endParaRPr lang="en-US"/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 flipV="1">
              <a:off x="2397919" y="809626"/>
              <a:ext cx="169069" cy="2500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 flipH="1" flipV="1">
              <a:off x="2224087" y="833437"/>
              <a:ext cx="176213" cy="223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2438400" y="1044179"/>
              <a:ext cx="3561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Symbol" panose="05050102010706020507" pitchFamily="18" charset="2"/>
                </a:rPr>
                <a:t>g</a:t>
              </a:r>
              <a:r>
                <a:rPr lang="en-US" baseline="30000">
                  <a:solidFill>
                    <a:schemeClr val="tx1"/>
                  </a:solidFill>
                  <a:latin typeface="Symbol" panose="05050102010706020507" pitchFamily="18" charset="2"/>
                </a:rPr>
                <a:t>*</a:t>
              </a:r>
              <a:endParaRPr lang="en-US"/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2550319" y="666750"/>
              <a:ext cx="37382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e</a:t>
              </a:r>
              <a:r>
                <a:rPr lang="en-US" b="0" baseline="30000">
                  <a:solidFill>
                    <a:schemeClr val="tx1"/>
                  </a:solidFill>
                </a:rPr>
                <a:t>+</a:t>
              </a:r>
              <a:endParaRPr lang="en-US" b="0" baseline="30000">
                <a:solidFill>
                  <a:schemeClr val="accent2"/>
                </a:solidFill>
              </a:endParaRP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1962114" y="616253"/>
              <a:ext cx="3385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e</a:t>
              </a:r>
              <a:r>
                <a:rPr lang="en-US" b="0" baseline="30000" dirty="0">
                  <a:solidFill>
                    <a:schemeClr val="tx1"/>
                  </a:solidFill>
                </a:rPr>
                <a:t>-</a:t>
              </a:r>
              <a:endParaRPr lang="en-US" b="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4533900" y="5217266"/>
            <a:ext cx="4509137" cy="1015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Need realistic model simulation for rates and space-time evolution for quantitative comparison with data</a:t>
            </a:r>
            <a:endParaRPr lang="en-US" sz="2000" dirty="0" smtClean="0">
              <a:solidFill>
                <a:srgbClr val="ECF10D"/>
              </a:solidFill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2000" y="3185221"/>
            <a:ext cx="4400584" cy="70788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High yield </a:t>
            </a:r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high T  early emission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Large Doppler shift  late emission</a:t>
            </a:r>
            <a:endParaRPr lang="en-US" sz="2000" dirty="0" smtClean="0">
              <a:solidFill>
                <a:srgbClr val="ECF10D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 rot="239012">
            <a:off x="7887607" y="1885553"/>
            <a:ext cx="424465" cy="2046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9582334">
            <a:off x="6416220" y="2155403"/>
            <a:ext cx="424465" cy="2046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5724908">
            <a:off x="7088018" y="2579208"/>
            <a:ext cx="424465" cy="2046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6976470">
            <a:off x="7410079" y="1173199"/>
            <a:ext cx="424465" cy="2046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vs B Field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131162"/>
            <a:ext cx="7772400" cy="4216400"/>
          </a:xfrm>
        </p:spPr>
        <p:txBody>
          <a:bodyPr/>
          <a:lstStyle/>
          <a:p>
            <a:r>
              <a:rPr lang="en-US" dirty="0" smtClean="0"/>
              <a:t>Look at different collision systems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2434998"/>
            <a:ext cx="1125415" cy="107266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95754" y="2480355"/>
            <a:ext cx="1125415" cy="107266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664693" y="2434998"/>
            <a:ext cx="1125415" cy="107266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87662" y="2813067"/>
            <a:ext cx="351692" cy="316523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003430" y="2374847"/>
            <a:ext cx="674077" cy="128367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56184" y="2374847"/>
            <a:ext cx="674077" cy="128367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5452" y="1687596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Au+Au</a:t>
            </a:r>
            <a:endParaRPr lang="en-US" dirty="0" smtClean="0"/>
          </a:p>
          <a:p>
            <a:r>
              <a:rPr lang="en-US" dirty="0" smtClean="0"/>
              <a:t>central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6925" y="170847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U+U</a:t>
            </a:r>
          </a:p>
          <a:p>
            <a:r>
              <a:rPr lang="en-US" dirty="0" smtClean="0"/>
              <a:t>central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7662" y="1687596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Cu+Au</a:t>
            </a:r>
            <a:endParaRPr lang="en-US" dirty="0" smtClean="0"/>
          </a:p>
          <a:p>
            <a:r>
              <a:rPr lang="en-US" dirty="0" smtClean="0"/>
              <a:t>semi-central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88807" y="3893705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0</a:t>
            </a:r>
          </a:p>
          <a:p>
            <a:r>
              <a:rPr lang="en-US" dirty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25974" y="3893705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0</a:t>
            </a:r>
          </a:p>
          <a:p>
            <a:r>
              <a:rPr lang="en-US" dirty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≠ 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73422" y="3893705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≠ 0</a:t>
            </a:r>
          </a:p>
          <a:p>
            <a:r>
              <a:rPr lang="en-US" dirty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114755" y="5360281"/>
            <a:ext cx="4838289" cy="83179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pitchFamily="2" charset="2"/>
              <a:buBlip>
                <a:blip r:embed="rId2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pitchFamily="2" charset="2"/>
              <a:buBlip>
                <a:blip r:embed="rId3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algn="ctr">
              <a:buFont typeface="Monotype Sort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U+U and </a:t>
            </a:r>
            <a:r>
              <a:rPr lang="en-US" dirty="0" err="1" smtClean="0">
                <a:solidFill>
                  <a:srgbClr val="FFFF00"/>
                </a:solidFill>
              </a:rPr>
              <a:t>Cu+Au</a:t>
            </a:r>
            <a:r>
              <a:rPr lang="en-US" dirty="0" smtClean="0">
                <a:solidFill>
                  <a:srgbClr val="FFFF00"/>
                </a:solidFill>
              </a:rPr>
              <a:t> data sitting on tape waiting to be analysis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522" y="891373"/>
            <a:ext cx="7287432" cy="5421504"/>
          </a:xfrm>
        </p:spPr>
        <p:txBody>
          <a:bodyPr/>
          <a:lstStyle/>
          <a:p>
            <a:r>
              <a:rPr lang="en-US" dirty="0" smtClean="0"/>
              <a:t>Well established measurement of “thermal” photon in </a:t>
            </a:r>
            <a:r>
              <a:rPr lang="en-US" dirty="0" err="1" smtClean="0"/>
              <a:t>Au+Au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r>
              <a:rPr lang="en-US" dirty="0" smtClean="0"/>
              <a:t> from PHENIX</a:t>
            </a:r>
          </a:p>
          <a:p>
            <a:pPr lvl="1"/>
            <a:r>
              <a:rPr lang="en-US" dirty="0" smtClean="0"/>
              <a:t>Large yield above expected contribution from </a:t>
            </a:r>
            <a:r>
              <a:rPr lang="en-US" dirty="0" err="1" smtClean="0"/>
              <a:t>pQCD</a:t>
            </a:r>
            <a:endParaRPr lang="en-US" dirty="0" smtClean="0"/>
          </a:p>
          <a:p>
            <a:pPr lvl="1"/>
            <a:r>
              <a:rPr lang="en-US" dirty="0" smtClean="0"/>
              <a:t>Centrality dependence of yield ~ N</a:t>
            </a:r>
            <a:r>
              <a:rPr lang="en-US" baseline="-25000" dirty="0" smtClean="0"/>
              <a:t>part</a:t>
            </a:r>
            <a:r>
              <a:rPr lang="en-US" baseline="30000" dirty="0" smtClean="0"/>
              <a:t>3/2</a:t>
            </a:r>
          </a:p>
          <a:p>
            <a:pPr lvl="1"/>
            <a:r>
              <a:rPr lang="en-US" dirty="0" smtClean="0"/>
              <a:t>Large anisotropy v</a:t>
            </a:r>
            <a:r>
              <a:rPr lang="en-US" baseline="-25000" dirty="0" smtClean="0"/>
              <a:t>2</a:t>
            </a:r>
            <a:r>
              <a:rPr lang="en-US" dirty="0" smtClean="0"/>
              <a:t> with respect to reaction plan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Thermal photon puzzle</a:t>
            </a:r>
          </a:p>
          <a:p>
            <a:pPr lvl="1"/>
            <a:r>
              <a:rPr lang="en-US" dirty="0" smtClean="0"/>
              <a:t>Models </a:t>
            </a:r>
            <a:r>
              <a:rPr lang="en-US" dirty="0"/>
              <a:t>based on standard rates and time evolution fail to describe simultaneously photon yield, T </a:t>
            </a:r>
            <a:r>
              <a:rPr lang="en-US" dirty="0" smtClean="0"/>
              <a:t>and v2</a:t>
            </a:r>
          </a:p>
          <a:p>
            <a:pPr lvl="1"/>
            <a:r>
              <a:rPr lang="en-US" dirty="0" smtClean="0"/>
              <a:t>New additional sources early in collision</a:t>
            </a:r>
          </a:p>
          <a:p>
            <a:pPr lvl="2"/>
            <a:r>
              <a:rPr lang="en-US" dirty="0" smtClean="0"/>
              <a:t>Enhanced emission due to large B fields</a:t>
            </a:r>
          </a:p>
          <a:p>
            <a:pPr lvl="2"/>
            <a:r>
              <a:rPr lang="en-US" dirty="0" smtClean="0"/>
              <a:t>Emission from flowing </a:t>
            </a:r>
            <a:r>
              <a:rPr lang="en-US" dirty="0" err="1" smtClean="0"/>
              <a:t>glasma</a:t>
            </a:r>
            <a:r>
              <a:rPr lang="en-US" dirty="0" smtClean="0"/>
              <a:t> state</a:t>
            </a:r>
          </a:p>
          <a:p>
            <a:pPr lvl="2"/>
            <a:endParaRPr lang="en-US" dirty="0"/>
          </a:p>
          <a:p>
            <a:r>
              <a:rPr lang="en-US" dirty="0" smtClean="0"/>
              <a:t>Additional experimental measurements from RHIC</a:t>
            </a:r>
          </a:p>
          <a:p>
            <a:pPr lvl="1"/>
            <a:r>
              <a:rPr lang="en-US" dirty="0" smtClean="0"/>
              <a:t>Vary collision geometry </a:t>
            </a:r>
            <a:r>
              <a:rPr lang="en-US" dirty="0" smtClean="0">
                <a:sym typeface="Wingdings" panose="05000000000000000000" pitchFamily="2" charset="2"/>
              </a:rPr>
              <a:t> U+U and </a:t>
            </a:r>
            <a:r>
              <a:rPr lang="en-US" dirty="0" err="1" smtClean="0">
                <a:sym typeface="Wingdings" panose="05000000000000000000" pitchFamily="2" charset="2"/>
              </a:rPr>
              <a:t>Cu+Au</a:t>
            </a:r>
            <a:endParaRPr lang="en-US" dirty="0" smtClean="0"/>
          </a:p>
          <a:p>
            <a:pPr lvl="1"/>
            <a:r>
              <a:rPr lang="en-US" dirty="0" smtClean="0"/>
              <a:t>62.4 (and 39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  <a:r>
              <a:rPr lang="en-US" dirty="0" err="1" smtClean="0"/>
              <a:t>Au+Au</a:t>
            </a:r>
            <a:endParaRPr lang="en-US" dirty="0"/>
          </a:p>
          <a:p>
            <a:pPr lvl="1"/>
            <a:r>
              <a:rPr lang="en-US" dirty="0" smtClean="0"/>
              <a:t>New large </a:t>
            </a:r>
            <a:r>
              <a:rPr lang="en-US" dirty="0" err="1" smtClean="0"/>
              <a:t>Au+Au</a:t>
            </a:r>
            <a:r>
              <a:rPr lang="en-US" dirty="0" smtClean="0"/>
              <a:t> data samples to measure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3350"/>
            <a:ext cx="9144001" cy="457200"/>
          </a:xfrm>
        </p:spPr>
        <p:txBody>
          <a:bodyPr/>
          <a:lstStyle/>
          <a:p>
            <a:r>
              <a:rPr lang="en-US" dirty="0" smtClean="0"/>
              <a:t>Experimental Issue: Isolate Thermal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2574" y="1212006"/>
            <a:ext cx="8578850" cy="5019675"/>
            <a:chOff x="63500" y="1785938"/>
            <a:chExt cx="9096376" cy="5019675"/>
          </a:xfrm>
        </p:grpSpPr>
        <p:sp>
          <p:nvSpPr>
            <p:cNvPr id="7" name="Text Box 54"/>
            <p:cNvSpPr txBox="1">
              <a:spLocks noChangeArrowheads="1"/>
            </p:cNvSpPr>
            <p:nvPr/>
          </p:nvSpPr>
          <p:spPr bwMode="auto">
            <a:xfrm>
              <a:off x="1698626" y="6438900"/>
              <a:ext cx="746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</a:rPr>
                <a:t>                    1                                    10                              10</a:t>
              </a:r>
              <a:r>
                <a:rPr lang="en-US" sz="1800" b="1" baseline="30000">
                  <a:solidFill>
                    <a:schemeClr val="tx1"/>
                  </a:solidFill>
                </a:rPr>
                <a:t>7  </a:t>
              </a:r>
              <a:r>
                <a:rPr lang="en-US" sz="1800" b="1">
                  <a:solidFill>
                    <a:schemeClr val="tx1"/>
                  </a:solidFill>
                </a:rPr>
                <a:t>          log t (fm/c)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213100" y="1785938"/>
              <a:ext cx="2065959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  <a:sym typeface="Symbol"/>
                </a:rPr>
                <a:t>, *   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from </a:t>
              </a:r>
              <a:r>
                <a:rPr lang="en-US" sz="2000" b="1" dirty="0">
                  <a:solidFill>
                    <a:schemeClr val="accent2"/>
                  </a:solidFill>
                </a:rPr>
                <a:t>A+A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989817" y="2679733"/>
              <a:ext cx="11743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Direct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76901" y="5575602"/>
              <a:ext cx="3141659" cy="400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H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adron </a:t>
              </a:r>
              <a:r>
                <a:rPr lang="en-US" sz="2000" dirty="0">
                  <a:solidFill>
                    <a:schemeClr val="accent2"/>
                  </a:solidFill>
                </a:rPr>
                <a:t>D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ecays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1" name="AutoShape 7"/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 flipH="1">
              <a:off x="2576967" y="2186048"/>
              <a:ext cx="1669113" cy="49368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8"/>
            <p:cNvCxnSpPr>
              <a:cxnSpLocks noChangeShapeType="1"/>
              <a:stCxn id="8" idx="2"/>
              <a:endCxn id="10" idx="0"/>
            </p:cNvCxnSpPr>
            <p:nvPr/>
          </p:nvCxnSpPr>
          <p:spPr bwMode="auto">
            <a:xfrm>
              <a:off x="4246080" y="2186048"/>
              <a:ext cx="3001651" cy="338955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3500" y="5345113"/>
              <a:ext cx="1931988" cy="7302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“Prompt” </a:t>
              </a:r>
            </a:p>
            <a:p>
              <a:r>
                <a:rPr lang="en-US" sz="2000" b="1">
                  <a:solidFill>
                    <a:schemeClr val="accent2"/>
                  </a:solidFill>
                </a:rPr>
                <a:t>hard scattering 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488297" y="4786313"/>
              <a:ext cx="20701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3300"/>
                  </a:solidFill>
                </a:rPr>
                <a:t>Pre-equilibrium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356824" y="5564188"/>
              <a:ext cx="2835275" cy="400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hlink"/>
                  </a:solidFill>
                </a:rPr>
                <a:t>Quark-Gluon Plasma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378325" y="5056188"/>
              <a:ext cx="1616964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hlink"/>
                  </a:solidFill>
                </a:rPr>
                <a:t>Hadron </a:t>
              </a:r>
              <a:r>
                <a:rPr lang="en-US" sz="2000" b="1" dirty="0" smtClean="0">
                  <a:solidFill>
                    <a:schemeClr val="hlink"/>
                  </a:solidFill>
                </a:rPr>
                <a:t>Gas</a:t>
              </a:r>
              <a:endParaRPr lang="en-US" sz="2000" b="1" dirty="0">
                <a:solidFill>
                  <a:schemeClr val="hlink"/>
                </a:solidFill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366992" y="3423791"/>
              <a:ext cx="1157288" cy="4254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hlink"/>
                  </a:solidFill>
                </a:rPr>
                <a:t>Thermal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581024" y="3392488"/>
              <a:ext cx="1608138" cy="4254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Non-thermal</a:t>
              </a:r>
            </a:p>
          </p:txBody>
        </p:sp>
        <p:cxnSp>
          <p:nvCxnSpPr>
            <p:cNvPr id="19" name="AutoShape 16"/>
            <p:cNvCxnSpPr>
              <a:cxnSpLocks noChangeShapeType="1"/>
              <a:stCxn id="9" idx="2"/>
              <a:endCxn id="18" idx="0"/>
            </p:cNvCxnSpPr>
            <p:nvPr/>
          </p:nvCxnSpPr>
          <p:spPr bwMode="auto">
            <a:xfrm flipH="1">
              <a:off x="1385093" y="3079843"/>
              <a:ext cx="1191874" cy="31264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9" idx="2"/>
              <a:endCxn id="17" idx="0"/>
            </p:cNvCxnSpPr>
            <p:nvPr/>
          </p:nvCxnSpPr>
          <p:spPr bwMode="auto">
            <a:xfrm>
              <a:off x="2576967" y="3079843"/>
              <a:ext cx="1368669" cy="3439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18" idx="2"/>
              <a:endCxn id="13" idx="0"/>
            </p:cNvCxnSpPr>
            <p:nvPr/>
          </p:nvCxnSpPr>
          <p:spPr bwMode="auto">
            <a:xfrm flipH="1">
              <a:off x="1030288" y="3832225"/>
              <a:ext cx="355600" cy="149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18" idx="2"/>
              <a:endCxn id="14" idx="0"/>
            </p:cNvCxnSpPr>
            <p:nvPr/>
          </p:nvCxnSpPr>
          <p:spPr bwMode="auto">
            <a:xfrm>
              <a:off x="1385093" y="3817938"/>
              <a:ext cx="1138253" cy="968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17" idx="2"/>
              <a:endCxn id="15" idx="0"/>
            </p:cNvCxnSpPr>
            <p:nvPr/>
          </p:nvCxnSpPr>
          <p:spPr bwMode="auto">
            <a:xfrm flipH="1">
              <a:off x="3774461" y="3849241"/>
              <a:ext cx="171175" cy="171494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17" idx="2"/>
              <a:endCxn id="16" idx="0"/>
            </p:cNvCxnSpPr>
            <p:nvPr/>
          </p:nvCxnSpPr>
          <p:spPr bwMode="auto">
            <a:xfrm>
              <a:off x="3945636" y="3849241"/>
              <a:ext cx="1241172" cy="120694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>
              <a:off x="1181100" y="6400800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4076700" y="6400800"/>
              <a:ext cx="411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3"/>
            <p:cNvSpPr>
              <a:spLocks noChangeShapeType="1"/>
            </p:cNvSpPr>
            <p:nvPr/>
          </p:nvSpPr>
          <p:spPr bwMode="auto">
            <a:xfrm>
              <a:off x="6616700" y="6400800"/>
              <a:ext cx="191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" name="AutoShape 19"/>
            <p:cNvCxnSpPr>
              <a:cxnSpLocks noChangeShapeType="1"/>
              <a:stCxn id="17" idx="2"/>
              <a:endCxn id="14" idx="0"/>
            </p:cNvCxnSpPr>
            <p:nvPr/>
          </p:nvCxnSpPr>
          <p:spPr bwMode="auto">
            <a:xfrm flipH="1">
              <a:off x="2523347" y="3849241"/>
              <a:ext cx="1422289" cy="9370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TextBox 60"/>
          <p:cNvSpPr txBox="1"/>
          <p:nvPr/>
        </p:nvSpPr>
        <p:spPr>
          <a:xfrm>
            <a:off x="6538597" y="2964259"/>
            <a:ext cx="252040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Need to subtract decay and prompt contributions</a:t>
            </a:r>
            <a:endParaRPr lang="en-US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67236" y="4251247"/>
                <a:ext cx="920060" cy="560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𝜸𝜸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𝜸𝜸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236" y="4251247"/>
                <a:ext cx="920060" cy="560218"/>
              </a:xfrm>
              <a:prstGeom prst="rect">
                <a:avLst/>
              </a:prstGeom>
              <a:blipFill rotWithShape="0">
                <a:blip r:embed="rId2"/>
                <a:stretch>
                  <a:fillRect l="-3333" r="-666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7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4" descr="C:\Documents and Settings\Administrator\My Documents\Talks\2003\evening lecture\Phenix_2001_be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>
            <a:fillRect/>
          </a:stretch>
        </p:blipFill>
        <p:spPr bwMode="auto">
          <a:xfrm>
            <a:off x="1303287" y="758334"/>
            <a:ext cx="685482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56" name="Group 10"/>
          <p:cNvGrpSpPr>
            <a:grpSpLocks/>
          </p:cNvGrpSpPr>
          <p:nvPr/>
        </p:nvGrpSpPr>
        <p:grpSpPr bwMode="auto">
          <a:xfrm>
            <a:off x="6609074" y="1542079"/>
            <a:ext cx="319088" cy="319088"/>
            <a:chOff x="4068" y="960"/>
            <a:chExt cx="201" cy="201"/>
          </a:xfrm>
        </p:grpSpPr>
        <p:sp>
          <p:nvSpPr>
            <p:cNvPr id="29775" name="Freeform 11"/>
            <p:cNvSpPr>
              <a:spLocks/>
            </p:cNvSpPr>
            <p:nvPr/>
          </p:nvSpPr>
          <p:spPr bwMode="auto">
            <a:xfrm>
              <a:off x="4077" y="1140"/>
              <a:ext cx="3" cy="9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0 h 9"/>
                <a:gd name="T4" fmla="*/ 3 w 3"/>
                <a:gd name="T5" fmla="*/ 9 h 9"/>
                <a:gd name="T6" fmla="*/ 0 60000 65536"/>
                <a:gd name="T7" fmla="*/ 0 60000 65536"/>
                <a:gd name="T8" fmla="*/ 0 60000 65536"/>
                <a:gd name="T9" fmla="*/ 0 w 3"/>
                <a:gd name="T10" fmla="*/ 0 h 9"/>
                <a:gd name="T11" fmla="*/ 3 w 3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9">
                  <a:moveTo>
                    <a:pt x="3" y="9"/>
                  </a:moveTo>
                  <a:cubicBezTo>
                    <a:pt x="2" y="6"/>
                    <a:pt x="0" y="0"/>
                    <a:pt x="0" y="0"/>
                  </a:cubicBezTo>
                  <a:cubicBezTo>
                    <a:pt x="0" y="0"/>
                    <a:pt x="2" y="6"/>
                    <a:pt x="3" y="9"/>
                  </a:cubicBezTo>
                  <a:close/>
                </a:path>
              </a:pathLst>
            </a:custGeom>
            <a:solidFill>
              <a:schemeClr val="accent1"/>
            </a:solidFill>
            <a:ln w="38100" cmpd="sng">
              <a:solidFill>
                <a:srgbClr val="ECF1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12"/>
            <p:cNvSpPr>
              <a:spLocks/>
            </p:cNvSpPr>
            <p:nvPr/>
          </p:nvSpPr>
          <p:spPr bwMode="auto">
            <a:xfrm>
              <a:off x="4080" y="960"/>
              <a:ext cx="186" cy="189"/>
            </a:xfrm>
            <a:custGeom>
              <a:avLst/>
              <a:gdLst>
                <a:gd name="T0" fmla="*/ 0 w 186"/>
                <a:gd name="T1" fmla="*/ 189 h 189"/>
                <a:gd name="T2" fmla="*/ 129 w 186"/>
                <a:gd name="T3" fmla="*/ 48 h 189"/>
                <a:gd name="T4" fmla="*/ 186 w 186"/>
                <a:gd name="T5" fmla="*/ 63 h 189"/>
                <a:gd name="T6" fmla="*/ 174 w 186"/>
                <a:gd name="T7" fmla="*/ 0 h 189"/>
                <a:gd name="T8" fmla="*/ 132 w 186"/>
                <a:gd name="T9" fmla="*/ 84 h 189"/>
                <a:gd name="T10" fmla="*/ 18 w 186"/>
                <a:gd name="T11" fmla="*/ 138 h 189"/>
                <a:gd name="T12" fmla="*/ 0 w 186"/>
                <a:gd name="T13" fmla="*/ 189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89"/>
                <a:gd name="T23" fmla="*/ 186 w 186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89">
                  <a:moveTo>
                    <a:pt x="0" y="189"/>
                  </a:moveTo>
                  <a:lnTo>
                    <a:pt x="129" y="48"/>
                  </a:lnTo>
                  <a:lnTo>
                    <a:pt x="186" y="63"/>
                  </a:lnTo>
                  <a:lnTo>
                    <a:pt x="174" y="0"/>
                  </a:lnTo>
                  <a:lnTo>
                    <a:pt x="132" y="84"/>
                  </a:lnTo>
                  <a:lnTo>
                    <a:pt x="18" y="13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ECF10D"/>
            </a:solidFill>
            <a:ln w="38100" cmpd="sng">
              <a:solidFill>
                <a:srgbClr val="ECF1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13"/>
            <p:cNvSpPr>
              <a:spLocks/>
            </p:cNvSpPr>
            <p:nvPr/>
          </p:nvSpPr>
          <p:spPr bwMode="auto">
            <a:xfrm>
              <a:off x="4074" y="1143"/>
              <a:ext cx="15" cy="6"/>
            </a:xfrm>
            <a:custGeom>
              <a:avLst/>
              <a:gdLst>
                <a:gd name="T0" fmla="*/ 0 w 15"/>
                <a:gd name="T1" fmla="*/ 6 h 6"/>
                <a:gd name="T2" fmla="*/ 15 w 15"/>
                <a:gd name="T3" fmla="*/ 0 h 6"/>
                <a:gd name="T4" fmla="*/ 0 w 15"/>
                <a:gd name="T5" fmla="*/ 6 h 6"/>
                <a:gd name="T6" fmla="*/ 0 60000 65536"/>
                <a:gd name="T7" fmla="*/ 0 60000 65536"/>
                <a:gd name="T8" fmla="*/ 0 60000 65536"/>
                <a:gd name="T9" fmla="*/ 0 w 15"/>
                <a:gd name="T10" fmla="*/ 0 h 6"/>
                <a:gd name="T11" fmla="*/ 15 w 1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6">
                  <a:moveTo>
                    <a:pt x="0" y="6"/>
                  </a:moveTo>
                  <a:cubicBezTo>
                    <a:pt x="5" y="4"/>
                    <a:pt x="15" y="0"/>
                    <a:pt x="15" y="0"/>
                  </a:cubicBezTo>
                  <a:cubicBezTo>
                    <a:pt x="15" y="0"/>
                    <a:pt x="5" y="4"/>
                    <a:pt x="0" y="6"/>
                  </a:cubicBezTo>
                  <a:close/>
                </a:path>
              </a:pathLst>
            </a:custGeom>
            <a:solidFill>
              <a:schemeClr val="accent1"/>
            </a:solidFill>
            <a:ln w="38100" cmpd="sng">
              <a:solidFill>
                <a:srgbClr val="ECF1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14"/>
            <p:cNvSpPr>
              <a:spLocks noChangeShapeType="1"/>
            </p:cNvSpPr>
            <p:nvPr/>
          </p:nvSpPr>
          <p:spPr bwMode="auto">
            <a:xfrm flipV="1">
              <a:off x="4077" y="1083"/>
              <a:ext cx="189" cy="69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15"/>
            <p:cNvSpPr>
              <a:spLocks noChangeShapeType="1"/>
            </p:cNvSpPr>
            <p:nvPr/>
          </p:nvSpPr>
          <p:spPr bwMode="auto">
            <a:xfrm flipV="1">
              <a:off x="4080" y="1017"/>
              <a:ext cx="54" cy="120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16"/>
            <p:cNvSpPr>
              <a:spLocks noChangeShapeType="1"/>
            </p:cNvSpPr>
            <p:nvPr/>
          </p:nvSpPr>
          <p:spPr bwMode="auto">
            <a:xfrm flipV="1">
              <a:off x="4140" y="993"/>
              <a:ext cx="12" cy="90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17"/>
            <p:cNvSpPr>
              <a:spLocks noChangeShapeType="1"/>
            </p:cNvSpPr>
            <p:nvPr/>
          </p:nvSpPr>
          <p:spPr bwMode="auto">
            <a:xfrm flipV="1">
              <a:off x="4158" y="1056"/>
              <a:ext cx="108" cy="24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18"/>
            <p:cNvSpPr>
              <a:spLocks noChangeShapeType="1"/>
            </p:cNvSpPr>
            <p:nvPr/>
          </p:nvSpPr>
          <p:spPr bwMode="auto">
            <a:xfrm flipV="1">
              <a:off x="4173" y="987"/>
              <a:ext cx="15" cy="60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19"/>
            <p:cNvSpPr>
              <a:spLocks noChangeShapeType="1"/>
            </p:cNvSpPr>
            <p:nvPr/>
          </p:nvSpPr>
          <p:spPr bwMode="auto">
            <a:xfrm flipH="1" flipV="1">
              <a:off x="4068" y="1038"/>
              <a:ext cx="30" cy="78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20"/>
            <p:cNvSpPr>
              <a:spLocks noChangeShapeType="1"/>
            </p:cNvSpPr>
            <p:nvPr/>
          </p:nvSpPr>
          <p:spPr bwMode="auto">
            <a:xfrm flipV="1">
              <a:off x="4089" y="1122"/>
              <a:ext cx="180" cy="6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Line 21"/>
            <p:cNvSpPr>
              <a:spLocks noChangeShapeType="1"/>
            </p:cNvSpPr>
            <p:nvPr/>
          </p:nvSpPr>
          <p:spPr bwMode="auto">
            <a:xfrm flipH="1" flipV="1">
              <a:off x="4068" y="1062"/>
              <a:ext cx="12" cy="63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Line 22"/>
            <p:cNvSpPr>
              <a:spLocks noChangeShapeType="1"/>
            </p:cNvSpPr>
            <p:nvPr/>
          </p:nvSpPr>
          <p:spPr bwMode="auto">
            <a:xfrm>
              <a:off x="4083" y="1140"/>
              <a:ext cx="75" cy="9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Line 23"/>
            <p:cNvSpPr>
              <a:spLocks noChangeShapeType="1"/>
            </p:cNvSpPr>
            <p:nvPr/>
          </p:nvSpPr>
          <p:spPr bwMode="auto">
            <a:xfrm flipV="1">
              <a:off x="4113" y="1092"/>
              <a:ext cx="114" cy="3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24"/>
            <p:cNvSpPr>
              <a:spLocks noChangeShapeType="1"/>
            </p:cNvSpPr>
            <p:nvPr/>
          </p:nvSpPr>
          <p:spPr bwMode="auto">
            <a:xfrm flipV="1">
              <a:off x="4107" y="1011"/>
              <a:ext cx="6" cy="54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25"/>
            <p:cNvSpPr>
              <a:spLocks noChangeShapeType="1"/>
            </p:cNvSpPr>
            <p:nvPr/>
          </p:nvSpPr>
          <p:spPr bwMode="auto">
            <a:xfrm flipV="1">
              <a:off x="4188" y="1068"/>
              <a:ext cx="21" cy="51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26"/>
            <p:cNvSpPr>
              <a:spLocks noChangeShapeType="1"/>
            </p:cNvSpPr>
            <p:nvPr/>
          </p:nvSpPr>
          <p:spPr bwMode="auto">
            <a:xfrm flipV="1">
              <a:off x="4131" y="1089"/>
              <a:ext cx="21" cy="36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27"/>
            <p:cNvSpPr>
              <a:spLocks noChangeShapeType="1"/>
            </p:cNvSpPr>
            <p:nvPr/>
          </p:nvSpPr>
          <p:spPr bwMode="auto">
            <a:xfrm>
              <a:off x="4119" y="1140"/>
              <a:ext cx="81" cy="21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28"/>
            <p:cNvSpPr>
              <a:spLocks noChangeShapeType="1"/>
            </p:cNvSpPr>
            <p:nvPr/>
          </p:nvSpPr>
          <p:spPr bwMode="auto">
            <a:xfrm flipV="1">
              <a:off x="4185" y="1044"/>
              <a:ext cx="57" cy="21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58" name="Text Box 43"/>
          <p:cNvSpPr txBox="1">
            <a:spLocks noChangeArrowheads="1"/>
          </p:cNvSpPr>
          <p:nvPr/>
        </p:nvSpPr>
        <p:spPr bwMode="auto">
          <a:xfrm>
            <a:off x="5012049" y="3254992"/>
            <a:ext cx="26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Symbol" pitchFamily="18" charset="2"/>
              </a:rPr>
              <a:t>g</a:t>
            </a:r>
          </a:p>
        </p:txBody>
      </p:sp>
      <p:sp>
        <p:nvSpPr>
          <p:cNvPr id="29759" name="Text Box 44"/>
          <p:cNvSpPr txBox="1">
            <a:spLocks noChangeArrowheads="1"/>
          </p:cNvSpPr>
          <p:nvPr/>
        </p:nvSpPr>
        <p:spPr bwMode="auto">
          <a:xfrm>
            <a:off x="4859373" y="2855629"/>
            <a:ext cx="26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g</a:t>
            </a:r>
          </a:p>
        </p:txBody>
      </p:sp>
      <p:grpSp>
        <p:nvGrpSpPr>
          <p:cNvPr id="29706" name="Group 47"/>
          <p:cNvGrpSpPr>
            <a:grpSpLocks/>
          </p:cNvGrpSpPr>
          <p:nvPr/>
        </p:nvGrpSpPr>
        <p:grpSpPr bwMode="auto">
          <a:xfrm>
            <a:off x="2681621" y="4310679"/>
            <a:ext cx="1955800" cy="1504950"/>
            <a:chOff x="1594" y="2704"/>
            <a:chExt cx="1232" cy="948"/>
          </a:xfrm>
        </p:grpSpPr>
        <p:grpSp>
          <p:nvGrpSpPr>
            <p:cNvPr id="29747" name="Group 48"/>
            <p:cNvGrpSpPr>
              <a:grpSpLocks/>
            </p:cNvGrpSpPr>
            <p:nvPr/>
          </p:nvGrpSpPr>
          <p:grpSpPr bwMode="auto">
            <a:xfrm>
              <a:off x="1910" y="2704"/>
              <a:ext cx="700" cy="511"/>
              <a:chOff x="1910" y="2704"/>
              <a:chExt cx="700" cy="511"/>
            </a:xfrm>
          </p:grpSpPr>
          <p:sp>
            <p:nvSpPr>
              <p:cNvPr id="29749" name="Text Box 49"/>
              <p:cNvSpPr txBox="1">
                <a:spLocks noChangeArrowheads="1"/>
              </p:cNvSpPr>
              <p:nvPr/>
            </p:nvSpPr>
            <p:spPr bwMode="auto">
              <a:xfrm>
                <a:off x="1910" y="2984"/>
                <a:ext cx="38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hlink"/>
                    </a:solidFill>
                  </a:rPr>
                  <a:t>PC1</a:t>
                </a:r>
              </a:p>
            </p:txBody>
          </p:sp>
          <p:sp>
            <p:nvSpPr>
              <p:cNvPr id="29752" name="Text Box 52"/>
              <p:cNvSpPr txBox="1">
                <a:spLocks noChangeArrowheads="1"/>
              </p:cNvSpPr>
              <p:nvPr/>
            </p:nvSpPr>
            <p:spPr bwMode="auto">
              <a:xfrm>
                <a:off x="2286" y="2704"/>
                <a:ext cx="324" cy="23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hlink"/>
                    </a:solidFill>
                  </a:rPr>
                  <a:t>DC</a:t>
                </a:r>
              </a:p>
            </p:txBody>
          </p:sp>
        </p:grpSp>
        <p:sp>
          <p:nvSpPr>
            <p:cNvPr id="29748" name="Text Box 53"/>
            <p:cNvSpPr txBox="1">
              <a:spLocks noChangeArrowheads="1"/>
            </p:cNvSpPr>
            <p:nvPr/>
          </p:nvSpPr>
          <p:spPr bwMode="auto">
            <a:xfrm>
              <a:off x="1594" y="3248"/>
              <a:ext cx="1232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magnetic field &amp;</a:t>
              </a:r>
            </a:p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tracking detectors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 rot="19613112">
            <a:off x="1697420" y="3289730"/>
            <a:ext cx="2740417" cy="1429162"/>
            <a:chOff x="1837285" y="2236523"/>
            <a:chExt cx="2740417" cy="1429162"/>
          </a:xfrm>
        </p:grpSpPr>
        <p:sp>
          <p:nvSpPr>
            <p:cNvPr id="129" name="Text Box 44"/>
            <p:cNvSpPr txBox="1">
              <a:spLocks noChangeArrowheads="1"/>
            </p:cNvSpPr>
            <p:nvPr/>
          </p:nvSpPr>
          <p:spPr bwMode="auto">
            <a:xfrm rot="1986888">
              <a:off x="3739892" y="3065103"/>
              <a:ext cx="3381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e</a:t>
              </a:r>
              <a:r>
                <a:rPr lang="en-US" baseline="30000" dirty="0">
                  <a:latin typeface="+mj-lt"/>
                </a:rPr>
                <a:t>-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46198" y="2280426"/>
              <a:ext cx="2731504" cy="1385259"/>
              <a:chOff x="1667702" y="2415712"/>
              <a:chExt cx="2731504" cy="1385259"/>
            </a:xfrm>
          </p:grpSpPr>
          <p:sp>
            <p:nvSpPr>
              <p:cNvPr id="29727" name="Freeform 56"/>
              <p:cNvSpPr>
                <a:spLocks/>
              </p:cNvSpPr>
              <p:nvPr/>
            </p:nvSpPr>
            <p:spPr bwMode="auto">
              <a:xfrm flipV="1">
                <a:off x="1667702" y="2415712"/>
                <a:ext cx="2731504" cy="1385259"/>
              </a:xfrm>
              <a:custGeom>
                <a:avLst/>
                <a:gdLst>
                  <a:gd name="T0" fmla="*/ 1982 w 2291"/>
                  <a:gd name="T1" fmla="*/ 0 h 655"/>
                  <a:gd name="T2" fmla="*/ 1919 w 2291"/>
                  <a:gd name="T3" fmla="*/ 91 h 655"/>
                  <a:gd name="T4" fmla="*/ 1807 w 2291"/>
                  <a:gd name="T5" fmla="*/ 182 h 655"/>
                  <a:gd name="T6" fmla="*/ 1662 w 2291"/>
                  <a:gd name="T7" fmla="*/ 236 h 655"/>
                  <a:gd name="T8" fmla="*/ 1430 w 2291"/>
                  <a:gd name="T9" fmla="*/ 290 h 655"/>
                  <a:gd name="T10" fmla="*/ 0 w 2291"/>
                  <a:gd name="T11" fmla="*/ 598 h 6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91"/>
                  <a:gd name="T19" fmla="*/ 0 h 655"/>
                  <a:gd name="T20" fmla="*/ 2291 w 2291"/>
                  <a:gd name="T21" fmla="*/ 655 h 6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91" h="655">
                    <a:moveTo>
                      <a:pt x="2291" y="0"/>
                    </a:moveTo>
                    <a:cubicBezTo>
                      <a:pt x="2279" y="17"/>
                      <a:pt x="2252" y="67"/>
                      <a:pt x="2218" y="100"/>
                    </a:cubicBezTo>
                    <a:cubicBezTo>
                      <a:pt x="2184" y="133"/>
                      <a:pt x="2138" y="173"/>
                      <a:pt x="2089" y="199"/>
                    </a:cubicBezTo>
                    <a:cubicBezTo>
                      <a:pt x="2040" y="225"/>
                      <a:pt x="1994" y="239"/>
                      <a:pt x="1921" y="259"/>
                    </a:cubicBezTo>
                    <a:cubicBezTo>
                      <a:pt x="1848" y="279"/>
                      <a:pt x="1973" y="252"/>
                      <a:pt x="1653" y="318"/>
                    </a:cubicBezTo>
                    <a:cubicBezTo>
                      <a:pt x="1333" y="384"/>
                      <a:pt x="666" y="520"/>
                      <a:pt x="0" y="65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Oval 58"/>
              <p:cNvSpPr>
                <a:spLocks noChangeArrowheads="1"/>
              </p:cNvSpPr>
              <p:nvPr/>
            </p:nvSpPr>
            <p:spPr bwMode="auto">
              <a:xfrm flipV="1">
                <a:off x="3300294" y="2991920"/>
                <a:ext cx="53291" cy="4475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730" name="Oval 59"/>
              <p:cNvSpPr>
                <a:spLocks noChangeArrowheads="1"/>
              </p:cNvSpPr>
              <p:nvPr/>
            </p:nvSpPr>
            <p:spPr bwMode="auto">
              <a:xfrm flipV="1">
                <a:off x="3382791" y="3018775"/>
                <a:ext cx="53291" cy="4475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731" name="Oval 60"/>
              <p:cNvSpPr>
                <a:spLocks noChangeArrowheads="1"/>
              </p:cNvSpPr>
              <p:nvPr/>
            </p:nvSpPr>
            <p:spPr bwMode="auto">
              <a:xfrm flipV="1">
                <a:off x="3431044" y="3036678"/>
                <a:ext cx="53291" cy="4475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732" name="Oval 61"/>
              <p:cNvSpPr>
                <a:spLocks noChangeArrowheads="1"/>
              </p:cNvSpPr>
              <p:nvPr/>
            </p:nvSpPr>
            <p:spPr bwMode="auto">
              <a:xfrm flipV="1">
                <a:off x="3479297" y="3059108"/>
                <a:ext cx="53291" cy="4475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733" name="Oval 62"/>
              <p:cNvSpPr>
                <a:spLocks noChangeArrowheads="1"/>
              </p:cNvSpPr>
              <p:nvPr/>
            </p:nvSpPr>
            <p:spPr bwMode="auto">
              <a:xfrm flipV="1">
                <a:off x="3577513" y="3077011"/>
                <a:ext cx="49192" cy="4475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734" name="Oval 63"/>
              <p:cNvSpPr>
                <a:spLocks noChangeArrowheads="1"/>
              </p:cNvSpPr>
              <p:nvPr/>
            </p:nvSpPr>
            <p:spPr bwMode="auto">
              <a:xfrm flipV="1">
                <a:off x="3568626" y="3085963"/>
                <a:ext cx="53291" cy="4475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735" name="Oval 64"/>
              <p:cNvSpPr>
                <a:spLocks noChangeArrowheads="1"/>
              </p:cNvSpPr>
              <p:nvPr/>
            </p:nvSpPr>
            <p:spPr bwMode="auto">
              <a:xfrm flipV="1">
                <a:off x="3521145" y="3068060"/>
                <a:ext cx="53291" cy="4475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29709" name="Straight Connector 79"/>
            <p:cNvCxnSpPr>
              <a:cxnSpLocks noChangeShapeType="1"/>
            </p:cNvCxnSpPr>
            <p:nvPr/>
          </p:nvCxnSpPr>
          <p:spPr bwMode="auto">
            <a:xfrm rot="16200000" flipV="1">
              <a:off x="2039752" y="2294467"/>
              <a:ext cx="163513" cy="47625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0" name="Straight Connector 82"/>
            <p:cNvCxnSpPr>
              <a:cxnSpLocks noChangeShapeType="1"/>
            </p:cNvCxnSpPr>
            <p:nvPr/>
          </p:nvCxnSpPr>
          <p:spPr bwMode="auto">
            <a:xfrm rot="10800000" flipV="1">
              <a:off x="2024610" y="2385748"/>
              <a:ext cx="104775" cy="4445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Straight Connector 84"/>
            <p:cNvCxnSpPr>
              <a:cxnSpLocks noChangeShapeType="1"/>
            </p:cNvCxnSpPr>
            <p:nvPr/>
          </p:nvCxnSpPr>
          <p:spPr bwMode="auto">
            <a:xfrm rot="16200000" flipV="1">
              <a:off x="1993654" y="2286529"/>
              <a:ext cx="77788" cy="66675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Straight Connector 86"/>
            <p:cNvCxnSpPr>
              <a:cxnSpLocks noChangeShapeType="1"/>
            </p:cNvCxnSpPr>
            <p:nvPr/>
          </p:nvCxnSpPr>
          <p:spPr bwMode="auto">
            <a:xfrm rot="10800000">
              <a:off x="2041898" y="2422261"/>
              <a:ext cx="93662" cy="15875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Straight Connector 88"/>
            <p:cNvCxnSpPr>
              <a:cxnSpLocks noChangeShapeType="1"/>
            </p:cNvCxnSpPr>
            <p:nvPr/>
          </p:nvCxnSpPr>
          <p:spPr bwMode="auto">
            <a:xfrm rot="16200000" flipV="1">
              <a:off x="2064297" y="2331773"/>
              <a:ext cx="58738" cy="33338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Straight Connector 90"/>
            <p:cNvCxnSpPr>
              <a:cxnSpLocks noChangeShapeType="1"/>
            </p:cNvCxnSpPr>
            <p:nvPr/>
          </p:nvCxnSpPr>
          <p:spPr bwMode="auto">
            <a:xfrm rot="10800000" flipV="1">
              <a:off x="1969047" y="2374636"/>
              <a:ext cx="71438" cy="11112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Connector 92"/>
            <p:cNvCxnSpPr>
              <a:cxnSpLocks noChangeShapeType="1"/>
            </p:cNvCxnSpPr>
            <p:nvPr/>
          </p:nvCxnSpPr>
          <p:spPr bwMode="auto">
            <a:xfrm>
              <a:off x="1837285" y="2284148"/>
              <a:ext cx="214312" cy="68263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Straight Connector 94"/>
            <p:cNvCxnSpPr>
              <a:cxnSpLocks noChangeShapeType="1"/>
            </p:cNvCxnSpPr>
            <p:nvPr/>
          </p:nvCxnSpPr>
          <p:spPr bwMode="auto">
            <a:xfrm>
              <a:off x="1854747" y="2341298"/>
              <a:ext cx="155575" cy="3175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Straight Connector 96"/>
            <p:cNvCxnSpPr>
              <a:cxnSpLocks noChangeShapeType="1"/>
            </p:cNvCxnSpPr>
            <p:nvPr/>
          </p:nvCxnSpPr>
          <p:spPr bwMode="auto">
            <a:xfrm>
              <a:off x="1916197" y="2369873"/>
              <a:ext cx="155575" cy="26988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Straight Connector 98"/>
            <p:cNvCxnSpPr>
              <a:cxnSpLocks noChangeShapeType="1"/>
            </p:cNvCxnSpPr>
            <p:nvPr/>
          </p:nvCxnSpPr>
          <p:spPr bwMode="auto">
            <a:xfrm rot="16200000" flipH="1">
              <a:off x="2790578" y="2450042"/>
              <a:ext cx="257175" cy="223838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Straight Connector 100"/>
            <p:cNvCxnSpPr>
              <a:cxnSpLocks noChangeShapeType="1"/>
            </p:cNvCxnSpPr>
            <p:nvPr/>
          </p:nvCxnSpPr>
          <p:spPr bwMode="auto">
            <a:xfrm rot="16200000" flipH="1">
              <a:off x="2874716" y="2348442"/>
              <a:ext cx="520700" cy="423862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Straight Connector 103"/>
            <p:cNvCxnSpPr>
              <a:cxnSpLocks noChangeShapeType="1"/>
            </p:cNvCxnSpPr>
            <p:nvPr/>
          </p:nvCxnSpPr>
          <p:spPr bwMode="auto">
            <a:xfrm>
              <a:off x="2656496" y="2659679"/>
              <a:ext cx="163512" cy="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Connector 105"/>
            <p:cNvCxnSpPr>
              <a:cxnSpLocks noChangeShapeType="1"/>
            </p:cNvCxnSpPr>
            <p:nvPr/>
          </p:nvCxnSpPr>
          <p:spPr bwMode="auto">
            <a:xfrm flipV="1">
              <a:off x="2586410" y="2769688"/>
              <a:ext cx="569913" cy="14287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Connector 107"/>
            <p:cNvCxnSpPr>
              <a:cxnSpLocks noChangeShapeType="1"/>
            </p:cNvCxnSpPr>
            <p:nvPr/>
          </p:nvCxnSpPr>
          <p:spPr bwMode="auto">
            <a:xfrm rot="10800000" flipV="1">
              <a:off x="2526556" y="2864938"/>
              <a:ext cx="892175" cy="3810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" name="Group 29"/>
          <p:cNvGrpSpPr>
            <a:grpSpLocks/>
          </p:cNvGrpSpPr>
          <p:nvPr/>
        </p:nvGrpSpPr>
        <p:grpSpPr bwMode="auto">
          <a:xfrm>
            <a:off x="6928165" y="2133422"/>
            <a:ext cx="290513" cy="228600"/>
            <a:chOff x="4299" y="1335"/>
            <a:chExt cx="183" cy="144"/>
          </a:xfrm>
        </p:grpSpPr>
        <p:sp>
          <p:nvSpPr>
            <p:cNvPr id="124" name="Line 30"/>
            <p:cNvSpPr>
              <a:spLocks noChangeShapeType="1"/>
            </p:cNvSpPr>
            <p:nvPr/>
          </p:nvSpPr>
          <p:spPr bwMode="auto">
            <a:xfrm flipV="1">
              <a:off x="4302" y="1365"/>
              <a:ext cx="57" cy="75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31"/>
            <p:cNvSpPr>
              <a:spLocks noChangeShapeType="1"/>
            </p:cNvSpPr>
            <p:nvPr/>
          </p:nvSpPr>
          <p:spPr bwMode="auto">
            <a:xfrm>
              <a:off x="4305" y="1446"/>
              <a:ext cx="81" cy="0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32"/>
            <p:cNvSpPr>
              <a:spLocks noChangeShapeType="1"/>
            </p:cNvSpPr>
            <p:nvPr/>
          </p:nvSpPr>
          <p:spPr bwMode="auto">
            <a:xfrm flipV="1">
              <a:off x="4308" y="1371"/>
              <a:ext cx="174" cy="75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33"/>
            <p:cNvSpPr>
              <a:spLocks noChangeShapeType="1"/>
            </p:cNvSpPr>
            <p:nvPr/>
          </p:nvSpPr>
          <p:spPr bwMode="auto">
            <a:xfrm flipV="1">
              <a:off x="4389" y="1335"/>
              <a:ext cx="24" cy="69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/>
          </p:nvSpPr>
          <p:spPr bwMode="auto">
            <a:xfrm>
              <a:off x="4359" y="1431"/>
              <a:ext cx="93" cy="0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5"/>
            <p:cNvSpPr>
              <a:spLocks noChangeShapeType="1"/>
            </p:cNvSpPr>
            <p:nvPr/>
          </p:nvSpPr>
          <p:spPr bwMode="auto">
            <a:xfrm>
              <a:off x="4299" y="1443"/>
              <a:ext cx="36" cy="36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6"/>
            <p:cNvSpPr>
              <a:spLocks noChangeShapeType="1"/>
            </p:cNvSpPr>
            <p:nvPr/>
          </p:nvSpPr>
          <p:spPr bwMode="auto">
            <a:xfrm flipV="1">
              <a:off x="4299" y="1407"/>
              <a:ext cx="0" cy="45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7"/>
            <p:cNvSpPr>
              <a:spLocks noChangeShapeType="1"/>
            </p:cNvSpPr>
            <p:nvPr/>
          </p:nvSpPr>
          <p:spPr bwMode="auto">
            <a:xfrm flipV="1">
              <a:off x="4341" y="1344"/>
              <a:ext cx="33" cy="75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8"/>
            <p:cNvSpPr>
              <a:spLocks noChangeShapeType="1"/>
            </p:cNvSpPr>
            <p:nvPr/>
          </p:nvSpPr>
          <p:spPr bwMode="auto">
            <a:xfrm flipV="1">
              <a:off x="4401" y="1398"/>
              <a:ext cx="48" cy="21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39"/>
            <p:cNvSpPr>
              <a:spLocks noChangeShapeType="1"/>
            </p:cNvSpPr>
            <p:nvPr/>
          </p:nvSpPr>
          <p:spPr bwMode="auto">
            <a:xfrm>
              <a:off x="4341" y="1449"/>
              <a:ext cx="27" cy="21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0"/>
            <p:cNvSpPr>
              <a:spLocks noChangeShapeType="1"/>
            </p:cNvSpPr>
            <p:nvPr/>
          </p:nvSpPr>
          <p:spPr bwMode="auto">
            <a:xfrm flipV="1">
              <a:off x="4404" y="1359"/>
              <a:ext cx="36" cy="33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1"/>
            <p:cNvSpPr>
              <a:spLocks noChangeShapeType="1"/>
            </p:cNvSpPr>
            <p:nvPr/>
          </p:nvSpPr>
          <p:spPr bwMode="auto">
            <a:xfrm flipH="1" flipV="1">
              <a:off x="4371" y="1359"/>
              <a:ext cx="9" cy="48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2"/>
            <p:cNvSpPr>
              <a:spLocks noChangeShapeType="1"/>
            </p:cNvSpPr>
            <p:nvPr/>
          </p:nvSpPr>
          <p:spPr bwMode="auto">
            <a:xfrm>
              <a:off x="4383" y="1416"/>
              <a:ext cx="24" cy="45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2487697">
            <a:off x="1749721" y="2535363"/>
            <a:ext cx="2918657" cy="1152544"/>
            <a:chOff x="1653655" y="3650279"/>
            <a:chExt cx="2918657" cy="1152544"/>
          </a:xfrm>
        </p:grpSpPr>
        <p:sp>
          <p:nvSpPr>
            <p:cNvPr id="29761" name="Text Box 44"/>
            <p:cNvSpPr txBox="1">
              <a:spLocks noChangeArrowheads="1"/>
            </p:cNvSpPr>
            <p:nvPr/>
          </p:nvSpPr>
          <p:spPr bwMode="auto">
            <a:xfrm rot="19112303">
              <a:off x="3551324" y="3695420"/>
              <a:ext cx="3698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+mj-lt"/>
                </a:rPr>
                <a:t>e</a:t>
              </a:r>
              <a:r>
                <a:rPr lang="en-US" baseline="30000" dirty="0" smtClean="0">
                  <a:latin typeface="Symbol" pitchFamily="18" charset="2"/>
                </a:rPr>
                <a:t>+</a:t>
              </a:r>
              <a:endParaRPr lang="en-US" baseline="30000" dirty="0">
                <a:latin typeface="Symbol" pitchFamily="18" charset="2"/>
              </a:endParaRPr>
            </a:p>
          </p:txBody>
        </p:sp>
        <p:sp>
          <p:nvSpPr>
            <p:cNvPr id="29738" name="Freeform 56"/>
            <p:cNvSpPr>
              <a:spLocks/>
            </p:cNvSpPr>
            <p:nvPr/>
          </p:nvSpPr>
          <p:spPr bwMode="auto">
            <a:xfrm>
              <a:off x="1781487" y="3650279"/>
              <a:ext cx="2790825" cy="890593"/>
            </a:xfrm>
            <a:custGeom>
              <a:avLst/>
              <a:gdLst>
                <a:gd name="T0" fmla="*/ 2291 w 2291"/>
                <a:gd name="T1" fmla="*/ 0 h 655"/>
                <a:gd name="T2" fmla="*/ 2218 w 2291"/>
                <a:gd name="T3" fmla="*/ 100 h 655"/>
                <a:gd name="T4" fmla="*/ 2089 w 2291"/>
                <a:gd name="T5" fmla="*/ 199 h 655"/>
                <a:gd name="T6" fmla="*/ 1921 w 2291"/>
                <a:gd name="T7" fmla="*/ 259 h 655"/>
                <a:gd name="T8" fmla="*/ 1653 w 2291"/>
                <a:gd name="T9" fmla="*/ 318 h 655"/>
                <a:gd name="T10" fmla="*/ 0 w 2291"/>
                <a:gd name="T11" fmla="*/ 655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91"/>
                <a:gd name="T19" fmla="*/ 0 h 655"/>
                <a:gd name="T20" fmla="*/ 2291 w 2291"/>
                <a:gd name="T21" fmla="*/ 655 h 6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91" h="655">
                  <a:moveTo>
                    <a:pt x="2291" y="0"/>
                  </a:moveTo>
                  <a:cubicBezTo>
                    <a:pt x="2279" y="17"/>
                    <a:pt x="2252" y="67"/>
                    <a:pt x="2218" y="100"/>
                  </a:cubicBezTo>
                  <a:cubicBezTo>
                    <a:pt x="2184" y="133"/>
                    <a:pt x="2138" y="173"/>
                    <a:pt x="2089" y="199"/>
                  </a:cubicBezTo>
                  <a:cubicBezTo>
                    <a:pt x="2040" y="225"/>
                    <a:pt x="1994" y="239"/>
                    <a:pt x="1921" y="259"/>
                  </a:cubicBezTo>
                  <a:cubicBezTo>
                    <a:pt x="1848" y="279"/>
                    <a:pt x="1973" y="252"/>
                    <a:pt x="1653" y="318"/>
                  </a:cubicBezTo>
                  <a:cubicBezTo>
                    <a:pt x="1333" y="384"/>
                    <a:pt x="666" y="520"/>
                    <a:pt x="0" y="65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Oval 58"/>
            <p:cNvSpPr>
              <a:spLocks noChangeArrowheads="1"/>
            </p:cNvSpPr>
            <p:nvPr/>
          </p:nvSpPr>
          <p:spPr bwMode="auto">
            <a:xfrm>
              <a:off x="3309839" y="4160102"/>
              <a:ext cx="57150" cy="60325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41" name="Oval 59"/>
            <p:cNvSpPr>
              <a:spLocks noChangeArrowheads="1"/>
            </p:cNvSpPr>
            <p:nvPr/>
          </p:nvSpPr>
          <p:spPr bwMode="auto">
            <a:xfrm>
              <a:off x="3395974" y="4148754"/>
              <a:ext cx="57150" cy="60325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42" name="Oval 60"/>
            <p:cNvSpPr>
              <a:spLocks noChangeArrowheads="1"/>
            </p:cNvSpPr>
            <p:nvPr/>
          </p:nvSpPr>
          <p:spPr bwMode="auto">
            <a:xfrm>
              <a:off x="3446774" y="4136054"/>
              <a:ext cx="57150" cy="60325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43" name="Oval 61"/>
            <p:cNvSpPr>
              <a:spLocks noChangeArrowheads="1"/>
            </p:cNvSpPr>
            <p:nvPr/>
          </p:nvSpPr>
          <p:spPr bwMode="auto">
            <a:xfrm>
              <a:off x="3497574" y="4123354"/>
              <a:ext cx="57150" cy="60325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44" name="Oval 62"/>
            <p:cNvSpPr>
              <a:spLocks noChangeArrowheads="1"/>
            </p:cNvSpPr>
            <p:nvPr/>
          </p:nvSpPr>
          <p:spPr bwMode="auto">
            <a:xfrm>
              <a:off x="3548374" y="4110654"/>
              <a:ext cx="57150" cy="60325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45" name="Oval 63"/>
            <p:cNvSpPr>
              <a:spLocks noChangeArrowheads="1"/>
            </p:cNvSpPr>
            <p:nvPr/>
          </p:nvSpPr>
          <p:spPr bwMode="auto">
            <a:xfrm>
              <a:off x="3586474" y="4104304"/>
              <a:ext cx="57150" cy="60325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46" name="Oval 64"/>
            <p:cNvSpPr>
              <a:spLocks noChangeArrowheads="1"/>
            </p:cNvSpPr>
            <p:nvPr/>
          </p:nvSpPr>
          <p:spPr bwMode="auto">
            <a:xfrm>
              <a:off x="3382820" y="4150926"/>
              <a:ext cx="57150" cy="60325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97" name="Straight Connector 98"/>
            <p:cNvCxnSpPr>
              <a:cxnSpLocks noChangeShapeType="1"/>
            </p:cNvCxnSpPr>
            <p:nvPr/>
          </p:nvCxnSpPr>
          <p:spPr bwMode="auto">
            <a:xfrm>
              <a:off x="2484336" y="4282999"/>
              <a:ext cx="340903" cy="5263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100"/>
            <p:cNvCxnSpPr>
              <a:cxnSpLocks noChangeShapeType="1"/>
            </p:cNvCxnSpPr>
            <p:nvPr/>
          </p:nvCxnSpPr>
          <p:spPr bwMode="auto">
            <a:xfrm>
              <a:off x="2476118" y="4116733"/>
              <a:ext cx="663475" cy="90113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103"/>
            <p:cNvCxnSpPr>
              <a:cxnSpLocks noChangeShapeType="1"/>
            </p:cNvCxnSpPr>
            <p:nvPr/>
          </p:nvCxnSpPr>
          <p:spPr bwMode="auto">
            <a:xfrm flipV="1">
              <a:off x="2576657" y="4342429"/>
              <a:ext cx="177173" cy="198443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105"/>
            <p:cNvCxnSpPr>
              <a:cxnSpLocks noChangeShapeType="1"/>
            </p:cNvCxnSpPr>
            <p:nvPr/>
          </p:nvCxnSpPr>
          <p:spPr bwMode="auto">
            <a:xfrm flipV="1">
              <a:off x="2626032" y="4310161"/>
              <a:ext cx="370124" cy="375318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07"/>
            <p:cNvCxnSpPr>
              <a:cxnSpLocks noChangeShapeType="1"/>
            </p:cNvCxnSpPr>
            <p:nvPr/>
          </p:nvCxnSpPr>
          <p:spPr bwMode="auto">
            <a:xfrm flipH="1">
              <a:off x="2698794" y="4224954"/>
              <a:ext cx="521614" cy="577869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9757" name="Group 29"/>
            <p:cNvGrpSpPr>
              <a:grpSpLocks/>
            </p:cNvGrpSpPr>
            <p:nvPr/>
          </p:nvGrpSpPr>
          <p:grpSpPr bwMode="auto">
            <a:xfrm rot="11636409">
              <a:off x="1653655" y="4417165"/>
              <a:ext cx="290513" cy="228600"/>
              <a:chOff x="4299" y="1335"/>
              <a:chExt cx="183" cy="144"/>
            </a:xfrm>
          </p:grpSpPr>
          <p:sp>
            <p:nvSpPr>
              <p:cNvPr id="29762" name="Line 30"/>
              <p:cNvSpPr>
                <a:spLocks noChangeShapeType="1"/>
              </p:cNvSpPr>
              <p:nvPr/>
            </p:nvSpPr>
            <p:spPr bwMode="auto">
              <a:xfrm flipV="1">
                <a:off x="4302" y="1365"/>
                <a:ext cx="57" cy="7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3" name="Line 31"/>
              <p:cNvSpPr>
                <a:spLocks noChangeShapeType="1"/>
              </p:cNvSpPr>
              <p:nvPr/>
            </p:nvSpPr>
            <p:spPr bwMode="auto">
              <a:xfrm>
                <a:off x="4305" y="1446"/>
                <a:ext cx="81" cy="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4" name="Line 32"/>
              <p:cNvSpPr>
                <a:spLocks noChangeShapeType="1"/>
              </p:cNvSpPr>
              <p:nvPr/>
            </p:nvSpPr>
            <p:spPr bwMode="auto">
              <a:xfrm flipV="1">
                <a:off x="4308" y="1371"/>
                <a:ext cx="174" cy="7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5" name="Line 33"/>
              <p:cNvSpPr>
                <a:spLocks noChangeShapeType="1"/>
              </p:cNvSpPr>
              <p:nvPr/>
            </p:nvSpPr>
            <p:spPr bwMode="auto">
              <a:xfrm flipV="1">
                <a:off x="4389" y="1335"/>
                <a:ext cx="24" cy="69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6" name="Line 34"/>
              <p:cNvSpPr>
                <a:spLocks noChangeShapeType="1"/>
              </p:cNvSpPr>
              <p:nvPr/>
            </p:nvSpPr>
            <p:spPr bwMode="auto">
              <a:xfrm>
                <a:off x="4359" y="1431"/>
                <a:ext cx="93" cy="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7" name="Line 35"/>
              <p:cNvSpPr>
                <a:spLocks noChangeShapeType="1"/>
              </p:cNvSpPr>
              <p:nvPr/>
            </p:nvSpPr>
            <p:spPr bwMode="auto">
              <a:xfrm>
                <a:off x="4299" y="1443"/>
                <a:ext cx="36" cy="3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8" name="Line 36"/>
              <p:cNvSpPr>
                <a:spLocks noChangeShapeType="1"/>
              </p:cNvSpPr>
              <p:nvPr/>
            </p:nvSpPr>
            <p:spPr bwMode="auto">
              <a:xfrm flipV="1">
                <a:off x="4299" y="1407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9" name="Line 37"/>
              <p:cNvSpPr>
                <a:spLocks noChangeShapeType="1"/>
              </p:cNvSpPr>
              <p:nvPr/>
            </p:nvSpPr>
            <p:spPr bwMode="auto">
              <a:xfrm flipV="1">
                <a:off x="4344" y="1353"/>
                <a:ext cx="33" cy="7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0" name="Line 38"/>
              <p:cNvSpPr>
                <a:spLocks noChangeShapeType="1"/>
              </p:cNvSpPr>
              <p:nvPr/>
            </p:nvSpPr>
            <p:spPr bwMode="auto">
              <a:xfrm flipV="1">
                <a:off x="4401" y="1398"/>
                <a:ext cx="48" cy="2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1" name="Line 39"/>
              <p:cNvSpPr>
                <a:spLocks noChangeShapeType="1"/>
              </p:cNvSpPr>
              <p:nvPr/>
            </p:nvSpPr>
            <p:spPr bwMode="auto">
              <a:xfrm>
                <a:off x="4341" y="1449"/>
                <a:ext cx="27" cy="2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2" name="Line 40"/>
              <p:cNvSpPr>
                <a:spLocks noChangeShapeType="1"/>
              </p:cNvSpPr>
              <p:nvPr/>
            </p:nvSpPr>
            <p:spPr bwMode="auto">
              <a:xfrm flipV="1">
                <a:off x="4404" y="1359"/>
                <a:ext cx="36" cy="33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3" name="Line 41"/>
              <p:cNvSpPr>
                <a:spLocks noChangeShapeType="1"/>
              </p:cNvSpPr>
              <p:nvPr/>
            </p:nvSpPr>
            <p:spPr bwMode="auto">
              <a:xfrm flipH="1" flipV="1">
                <a:off x="4371" y="1359"/>
                <a:ext cx="9" cy="48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4" name="Line 42"/>
              <p:cNvSpPr>
                <a:spLocks noChangeShapeType="1"/>
              </p:cNvSpPr>
              <p:nvPr/>
            </p:nvSpPr>
            <p:spPr bwMode="auto">
              <a:xfrm>
                <a:off x="4383" y="1416"/>
                <a:ext cx="24" cy="4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00950" y="6515100"/>
            <a:ext cx="154305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0" dirty="0" smtClean="0"/>
              <a:t>Axel </a:t>
            </a:r>
            <a:r>
              <a:rPr lang="en-US" b="0" dirty="0" err="1" smtClean="0"/>
              <a:t>Drees</a:t>
            </a:r>
            <a:endParaRPr lang="en-US" b="0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33350"/>
            <a:ext cx="9055099" cy="457200"/>
          </a:xfrm>
          <a:noFill/>
        </p:spPr>
        <p:txBody>
          <a:bodyPr/>
          <a:lstStyle/>
          <a:p>
            <a:r>
              <a:rPr lang="en-US" dirty="0"/>
              <a:t>Thermal </a:t>
            </a:r>
            <a:r>
              <a:rPr lang="en-US" dirty="0" smtClean="0"/>
              <a:t>Radiation </a:t>
            </a:r>
            <a:r>
              <a:rPr lang="en-US" dirty="0"/>
              <a:t>at RHIC Energies: PHENIX</a:t>
            </a:r>
            <a:endParaRPr lang="en-US" dirty="0" smtClean="0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7218678" y="893579"/>
            <a:ext cx="203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Photons,</a:t>
            </a:r>
          </a:p>
          <a:p>
            <a:pPr eaLnBrk="1" hangingPunct="1"/>
            <a:r>
              <a:rPr lang="en-US" sz="2400" dirty="0"/>
              <a:t>  neutral pion </a:t>
            </a:r>
          </a:p>
          <a:p>
            <a:pPr eaLnBrk="1" hangingPunct="1"/>
            <a:r>
              <a:rPr lang="en-US" sz="2400" dirty="0"/>
              <a:t>  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g </a:t>
            </a:r>
            <a:r>
              <a:rPr lang="en-US" sz="2400" dirty="0" err="1">
                <a:latin typeface="Symbol" pitchFamily="18" charset="2"/>
              </a:rPr>
              <a:t>g</a:t>
            </a:r>
            <a:endParaRPr lang="en-US" sz="2400" baseline="30000" dirty="0">
              <a:latin typeface="Symbol" pitchFamily="18" charset="2"/>
            </a:endParaRPr>
          </a:p>
        </p:txBody>
      </p:sp>
      <p:sp>
        <p:nvSpPr>
          <p:cNvPr id="29704" name="Text Box 45"/>
          <p:cNvSpPr txBox="1">
            <a:spLocks noChangeArrowheads="1"/>
          </p:cNvSpPr>
          <p:nvPr/>
        </p:nvSpPr>
        <p:spPr bwMode="auto">
          <a:xfrm>
            <a:off x="7760336" y="2133422"/>
            <a:ext cx="1377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Calorimeter</a:t>
            </a:r>
          </a:p>
        </p:txBody>
      </p:sp>
      <p:sp>
        <p:nvSpPr>
          <p:cNvPr id="29723" name="Text Box 46"/>
          <p:cNvSpPr txBox="1">
            <a:spLocks noChangeArrowheads="1"/>
          </p:cNvSpPr>
          <p:nvPr/>
        </p:nvSpPr>
        <p:spPr bwMode="auto">
          <a:xfrm>
            <a:off x="64905" y="734613"/>
            <a:ext cx="2462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err="1" smtClean="0"/>
              <a:t>e</a:t>
            </a:r>
            <a:r>
              <a:rPr lang="en-US" sz="2400" baseline="30000" dirty="0" err="1" smtClean="0"/>
              <a:t>+</a:t>
            </a:r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identification</a:t>
            </a:r>
          </a:p>
          <a:p>
            <a:pPr eaLnBrk="1" hangingPunct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9891A7-94B0-4C3F-B27E-D0D84BAAEB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160" y="5270046"/>
                <a:ext cx="1949636" cy="10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𝛄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𝒆𝒆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dirty="0" smtClean="0"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0" y="5270046"/>
                <a:ext cx="1949636" cy="1071768"/>
              </a:xfrm>
              <a:prstGeom prst="rect">
                <a:avLst/>
              </a:prstGeom>
              <a:blipFill rotWithShape="0">
                <a:blip r:embed="rId3"/>
                <a:stretch>
                  <a:fillRect l="-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24" name="Text Box 45"/>
          <p:cNvSpPr txBox="1">
            <a:spLocks noChangeArrowheads="1"/>
          </p:cNvSpPr>
          <p:nvPr/>
        </p:nvSpPr>
        <p:spPr bwMode="auto">
          <a:xfrm>
            <a:off x="181597" y="1123766"/>
            <a:ext cx="16208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E/p and RICH</a:t>
            </a: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24064" y="4755879"/>
            <a:ext cx="1245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/>
              <a:t>Photons</a:t>
            </a:r>
            <a:endParaRPr lang="en-US" sz="2400" baseline="30000" dirty="0">
              <a:latin typeface="Symbol" pitchFamily="18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121515" y="3168373"/>
            <a:ext cx="945887" cy="93267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0067" y="406559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HBD</a:t>
            </a:r>
            <a:endParaRPr lang="en-US" dirty="0"/>
          </a:p>
        </p:txBody>
      </p:sp>
      <p:sp>
        <p:nvSpPr>
          <p:cNvPr id="29753" name="Line 7"/>
          <p:cNvSpPr>
            <a:spLocks noChangeShapeType="1"/>
          </p:cNvSpPr>
          <p:nvPr/>
        </p:nvSpPr>
        <p:spPr bwMode="auto">
          <a:xfrm flipV="1">
            <a:off x="4570724" y="1808779"/>
            <a:ext cx="2095500" cy="18415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5" name="Line 9"/>
          <p:cNvSpPr>
            <a:spLocks noChangeShapeType="1"/>
          </p:cNvSpPr>
          <p:nvPr/>
        </p:nvSpPr>
        <p:spPr bwMode="auto">
          <a:xfrm flipV="1">
            <a:off x="4558024" y="2294554"/>
            <a:ext cx="2454275" cy="13684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 flipH="1" flipV="1">
            <a:off x="4121515" y="3613444"/>
            <a:ext cx="417981" cy="54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Text Box 43"/>
          <p:cNvSpPr txBox="1">
            <a:spLocks noChangeArrowheads="1"/>
          </p:cNvSpPr>
          <p:nvPr/>
        </p:nvSpPr>
        <p:spPr bwMode="auto">
          <a:xfrm>
            <a:off x="4193107" y="3589303"/>
            <a:ext cx="26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Symbol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525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155256" y="926505"/>
            <a:ext cx="7426325" cy="185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5000"/>
              <a:buBlip>
                <a:blip r:embed="rId2"/>
              </a:buBlip>
              <a:defRPr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5000"/>
              <a:buBlip>
                <a:blip r:embed="rId2"/>
              </a:buBlip>
              <a:defRPr/>
            </a:pPr>
            <a:r>
              <a:rPr lang="en-US" sz="2000" dirty="0"/>
              <a:t>Searches for thermal photons ongoing since late </a:t>
            </a:r>
            <a:r>
              <a:rPr lang="en-US" sz="2000" dirty="0" smtClean="0"/>
              <a:t>1980’s at SPS</a:t>
            </a: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SzPct val="60000"/>
              <a:buBlip>
                <a:blip r:embed="rId3"/>
              </a:buBlip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WA80 &amp; successors, HELIOS, CERES … </a:t>
            </a:r>
            <a:endParaRPr lang="en-US" kern="0" dirty="0">
              <a:solidFill>
                <a:schemeClr val="accent2"/>
              </a:solidFill>
              <a:latin typeface="+mn-lt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SzPct val="60000"/>
              <a:buBlip>
                <a:blip r:embed="rId3"/>
              </a:buBlip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Established mostly upper limits </a:t>
            </a:r>
            <a:endParaRPr lang="en-US" kern="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5000"/>
              <a:defRPr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5000"/>
              <a:buBlip>
                <a:blip r:embed="rId2"/>
              </a:buBlip>
              <a:defRPr/>
            </a:pPr>
            <a:r>
              <a:rPr lang="en-US" sz="2000" dirty="0" err="1" smtClean="0"/>
              <a:t>Breack</a:t>
            </a:r>
            <a:r>
              <a:rPr lang="en-US" sz="2000" dirty="0" smtClean="0"/>
              <a:t> through at RHIC: Measuring direct photons via virtual photons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Monotype Sorts" pitchFamily="2" charset="2"/>
              <a:buBlip>
                <a:blip r:embed="rId3"/>
              </a:buBlip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Method originally proposed by UA1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for prompt photons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SzPct val="60000"/>
              <a:buBlip>
                <a:blip r:embed="rId3"/>
              </a:buBlip>
              <a:defRPr/>
            </a:pPr>
            <a:endParaRPr lang="en-US" kern="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5000"/>
              <a:buBlip>
                <a:blip r:embed="rId2"/>
              </a:buBlip>
              <a:defRPr/>
            </a:pPr>
            <a:r>
              <a:rPr lang="en-US" sz="2000" dirty="0" smtClean="0"/>
              <a:t>Using virtual photons:</a:t>
            </a:r>
            <a:endParaRPr lang="en-US" kern="0" dirty="0" smtClean="0">
              <a:solidFill>
                <a:schemeClr val="accent2"/>
              </a:solidFill>
              <a:latin typeface="+mn-lt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SzPct val="60000"/>
              <a:buBlip>
                <a:blip r:embed="rId3"/>
              </a:buBlip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</a:rPr>
              <a:t>any process that radiates </a:t>
            </a:r>
            <a:r>
              <a:rPr lang="en-US" kern="0" dirty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kern="0" dirty="0">
                <a:solidFill>
                  <a:schemeClr val="accent2"/>
                </a:solidFill>
                <a:latin typeface="+mn-lt"/>
              </a:rPr>
              <a:t>  will also radiate </a:t>
            </a:r>
            <a:r>
              <a:rPr lang="en-US" kern="0" dirty="0">
                <a:solidFill>
                  <a:schemeClr val="accent2"/>
                </a:solidFill>
                <a:latin typeface="Symbol" pitchFamily="18" charset="2"/>
              </a:rPr>
              <a:t>g* </a:t>
            </a:r>
            <a:endParaRPr lang="en-US" kern="0" dirty="0" smtClean="0">
              <a:solidFill>
                <a:schemeClr val="accent2"/>
              </a:solidFill>
              <a:latin typeface="Symbol" pitchFamily="18" charset="2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SzPct val="60000"/>
              <a:buBlip>
                <a:blip r:embed="rId3"/>
              </a:buBlip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for  m&lt;&lt;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</a:rPr>
              <a:t>g*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is “almost real”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SzPct val="60000"/>
              <a:buBlip>
                <a:blip r:embed="rId3"/>
              </a:buBlip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extrapolate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</a:rPr>
              <a:t>g*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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e+e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-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 yield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to m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= 0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 </a:t>
            </a: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direct</a:t>
            </a:r>
            <a:r>
              <a:rPr lang="en-US" kern="0" dirty="0" smtClean="0">
                <a:solidFill>
                  <a:schemeClr val="accent2"/>
                </a:solidFill>
                <a:latin typeface="Symbol" pitchFamily="18" charset="2"/>
              </a:rPr>
              <a:t> g </a:t>
            </a:r>
            <a:r>
              <a:rPr lang="en-US" kern="0" dirty="0" smtClean="0">
                <a:solidFill>
                  <a:schemeClr val="accent2"/>
                </a:solidFill>
                <a:latin typeface="+mj-lt"/>
              </a:rPr>
              <a:t>yield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SzPct val="60000"/>
              <a:buBlip>
                <a:blip r:embed="rId3"/>
              </a:buBlip>
              <a:defRPr/>
            </a:pPr>
            <a:r>
              <a:rPr lang="en-US" kern="0" dirty="0" smtClean="0">
                <a:solidFill>
                  <a:schemeClr val="accent2"/>
                </a:solidFill>
              </a:rPr>
              <a:t>m &gt; m</a:t>
            </a:r>
            <a:r>
              <a:rPr lang="en-US" kern="0" baseline="-25000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kern="0" dirty="0" smtClean="0">
                <a:solidFill>
                  <a:schemeClr val="accent2"/>
                </a:solidFill>
              </a:rPr>
              <a:t> removes 90% of hadron decay background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SzPct val="60000"/>
              <a:buBlip>
                <a:blip r:embed="rId3"/>
              </a:buBlip>
              <a:defRPr/>
            </a:pPr>
            <a:r>
              <a:rPr lang="en-US" kern="0" dirty="0" smtClean="0">
                <a:solidFill>
                  <a:schemeClr val="accent2"/>
                </a:solidFill>
              </a:rPr>
              <a:t>S/B improves by factor 10: 10% direct </a:t>
            </a:r>
            <a:r>
              <a:rPr lang="en-US" kern="0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kern="0" dirty="0" smtClean="0">
                <a:solidFill>
                  <a:schemeClr val="accent2"/>
                </a:solidFill>
              </a:rPr>
              <a:t> </a:t>
            </a:r>
            <a:r>
              <a:rPr lang="en-US" kern="0" dirty="0" smtClean="0">
                <a:solidFill>
                  <a:schemeClr val="accent2"/>
                </a:solidFill>
                <a:sym typeface="Wingdings" pitchFamily="2" charset="2"/>
              </a:rPr>
              <a:t> 100% direct </a:t>
            </a:r>
            <a:r>
              <a:rPr lang="en-US" kern="0" dirty="0" smtClean="0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kern="0" dirty="0" smtClean="0">
                <a:solidFill>
                  <a:schemeClr val="accent2"/>
                </a:solidFill>
                <a:sym typeface="Wingdings" pitchFamily="2" charset="2"/>
              </a:rPr>
              <a:t>*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Monotype Sorts" pitchFamily="2" charset="2"/>
              <a:buBlip>
                <a:blip r:embed="rId3"/>
              </a:buBlip>
              <a:tabLst/>
              <a:defRPr/>
            </a:pPr>
            <a:endParaRPr kumimoji="0" lang="en-US" sz="1800" b="1" i="0" u="none" strike="noStrike" kern="0" cap="none" spc="0" normalizeH="0" baseline="-2500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Monotype Sorts" pitchFamily="2" charset="2"/>
              <a:buBlip>
                <a:blip r:embed="rId3"/>
              </a:buBlip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45720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 smtClean="0">
                <a:latin typeface="Symbol" pitchFamily="18" charset="2"/>
              </a:rPr>
              <a:t>* </a:t>
            </a:r>
            <a:r>
              <a:rPr lang="en-US" dirty="0" smtClean="0"/>
              <a:t>to Measure Direct Photons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772" y="2949704"/>
            <a:ext cx="314580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448" y="1197614"/>
            <a:ext cx="6708503" cy="473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Axel Drees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244" y="91212"/>
            <a:ext cx="9388287" cy="457200"/>
          </a:xfrm>
        </p:spPr>
        <p:txBody>
          <a:bodyPr/>
          <a:lstStyle/>
          <a:p>
            <a:r>
              <a:rPr lang="en-US" sz="2800" dirty="0" smtClean="0"/>
              <a:t>Fit </a:t>
            </a:r>
            <a:r>
              <a:rPr lang="en-US" sz="2800" dirty="0" err="1" smtClean="0"/>
              <a:t>e</a:t>
            </a:r>
            <a:r>
              <a:rPr lang="en-US" sz="2800" baseline="30000" dirty="0" err="1" smtClean="0"/>
              <a:t>+</a:t>
            </a:r>
            <a:r>
              <a:rPr lang="en-US" sz="2800" dirty="0" err="1" smtClean="0"/>
              <a:t>e</a:t>
            </a:r>
            <a:r>
              <a:rPr lang="en-US" sz="2800" baseline="30000" dirty="0" smtClean="0">
                <a:latin typeface="Symbol" panose="05050102010706020507" pitchFamily="18" charset="2"/>
              </a:rPr>
              <a:t>- </a:t>
            </a:r>
            <a:r>
              <a:rPr lang="en-US" sz="2800" dirty="0" smtClean="0"/>
              <a:t> Mass Distribution to Extract the Direct Yield: 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723900"/>
            <a:ext cx="7772400" cy="4216400"/>
          </a:xfrm>
        </p:spPr>
        <p:txBody>
          <a:bodyPr/>
          <a:lstStyle/>
          <a:p>
            <a:r>
              <a:rPr lang="en-US" dirty="0" smtClean="0"/>
              <a:t>Example: one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bin for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318000" y="1981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8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9812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04504" y="1468710"/>
          <a:ext cx="2092960" cy="103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9" name="Equation" r:id="rId6" imgW="1269720" imgH="685800" progId="">
                  <p:embed/>
                </p:oleObj>
              </mc:Choice>
              <mc:Fallback>
                <p:oleObj name="Equation" r:id="rId6" imgW="126972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04" y="1468710"/>
                        <a:ext cx="2092960" cy="1039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33899" y="5859558"/>
            <a:ext cx="41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Direct </a:t>
            </a:r>
            <a:r>
              <a:rPr lang="en-US" sz="1600" dirty="0" smtClean="0">
                <a:sym typeface="Symbol"/>
              </a:rPr>
              <a:t>* </a:t>
            </a:r>
            <a:r>
              <a:rPr lang="en-US" sz="1600" dirty="0" smtClean="0"/>
              <a:t>yield fitted in range 120 to 300 </a:t>
            </a:r>
            <a:r>
              <a:rPr lang="en-US" sz="1600" dirty="0" err="1" smtClean="0"/>
              <a:t>MeV</a:t>
            </a:r>
            <a:endParaRPr lang="en-US" sz="1600" dirty="0" smtClean="0"/>
          </a:p>
          <a:p>
            <a:r>
              <a:rPr lang="en-US" sz="1600" dirty="0" smtClean="0"/>
              <a:t>Insensitive to </a:t>
            </a:r>
            <a:r>
              <a:rPr lang="en-US" sz="1600" dirty="0" smtClean="0">
                <a:sym typeface="Symbol"/>
              </a:rPr>
              <a:t></a:t>
            </a:r>
            <a:r>
              <a:rPr lang="en-US" sz="1600" baseline="30000" dirty="0" smtClean="0">
                <a:sym typeface="Symbol"/>
              </a:rPr>
              <a:t>0  </a:t>
            </a:r>
            <a:r>
              <a:rPr lang="en-US" sz="1600" dirty="0" smtClean="0">
                <a:sym typeface="Symbol"/>
              </a:rPr>
              <a:t>yield</a:t>
            </a:r>
            <a:endParaRPr lang="en-US" sz="1600" baseline="30000" dirty="0"/>
          </a:p>
        </p:txBody>
      </p:sp>
      <p:graphicFrame>
        <p:nvGraphicFramePr>
          <p:cNvPr id="1280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31832"/>
              </p:ext>
            </p:extLst>
          </p:nvPr>
        </p:nvGraphicFramePr>
        <p:xfrm>
          <a:off x="5674887" y="784669"/>
          <a:ext cx="31988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0" name="Equation" r:id="rId8" imgW="2120760" imgH="457200" progId="Equation.3">
                  <p:embed/>
                </p:oleObj>
              </mc:Choice>
              <mc:Fallback>
                <p:oleObj name="Equation" r:id="rId8" imgW="2120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887" y="784669"/>
                        <a:ext cx="3198812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42218" y="339634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60705"/>
              </p:ext>
            </p:extLst>
          </p:nvPr>
        </p:nvGraphicFramePr>
        <p:xfrm>
          <a:off x="-525341" y="2551157"/>
          <a:ext cx="2855303" cy="148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1" name="Equation" r:id="rId10" imgW="1714320" imgH="901440" progId="">
                  <p:embed/>
                </p:oleObj>
              </mc:Choice>
              <mc:Fallback>
                <p:oleObj name="Equation" r:id="rId10" imgW="1714320" imgH="901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5341" y="2551157"/>
                        <a:ext cx="2855303" cy="14844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-428646" y="2587477"/>
            <a:ext cx="2725439" cy="74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Photons from Virtual Photons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/>
          <a:stretch/>
        </p:blipFill>
        <p:spPr>
          <a:xfrm>
            <a:off x="877239" y="973720"/>
            <a:ext cx="7354598" cy="45613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06310" y="5718231"/>
            <a:ext cx="5096459" cy="70788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Prompt photon consistent with </a:t>
            </a:r>
            <a:r>
              <a:rPr lang="en-US" sz="2000" dirty="0" err="1" smtClean="0">
                <a:solidFill>
                  <a:srgbClr val="FFFF00"/>
                </a:solidFill>
              </a:rPr>
              <a:t>pQCD</a:t>
            </a:r>
            <a:r>
              <a:rPr lang="en-US" sz="2000" dirty="0" smtClean="0">
                <a:solidFill>
                  <a:srgbClr val="FFFF00"/>
                </a:solidFill>
              </a:rPr>
              <a:t> in </a:t>
            </a:r>
            <a:r>
              <a:rPr lang="en-US" sz="2000" dirty="0" err="1" smtClean="0">
                <a:solidFill>
                  <a:srgbClr val="FFFF00"/>
                </a:solidFill>
              </a:rPr>
              <a:t>p+p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Significant additional yield in </a:t>
            </a:r>
            <a:r>
              <a:rPr lang="en-US" sz="2000" dirty="0" err="1" smtClean="0">
                <a:solidFill>
                  <a:srgbClr val="FFFF00"/>
                </a:solidFill>
              </a:rPr>
              <a:t>Au+Au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7218" y="696721"/>
            <a:ext cx="2845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PHENIX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Phys.Rev.C87 (2013) 054907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5401" y="698413"/>
            <a:ext cx="3144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PHENIX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Phys.Rev.Lett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104 (2010) 132301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5203" y="1307628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2006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1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/>
          <a:srcRect t="8611" r="8065" b="978"/>
          <a:stretch>
            <a:fillRect/>
          </a:stretch>
        </p:blipFill>
        <p:spPr bwMode="auto">
          <a:xfrm>
            <a:off x="0" y="868561"/>
            <a:ext cx="4514498" cy="5301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041864" y="5104112"/>
            <a:ext cx="815871" cy="37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69156" y="4382507"/>
            <a:ext cx="1126257" cy="652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* (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</a:rPr>
              <a:t>+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     m=0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2342" y="4772851"/>
            <a:ext cx="275864" cy="37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25482" y="2094676"/>
            <a:ext cx="1443610" cy="37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~ 220 </a:t>
            </a:r>
            <a:r>
              <a:rPr lang="en-US" dirty="0" err="1" smtClean="0"/>
              <a:t>MeV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8" idx="0"/>
          </p:cNvCxnSpPr>
          <p:nvPr/>
        </p:nvCxnSpPr>
        <p:spPr bwMode="auto">
          <a:xfrm rot="5400000" flipH="1" flipV="1">
            <a:off x="2312490" y="4885433"/>
            <a:ext cx="355990" cy="813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348476" y="2063340"/>
            <a:ext cx="908773" cy="1966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457200"/>
          </a:xfrm>
        </p:spPr>
        <p:txBody>
          <a:bodyPr/>
          <a:lstStyle/>
          <a:p>
            <a:r>
              <a:rPr lang="en-US" dirty="0" smtClean="0"/>
              <a:t> First Measurement of Thermal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269" y="1532452"/>
            <a:ext cx="4686301" cy="2798472"/>
          </a:xfrm>
        </p:spPr>
        <p:txBody>
          <a:bodyPr/>
          <a:lstStyle/>
          <a:p>
            <a:r>
              <a:rPr lang="en-US" dirty="0" smtClean="0"/>
              <a:t>Direct photons from real photons:</a:t>
            </a:r>
          </a:p>
          <a:p>
            <a:pPr lvl="1"/>
            <a:r>
              <a:rPr lang="en-US" dirty="0" smtClean="0"/>
              <a:t>Measure inclusive photons</a:t>
            </a:r>
          </a:p>
          <a:p>
            <a:pPr lvl="1"/>
            <a:r>
              <a:rPr lang="en-US" dirty="0" smtClean="0"/>
              <a:t>Subtract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h </a:t>
            </a:r>
            <a:r>
              <a:rPr lang="en-US" dirty="0" smtClean="0"/>
              <a:t>decay photons </a:t>
            </a:r>
            <a:r>
              <a:rPr lang="en-US" dirty="0" smtClean="0">
                <a:latin typeface="+mj-lt"/>
              </a:rPr>
              <a:t>at	 S/B &lt; 1:10 for </a:t>
            </a:r>
            <a:r>
              <a:rPr lang="en-US" dirty="0" err="1" smtClean="0">
                <a:latin typeface="+mj-lt"/>
              </a:rPr>
              <a:t>p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&lt;3 </a:t>
            </a:r>
            <a:r>
              <a:rPr lang="en-US" dirty="0" err="1" smtClean="0">
                <a:latin typeface="+mj-lt"/>
              </a:rPr>
              <a:t>GeV</a:t>
            </a:r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/>
              <a:t>Direct photons from virtual photons: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pairs at m</a:t>
            </a:r>
            <a:r>
              <a:rPr lang="en-US" baseline="-25000" dirty="0" smtClean="0">
                <a:latin typeface="Symbol" pitchFamily="18" charset="2"/>
              </a:rPr>
              <a:t>p</a:t>
            </a:r>
            <a:r>
              <a:rPr lang="en-US" dirty="0" smtClean="0"/>
              <a:t> &lt; m &lt;&lt;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Subtract </a:t>
            </a:r>
            <a:r>
              <a:rPr lang="en-US" dirty="0" smtClean="0">
                <a:latin typeface="Symbol" pitchFamily="18" charset="2"/>
              </a:rPr>
              <a:t>h </a:t>
            </a:r>
            <a:r>
              <a:rPr lang="en-US" dirty="0" smtClean="0"/>
              <a:t>decays at S/B ~ 1:1 </a:t>
            </a:r>
          </a:p>
          <a:p>
            <a:pPr lvl="1"/>
            <a:r>
              <a:rPr lang="en-US" dirty="0" smtClean="0"/>
              <a:t>Extrapolate to mass 0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Axel Drees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EE78E-5777-4D05-9851-C078A0AB13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726324" y="4605443"/>
            <a:ext cx="4294189" cy="132343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First thermal photon measurement: </a:t>
            </a: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ini</a:t>
            </a:r>
            <a:r>
              <a:rPr lang="en-US" sz="2000" dirty="0" smtClean="0">
                <a:solidFill>
                  <a:srgbClr val="FFFF00"/>
                </a:solidFill>
              </a:rPr>
              <a:t> &gt; 220 MeV &gt; T</a:t>
            </a:r>
            <a:r>
              <a:rPr lang="en-US" sz="2000" baseline="-25000" dirty="0" smtClean="0">
                <a:solidFill>
                  <a:srgbClr val="FFFF00"/>
                </a:solidFill>
              </a:rPr>
              <a:t>C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large photon yield!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606" y="759607"/>
            <a:ext cx="314580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Photons from Photon Conversions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436" y="676288"/>
            <a:ext cx="5616200" cy="2634785"/>
          </a:xfrm>
        </p:spPr>
        <p:txBody>
          <a:bodyPr/>
          <a:lstStyle/>
          <a:p>
            <a:r>
              <a:rPr lang="en-US" sz="2000" dirty="0" smtClean="0"/>
              <a:t>Double ratio tagging method</a:t>
            </a:r>
          </a:p>
          <a:p>
            <a:pPr lvl="1"/>
            <a:r>
              <a:rPr lang="en-US" sz="1600" dirty="0" smtClean="0"/>
              <a:t>Clean photon sample with photon conversion </a:t>
            </a:r>
          </a:p>
          <a:p>
            <a:pPr lvl="1"/>
            <a:r>
              <a:rPr lang="en-US" sz="1600" dirty="0" smtClean="0"/>
              <a:t>Explicit cancelation of  systematic uncertainties</a:t>
            </a:r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Axel 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9891A7-94B0-4C3F-B27E-D0D84BAAE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481" y="2870143"/>
            <a:ext cx="5366989" cy="3952932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3855" y="5304018"/>
            <a:ext cx="3466344" cy="1015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Almost 20% direct photons!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Approx. independent of </a:t>
            </a:r>
            <a:r>
              <a:rPr lang="en-US" sz="2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</a:t>
            </a:r>
            <a:endParaRPr lang="en-US" sz="2000" baseline="-25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Extended range to 400 MeV</a:t>
            </a:r>
            <a:endParaRPr lang="en-US" sz="2000" dirty="0" smtClean="0">
              <a:solidFill>
                <a:srgbClr val="ECF10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5930" y="1279114"/>
            <a:ext cx="197486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easured raw yields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7257814" y="2776579"/>
            <a:ext cx="194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PHENIX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arXiv:1405.3940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76019"/>
              </p:ext>
            </p:extLst>
          </p:nvPr>
        </p:nvGraphicFramePr>
        <p:xfrm>
          <a:off x="195263" y="2565400"/>
          <a:ext cx="3303587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5" name="Equation" r:id="rId4" imgW="1955520" imgH="1117440" progId="Equation.3">
                  <p:embed/>
                </p:oleObj>
              </mc:Choice>
              <mc:Fallback>
                <p:oleObj name="Equation" r:id="rId4" imgW="195552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263" y="2565400"/>
                        <a:ext cx="3303587" cy="181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2436" y="4000033"/>
            <a:ext cx="1538558" cy="1077218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imulated based</a:t>
            </a:r>
          </a:p>
          <a:p>
            <a:r>
              <a:rPr lang="en-US" sz="1600" dirty="0" smtClean="0"/>
              <a:t>On hadron data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359662" y="1663786"/>
            <a:ext cx="104953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easured 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aw yields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89054" y="2067342"/>
            <a:ext cx="1710162" cy="58477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onditional </a:t>
            </a:r>
          </a:p>
          <a:p>
            <a:r>
              <a:rPr lang="en-US" sz="1600" dirty="0" smtClean="0"/>
              <a:t>tagging efficiency 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2187027" y="2575917"/>
            <a:ext cx="1235415" cy="87971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25038" y="3491324"/>
            <a:ext cx="1235415" cy="879714"/>
          </a:xfrm>
          <a:prstGeom prst="rect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41151" y="2852374"/>
            <a:ext cx="490324" cy="407062"/>
          </a:xfrm>
          <a:prstGeom prst="rect">
            <a:avLst/>
          </a:prstGeom>
          <a:noFill/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98485" y="2622466"/>
            <a:ext cx="826477" cy="404447"/>
          </a:xfrm>
          <a:custGeom>
            <a:avLst/>
            <a:gdLst>
              <a:gd name="connsiteX0" fmla="*/ 0 w 826477"/>
              <a:gd name="connsiteY0" fmla="*/ 404447 h 404447"/>
              <a:gd name="connsiteX1" fmla="*/ 465993 w 826477"/>
              <a:gd name="connsiteY1" fmla="*/ 325316 h 404447"/>
              <a:gd name="connsiteX2" fmla="*/ 826477 w 826477"/>
              <a:gd name="connsiteY2" fmla="*/ 0 h 404447"/>
              <a:gd name="connsiteX3" fmla="*/ 826477 w 826477"/>
              <a:gd name="connsiteY3" fmla="*/ 0 h 40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477" h="404447">
                <a:moveTo>
                  <a:pt x="0" y="404447"/>
                </a:moveTo>
                <a:cubicBezTo>
                  <a:pt x="164123" y="398585"/>
                  <a:pt x="328247" y="392724"/>
                  <a:pt x="465993" y="325316"/>
                </a:cubicBezTo>
                <a:cubicBezTo>
                  <a:pt x="603739" y="257908"/>
                  <a:pt x="826477" y="0"/>
                  <a:pt x="826477" y="0"/>
                </a:cubicBezTo>
                <a:lnTo>
                  <a:pt x="826477" y="0"/>
                </a:ln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553364"/>
              </p:ext>
            </p:extLst>
          </p:nvPr>
        </p:nvGraphicFramePr>
        <p:xfrm>
          <a:off x="4474438" y="1697221"/>
          <a:ext cx="43545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6" name="Equation" r:id="rId6" imgW="2577960" imgH="507960" progId="Equation.3">
                  <p:embed/>
                </p:oleObj>
              </mc:Choice>
              <mc:Fallback>
                <p:oleObj name="Equation" r:id="rId6" imgW="25779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4438" y="1697221"/>
                        <a:ext cx="4354513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9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42DFA"/>
      </a:accent2>
      <a:accent3>
        <a:srgbClr val="FFFFFF"/>
      </a:accent3>
      <a:accent4>
        <a:srgbClr val="000000"/>
      </a:accent4>
      <a:accent5>
        <a:srgbClr val="DCDCDC"/>
      </a:accent5>
      <a:accent6>
        <a:srgbClr val="0328E3"/>
      </a:accent6>
      <a:hlink>
        <a:srgbClr val="F50320"/>
      </a:hlink>
      <a:folHlink>
        <a:srgbClr val="04F415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42DFA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328E3"/>
        </a:accent6>
        <a:hlink>
          <a:srgbClr val="F50320"/>
        </a:hlink>
        <a:folHlink>
          <a:srgbClr val="04F4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50607</TotalTime>
  <Words>1130</Words>
  <Application>Microsoft Office PowerPoint</Application>
  <PresentationFormat>Letter Paper (8.5x11 in)</PresentationFormat>
  <Paragraphs>334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Cambria Math</vt:lpstr>
      <vt:lpstr>Monotype Sorts</vt:lpstr>
      <vt:lpstr>Palatino</vt:lpstr>
      <vt:lpstr>Symbol</vt:lpstr>
      <vt:lpstr>Tahoma</vt:lpstr>
      <vt:lpstr>Times New Roman</vt:lpstr>
      <vt:lpstr>Trebuchet MS</vt:lpstr>
      <vt:lpstr>Wingdings</vt:lpstr>
      <vt:lpstr>Default Design</vt:lpstr>
      <vt:lpstr>Equation</vt:lpstr>
      <vt:lpstr>The Thermal Photon Puzzle Experimental Issues</vt:lpstr>
      <vt:lpstr>Thermal Radiation from Hot &amp; Dense Matter</vt:lpstr>
      <vt:lpstr>Experimental Issue: Isolate Thermal Radiation</vt:lpstr>
      <vt:lpstr>Thermal Radiation at RHIC Energies: PHENIX</vt:lpstr>
      <vt:lpstr>Using g* to Measure Direct Photons</vt:lpstr>
      <vt:lpstr>Fit e+e-  Mass Distribution to Extract the Direct Yield: </vt:lpstr>
      <vt:lpstr>Direct Photons from Virtual Photons</vt:lpstr>
      <vt:lpstr> First Measurement of Thermal Radiation</vt:lpstr>
      <vt:lpstr>Direct Photons from Photon Conversions</vt:lpstr>
      <vt:lpstr> Direct Photons Au+Au Collisions</vt:lpstr>
      <vt:lpstr>Centrality Dependence of Thermal Component</vt:lpstr>
      <vt:lpstr>Collective Behavior: Elliptic Flow</vt:lpstr>
      <vt:lpstr>Thermal Photon Show Large Anisotropy</vt:lpstr>
      <vt:lpstr>Thermal Photon Anisotropy Update</vt:lpstr>
      <vt:lpstr>Theory Comparison: Thermal Photon Puzzle (I)</vt:lpstr>
      <vt:lpstr>Theoretical Models Underestimate Yield</vt:lpstr>
      <vt:lpstr>Theory Comparison: Thermal Photon Puzzle (II)</vt:lpstr>
      <vt:lpstr>Large B-field Enhances Thermal Radiation</vt:lpstr>
      <vt:lpstr>Radiation from Flowing Glasma</vt:lpstr>
      <vt:lpstr>Flow vs B Field Effect</vt:lpstr>
      <vt:lpstr>Summary and Outlook</vt:lpstr>
    </vt:vector>
  </TitlesOfParts>
  <Company>SUNY @ Stony Brook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drees</dc:creator>
  <cp:lastModifiedBy>Axel</cp:lastModifiedBy>
  <cp:revision>1541</cp:revision>
  <cp:lastPrinted>2000-12-05T04:43:56Z</cp:lastPrinted>
  <dcterms:created xsi:type="dcterms:W3CDTF">1999-03-26T12:36:13Z</dcterms:created>
  <dcterms:modified xsi:type="dcterms:W3CDTF">2014-08-20T14:31:36Z</dcterms:modified>
</cp:coreProperties>
</file>