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4" r:id="rId3"/>
    <p:sldId id="259" r:id="rId4"/>
    <p:sldId id="264" r:id="rId5"/>
    <p:sldId id="302" r:id="rId6"/>
    <p:sldId id="303" r:id="rId7"/>
    <p:sldId id="266" r:id="rId8"/>
    <p:sldId id="267" r:id="rId9"/>
    <p:sldId id="270" r:id="rId10"/>
    <p:sldId id="304" r:id="rId11"/>
    <p:sldId id="305" r:id="rId12"/>
    <p:sldId id="307" r:id="rId13"/>
    <p:sldId id="306" r:id="rId14"/>
    <p:sldId id="308" r:id="rId15"/>
    <p:sldId id="309" r:id="rId16"/>
    <p:sldId id="276" r:id="rId17"/>
    <p:sldId id="310" r:id="rId18"/>
  </p:sldIdLst>
  <p:sldSz cx="10688638" cy="7553325"/>
  <p:notesSz cx="7099300" cy="10234613"/>
  <p:defaultTextStyle>
    <a:defPPr>
      <a:defRPr lang="zh-CN"/>
    </a:defPPr>
    <a:lvl1pPr marL="0" algn="l" defTabSz="9949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479" algn="l" defTabSz="9949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4959" algn="l" defTabSz="9949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2438" algn="l" defTabSz="9949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9917" algn="l" defTabSz="9949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7397" algn="l" defTabSz="9949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4876" algn="l" defTabSz="9949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2355" algn="l" defTabSz="9949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9835" algn="l" defTabSz="9949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6F1C"/>
    <a:srgbClr val="07417A"/>
    <a:srgbClr val="406A9D"/>
    <a:srgbClr val="0425CC"/>
    <a:srgbClr val="BE189E"/>
    <a:srgbClr val="792605"/>
    <a:srgbClr val="005DA2"/>
    <a:srgbClr val="582A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7" autoAdjust="0"/>
    <p:restoredTop sz="95446" autoAdjust="0"/>
  </p:normalViewPr>
  <p:slideViewPr>
    <p:cSldViewPr>
      <p:cViewPr>
        <p:scale>
          <a:sx n="112" d="100"/>
          <a:sy n="112" d="100"/>
        </p:scale>
        <p:origin x="-424" y="-504"/>
      </p:cViewPr>
      <p:guideLst>
        <p:guide orient="horz" pos="2379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3006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8CB3745-ECE8-43CA-A6E7-E67B3C33E2DA}" type="datetimeFigureOut">
              <a:rPr lang="en-US" smtClean="0"/>
              <a:pPr/>
              <a:t>8/20/14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BFA394C-3DE5-41D3-A69B-C3BADBC06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18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5EAB3CD-59C3-43B8-95BE-1BE74457AFBB}" type="datetimeFigureOut">
              <a:rPr lang="en-US" smtClean="0"/>
              <a:pPr/>
              <a:t>8/20/14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35025" y="768350"/>
            <a:ext cx="54292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86B757E-8695-4AB7-A383-0E157AB438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26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949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479" algn="l" defTabSz="9949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4959" algn="l" defTabSz="9949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2438" algn="l" defTabSz="9949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89917" algn="l" defTabSz="9949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7397" algn="l" defTabSz="9949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4876" algn="l" defTabSz="9949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2355" algn="l" defTabSz="9949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79835" algn="l" defTabSz="9949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B757E-8695-4AB7-A383-0E157AB4389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09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11067" y="1101508"/>
            <a:ext cx="10020668" cy="1888344"/>
          </a:xfrm>
        </p:spPr>
        <p:txBody>
          <a:bodyPr/>
          <a:lstStyle>
            <a:lvl1pPr>
              <a:defRPr>
                <a:latin typeface="Times New Roman" pitchFamily="18" charset="0"/>
                <a:ea typeface="Verdana" pitchFamily="34" charset="0"/>
                <a:cs typeface="Times New Roman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90216" y="3225895"/>
            <a:ext cx="8093617" cy="32259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defRPr>
            </a:lvl1pPr>
            <a:lvl2pPr marL="497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4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2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9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7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4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页脚占位符 4"/>
          <p:cNvSpPr txBox="1">
            <a:spLocks/>
          </p:cNvSpPr>
          <p:nvPr userDrawn="1"/>
        </p:nvSpPr>
        <p:spPr>
          <a:xfrm>
            <a:off x="950642" y="7074260"/>
            <a:ext cx="7817409" cy="321729"/>
          </a:xfrm>
          <a:prstGeom prst="rect">
            <a:avLst/>
          </a:prstGeom>
        </p:spPr>
        <p:txBody>
          <a:bodyPr vert="horz" lIns="99496" tIns="49748" rIns="99496" bIns="49748" rtlCol="0" anchor="ctr"/>
          <a:lstStyle>
            <a:lvl1pPr algn="ctr">
              <a:defRPr sz="14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ctr" defTabSz="9949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34432" y="7000850"/>
            <a:ext cx="2638743" cy="402145"/>
          </a:xfrm>
          <a:prstGeom prst="rect">
            <a:avLst/>
          </a:prstGeom>
        </p:spPr>
        <p:txBody>
          <a:bodyPr lIns="99496" tIns="49748" rIns="99496" bIns="49748"/>
          <a:lstStyle/>
          <a:p>
            <a:r>
              <a:rPr lang="en-US" altLang="zh-CN" smtClean="0"/>
              <a:t>Bingchu Huang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TPD workshop at BNL, Aug 20-22, 2014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49262" y="302520"/>
            <a:ext cx="2404944" cy="644480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4432" y="302520"/>
            <a:ext cx="7036687" cy="644480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34432" y="7000850"/>
            <a:ext cx="2638743" cy="402145"/>
          </a:xfrm>
          <a:prstGeom prst="rect">
            <a:avLst/>
          </a:prstGeom>
        </p:spPr>
        <p:txBody>
          <a:bodyPr lIns="99496" tIns="49748" rIns="99496" bIns="49748"/>
          <a:lstStyle/>
          <a:p>
            <a:r>
              <a:rPr lang="en-US" altLang="zh-CN" smtClean="0"/>
              <a:t>Bingchu Huang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TPD workshop at BNL, Aug 20-22, 2014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720" y="0"/>
            <a:ext cx="9085342" cy="8392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648" y="1342813"/>
            <a:ext cx="4453599" cy="5455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33391" y="1342813"/>
            <a:ext cx="4453599" cy="26436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33391" y="4154329"/>
            <a:ext cx="4453599" cy="26436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432" y="7000850"/>
            <a:ext cx="2638743" cy="402145"/>
          </a:xfrm>
          <a:prstGeom prst="rect">
            <a:avLst/>
          </a:prstGeom>
          <a:ln/>
        </p:spPr>
        <p:txBody>
          <a:bodyPr lIns="99496" tIns="49748" rIns="99496" bIns="49748"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Bingchu Huang</a:t>
            </a: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TPD workshop at BNL, Aug 20-22, 2014</a:t>
            </a: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5E404-836E-4023-867F-460F009E9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" y="0"/>
            <a:ext cx="9269081" cy="786784"/>
          </a:xfrm>
        </p:spPr>
        <p:txBody>
          <a:bodyPr>
            <a:normAutofit/>
          </a:bodyPr>
          <a:lstStyle>
            <a:lvl1pPr>
              <a:defRPr sz="39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7030A0"/>
              </a:buClr>
              <a:buFont typeface="Times New Roman" pitchFamily="18" charset="0"/>
              <a:buChar char="■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7030A0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7030A0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7030A0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7030A0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页脚占位符 4"/>
          <p:cNvSpPr txBox="1">
            <a:spLocks/>
          </p:cNvSpPr>
          <p:nvPr userDrawn="1"/>
        </p:nvSpPr>
        <p:spPr>
          <a:xfrm>
            <a:off x="950642" y="7074260"/>
            <a:ext cx="7817409" cy="321729"/>
          </a:xfrm>
          <a:prstGeom prst="rect">
            <a:avLst/>
          </a:prstGeom>
        </p:spPr>
        <p:txBody>
          <a:bodyPr vert="horz" lIns="99496" tIns="49748" rIns="99496" bIns="49748" rtlCol="0" anchor="ctr"/>
          <a:lstStyle>
            <a:lvl1pPr algn="ctr">
              <a:defRPr sz="14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ctr" defTabSz="9949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0"/>
          </p:nvPr>
        </p:nvSpPr>
        <p:spPr>
          <a:xfrm>
            <a:off x="534432" y="7000850"/>
            <a:ext cx="2638743" cy="402145"/>
          </a:xfrm>
          <a:prstGeom prst="rect">
            <a:avLst/>
          </a:prstGeom>
        </p:spPr>
        <p:txBody>
          <a:bodyPr lIns="99496" tIns="49748" rIns="99496" bIns="49748"/>
          <a:lstStyle/>
          <a:p>
            <a:r>
              <a:rPr lang="en-US" altLang="zh-CN" smtClean="0"/>
              <a:t>Bingchu Huang</a:t>
            </a:r>
            <a:endParaRPr lang="zh-CN" altLang="en-US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954775" y="7047680"/>
            <a:ext cx="5813276" cy="321729"/>
          </a:xfrm>
        </p:spPr>
        <p:txBody>
          <a:bodyPr/>
          <a:lstStyle/>
          <a:p>
            <a:r>
              <a:rPr lang="en-US" altLang="zh-CN" smtClean="0"/>
              <a:t>TPD workshop at BNL, Aug 20-22, 2014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4329" y="4853748"/>
            <a:ext cx="9085342" cy="1500174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4329" y="3201422"/>
            <a:ext cx="9085342" cy="165228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4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49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24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9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73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48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23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98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9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4432" y="1762450"/>
            <a:ext cx="4720815" cy="498484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33391" y="1762450"/>
            <a:ext cx="4720815" cy="498484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34432" y="7000850"/>
            <a:ext cx="2638743" cy="402145"/>
          </a:xfrm>
          <a:prstGeom prst="rect">
            <a:avLst/>
          </a:prstGeom>
        </p:spPr>
        <p:txBody>
          <a:bodyPr lIns="99496" tIns="49748" rIns="99496" bIns="49748"/>
          <a:lstStyle/>
          <a:p>
            <a:r>
              <a:rPr lang="en-US" altLang="zh-CN" smtClean="0"/>
              <a:t>Bingchu Huang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954775" y="7047680"/>
            <a:ext cx="5813276" cy="321729"/>
          </a:xfrm>
        </p:spPr>
        <p:txBody>
          <a:bodyPr/>
          <a:lstStyle/>
          <a:p>
            <a:r>
              <a:rPr lang="en-US" altLang="zh-CN" smtClean="0"/>
              <a:t>TPD workshop at BNL, Aug 20-22, 2014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9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432" y="1690756"/>
            <a:ext cx="4722671" cy="70462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479" indent="0">
              <a:buNone/>
              <a:defRPr sz="2200" b="1"/>
            </a:lvl2pPr>
            <a:lvl3pPr marL="994959" indent="0">
              <a:buNone/>
              <a:defRPr sz="2000" b="1"/>
            </a:lvl3pPr>
            <a:lvl4pPr marL="1492438" indent="0">
              <a:buNone/>
              <a:defRPr sz="1700" b="1"/>
            </a:lvl4pPr>
            <a:lvl5pPr marL="1989917" indent="0">
              <a:buNone/>
              <a:defRPr sz="1700" b="1"/>
            </a:lvl5pPr>
            <a:lvl6pPr marL="2487397" indent="0">
              <a:buNone/>
              <a:defRPr sz="1700" b="1"/>
            </a:lvl6pPr>
            <a:lvl7pPr marL="2984876" indent="0">
              <a:buNone/>
              <a:defRPr sz="1700" b="1"/>
            </a:lvl7pPr>
            <a:lvl8pPr marL="3482355" indent="0">
              <a:buNone/>
              <a:defRPr sz="1700" b="1"/>
            </a:lvl8pPr>
            <a:lvl9pPr marL="3979835" indent="0">
              <a:buNone/>
              <a:defRPr sz="17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4432" y="2395383"/>
            <a:ext cx="4722671" cy="435190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9685" y="1690756"/>
            <a:ext cx="4724527" cy="70462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479" indent="0">
              <a:buNone/>
              <a:defRPr sz="2200" b="1"/>
            </a:lvl2pPr>
            <a:lvl3pPr marL="994959" indent="0">
              <a:buNone/>
              <a:defRPr sz="2000" b="1"/>
            </a:lvl3pPr>
            <a:lvl4pPr marL="1492438" indent="0">
              <a:buNone/>
              <a:defRPr sz="1700" b="1"/>
            </a:lvl4pPr>
            <a:lvl5pPr marL="1989917" indent="0">
              <a:buNone/>
              <a:defRPr sz="1700" b="1"/>
            </a:lvl5pPr>
            <a:lvl6pPr marL="2487397" indent="0">
              <a:buNone/>
              <a:defRPr sz="1700" b="1"/>
            </a:lvl6pPr>
            <a:lvl7pPr marL="2984876" indent="0">
              <a:buNone/>
              <a:defRPr sz="1700" b="1"/>
            </a:lvl7pPr>
            <a:lvl8pPr marL="3482355" indent="0">
              <a:buNone/>
              <a:defRPr sz="1700" b="1"/>
            </a:lvl8pPr>
            <a:lvl9pPr marL="3979835" indent="0">
              <a:buNone/>
              <a:defRPr sz="17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9685" y="2395383"/>
            <a:ext cx="4724527" cy="435190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534432" y="7000850"/>
            <a:ext cx="2638743" cy="402145"/>
          </a:xfrm>
          <a:prstGeom prst="rect">
            <a:avLst/>
          </a:prstGeom>
        </p:spPr>
        <p:txBody>
          <a:bodyPr lIns="99496" tIns="49748" rIns="99496" bIns="49748"/>
          <a:lstStyle/>
          <a:p>
            <a:r>
              <a:rPr lang="en-US" altLang="zh-CN" smtClean="0"/>
              <a:t>Bingchu Huang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TPD workshop at BNL, Aug 20-22, 2014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34432" y="7000850"/>
            <a:ext cx="2638743" cy="402145"/>
          </a:xfrm>
          <a:prstGeom prst="rect">
            <a:avLst/>
          </a:prstGeom>
        </p:spPr>
        <p:txBody>
          <a:bodyPr lIns="99496" tIns="49748" rIns="99496" bIns="49748"/>
          <a:lstStyle/>
          <a:p>
            <a:r>
              <a:rPr lang="en-US" altLang="zh-CN" smtClean="0"/>
              <a:t>Bingchu Huang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TPD workshop at BNL, Aug 20-22, 2014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534432" y="7000850"/>
            <a:ext cx="2638743" cy="402145"/>
          </a:xfrm>
          <a:prstGeom prst="rect">
            <a:avLst/>
          </a:prstGeom>
        </p:spPr>
        <p:txBody>
          <a:bodyPr lIns="99496" tIns="49748" rIns="99496" bIns="49748"/>
          <a:lstStyle/>
          <a:p>
            <a:r>
              <a:rPr lang="en-US" altLang="zh-CN" smtClean="0"/>
              <a:t>Bingchu Huang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TPD workshop at BNL, Aug 20-22, 2014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432" y="300734"/>
            <a:ext cx="3516489" cy="127986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8963" y="300771"/>
            <a:ext cx="5975245" cy="6446554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4432" y="1580607"/>
            <a:ext cx="3516489" cy="5166685"/>
          </a:xfrm>
        </p:spPr>
        <p:txBody>
          <a:bodyPr/>
          <a:lstStyle>
            <a:lvl1pPr marL="0" indent="0">
              <a:buNone/>
              <a:defRPr sz="1500"/>
            </a:lvl1pPr>
            <a:lvl2pPr marL="497479" indent="0">
              <a:buNone/>
              <a:defRPr sz="1300"/>
            </a:lvl2pPr>
            <a:lvl3pPr marL="994959" indent="0">
              <a:buNone/>
              <a:defRPr sz="1100"/>
            </a:lvl3pPr>
            <a:lvl4pPr marL="1492438" indent="0">
              <a:buNone/>
              <a:defRPr sz="1000"/>
            </a:lvl4pPr>
            <a:lvl5pPr marL="1989917" indent="0">
              <a:buNone/>
              <a:defRPr sz="1000"/>
            </a:lvl5pPr>
            <a:lvl6pPr marL="2487397" indent="0">
              <a:buNone/>
              <a:defRPr sz="1000"/>
            </a:lvl6pPr>
            <a:lvl7pPr marL="2984876" indent="0">
              <a:buNone/>
              <a:defRPr sz="1000"/>
            </a:lvl7pPr>
            <a:lvl8pPr marL="3482355" indent="0">
              <a:buNone/>
              <a:defRPr sz="1000"/>
            </a:lvl8pPr>
            <a:lvl9pPr marL="397983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34432" y="7000850"/>
            <a:ext cx="2638743" cy="402145"/>
          </a:xfrm>
          <a:prstGeom prst="rect">
            <a:avLst/>
          </a:prstGeom>
        </p:spPr>
        <p:txBody>
          <a:bodyPr lIns="99496" tIns="49748" rIns="99496" bIns="49748"/>
          <a:lstStyle/>
          <a:p>
            <a:r>
              <a:rPr lang="en-US" altLang="zh-CN" smtClean="0"/>
              <a:t>Bingchu Huang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TPD workshop at BNL, Aug 20-22, 2014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5047" y="5287327"/>
            <a:ext cx="6413183" cy="6241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5047" y="674904"/>
            <a:ext cx="6413183" cy="4531995"/>
          </a:xfrm>
        </p:spPr>
        <p:txBody>
          <a:bodyPr/>
          <a:lstStyle>
            <a:lvl1pPr marL="0" indent="0">
              <a:buNone/>
              <a:defRPr sz="3500"/>
            </a:lvl1pPr>
            <a:lvl2pPr marL="497479" indent="0">
              <a:buNone/>
              <a:defRPr sz="3000"/>
            </a:lvl2pPr>
            <a:lvl3pPr marL="994959" indent="0">
              <a:buNone/>
              <a:defRPr sz="2600"/>
            </a:lvl3pPr>
            <a:lvl4pPr marL="1492438" indent="0">
              <a:buNone/>
              <a:defRPr sz="2200"/>
            </a:lvl4pPr>
            <a:lvl5pPr marL="1989917" indent="0">
              <a:buNone/>
              <a:defRPr sz="2200"/>
            </a:lvl5pPr>
            <a:lvl6pPr marL="2487397" indent="0">
              <a:buNone/>
              <a:defRPr sz="2200"/>
            </a:lvl6pPr>
            <a:lvl7pPr marL="2984876" indent="0">
              <a:buNone/>
              <a:defRPr sz="2200"/>
            </a:lvl7pPr>
            <a:lvl8pPr marL="3482355" indent="0">
              <a:buNone/>
              <a:defRPr sz="2200"/>
            </a:lvl8pPr>
            <a:lvl9pPr marL="3979835" indent="0">
              <a:buNone/>
              <a:defRPr sz="22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5047" y="5911526"/>
            <a:ext cx="6413183" cy="886466"/>
          </a:xfrm>
        </p:spPr>
        <p:txBody>
          <a:bodyPr/>
          <a:lstStyle>
            <a:lvl1pPr marL="0" indent="0">
              <a:buNone/>
              <a:defRPr sz="1500"/>
            </a:lvl1pPr>
            <a:lvl2pPr marL="497479" indent="0">
              <a:buNone/>
              <a:defRPr sz="1300"/>
            </a:lvl2pPr>
            <a:lvl3pPr marL="994959" indent="0">
              <a:buNone/>
              <a:defRPr sz="1100"/>
            </a:lvl3pPr>
            <a:lvl4pPr marL="1492438" indent="0">
              <a:buNone/>
              <a:defRPr sz="1000"/>
            </a:lvl4pPr>
            <a:lvl5pPr marL="1989917" indent="0">
              <a:buNone/>
              <a:defRPr sz="1000"/>
            </a:lvl5pPr>
            <a:lvl6pPr marL="2487397" indent="0">
              <a:buNone/>
              <a:defRPr sz="1000"/>
            </a:lvl6pPr>
            <a:lvl7pPr marL="2984876" indent="0">
              <a:buNone/>
              <a:defRPr sz="1000"/>
            </a:lvl7pPr>
            <a:lvl8pPr marL="3482355" indent="0">
              <a:buNone/>
              <a:defRPr sz="1000"/>
            </a:lvl8pPr>
            <a:lvl9pPr marL="397983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34432" y="7000850"/>
            <a:ext cx="2638743" cy="402145"/>
          </a:xfrm>
          <a:prstGeom prst="rect">
            <a:avLst/>
          </a:prstGeom>
        </p:spPr>
        <p:txBody>
          <a:bodyPr lIns="99496" tIns="49748" rIns="99496" bIns="49748"/>
          <a:lstStyle/>
          <a:p>
            <a:r>
              <a:rPr lang="en-US" altLang="zh-CN" smtClean="0"/>
              <a:t>Bingchu Huang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TPD workshop at BNL, Aug 20-22, 2014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0" y="0"/>
            <a:ext cx="10688638" cy="786784"/>
          </a:xfrm>
          <a:prstGeom prst="rect">
            <a:avLst/>
          </a:prstGeom>
        </p:spPr>
        <p:txBody>
          <a:bodyPr vert="horz" lIns="99496" tIns="49748" rIns="99496" bIns="49748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88149" y="1101508"/>
            <a:ext cx="9666057" cy="5645787"/>
          </a:xfrm>
          <a:prstGeom prst="rect">
            <a:avLst/>
          </a:prstGeom>
        </p:spPr>
        <p:txBody>
          <a:bodyPr vert="horz" lIns="99496" tIns="49748" rIns="99496" bIns="49748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954775" y="7081265"/>
            <a:ext cx="5813276" cy="321729"/>
          </a:xfrm>
          <a:prstGeom prst="rect">
            <a:avLst/>
          </a:prstGeom>
        </p:spPr>
        <p:txBody>
          <a:bodyPr vert="horz" lIns="99496" tIns="49748" rIns="99496" bIns="49748" rtlCol="0" anchor="ctr"/>
          <a:lstStyle>
            <a:lvl1pPr marL="0" marR="0" indent="0" algn="ctr" defTabSz="9949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US" altLang="zh-CN" smtClean="0"/>
              <a:t>TPD workshop at BNL, Aug 20-22, 2014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851554" y="7000850"/>
            <a:ext cx="1302653" cy="402145"/>
          </a:xfrm>
          <a:prstGeom prst="rect">
            <a:avLst/>
          </a:prstGeom>
        </p:spPr>
        <p:txBody>
          <a:bodyPr vert="horz" lIns="99496" tIns="49748" rIns="99496" bIns="49748" rtlCol="0" anchor="ctr"/>
          <a:lstStyle>
            <a:lvl1pPr algn="r"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523744" y="7002584"/>
            <a:ext cx="9686646" cy="1749"/>
          </a:xfrm>
          <a:prstGeom prst="line">
            <a:avLst/>
          </a:prstGeom>
          <a:ln w="50800" cmpd="sng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531392" y="4713"/>
            <a:ext cx="1167855" cy="10356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94959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</p:titleStyle>
    <p:bodyStyle>
      <a:lvl1pPr marL="373109" indent="-373109" algn="l" defTabSz="994959" rtl="0" eaLnBrk="1" latinLnBrk="0" hangingPunct="1">
        <a:spcBef>
          <a:spcPct val="20000"/>
        </a:spcBef>
        <a:buClr>
          <a:srgbClr val="7030A0"/>
        </a:buClr>
        <a:buFont typeface="Times New Roman" pitchFamily="18" charset="0"/>
        <a:buChar char="■"/>
        <a:defRPr sz="35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marL="808404" indent="-310925" algn="l" defTabSz="994959" rtl="0" eaLnBrk="1" latinLnBrk="0" hangingPunct="1">
        <a:spcBef>
          <a:spcPct val="20000"/>
        </a:spcBef>
        <a:buClr>
          <a:srgbClr val="7030A0"/>
        </a:buClr>
        <a:buFont typeface="Arial" pitchFamily="34" charset="0"/>
        <a:buChar char="–"/>
        <a:defRPr sz="30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2pPr>
      <a:lvl3pPr marL="1243698" indent="-248740" algn="l" defTabSz="994959" rtl="0" eaLnBrk="1" latinLnBrk="0" hangingPunct="1">
        <a:spcBef>
          <a:spcPct val="20000"/>
        </a:spcBef>
        <a:buClr>
          <a:srgbClr val="7030A0"/>
        </a:buClr>
        <a:buFont typeface="Arial" pitchFamily="34" charset="0"/>
        <a:buChar char="•"/>
        <a:defRPr sz="26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3pPr>
      <a:lvl4pPr marL="1741178" indent="-248740" algn="l" defTabSz="994959" rtl="0" eaLnBrk="1" latinLnBrk="0" hangingPunct="1">
        <a:spcBef>
          <a:spcPct val="20000"/>
        </a:spcBef>
        <a:buClr>
          <a:srgbClr val="7030A0"/>
        </a:buClr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4pPr>
      <a:lvl5pPr marL="2238657" indent="-248740" algn="l" defTabSz="994959" rtl="0" eaLnBrk="1" latinLnBrk="0" hangingPunct="1">
        <a:spcBef>
          <a:spcPct val="20000"/>
        </a:spcBef>
        <a:buClr>
          <a:srgbClr val="7030A0"/>
        </a:buClr>
        <a:buFont typeface="Arial" pitchFamily="34" charset="0"/>
        <a:buChar char="»"/>
        <a:defRPr sz="22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5pPr>
      <a:lvl6pPr marL="2736136" indent="-248740" algn="l" defTabSz="99495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3616" indent="-248740" algn="l" defTabSz="99495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1095" indent="-248740" algn="l" defTabSz="99495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8574" indent="-248740" algn="l" defTabSz="99495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949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479" algn="l" defTabSz="9949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4959" algn="l" defTabSz="9949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438" algn="l" defTabSz="9949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9917" algn="l" defTabSz="9949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397" algn="l" defTabSz="9949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4876" algn="l" defTabSz="9949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2355" algn="l" defTabSz="9949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9835" algn="l" defTabSz="9949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Relationship Id="rId3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oleObject" Target="../embeddings/oleObject1.bin"/><Relationship Id="rId8" Type="http://schemas.openxmlformats.org/officeDocument/2006/relationships/image" Target="../media/image1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4" Type="http://schemas.openxmlformats.org/officeDocument/2006/relationships/image" Target="../media/image26.gif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3759" y="1832446"/>
            <a:ext cx="9865096" cy="108012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Direct virtual photon production in </a:t>
            </a:r>
            <a:br>
              <a:rPr lang="en-US" sz="4400" b="1" dirty="0" smtClean="0"/>
            </a:br>
            <a:r>
              <a:rPr lang="en-US" sz="4400" b="1" dirty="0" err="1" smtClean="0"/>
              <a:t>Au+Au</a:t>
            </a:r>
            <a:r>
              <a:rPr lang="en-US" sz="4400" b="1" dirty="0" smtClean="0"/>
              <a:t> collision at 200 </a:t>
            </a:r>
            <a:r>
              <a:rPr lang="en-US" sz="4400" b="1" dirty="0" err="1" smtClean="0"/>
              <a:t>GeV</a:t>
            </a:r>
            <a:r>
              <a:rPr lang="en-US" sz="4400" b="1" dirty="0" smtClean="0"/>
              <a:t> at STAR</a:t>
            </a:r>
            <a:endParaRPr lang="en-US" sz="4400" b="1" dirty="0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1887935" y="3848670"/>
            <a:ext cx="6912768" cy="1512168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Bingchu Huang </a:t>
            </a:r>
            <a:r>
              <a:rPr lang="en-US" sz="2800" b="1" dirty="0" smtClean="0"/>
              <a:t>for</a:t>
            </a:r>
            <a:r>
              <a:rPr lang="zh-CN" altLang="en-US" sz="2800" b="1" dirty="0" smtClean="0"/>
              <a:t> </a:t>
            </a:r>
            <a:r>
              <a:rPr lang="en-US" altLang="zh-CN" sz="2800" b="1" dirty="0" smtClean="0"/>
              <a:t>the</a:t>
            </a:r>
            <a:r>
              <a:rPr lang="zh-CN" altLang="en-US" sz="2800" b="1" dirty="0" smtClean="0"/>
              <a:t> </a:t>
            </a:r>
            <a:r>
              <a:rPr lang="en-US" altLang="zh-CN" sz="2800" b="1" dirty="0" smtClean="0"/>
              <a:t>STAR</a:t>
            </a:r>
            <a:r>
              <a:rPr lang="zh-CN" altLang="en-US" sz="2800" b="1" dirty="0" smtClean="0"/>
              <a:t> </a:t>
            </a:r>
            <a:r>
              <a:rPr lang="en-US" altLang="zh-CN" sz="2800" b="1" dirty="0" smtClean="0"/>
              <a:t>collaboration</a:t>
            </a:r>
          </a:p>
          <a:p>
            <a:r>
              <a:rPr lang="en-US" sz="2800" i="1" dirty="0" smtClean="0">
                <a:solidFill>
                  <a:srgbClr val="0000FF"/>
                </a:solidFill>
              </a:rPr>
              <a:t>Brookhaven </a:t>
            </a:r>
            <a:r>
              <a:rPr lang="en-US" sz="2800" i="1" dirty="0" smtClean="0">
                <a:solidFill>
                  <a:srgbClr val="0000FF"/>
                </a:solidFill>
              </a:rPr>
              <a:t>National </a:t>
            </a:r>
            <a:r>
              <a:rPr lang="en-US" sz="2800" i="1" dirty="0" smtClean="0">
                <a:solidFill>
                  <a:srgbClr val="0000FF"/>
                </a:solidFill>
              </a:rPr>
              <a:t>Laboratory</a:t>
            </a:r>
          </a:p>
          <a:p>
            <a:r>
              <a:rPr lang="en-US" sz="2800" b="1" dirty="0"/>
              <a:t>Aug 21 2014</a:t>
            </a:r>
          </a:p>
          <a:p>
            <a:endParaRPr lang="en-US" sz="2800" i="1" dirty="0">
              <a:solidFill>
                <a:srgbClr val="0000FF"/>
              </a:solidFill>
            </a:endParaRPr>
          </a:p>
        </p:txBody>
      </p:sp>
      <p:pic>
        <p:nvPicPr>
          <p:cNvPr id="3073" name="Picture 1" descr="C:\Users\bchuang\Desktop\Logo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53559" cy="1180189"/>
          </a:xfrm>
          <a:prstGeom prst="rect">
            <a:avLst/>
          </a:prstGeom>
          <a:noFill/>
        </p:spPr>
      </p:pic>
      <p:pic>
        <p:nvPicPr>
          <p:cNvPr id="8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368950"/>
            <a:ext cx="1095847" cy="109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mass </a:t>
            </a:r>
            <a:r>
              <a:rPr lang="en-US" dirty="0" err="1"/>
              <a:t>dielectron</a:t>
            </a:r>
            <a:r>
              <a:rPr lang="en-US" dirty="0"/>
              <a:t> continuum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TPD workshop at BNL, Aug 20-22, 2014</a:t>
            </a:r>
            <a:endParaRPr lang="zh-CN" altLang="en-US" dirty="0"/>
          </a:p>
        </p:txBody>
      </p:sp>
      <p:pic>
        <p:nvPicPr>
          <p:cNvPr id="7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476" y="1257134"/>
            <a:ext cx="2453051" cy="4823784"/>
          </a:xfrm>
          <a:prstGeom prst="rect">
            <a:avLst/>
          </a:prstGeom>
        </p:spPr>
      </p:pic>
      <p:sp>
        <p:nvSpPr>
          <p:cNvPr id="8" name="文本框 8"/>
          <p:cNvSpPr txBox="1"/>
          <p:nvPr/>
        </p:nvSpPr>
        <p:spPr>
          <a:xfrm>
            <a:off x="2289566" y="6517137"/>
            <a:ext cx="754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/>
              <a:t>The statistical and systematic uncertainties are shown by the bars and bands, respectively</a:t>
            </a:r>
            <a:r>
              <a:rPr lang="en-US" altLang="zh-CN" dirty="0"/>
              <a:t>.</a:t>
            </a:r>
            <a:endParaRPr lang="zh-CN" altLang="en-US" dirty="0"/>
          </a:p>
        </p:txBody>
      </p:sp>
      <p:pic>
        <p:nvPicPr>
          <p:cNvPr id="9" name="内容占位符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743" y="824334"/>
            <a:ext cx="4958732" cy="583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7504559" y="2120478"/>
            <a:ext cx="3024336" cy="1656184"/>
          </a:xfrm>
        </p:spPr>
        <p:txBody>
          <a:bodyPr>
            <a:normAutofit fontScale="92500" lnSpcReduction="10000"/>
          </a:bodyPr>
          <a:lstStyle/>
          <a:p>
            <a:r>
              <a:rPr lang="en-US" sz="2000" i="1" dirty="0" smtClean="0"/>
              <a:t>0-5 </a:t>
            </a:r>
            <a:r>
              <a:rPr lang="en-US" sz="2000" i="1" dirty="0" err="1" smtClean="0"/>
              <a:t>GeV</a:t>
            </a:r>
            <a:r>
              <a:rPr lang="en-US" sz="2000" i="1" dirty="0" smtClean="0"/>
              <a:t>/c </a:t>
            </a:r>
          </a:p>
          <a:p>
            <a:pPr marL="0" indent="0">
              <a:buNone/>
            </a:pPr>
            <a:r>
              <a:rPr lang="en-US" sz="1812" i="1" dirty="0" smtClean="0"/>
              <a:t>Run10+Run11 MB combined</a:t>
            </a:r>
          </a:p>
          <a:p>
            <a:pPr marL="772133" lvl="1" indent="-342900">
              <a:buFont typeface="Wingdings" panose="05000000000000000000" pitchFamily="2" charset="2"/>
              <a:buChar char="ü"/>
            </a:pPr>
            <a:endParaRPr lang="en-US" sz="1812" i="1" dirty="0" smtClean="0"/>
          </a:p>
          <a:p>
            <a:r>
              <a:rPr lang="en-US" sz="2000" i="1" dirty="0" smtClean="0"/>
              <a:t>5-10 </a:t>
            </a:r>
            <a:r>
              <a:rPr lang="en-US" sz="2000" i="1" dirty="0" err="1" smtClean="0"/>
              <a:t>GeV</a:t>
            </a:r>
            <a:r>
              <a:rPr lang="en-US" sz="2000" i="1" dirty="0" smtClean="0"/>
              <a:t>/c  </a:t>
            </a:r>
          </a:p>
          <a:p>
            <a:pPr marL="0" indent="0">
              <a:buNone/>
            </a:pPr>
            <a:r>
              <a:rPr lang="en-US" sz="1812" i="1" dirty="0" smtClean="0"/>
              <a:t>Run11 EMC triggered data</a:t>
            </a:r>
            <a:endParaRPr lang="en-US" sz="1812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416327" y="1328390"/>
            <a:ext cx="1168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ee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pair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err="1" smtClean="0">
                <a:latin typeface="Times New Roman"/>
                <a:cs typeface="Times New Roman"/>
              </a:rPr>
              <a:t>p</a:t>
            </a:r>
            <a:r>
              <a:rPr lang="en-US" altLang="zh-CN" baseline="-25000" dirty="0" err="1" smtClean="0">
                <a:latin typeface="Times New Roman"/>
                <a:cs typeface="Times New Roman"/>
              </a:rPr>
              <a:t>T</a:t>
            </a:r>
            <a:endParaRPr lang="en-US" baseline="-250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8541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extraction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TPD workshop at BNL, Aug 20-22, 2014</a:t>
            </a:r>
            <a:endParaRPr lang="zh-CN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061"/>
            <a:ext cx="10312871" cy="61438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68255" y="6440958"/>
            <a:ext cx="2148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800" i="1" dirty="0" smtClean="0"/>
              <a:t>PRC </a:t>
            </a:r>
            <a:r>
              <a:rPr lang="pl-PL" sz="1800" i="1" dirty="0"/>
              <a:t>81, 034911 (2010)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329374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Cocktail 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TPD workshop at BNL, Aug 20-22, 2014</a:t>
            </a:r>
            <a:endParaRPr lang="zh-CN" altLang="en-US" dirty="0"/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" y="1184374"/>
            <a:ext cx="4796420" cy="3446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431" y="5288830"/>
            <a:ext cx="4318307" cy="1317701"/>
          </a:xfrm>
          <a:prstGeom prst="rect">
            <a:avLst/>
          </a:prstGeom>
        </p:spPr>
      </p:pic>
      <p:grpSp>
        <p:nvGrpSpPr>
          <p:cNvPr id="9" name="Group 1"/>
          <p:cNvGrpSpPr>
            <a:grpSpLocks/>
          </p:cNvGrpSpPr>
          <p:nvPr/>
        </p:nvGrpSpPr>
        <p:grpSpPr bwMode="auto">
          <a:xfrm>
            <a:off x="80655" y="4482493"/>
            <a:ext cx="6127760" cy="2489438"/>
            <a:chOff x="470" y="398"/>
            <a:chExt cx="3140" cy="114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" y="398"/>
              <a:ext cx="3140" cy="1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551" y="1391"/>
              <a:ext cx="227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i="1" dirty="0">
                  <a:solidFill>
                    <a:srgbClr val="000000"/>
                  </a:solidFill>
                  <a:latin typeface="Times New Roman" charset="0"/>
                </a:rPr>
                <a:t>N.M. Kroll, et al</a:t>
              </a:r>
              <a:r>
                <a:rPr lang="en-US" sz="1600" i="1" dirty="0" smtClean="0">
                  <a:solidFill>
                    <a:srgbClr val="000000"/>
                  </a:solidFill>
                  <a:latin typeface="Times New Roman" charset="0"/>
                </a:rPr>
                <a:t>.</a:t>
              </a:r>
              <a:r>
                <a:rPr lang="en-US" sz="1600" dirty="0"/>
                <a:t> </a:t>
              </a:r>
              <a:r>
                <a:rPr lang="en-US" sz="1600" i="1" dirty="0"/>
                <a:t>Phys. Rev. 98, 1355 (1955</a:t>
              </a:r>
              <a:r>
                <a:rPr lang="en-US" sz="1600" i="1" dirty="0" smtClean="0"/>
                <a:t>)</a:t>
              </a:r>
              <a:r>
                <a:rPr lang="en-US" sz="1600" i="1" dirty="0" smtClean="0">
                  <a:solidFill>
                    <a:srgbClr val="000000"/>
                  </a:solidFill>
                  <a:latin typeface="Times New Roman" charset="0"/>
                </a:rPr>
                <a:t>.</a:t>
              </a:r>
              <a:endParaRPr lang="en-US" sz="1600" i="1" dirty="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327" y="968350"/>
            <a:ext cx="510409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632351" y="536302"/>
            <a:ext cx="29257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Perpetua" charset="0"/>
              </a:rPr>
              <a:t>NA60: PLB677 (2009) 260.</a:t>
            </a:r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189176"/>
              </p:ext>
            </p:extLst>
          </p:nvPr>
        </p:nvGraphicFramePr>
        <p:xfrm>
          <a:off x="6064399" y="3776662"/>
          <a:ext cx="38274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r:id="rId7" imgW="1800000" imgH="1800000" progId="">
                  <p:embed/>
                </p:oleObj>
              </mc:Choice>
              <mc:Fallback>
                <p:oleObj r:id="rId7" imgW="1800000" imgH="18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399" y="3776662"/>
                        <a:ext cx="3827463" cy="7429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-18556" y="752326"/>
            <a:ext cx="4786811" cy="562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">
              <a:lnSpc>
                <a:spcPct val="95000"/>
              </a:lnSpc>
              <a:buClr>
                <a:srgbClr val="0033CC"/>
              </a:buClr>
              <a:buSzPct val="4500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Times New Roman" charset="0"/>
              </a:rPr>
              <a:t>Flat </a:t>
            </a:r>
            <a:r>
              <a:rPr lang="en-US" sz="1600" dirty="0">
                <a:solidFill>
                  <a:srgbClr val="000000"/>
                </a:solidFill>
                <a:latin typeface="Times New Roman" charset="0"/>
              </a:rPr>
              <a:t>rapidity (-1,1) , flat </a:t>
            </a:r>
            <a:r>
              <a:rPr lang="en-US" sz="1600" dirty="0" err="1">
                <a:solidFill>
                  <a:srgbClr val="000000"/>
                </a:solidFill>
                <a:latin typeface="Times New Roman" charset="0"/>
              </a:rPr>
              <a:t>Φ</a:t>
            </a:r>
            <a:r>
              <a:rPr lang="en-US" sz="1600" dirty="0">
                <a:solidFill>
                  <a:srgbClr val="000000"/>
                </a:solidFill>
                <a:latin typeface="Times New Roman" charset="0"/>
              </a:rPr>
              <a:t> (0, 2π</a:t>
            </a:r>
            <a:r>
              <a:rPr lang="en-US" sz="1600" dirty="0" smtClean="0">
                <a:solidFill>
                  <a:srgbClr val="000000"/>
                </a:solidFill>
                <a:latin typeface="Times New Roman" charset="0"/>
              </a:rPr>
              <a:t>) </a:t>
            </a:r>
          </a:p>
          <a:p>
            <a:pPr marL="4762">
              <a:lnSpc>
                <a:spcPct val="95000"/>
              </a:lnSpc>
              <a:buClr>
                <a:srgbClr val="0033CC"/>
              </a:buClr>
              <a:buSzPct val="4500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</a:pPr>
            <a:r>
              <a:rPr lang="en-US" sz="1600" dirty="0" err="1" smtClean="0">
                <a:solidFill>
                  <a:srgbClr val="000000"/>
                </a:solidFill>
                <a:latin typeface="Times New Roman" charset="0"/>
              </a:rPr>
              <a:t>p</a:t>
            </a:r>
            <a:r>
              <a:rPr lang="en-US" sz="1600" baseline="-25000" dirty="0" err="1" smtClean="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Times New Roman" charset="0"/>
              </a:rPr>
              <a:t>:  </a:t>
            </a:r>
            <a:r>
              <a:rPr lang="en-US" sz="1600" dirty="0" err="1" smtClean="0">
                <a:solidFill>
                  <a:srgbClr val="000000"/>
                </a:solidFill>
                <a:latin typeface="Times New Roman" charset="0"/>
              </a:rPr>
              <a:t>Tsallis</a:t>
            </a:r>
            <a:r>
              <a:rPr lang="en-US" sz="1600" dirty="0" smtClean="0">
                <a:solidFill>
                  <a:srgbClr val="000000"/>
                </a:solidFill>
                <a:latin typeface="Times New Roman" charset="0"/>
              </a:rPr>
              <a:t> Blast wave functions.</a:t>
            </a:r>
            <a:endParaRPr lang="en-US" sz="16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915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Fraction of direct virtual photon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TPD workshop at BNL, Aug 20-22, 2014</a:t>
            </a:r>
            <a:endParaRPr lang="zh-CN" altLang="en-US" dirty="0"/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94494"/>
            <a:ext cx="4603499" cy="2151384"/>
          </a:xfrm>
          <a:prstGeom prst="rect">
            <a:avLst/>
          </a:prstGeom>
        </p:spPr>
      </p:pic>
      <p:pic>
        <p:nvPicPr>
          <p:cNvPr id="8" name="内容占位符 12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065" y="968350"/>
            <a:ext cx="5330450" cy="3830424"/>
          </a:xfrm>
          <a:prstGeom prst="rect">
            <a:avLst/>
          </a:prstGeom>
        </p:spPr>
      </p:pic>
      <p:pic>
        <p:nvPicPr>
          <p:cNvPr id="9" name="内容占位符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03" y="1049642"/>
            <a:ext cx="4558846" cy="327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本框 3"/>
          <p:cNvSpPr txBox="1"/>
          <p:nvPr/>
        </p:nvSpPr>
        <p:spPr>
          <a:xfrm>
            <a:off x="427038" y="4140714"/>
            <a:ext cx="265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fit range: 0.1-0.3 </a:t>
            </a:r>
            <a:r>
              <a:rPr lang="en-US" altLang="zh-CN" dirty="0" err="1" smtClean="0"/>
              <a:t>GeV</a:t>
            </a:r>
            <a:r>
              <a:rPr lang="en-US" altLang="zh-CN" dirty="0" smtClean="0"/>
              <a:t>/c</a:t>
            </a:r>
            <a:r>
              <a:rPr lang="en-US" altLang="zh-CN" baseline="30000" dirty="0" smtClean="0"/>
              <a:t>2</a:t>
            </a:r>
            <a:endParaRPr lang="zh-CN" alt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231" y="4784774"/>
            <a:ext cx="5888654" cy="203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42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Direct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virtual</a:t>
            </a:r>
            <a:r>
              <a:rPr lang="zh-CN" altLang="en-US" dirty="0" smtClean="0"/>
              <a:t> </a:t>
            </a:r>
            <a:r>
              <a:rPr lang="en-US" altLang="zh-CN" dirty="0" smtClean="0"/>
              <a:t>photon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invariant</a:t>
            </a:r>
            <a:r>
              <a:rPr lang="zh-CN" altLang="en-US" dirty="0" smtClean="0"/>
              <a:t> </a:t>
            </a:r>
            <a:r>
              <a:rPr lang="en-US" altLang="zh-CN" dirty="0" smtClean="0"/>
              <a:t>yield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TPD workshop at BNL, Aug 20-22, 2014</a:t>
            </a:r>
            <a:endParaRPr lang="zh-CN" altLang="en-US" dirty="0"/>
          </a:p>
        </p:txBody>
      </p:sp>
      <p:pic>
        <p:nvPicPr>
          <p:cNvPr id="7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" y="884039"/>
            <a:ext cx="7632848" cy="54849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1751" y="6368950"/>
            <a:ext cx="10114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Arial"/>
                <a:cs typeface="Arial"/>
              </a:rPr>
              <a:t>No</a:t>
            </a:r>
            <a:r>
              <a:rPr lang="zh-CN" altLang="en-US" sz="2400" dirty="0" smtClean="0">
                <a:latin typeface="Arial"/>
                <a:cs typeface="Arial"/>
              </a:rPr>
              <a:t> </a:t>
            </a:r>
            <a:r>
              <a:rPr lang="en-US" altLang="zh-CN" sz="2400" dirty="0" err="1" smtClean="0">
                <a:latin typeface="Arial"/>
                <a:cs typeface="Arial"/>
              </a:rPr>
              <a:t>η</a:t>
            </a:r>
            <a:r>
              <a:rPr lang="zh-CN" altLang="en-US" sz="2400" dirty="0" smtClean="0">
                <a:latin typeface="Arial"/>
                <a:cs typeface="Arial"/>
              </a:rPr>
              <a:t> </a:t>
            </a:r>
            <a:r>
              <a:rPr lang="en-US" altLang="zh-CN" sz="2400" dirty="0" smtClean="0">
                <a:latin typeface="Arial"/>
                <a:cs typeface="Arial"/>
              </a:rPr>
              <a:t>measurement</a:t>
            </a:r>
            <a:r>
              <a:rPr lang="zh-CN" altLang="en-US" sz="2400" dirty="0" smtClean="0">
                <a:latin typeface="Arial"/>
                <a:cs typeface="Arial"/>
              </a:rPr>
              <a:t> </a:t>
            </a:r>
            <a:r>
              <a:rPr lang="en-US" altLang="zh-CN" sz="2400" dirty="0" smtClean="0">
                <a:latin typeface="Arial"/>
                <a:cs typeface="Arial"/>
              </a:rPr>
              <a:t>at</a:t>
            </a:r>
            <a:r>
              <a:rPr lang="zh-CN" altLang="en-US" sz="2400" dirty="0" smtClean="0">
                <a:latin typeface="Arial"/>
                <a:cs typeface="Arial"/>
              </a:rPr>
              <a:t> </a:t>
            </a:r>
            <a:r>
              <a:rPr lang="en-US" altLang="zh-CN" sz="2400" dirty="0" err="1" smtClean="0">
                <a:latin typeface="Arial"/>
                <a:cs typeface="Arial"/>
              </a:rPr>
              <a:t>p</a:t>
            </a:r>
            <a:r>
              <a:rPr lang="en-US" altLang="zh-CN" sz="2400" baseline="-25000" dirty="0" err="1" smtClean="0">
                <a:latin typeface="Arial"/>
                <a:cs typeface="Arial"/>
              </a:rPr>
              <a:t>T</a:t>
            </a:r>
            <a:r>
              <a:rPr lang="en-US" altLang="zh-CN" sz="2400" dirty="0" smtClean="0">
                <a:latin typeface="Arial"/>
                <a:cs typeface="Arial"/>
              </a:rPr>
              <a:t>&lt;2</a:t>
            </a:r>
            <a:r>
              <a:rPr lang="zh-CN" altLang="en-US" sz="2400" dirty="0" smtClean="0">
                <a:latin typeface="Arial"/>
                <a:cs typeface="Arial"/>
              </a:rPr>
              <a:t> </a:t>
            </a:r>
            <a:r>
              <a:rPr lang="en-US" altLang="zh-CN" sz="2400" dirty="0" err="1" smtClean="0">
                <a:latin typeface="Arial"/>
                <a:cs typeface="Arial"/>
              </a:rPr>
              <a:t>GeV</a:t>
            </a:r>
            <a:r>
              <a:rPr lang="en-US" altLang="zh-CN" sz="2400" dirty="0" smtClean="0">
                <a:latin typeface="Arial"/>
                <a:cs typeface="Arial"/>
              </a:rPr>
              <a:t>/c.</a:t>
            </a:r>
            <a:r>
              <a:rPr lang="zh-CN" altLang="en-US" sz="2400" dirty="0" smtClean="0">
                <a:latin typeface="Arial"/>
                <a:cs typeface="Arial"/>
              </a:rPr>
              <a:t> </a:t>
            </a:r>
            <a:r>
              <a:rPr lang="en-US" altLang="zh-CN" sz="2400" dirty="0" smtClean="0">
                <a:latin typeface="Arial"/>
                <a:cs typeface="Arial"/>
              </a:rPr>
              <a:t>Most</a:t>
            </a:r>
            <a:r>
              <a:rPr lang="zh-CN" altLang="en-US" sz="2400" dirty="0" smtClean="0">
                <a:latin typeface="Arial"/>
                <a:cs typeface="Arial"/>
              </a:rPr>
              <a:t> </a:t>
            </a:r>
            <a:r>
              <a:rPr lang="en-US" altLang="zh-CN" sz="2400" dirty="0" smtClean="0">
                <a:latin typeface="Arial"/>
                <a:cs typeface="Arial"/>
              </a:rPr>
              <a:t>uncertainty</a:t>
            </a:r>
            <a:r>
              <a:rPr lang="zh-CN" altLang="en-US" sz="2400" dirty="0" smtClean="0">
                <a:latin typeface="Arial"/>
                <a:cs typeface="Arial"/>
              </a:rPr>
              <a:t> </a:t>
            </a:r>
            <a:r>
              <a:rPr lang="en-US" altLang="zh-CN" sz="2400" dirty="0" smtClean="0">
                <a:latin typeface="Arial"/>
                <a:cs typeface="Arial"/>
              </a:rPr>
              <a:t>comes</a:t>
            </a:r>
            <a:r>
              <a:rPr lang="zh-CN" altLang="en-US" sz="2400" dirty="0" smtClean="0">
                <a:latin typeface="Arial"/>
                <a:cs typeface="Arial"/>
              </a:rPr>
              <a:t> </a:t>
            </a:r>
            <a:r>
              <a:rPr lang="en-US" altLang="zh-CN" sz="2400" dirty="0" smtClean="0">
                <a:latin typeface="Arial"/>
                <a:cs typeface="Arial"/>
              </a:rPr>
              <a:t>from</a:t>
            </a:r>
            <a:r>
              <a:rPr lang="zh-CN" altLang="en-US" sz="2400" dirty="0">
                <a:latin typeface="Arial"/>
                <a:cs typeface="Arial"/>
              </a:rPr>
              <a:t> </a:t>
            </a:r>
            <a:r>
              <a:rPr lang="en-US" altLang="zh-CN" sz="2400" dirty="0" smtClean="0">
                <a:latin typeface="Arial"/>
                <a:cs typeface="Arial"/>
              </a:rPr>
              <a:t>its</a:t>
            </a:r>
            <a:r>
              <a:rPr lang="zh-CN" altLang="en-US" sz="2400" dirty="0" smtClean="0">
                <a:latin typeface="Arial"/>
                <a:cs typeface="Arial"/>
              </a:rPr>
              <a:t> </a:t>
            </a:r>
            <a:r>
              <a:rPr lang="en-US" altLang="zh-CN" sz="2400" dirty="0" smtClean="0">
                <a:latin typeface="Arial"/>
                <a:cs typeface="Arial"/>
              </a:rPr>
              <a:t>yield.</a:t>
            </a:r>
            <a:r>
              <a:rPr lang="zh-CN" altLang="en-US" sz="2400" dirty="0" smtClean="0">
                <a:latin typeface="Arial"/>
                <a:cs typeface="Arial"/>
              </a:rPr>
              <a:t> </a:t>
            </a:r>
            <a:endParaRPr lang="en-US" sz="2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191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TPD workshop at BNL, Aug 20-22, 2014</a:t>
            </a:r>
            <a:endParaRPr lang="zh-CN" altLang="en-US" dirty="0"/>
          </a:p>
        </p:txBody>
      </p:sp>
      <p:pic>
        <p:nvPicPr>
          <p:cNvPr id="7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5" y="824334"/>
            <a:ext cx="7200800" cy="5174444"/>
          </a:xfrm>
          <a:prstGeom prst="rect">
            <a:avLst/>
          </a:prstGeom>
        </p:spPr>
      </p:pic>
      <p:sp>
        <p:nvSpPr>
          <p:cNvPr id="8" name="文本框 2"/>
          <p:cNvSpPr txBox="1"/>
          <p:nvPr/>
        </p:nvSpPr>
        <p:spPr>
          <a:xfrm>
            <a:off x="7072511" y="2264494"/>
            <a:ext cx="3589868" cy="264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/>
              <a:t>In the high </a:t>
            </a:r>
            <a:r>
              <a:rPr lang="en-US" sz="1800" b="1" i="1" dirty="0" err="1" smtClean="0"/>
              <a:t>p</a:t>
            </a:r>
            <a:r>
              <a:rPr lang="en-US" sz="1800" b="1" i="1" baseline="-25000" dirty="0" err="1" smtClean="0"/>
              <a:t>T</a:t>
            </a:r>
            <a:r>
              <a:rPr lang="en-US" sz="1800" b="1" i="1" dirty="0" smtClean="0"/>
              <a:t> range (5~10GeV/c):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 smtClean="0"/>
              <a:t>the yield is consistent with </a:t>
            </a:r>
            <a:r>
              <a:rPr lang="en-US" sz="1800" b="1" dirty="0" smtClean="0"/>
              <a:t>a</a:t>
            </a:r>
            <a:r>
              <a:rPr lang="en-US" sz="1800" b="1" dirty="0" smtClean="0"/>
              <a:t> </a:t>
            </a:r>
            <a:r>
              <a:rPr lang="en-US" sz="1800" b="1" dirty="0" smtClean="0"/>
              <a:t> </a:t>
            </a:r>
            <a:r>
              <a:rPr lang="en-US" sz="1800" b="1" dirty="0" smtClean="0"/>
              <a:t>T</a:t>
            </a:r>
            <a:r>
              <a:rPr lang="en-US" sz="1800" b="1" baseline="-25000" dirty="0" smtClean="0"/>
              <a:t>AA</a:t>
            </a:r>
            <a:r>
              <a:rPr lang="en-US" sz="1800" b="1" dirty="0" smtClean="0"/>
              <a:t> scaled fit function to </a:t>
            </a:r>
            <a:r>
              <a:rPr lang="en-US" sz="1800" b="1" dirty="0" smtClean="0">
                <a:solidFill>
                  <a:srgbClr val="990099"/>
                </a:solidFill>
              </a:rPr>
              <a:t>PHENIX pp data.</a:t>
            </a:r>
          </a:p>
          <a:p>
            <a:r>
              <a:rPr lang="en-US" sz="1100" b="1" dirty="0" smtClean="0"/>
              <a:t>[A</a:t>
            </a:r>
            <a:r>
              <a:rPr lang="en-US" sz="1100" b="1" dirty="0"/>
              <a:t>. </a:t>
            </a:r>
            <a:r>
              <a:rPr lang="en-US" sz="1100" b="1" dirty="0" err="1"/>
              <a:t>Adare</a:t>
            </a:r>
            <a:r>
              <a:rPr lang="en-US" sz="1100" b="1" dirty="0"/>
              <a:t> et </a:t>
            </a:r>
            <a:r>
              <a:rPr lang="en-US" sz="1100" b="1" dirty="0" smtClean="0"/>
              <a:t>al. Phys.Rev.C.81:034911</a:t>
            </a:r>
            <a:r>
              <a:rPr lang="en-US" sz="1100" b="1" dirty="0"/>
              <a:t>, </a:t>
            </a:r>
            <a:r>
              <a:rPr lang="en-US" sz="1100" b="1" dirty="0" smtClean="0"/>
              <a:t>(2010)]</a:t>
            </a:r>
          </a:p>
          <a:p>
            <a:r>
              <a:rPr lang="en-US" sz="1100" b="1" dirty="0"/>
              <a:t>[</a:t>
            </a:r>
            <a:r>
              <a:rPr lang="en-US" sz="1100" b="1" dirty="0" smtClean="0"/>
              <a:t>S.S</a:t>
            </a:r>
            <a:r>
              <a:rPr lang="en-US" sz="1100" b="1" dirty="0"/>
              <a:t>. Adler et al. </a:t>
            </a:r>
            <a:r>
              <a:rPr lang="en-US" sz="1100" b="1" dirty="0" err="1" smtClean="0"/>
              <a:t>Phys.Rev.Lett</a:t>
            </a:r>
            <a:r>
              <a:rPr lang="en-US" sz="1100" b="1" dirty="0"/>
              <a:t>., 98:012002, </a:t>
            </a:r>
            <a:r>
              <a:rPr lang="en-US" sz="1100" b="1" dirty="0" smtClean="0"/>
              <a:t>(2007)]</a:t>
            </a:r>
          </a:p>
          <a:p>
            <a:endParaRPr lang="en-US" sz="1800" b="1" dirty="0"/>
          </a:p>
          <a:p>
            <a:r>
              <a:rPr lang="en-US" sz="1800" b="1" i="1" dirty="0" smtClean="0"/>
              <a:t>In the </a:t>
            </a:r>
            <a:r>
              <a:rPr lang="en-US" sz="1800" b="1" i="1" dirty="0" err="1" smtClean="0"/>
              <a:t>p</a:t>
            </a:r>
            <a:r>
              <a:rPr lang="en-US" sz="1800" b="1" i="1" baseline="-25000" dirty="0" err="1" smtClean="0"/>
              <a:t>T</a:t>
            </a:r>
            <a:r>
              <a:rPr lang="en-US" sz="1800" b="1" i="1" dirty="0" smtClean="0"/>
              <a:t> range 1~5GeV/c: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 smtClean="0">
                <a:solidFill>
                  <a:srgbClr val="990099"/>
                </a:solidFill>
              </a:rPr>
              <a:t>Compared to the pp reference, </a:t>
            </a:r>
          </a:p>
          <a:p>
            <a:r>
              <a:rPr lang="en-US" sz="1800" b="1" dirty="0"/>
              <a:t> </a:t>
            </a:r>
            <a:r>
              <a:rPr lang="en-US" sz="1800" b="1" dirty="0" smtClean="0"/>
              <a:t>     an excess is observed.</a:t>
            </a:r>
          </a:p>
        </p:txBody>
      </p:sp>
    </p:spTree>
    <p:extLst>
      <p:ext uri="{BB962C8B-B14F-4D97-AF65-F5344CB8AC3E}">
        <p14:creationId xmlns:p14="http://schemas.microsoft.com/office/powerpoint/2010/main" val="226732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calculation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TPD workshop at BNL, Aug 20-22, 2014</a:t>
            </a:r>
            <a:endParaRPr lang="zh-CN" altLang="en-US" dirty="0"/>
          </a:p>
        </p:txBody>
      </p:sp>
      <p:pic>
        <p:nvPicPr>
          <p:cNvPr id="8" name="内容占位符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911" y="824334"/>
            <a:ext cx="5976663" cy="4294788"/>
          </a:xfrm>
        </p:spPr>
      </p:pic>
      <p:sp>
        <p:nvSpPr>
          <p:cNvPr id="9" name="矩形 12"/>
          <p:cNvSpPr/>
          <p:nvPr/>
        </p:nvSpPr>
        <p:spPr>
          <a:xfrm>
            <a:off x="1815927" y="5072806"/>
            <a:ext cx="64376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90099"/>
                </a:solidFill>
                <a:latin typeface="Arial"/>
                <a:cs typeface="Arial"/>
              </a:rPr>
              <a:t>Theoretical</a:t>
            </a:r>
            <a:r>
              <a:rPr lang="zh-CN" altLang="en-US" dirty="0" smtClean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lang="en-US" altLang="zh-CN" dirty="0" smtClean="0">
                <a:solidFill>
                  <a:srgbClr val="990099"/>
                </a:solidFill>
                <a:latin typeface="Arial"/>
                <a:cs typeface="Arial"/>
              </a:rPr>
              <a:t>c</a:t>
            </a:r>
            <a:r>
              <a:rPr lang="en-US" dirty="0" smtClean="0">
                <a:solidFill>
                  <a:srgbClr val="990099"/>
                </a:solidFill>
                <a:latin typeface="Arial"/>
                <a:cs typeface="Arial"/>
              </a:rPr>
              <a:t>alculation</a:t>
            </a:r>
            <a:r>
              <a:rPr lang="zh-CN" altLang="en-US" dirty="0" smtClean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990099"/>
                </a:solidFill>
                <a:latin typeface="Arial"/>
                <a:cs typeface="Arial"/>
              </a:rPr>
              <a:t>including </a:t>
            </a:r>
            <a:r>
              <a:rPr lang="en-US" dirty="0">
                <a:solidFill>
                  <a:srgbClr val="990099"/>
                </a:solidFill>
                <a:latin typeface="Arial"/>
                <a:cs typeface="Arial"/>
              </a:rPr>
              <a:t>QGP,  </a:t>
            </a:r>
            <a:r>
              <a:rPr lang="el-GR" dirty="0">
                <a:solidFill>
                  <a:srgbClr val="990099"/>
                </a:solidFill>
                <a:latin typeface="Arial"/>
                <a:cs typeface="Arial"/>
              </a:rPr>
              <a:t>ρ</a:t>
            </a:r>
            <a:r>
              <a:rPr lang="en-US" dirty="0">
                <a:solidFill>
                  <a:srgbClr val="990099"/>
                </a:solidFill>
                <a:latin typeface="Arial"/>
                <a:cs typeface="Arial"/>
              </a:rPr>
              <a:t>, meson gas, and primordial production </a:t>
            </a:r>
            <a:r>
              <a:rPr lang="en-US" dirty="0" smtClean="0">
                <a:solidFill>
                  <a:srgbClr val="990099"/>
                </a:solidFill>
                <a:latin typeface="Arial"/>
                <a:cs typeface="Arial"/>
              </a:rPr>
              <a:t>contributions is consistent with the invariant </a:t>
            </a:r>
            <a:r>
              <a:rPr lang="en-US" dirty="0">
                <a:solidFill>
                  <a:srgbClr val="990099"/>
                </a:solidFill>
                <a:latin typeface="Arial"/>
                <a:cs typeface="Arial"/>
              </a:rPr>
              <a:t>yield at 1&lt;</a:t>
            </a:r>
            <a:r>
              <a:rPr lang="en-US" dirty="0" err="1">
                <a:solidFill>
                  <a:srgbClr val="990099"/>
                </a:solidFill>
                <a:latin typeface="Arial"/>
                <a:cs typeface="Arial"/>
              </a:rPr>
              <a:t>p</a:t>
            </a:r>
            <a:r>
              <a:rPr lang="en-US" baseline="-25000" dirty="0" err="1">
                <a:solidFill>
                  <a:srgbClr val="990099"/>
                </a:solidFill>
                <a:latin typeface="Arial"/>
                <a:cs typeface="Arial"/>
              </a:rPr>
              <a:t>T</a:t>
            </a:r>
            <a:r>
              <a:rPr lang="en-US" dirty="0">
                <a:solidFill>
                  <a:srgbClr val="990099"/>
                </a:solidFill>
                <a:latin typeface="Arial"/>
                <a:cs typeface="Arial"/>
              </a:rPr>
              <a:t>&lt;5 </a:t>
            </a:r>
            <a:r>
              <a:rPr lang="en-US" dirty="0" err="1" smtClean="0">
                <a:solidFill>
                  <a:srgbClr val="990099"/>
                </a:solidFill>
                <a:latin typeface="Arial"/>
                <a:cs typeface="Arial"/>
              </a:rPr>
              <a:t>GeV</a:t>
            </a:r>
            <a:r>
              <a:rPr lang="en-US" dirty="0" smtClean="0">
                <a:solidFill>
                  <a:srgbClr val="990099"/>
                </a:solidFill>
                <a:latin typeface="Arial"/>
                <a:cs typeface="Arial"/>
              </a:rPr>
              <a:t>/c w</a:t>
            </a:r>
            <a:r>
              <a:rPr lang="en-US" altLang="zh-CN" dirty="0" smtClean="0">
                <a:solidFill>
                  <a:srgbClr val="990099"/>
                </a:solidFill>
                <a:latin typeface="Arial"/>
                <a:cs typeface="Arial"/>
              </a:rPr>
              <a:t>ithin </a:t>
            </a:r>
            <a:r>
              <a:rPr lang="en-US" altLang="zh-CN" dirty="0">
                <a:solidFill>
                  <a:srgbClr val="990099"/>
                </a:solidFill>
                <a:latin typeface="Arial"/>
                <a:cs typeface="Arial"/>
              </a:rPr>
              <a:t>our </a:t>
            </a:r>
            <a:r>
              <a:rPr lang="en-US" altLang="zh-CN" dirty="0" smtClean="0">
                <a:solidFill>
                  <a:srgbClr val="990099"/>
                </a:solidFill>
                <a:latin typeface="Arial"/>
                <a:cs typeface="Arial"/>
              </a:rPr>
              <a:t>uncertainty</a:t>
            </a:r>
            <a:r>
              <a:rPr lang="en-US" altLang="zh-CN" dirty="0">
                <a:solidFill>
                  <a:srgbClr val="990099"/>
                </a:solidFill>
                <a:latin typeface="Arial"/>
                <a:cs typeface="Arial"/>
              </a:rPr>
              <a:t>.</a:t>
            </a:r>
            <a:endParaRPr lang="en-US" dirty="0" smtClean="0">
              <a:solidFill>
                <a:srgbClr val="990099"/>
              </a:solidFill>
              <a:latin typeface="Arial"/>
              <a:cs typeface="Arial"/>
            </a:endParaRPr>
          </a:p>
        </p:txBody>
      </p:sp>
      <p:sp>
        <p:nvSpPr>
          <p:cNvPr id="10" name="文本框 1"/>
          <p:cNvSpPr txBox="1"/>
          <p:nvPr/>
        </p:nvSpPr>
        <p:spPr>
          <a:xfrm>
            <a:off x="1527895" y="6296942"/>
            <a:ext cx="71844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1.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0-20%: </a:t>
            </a:r>
            <a:r>
              <a:rPr lang="en-US" altLang="zh-CN" sz="1600" dirty="0"/>
              <a:t>initial temperature about </a:t>
            </a:r>
            <a:r>
              <a:rPr lang="en-US" altLang="zh-CN" sz="1600" dirty="0">
                <a:solidFill>
                  <a:srgbClr val="990099"/>
                </a:solidFill>
              </a:rPr>
              <a:t>445MeV at 0.17fm/c</a:t>
            </a:r>
            <a:r>
              <a:rPr lang="en-US" altLang="zh-CN" sz="1600" dirty="0"/>
              <a:t>, fireball life time </a:t>
            </a:r>
            <a:r>
              <a:rPr lang="en-US" altLang="zh-CN" sz="1600" dirty="0">
                <a:solidFill>
                  <a:srgbClr val="990099"/>
                </a:solidFill>
              </a:rPr>
              <a:t>15fm/c</a:t>
            </a:r>
            <a:r>
              <a:rPr lang="en-US" altLang="zh-CN" sz="1600" dirty="0"/>
              <a:t>.   </a:t>
            </a:r>
            <a:r>
              <a:rPr lang="en-US" altLang="zh-CN" sz="1600" b="1" dirty="0"/>
              <a:t> </a:t>
            </a:r>
            <a:endParaRPr lang="en-US" altLang="zh-CN" sz="1600" b="1" dirty="0" smtClean="0"/>
          </a:p>
          <a:p>
            <a:r>
              <a:rPr lang="en-US" altLang="zh-CN" sz="1400" b="1" dirty="0" smtClean="0"/>
              <a:t>[</a:t>
            </a:r>
            <a:r>
              <a:rPr lang="en-US" altLang="zh-CN" sz="1400" b="1" i="1" dirty="0"/>
              <a:t>Van </a:t>
            </a:r>
            <a:r>
              <a:rPr lang="en-US" altLang="zh-CN" sz="1400" b="1" i="1" dirty="0" err="1"/>
              <a:t>Hees</a:t>
            </a:r>
            <a:r>
              <a:rPr lang="en-US" altLang="zh-CN" sz="1400" b="1" i="1" dirty="0"/>
              <a:t>, Gale, and </a:t>
            </a:r>
            <a:r>
              <a:rPr lang="en-US" altLang="zh-CN" sz="1400" b="1" i="1" dirty="0" smtClean="0"/>
              <a:t>Rapp,</a:t>
            </a:r>
            <a:r>
              <a:rPr lang="en-US" altLang="zh-CN" sz="1400" b="1" dirty="0" smtClean="0"/>
              <a:t> </a:t>
            </a:r>
            <a:r>
              <a:rPr lang="en-US" altLang="zh-CN" sz="1400" b="1" i="1" dirty="0" smtClean="0"/>
              <a:t>Phys</a:t>
            </a:r>
            <a:r>
              <a:rPr lang="en-US" altLang="zh-CN" sz="1400" b="1" i="1" dirty="0"/>
              <a:t>. Rev. C 84, </a:t>
            </a:r>
            <a:r>
              <a:rPr lang="en-US" altLang="zh-CN" sz="1400" b="1" i="1" dirty="0" smtClean="0"/>
              <a:t>054906</a:t>
            </a:r>
            <a:r>
              <a:rPr lang="en-US" altLang="zh-CN" sz="1400" b="1" dirty="0" smtClean="0"/>
              <a:t>]</a:t>
            </a:r>
            <a:endParaRPr lang="en-US" altLang="zh-CN" sz="1400" b="1" dirty="0"/>
          </a:p>
        </p:txBody>
      </p:sp>
    </p:spTree>
    <p:extLst>
      <p:ext uri="{BB962C8B-B14F-4D97-AF65-F5344CB8AC3E}">
        <p14:creationId xmlns:p14="http://schemas.microsoft.com/office/powerpoint/2010/main" val="402649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Measured</a:t>
            </a:r>
            <a:r>
              <a:rPr lang="zh-CN" altLang="en-US" dirty="0" smtClean="0"/>
              <a:t> </a:t>
            </a:r>
            <a:r>
              <a:rPr lang="en-US" altLang="zh-CN" dirty="0" smtClean="0"/>
              <a:t>direct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virtual</a:t>
            </a:r>
            <a:r>
              <a:rPr lang="zh-CN" altLang="en-US" dirty="0" smtClean="0"/>
              <a:t> </a:t>
            </a:r>
            <a:r>
              <a:rPr lang="en-US" altLang="zh-CN" dirty="0" smtClean="0"/>
              <a:t>photon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production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Au+Au</a:t>
            </a:r>
            <a:r>
              <a:rPr lang="zh-CN" altLang="en-US" dirty="0" smtClean="0"/>
              <a:t> </a:t>
            </a:r>
            <a:r>
              <a:rPr lang="en-US" altLang="zh-CN" dirty="0" smtClean="0"/>
              <a:t>collisions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200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GeV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STAR</a:t>
            </a:r>
            <a:r>
              <a:rPr lang="zh-CN" altLang="en-US" dirty="0" smtClean="0"/>
              <a:t>.</a:t>
            </a:r>
            <a:endParaRPr lang="en-US" altLang="zh-CN" dirty="0" smtClean="0"/>
          </a:p>
          <a:p>
            <a:r>
              <a:rPr lang="en-US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enhancement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observed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1&lt;</a:t>
            </a:r>
            <a:r>
              <a:rPr lang="en-US" altLang="zh-CN" dirty="0" err="1" smtClean="0"/>
              <a:t>p</a:t>
            </a:r>
            <a:r>
              <a:rPr lang="en-US" altLang="zh-CN" baseline="-25000" dirty="0" err="1" smtClean="0"/>
              <a:t>T</a:t>
            </a:r>
            <a:r>
              <a:rPr lang="en-US" altLang="zh-CN" dirty="0" smtClean="0"/>
              <a:t>&lt;5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GeV</a:t>
            </a:r>
            <a:r>
              <a:rPr lang="en-US" altLang="zh-CN" dirty="0" smtClean="0"/>
              <a:t>/c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compared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</a:t>
            </a:r>
            <a:r>
              <a:rPr lang="en-US" altLang="zh-CN" baseline="-25000" dirty="0" smtClean="0"/>
              <a:t>AA</a:t>
            </a:r>
            <a:r>
              <a:rPr lang="en-US" altLang="zh-CN" dirty="0" smtClean="0"/>
              <a:t> scaled PHENIX </a:t>
            </a:r>
            <a:r>
              <a:rPr lang="en-US" altLang="zh-CN" dirty="0" err="1" smtClean="0"/>
              <a:t>p+p</a:t>
            </a:r>
            <a:r>
              <a:rPr lang="en-US" altLang="zh-CN" dirty="0" smtClean="0"/>
              <a:t> results</a:t>
            </a:r>
            <a:r>
              <a:rPr lang="zh-CN" altLang="en-US" dirty="0" smtClean="0"/>
              <a:t>. </a:t>
            </a:r>
            <a:endParaRPr lang="en-US" altLang="zh-CN" dirty="0" smtClean="0"/>
          </a:p>
          <a:p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 </a:t>
            </a:r>
            <a:r>
              <a:rPr lang="en-US" altLang="zh-CN" dirty="0" smtClean="0"/>
              <a:t>including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QGP</a:t>
            </a:r>
            <a:r>
              <a:rPr lang="zh-CN" altLang="en-US" dirty="0" smtClean="0"/>
              <a:t>, </a:t>
            </a:r>
            <a:r>
              <a:rPr lang="zh-CN" altLang="en-US" dirty="0" smtClean="0"/>
              <a:t>ρ</a:t>
            </a:r>
            <a:r>
              <a:rPr lang="zh-CN" altLang="en-US" dirty="0" smtClean="0"/>
              <a:t> </a:t>
            </a:r>
            <a:r>
              <a:rPr lang="en-US" altLang="zh-CN" dirty="0" smtClean="0"/>
              <a:t>meson</a:t>
            </a:r>
            <a:r>
              <a:rPr lang="zh-CN" altLang="en-US" dirty="0" smtClean="0"/>
              <a:t>, </a:t>
            </a:r>
            <a:r>
              <a:rPr lang="en-US" altLang="zh-CN" dirty="0" smtClean="0"/>
              <a:t>meson </a:t>
            </a:r>
            <a:r>
              <a:rPr lang="en-US" altLang="zh-CN" dirty="0" smtClean="0"/>
              <a:t>gas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primordial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productions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consistent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enhancement.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TPD workshop at BNL, Aug 20-22, 2014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9432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altLang="zh-CN" sz="3600" dirty="0" smtClean="0">
                <a:latin typeface="Arial"/>
                <a:cs typeface="Arial"/>
              </a:rPr>
              <a:t> </a:t>
            </a:r>
            <a:r>
              <a:rPr lang="en-US" altLang="zh-CN" sz="3600" dirty="0" smtClean="0">
                <a:latin typeface="Arial"/>
                <a:cs typeface="Arial"/>
              </a:rPr>
              <a:t>Motivation</a:t>
            </a:r>
            <a:endParaRPr lang="en-US" altLang="zh-CN" sz="3600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altLang="zh-CN" sz="3600" dirty="0" err="1" smtClean="0">
                <a:latin typeface="Arial"/>
                <a:cs typeface="Arial"/>
              </a:rPr>
              <a:t>eID</a:t>
            </a:r>
            <a:r>
              <a:rPr lang="zh-CN" altLang="en-US" sz="3600" dirty="0" smtClean="0">
                <a:latin typeface="Arial"/>
                <a:cs typeface="Arial"/>
              </a:rPr>
              <a:t> </a:t>
            </a:r>
            <a:r>
              <a:rPr lang="en-US" altLang="zh-CN" sz="3600" dirty="0" smtClean="0">
                <a:latin typeface="Arial"/>
                <a:cs typeface="Arial"/>
              </a:rPr>
              <a:t>and</a:t>
            </a:r>
            <a:r>
              <a:rPr lang="zh-CN" altLang="en-US" sz="3600" dirty="0" smtClean="0">
                <a:latin typeface="Arial"/>
                <a:cs typeface="Arial"/>
              </a:rPr>
              <a:t> </a:t>
            </a:r>
            <a:r>
              <a:rPr lang="en-US" altLang="zh-CN" sz="3600" dirty="0" smtClean="0">
                <a:latin typeface="Arial"/>
                <a:cs typeface="Arial"/>
              </a:rPr>
              <a:t>virtual</a:t>
            </a:r>
            <a:r>
              <a:rPr lang="zh-CN" altLang="en-US" sz="3600" dirty="0" smtClean="0">
                <a:latin typeface="Arial"/>
                <a:cs typeface="Arial"/>
              </a:rPr>
              <a:t> </a:t>
            </a:r>
            <a:r>
              <a:rPr lang="en-US" altLang="zh-CN" sz="3600" dirty="0" smtClean="0">
                <a:latin typeface="Arial"/>
                <a:cs typeface="Arial"/>
              </a:rPr>
              <a:t>photon</a:t>
            </a:r>
            <a:r>
              <a:rPr lang="zh-CN" altLang="en-US" sz="3600" dirty="0" smtClean="0">
                <a:latin typeface="Arial"/>
                <a:cs typeface="Arial"/>
              </a:rPr>
              <a:t> </a:t>
            </a:r>
            <a:r>
              <a:rPr lang="en-US" altLang="zh-CN" sz="3600" dirty="0" smtClean="0">
                <a:latin typeface="Arial"/>
                <a:cs typeface="Arial"/>
              </a:rPr>
              <a:t>extraction</a:t>
            </a:r>
            <a:endParaRPr lang="en-US" sz="3600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US" sz="3600" dirty="0" smtClean="0">
                <a:latin typeface="Arial"/>
                <a:cs typeface="Arial"/>
              </a:rPr>
              <a:t> Direct virtual photon production in </a:t>
            </a:r>
            <a:r>
              <a:rPr lang="en-US" altLang="zh-CN" sz="3600" dirty="0" err="1" smtClean="0">
                <a:latin typeface="Arial"/>
                <a:cs typeface="Arial"/>
              </a:rPr>
              <a:t>Au</a:t>
            </a:r>
            <a:r>
              <a:rPr lang="en-US" altLang="zh-CN" sz="3600" dirty="0" err="1">
                <a:latin typeface="Arial"/>
                <a:cs typeface="Arial"/>
              </a:rPr>
              <a:t>+Au</a:t>
            </a:r>
            <a:r>
              <a:rPr lang="en-US" altLang="zh-CN" sz="3600" dirty="0">
                <a:latin typeface="Arial"/>
                <a:cs typeface="Arial"/>
              </a:rPr>
              <a:t> </a:t>
            </a:r>
            <a:r>
              <a:rPr lang="en-US" altLang="zh-CN" sz="3600" dirty="0" smtClean="0">
                <a:latin typeface="Arial"/>
                <a:cs typeface="Arial"/>
              </a:rPr>
              <a:t>collisions at 200 </a:t>
            </a:r>
            <a:r>
              <a:rPr lang="en-US" altLang="zh-CN" sz="3600" dirty="0" err="1" smtClean="0">
                <a:latin typeface="Arial"/>
                <a:cs typeface="Arial"/>
              </a:rPr>
              <a:t>GeV</a:t>
            </a:r>
            <a:endParaRPr lang="en-US" sz="3600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smtClean="0">
                <a:latin typeface="Arial"/>
                <a:cs typeface="Arial"/>
              </a:rPr>
              <a:t>Summary</a:t>
            </a:r>
            <a:endParaRPr lang="en-US" sz="36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TPD workshop at BNL, Aug 20-22, 2014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713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TPD workshop at BNL, Aug 20-22, 2014</a:t>
            </a:r>
            <a:endParaRPr lang="zh-CN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59" y="752326"/>
            <a:ext cx="9937104" cy="41860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03959" y="5000798"/>
            <a:ext cx="6840760" cy="2000548"/>
          </a:xfrm>
          <a:prstGeom prst="rect">
            <a:avLst/>
          </a:prstGeom>
          <a:noFill/>
          <a:ln w="5715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Direct photon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/>
                <a:cs typeface="Arial"/>
              </a:rPr>
              <a:t>virtual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/>
                <a:cs typeface="Arial"/>
              </a:rPr>
              <a:t>photon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Created throughout evolution of system.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Very low cross-section with QCD medium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Kinetic</a:t>
            </a:r>
            <a:r>
              <a:rPr lang="zh-CN" alt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  <a:cs typeface="Arial"/>
              </a:rPr>
              <a:t>range</a:t>
            </a:r>
            <a:r>
              <a:rPr lang="zh-CN" alt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  <a:cs typeface="Arial"/>
              </a:rPr>
              <a:t>reveals</a:t>
            </a:r>
            <a:r>
              <a:rPr lang="zh-CN" alt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  <a:cs typeface="Arial"/>
              </a:rPr>
              <a:t>source</a:t>
            </a:r>
            <a:r>
              <a:rPr lang="zh-CN" alt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zh-CN" alt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  <a:cs typeface="Arial"/>
              </a:rPr>
              <a:t>productions</a:t>
            </a:r>
            <a:r>
              <a:rPr lang="zh-CN" alt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altLang="zh-CN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840379" lvl="1" indent="-342900">
              <a:buFont typeface="Arial"/>
              <a:buChar char="•"/>
            </a:pPr>
            <a:r>
              <a:rPr lang="en-US" altLang="zh-CN" dirty="0" smtClean="0">
                <a:solidFill>
                  <a:srgbClr val="000000"/>
                </a:solidFill>
                <a:latin typeface="Arial"/>
                <a:cs typeface="Arial"/>
              </a:rPr>
              <a:t>High</a:t>
            </a:r>
            <a:r>
              <a:rPr lang="zh-CN" alt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lang="en-US" altLang="zh-CN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zh-CN" alt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  <a:cs typeface="Arial"/>
              </a:rPr>
              <a:t>(&gt;5</a:t>
            </a:r>
            <a:r>
              <a:rPr lang="zh-CN" alt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latin typeface="Arial"/>
                <a:cs typeface="Arial"/>
              </a:rPr>
              <a:t>GeV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en-US" altLang="zh-CN" i="1" dirty="0" smtClean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lang="zh-CN" altLang="en-US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  <a:cs typeface="Arial"/>
              </a:rPr>
              <a:t>---</a:t>
            </a:r>
            <a:r>
              <a:rPr lang="zh-CN" alt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  <a:cs typeface="Arial"/>
              </a:rPr>
              <a:t>from</a:t>
            </a:r>
            <a:r>
              <a:rPr lang="zh-CN" alt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  <a:cs typeface="Arial"/>
              </a:rPr>
              <a:t>initial</a:t>
            </a:r>
            <a:r>
              <a:rPr lang="zh-CN" alt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  <a:cs typeface="Arial"/>
              </a:rPr>
              <a:t>hard</a:t>
            </a:r>
            <a:r>
              <a:rPr lang="zh-CN" alt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  <a:cs typeface="Arial"/>
              </a:rPr>
              <a:t>scattering.</a:t>
            </a:r>
          </a:p>
          <a:p>
            <a:pPr marL="840379" lvl="1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Low</a:t>
            </a:r>
            <a:r>
              <a:rPr lang="zh-CN" alt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lang="en-US" altLang="zh-CN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zh-CN" alt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  <a:cs typeface="Arial"/>
              </a:rPr>
              <a:t>(1-5</a:t>
            </a:r>
            <a:r>
              <a:rPr lang="zh-CN" alt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latin typeface="Arial"/>
                <a:cs typeface="Arial"/>
              </a:rPr>
              <a:t>GeV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en-US" altLang="zh-CN" i="1" dirty="0" smtClean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lang="zh-CN" alt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  <a:cs typeface="Arial"/>
              </a:rPr>
              <a:t>---</a:t>
            </a:r>
            <a:r>
              <a:rPr lang="zh-CN" alt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  <a:cs typeface="Arial"/>
              </a:rPr>
              <a:t>from</a:t>
            </a:r>
            <a:r>
              <a:rPr lang="zh-CN" alt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  <a:cs typeface="Arial"/>
              </a:rPr>
              <a:t>QGP</a:t>
            </a:r>
            <a:r>
              <a:rPr lang="zh-CN" altLang="en-US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474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detector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TPD workshop at BNL, Aug 20-22, 2014</a:t>
            </a:r>
            <a:endParaRPr lang="zh-CN" altLang="en-US" dirty="0"/>
          </a:p>
        </p:txBody>
      </p:sp>
      <p:pic>
        <p:nvPicPr>
          <p:cNvPr id="23" name="Picture 87"/>
          <p:cNvPicPr>
            <a:picLocks noChangeAspect="1" noChangeArrowheads="1"/>
          </p:cNvPicPr>
          <p:nvPr/>
        </p:nvPicPr>
        <p:blipFill>
          <a:blip r:embed="rId2" cstate="print"/>
          <a:srcRect l="13113" t="7839" r="9182" b="20509"/>
          <a:stretch>
            <a:fillRect/>
          </a:stretch>
        </p:blipFill>
        <p:spPr bwMode="auto">
          <a:xfrm>
            <a:off x="1095847" y="968350"/>
            <a:ext cx="8318499" cy="575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ounded Rectangle 23"/>
          <p:cNvSpPr/>
          <p:nvPr/>
        </p:nvSpPr>
        <p:spPr>
          <a:xfrm>
            <a:off x="5845646" y="1069832"/>
            <a:ext cx="1066800" cy="393700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TPC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59646" y="1069832"/>
            <a:ext cx="1066800" cy="39370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1B400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B400F"/>
                </a:solidFill>
              </a:rPr>
              <a:t>MTD</a:t>
            </a:r>
            <a:endParaRPr lang="en-US" b="1" dirty="0">
              <a:solidFill>
                <a:srgbClr val="1B400F"/>
              </a:solidFill>
            </a:endParaRPr>
          </a:p>
        </p:txBody>
      </p:sp>
      <p:cxnSp>
        <p:nvCxnSpPr>
          <p:cNvPr id="26" name="Straight Connector 25"/>
          <p:cNvCxnSpPr>
            <a:stCxn id="25" idx="2"/>
          </p:cNvCxnSpPr>
          <p:nvPr/>
        </p:nvCxnSpPr>
        <p:spPr>
          <a:xfrm rot="5400000">
            <a:off x="3718396" y="1838182"/>
            <a:ext cx="749300" cy="1588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2340446" y="1069832"/>
            <a:ext cx="1219200" cy="393700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Magnet</a:t>
            </a:r>
            <a:endParaRPr lang="en-US" b="1" dirty="0">
              <a:solidFill>
                <a:srgbClr val="800000"/>
              </a:solidFill>
            </a:endParaRPr>
          </a:p>
        </p:txBody>
      </p:sp>
      <p:cxnSp>
        <p:nvCxnSpPr>
          <p:cNvPr id="28" name="Straight Connector 27"/>
          <p:cNvCxnSpPr>
            <a:stCxn id="27" idx="2"/>
          </p:cNvCxnSpPr>
          <p:nvPr/>
        </p:nvCxnSpPr>
        <p:spPr>
          <a:xfrm>
            <a:off x="2950046" y="1463532"/>
            <a:ext cx="723900" cy="18796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4702646" y="1069832"/>
            <a:ext cx="1066800" cy="393700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BEMC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30" name="Straight Connector 29"/>
          <p:cNvCxnSpPr>
            <a:stCxn id="29" idx="2"/>
          </p:cNvCxnSpPr>
          <p:nvPr/>
        </p:nvCxnSpPr>
        <p:spPr>
          <a:xfrm rot="5400000">
            <a:off x="4461345" y="1844533"/>
            <a:ext cx="1155703" cy="3937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4" idx="2"/>
          </p:cNvCxnSpPr>
          <p:nvPr/>
        </p:nvCxnSpPr>
        <p:spPr>
          <a:xfrm rot="5400000">
            <a:off x="5064596" y="1850882"/>
            <a:ext cx="1701800" cy="9271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8131646" y="1069832"/>
            <a:ext cx="1066800" cy="393700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BBC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273646" y="1069832"/>
            <a:ext cx="1066800" cy="393700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EEMC</a:t>
            </a:r>
            <a:endParaRPr lang="en-US" b="1" dirty="0">
              <a:solidFill>
                <a:srgbClr val="800000"/>
              </a:solidFill>
            </a:endParaRPr>
          </a:p>
        </p:txBody>
      </p:sp>
      <p:cxnSp>
        <p:nvCxnSpPr>
          <p:cNvPr id="34" name="Straight Connector 33"/>
          <p:cNvCxnSpPr>
            <a:stCxn id="32" idx="2"/>
          </p:cNvCxnSpPr>
          <p:nvPr/>
        </p:nvCxnSpPr>
        <p:spPr>
          <a:xfrm rot="5400000">
            <a:off x="6912446" y="2098532"/>
            <a:ext cx="2387600" cy="11176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3" idx="2"/>
          </p:cNvCxnSpPr>
          <p:nvPr/>
        </p:nvCxnSpPr>
        <p:spPr>
          <a:xfrm rot="16200000" flipH="1">
            <a:off x="1254596" y="2015982"/>
            <a:ext cx="1511300" cy="4064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6988646" y="1069832"/>
            <a:ext cx="1066800" cy="393700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TOF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37" name="Straight Connector 36"/>
          <p:cNvCxnSpPr>
            <a:stCxn id="36" idx="2"/>
          </p:cNvCxnSpPr>
          <p:nvPr/>
        </p:nvCxnSpPr>
        <p:spPr>
          <a:xfrm rot="5400000">
            <a:off x="5940896" y="1495282"/>
            <a:ext cx="1612900" cy="15494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Line 5"/>
          <p:cNvSpPr>
            <a:spLocks noChangeShapeType="1"/>
          </p:cNvSpPr>
          <p:nvPr/>
        </p:nvSpPr>
        <p:spPr bwMode="auto">
          <a:xfrm flipH="1">
            <a:off x="1768946" y="3584432"/>
            <a:ext cx="2654300" cy="12954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 flipH="1">
            <a:off x="3775546" y="3724133"/>
            <a:ext cx="1016000" cy="21209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191522" y="4727432"/>
            <a:ext cx="2622124" cy="1752600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423246" y="3508232"/>
            <a:ext cx="381000" cy="304800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356446" y="6238732"/>
            <a:ext cx="1066800" cy="39370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1B400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B400F"/>
                </a:solidFill>
              </a:rPr>
              <a:t>HFT</a:t>
            </a:r>
            <a:endParaRPr lang="en-US" b="1" dirty="0">
              <a:solidFill>
                <a:srgbClr val="1B400F"/>
              </a:solidFill>
            </a:endParaRPr>
          </a:p>
        </p:txBody>
      </p:sp>
      <p:cxnSp>
        <p:nvCxnSpPr>
          <p:cNvPr id="43" name="Straight Connector 42"/>
          <p:cNvCxnSpPr>
            <a:stCxn id="42" idx="1"/>
          </p:cNvCxnSpPr>
          <p:nvPr/>
        </p:nvCxnSpPr>
        <p:spPr>
          <a:xfrm rot="10800000">
            <a:off x="2442046" y="5749782"/>
            <a:ext cx="914400" cy="6858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651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</a:t>
            </a:r>
            <a:r>
              <a:rPr lang="zh-CN" altLang="en-US" dirty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key</a:t>
            </a:r>
            <a:r>
              <a:rPr lang="zh-CN" altLang="en-US" dirty="0" smtClean="0"/>
              <a:t> </a:t>
            </a:r>
            <a:r>
              <a:rPr lang="en-US" altLang="zh-CN" dirty="0" smtClean="0"/>
              <a:t>detectors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TPD workshop at BNL, Aug 20-22, 2014</a:t>
            </a:r>
            <a:endParaRPr lang="zh-CN" altLang="en-US" dirty="0"/>
          </a:p>
        </p:txBody>
      </p:sp>
      <p:sp>
        <p:nvSpPr>
          <p:cNvPr id="7" name="文本框 7"/>
          <p:cNvSpPr txBox="1"/>
          <p:nvPr/>
        </p:nvSpPr>
        <p:spPr>
          <a:xfrm>
            <a:off x="434553" y="1255223"/>
            <a:ext cx="460851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Key detectors used in this analysis: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dirty="0" smtClean="0">
                <a:latin typeface="Arial"/>
                <a:cs typeface="Arial"/>
              </a:rPr>
              <a:t>ime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lang="en-US" dirty="0" smtClean="0">
                <a:latin typeface="Arial"/>
                <a:cs typeface="Arial"/>
              </a:rPr>
              <a:t>rojection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lang="en-US" dirty="0" smtClean="0">
                <a:latin typeface="Arial"/>
                <a:cs typeface="Arial"/>
              </a:rPr>
              <a:t>hamber: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/>
                <a:cs typeface="Arial"/>
              </a:rPr>
              <a:t>|</a:t>
            </a:r>
            <a:r>
              <a:rPr lang="el-GR" dirty="0" smtClean="0">
                <a:latin typeface="Arial"/>
                <a:cs typeface="Arial"/>
              </a:rPr>
              <a:t>η</a:t>
            </a:r>
            <a:r>
              <a:rPr lang="en-US" dirty="0" smtClean="0">
                <a:latin typeface="Arial"/>
                <a:cs typeface="Arial"/>
              </a:rPr>
              <a:t>| &lt; 1    0&lt;</a:t>
            </a:r>
            <a:r>
              <a:rPr lang="el-GR" dirty="0" smtClean="0">
                <a:latin typeface="Arial"/>
                <a:cs typeface="Arial"/>
              </a:rPr>
              <a:t>Φ</a:t>
            </a:r>
            <a:r>
              <a:rPr lang="en-US" dirty="0" smtClean="0">
                <a:latin typeface="Arial"/>
                <a:cs typeface="Arial"/>
              </a:rPr>
              <a:t>&lt;2</a:t>
            </a:r>
            <a:r>
              <a:rPr lang="el-GR" dirty="0" smtClean="0">
                <a:latin typeface="Arial"/>
                <a:cs typeface="Arial"/>
              </a:rPr>
              <a:t>π</a:t>
            </a:r>
            <a:endParaRPr lang="en-US" dirty="0" smtClean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/>
                <a:cs typeface="Arial"/>
              </a:rPr>
              <a:t>Main tracking detector:  track, momenta, ionization energy loss (</a:t>
            </a:r>
            <a:r>
              <a:rPr lang="en-US" dirty="0" err="1" smtClean="0">
                <a:latin typeface="Arial"/>
                <a:cs typeface="Arial"/>
              </a:rPr>
              <a:t>dE</a:t>
            </a:r>
            <a:r>
              <a:rPr lang="en-US" dirty="0" smtClean="0">
                <a:latin typeface="Arial"/>
                <a:cs typeface="Arial"/>
              </a:rPr>
              <a:t>/dx)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dirty="0" smtClean="0">
                <a:latin typeface="Arial"/>
                <a:cs typeface="Arial"/>
              </a:rPr>
              <a:t>ime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lang="en-US" dirty="0" smtClean="0">
                <a:latin typeface="Arial"/>
                <a:cs typeface="Arial"/>
              </a:rPr>
              <a:t>f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lang="en-US" dirty="0" smtClean="0">
                <a:latin typeface="Arial"/>
                <a:cs typeface="Arial"/>
              </a:rPr>
              <a:t>light: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/>
                <a:cs typeface="Arial"/>
              </a:rPr>
              <a:t>|</a:t>
            </a:r>
            <a:r>
              <a:rPr lang="el-GR" altLang="zh-CN" dirty="0">
                <a:latin typeface="Arial"/>
                <a:cs typeface="Arial"/>
              </a:rPr>
              <a:t>η</a:t>
            </a:r>
            <a:r>
              <a:rPr lang="en-US" altLang="zh-CN" dirty="0">
                <a:latin typeface="Arial"/>
                <a:cs typeface="Arial"/>
              </a:rPr>
              <a:t>| &lt; </a:t>
            </a:r>
            <a:r>
              <a:rPr lang="en-US" altLang="zh-CN" dirty="0" smtClean="0">
                <a:latin typeface="Arial"/>
                <a:cs typeface="Arial"/>
              </a:rPr>
              <a:t>0.9    </a:t>
            </a:r>
            <a:r>
              <a:rPr lang="en-US" altLang="zh-CN" dirty="0">
                <a:latin typeface="Arial"/>
                <a:cs typeface="Arial"/>
              </a:rPr>
              <a:t>0&lt;</a:t>
            </a:r>
            <a:r>
              <a:rPr lang="el-GR" altLang="zh-CN" dirty="0">
                <a:latin typeface="Arial"/>
                <a:cs typeface="Arial"/>
              </a:rPr>
              <a:t>Φ</a:t>
            </a:r>
            <a:r>
              <a:rPr lang="en-US" altLang="zh-CN" dirty="0">
                <a:latin typeface="Arial"/>
                <a:cs typeface="Arial"/>
              </a:rPr>
              <a:t>&lt;2</a:t>
            </a:r>
            <a:r>
              <a:rPr lang="el-GR" altLang="zh-CN" dirty="0">
                <a:latin typeface="Arial"/>
                <a:cs typeface="Arial"/>
              </a:rPr>
              <a:t>π</a:t>
            </a:r>
            <a:endParaRPr lang="en-US" altLang="zh-CN" dirty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/>
                <a:cs typeface="Arial"/>
              </a:rPr>
              <a:t>Intrinsic timing resolution ~ 75 </a:t>
            </a:r>
            <a:r>
              <a:rPr lang="en-US" dirty="0" err="1" smtClean="0">
                <a:latin typeface="Arial"/>
                <a:cs typeface="Arial"/>
              </a:rPr>
              <a:t>ps</a:t>
            </a:r>
            <a:endParaRPr lang="en-US" dirty="0" smtClean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/>
                <a:cs typeface="Arial"/>
              </a:rPr>
              <a:t>Time-of-flight measurement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Arial"/>
                <a:cs typeface="Arial"/>
              </a:rPr>
              <a:t>Improves</a:t>
            </a:r>
            <a:r>
              <a:rPr lang="en-US" dirty="0" smtClean="0">
                <a:latin typeface="Arial"/>
                <a:cs typeface="Arial"/>
              </a:rPr>
              <a:t> PID 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lang="en-US" dirty="0" smtClean="0">
                <a:latin typeface="Arial"/>
                <a:cs typeface="Arial"/>
              </a:rPr>
              <a:t>arrel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dirty="0" smtClean="0">
                <a:latin typeface="Arial"/>
                <a:cs typeface="Arial"/>
              </a:rPr>
              <a:t>lectro-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lang="en-US" dirty="0" smtClean="0">
                <a:latin typeface="Arial"/>
                <a:cs typeface="Arial"/>
              </a:rPr>
              <a:t>agnetic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lang="en-US" dirty="0" smtClean="0">
                <a:latin typeface="Arial"/>
                <a:cs typeface="Arial"/>
              </a:rPr>
              <a:t>alorimeter: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/>
                <a:cs typeface="Arial"/>
              </a:rPr>
              <a:t>|</a:t>
            </a:r>
            <a:r>
              <a:rPr lang="el-GR" altLang="zh-CN" dirty="0">
                <a:latin typeface="Arial"/>
                <a:cs typeface="Arial"/>
              </a:rPr>
              <a:t>η</a:t>
            </a:r>
            <a:r>
              <a:rPr lang="en-US" altLang="zh-CN" dirty="0">
                <a:latin typeface="Arial"/>
                <a:cs typeface="Arial"/>
              </a:rPr>
              <a:t>| &lt; 1    0&lt;</a:t>
            </a:r>
            <a:r>
              <a:rPr lang="el-GR" altLang="zh-CN" dirty="0">
                <a:latin typeface="Arial"/>
                <a:cs typeface="Arial"/>
              </a:rPr>
              <a:t>Φ</a:t>
            </a:r>
            <a:r>
              <a:rPr lang="en-US" altLang="zh-CN" dirty="0">
                <a:latin typeface="Arial"/>
                <a:cs typeface="Arial"/>
              </a:rPr>
              <a:t>&lt;2</a:t>
            </a:r>
            <a:r>
              <a:rPr lang="el-GR" altLang="zh-CN" dirty="0" smtClean="0">
                <a:latin typeface="Arial"/>
                <a:cs typeface="Arial"/>
              </a:rPr>
              <a:t>π</a:t>
            </a:r>
            <a:endParaRPr lang="en-US" altLang="zh-CN" dirty="0" smtClean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Arial"/>
                <a:cs typeface="Arial"/>
              </a:rPr>
              <a:t>Used for trigger and measure high-</a:t>
            </a:r>
            <a:r>
              <a:rPr lang="en-US" altLang="zh-CN" dirty="0" err="1" smtClean="0">
                <a:latin typeface="Arial"/>
                <a:cs typeface="Arial"/>
              </a:rPr>
              <a:t>p</a:t>
            </a:r>
            <a:r>
              <a:rPr lang="en-US" altLang="zh-CN" baseline="-25000" dirty="0" err="1" smtClean="0">
                <a:latin typeface="Arial"/>
                <a:cs typeface="Arial"/>
              </a:rPr>
              <a:t>T</a:t>
            </a:r>
            <a:r>
              <a:rPr lang="en-US" altLang="zh-CN" dirty="0" smtClean="0">
                <a:latin typeface="Arial"/>
                <a:cs typeface="Arial"/>
              </a:rPr>
              <a:t> processes</a:t>
            </a:r>
            <a:endParaRPr lang="en-US" altLang="zh-CN" dirty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9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268809"/>
              </p:ext>
            </p:extLst>
          </p:nvPr>
        </p:nvGraphicFramePr>
        <p:xfrm>
          <a:off x="4840263" y="1544414"/>
          <a:ext cx="4878850" cy="2619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797"/>
                <a:gridCol w="646427"/>
                <a:gridCol w="1224136"/>
                <a:gridCol w="1638490"/>
              </a:tblGrid>
              <a:tr h="83971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ype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Min. Bias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(0-80%)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EMC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trigger (energy threshold 4.3GeV)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819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zh-CN" sz="2000" b="1" dirty="0" err="1" smtClean="0">
                          <a:solidFill>
                            <a:schemeClr val="tx1"/>
                          </a:solidFill>
                        </a:rPr>
                        <a:t>u+Au</a:t>
                      </a: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 200</a:t>
                      </a:r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2000" b="1" dirty="0" err="1" smtClean="0">
                          <a:solidFill>
                            <a:schemeClr val="tx1"/>
                          </a:solidFill>
                        </a:rPr>
                        <a:t>GeV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240M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8192"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490M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39M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04359" y="4352726"/>
            <a:ext cx="3947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Combined 2010 and 2011 results.</a:t>
            </a:r>
          </a:p>
        </p:txBody>
      </p:sp>
    </p:spTree>
    <p:extLst>
      <p:ext uri="{BB962C8B-B14F-4D97-AF65-F5344CB8AC3E}">
        <p14:creationId xmlns:p14="http://schemas.microsoft.com/office/powerpoint/2010/main" val="3723018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identification</a:t>
            </a:r>
            <a:r>
              <a:rPr lang="zh-CN" altLang="en-US" dirty="0" smtClean="0"/>
              <a:t> </a:t>
            </a:r>
            <a:r>
              <a:rPr lang="zh-CN" altLang="zh-CN" dirty="0" smtClean="0"/>
              <a:t>(</a:t>
            </a:r>
            <a:r>
              <a:rPr lang="en-US" altLang="zh-CN" dirty="0" err="1" smtClean="0"/>
              <a:t>eID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TPD workshop at BNL, Aug 20-22, 2014</a:t>
            </a:r>
            <a:endParaRPr lang="zh-CN" alt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7735" y="1112365"/>
            <a:ext cx="9640252" cy="5832649"/>
            <a:chOff x="87735" y="1112365"/>
            <a:chExt cx="9640252" cy="5832649"/>
          </a:xfrm>
        </p:grpSpPr>
        <p:pic>
          <p:nvPicPr>
            <p:cNvPr id="12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19" y="4101695"/>
              <a:ext cx="3643694" cy="2843319"/>
            </a:xfrm>
            <a:prstGeom prst="rect">
              <a:avLst/>
            </a:prstGeom>
          </p:spPr>
        </p:pic>
        <p:pic>
          <p:nvPicPr>
            <p:cNvPr id="7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2422" y="1112365"/>
              <a:ext cx="5095565" cy="3983961"/>
            </a:xfrm>
            <a:prstGeom prst="rect">
              <a:avLst/>
            </a:prstGeom>
          </p:spPr>
        </p:pic>
        <p:pic>
          <p:nvPicPr>
            <p:cNvPr id="8" name="图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35" y="1400209"/>
              <a:ext cx="3536576" cy="2789205"/>
            </a:xfrm>
            <a:prstGeom prst="rect">
              <a:avLst/>
            </a:prstGeom>
          </p:spPr>
        </p:pic>
        <p:sp>
          <p:nvSpPr>
            <p:cNvPr id="9" name="右箭头 10"/>
            <p:cNvSpPr/>
            <p:nvPr/>
          </p:nvSpPr>
          <p:spPr>
            <a:xfrm>
              <a:off x="3660724" y="2840558"/>
              <a:ext cx="1403747" cy="288032"/>
            </a:xfrm>
            <a:prstGeom prst="right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14"/>
            <p:cNvSpPr/>
            <p:nvPr/>
          </p:nvSpPr>
          <p:spPr>
            <a:xfrm>
              <a:off x="347538" y="6152926"/>
              <a:ext cx="3348781" cy="74846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4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843841"/>
              </p:ext>
            </p:extLst>
          </p:nvPr>
        </p:nvGraphicFramePr>
        <p:xfrm>
          <a:off x="4264199" y="5135646"/>
          <a:ext cx="5905142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469"/>
                <a:gridCol w="1504097"/>
                <a:gridCol w="1874471"/>
                <a:gridCol w="882105"/>
              </a:tblGrid>
              <a:tr h="466279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ollision system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82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Trigger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Momentum range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Purity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/>
                </a:tc>
              </a:tr>
              <a:tr h="291424">
                <a:tc rowSpan="3"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  <a:r>
                        <a:rPr lang="en-US" altLang="zh-CN" sz="18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u+Au</a:t>
                      </a: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200GeV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82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Min.Bias</a:t>
                      </a:r>
                      <a:endParaRPr lang="en-US" altLang="zh-CN" sz="18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0.2 </a:t>
                      </a: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– 2.0 </a:t>
                      </a:r>
                      <a:r>
                        <a:rPr lang="en-US" altLang="zh-CN" sz="18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GeV</a:t>
                      </a: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/c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~95%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/>
                </a:tc>
              </a:tr>
              <a:tr h="291424">
                <a:tc v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/>
                </a:tc>
              </a:tr>
              <a:tr h="291424">
                <a:tc v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82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/>
                        <a:t>EMC</a:t>
                      </a:r>
                      <a:r>
                        <a:rPr lang="en-US" altLang="zh-CN" sz="1800" b="1" baseline="0" dirty="0" smtClean="0"/>
                        <a:t> trigger</a:t>
                      </a:r>
                      <a:endParaRPr lang="en-US" altLang="zh-CN" sz="1800" b="1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820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3.5 – 6.0 </a:t>
                      </a:r>
                      <a:r>
                        <a:rPr lang="en-US" altLang="zh-CN" sz="18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GeV</a:t>
                      </a: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/c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~80%</a:t>
                      </a:r>
                      <a:endParaRPr lang="en-US" sz="1800" b="1" dirty="0"/>
                    </a:p>
                  </a:txBody>
                  <a:tcPr anchor="ctr" anchorCtr="1"/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0645" y="1400398"/>
            <a:ext cx="1127993" cy="6716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88135" y="3344614"/>
            <a:ext cx="1572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After βcut.</a:t>
            </a:r>
          </a:p>
        </p:txBody>
      </p:sp>
    </p:spTree>
    <p:extLst>
      <p:ext uri="{BB962C8B-B14F-4D97-AF65-F5344CB8AC3E}">
        <p14:creationId xmlns:p14="http://schemas.microsoft.com/office/powerpoint/2010/main" val="3485272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 </a:t>
            </a:r>
            <a:r>
              <a:rPr lang="en-US" dirty="0"/>
              <a:t>C</a:t>
            </a:r>
            <a:r>
              <a:rPr lang="en-US" dirty="0" smtClean="0"/>
              <a:t>onversion Removal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TPD workshop at BNL, Aug 20-22, 2014</a:t>
            </a:r>
            <a:endParaRPr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9003" b="-9003"/>
          <a:stretch/>
        </p:blipFill>
        <p:spPr>
          <a:xfrm>
            <a:off x="519783" y="1040358"/>
            <a:ext cx="8800703" cy="50495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23839" y="5857343"/>
            <a:ext cx="8856984" cy="400110"/>
          </a:xfrm>
          <a:prstGeom prst="rect">
            <a:avLst/>
          </a:prstGeom>
          <a:ln w="57150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- Conversion </a:t>
            </a:r>
            <a:r>
              <a:rPr lang="en-US" dirty="0" smtClean="0">
                <a:latin typeface="Arial"/>
                <a:cs typeface="Arial"/>
              </a:rPr>
              <a:t>electrons</a:t>
            </a:r>
            <a:r>
              <a:rPr lang="zh-CN" altLang="en-US" dirty="0" smtClean="0">
                <a:latin typeface="Arial"/>
                <a:cs typeface="Arial"/>
              </a:rPr>
              <a:t> </a:t>
            </a:r>
            <a:r>
              <a:rPr lang="en-US" altLang="zh-CN" dirty="0" smtClean="0">
                <a:latin typeface="Arial"/>
                <a:cs typeface="Arial"/>
              </a:rPr>
              <a:t>(~99%)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are removed from signal pair reconstruction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2591" y="1688429"/>
            <a:ext cx="2892459" cy="2330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88735" y="1904454"/>
            <a:ext cx="1104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GEANT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8569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subtraction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TPD workshop at BNL, Aug 20-22, 2014</a:t>
            </a:r>
            <a:endParaRPr lang="zh-CN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311" y="752326"/>
            <a:ext cx="4436459" cy="6118088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31751" y="968350"/>
            <a:ext cx="5040560" cy="4032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Background  sources</a:t>
            </a:r>
          </a:p>
          <a:p>
            <a:pPr marL="407988" lvl="1" indent="-234950"/>
            <a:r>
              <a:rPr lang="en-US" sz="2000" dirty="0">
                <a:solidFill>
                  <a:srgbClr val="4F81BD"/>
                </a:solidFill>
              </a:rPr>
              <a:t>c</a:t>
            </a:r>
            <a:r>
              <a:rPr lang="en-US" sz="2000" dirty="0" smtClean="0">
                <a:solidFill>
                  <a:srgbClr val="4F81BD"/>
                </a:solidFill>
              </a:rPr>
              <a:t>ombinatorial background</a:t>
            </a:r>
            <a:r>
              <a:rPr lang="en-US" sz="2000" dirty="0" smtClean="0"/>
              <a:t> (non-physical)</a:t>
            </a:r>
          </a:p>
          <a:p>
            <a:pPr marL="407988" lvl="1" indent="-234950"/>
            <a:r>
              <a:rPr lang="en-US" sz="2000" dirty="0">
                <a:solidFill>
                  <a:srgbClr val="4F81BD"/>
                </a:solidFill>
              </a:rPr>
              <a:t>c</a:t>
            </a:r>
            <a:r>
              <a:rPr lang="en-US" sz="2000" dirty="0" smtClean="0">
                <a:solidFill>
                  <a:srgbClr val="4F81BD"/>
                </a:solidFill>
              </a:rPr>
              <a:t>orrelated background</a:t>
            </a:r>
            <a:endParaRPr lang="en-US" sz="2000" dirty="0" smtClean="0"/>
          </a:p>
          <a:p>
            <a:pPr marL="627063" lvl="2" indent="0">
              <a:buNone/>
            </a:pPr>
            <a:r>
              <a:rPr lang="en-US" sz="1800" dirty="0" smtClean="0"/>
              <a:t> </a:t>
            </a:r>
            <a:r>
              <a:rPr lang="en-US" sz="1800" i="1" dirty="0" smtClean="0"/>
              <a:t>e.g.</a:t>
            </a:r>
            <a:r>
              <a:rPr lang="en-US" sz="1800" dirty="0" smtClean="0"/>
              <a:t> double </a:t>
            </a:r>
            <a:r>
              <a:rPr lang="en-US" sz="1800" dirty="0" err="1" smtClean="0"/>
              <a:t>Dalitz</a:t>
            </a:r>
            <a:r>
              <a:rPr lang="en-US" sz="1800" dirty="0" smtClean="0"/>
              <a:t> decay, jet correlation.</a:t>
            </a:r>
          </a:p>
          <a:p>
            <a:pPr marL="0" indent="0"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Background methods</a:t>
            </a:r>
          </a:p>
          <a:p>
            <a:pPr marL="407988" lvl="1" indent="-234950"/>
            <a:r>
              <a:rPr lang="en-US" sz="2000" dirty="0" smtClean="0">
                <a:solidFill>
                  <a:srgbClr val="4F81BD"/>
                </a:solidFill>
              </a:rPr>
              <a:t>mixed-event method</a:t>
            </a:r>
            <a:r>
              <a:rPr lang="en-US" sz="2000" dirty="0" smtClean="0"/>
              <a:t>: combinatorial only</a:t>
            </a:r>
          </a:p>
          <a:p>
            <a:pPr marL="808038" lvl="2" indent="-234950"/>
            <a:r>
              <a:rPr lang="en-US" sz="1800" dirty="0" smtClean="0"/>
              <a:t>improve statistics</a:t>
            </a:r>
          </a:p>
          <a:p>
            <a:pPr marL="808038" lvl="2" indent="-234950"/>
            <a:r>
              <a:rPr lang="en-US" sz="1800" dirty="0" smtClean="0"/>
              <a:t>used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for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correct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unlike-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and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like-sign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acceptance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difference</a:t>
            </a:r>
            <a:endParaRPr lang="en-US" sz="1800" dirty="0" smtClean="0"/>
          </a:p>
          <a:p>
            <a:pPr marL="407988" lvl="1" indent="-234950"/>
            <a:r>
              <a:rPr lang="en-US" sz="2000" dirty="0" smtClean="0">
                <a:solidFill>
                  <a:srgbClr val="4F81BD"/>
                </a:solidFill>
              </a:rPr>
              <a:t>like-sign method</a:t>
            </a:r>
            <a:r>
              <a:rPr lang="en-US" sz="2000" dirty="0" smtClean="0"/>
              <a:t>: combinatorial &amp; correlated BG</a:t>
            </a:r>
          </a:p>
          <a:p>
            <a:pPr marL="407988" lvl="1" indent="-234950"/>
            <a:r>
              <a:rPr lang="en-US" sz="2000" dirty="0" smtClean="0">
                <a:solidFill>
                  <a:schemeClr val="accent1"/>
                </a:solidFill>
              </a:rPr>
              <a:t>pair cuts</a:t>
            </a:r>
            <a:r>
              <a:rPr lang="en-US" sz="2000" dirty="0" smtClean="0"/>
              <a:t> remove photon conversions</a:t>
            </a:r>
          </a:p>
        </p:txBody>
      </p:sp>
    </p:spTree>
    <p:extLst>
      <p:ext uri="{BB962C8B-B14F-4D97-AF65-F5344CB8AC3E}">
        <p14:creationId xmlns:p14="http://schemas.microsoft.com/office/powerpoint/2010/main" val="488630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correction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TPD workshop at BNL, Aug 20-22, 2014</a:t>
            </a:r>
            <a:endParaRPr lang="zh-CN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231751" y="1544414"/>
            <a:ext cx="4752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TPC </a:t>
            </a:r>
            <a:r>
              <a:rPr lang="en-US" sz="2800" dirty="0">
                <a:latin typeface="Arial"/>
                <a:cs typeface="Arial"/>
              </a:rPr>
              <a:t>Tracking efficiency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TOF </a:t>
            </a:r>
            <a:r>
              <a:rPr lang="en-US" sz="2800" dirty="0">
                <a:latin typeface="Arial"/>
                <a:cs typeface="Arial"/>
              </a:rPr>
              <a:t>acceptance * matching efficiency </a:t>
            </a:r>
            <a:endParaRPr lang="en-US" sz="280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PID </a:t>
            </a:r>
            <a:r>
              <a:rPr lang="en-US" sz="2800" dirty="0">
                <a:latin typeface="Arial"/>
                <a:cs typeface="Arial"/>
              </a:rPr>
              <a:t>efficiency (TPC </a:t>
            </a:r>
            <a:r>
              <a:rPr lang="en-US" sz="2800" dirty="0" err="1">
                <a:latin typeface="Arial"/>
                <a:cs typeface="Arial"/>
              </a:rPr>
              <a:t>dE</a:t>
            </a:r>
            <a:r>
              <a:rPr lang="en-US" sz="2800" dirty="0">
                <a:latin typeface="Arial"/>
                <a:cs typeface="Arial"/>
              </a:rPr>
              <a:t>/dx and TOF </a:t>
            </a:r>
            <a:r>
              <a:rPr lang="en-US" sz="2800" dirty="0" smtClean="0">
                <a:latin typeface="Arial"/>
                <a:cs typeface="Arial"/>
              </a:rPr>
              <a:t>beta/BEMC) 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Pair </a:t>
            </a:r>
            <a:r>
              <a:rPr lang="en-US" sz="2800" dirty="0">
                <a:latin typeface="Arial"/>
                <a:cs typeface="Arial"/>
              </a:rPr>
              <a:t>cut </a:t>
            </a:r>
            <a:r>
              <a:rPr lang="en-US" sz="2800" dirty="0" smtClean="0">
                <a:latin typeface="Arial"/>
                <a:cs typeface="Arial"/>
              </a:rPr>
              <a:t>efficiency</a:t>
            </a:r>
          </a:p>
        </p:txBody>
      </p:sp>
      <p:sp>
        <p:nvSpPr>
          <p:cNvPr id="8" name="Rectangle 7"/>
          <p:cNvSpPr/>
          <p:nvPr/>
        </p:nvSpPr>
        <p:spPr>
          <a:xfrm>
            <a:off x="303759" y="5576862"/>
            <a:ext cx="53435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physics </a:t>
            </a:r>
            <a:r>
              <a:rPr lang="en-US" dirty="0">
                <a:latin typeface="Arial"/>
                <a:cs typeface="Arial"/>
              </a:rPr>
              <a:t>acceptance: 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p</a:t>
            </a:r>
            <a:r>
              <a:rPr lang="en-US" baseline="-25000" dirty="0" err="1" smtClean="0">
                <a:latin typeface="Arial"/>
                <a:cs typeface="Arial"/>
              </a:rPr>
              <a:t>T</a:t>
            </a:r>
            <a:r>
              <a:rPr lang="en-US" dirty="0">
                <a:latin typeface="Arial"/>
                <a:cs typeface="Arial"/>
              </a:rPr>
              <a:t>(e) &gt; 0.2 </a:t>
            </a:r>
            <a:r>
              <a:rPr lang="en-US" dirty="0" err="1">
                <a:latin typeface="Arial"/>
                <a:cs typeface="Arial"/>
              </a:rPr>
              <a:t>GeV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smtClean="0">
                <a:latin typeface="Arial"/>
                <a:cs typeface="Arial"/>
              </a:rPr>
              <a:t>c </a:t>
            </a:r>
          </a:p>
          <a:p>
            <a:r>
              <a:rPr lang="el-GR" dirty="0" smtClean="0">
                <a:latin typeface="Arial"/>
                <a:cs typeface="Arial"/>
              </a:rPr>
              <a:t>|</a:t>
            </a:r>
            <a:r>
              <a:rPr lang="el-GR" dirty="0">
                <a:latin typeface="Arial"/>
                <a:cs typeface="Arial"/>
              </a:rPr>
              <a:t>η(e)| &lt; 1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311" y="1184374"/>
            <a:ext cx="4543670" cy="288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295" y="4061332"/>
            <a:ext cx="4824536" cy="287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12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平衡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55751</TotalTime>
  <Words>988</Words>
  <Application>Microsoft Macintosh PowerPoint</Application>
  <PresentationFormat>Custom</PresentationFormat>
  <Paragraphs>173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主题</vt:lpstr>
      <vt:lpstr>Direct virtual photon production in  Au+Au collision at 200 GeV at STAR</vt:lpstr>
      <vt:lpstr>Outline</vt:lpstr>
      <vt:lpstr>Motivation</vt:lpstr>
      <vt:lpstr>STAR detector</vt:lpstr>
      <vt:lpstr>Dataset and key detectors</vt:lpstr>
      <vt:lpstr>Electron identification (eID)</vt:lpstr>
      <vt:lpstr>Photon Conversion Removal</vt:lpstr>
      <vt:lpstr>Background subtraction</vt:lpstr>
      <vt:lpstr>Efficiency correction</vt:lpstr>
      <vt:lpstr>Low mass dielectron continuum </vt:lpstr>
      <vt:lpstr>Signal extraction</vt:lpstr>
      <vt:lpstr>Cocktail simulation</vt:lpstr>
      <vt:lpstr>Fraction of direct virtual photon</vt:lpstr>
      <vt:lpstr>Direct virtual photon invariant yield </vt:lpstr>
      <vt:lpstr>Comparison</vt:lpstr>
      <vt:lpstr>Theoretical calculation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Di-electron update</dc:title>
  <dc:creator>Bingchu</dc:creator>
  <cp:lastModifiedBy>Bingchu</cp:lastModifiedBy>
  <cp:revision>812</cp:revision>
  <dcterms:created xsi:type="dcterms:W3CDTF">2010-09-22T02:02:36Z</dcterms:created>
  <dcterms:modified xsi:type="dcterms:W3CDTF">2014-08-21T19:02:47Z</dcterms:modified>
</cp:coreProperties>
</file>