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Default Extension="bin" ContentType="application/vnd.openxmlformats-officedocument.presentationml.printerSettings"/>
  <Override PartName="/ppt/embeddings/Microsoft_Equation5.bin" ContentType="application/vnd.openxmlformats-officedocument.oleObject"/>
  <Override PartName="/ppt/notesSlides/notesSlide13.xml" ContentType="application/vnd.openxmlformats-officedocument.presentationml.notesSlide+xml"/>
  <Default Extension="wmf" ContentType="image/x-wmf"/>
  <Override PartName="/ppt/embeddings/Microsoft_Equation25.bin" ContentType="application/vnd.openxmlformats-officedocument.oleObject"/>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embeddings/Microsoft_Equation9.bin" ContentType="application/vnd.openxmlformats-officedocument.oleObject"/>
  <Override PartName="/ppt/slides/slide23.xml" ContentType="application/vnd.openxmlformats-officedocument.presentationml.slide+xml"/>
  <Override PartName="/ppt/theme/theme1.xml" ContentType="application/vnd.openxmlformats-officedocument.theme+xml"/>
  <Override PartName="/ppt/embeddings/Microsoft_Equation27.bin" ContentType="application/vnd.openxmlformats-officedocument.oleObject"/>
  <Override PartName="/ppt/embeddings/Microsoft_Equation13.bin" ContentType="application/vnd.openxmlformats-officedocument.oleObject"/>
  <Override PartName="/ppt/embeddings/Microsoft_Equation32.bin" ContentType="application/vnd.openxmlformats-officedocument.oleObject"/>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embeddings/Microsoft_Equation2.bin" ContentType="application/vnd.openxmlformats-officedocument.oleObject"/>
  <Override PartName="/ppt/notesSlides/notesSlide8.xml" ContentType="application/vnd.openxmlformats-officedocument.presentationml.notesSlide+xml"/>
  <Override PartName="/ppt/slideLayouts/slideLayout14.xml" ContentType="application/vnd.openxmlformats-officedocument.presentationml.slideLayout+xml"/>
  <Override PartName="/ppt/embeddings/Microsoft_Equation17.bin" ContentType="application/vnd.openxmlformats-officedocument.oleObject"/>
  <Override PartName="/ppt/embeddings/Microsoft_Equation22.bin" ContentType="application/vnd.openxmlformats-officedocument.oleObject"/>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embeddings/Microsoft_Equation6.bin" ContentType="application/vnd.openxmlformats-officedocument.oleObject"/>
  <Override PartName="/ppt/slides/slide20.xml" ContentType="application/vnd.openxmlformats-officedocument.presentationml.slide+xml"/>
  <Override PartName="/ppt/presProps.xml" ContentType="application/vnd.openxmlformats-officedocument.presentationml.presProps+xml"/>
  <Override PartName="/ppt/embeddings/Microsoft_Equation10.bin" ContentType="application/vnd.openxmlformats-officedocument.oleObject"/>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theme/theme2.xml" ContentType="application/vnd.openxmlformats-officedocument.theme+xml"/>
  <Override PartName="/ppt/embeddings/Microsoft_Equation28.bin" ContentType="application/vnd.openxmlformats-officedocument.oleObject"/>
  <Override PartName="/ppt/embeddings/Microsoft_Equation14.bin" ContentType="application/vnd.openxmlformats-officedocument.oleObject"/>
  <Override PartName="/ppt/slideLayouts/slideLayout11.xml" ContentType="application/vnd.openxmlformats-officedocument.presentationml.slideLayout+xml"/>
  <Override PartName="/ppt/embeddings/Microsoft_Equation33.bin" ContentType="application/vnd.openxmlformats-officedocument.oleObject"/>
  <Override PartName="/docProps/core.xml" ContentType="application/vnd.openxmlformats-package.core-properties+xml"/>
  <Override PartName="/ppt/notesSlides/notesSlide7.xml" ContentType="application/vnd.openxmlformats-officedocument.presentationml.notesSlide+xml"/>
  <Default Extension="jpeg" ContentType="image/jpeg"/>
  <Default Extension="vml" ContentType="application/vnd.openxmlformats-officedocument.vmlDrawing"/>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embeddings/Microsoft_Equation3.bin" ContentType="application/vnd.openxmlformats-officedocument.oleObject"/>
  <Override PartName="/ppt/notesSlides/notesSlide9.xml" ContentType="application/vnd.openxmlformats-officedocument.presentationml.notesSlide+xml"/>
  <Override PartName="/ppt/slideLayouts/slideLayout15.xml" ContentType="application/vnd.openxmlformats-officedocument.presentationml.slideLayout+xml"/>
  <Override PartName="/ppt/embeddings/Microsoft_Equation18.bin" ContentType="application/vnd.openxmlformats-officedocument.oleObject"/>
  <Override PartName="/ppt/embeddings/Microsoft_Equation23.bin" ContentType="application/vnd.openxmlformats-officedocument.oleObject"/>
  <Override PartName="/ppt/notesSlides/notesSlide11.xml" ContentType="application/vnd.openxmlformats-officedocument.presentationml.notes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embeddings/Microsoft_Equation7.bin" ContentType="application/vnd.openxmlformats-officedocument.oleObject"/>
  <Override PartName="/ppt/slides/slide21.xml" ContentType="application/vnd.openxmlformats-officedocument.presentationml.slide+xml"/>
  <Override PartName="/ppt/slides/slide40.xml" ContentType="application/vnd.openxmlformats-officedocument.presentationml.slide+xml"/>
  <Override PartName="/ppt/embeddings/Microsoft_Equation11.bin" ContentType="application/vnd.openxmlformats-officedocument.oleObject"/>
  <Override PartName="/ppt/embeddings/Microsoft_Equation30.bin" ContentType="application/vnd.openxmlformats-officedocument.oleObject"/>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embeddings/Microsoft_Equation29.bin" ContentType="application/vnd.openxmlformats-officedocument.oleObject"/>
  <Override PartName="/ppt/embeddings/Microsoft_Equation15.bin" ContentType="application/vnd.openxmlformats-officedocument.oleObject"/>
  <Override PartName="/ppt/slideLayouts/slideLayout12.xml" ContentType="application/vnd.openxmlformats-officedocument.presentationml.slideLayout+xml"/>
  <Override PartName="/ppt/embeddings/Microsoft_Equation20.bin" ContentType="application/vnd.openxmlformats-officedocument.oleObject"/>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s/slide32.xml" ContentType="application/vnd.openxmlformats-officedocument.presentationml.slide+xml"/>
  <Override PartName="/ppt/embeddings/Microsoft_Equation4.bin" ContentType="application/vnd.openxmlformats-officedocument.oleObject"/>
  <Override PartName="/ppt/slides/slide29.xml" ContentType="application/vnd.openxmlformats-officedocument.presentationml.slide+xml"/>
  <Override PartName="/ppt/viewProps.xml" ContentType="application/vnd.openxmlformats-officedocument.presentationml.viewProps+xml"/>
  <Override PartName="/docProps/app.xml" ContentType="application/vnd.openxmlformats-officedocument.extended-properties+xml"/>
  <Override PartName="/ppt/embeddings/Microsoft_Equation19.bin" ContentType="application/vnd.openxmlformats-officedocument.oleObject"/>
  <Override PartName="/ppt/notesMasters/notesMaster1.xml" ContentType="application/vnd.openxmlformats-officedocument.presentationml.notesMaster+xml"/>
  <Override PartName="/ppt/embeddings/Microsoft_Equation24.bin" ContentType="application/vnd.openxmlformats-officedocument.oleObject"/>
  <Override PartName="/ppt/notesSlides/notesSlide12.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embeddings/Microsoft_Equation8.bin" ContentType="application/vnd.openxmlformats-officedocument.oleObject"/>
  <Override PartName="/ppt/slides/slide22.xml" ContentType="application/vnd.openxmlformats-officedocument.presentationml.slide+xml"/>
  <Override PartName="/ppt/slides/slide41.xml" ContentType="application/vnd.openxmlformats-officedocument.presentationml.slide+xml"/>
  <Override PartName="/ppt/embeddings/Microsoft_Equation26.bin" ContentType="application/vnd.openxmlformats-officedocument.oleObject"/>
  <Override PartName="/ppt/embeddings/Microsoft_Equation12.bin" ContentType="application/vnd.openxmlformats-officedocument.oleObject"/>
  <Override PartName="/ppt/embeddings/Microsoft_Equation31.bin" ContentType="application/vnd.openxmlformats-officedocument.oleObject"/>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embeddings/Microsoft_Equation1.bin" ContentType="application/vnd.openxmlformats-officedocument.oleObject"/>
  <Override PartName="/ppt/embeddings/Microsoft_Equation16.bin" ContentType="application/vnd.openxmlformats-officedocument.oleObject"/>
  <Override PartName="/ppt/slideLayouts/slideLayout13.xml" ContentType="application/vnd.openxmlformats-officedocument.presentationml.slideLayout+xml"/>
  <Default Extension="pdf" ContentType="application/pdf"/>
  <Default Extension="png" ContentType="image/png"/>
  <Override PartName="/ppt/embeddings/Microsoft_Equation21.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3"/>
  </p:notesMasterIdLst>
  <p:sldIdLst>
    <p:sldId id="257" r:id="rId2"/>
    <p:sldId id="258" r:id="rId3"/>
    <p:sldId id="259" r:id="rId4"/>
    <p:sldId id="338" r:id="rId5"/>
    <p:sldId id="262" r:id="rId6"/>
    <p:sldId id="263" r:id="rId7"/>
    <p:sldId id="368" r:id="rId8"/>
    <p:sldId id="327" r:id="rId9"/>
    <p:sldId id="340" r:id="rId10"/>
    <p:sldId id="374" r:id="rId11"/>
    <p:sldId id="360" r:id="rId12"/>
    <p:sldId id="356" r:id="rId13"/>
    <p:sldId id="377" r:id="rId14"/>
    <p:sldId id="361" r:id="rId15"/>
    <p:sldId id="365" r:id="rId16"/>
    <p:sldId id="366" r:id="rId17"/>
    <p:sldId id="367" r:id="rId18"/>
    <p:sldId id="362" r:id="rId19"/>
    <p:sldId id="357" r:id="rId20"/>
    <p:sldId id="375" r:id="rId21"/>
    <p:sldId id="376" r:id="rId22"/>
    <p:sldId id="370" r:id="rId23"/>
    <p:sldId id="328" r:id="rId24"/>
    <p:sldId id="277" r:id="rId25"/>
    <p:sldId id="355" r:id="rId26"/>
    <p:sldId id="369" r:id="rId27"/>
    <p:sldId id="281" r:id="rId28"/>
    <p:sldId id="363" r:id="rId29"/>
    <p:sldId id="364" r:id="rId30"/>
    <p:sldId id="287" r:id="rId31"/>
    <p:sldId id="305" r:id="rId32"/>
    <p:sldId id="372" r:id="rId33"/>
    <p:sldId id="371" r:id="rId34"/>
    <p:sldId id="373" r:id="rId35"/>
    <p:sldId id="359" r:id="rId36"/>
    <p:sldId id="315" r:id="rId37"/>
    <p:sldId id="311" r:id="rId38"/>
    <p:sldId id="313" r:id="rId39"/>
    <p:sldId id="347" r:id="rId40"/>
    <p:sldId id="349" r:id="rId41"/>
    <p:sldId id="34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46" autoAdjust="0"/>
    <p:restoredTop sz="91855" autoAdjust="0"/>
  </p:normalViewPr>
  <p:slideViewPr>
    <p:cSldViewPr snapToObjects="1">
      <p:cViewPr>
        <p:scale>
          <a:sx n="100" d="100"/>
          <a:sy n="100" d="100"/>
        </p:scale>
        <p:origin x="-1848" y="-9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1" Type="http://schemas.openxmlformats.org/officeDocument/2006/relationships/image" Target="../media/image33.wmf"/><Relationship Id="rId12" Type="http://schemas.openxmlformats.org/officeDocument/2006/relationships/image" Target="../media/image34.wmf"/><Relationship Id="rId13" Type="http://schemas.openxmlformats.org/officeDocument/2006/relationships/image" Target="../media/image35.wmf"/><Relationship Id="rId1" Type="http://schemas.openxmlformats.org/officeDocument/2006/relationships/image" Target="../media/image23.wmf"/><Relationship Id="rId2" Type="http://schemas.openxmlformats.org/officeDocument/2006/relationships/image" Target="../media/image24.wmf"/><Relationship Id="rId3" Type="http://schemas.openxmlformats.org/officeDocument/2006/relationships/image" Target="../media/image25.wmf"/><Relationship Id="rId4" Type="http://schemas.openxmlformats.org/officeDocument/2006/relationships/image" Target="../media/image26.wmf"/><Relationship Id="rId5" Type="http://schemas.openxmlformats.org/officeDocument/2006/relationships/image" Target="../media/image27.wmf"/><Relationship Id="rId6" Type="http://schemas.openxmlformats.org/officeDocument/2006/relationships/image" Target="../media/image28.wmf"/><Relationship Id="rId7" Type="http://schemas.openxmlformats.org/officeDocument/2006/relationships/image" Target="../media/image29.wmf"/><Relationship Id="rId8" Type="http://schemas.openxmlformats.org/officeDocument/2006/relationships/image" Target="../media/image30.wmf"/><Relationship Id="rId9" Type="http://schemas.openxmlformats.org/officeDocument/2006/relationships/image" Target="../media/image31.wmf"/><Relationship Id="rId10" Type="http://schemas.openxmlformats.org/officeDocument/2006/relationships/image" Target="../media/image3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 Id="rId2" Type="http://schemas.openxmlformats.org/officeDocument/2006/relationships/image" Target="../media/image3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8.wmf"/><Relationship Id="rId4" Type="http://schemas.openxmlformats.org/officeDocument/2006/relationships/image" Target="../media/image89.wmf"/><Relationship Id="rId1" Type="http://schemas.openxmlformats.org/officeDocument/2006/relationships/image" Target="../media/image86.wmf"/><Relationship Id="rId2" Type="http://schemas.openxmlformats.org/officeDocument/2006/relationships/image" Target="../media/image8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6.wmf"/><Relationship Id="rId2" Type="http://schemas.openxmlformats.org/officeDocument/2006/relationships/image" Target="../media/image97.wmf"/><Relationship Id="rId3" Type="http://schemas.openxmlformats.org/officeDocument/2006/relationships/image" Target="../media/image9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1.wmf"/><Relationship Id="rId2" Type="http://schemas.openxmlformats.org/officeDocument/2006/relationships/image" Target="../media/image10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3EE50F-4BEE-1540-B987-3D2E6F25D5D8}" type="datetimeFigureOut">
              <a:rPr lang="en-US" smtClean="0"/>
              <a:pPr/>
              <a:t>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DFD351-30D7-7D4E-8238-DF41A34D9FB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CA333D-B53E-5D43-B239-A8CB77DA32B3}" type="slidenum">
              <a:rPr lang="en-US"/>
              <a:pPr/>
              <a:t>1</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67C1A3-FA50-9F4B-8A51-7EDE57FFEB2E}" type="slidenum">
              <a:rPr lang="en-US"/>
              <a:pPr/>
              <a:t>21</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xfrm>
            <a:off x="914815" y="4343085"/>
            <a:ext cx="5028370" cy="4114169"/>
          </a:xfrm>
        </p:spPr>
        <p:txBody>
          <a:bodyPr/>
          <a:lstStyle/>
          <a:p>
            <a:r>
              <a:rPr lang="en-US"/>
              <a:t>Result for compton scattering on nucleon</a:t>
            </a:r>
          </a:p>
          <a:p>
            <a:endParaRPr lang="en-US"/>
          </a:p>
          <a:p>
            <a:r>
              <a:rPr lang="en-US"/>
              <a:t>Background pi N compton contribution (parameter free)  And Delta contribution.</a:t>
            </a:r>
          </a:p>
          <a:p>
            <a:endParaRPr lang="en-US"/>
          </a:p>
          <a:p>
            <a:r>
              <a:rPr lang="en-US"/>
              <a:t>Reproduce photon rate fairly well so now can move to q^2 &gt; 0.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C54465-2D36-6C46-AF51-446412613DAA}" type="slidenum">
              <a:rPr lang="en-US"/>
              <a:pPr/>
              <a:t>22</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B7D9F3-F8A9-8040-9E85-A47C33324A27}" type="slidenum">
              <a:rPr lang="en-US"/>
              <a:pPr/>
              <a:t>24</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xfrm>
            <a:off x="914815" y="4343085"/>
            <a:ext cx="5028370" cy="4114169"/>
          </a:xfrm>
        </p:spPr>
        <p:txBody>
          <a:bodyPr/>
          <a:lstStyle/>
          <a:p>
            <a:r>
              <a:rPr lang="en-US"/>
              <a:t>First contribution comes for born qqbar annihilation.</a:t>
            </a:r>
          </a:p>
          <a:p>
            <a:endParaRPr lang="en-US"/>
          </a:p>
          <a:p>
            <a:r>
              <a:rPr lang="en-US"/>
              <a:t>Also consider contribution to rates from chromoelectric, chromagnetic and correlations between static part of a4 gauge field. (time component of gluon field.)</a:t>
            </a:r>
          </a:p>
          <a:p>
            <a:endParaRPr lang="en-US"/>
          </a:p>
          <a:p>
            <a:r>
              <a:rPr lang="en-US"/>
              <a:t>Blob can mean either B^2, E^2 or A4^2</a:t>
            </a:r>
          </a:p>
          <a:p>
            <a:endParaRPr lang="en-US"/>
          </a:p>
          <a:p>
            <a:r>
              <a:rPr lang="en-US"/>
              <a:t>OPE used to evalute Im part of correlator</a:t>
            </a:r>
          </a:p>
          <a:p>
            <a:endParaRPr lang="en-US"/>
          </a:p>
          <a:p>
            <a:r>
              <a:rPr lang="en-US"/>
              <a:t>Nieve calculation: assume that the qqbar annihilation process that give rise to dileptons occur in the presence of a low mtm fluctuating background gluon field.  </a:t>
            </a:r>
          </a:p>
          <a:p>
            <a:endParaRPr lang="en-US"/>
          </a:p>
          <a:p>
            <a:r>
              <a:rPr lang="en-US"/>
              <a:t>A constant potential a4 is the same as a an imaginary color chemical potential.  </a:t>
            </a:r>
          </a:p>
          <a:p>
            <a:endParaRPr lang="en-US"/>
          </a:p>
          <a:p>
            <a:r>
              <a:rPr lang="en-US"/>
              <a:t>Fig. Soft gluon contribution to vector current</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13B2D2-DE8F-C24A-8DD1-1A91740A3C7A}" type="slidenum">
              <a:rPr lang="en-US"/>
              <a:pPr/>
              <a:t>31</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xfrm>
            <a:off x="914815" y="4343085"/>
            <a:ext cx="5028370" cy="4114169"/>
          </a:xfrm>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F1A66-DF11-1D4C-9DF1-F5E67AF558FD}" type="slidenum">
              <a:rPr lang="en-US"/>
              <a:pPr/>
              <a:t>32</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914815" y="4343085"/>
            <a:ext cx="5028370" cy="4114169"/>
          </a:xfrm>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E49B7A-C645-D24F-AE4C-1233DCBEB54A}" type="slidenum">
              <a:rPr lang="en-US"/>
              <a:pPr/>
              <a:t>33</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914815" y="4343085"/>
            <a:ext cx="5028370" cy="4114169"/>
          </a:xfrm>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DFD351-30D7-7D4E-8238-DF41A34D9FB1}" type="slidenum">
              <a:rPr lang="en-US" smtClean="0"/>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F45E3F-BE38-5F43-AB4A-D6181F9C2CA2}" type="slidenum">
              <a:rPr lang="en-US"/>
              <a:pPr/>
              <a:t>2</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E2A98D-E34E-634A-AF64-A40AC4E1C565}" type="slidenum">
              <a:rPr lang="en-US"/>
              <a:pPr/>
              <a:t>3</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11567-DDA3-E74E-A562-31C931591CEA}" type="slidenum">
              <a:rPr lang="en-US"/>
              <a:pPr/>
              <a:t>6</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11567-DDA3-E74E-A562-31C931591CEA}" type="slidenum">
              <a:rPr lang="en-US"/>
              <a:pPr/>
              <a:t>7</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r>
              <a:rPr lang="en-US"/>
              <a:t>As shown in Ref by McLerran the rate of dileptons per unit four volume is given as the </a:t>
            </a:r>
          </a:p>
          <a:p>
            <a:r>
              <a:rPr lang="en-US"/>
              <a:t>Thermal expectation value of the EM CC corr fn.</a:t>
            </a:r>
          </a:p>
          <a:p>
            <a:endParaRPr lang="en-US"/>
          </a:p>
          <a:p>
            <a:r>
              <a:rPr lang="en-US"/>
              <a:t>Various approaches differ in the way it is evaluated and approx.</a:t>
            </a:r>
          </a:p>
          <a:p>
            <a:endParaRPr lang="en-US"/>
          </a:p>
          <a:p>
            <a:r>
              <a:rPr lang="en-US"/>
              <a:t>Our approach is a virial expansion in meson and nucleon density </a:t>
            </a:r>
          </a:p>
          <a:p>
            <a:r>
              <a:rPr lang="en-US"/>
              <a:t>Similar in spirt to work by Huang--temperature expansion</a:t>
            </a:r>
          </a:p>
          <a:p>
            <a:endParaRPr lang="en-US"/>
          </a:p>
          <a:p>
            <a:r>
              <a:rPr lang="en-US"/>
              <a:t>Expand trace in terms of incoming pions and summing over disconnected pieces gives virial expansion</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E11567-DDA3-E74E-A562-31C931591CEA}" type="slidenum">
              <a:rPr lang="en-US"/>
              <a:pPr/>
              <a:t>8</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10D88D-FA70-7748-9E28-24932EA6F9CB}" type="slidenum">
              <a:rPr lang="en-US"/>
              <a:pPr/>
              <a:t>9</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xfrm>
            <a:off x="914815" y="4343085"/>
            <a:ext cx="5028370" cy="4114169"/>
          </a:xfrm>
        </p:spPr>
        <p:txBody>
          <a:bodyPr/>
          <a:lstStyle/>
          <a:p>
            <a:r>
              <a:rPr lang="en-US">
                <a:latin typeface="ヒラギノ角ゴ Pro W3" pitchFamily="-65" charset="-128"/>
              </a:rPr>
              <a:t>Use of the CRF reduces the 1-pion piece to terms involving the vacuum vector and axial correlators which can be taken from data.  We note that the the chrial limit and taking the pion to have zero momentum reduces the result to the order T2 result obtained by dey, eletsky and ioffe.</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27B38B-29B5-744E-BA7E-0AC1F832B9A4}" type="slidenum">
              <a:rPr lang="en-US"/>
              <a:pPr/>
              <a:t>10</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xfrm>
            <a:off x="914815" y="4343085"/>
            <a:ext cx="5028370" cy="4114169"/>
          </a:xfrm>
        </p:spPr>
        <p:txBody>
          <a:bodyPr/>
          <a:lstStyle/>
          <a:p>
            <a:r>
              <a:rPr lang="en-US"/>
              <a:t>Vector correlator extracted by selecting events consisting only of an even number of pions.</a:t>
            </a:r>
          </a:p>
          <a:p>
            <a:r>
              <a:rPr lang="en-US"/>
              <a:t>Axial correlator from tau lepton decay into and odd number of pions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CDCF4F-2E9F-FD4E-8352-96749EA444CA}" type="slidenum">
              <a:rPr lang="en-US"/>
              <a:pPr/>
              <a:t>20</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xfrm>
            <a:off x="914815" y="4343085"/>
            <a:ext cx="5028370" cy="4114169"/>
          </a:xfrm>
        </p:spPr>
        <p:txBody>
          <a:bodyPr/>
          <a:lstStyle/>
          <a:p>
            <a:r>
              <a:rPr lang="en-US"/>
              <a:t>The nucleon contribution is given by the spin-averaged forward Compton scattering amplitude on the nucleon with virtual photons. Only measured for q^2 less than or equal to zero.  So at photon point use optical thm.</a:t>
            </a:r>
          </a:p>
          <a:p>
            <a:endParaRPr lang="en-US"/>
          </a:p>
          <a:p>
            <a:r>
              <a:rPr lang="en-US"/>
              <a:t>For off-shell photons must use chiral constraints.</a:t>
            </a:r>
          </a:p>
          <a:p>
            <a:endParaRPr lang="en-US"/>
          </a:p>
          <a:p>
            <a:r>
              <a:rPr lang="en-US"/>
              <a:t>Broken chiral symmetry dictates form of strong interaction lagrangia for spin 1/2 particles.  Do one loop expansion in f_\pi.  Add contribution of Delta to one loop results to take into account large conriubtion of Delta to Amplitude.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D1440A9F-CC87-D346-9976-B7CE49DB761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7CD1692C-64D1-1346-B804-148E74BFED3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005C1A4A-8DDF-D54B-96EC-3CA4FC19A2E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smtClean="0"/>
            </a:lvl1pPr>
          </a:lstStyle>
          <a:p>
            <a:fld id="{0CBF7123-056F-4540-A9F4-E6F326E8B7DB}"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smtClean="0"/>
            </a:lvl1pPr>
          </a:lstStyle>
          <a:p>
            <a:fld id="{9BFEC6C2-463F-6E48-8885-D8A61BF55E5F}"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smtClean="0"/>
            </a:lvl1pPr>
          </a:lstStyle>
          <a:p>
            <a:fld id="{2E2CA12B-A48A-EC4C-95CA-A506E3B772B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smtClean="0"/>
            </a:lvl1pPr>
          </a:lstStyle>
          <a:p>
            <a:fld id="{CC04E742-8FF3-F44C-87E1-E133DED7B55B}"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1F2A7387-6D52-C240-B967-337E5D8E12A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4F28A0B2-7A63-9F48-B2A5-51FDA41E233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848A2CB5-6506-3247-8E1C-4B83619FF52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E97D8D8E-0F49-6A41-8C9C-011F35D2258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70B91CF2-91B4-4847-96D6-D6490650F28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F462463E-C978-2845-9480-A386CB9DD49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B7C809B3-A184-6F44-9286-32F1DA85D1B1}"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0846E6AC-C412-8E40-A4DD-7393DB7B00E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0C322B0-2D7E-5A47-A6DF-8A0E99532D2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65" charset="0"/>
        </a:defRPr>
      </a:lvl2pPr>
      <a:lvl3pPr algn="ctr" rtl="0" fontAlgn="base">
        <a:spcBef>
          <a:spcPct val="0"/>
        </a:spcBef>
        <a:spcAft>
          <a:spcPct val="0"/>
        </a:spcAft>
        <a:defRPr sz="4400">
          <a:solidFill>
            <a:schemeClr val="tx2"/>
          </a:solidFill>
          <a:latin typeface="Arial" pitchFamily="-65" charset="0"/>
        </a:defRPr>
      </a:lvl3pPr>
      <a:lvl4pPr algn="ctr" rtl="0" fontAlgn="base">
        <a:spcBef>
          <a:spcPct val="0"/>
        </a:spcBef>
        <a:spcAft>
          <a:spcPct val="0"/>
        </a:spcAft>
        <a:defRPr sz="4400">
          <a:solidFill>
            <a:schemeClr val="tx2"/>
          </a:solidFill>
          <a:latin typeface="Arial" pitchFamily="-65" charset="0"/>
        </a:defRPr>
      </a:lvl4pPr>
      <a:lvl5pPr algn="ctr" rtl="0" fontAlgn="base">
        <a:spcBef>
          <a:spcPct val="0"/>
        </a:spcBef>
        <a:spcAft>
          <a:spcPct val="0"/>
        </a:spcAft>
        <a:defRPr sz="4400">
          <a:solidFill>
            <a:schemeClr val="tx2"/>
          </a:solidFill>
          <a:latin typeface="Arial" pitchFamily="-65" charset="0"/>
        </a:defRPr>
      </a:lvl5pPr>
      <a:lvl6pPr marL="457200" algn="ctr" rtl="0" fontAlgn="base">
        <a:spcBef>
          <a:spcPct val="0"/>
        </a:spcBef>
        <a:spcAft>
          <a:spcPct val="0"/>
        </a:spcAft>
        <a:defRPr sz="4400">
          <a:solidFill>
            <a:schemeClr val="tx2"/>
          </a:solidFill>
          <a:latin typeface="Arial" pitchFamily="-65" charset="0"/>
        </a:defRPr>
      </a:lvl6pPr>
      <a:lvl7pPr marL="914400" algn="ctr" rtl="0" fontAlgn="base">
        <a:spcBef>
          <a:spcPct val="0"/>
        </a:spcBef>
        <a:spcAft>
          <a:spcPct val="0"/>
        </a:spcAft>
        <a:defRPr sz="4400">
          <a:solidFill>
            <a:schemeClr val="tx2"/>
          </a:solidFill>
          <a:latin typeface="Arial" pitchFamily="-65" charset="0"/>
        </a:defRPr>
      </a:lvl7pPr>
      <a:lvl8pPr marL="1371600" algn="ctr" rtl="0" fontAlgn="base">
        <a:spcBef>
          <a:spcPct val="0"/>
        </a:spcBef>
        <a:spcAft>
          <a:spcPct val="0"/>
        </a:spcAft>
        <a:defRPr sz="4400">
          <a:solidFill>
            <a:schemeClr val="tx2"/>
          </a:solidFill>
          <a:latin typeface="Arial" pitchFamily="-65" charset="0"/>
        </a:defRPr>
      </a:lvl8pPr>
      <a:lvl9pPr marL="1828800" algn="ctr" rtl="0" fontAlgn="base">
        <a:spcBef>
          <a:spcPct val="0"/>
        </a:spcBef>
        <a:spcAft>
          <a:spcPct val="0"/>
        </a:spcAft>
        <a:defRPr sz="4400">
          <a:solidFill>
            <a:schemeClr val="tx2"/>
          </a:solidFill>
          <a:latin typeface="Arial" pitchFamily="-65"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ＭＳ Ｐゴシック" pitchFamily="-65"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65"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65"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6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41.png"/><Relationship Id="rId5" Type="http://schemas.openxmlformats.org/officeDocument/2006/relationships/oleObject" Target="../embeddings/Microsoft_Equation22.bin"/><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df"/><Relationship Id="rId5" Type="http://schemas.openxmlformats.org/officeDocument/2006/relationships/image" Target="../media/image45.png"/><Relationship Id="rId6" Type="http://schemas.openxmlformats.org/officeDocument/2006/relationships/image" Target="../media/image46.pdf"/><Relationship Id="rId7"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df"/><Relationship Id="rId5" Type="http://schemas.openxmlformats.org/officeDocument/2006/relationships/image" Target="../media/image54.png"/><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14.xml.rels><?xml version="1.0" encoding="UTF-8" standalone="yes"?>
<Relationships xmlns="http://schemas.openxmlformats.org/package/2006/relationships"><Relationship Id="rId11" Type="http://schemas.openxmlformats.org/officeDocument/2006/relationships/image" Target="../media/image64.pdf"/><Relationship Id="rId12" Type="http://schemas.openxmlformats.org/officeDocument/2006/relationships/image" Target="../media/image65.png"/><Relationship Id="rId13" Type="http://schemas.openxmlformats.org/officeDocument/2006/relationships/image" Target="../media/image66.pdf"/><Relationship Id="rId14" Type="http://schemas.openxmlformats.org/officeDocument/2006/relationships/image" Target="../media/image67.png"/><Relationship Id="rId15" Type="http://schemas.openxmlformats.org/officeDocument/2006/relationships/image" Target="../media/image68.pdf"/><Relationship Id="rId16" Type="http://schemas.openxmlformats.org/officeDocument/2006/relationships/image" Target="../media/image69.png"/><Relationship Id="rId1" Type="http://schemas.openxmlformats.org/officeDocument/2006/relationships/slideLayout" Target="../slideLayouts/slideLayout2.xml"/><Relationship Id="rId2" Type="http://schemas.openxmlformats.org/officeDocument/2006/relationships/image" Target="../media/image55.png"/><Relationship Id="rId3" Type="http://schemas.openxmlformats.org/officeDocument/2006/relationships/image" Target="../media/image56.pdf"/><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61.png"/><Relationship Id="rId9" Type="http://schemas.openxmlformats.org/officeDocument/2006/relationships/image" Target="../media/image62.pdf"/><Relationship Id="rId10" Type="http://schemas.openxmlformats.org/officeDocument/2006/relationships/image" Target="../media/image63.png"/></Relationships>
</file>

<file path=ppt/slides/_rels/slide15.xml.rels><?xml version="1.0" encoding="UTF-8" standalone="yes"?>
<Relationships xmlns="http://schemas.openxmlformats.org/package/2006/relationships"><Relationship Id="rId3" Type="http://schemas.openxmlformats.org/officeDocument/2006/relationships/image" Target="../media/image56.pdf"/><Relationship Id="rId4" Type="http://schemas.openxmlformats.org/officeDocument/2006/relationships/image" Target="../media/image57.png"/><Relationship Id="rId5" Type="http://schemas.openxmlformats.org/officeDocument/2006/relationships/image" Target="../media/image58.png"/><Relationship Id="rId1" Type="http://schemas.openxmlformats.org/officeDocument/2006/relationships/slideLayout" Target="../slideLayouts/slideLayout2.xml"/><Relationship Id="rId2" Type="http://schemas.openxmlformats.org/officeDocument/2006/relationships/image" Target="../media/image70.png"/></Relationships>
</file>

<file path=ppt/slides/_rels/slide16.xml.rels><?xml version="1.0" encoding="UTF-8" standalone="yes"?>
<Relationships xmlns="http://schemas.openxmlformats.org/package/2006/relationships"><Relationship Id="rId3" Type="http://schemas.openxmlformats.org/officeDocument/2006/relationships/image" Target="../media/image72.pdf"/><Relationship Id="rId4" Type="http://schemas.openxmlformats.org/officeDocument/2006/relationships/image" Target="../media/image73.png"/><Relationship Id="rId5" Type="http://schemas.openxmlformats.org/officeDocument/2006/relationships/image" Target="../media/image74.png"/><Relationship Id="rId6" Type="http://schemas.openxmlformats.org/officeDocument/2006/relationships/image" Target="../media/image75.png"/><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17.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5" Type="http://schemas.openxmlformats.org/officeDocument/2006/relationships/image" Target="../media/image79.png"/><Relationship Id="rId6" Type="http://schemas.openxmlformats.org/officeDocument/2006/relationships/image" Target="../media/image80.png"/><Relationship Id="rId7" Type="http://schemas.openxmlformats.org/officeDocument/2006/relationships/image" Target="../media/image81.pdf"/><Relationship Id="rId8" Type="http://schemas.openxmlformats.org/officeDocument/2006/relationships/image" Target="../media/image82.png"/><Relationship Id="rId1" Type="http://schemas.openxmlformats.org/officeDocument/2006/relationships/slideLayout" Target="../slideLayouts/slideLayout2.xml"/><Relationship Id="rId2" Type="http://schemas.openxmlformats.org/officeDocument/2006/relationships/image" Target="../media/image76.png"/></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4" Type="http://schemas.openxmlformats.org/officeDocument/2006/relationships/image" Target="../media/image72.pdf"/><Relationship Id="rId5" Type="http://schemas.openxmlformats.org/officeDocument/2006/relationships/image" Target="../media/image73.png"/><Relationship Id="rId6" Type="http://schemas.openxmlformats.org/officeDocument/2006/relationships/image" Target="../media/image84.png"/><Relationship Id="rId1" Type="http://schemas.openxmlformats.org/officeDocument/2006/relationships/slideLayout" Target="../slideLayouts/slideLayout2.xml"/><Relationship Id="rId2" Type="http://schemas.openxmlformats.org/officeDocument/2006/relationships/image" Target="../media/image8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png"/></Relationships>
</file>

<file path=ppt/slides/_rels/slide2.xml.rels><?xml version="1.0" encoding="UTF-8" standalone="yes"?>
<Relationships xmlns="http://schemas.openxmlformats.org/package/2006/relationships"><Relationship Id="rId3" Type="http://schemas.openxmlformats.org/officeDocument/2006/relationships/image" Target="../media/image2.pdf"/><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Microsoft_Equation23.bin"/><Relationship Id="rId5" Type="http://schemas.openxmlformats.org/officeDocument/2006/relationships/image" Target="../media/image90.png"/><Relationship Id="rId6" Type="http://schemas.openxmlformats.org/officeDocument/2006/relationships/image" Target="../media/image91.png"/><Relationship Id="rId7" Type="http://schemas.openxmlformats.org/officeDocument/2006/relationships/image" Target="../media/image92.png"/><Relationship Id="rId8" Type="http://schemas.openxmlformats.org/officeDocument/2006/relationships/oleObject" Target="../embeddings/Microsoft_Equation24.bin"/><Relationship Id="rId9" Type="http://schemas.openxmlformats.org/officeDocument/2006/relationships/oleObject" Target="../embeddings/Microsoft_Equation25.bin"/><Relationship Id="rId10" Type="http://schemas.openxmlformats.org/officeDocument/2006/relationships/oleObject" Target="../embeddings/Microsoft_Equation26.bin"/><Relationship Id="rId1" Type="http://schemas.openxmlformats.org/officeDocument/2006/relationships/vmlDrawing" Target="../drawings/vmlDrawing4.vml"/><Relationship Id="rId2"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oleObject" Target="../embeddings/Microsoft_Equation27.bin"/><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99.jpeg"/><Relationship Id="rId5" Type="http://schemas.openxmlformats.org/officeDocument/2006/relationships/oleObject" Target="../embeddings/Microsoft_Equation28.bin"/><Relationship Id="rId6" Type="http://schemas.openxmlformats.org/officeDocument/2006/relationships/oleObject" Target="../embeddings/Microsoft_Equation29.bin"/><Relationship Id="rId7" Type="http://schemas.openxmlformats.org/officeDocument/2006/relationships/oleObject" Target="../embeddings/Microsoft_Equation30.bin"/><Relationship Id="rId8" Type="http://schemas.openxmlformats.org/officeDocument/2006/relationships/image" Target="../media/image100.pdf"/><Relationship Id="rId9" Type="http://schemas.openxmlformats.org/officeDocument/2006/relationships/image" Target="../media/image711.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oleObject" Target="../embeddings/Microsoft_Equation31.bin"/><Relationship Id="rId5" Type="http://schemas.openxmlformats.org/officeDocument/2006/relationships/image" Target="../media/image103.jpeg"/><Relationship Id="rId6" Type="http://schemas.openxmlformats.org/officeDocument/2006/relationships/image" Target="file://localhost/Applications/XXX.jpg" TargetMode="External"/><Relationship Id="rId7" Type="http://schemas.openxmlformats.org/officeDocument/2006/relationships/image" Target="../media/image104.pdf"/><Relationship Id="rId8" Type="http://schemas.openxmlformats.org/officeDocument/2006/relationships/image" Target="../media/image105.png"/><Relationship Id="rId9" Type="http://schemas.openxmlformats.org/officeDocument/2006/relationships/image" Target="../media/image106.png"/><Relationship Id="rId10" Type="http://schemas.openxmlformats.org/officeDocument/2006/relationships/image" Target="../media/image107.png"/><Relationship Id="rId11" Type="http://schemas.openxmlformats.org/officeDocument/2006/relationships/oleObject" Target="../embeddings/Microsoft_Equation32.bin"/><Relationship Id="rId1" Type="http://schemas.openxmlformats.org/officeDocument/2006/relationships/vmlDrawing" Target="../drawings/vmlDrawing7.vml"/><Relationship Id="rId2"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8.png"/><Relationship Id="rId3" Type="http://schemas.openxmlformats.org/officeDocument/2006/relationships/image" Target="../media/image10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0.png"/><Relationship Id="rId3" Type="http://schemas.openxmlformats.org/officeDocument/2006/relationships/image" Target="../media/image1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2.png"/><Relationship Id="rId3" Type="http://schemas.openxmlformats.org/officeDocument/2006/relationships/image" Target="../media/image1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4.png"/><Relationship Id="rId3" Type="http://schemas.openxmlformats.org/officeDocument/2006/relationships/image" Target="../media/image11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jpeg"/><Relationship Id="rId9" Type="http://schemas.openxmlformats.org/officeDocument/2006/relationships/image" Target="../media/image10.pdf"/><Relationship Id="rId10" Type="http://schemas.openxmlformats.org/officeDocument/2006/relationships/image" Target="../media/image11.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17.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19.jpeg"/><Relationship Id="rId5" Type="http://schemas.openxmlformats.org/officeDocument/2006/relationships/oleObject" Target="../embeddings/Microsoft_Equation33.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1.pdf"/><Relationship Id="rId4" Type="http://schemas.openxmlformats.org/officeDocument/2006/relationships/image" Target="../media/image122.png"/><Relationship Id="rId1" Type="http://schemas.openxmlformats.org/officeDocument/2006/relationships/slideLayout" Target="../slideLayouts/slideLayout1.xml"/><Relationship Id="rId2" Type="http://schemas.openxmlformats.org/officeDocument/2006/relationships/image" Target="../media/image120.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3.pdf"/><Relationship Id="rId5" Type="http://schemas.openxmlformats.org/officeDocument/2006/relationships/image" Target="../media/image124.png"/><Relationship Id="rId6" Type="http://schemas.openxmlformats.org/officeDocument/2006/relationships/image" Target="../media/image125.pdf"/><Relationship Id="rId7" Type="http://schemas.openxmlformats.org/officeDocument/2006/relationships/image" Target="../media/image126.png"/><Relationship Id="rId1" Type="http://schemas.openxmlformats.org/officeDocument/2006/relationships/slideLayout" Target="../slideLayouts/slideLayout2.xml"/><Relationship Id="rId2" Type="http://schemas.openxmlformats.org/officeDocument/2006/relationships/image" Target="../media/image10.pd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8.png"/></Relationships>
</file>

<file path=ppt/slides/_rels/slide39.xml.rels><?xml version="1.0" encoding="UTF-8" standalone="yes"?>
<Relationships xmlns="http://schemas.openxmlformats.org/package/2006/relationships"><Relationship Id="rId3" Type="http://schemas.openxmlformats.org/officeDocument/2006/relationships/image" Target="../media/image130.png"/><Relationship Id="rId4" Type="http://schemas.openxmlformats.org/officeDocument/2006/relationships/image" Target="../media/image131.png"/><Relationship Id="rId5" Type="http://schemas.openxmlformats.org/officeDocument/2006/relationships/image" Target="../media/image132.png"/><Relationship Id="rId1" Type="http://schemas.openxmlformats.org/officeDocument/2006/relationships/slideLayout" Target="../slideLayouts/slideLayout1.xml"/><Relationship Id="rId2" Type="http://schemas.openxmlformats.org/officeDocument/2006/relationships/image" Target="../media/image12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3.pdf"/><Relationship Id="rId3" Type="http://schemas.openxmlformats.org/officeDocument/2006/relationships/image" Target="../media/image134.png"/></Relationships>
</file>

<file path=ppt/slides/_rels/slide41.xml.rels><?xml version="1.0" encoding="UTF-8" standalone="yes"?>
<Relationships xmlns="http://schemas.openxmlformats.org/package/2006/relationships"><Relationship Id="rId3" Type="http://schemas.openxmlformats.org/officeDocument/2006/relationships/image" Target="../media/image135.pdf"/><Relationship Id="rId4" Type="http://schemas.openxmlformats.org/officeDocument/2006/relationships/image" Target="../media/image136.png"/><Relationship Id="rId5" Type="http://schemas.openxmlformats.org/officeDocument/2006/relationships/image" Target="../media/image137.pdf"/><Relationship Id="rId6" Type="http://schemas.openxmlformats.org/officeDocument/2006/relationships/image" Target="../media/image13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file://localhost/Applications/MX.jpg" TargetMode="External"/><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file://localhost/Applications/MX.jpg" TargetMode="External"/><Relationship Id="rId5" Type="http://schemas.openxmlformats.org/officeDocument/2006/relationships/image" Target="../media/image20.png"/><Relationship Id="rId6" Type="http://schemas.openxmlformats.org/officeDocument/2006/relationships/image" Target="../media/image21.pdf"/><Relationship Id="rId7" Type="http://schemas.openxmlformats.org/officeDocument/2006/relationships/image" Target="../media/image22.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9" Type="http://schemas.openxmlformats.org/officeDocument/2006/relationships/oleObject" Target="../embeddings/Microsoft_Equation5.bin"/><Relationship Id="rId20" Type="http://schemas.openxmlformats.org/officeDocument/2006/relationships/oleObject" Target="../embeddings/Microsoft_Equation16.bin"/><Relationship Id="rId21" Type="http://schemas.openxmlformats.org/officeDocument/2006/relationships/oleObject" Target="../embeddings/Microsoft_Equation17.bin"/><Relationship Id="rId22" Type="http://schemas.openxmlformats.org/officeDocument/2006/relationships/oleObject" Target="../embeddings/Microsoft_Equation18.bin"/><Relationship Id="rId23" Type="http://schemas.openxmlformats.org/officeDocument/2006/relationships/oleObject" Target="../embeddings/Microsoft_Equation19.bin"/><Relationship Id="rId10" Type="http://schemas.openxmlformats.org/officeDocument/2006/relationships/oleObject" Target="../embeddings/Microsoft_Equation6.bin"/><Relationship Id="rId11" Type="http://schemas.openxmlformats.org/officeDocument/2006/relationships/oleObject" Target="../embeddings/Microsoft_Equation7.bin"/><Relationship Id="rId12" Type="http://schemas.openxmlformats.org/officeDocument/2006/relationships/oleObject" Target="../embeddings/Microsoft_Equation8.bin"/><Relationship Id="rId13" Type="http://schemas.openxmlformats.org/officeDocument/2006/relationships/oleObject" Target="../embeddings/Microsoft_Equation9.bin"/><Relationship Id="rId14" Type="http://schemas.openxmlformats.org/officeDocument/2006/relationships/oleObject" Target="../embeddings/Microsoft_Equation10.bin"/><Relationship Id="rId15" Type="http://schemas.openxmlformats.org/officeDocument/2006/relationships/oleObject" Target="../embeddings/Microsoft_Equation11.bin"/><Relationship Id="rId16" Type="http://schemas.openxmlformats.org/officeDocument/2006/relationships/oleObject" Target="../embeddings/Microsoft_Equation12.bin"/><Relationship Id="rId17" Type="http://schemas.openxmlformats.org/officeDocument/2006/relationships/oleObject" Target="../embeddings/Microsoft_Equation13.bin"/><Relationship Id="rId18" Type="http://schemas.openxmlformats.org/officeDocument/2006/relationships/oleObject" Target="../embeddings/Microsoft_Equation14.bin"/><Relationship Id="rId19" Type="http://schemas.openxmlformats.org/officeDocument/2006/relationships/oleObject" Target="../embeddings/Microsoft_Equation15.bin"/><Relationship Id="rId1" Type="http://schemas.openxmlformats.org/officeDocument/2006/relationships/vmlDrawing" Target="../drawings/vmlDrawing1.vml"/><Relationship Id="rId2" Type="http://schemas.openxmlformats.org/officeDocument/2006/relationships/slideLayout" Target="../slideLayouts/slideLayout4.xml"/><Relationship Id="rId3" Type="http://schemas.openxmlformats.org/officeDocument/2006/relationships/notesSlide" Target="../notesSlides/notesSlide6.xml"/><Relationship Id="rId4" Type="http://schemas.openxmlformats.org/officeDocument/2006/relationships/oleObject" Target="../embeddings/Microsoft_Equation1.bin"/><Relationship Id="rId5" Type="http://schemas.openxmlformats.org/officeDocument/2006/relationships/image" Target="../media/image36.png"/><Relationship Id="rId6" Type="http://schemas.openxmlformats.org/officeDocument/2006/relationships/oleObject" Target="../embeddings/Microsoft_Equation2.bin"/><Relationship Id="rId7" Type="http://schemas.openxmlformats.org/officeDocument/2006/relationships/oleObject" Target="../embeddings/Microsoft_Equation3.bin"/><Relationship Id="rId8" Type="http://schemas.openxmlformats.org/officeDocument/2006/relationships/oleObject" Target="../embeddings/Microsoft_Equation4.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Microsoft_Equation20.bin"/><Relationship Id="rId5" Type="http://schemas.openxmlformats.org/officeDocument/2006/relationships/oleObject" Target="../embeddings/Microsoft_Equation21.bin"/><Relationship Id="rId6" Type="http://schemas.openxmlformats.org/officeDocument/2006/relationships/image" Target="../media/image39.png"/><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rot="10800000" flipV="1">
            <a:off x="622300" y="3398138"/>
            <a:ext cx="7912100" cy="46166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prstTxWarp prst="textNoShape">
              <a:avLst/>
            </a:prstTxWarp>
            <a:spAutoFit/>
          </a:bodyPr>
          <a:lstStyle/>
          <a:p>
            <a:pPr algn="ctr"/>
            <a:r>
              <a:rPr lang="en-US" sz="2400" b="1" dirty="0" err="1" smtClean="0">
                <a:solidFill>
                  <a:srgbClr val="FF0000"/>
                </a:solidFill>
                <a:latin typeface="Verdana" pitchFamily="-65" charset="0"/>
              </a:rPr>
              <a:t>Dileptons</a:t>
            </a:r>
            <a:r>
              <a:rPr lang="en-US" sz="2400" b="1" dirty="0" smtClean="0">
                <a:solidFill>
                  <a:srgbClr val="FF0000"/>
                </a:solidFill>
                <a:latin typeface="Verdana" pitchFamily="-65" charset="0"/>
              </a:rPr>
              <a:t> and Photons at Collider Energies   </a:t>
            </a:r>
            <a:r>
              <a:rPr lang="en-US" sz="1800" dirty="0" smtClean="0">
                <a:latin typeface="Verdana" pitchFamily="-65" charset="0"/>
              </a:rPr>
              <a:t> </a:t>
            </a:r>
            <a:endParaRPr lang="en-US" sz="1800" dirty="0">
              <a:latin typeface="Verdana" pitchFamily="-65" charset="0"/>
            </a:endParaRPr>
          </a:p>
        </p:txBody>
      </p:sp>
      <p:sp>
        <p:nvSpPr>
          <p:cNvPr id="13315" name="Text Box 3"/>
          <p:cNvSpPr txBox="1">
            <a:spLocks noChangeArrowheads="1"/>
          </p:cNvSpPr>
          <p:nvPr/>
        </p:nvSpPr>
        <p:spPr bwMode="auto">
          <a:xfrm rot="10800000" flipV="1">
            <a:off x="1600200" y="4779387"/>
            <a:ext cx="6172200" cy="461665"/>
          </a:xfrm>
          <a:prstGeom prst="rect">
            <a:avLst/>
          </a:prstGeom>
          <a:solidFill>
            <a:srgbClr val="CCFFCC">
              <a:alpha val="58000"/>
            </a:srgbClr>
          </a:solidFill>
          <a:ln w="9525">
            <a:noFill/>
            <a:miter lim="800000"/>
            <a:headEnd/>
            <a:tailEnd/>
          </a:ln>
          <a:effectLst/>
        </p:spPr>
        <p:txBody>
          <a:bodyPr wrap="square">
            <a:prstTxWarp prst="textNoShape">
              <a:avLst/>
            </a:prstTxWarp>
            <a:spAutoFit/>
          </a:bodyPr>
          <a:lstStyle/>
          <a:p>
            <a:pPr algn="ctr" eaLnBrk="0" hangingPunct="0"/>
            <a:r>
              <a:rPr lang="en-US" sz="2400" b="1" dirty="0">
                <a:latin typeface="Verdana" pitchFamily="-65" charset="0"/>
              </a:rPr>
              <a:t>K. </a:t>
            </a:r>
            <a:r>
              <a:rPr lang="en-US" sz="2400" b="1" dirty="0" err="1" smtClean="0">
                <a:latin typeface="Verdana" pitchFamily="-65" charset="0"/>
              </a:rPr>
              <a:t>Dusling</a:t>
            </a:r>
            <a:r>
              <a:rPr lang="en-US" sz="2400" b="1" dirty="0" smtClean="0">
                <a:latin typeface="Verdana" pitchFamily="-65" charset="0"/>
              </a:rPr>
              <a:t>, C.H. Lee </a:t>
            </a:r>
            <a:r>
              <a:rPr lang="en-US" sz="2400" b="1" dirty="0">
                <a:latin typeface="Verdana" pitchFamily="-65" charset="0"/>
              </a:rPr>
              <a:t>and I</a:t>
            </a:r>
            <a:r>
              <a:rPr lang="en-US" sz="2400" b="1" dirty="0" smtClean="0">
                <a:latin typeface="Verdana" pitchFamily="-65" charset="0"/>
              </a:rPr>
              <a:t>. Zahed.</a:t>
            </a:r>
            <a:endParaRPr lang="en-US" sz="2400" dirty="0" smtClean="0">
              <a:latin typeface="Verdana" pitchFamily="-65" charset="0"/>
            </a:endParaRPr>
          </a:p>
        </p:txBody>
      </p:sp>
      <p:sp>
        <p:nvSpPr>
          <p:cNvPr id="13318" name="Text Box 6"/>
          <p:cNvSpPr txBox="1">
            <a:spLocks noChangeArrowheads="1"/>
          </p:cNvSpPr>
          <p:nvPr/>
        </p:nvSpPr>
        <p:spPr bwMode="auto">
          <a:xfrm>
            <a:off x="685800" y="6096000"/>
            <a:ext cx="1219200" cy="461665"/>
          </a:xfrm>
          <a:prstGeom prst="rect">
            <a:avLst/>
          </a:prstGeom>
          <a:noFill/>
          <a:ln w="9525">
            <a:noFill/>
            <a:miter lim="800000"/>
            <a:headEnd/>
            <a:tailEnd/>
          </a:ln>
          <a:effectLst/>
        </p:spPr>
        <p:txBody>
          <a:bodyPr wrap="square">
            <a:prstTxWarp prst="textNoShape">
              <a:avLst/>
            </a:prstTxWarp>
            <a:spAutoFit/>
          </a:bodyPr>
          <a:lstStyle/>
          <a:p>
            <a:r>
              <a:rPr lang="en-US" sz="2400" dirty="0" smtClean="0">
                <a:solidFill>
                  <a:srgbClr val="FF0000"/>
                </a:solidFill>
              </a:rPr>
              <a:t>BNL14</a:t>
            </a:r>
            <a:endParaRPr lang="en-US" sz="2400" dirty="0">
              <a:solidFill>
                <a:srgbClr val="FF0000"/>
              </a:solidFill>
            </a:endParaRPr>
          </a:p>
        </p:txBody>
      </p:sp>
      <p:pic>
        <p:nvPicPr>
          <p:cNvPr id="6" name="Picture 5"/>
          <p:cNvPicPr>
            <a:picLocks noChangeAspect="1"/>
          </p:cNvPicPr>
          <p:nvPr/>
        </p:nvPicPr>
        <p:blipFill>
          <a:blip r:embed="rId3"/>
          <a:stretch>
            <a:fillRect/>
          </a:stretch>
        </p:blipFill>
        <p:spPr>
          <a:xfrm>
            <a:off x="622300" y="457200"/>
            <a:ext cx="2656010" cy="220980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04800" y="228600"/>
            <a:ext cx="3276600" cy="685800"/>
          </a:xfrm>
          <a:solidFill>
            <a:schemeClr val="accent1"/>
          </a:solidFill>
        </p:spPr>
        <p:txBody>
          <a:bodyPr/>
          <a:lstStyle/>
          <a:p>
            <a:r>
              <a:rPr lang="en-US" sz="4000" b="1">
                <a:solidFill>
                  <a:srgbClr val="FF0000"/>
                </a:solidFill>
                <a:latin typeface="Times New Roman" pitchFamily="-65" charset="0"/>
              </a:rPr>
              <a:t>Data :</a:t>
            </a:r>
          </a:p>
        </p:txBody>
      </p:sp>
      <p:pic>
        <p:nvPicPr>
          <p:cNvPr id="64515" name="Picture 3"/>
          <p:cNvPicPr>
            <a:picLocks noChangeAspect="1" noChangeArrowheads="1"/>
          </p:cNvPicPr>
          <p:nvPr/>
        </p:nvPicPr>
        <p:blipFill>
          <a:blip r:embed="rId4"/>
          <a:srcRect l="37132" t="27126" r="12691" b="18010"/>
          <a:stretch>
            <a:fillRect/>
          </a:stretch>
        </p:blipFill>
        <p:spPr bwMode="auto">
          <a:xfrm>
            <a:off x="1828800" y="2209800"/>
            <a:ext cx="5867400" cy="4398963"/>
          </a:xfrm>
          <a:prstGeom prst="rect">
            <a:avLst/>
          </a:prstGeom>
          <a:noFill/>
          <a:ln w="9525">
            <a:noFill/>
            <a:miter lim="800000"/>
            <a:headEnd/>
            <a:tailEnd/>
          </a:ln>
          <a:effectLst/>
        </p:spPr>
      </p:pic>
      <p:graphicFrame>
        <p:nvGraphicFramePr>
          <p:cNvPr id="64516" name="Object 4"/>
          <p:cNvGraphicFramePr>
            <a:graphicFrameLocks noChangeAspect="1"/>
          </p:cNvGraphicFramePr>
          <p:nvPr/>
        </p:nvGraphicFramePr>
        <p:xfrm>
          <a:off x="3200400" y="1143000"/>
          <a:ext cx="2438400" cy="869950"/>
        </p:xfrm>
        <a:graphic>
          <a:graphicData uri="http://schemas.openxmlformats.org/presentationml/2006/ole">
            <p:oleObj spid="_x0000_s258050" name="Equation" r:id="rId5" imgW="7315200" imgH="2603500" progId="Equation.3">
              <p:embed/>
            </p:oleObj>
          </a:graphicData>
        </a:graphic>
      </p:graphicFrame>
      <p:sp>
        <p:nvSpPr>
          <p:cNvPr id="64517" name="Text Box 5"/>
          <p:cNvSpPr txBox="1">
            <a:spLocks noChangeArrowheads="1"/>
          </p:cNvSpPr>
          <p:nvPr/>
        </p:nvSpPr>
        <p:spPr bwMode="auto">
          <a:xfrm>
            <a:off x="5715000" y="1219200"/>
            <a:ext cx="3429000" cy="711200"/>
          </a:xfrm>
          <a:prstGeom prst="rect">
            <a:avLst/>
          </a:prstGeom>
          <a:noFill/>
          <a:ln w="9525">
            <a:noFill/>
            <a:miter lim="800000"/>
            <a:headEnd/>
            <a:tailEnd/>
          </a:ln>
          <a:effectLst/>
        </p:spPr>
        <p:txBody>
          <a:bodyPr>
            <a:prstTxWarp prst="textNoShape">
              <a:avLst/>
            </a:prstTxWarp>
            <a:spAutoFit/>
          </a:bodyPr>
          <a:lstStyle/>
          <a:p>
            <a:pPr eaLnBrk="0" hangingPunct="0">
              <a:lnSpc>
                <a:spcPct val="75000"/>
              </a:lnSpc>
            </a:pPr>
            <a:r>
              <a:rPr lang="en-US" sz="1800">
                <a:latin typeface="Verdana" pitchFamily="-65" charset="0"/>
                <a:ea typeface="ＭＳ Ｐゴシック" pitchFamily="-65" charset="-128"/>
                <a:cs typeface="ＭＳ Ｐゴシック" pitchFamily="-65" charset="-128"/>
                <a:sym typeface="Symbol" pitchFamily="-65" charset="2"/>
              </a:rPr>
              <a:t> </a:t>
            </a:r>
            <a:r>
              <a:rPr lang="en-US" sz="1800">
                <a:latin typeface="Verdana" pitchFamily="-65" charset="0"/>
                <a:ea typeface="ＭＳ Ｐゴシック" pitchFamily="-65" charset="-128"/>
                <a:cs typeface="ＭＳ Ｐゴシック" pitchFamily="-65" charset="-128"/>
              </a:rPr>
              <a:t>e+e-</a:t>
            </a:r>
          </a:p>
          <a:p>
            <a:pPr eaLnBrk="0" hangingPunct="0">
              <a:lnSpc>
                <a:spcPct val="75000"/>
              </a:lnSpc>
            </a:pPr>
            <a:endParaRPr lang="en-US" sz="1800">
              <a:latin typeface="Verdana" pitchFamily="-65" charset="0"/>
              <a:ea typeface="ＭＳ Ｐゴシック" pitchFamily="-65" charset="-128"/>
              <a:cs typeface="ＭＳ Ｐゴシック" pitchFamily="-65" charset="-128"/>
            </a:endParaRPr>
          </a:p>
          <a:p>
            <a:pPr eaLnBrk="0" hangingPunct="0">
              <a:lnSpc>
                <a:spcPct val="75000"/>
              </a:lnSpc>
            </a:pPr>
            <a:r>
              <a:rPr lang="en-US" sz="1800">
                <a:latin typeface="Verdana" pitchFamily="-65" charset="0"/>
                <a:ea typeface="ＭＳ Ｐゴシック" pitchFamily="-65" charset="-128"/>
                <a:cs typeface="ＭＳ Ｐゴシック" pitchFamily="-65" charset="-128"/>
                <a:sym typeface="Symbol" pitchFamily="-65" charset="2"/>
              </a:rPr>
              <a:t>  Decay</a:t>
            </a:r>
          </a:p>
        </p:txBody>
      </p:sp>
      <p:sp>
        <p:nvSpPr>
          <p:cNvPr id="64518" name="Text Box 6"/>
          <p:cNvSpPr txBox="1">
            <a:spLocks noChangeArrowheads="1"/>
          </p:cNvSpPr>
          <p:nvPr/>
        </p:nvSpPr>
        <p:spPr bwMode="auto">
          <a:xfrm>
            <a:off x="0" y="6527800"/>
            <a:ext cx="258763" cy="336550"/>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a:latin typeface="Verdana" pitchFamily="-65" charset="0"/>
                <a:ea typeface="ＭＳ Ｐゴシック" pitchFamily="-65" charset="-128"/>
                <a:cs typeface="ＭＳ Ｐゴシック" pitchFamily="-65" charset="-128"/>
              </a:rPr>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smtClean="0">
                <a:solidFill>
                  <a:srgbClr val="FF0000"/>
                </a:solidFill>
              </a:rPr>
              <a:t>VA-Mixing explicitly</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5562600" y="2133600"/>
            <a:ext cx="2913530" cy="2286000"/>
          </a:xfrm>
          <a:prstGeom prst="rect">
            <a:avLst/>
          </a:prstGeom>
        </p:spPr>
      </p:pic>
      <p:pic>
        <p:nvPicPr>
          <p:cNvPr id="5" name="Picture 4"/>
          <p:cNvPicPr>
            <a:picLocks noChangeAspect="1"/>
          </p:cNvPicPr>
          <p:nvPr/>
        </p:nvPicPr>
        <p:blipFill>
          <a:blip r:embed="rId3"/>
          <a:stretch>
            <a:fillRect/>
          </a:stretch>
        </p:blipFill>
        <p:spPr>
          <a:xfrm>
            <a:off x="457200" y="1905000"/>
            <a:ext cx="4895850" cy="3835400"/>
          </a:xfrm>
          <a:prstGeom prst="rect">
            <a:avLst/>
          </a:prstGeom>
        </p:spPr>
      </p:pic>
      <p:pic>
        <p:nvPicPr>
          <p:cNvPr id="6" name="Picture 5"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5353050" y="4572000"/>
            <a:ext cx="3657600" cy="1268793"/>
          </a:xfrm>
          <a:prstGeom prst="rect">
            <a:avLst/>
          </a:prstGeom>
        </p:spPr>
      </p:pic>
      <p:sp>
        <p:nvSpPr>
          <p:cNvPr id="11" name="Text Box 4"/>
          <p:cNvSpPr txBox="1">
            <a:spLocks noChangeArrowheads="1"/>
          </p:cNvSpPr>
          <p:nvPr/>
        </p:nvSpPr>
        <p:spPr bwMode="auto">
          <a:xfrm rot="10800000" flipV="1">
            <a:off x="6113931" y="6147317"/>
            <a:ext cx="2362199" cy="369332"/>
          </a:xfrm>
          <a:prstGeom prst="rect">
            <a:avLst/>
          </a:prstGeom>
          <a:solidFill>
            <a:schemeClr val="accent1"/>
          </a:solidFill>
          <a:ln w="9525">
            <a:noFill/>
            <a:miter lim="800000"/>
            <a:headEnd/>
            <a:tailEnd/>
          </a:ln>
        </p:spPr>
        <p:txBody>
          <a:bodyPr wrap="square">
            <a:prstTxWarp prst="textNoShape">
              <a:avLst/>
            </a:prstTxWarp>
            <a:spAutoFit/>
          </a:bodyPr>
          <a:lstStyle/>
          <a:p>
            <a:pPr eaLnBrk="0" hangingPunct="0">
              <a:buFont typeface="Times" pitchFamily="-65" charset="0"/>
              <a:buNone/>
            </a:pPr>
            <a:r>
              <a:rPr lang="en-US" dirty="0" err="1" smtClean="0">
                <a:solidFill>
                  <a:srgbClr val="FF0000"/>
                </a:solidFill>
                <a:ea typeface="ＭＳ Ｐゴシック" pitchFamily="-65" charset="-128"/>
                <a:cs typeface="ＭＳ Ｐゴシック" pitchFamily="-65" charset="-128"/>
              </a:rPr>
              <a:t>Dey</a:t>
            </a:r>
            <a:r>
              <a:rPr lang="en-US" dirty="0" smtClean="0">
                <a:solidFill>
                  <a:srgbClr val="FF0000"/>
                </a:solidFill>
                <a:ea typeface="ＭＳ Ｐゴシック" pitchFamily="-65" charset="-128"/>
                <a:cs typeface="ＭＳ Ｐゴシック" pitchFamily="-65" charset="-128"/>
              </a:rPr>
              <a:t>, </a:t>
            </a:r>
            <a:r>
              <a:rPr lang="en-US" dirty="0" err="1" smtClean="0">
                <a:solidFill>
                  <a:srgbClr val="FF0000"/>
                </a:solidFill>
                <a:ea typeface="ＭＳ Ｐゴシック" pitchFamily="-65" charset="-128"/>
                <a:cs typeface="ＭＳ Ｐゴシック" pitchFamily="-65" charset="-128"/>
              </a:rPr>
              <a:t>Eletsky</a:t>
            </a:r>
            <a:r>
              <a:rPr lang="en-US" dirty="0" smtClean="0">
                <a:solidFill>
                  <a:srgbClr val="FF0000"/>
                </a:solidFill>
                <a:ea typeface="ＭＳ Ｐゴシック" pitchFamily="-65" charset="-128"/>
                <a:cs typeface="ＭＳ Ｐゴシック" pitchFamily="-65" charset="-128"/>
              </a:rPr>
              <a:t>, </a:t>
            </a:r>
            <a:r>
              <a:rPr lang="en-US" dirty="0" err="1" smtClean="0">
                <a:solidFill>
                  <a:srgbClr val="FF0000"/>
                </a:solidFill>
                <a:ea typeface="ＭＳ Ｐゴシック" pitchFamily="-65" charset="-128"/>
                <a:cs typeface="ＭＳ Ｐゴシック" pitchFamily="-65" charset="-128"/>
              </a:rPr>
              <a:t>Ioffe</a:t>
            </a:r>
            <a:r>
              <a:rPr lang="en-US" dirty="0" smtClean="0">
                <a:solidFill>
                  <a:srgbClr val="FF0000"/>
                </a:solidFill>
                <a:ea typeface="ＭＳ Ｐゴシック" pitchFamily="-65" charset="-128"/>
                <a:cs typeface="ＭＳ Ｐゴシック" pitchFamily="-65" charset="-128"/>
              </a:rPr>
              <a:t> 96</a:t>
            </a:r>
            <a:endParaRPr lang="en-US" sz="1800" dirty="0" smtClean="0">
              <a:solidFill>
                <a:srgbClr val="FF0000"/>
              </a:solidFill>
              <a:ea typeface="ＭＳ Ｐゴシック" pitchFamily="-65" charset="-128"/>
              <a:cs typeface="ＭＳ Ｐゴシック" pitchFamily="-65" charset="-128"/>
            </a:endParaRPr>
          </a:p>
        </p:txBody>
      </p:sp>
      <p:sp>
        <p:nvSpPr>
          <p:cNvPr id="15" name="Right Arrow 14"/>
          <p:cNvSpPr/>
          <p:nvPr/>
        </p:nvSpPr>
        <p:spPr>
          <a:xfrm flipV="1">
            <a:off x="7429500" y="5486400"/>
            <a:ext cx="381000" cy="20828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7994650" y="5461000"/>
            <a:ext cx="241300" cy="2286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smtClean="0">
                <a:solidFill>
                  <a:srgbClr val="FF0000"/>
                </a:solidFill>
              </a:rPr>
              <a:t>Vector Spectral Function</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1483462" y="2133600"/>
            <a:ext cx="6193514" cy="2971800"/>
          </a:xfrm>
          <a:prstGeom prst="rect">
            <a:avLst/>
          </a:prstGeom>
        </p:spPr>
      </p:pic>
      <p:pic>
        <p:nvPicPr>
          <p:cNvPr id="6" name="Picture 5"/>
          <p:cNvPicPr>
            <a:picLocks noChangeAspect="1"/>
          </p:cNvPicPr>
          <p:nvPr/>
        </p:nvPicPr>
        <p:blipFill>
          <a:blip r:embed="rId3"/>
          <a:stretch>
            <a:fillRect/>
          </a:stretch>
        </p:blipFill>
        <p:spPr>
          <a:xfrm>
            <a:off x="5029200" y="5562600"/>
            <a:ext cx="2222500" cy="533400"/>
          </a:xfrm>
          <a:prstGeom prst="rect">
            <a:avLst/>
          </a:prstGeom>
        </p:spPr>
      </p:pic>
      <p:pic>
        <p:nvPicPr>
          <p:cNvPr id="8" name="Picture 7"/>
          <p:cNvPicPr>
            <a:picLocks noChangeAspect="1"/>
          </p:cNvPicPr>
          <p:nvPr/>
        </p:nvPicPr>
        <p:blipFill>
          <a:blip r:embed="rId4"/>
          <a:stretch>
            <a:fillRect/>
          </a:stretch>
        </p:blipFill>
        <p:spPr>
          <a:xfrm>
            <a:off x="2209800" y="5562600"/>
            <a:ext cx="1600200" cy="5461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81000" y="457200"/>
            <a:ext cx="8229600" cy="914400"/>
          </a:xfrm>
          <a:solidFill>
            <a:schemeClr val="accent1"/>
          </a:solidFill>
        </p:spPr>
        <p:txBody>
          <a:bodyPr/>
          <a:lstStyle/>
          <a:p>
            <a:r>
              <a:rPr lang="en-US" dirty="0" smtClean="0">
                <a:solidFill>
                  <a:srgbClr val="FF0000"/>
                </a:solidFill>
              </a:rPr>
              <a:t>2-pion Final state: </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1543050" y="1930400"/>
            <a:ext cx="6057900" cy="2997200"/>
          </a:xfrm>
          <a:prstGeom prst="rect">
            <a:avLst/>
          </a:prstGeom>
        </p:spPr>
      </p:pic>
      <p:pic>
        <p:nvPicPr>
          <p:cNvPr id="6" name="Picture 5"/>
          <p:cNvPicPr>
            <a:picLocks noChangeAspect="1"/>
          </p:cNvPicPr>
          <p:nvPr/>
        </p:nvPicPr>
        <p:blipFill>
          <a:blip r:embed="rId3"/>
          <a:stretch>
            <a:fillRect/>
          </a:stretch>
        </p:blipFill>
        <p:spPr>
          <a:xfrm>
            <a:off x="1193800" y="5334000"/>
            <a:ext cx="6756400" cy="1066800"/>
          </a:xfrm>
          <a:prstGeom prst="rect">
            <a:avLst/>
          </a:prstGeom>
        </p:spPr>
      </p:pic>
      <p:pic>
        <p:nvPicPr>
          <p:cNvPr id="7" name="Picture 6"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7086600" y="685801"/>
            <a:ext cx="514350" cy="381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smtClean="0">
                <a:solidFill>
                  <a:srgbClr val="FF0000"/>
                </a:solidFill>
              </a:rPr>
              <a:t>Electric Conductivity: </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1447800" y="2171700"/>
            <a:ext cx="6457950" cy="952500"/>
          </a:xfrm>
          <a:prstGeom prst="rect">
            <a:avLst/>
          </a:prstGeom>
        </p:spPr>
      </p:pic>
      <p:pic>
        <p:nvPicPr>
          <p:cNvPr id="6" name="Picture 5"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385050" y="685800"/>
            <a:ext cx="520700" cy="381000"/>
          </a:xfrm>
          <a:prstGeom prst="rect">
            <a:avLst/>
          </a:prstGeom>
        </p:spPr>
      </p:pic>
      <p:pic>
        <p:nvPicPr>
          <p:cNvPr id="8" name="Picture 7"/>
          <p:cNvPicPr>
            <a:picLocks noChangeAspect="1"/>
          </p:cNvPicPr>
          <p:nvPr/>
        </p:nvPicPr>
        <p:blipFill>
          <a:blip r:embed="rId5"/>
          <a:stretch>
            <a:fillRect/>
          </a:stretch>
        </p:blipFill>
        <p:spPr>
          <a:xfrm>
            <a:off x="1600200" y="3505200"/>
            <a:ext cx="6019800" cy="952500"/>
          </a:xfrm>
          <a:prstGeom prst="rect">
            <a:avLst/>
          </a:prstGeom>
          <a:solidFill>
            <a:srgbClr val="FFFF00">
              <a:alpha val="54000"/>
            </a:srgbClr>
          </a:solidFill>
        </p:spPr>
      </p:pic>
      <p:pic>
        <p:nvPicPr>
          <p:cNvPr id="10" name="Picture 9"/>
          <p:cNvPicPr>
            <a:picLocks noChangeAspect="1"/>
          </p:cNvPicPr>
          <p:nvPr/>
        </p:nvPicPr>
        <p:blipFill>
          <a:blip r:embed="rId6"/>
          <a:stretch>
            <a:fillRect/>
          </a:stretch>
        </p:blipFill>
        <p:spPr>
          <a:xfrm>
            <a:off x="1447800" y="5384800"/>
            <a:ext cx="3848616" cy="609600"/>
          </a:xfrm>
          <a:prstGeom prst="rect">
            <a:avLst/>
          </a:prstGeom>
          <a:solidFill>
            <a:srgbClr val="FFFF00"/>
          </a:solidFill>
        </p:spPr>
      </p:pic>
      <p:pic>
        <p:nvPicPr>
          <p:cNvPr id="12" name="Picture 11"/>
          <p:cNvPicPr>
            <a:picLocks noChangeAspect="1"/>
          </p:cNvPicPr>
          <p:nvPr/>
        </p:nvPicPr>
        <p:blipFill>
          <a:blip r:embed="rId7"/>
          <a:stretch>
            <a:fillRect/>
          </a:stretch>
        </p:blipFill>
        <p:spPr>
          <a:xfrm>
            <a:off x="5930900" y="4902200"/>
            <a:ext cx="1841500" cy="482600"/>
          </a:xfrm>
          <a:prstGeom prst="rect">
            <a:avLst/>
          </a:prstGeom>
        </p:spPr>
      </p:pic>
      <p:pic>
        <p:nvPicPr>
          <p:cNvPr id="14" name="Picture 13"/>
          <p:cNvPicPr>
            <a:picLocks noChangeAspect="1"/>
          </p:cNvPicPr>
          <p:nvPr/>
        </p:nvPicPr>
        <p:blipFill>
          <a:blip r:embed="rId8"/>
          <a:stretch>
            <a:fillRect/>
          </a:stretch>
        </p:blipFill>
        <p:spPr>
          <a:xfrm>
            <a:off x="5930900" y="5840006"/>
            <a:ext cx="838200" cy="431800"/>
          </a:xfrm>
          <a:prstGeom prst="rect">
            <a:avLst/>
          </a:prstGeom>
        </p:spPr>
      </p:pic>
      <p:pic>
        <p:nvPicPr>
          <p:cNvPr id="15" name="Picture 14"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6813034" y="5779497"/>
            <a:ext cx="572016" cy="328206"/>
          </a:xfrm>
          <a:prstGeom prst="rect">
            <a:avLst/>
          </a:prstGeom>
        </p:spPr>
      </p:pic>
      <p:sp>
        <p:nvSpPr>
          <p:cNvPr id="16" name="Bent Arrow 15"/>
          <p:cNvSpPr/>
          <p:nvPr/>
        </p:nvSpPr>
        <p:spPr>
          <a:xfrm>
            <a:off x="5296416" y="4929594"/>
            <a:ext cx="444500" cy="455206"/>
          </a:xfrm>
          <a:prstGeom prst="bentArrow">
            <a:avLst>
              <a:gd name="adj1" fmla="val 25000"/>
              <a:gd name="adj2" fmla="val 23605"/>
              <a:gd name="adj3" fmla="val 25000"/>
              <a:gd name="adj4" fmla="val 4375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Bent Arrow 16"/>
          <p:cNvSpPr/>
          <p:nvPr/>
        </p:nvSpPr>
        <p:spPr>
          <a:xfrm flipV="1">
            <a:off x="5296416" y="5675902"/>
            <a:ext cx="444500" cy="595903"/>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pic>
        <p:nvPicPr>
          <p:cNvPr id="18" name="Picture 17"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5296416" y="4567644"/>
            <a:ext cx="381000" cy="334556"/>
          </a:xfrm>
          <a:prstGeom prst="rect">
            <a:avLst/>
          </a:prstGeom>
        </p:spPr>
      </p:pic>
      <p:pic>
        <p:nvPicPr>
          <p:cNvPr id="19" name="Picture 18"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5296416" y="6371727"/>
            <a:ext cx="551284" cy="199842"/>
          </a:xfrm>
          <a:prstGeom prst="rect">
            <a:avLst/>
          </a:prstGeom>
        </p:spPr>
      </p:pic>
      <p:pic>
        <p:nvPicPr>
          <p:cNvPr id="21" name="Picture 20" descr="latex-image-1.pdf"/>
          <p:cNvPicPr>
            <a:picLocks noChangeAspect="1"/>
          </p:cNvPicPr>
          <p:nvPr/>
        </p:nvPicPr>
        <mc:AlternateContent>
          <mc:Choice xmlns:ma="http://schemas.microsoft.com/office/mac/drawingml/2008/main" Requires="ma">
            <p:blipFill>
              <a:blip r:embed="rId15"/>
              <a:stretch>
                <a:fillRect/>
              </a:stretch>
            </p:blipFill>
          </mc:Choice>
          <mc:Fallback>
            <p:blipFill>
              <a:blip r:embed="rId16"/>
              <a:stretch>
                <a:fillRect/>
              </a:stretch>
            </p:blipFill>
          </mc:Fallback>
        </mc:AlternateContent>
        <p:spPr>
          <a:xfrm>
            <a:off x="857250" y="4730750"/>
            <a:ext cx="742950" cy="4191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err="1" smtClean="0">
                <a:solidFill>
                  <a:srgbClr val="FF0000"/>
                </a:solidFill>
              </a:rPr>
              <a:t>Hadronic</a:t>
            </a:r>
            <a:r>
              <a:rPr lang="en-US" dirty="0" smtClean="0">
                <a:solidFill>
                  <a:srgbClr val="FF0000"/>
                </a:solidFill>
              </a:rPr>
              <a:t> </a:t>
            </a:r>
            <a:r>
              <a:rPr lang="en-US" dirty="0" err="1" smtClean="0">
                <a:solidFill>
                  <a:srgbClr val="FF0000"/>
                </a:solidFill>
              </a:rPr>
              <a:t>vs</a:t>
            </a:r>
            <a:r>
              <a:rPr lang="en-US" dirty="0" smtClean="0">
                <a:solidFill>
                  <a:srgbClr val="FF0000"/>
                </a:solidFill>
              </a:rPr>
              <a:t> Lattice:  </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1143000" y="1550063"/>
            <a:ext cx="6477000" cy="4267938"/>
          </a:xfrm>
          <a:prstGeom prst="rect">
            <a:avLst/>
          </a:prstGeom>
        </p:spPr>
      </p:pic>
      <p:pic>
        <p:nvPicPr>
          <p:cNvPr id="6" name="Picture 5"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385050" y="685800"/>
            <a:ext cx="520700" cy="381000"/>
          </a:xfrm>
          <a:prstGeom prst="rect">
            <a:avLst/>
          </a:prstGeom>
        </p:spPr>
      </p:pic>
      <p:pic>
        <p:nvPicPr>
          <p:cNvPr id="8" name="Picture 7"/>
          <p:cNvPicPr>
            <a:picLocks noChangeAspect="1"/>
          </p:cNvPicPr>
          <p:nvPr/>
        </p:nvPicPr>
        <p:blipFill>
          <a:blip r:embed="rId5"/>
          <a:stretch>
            <a:fillRect/>
          </a:stretch>
        </p:blipFill>
        <p:spPr>
          <a:xfrm>
            <a:off x="2362200" y="6103751"/>
            <a:ext cx="4279900" cy="5715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err="1" smtClean="0">
                <a:solidFill>
                  <a:srgbClr val="FF0000"/>
                </a:solidFill>
              </a:rPr>
              <a:t>Flavour</a:t>
            </a:r>
            <a:r>
              <a:rPr lang="en-US" dirty="0" smtClean="0">
                <a:solidFill>
                  <a:srgbClr val="FF0000"/>
                </a:solidFill>
              </a:rPr>
              <a:t> Susceptibility:</a:t>
            </a:r>
            <a:endParaRPr lang="en-US" dirty="0">
              <a:solidFill>
                <a:srgbClr val="FF0000"/>
              </a:solidFill>
            </a:endParaRPr>
          </a:p>
        </p:txBody>
      </p:sp>
      <p:pic>
        <p:nvPicPr>
          <p:cNvPr id="5" name="Picture 4"/>
          <p:cNvPicPr>
            <a:picLocks noChangeAspect="1"/>
          </p:cNvPicPr>
          <p:nvPr/>
        </p:nvPicPr>
        <p:blipFill>
          <a:blip r:embed="rId2"/>
          <a:stretch>
            <a:fillRect/>
          </a:stretch>
        </p:blipFill>
        <p:spPr>
          <a:xfrm>
            <a:off x="1447800" y="2133600"/>
            <a:ext cx="6521450" cy="1371600"/>
          </a:xfrm>
          <a:prstGeom prst="rect">
            <a:avLst/>
          </a:prstGeom>
        </p:spPr>
      </p:pic>
      <p:pic>
        <p:nvPicPr>
          <p:cNvPr id="6" name="Picture 5"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7493000" y="692150"/>
            <a:ext cx="787400" cy="342900"/>
          </a:xfrm>
          <a:prstGeom prst="rect">
            <a:avLst/>
          </a:prstGeom>
        </p:spPr>
      </p:pic>
      <p:pic>
        <p:nvPicPr>
          <p:cNvPr id="8" name="Picture 7"/>
          <p:cNvPicPr>
            <a:picLocks noChangeAspect="1"/>
          </p:cNvPicPr>
          <p:nvPr/>
        </p:nvPicPr>
        <p:blipFill>
          <a:blip r:embed="rId5"/>
          <a:stretch>
            <a:fillRect/>
          </a:stretch>
        </p:blipFill>
        <p:spPr>
          <a:xfrm>
            <a:off x="1600200" y="3886200"/>
            <a:ext cx="6369050" cy="1047750"/>
          </a:xfrm>
          <a:prstGeom prst="rect">
            <a:avLst/>
          </a:prstGeom>
        </p:spPr>
      </p:pic>
      <p:pic>
        <p:nvPicPr>
          <p:cNvPr id="10" name="Picture 9"/>
          <p:cNvPicPr>
            <a:picLocks noChangeAspect="1"/>
          </p:cNvPicPr>
          <p:nvPr/>
        </p:nvPicPr>
        <p:blipFill>
          <a:blip r:embed="rId6"/>
          <a:stretch>
            <a:fillRect/>
          </a:stretch>
        </p:blipFill>
        <p:spPr>
          <a:xfrm>
            <a:off x="1213366" y="5843032"/>
            <a:ext cx="2819400" cy="393700"/>
          </a:xfrm>
          <a:prstGeom prst="rect">
            <a:avLst/>
          </a:prstGeom>
          <a:ln>
            <a:solidFill>
              <a:srgbClr val="FF0000"/>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248400" cy="1143000"/>
          </a:xfrm>
          <a:solidFill>
            <a:srgbClr val="CCFFCC"/>
          </a:solidFill>
        </p:spPr>
        <p:txBody>
          <a:bodyPr/>
          <a:lstStyle/>
          <a:p>
            <a:r>
              <a:rPr lang="en-US" dirty="0" smtClean="0">
                <a:solidFill>
                  <a:srgbClr val="FF0000"/>
                </a:solidFill>
              </a:rPr>
              <a:t>in details:</a:t>
            </a:r>
            <a:endParaRPr lang="en-US" dirty="0">
              <a:solidFill>
                <a:srgbClr val="FF0000"/>
              </a:solidFill>
            </a:endParaRPr>
          </a:p>
        </p:txBody>
      </p:sp>
      <p:pic>
        <p:nvPicPr>
          <p:cNvPr id="9" name="Picture 8"/>
          <p:cNvPicPr>
            <a:picLocks noChangeAspect="1"/>
          </p:cNvPicPr>
          <p:nvPr/>
        </p:nvPicPr>
        <p:blipFill>
          <a:blip r:embed="rId2"/>
          <a:stretch>
            <a:fillRect/>
          </a:stretch>
        </p:blipFill>
        <p:spPr>
          <a:xfrm>
            <a:off x="304800" y="1828800"/>
            <a:ext cx="5156200" cy="952500"/>
          </a:xfrm>
          <a:prstGeom prst="rect">
            <a:avLst/>
          </a:prstGeom>
        </p:spPr>
      </p:pic>
      <p:pic>
        <p:nvPicPr>
          <p:cNvPr id="11" name="Picture 10"/>
          <p:cNvPicPr>
            <a:picLocks noChangeAspect="1"/>
          </p:cNvPicPr>
          <p:nvPr/>
        </p:nvPicPr>
        <p:blipFill>
          <a:blip r:embed="rId3"/>
          <a:stretch>
            <a:fillRect/>
          </a:stretch>
        </p:blipFill>
        <p:spPr>
          <a:xfrm>
            <a:off x="304800" y="2781300"/>
            <a:ext cx="3810000" cy="1536700"/>
          </a:xfrm>
          <a:prstGeom prst="rect">
            <a:avLst/>
          </a:prstGeom>
        </p:spPr>
      </p:pic>
      <p:pic>
        <p:nvPicPr>
          <p:cNvPr id="13" name="Picture 12"/>
          <p:cNvPicPr>
            <a:picLocks noChangeAspect="1"/>
          </p:cNvPicPr>
          <p:nvPr/>
        </p:nvPicPr>
        <p:blipFill>
          <a:blip r:embed="rId4"/>
          <a:stretch>
            <a:fillRect/>
          </a:stretch>
        </p:blipFill>
        <p:spPr>
          <a:xfrm>
            <a:off x="4711700" y="2781300"/>
            <a:ext cx="3975100" cy="914400"/>
          </a:xfrm>
          <a:prstGeom prst="rect">
            <a:avLst/>
          </a:prstGeom>
          <a:solidFill>
            <a:srgbClr val="FF6600"/>
          </a:solidFill>
        </p:spPr>
      </p:pic>
      <p:pic>
        <p:nvPicPr>
          <p:cNvPr id="15" name="Picture 14"/>
          <p:cNvPicPr>
            <a:picLocks noChangeAspect="1"/>
          </p:cNvPicPr>
          <p:nvPr/>
        </p:nvPicPr>
        <p:blipFill>
          <a:blip r:embed="rId5"/>
          <a:stretch>
            <a:fillRect/>
          </a:stretch>
        </p:blipFill>
        <p:spPr>
          <a:xfrm>
            <a:off x="304800" y="4483100"/>
            <a:ext cx="4025900" cy="1384300"/>
          </a:xfrm>
          <a:prstGeom prst="rect">
            <a:avLst/>
          </a:prstGeom>
        </p:spPr>
      </p:pic>
      <p:pic>
        <p:nvPicPr>
          <p:cNvPr id="17" name="Picture 16"/>
          <p:cNvPicPr>
            <a:picLocks noChangeAspect="1"/>
          </p:cNvPicPr>
          <p:nvPr/>
        </p:nvPicPr>
        <p:blipFill>
          <a:blip r:embed="rId6"/>
          <a:stretch>
            <a:fillRect/>
          </a:stretch>
        </p:blipFill>
        <p:spPr>
          <a:xfrm>
            <a:off x="3314700" y="6019800"/>
            <a:ext cx="5372100" cy="558800"/>
          </a:xfrm>
          <a:prstGeom prst="rect">
            <a:avLst/>
          </a:prstGeom>
          <a:solidFill>
            <a:srgbClr val="FF0000">
              <a:alpha val="47000"/>
            </a:srgbClr>
          </a:solidFill>
          <a:ln>
            <a:solidFill>
              <a:srgbClr val="FF0000">
                <a:alpha val="53000"/>
              </a:srgbClr>
            </a:solidFill>
          </a:ln>
        </p:spPr>
      </p:pic>
      <p:pic>
        <p:nvPicPr>
          <p:cNvPr id="19" name="Picture 18"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514600" y="812800"/>
            <a:ext cx="1066800" cy="254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err="1" smtClean="0">
                <a:solidFill>
                  <a:srgbClr val="FF0000"/>
                </a:solidFill>
              </a:rPr>
              <a:t>Flavour</a:t>
            </a:r>
            <a:r>
              <a:rPr lang="en-US" dirty="0" smtClean="0">
                <a:solidFill>
                  <a:srgbClr val="FF0000"/>
                </a:solidFill>
              </a:rPr>
              <a:t> Susceptibility:</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457200" y="1987550"/>
            <a:ext cx="3778250" cy="3879850"/>
          </a:xfrm>
          <a:prstGeom prst="rect">
            <a:avLst/>
          </a:prstGeom>
        </p:spPr>
      </p:pic>
      <p:pic>
        <p:nvPicPr>
          <p:cNvPr id="5" name="Picture 4"/>
          <p:cNvPicPr>
            <a:picLocks noChangeAspect="1"/>
          </p:cNvPicPr>
          <p:nvPr/>
        </p:nvPicPr>
        <p:blipFill>
          <a:blip r:embed="rId3"/>
          <a:stretch>
            <a:fillRect/>
          </a:stretch>
        </p:blipFill>
        <p:spPr>
          <a:xfrm>
            <a:off x="4235450" y="3200400"/>
            <a:ext cx="4648200" cy="1371600"/>
          </a:xfrm>
          <a:prstGeom prst="rect">
            <a:avLst/>
          </a:prstGeom>
        </p:spPr>
      </p:pic>
      <p:pic>
        <p:nvPicPr>
          <p:cNvPr id="6" name="Picture 5" descr="latex-image-1.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7493000" y="692150"/>
            <a:ext cx="787400" cy="342900"/>
          </a:xfrm>
          <a:prstGeom prst="rect">
            <a:avLst/>
          </a:prstGeom>
        </p:spPr>
      </p:pic>
      <p:pic>
        <p:nvPicPr>
          <p:cNvPr id="7" name="Picture 6"/>
          <p:cNvPicPr>
            <a:picLocks noChangeAspect="1"/>
          </p:cNvPicPr>
          <p:nvPr/>
        </p:nvPicPr>
        <p:blipFill>
          <a:blip r:embed="rId6"/>
          <a:stretch>
            <a:fillRect/>
          </a:stretch>
        </p:blipFill>
        <p:spPr>
          <a:xfrm>
            <a:off x="4889500" y="6134100"/>
            <a:ext cx="3797300" cy="533400"/>
          </a:xfrm>
          <a:prstGeom prst="rect">
            <a:avLst/>
          </a:prstGeom>
          <a:ln>
            <a:solidFill>
              <a:srgbClr val="FF0000"/>
            </a:solid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4343400" cy="1143000"/>
          </a:xfrm>
          <a:solidFill>
            <a:srgbClr val="CCFFCC"/>
          </a:solidFill>
        </p:spPr>
        <p:txBody>
          <a:bodyPr/>
          <a:lstStyle/>
          <a:p>
            <a:r>
              <a:rPr lang="en-US" dirty="0" smtClean="0">
                <a:solidFill>
                  <a:srgbClr val="FF0000"/>
                </a:solidFill>
              </a:rPr>
              <a:t>Rates</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838200" y="1828800"/>
            <a:ext cx="7404100" cy="4114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3016250" cy="1050925"/>
          </a:xfrm>
          <a:solidFill>
            <a:srgbClr val="3366FF">
              <a:alpha val="55000"/>
            </a:srgbClr>
          </a:solidFill>
        </p:spPr>
        <p:txBody>
          <a:bodyPr/>
          <a:lstStyle/>
          <a:p>
            <a:r>
              <a:rPr lang="en-US"/>
              <a:t>Outline</a:t>
            </a:r>
          </a:p>
        </p:txBody>
      </p:sp>
      <p:sp>
        <p:nvSpPr>
          <p:cNvPr id="16387" name="Rectangle 3"/>
          <p:cNvSpPr>
            <a:spLocks noGrp="1" noChangeArrowheads="1"/>
          </p:cNvSpPr>
          <p:nvPr>
            <p:ph type="body" idx="1"/>
          </p:nvPr>
        </p:nvSpPr>
        <p:spPr>
          <a:xfrm>
            <a:off x="2438400" y="2133600"/>
            <a:ext cx="4267200" cy="3352800"/>
          </a:xfrm>
          <a:solidFill>
            <a:srgbClr val="CCFFCC"/>
          </a:solidFill>
        </p:spPr>
        <p:txBody>
          <a:bodyPr/>
          <a:lstStyle/>
          <a:p>
            <a:pPr marL="533400" indent="-533400">
              <a:buNone/>
            </a:pPr>
            <a:r>
              <a:rPr lang="en-US" dirty="0" smtClean="0">
                <a:solidFill>
                  <a:srgbClr val="FF0000"/>
                </a:solidFill>
              </a:rPr>
              <a:t>    </a:t>
            </a:r>
          </a:p>
          <a:p>
            <a:pPr marL="533400" indent="-533400"/>
            <a:r>
              <a:rPr lang="en-US" dirty="0" smtClean="0">
                <a:solidFill>
                  <a:srgbClr val="FF0000"/>
                </a:solidFill>
              </a:rPr>
              <a:t>Motivation</a:t>
            </a:r>
          </a:p>
          <a:p>
            <a:pPr marL="533400" indent="-533400"/>
            <a:r>
              <a:rPr lang="en-US" dirty="0" smtClean="0">
                <a:solidFill>
                  <a:srgbClr val="FF0000"/>
                </a:solidFill>
              </a:rPr>
              <a:t>Rates, </a:t>
            </a:r>
          </a:p>
          <a:p>
            <a:pPr marL="533400" indent="-533400"/>
            <a:r>
              <a:rPr lang="en-US" dirty="0" smtClean="0">
                <a:solidFill>
                  <a:srgbClr val="FF0000"/>
                </a:solidFill>
              </a:rPr>
              <a:t>Evolution</a:t>
            </a:r>
          </a:p>
          <a:p>
            <a:pPr marL="533400" indent="-533400"/>
            <a:r>
              <a:rPr lang="en-US" dirty="0" smtClean="0">
                <a:solidFill>
                  <a:srgbClr val="FF0000"/>
                </a:solidFill>
              </a:rPr>
              <a:t>Experiments </a:t>
            </a:r>
          </a:p>
        </p:txBody>
      </p:sp>
      <p:sp>
        <p:nvSpPr>
          <p:cNvPr id="16388" name="Text Box 4"/>
          <p:cNvSpPr txBox="1">
            <a:spLocks noChangeArrowheads="1"/>
          </p:cNvSpPr>
          <p:nvPr/>
        </p:nvSpPr>
        <p:spPr bwMode="auto">
          <a:xfrm>
            <a:off x="1584325" y="4227513"/>
            <a:ext cx="184150" cy="366712"/>
          </a:xfrm>
          <a:prstGeom prst="rect">
            <a:avLst/>
          </a:prstGeom>
          <a:noFill/>
          <a:ln w="9525">
            <a:noFill/>
            <a:miter lim="800000"/>
            <a:headEnd/>
            <a:tailEnd/>
          </a:ln>
          <a:effectLst/>
        </p:spPr>
        <p:txBody>
          <a:bodyPr wrap="none">
            <a:prstTxWarp prst="textNoShape">
              <a:avLst/>
            </a:prstTxWarp>
            <a:spAutoFit/>
          </a:bodyPr>
          <a:lstStyle/>
          <a:p>
            <a:endParaRPr lang="en-US" sz="1800"/>
          </a:p>
        </p:txBody>
      </p:sp>
      <p:pic>
        <p:nvPicPr>
          <p:cNvPr id="5" name="Picture 4"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4337050" y="3460750"/>
            <a:ext cx="1028700" cy="3175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447800" y="228600"/>
            <a:ext cx="6324600" cy="762000"/>
          </a:xfrm>
          <a:solidFill>
            <a:srgbClr val="CCFFCC"/>
          </a:solidFill>
        </p:spPr>
        <p:txBody>
          <a:bodyPr/>
          <a:lstStyle/>
          <a:p>
            <a:r>
              <a:rPr lang="en-US" b="1" dirty="0" smtClean="0">
                <a:solidFill>
                  <a:srgbClr val="FF0000"/>
                </a:solidFill>
                <a:latin typeface="Times New Roman" pitchFamily="-65" charset="0"/>
              </a:rPr>
              <a:t>Rates: 1 Nucleon </a:t>
            </a:r>
            <a:endParaRPr lang="en-US" b="1" dirty="0">
              <a:solidFill>
                <a:srgbClr val="FF0000"/>
              </a:solidFill>
              <a:latin typeface="Times New Roman" pitchFamily="-65" charset="0"/>
            </a:endParaRPr>
          </a:p>
        </p:txBody>
      </p:sp>
      <p:graphicFrame>
        <p:nvGraphicFramePr>
          <p:cNvPr id="70671" name="Object 15"/>
          <p:cNvGraphicFramePr>
            <a:graphicFrameLocks noChangeAspect="1"/>
          </p:cNvGraphicFramePr>
          <p:nvPr>
            <p:ph sz="half" idx="1"/>
          </p:nvPr>
        </p:nvGraphicFramePr>
        <p:xfrm>
          <a:off x="1752600" y="2381250"/>
          <a:ext cx="500063" cy="450850"/>
        </p:xfrm>
        <a:graphic>
          <a:graphicData uri="http://schemas.openxmlformats.org/presentationml/2006/ole">
            <p:oleObj spid="_x0000_s260098" name="Equation" r:id="rId4" imgW="4064000" imgH="3657600" progId="Equation.3">
              <p:embed/>
            </p:oleObj>
          </a:graphicData>
        </a:graphic>
      </p:graphicFrame>
      <p:pic>
        <p:nvPicPr>
          <p:cNvPr id="70659" name="Picture 3" descr="example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52400" y="4114800"/>
            <a:ext cx="3352800" cy="1751013"/>
          </a:xfrm>
          <a:prstGeom prst="rect">
            <a:avLst/>
          </a:prstGeom>
          <a:noFill/>
        </p:spPr>
      </p:pic>
      <p:pic>
        <p:nvPicPr>
          <p:cNvPr id="70660" name="Picture 4" descr="example2"/>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657600" y="4038600"/>
            <a:ext cx="2209800" cy="1854200"/>
          </a:xfrm>
          <a:prstGeom prst="rect">
            <a:avLst/>
          </a:prstGeom>
          <a:noFill/>
        </p:spPr>
      </p:pic>
      <p:pic>
        <p:nvPicPr>
          <p:cNvPr id="70661" name="Picture 5" descr="example3"/>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400800" y="4038600"/>
            <a:ext cx="2438400" cy="1768475"/>
          </a:xfrm>
          <a:prstGeom prst="rect">
            <a:avLst/>
          </a:prstGeom>
          <a:noFill/>
        </p:spPr>
      </p:pic>
      <p:sp>
        <p:nvSpPr>
          <p:cNvPr id="70662" name="Text Box 6"/>
          <p:cNvSpPr txBox="1">
            <a:spLocks noChangeArrowheads="1"/>
          </p:cNvSpPr>
          <p:nvPr/>
        </p:nvSpPr>
        <p:spPr bwMode="auto">
          <a:xfrm>
            <a:off x="3429000" y="4572000"/>
            <a:ext cx="628650" cy="1006475"/>
          </a:xfrm>
          <a:prstGeom prst="rect">
            <a:avLst/>
          </a:prstGeom>
          <a:noFill/>
          <a:ln w="9525">
            <a:noFill/>
            <a:miter lim="800000"/>
            <a:headEnd/>
            <a:tailEnd/>
          </a:ln>
        </p:spPr>
        <p:txBody>
          <a:bodyPr wrap="none">
            <a:prstTxWarp prst="textNoShape">
              <a:avLst/>
            </a:prstTxWarp>
            <a:spAutoFit/>
          </a:bodyPr>
          <a:lstStyle/>
          <a:p>
            <a:pPr eaLnBrk="0" hangingPunct="0"/>
            <a:r>
              <a:rPr lang="en-US" sz="6000">
                <a:ea typeface="ＭＳ Ｐゴシック" pitchFamily="-65" charset="-128"/>
                <a:cs typeface="ＭＳ Ｐゴシック" pitchFamily="-65" charset="-128"/>
              </a:rPr>
              <a:t>=</a:t>
            </a:r>
          </a:p>
        </p:txBody>
      </p:sp>
      <p:sp>
        <p:nvSpPr>
          <p:cNvPr id="70664" name="Text Box 8"/>
          <p:cNvSpPr txBox="1">
            <a:spLocks noChangeArrowheads="1"/>
          </p:cNvSpPr>
          <p:nvPr/>
        </p:nvSpPr>
        <p:spPr bwMode="auto">
          <a:xfrm>
            <a:off x="3886200" y="6172200"/>
            <a:ext cx="1981200" cy="457200"/>
          </a:xfrm>
          <a:prstGeom prst="rect">
            <a:avLst/>
          </a:prstGeom>
          <a:noFill/>
          <a:ln w="9525">
            <a:noFill/>
            <a:miter lim="800000"/>
            <a:headEnd/>
            <a:tailEnd/>
          </a:ln>
        </p:spPr>
        <p:txBody>
          <a:bodyPr wrap="none">
            <a:prstTxWarp prst="textNoShape">
              <a:avLst/>
            </a:prstTxWarp>
            <a:spAutoFit/>
          </a:bodyPr>
          <a:lstStyle/>
          <a:p>
            <a:pPr eaLnBrk="0" hangingPunct="0"/>
            <a:r>
              <a:rPr lang="en-US" sz="2400">
                <a:ea typeface="ＭＳ Ｐゴシック" pitchFamily="-65" charset="-128"/>
                <a:cs typeface="ＭＳ Ｐゴシック" pitchFamily="-65" charset="-128"/>
              </a:rPr>
              <a:t>1 Loop ChPT</a:t>
            </a:r>
          </a:p>
        </p:txBody>
      </p:sp>
      <p:sp>
        <p:nvSpPr>
          <p:cNvPr id="70665" name="Text Box 9"/>
          <p:cNvSpPr txBox="1">
            <a:spLocks noChangeArrowheads="1"/>
          </p:cNvSpPr>
          <p:nvPr/>
        </p:nvSpPr>
        <p:spPr bwMode="auto">
          <a:xfrm>
            <a:off x="6781800" y="6172200"/>
            <a:ext cx="2114550" cy="457200"/>
          </a:xfrm>
          <a:prstGeom prst="rect">
            <a:avLst/>
          </a:prstGeom>
          <a:noFill/>
          <a:ln w="9525">
            <a:noFill/>
            <a:miter lim="800000"/>
            <a:headEnd/>
            <a:tailEnd/>
          </a:ln>
        </p:spPr>
        <p:txBody>
          <a:bodyPr wrap="none">
            <a:prstTxWarp prst="textNoShape">
              <a:avLst/>
            </a:prstTxWarp>
            <a:spAutoFit/>
          </a:bodyPr>
          <a:lstStyle/>
          <a:p>
            <a:pPr eaLnBrk="0" hangingPunct="0"/>
            <a:r>
              <a:rPr lang="en-US" sz="2400">
                <a:ea typeface="ＭＳ Ｐゴシック" pitchFamily="-65" charset="-128"/>
                <a:cs typeface="ＭＳ Ｐゴシック" pitchFamily="-65" charset="-128"/>
              </a:rPr>
              <a:t>N-</a:t>
            </a:r>
            <a:r>
              <a:rPr lang="en-US" sz="2400">
                <a:latin typeface="Symbol" pitchFamily="-65" charset="2"/>
                <a:ea typeface="ＭＳ Ｐゴシック" pitchFamily="-65" charset="-128"/>
                <a:cs typeface="ＭＳ Ｐゴシック" pitchFamily="-65" charset="-128"/>
                <a:sym typeface="Symbol" pitchFamily="-65" charset="2"/>
              </a:rPr>
              <a:t></a:t>
            </a:r>
            <a:r>
              <a:rPr lang="en-US" sz="2400">
                <a:ea typeface="ＭＳ Ｐゴシック" pitchFamily="-65" charset="-128"/>
                <a:cs typeface="ＭＳ Ｐゴシック" pitchFamily="-65" charset="-128"/>
              </a:rPr>
              <a:t> Transition</a:t>
            </a:r>
          </a:p>
        </p:txBody>
      </p:sp>
      <p:graphicFrame>
        <p:nvGraphicFramePr>
          <p:cNvPr id="70666" name="Object 10"/>
          <p:cNvGraphicFramePr>
            <a:graphicFrameLocks noChangeAspect="1"/>
          </p:cNvGraphicFramePr>
          <p:nvPr/>
        </p:nvGraphicFramePr>
        <p:xfrm>
          <a:off x="3200400" y="2209800"/>
          <a:ext cx="3675063" cy="933450"/>
        </p:xfrm>
        <a:graphic>
          <a:graphicData uri="http://schemas.openxmlformats.org/presentationml/2006/ole">
            <p:oleObj spid="_x0000_s260099" name="Equation" r:id="rId8" imgW="7315200" imgH="1511300" progId="Equation.3">
              <p:embed/>
            </p:oleObj>
          </a:graphicData>
        </a:graphic>
      </p:graphicFrame>
      <p:sp>
        <p:nvSpPr>
          <p:cNvPr id="70667" name="Text Box 11"/>
          <p:cNvSpPr txBox="1">
            <a:spLocks noChangeArrowheads="1"/>
          </p:cNvSpPr>
          <p:nvPr/>
        </p:nvSpPr>
        <p:spPr bwMode="auto">
          <a:xfrm>
            <a:off x="609600" y="2590800"/>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sz="2400">
              <a:ea typeface="ＭＳ Ｐゴシック" pitchFamily="-65" charset="-128"/>
              <a:cs typeface="ＭＳ Ｐゴシック" pitchFamily="-65" charset="-128"/>
            </a:endParaRPr>
          </a:p>
        </p:txBody>
      </p:sp>
      <p:graphicFrame>
        <p:nvGraphicFramePr>
          <p:cNvPr id="70668" name="Object 12"/>
          <p:cNvGraphicFramePr>
            <a:graphicFrameLocks noChangeAspect="1"/>
          </p:cNvGraphicFramePr>
          <p:nvPr/>
        </p:nvGraphicFramePr>
        <p:xfrm>
          <a:off x="990600" y="1219200"/>
          <a:ext cx="6477000" cy="730250"/>
        </p:xfrm>
        <a:graphic>
          <a:graphicData uri="http://schemas.openxmlformats.org/presentationml/2006/ole">
            <p:oleObj spid="_x0000_s260100" name="Equation" r:id="rId9" imgW="7315200" imgH="825500" progId="Equation.3">
              <p:embed/>
            </p:oleObj>
          </a:graphicData>
        </a:graphic>
      </p:graphicFrame>
      <p:sp>
        <p:nvSpPr>
          <p:cNvPr id="70669" name="Text Box 13"/>
          <p:cNvSpPr txBox="1">
            <a:spLocks noChangeArrowheads="1"/>
          </p:cNvSpPr>
          <p:nvPr/>
        </p:nvSpPr>
        <p:spPr bwMode="auto">
          <a:xfrm>
            <a:off x="762000" y="3581400"/>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sz="2400">
              <a:ea typeface="ＭＳ Ｐゴシック" pitchFamily="-65" charset="-128"/>
              <a:cs typeface="ＭＳ Ｐゴシック" pitchFamily="-65" charset="-128"/>
            </a:endParaRPr>
          </a:p>
        </p:txBody>
      </p:sp>
      <p:sp>
        <p:nvSpPr>
          <p:cNvPr id="70670" name="Rectangle 14"/>
          <p:cNvSpPr>
            <a:spLocks noChangeAspect="1" noChangeArrowheads="1"/>
          </p:cNvSpPr>
          <p:nvPr/>
        </p:nvSpPr>
        <p:spPr bwMode="auto">
          <a:xfrm>
            <a:off x="5867400" y="4724400"/>
            <a:ext cx="533400" cy="533400"/>
          </a:xfrm>
          <a:prstGeom prst="rect">
            <a:avLst/>
          </a:prstGeom>
          <a:noFill/>
          <a:ln w="9525">
            <a:noFill/>
            <a:miter lim="800000"/>
            <a:headEnd/>
            <a:tailEnd/>
          </a:ln>
          <a:effectLst/>
        </p:spPr>
        <p:txBody>
          <a:bodyPr wrap="none">
            <a:prstTxWarp prst="textNoShape">
              <a:avLst/>
            </a:prstTxWarp>
          </a:bodyPr>
          <a:lstStyle/>
          <a:p>
            <a:r>
              <a:rPr lang="en-US" sz="3600"/>
              <a:t>+</a:t>
            </a:r>
          </a:p>
        </p:txBody>
      </p:sp>
      <p:graphicFrame>
        <p:nvGraphicFramePr>
          <p:cNvPr id="70673" name="Object 17"/>
          <p:cNvGraphicFramePr>
            <a:graphicFrameLocks noChangeAspect="1"/>
          </p:cNvGraphicFramePr>
          <p:nvPr>
            <p:ph sz="half" idx="2"/>
          </p:nvPr>
        </p:nvGraphicFramePr>
        <p:xfrm>
          <a:off x="1752600" y="3284538"/>
          <a:ext cx="533400" cy="488950"/>
        </p:xfrm>
        <a:graphic>
          <a:graphicData uri="http://schemas.openxmlformats.org/presentationml/2006/ole">
            <p:oleObj spid="_x0000_s260101" name="Equation" r:id="rId10" imgW="4876800" imgH="447040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295400" y="228600"/>
            <a:ext cx="6781800" cy="838200"/>
          </a:xfrm>
          <a:solidFill>
            <a:srgbClr val="CCFFCC"/>
          </a:solidFill>
        </p:spPr>
        <p:txBody>
          <a:bodyPr/>
          <a:lstStyle/>
          <a:p>
            <a:r>
              <a:rPr lang="en-US" b="1" dirty="0" smtClean="0">
                <a:solidFill>
                  <a:srgbClr val="FF0000"/>
                </a:solidFill>
                <a:latin typeface="Times New Roman" pitchFamily="-65" charset="0"/>
              </a:rPr>
              <a:t>Input at the Photon Point</a:t>
            </a:r>
            <a:endParaRPr lang="en-US" b="1" dirty="0">
              <a:solidFill>
                <a:srgbClr val="FF0000"/>
              </a:solidFill>
              <a:latin typeface="Times New Roman" pitchFamily="-65" charset="0"/>
            </a:endParaRPr>
          </a:p>
        </p:txBody>
      </p:sp>
      <p:pic>
        <p:nvPicPr>
          <p:cNvPr id="72707" name="Picture 3" descr="9901385v2"/>
          <p:cNvPicPr>
            <a:picLocks noChangeAspect="1" noChangeArrowheads="1"/>
          </p:cNvPicPr>
          <p:nvPr/>
        </p:nvPicPr>
        <p:blipFill>
          <a:blip r:embed="rId4"/>
          <a:srcRect/>
          <a:stretch>
            <a:fillRect/>
          </a:stretch>
        </p:blipFill>
        <p:spPr bwMode="auto">
          <a:xfrm>
            <a:off x="762000" y="1295400"/>
            <a:ext cx="3200400" cy="2590800"/>
          </a:xfrm>
          <a:prstGeom prst="rect">
            <a:avLst/>
          </a:prstGeom>
          <a:noFill/>
        </p:spPr>
      </p:pic>
      <p:pic>
        <p:nvPicPr>
          <p:cNvPr id="72708" name="Picture 4" descr="nucl"/>
          <p:cNvPicPr>
            <a:picLocks noChangeAspect="1" noChangeArrowheads="1"/>
          </p:cNvPicPr>
          <p:nvPr/>
        </p:nvPicPr>
        <p:blipFill>
          <a:blip r:embed="rId5"/>
          <a:srcRect t="30952"/>
          <a:stretch>
            <a:fillRect/>
          </a:stretch>
        </p:blipFill>
        <p:spPr bwMode="auto">
          <a:xfrm>
            <a:off x="2209800" y="3505200"/>
            <a:ext cx="6781800" cy="3278188"/>
          </a:xfrm>
          <a:prstGeom prst="rect">
            <a:avLst/>
          </a:prstGeom>
          <a:noFill/>
        </p:spPr>
      </p:pic>
      <p:sp>
        <p:nvSpPr>
          <p:cNvPr id="72709" name="Text Box 5"/>
          <p:cNvSpPr txBox="1">
            <a:spLocks noChangeArrowheads="1"/>
          </p:cNvSpPr>
          <p:nvPr/>
        </p:nvSpPr>
        <p:spPr bwMode="auto">
          <a:xfrm>
            <a:off x="1524000" y="2286000"/>
            <a:ext cx="355600" cy="427038"/>
          </a:xfrm>
          <a:prstGeom prst="rect">
            <a:avLst/>
          </a:prstGeom>
          <a:noFill/>
          <a:ln w="9525">
            <a:noFill/>
            <a:miter lim="800000"/>
            <a:headEnd/>
            <a:tailEnd/>
          </a:ln>
        </p:spPr>
        <p:txBody>
          <a:bodyPr wrap="none">
            <a:prstTxWarp prst="textNoShape">
              <a:avLst/>
            </a:prstTxWarp>
            <a:spAutoFit/>
          </a:bodyPr>
          <a:lstStyle/>
          <a:p>
            <a:pPr eaLnBrk="0" hangingPunct="0"/>
            <a:r>
              <a:rPr lang="en-US" sz="2200">
                <a:latin typeface="Symbol" pitchFamily="-65" charset="2"/>
                <a:ea typeface="ＭＳ Ｐゴシック" pitchFamily="-65" charset="-128"/>
                <a:cs typeface="ＭＳ Ｐゴシック" pitchFamily="-65" charset="-128"/>
                <a:sym typeface="Symbol" pitchFamily="-65" charset="2"/>
              </a:rPr>
              <a:t></a:t>
            </a:r>
            <a:endParaRPr lang="en-US" sz="2400">
              <a:ea typeface="ＭＳ Ｐゴシック" pitchFamily="-65" charset="-128"/>
              <a:cs typeface="ＭＳ Ｐゴシック" pitchFamily="-65" charset="-128"/>
            </a:endParaRPr>
          </a:p>
        </p:txBody>
      </p:sp>
      <p:sp>
        <p:nvSpPr>
          <p:cNvPr id="72710" name="Text Box 6"/>
          <p:cNvSpPr txBox="1">
            <a:spLocks noChangeArrowheads="1"/>
          </p:cNvSpPr>
          <p:nvPr/>
        </p:nvSpPr>
        <p:spPr bwMode="auto">
          <a:xfrm>
            <a:off x="2286000" y="1905000"/>
            <a:ext cx="2076450" cy="427038"/>
          </a:xfrm>
          <a:prstGeom prst="rect">
            <a:avLst/>
          </a:prstGeom>
          <a:noFill/>
          <a:ln w="9525">
            <a:noFill/>
            <a:miter lim="800000"/>
            <a:headEnd/>
            <a:tailEnd/>
          </a:ln>
        </p:spPr>
        <p:txBody>
          <a:bodyPr wrap="none">
            <a:prstTxWarp prst="textNoShape">
              <a:avLst/>
            </a:prstTxWarp>
            <a:spAutoFit/>
          </a:bodyPr>
          <a:lstStyle/>
          <a:p>
            <a:pPr eaLnBrk="0" hangingPunct="0"/>
            <a:r>
              <a:rPr lang="en-US" sz="2200">
                <a:latin typeface="Symbol" pitchFamily="-65" charset="2"/>
                <a:ea typeface="ＭＳ Ｐゴシック" pitchFamily="-65" charset="-128"/>
                <a:cs typeface="ＭＳ Ｐゴシック" pitchFamily="-65" charset="-128"/>
                <a:sym typeface="Symbol" pitchFamily="-65" charset="2"/>
              </a:rPr>
              <a:t></a:t>
            </a:r>
            <a:r>
              <a:rPr lang="en-US" sz="2200">
                <a:ea typeface="ＭＳ Ｐゴシック" pitchFamily="-65" charset="-128"/>
                <a:cs typeface="ＭＳ Ｐゴシック" pitchFamily="-65" charset="-128"/>
              </a:rPr>
              <a:t>N background</a:t>
            </a:r>
          </a:p>
        </p:txBody>
      </p:sp>
      <p:sp>
        <p:nvSpPr>
          <p:cNvPr id="72711" name="Text Box 7"/>
          <p:cNvSpPr txBox="1">
            <a:spLocks noChangeArrowheads="1"/>
          </p:cNvSpPr>
          <p:nvPr/>
        </p:nvSpPr>
        <p:spPr bwMode="auto">
          <a:xfrm>
            <a:off x="3717925" y="2714625"/>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sz="2400">
              <a:ea typeface="ＭＳ Ｐゴシック" pitchFamily="-65" charset="-128"/>
              <a:cs typeface="ＭＳ Ｐゴシック" pitchFamily="-65" charset="-128"/>
            </a:endParaRPr>
          </a:p>
        </p:txBody>
      </p:sp>
      <p:sp>
        <p:nvSpPr>
          <p:cNvPr id="72712" name="Text Box 8"/>
          <p:cNvSpPr txBox="1">
            <a:spLocks noChangeArrowheads="1"/>
          </p:cNvSpPr>
          <p:nvPr/>
        </p:nvSpPr>
        <p:spPr bwMode="auto">
          <a:xfrm>
            <a:off x="5105400" y="1628775"/>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sz="2400">
              <a:ea typeface="ＭＳ Ｐゴシック" pitchFamily="-65" charset="-128"/>
              <a:cs typeface="ＭＳ Ｐゴシック" pitchFamily="-65" charset="-128"/>
            </a:endParaRPr>
          </a:p>
        </p:txBody>
      </p:sp>
      <p:graphicFrame>
        <p:nvGraphicFramePr>
          <p:cNvPr id="72713" name="Object 9"/>
          <p:cNvGraphicFramePr>
            <a:graphicFrameLocks noChangeAspect="1"/>
          </p:cNvGraphicFramePr>
          <p:nvPr>
            <p:ph idx="1"/>
          </p:nvPr>
        </p:nvGraphicFramePr>
        <p:xfrm>
          <a:off x="5105400" y="1981200"/>
          <a:ext cx="1947863" cy="509588"/>
        </p:xfrm>
        <a:graphic>
          <a:graphicData uri="http://schemas.openxmlformats.org/presentationml/2006/ole">
            <p:oleObj spid="_x0000_s262146" name="Equation" r:id="rId6" imgW="7315200" imgH="191770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4" name="Picture 2" descr="rate_muon"/>
          <p:cNvPicPr>
            <a:picLocks noChangeAspect="1" noChangeArrowheads="1"/>
          </p:cNvPicPr>
          <p:nvPr/>
        </p:nvPicPr>
        <p:blipFill>
          <a:blip r:embed="rId4"/>
          <a:srcRect/>
          <a:stretch>
            <a:fillRect/>
          </a:stretch>
        </p:blipFill>
        <p:spPr bwMode="auto">
          <a:xfrm>
            <a:off x="1371600" y="1533526"/>
            <a:ext cx="6078538" cy="4410074"/>
          </a:xfrm>
          <a:prstGeom prst="rect">
            <a:avLst/>
          </a:prstGeom>
          <a:noFill/>
        </p:spPr>
      </p:pic>
      <p:sp>
        <p:nvSpPr>
          <p:cNvPr id="28675" name="Rectangle 3"/>
          <p:cNvSpPr>
            <a:spLocks noGrp="1" noChangeArrowheads="1"/>
          </p:cNvSpPr>
          <p:nvPr>
            <p:ph type="title"/>
          </p:nvPr>
        </p:nvSpPr>
        <p:spPr>
          <a:xfrm>
            <a:off x="457200" y="274638"/>
            <a:ext cx="8229600" cy="715962"/>
          </a:xfrm>
          <a:solidFill>
            <a:srgbClr val="CCFFCC"/>
          </a:solidFill>
        </p:spPr>
        <p:txBody>
          <a:bodyPr/>
          <a:lstStyle/>
          <a:p>
            <a:r>
              <a:rPr lang="en-US" sz="4000" dirty="0" smtClean="0">
                <a:solidFill>
                  <a:srgbClr val="FF0000"/>
                </a:solidFill>
              </a:rPr>
              <a:t>Typical Mixing in </a:t>
            </a:r>
            <a:endParaRPr lang="en-US" sz="4000" dirty="0">
              <a:solidFill>
                <a:srgbClr val="FF0000"/>
              </a:solidFill>
            </a:endParaRPr>
          </a:p>
        </p:txBody>
      </p:sp>
      <p:graphicFrame>
        <p:nvGraphicFramePr>
          <p:cNvPr id="28676" name="Object 4"/>
          <p:cNvGraphicFramePr>
            <a:graphicFrameLocks noChangeAspect="1"/>
          </p:cNvGraphicFramePr>
          <p:nvPr/>
        </p:nvGraphicFramePr>
        <p:xfrm>
          <a:off x="4373898" y="2286000"/>
          <a:ext cx="438609" cy="381000"/>
        </p:xfrm>
        <a:graphic>
          <a:graphicData uri="http://schemas.openxmlformats.org/presentationml/2006/ole">
            <p:oleObj spid="_x0000_s250882" name="Equation" r:id="rId5" imgW="4876800" imgH="5283200" progId="Equation.3">
              <p:embed/>
            </p:oleObj>
          </a:graphicData>
        </a:graphic>
      </p:graphicFrame>
      <p:graphicFrame>
        <p:nvGraphicFramePr>
          <p:cNvPr id="28677" name="Object 5"/>
          <p:cNvGraphicFramePr>
            <a:graphicFrameLocks noChangeAspect="1"/>
          </p:cNvGraphicFramePr>
          <p:nvPr/>
        </p:nvGraphicFramePr>
        <p:xfrm>
          <a:off x="5181600" y="2590800"/>
          <a:ext cx="304800" cy="279400"/>
        </p:xfrm>
        <a:graphic>
          <a:graphicData uri="http://schemas.openxmlformats.org/presentationml/2006/ole">
            <p:oleObj spid="_x0000_s250883" name="Equation" r:id="rId6" imgW="4876800" imgH="4470400" progId="Equation.3">
              <p:embed/>
            </p:oleObj>
          </a:graphicData>
        </a:graphic>
      </p:graphicFrame>
      <p:graphicFrame>
        <p:nvGraphicFramePr>
          <p:cNvPr id="28678" name="Object 6"/>
          <p:cNvGraphicFramePr>
            <a:graphicFrameLocks noChangeAspect="1"/>
          </p:cNvGraphicFramePr>
          <p:nvPr/>
        </p:nvGraphicFramePr>
        <p:xfrm>
          <a:off x="6096000" y="2667000"/>
          <a:ext cx="333375" cy="533400"/>
        </p:xfrm>
        <a:graphic>
          <a:graphicData uri="http://schemas.openxmlformats.org/presentationml/2006/ole">
            <p:oleObj spid="_x0000_s250884" name="Equation" r:id="rId7" imgW="4064000" imgH="6502400" progId="Equation.3">
              <p:embed/>
            </p:oleObj>
          </a:graphicData>
        </a:graphic>
      </p:graphicFrame>
      <p:grpSp>
        <p:nvGrpSpPr>
          <p:cNvPr id="2" name="Group 8"/>
          <p:cNvGrpSpPr>
            <a:grpSpLocks/>
          </p:cNvGrpSpPr>
          <p:nvPr/>
        </p:nvGrpSpPr>
        <p:grpSpPr bwMode="auto">
          <a:xfrm>
            <a:off x="3276599" y="4191000"/>
            <a:ext cx="1535907" cy="1357313"/>
            <a:chOff x="2064" y="2832"/>
            <a:chExt cx="853" cy="663"/>
          </a:xfrm>
        </p:grpSpPr>
        <p:sp>
          <p:nvSpPr>
            <p:cNvPr id="28681" name="Text Box 9"/>
            <p:cNvSpPr txBox="1">
              <a:spLocks noChangeArrowheads="1"/>
            </p:cNvSpPr>
            <p:nvPr/>
          </p:nvSpPr>
          <p:spPr bwMode="auto">
            <a:xfrm>
              <a:off x="2064" y="3264"/>
              <a:ext cx="853" cy="231"/>
            </a:xfrm>
            <a:prstGeom prst="rect">
              <a:avLst/>
            </a:prstGeom>
            <a:noFill/>
            <a:ln w="9525">
              <a:noFill/>
              <a:miter lim="800000"/>
              <a:headEnd/>
              <a:tailEnd/>
            </a:ln>
            <a:effectLst/>
          </p:spPr>
          <p:txBody>
            <a:bodyPr wrap="none">
              <a:prstTxWarp prst="textNoShape">
                <a:avLst/>
              </a:prstTxWarp>
              <a:spAutoFit/>
            </a:bodyPr>
            <a:lstStyle/>
            <a:p>
              <a:pPr eaLnBrk="0" hangingPunct="0"/>
              <a:r>
                <a:rPr lang="en-US" sz="1800" dirty="0">
                  <a:latin typeface="Verdana" pitchFamily="-65" charset="0"/>
                </a:rPr>
                <a:t>a</a:t>
              </a:r>
              <a:r>
                <a:rPr lang="en-US" sz="1800" baseline="-25000" dirty="0">
                  <a:latin typeface="Verdana" pitchFamily="-65" charset="0"/>
                </a:rPr>
                <a:t>1</a:t>
              </a:r>
              <a:r>
                <a:rPr lang="en-US" sz="1800" dirty="0">
                  <a:latin typeface="Verdana" pitchFamily="-65" charset="0"/>
                  <a:sym typeface="Symbol" pitchFamily="-65" charset="2"/>
                </a:rPr>
                <a:t>a</a:t>
              </a:r>
              <a:r>
                <a:rPr lang="en-US" sz="1800" baseline="-25000" dirty="0">
                  <a:latin typeface="Verdana" pitchFamily="-65" charset="0"/>
                </a:rPr>
                <a:t>1</a:t>
              </a:r>
              <a:endParaRPr lang="en-US" sz="1800" dirty="0">
                <a:latin typeface="Verdana" pitchFamily="-65" charset="0"/>
              </a:endParaRPr>
            </a:p>
          </p:txBody>
        </p:sp>
        <p:sp>
          <p:nvSpPr>
            <p:cNvPr id="28682" name="AutoShape 10"/>
            <p:cNvSpPr>
              <a:spLocks noChangeArrowheads="1"/>
            </p:cNvSpPr>
            <p:nvPr/>
          </p:nvSpPr>
          <p:spPr bwMode="auto">
            <a:xfrm rot="18300000">
              <a:off x="2376" y="3000"/>
              <a:ext cx="432" cy="96"/>
            </a:xfrm>
            <a:prstGeom prst="rightArrow">
              <a:avLst>
                <a:gd name="adj1" fmla="val 50000"/>
                <a:gd name="adj2" fmla="val 112500"/>
              </a:avLst>
            </a:prstGeom>
            <a:solidFill>
              <a:schemeClr val="accent1"/>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11" name="TextBox 10"/>
          <p:cNvSpPr txBox="1"/>
          <p:nvPr/>
        </p:nvSpPr>
        <p:spPr>
          <a:xfrm rot="10800000" flipV="1">
            <a:off x="457198" y="6160531"/>
            <a:ext cx="312420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solidFill>
                  <a:srgbClr val="FF0000"/>
                </a:solidFill>
              </a:rPr>
              <a:t>T=150 </a:t>
            </a:r>
            <a:r>
              <a:rPr lang="en-US" dirty="0" err="1" smtClean="0">
                <a:solidFill>
                  <a:srgbClr val="FF0000"/>
                </a:solidFill>
              </a:rPr>
              <a:t>MeV</a:t>
            </a:r>
            <a:r>
              <a:rPr lang="en-US" dirty="0" smtClean="0">
                <a:solidFill>
                  <a:srgbClr val="FF0000"/>
                </a:solidFill>
              </a:rPr>
              <a:t>    </a:t>
            </a:r>
            <a:r>
              <a:rPr lang="en-US" dirty="0" err="1" smtClean="0">
                <a:solidFill>
                  <a:srgbClr val="FF0000"/>
                </a:solidFill>
              </a:rPr>
              <a:t>μb</a:t>
            </a:r>
            <a:r>
              <a:rPr lang="en-US" dirty="0" smtClean="0">
                <a:solidFill>
                  <a:srgbClr val="FF0000"/>
                </a:solidFill>
              </a:rPr>
              <a:t>=225 </a:t>
            </a:r>
            <a:r>
              <a:rPr lang="en-US" dirty="0" err="1" smtClean="0">
                <a:solidFill>
                  <a:srgbClr val="FF0000"/>
                </a:solidFill>
              </a:rPr>
              <a:t>MeV</a:t>
            </a:r>
            <a:endParaRPr lang="en-US" dirty="0">
              <a:solidFill>
                <a:srgbClr val="FF0000"/>
              </a:solidFill>
            </a:endParaRPr>
          </a:p>
        </p:txBody>
      </p:sp>
      <p:pic>
        <p:nvPicPr>
          <p:cNvPr id="12" name="Picture 11" descr="latex-image-1.pdf"/>
          <p:cNvPicPr>
            <a:picLocks noChangeAspect="1"/>
          </p:cNvPicPr>
          <p:nvPr/>
        </p:nvPicPr>
        <mc:AlternateContent xmlns:ma="http://schemas.microsoft.com/office/mac/drawingml/2008/main">
          <mc:Choice Requires="ma">
            <p:blipFill>
              <a:blip r:embed="rId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9"/>
              <a:stretch>
                <a:fillRect/>
              </a:stretch>
            </p:blipFill>
          </mc:Fallback>
        </mc:AlternateContent>
        <p:spPr>
          <a:xfrm>
            <a:off x="6629400" y="457200"/>
            <a:ext cx="820738" cy="380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381000" y="3124200"/>
            <a:ext cx="8229600" cy="1143000"/>
          </a:xfrm>
          <a:solidFill>
            <a:srgbClr val="CCFFCC"/>
          </a:solidFill>
        </p:spPr>
        <p:txBody>
          <a:bodyPr/>
          <a:lstStyle/>
          <a:p>
            <a:r>
              <a:rPr lang="en-US" dirty="0" smtClean="0">
                <a:solidFill>
                  <a:srgbClr val="FF0000"/>
                </a:solidFill>
              </a:rPr>
              <a:t>Rates: </a:t>
            </a:r>
            <a:r>
              <a:rPr lang="en-US" dirty="0" err="1" smtClean="0">
                <a:solidFill>
                  <a:srgbClr val="FF0000"/>
                </a:solidFill>
              </a:rPr>
              <a:t>sQGP</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600200" y="304800"/>
            <a:ext cx="6248400" cy="1143000"/>
          </a:xfrm>
          <a:solidFill>
            <a:srgbClr val="CCFFCC"/>
          </a:solidFill>
        </p:spPr>
        <p:txBody>
          <a:bodyPr/>
          <a:lstStyle/>
          <a:p>
            <a:r>
              <a:rPr lang="en-US" b="1" dirty="0" err="1" smtClean="0">
                <a:solidFill>
                  <a:srgbClr val="FF0000"/>
                </a:solidFill>
                <a:latin typeface="Times New Roman" pitchFamily="-65" charset="0"/>
              </a:rPr>
              <a:t>sQGP</a:t>
            </a:r>
            <a:r>
              <a:rPr lang="en-US" b="1" dirty="0" smtClean="0">
                <a:solidFill>
                  <a:srgbClr val="FF0000"/>
                </a:solidFill>
                <a:latin typeface="Times New Roman" pitchFamily="-65" charset="0"/>
              </a:rPr>
              <a:t>:</a:t>
            </a:r>
            <a:endParaRPr lang="en-US" b="1" dirty="0">
              <a:solidFill>
                <a:srgbClr val="FF0000"/>
              </a:solidFill>
              <a:latin typeface="Times New Roman" pitchFamily="-65" charset="0"/>
            </a:endParaRPr>
          </a:p>
        </p:txBody>
      </p:sp>
      <p:graphicFrame>
        <p:nvGraphicFramePr>
          <p:cNvPr id="76805" name="Object 5"/>
          <p:cNvGraphicFramePr>
            <a:graphicFrameLocks noChangeAspect="1"/>
          </p:cNvGraphicFramePr>
          <p:nvPr/>
        </p:nvGraphicFramePr>
        <p:xfrm>
          <a:off x="300826" y="4487863"/>
          <a:ext cx="3352800" cy="617537"/>
        </p:xfrm>
        <a:graphic>
          <a:graphicData uri="http://schemas.openxmlformats.org/presentationml/2006/ole">
            <p:oleObj spid="_x0000_s73730" name="Equation" r:id="rId4" imgW="7315200" imgH="1511300" progId="Equation.3">
              <p:embed/>
            </p:oleObj>
          </a:graphicData>
        </a:graphic>
      </p:graphicFrame>
      <p:pic>
        <p:nvPicPr>
          <p:cNvPr id="6" name="XXX.jpg" descr="/Applications/XXX.jpg"/>
          <p:cNvPicPr>
            <a:picLocks noChangeAspect="1"/>
          </p:cNvPicPr>
          <p:nvPr/>
        </p:nvPicPr>
        <p:blipFill>
          <a:blip r:embed="rId5" r:link="rId6"/>
          <a:stretch>
            <a:fillRect/>
          </a:stretch>
        </p:blipFill>
        <p:spPr>
          <a:xfrm>
            <a:off x="447675" y="2209799"/>
            <a:ext cx="2305050" cy="1255157"/>
          </a:xfrm>
          <a:prstGeom prst="rect">
            <a:avLst/>
          </a:prstGeom>
        </p:spPr>
      </p:pic>
      <p:sp>
        <p:nvSpPr>
          <p:cNvPr id="7" name="TextBox 6"/>
          <p:cNvSpPr txBox="1"/>
          <p:nvPr/>
        </p:nvSpPr>
        <p:spPr>
          <a:xfrm>
            <a:off x="2752724" y="2226577"/>
            <a:ext cx="377026" cy="369332"/>
          </a:xfrm>
          <a:prstGeom prst="rect">
            <a:avLst/>
          </a:prstGeom>
          <a:noFill/>
        </p:spPr>
        <p:txBody>
          <a:bodyPr wrap="square" rtlCol="0">
            <a:spAutoFit/>
          </a:bodyPr>
          <a:lstStyle/>
          <a:p>
            <a:r>
              <a:rPr lang="en-US" dirty="0" err="1" smtClean="0"/>
              <a:t>l</a:t>
            </a:r>
            <a:r>
              <a:rPr lang="en-US" dirty="0" smtClean="0"/>
              <a:t>+</a:t>
            </a:r>
            <a:endParaRPr lang="en-US" dirty="0"/>
          </a:p>
        </p:txBody>
      </p:sp>
      <p:sp>
        <p:nvSpPr>
          <p:cNvPr id="8" name="TextBox 7"/>
          <p:cNvSpPr txBox="1"/>
          <p:nvPr/>
        </p:nvSpPr>
        <p:spPr>
          <a:xfrm rot="10800000" flipH="1" flipV="1">
            <a:off x="2752725" y="3095624"/>
            <a:ext cx="304800" cy="369332"/>
          </a:xfrm>
          <a:prstGeom prst="rect">
            <a:avLst/>
          </a:prstGeom>
          <a:noFill/>
        </p:spPr>
        <p:txBody>
          <a:bodyPr wrap="square" rtlCol="0">
            <a:spAutoFit/>
          </a:bodyPr>
          <a:lstStyle/>
          <a:p>
            <a:r>
              <a:rPr lang="en-US" dirty="0" err="1" smtClean="0"/>
              <a:t>l</a:t>
            </a:r>
            <a:r>
              <a:rPr lang="en-US" dirty="0" smtClean="0"/>
              <a:t>-</a:t>
            </a:r>
            <a:endParaRPr lang="en-US" dirty="0"/>
          </a:p>
        </p:txBody>
      </p:sp>
      <p:sp>
        <p:nvSpPr>
          <p:cNvPr id="9" name="TextBox 8"/>
          <p:cNvSpPr txBox="1"/>
          <p:nvPr/>
        </p:nvSpPr>
        <p:spPr>
          <a:xfrm>
            <a:off x="1447800" y="2209800"/>
            <a:ext cx="529426" cy="369332"/>
          </a:xfrm>
          <a:prstGeom prst="rect">
            <a:avLst/>
          </a:prstGeom>
          <a:noFill/>
        </p:spPr>
        <p:txBody>
          <a:bodyPr wrap="square" rtlCol="0">
            <a:spAutoFit/>
          </a:bodyPr>
          <a:lstStyle/>
          <a:p>
            <a:r>
              <a:rPr lang="en-US" dirty="0" err="1" smtClean="0"/>
              <a:t>l</a:t>
            </a:r>
            <a:r>
              <a:rPr lang="en-US" dirty="0" smtClean="0"/>
              <a:t>+</a:t>
            </a:r>
            <a:endParaRPr lang="en-US" dirty="0"/>
          </a:p>
        </p:txBody>
      </p:sp>
      <p:sp>
        <p:nvSpPr>
          <p:cNvPr id="10" name="TextBox 9"/>
          <p:cNvSpPr txBox="1"/>
          <p:nvPr/>
        </p:nvSpPr>
        <p:spPr>
          <a:xfrm>
            <a:off x="1600200" y="3261111"/>
            <a:ext cx="522369" cy="369332"/>
          </a:xfrm>
          <a:prstGeom prst="rect">
            <a:avLst/>
          </a:prstGeom>
          <a:noFill/>
        </p:spPr>
        <p:txBody>
          <a:bodyPr wrap="square" rtlCol="0">
            <a:spAutoFit/>
          </a:bodyPr>
          <a:lstStyle/>
          <a:p>
            <a:r>
              <a:rPr lang="en-US" dirty="0" err="1" smtClean="0"/>
              <a:t>l</a:t>
            </a:r>
            <a:r>
              <a:rPr lang="en-US" dirty="0" smtClean="0"/>
              <a:t>-</a:t>
            </a:r>
            <a:endParaRPr lang="en-US" dirty="0"/>
          </a:p>
        </p:txBody>
      </p:sp>
      <p:pic>
        <p:nvPicPr>
          <p:cNvPr id="12" name="Picture 11"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5943600" y="685800"/>
            <a:ext cx="609600" cy="457200"/>
          </a:xfrm>
          <a:prstGeom prst="rect">
            <a:avLst/>
          </a:prstGeom>
        </p:spPr>
      </p:pic>
      <p:pic>
        <p:nvPicPr>
          <p:cNvPr id="11" name="Picture 5" descr="thesis2"/>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rot="10800000" flipV="1">
            <a:off x="3672676" y="2226577"/>
            <a:ext cx="2300288" cy="1219201"/>
          </a:xfrm>
          <a:prstGeom prst="rect">
            <a:avLst/>
          </a:prstGeom>
          <a:noFill/>
        </p:spPr>
      </p:pic>
      <p:pic>
        <p:nvPicPr>
          <p:cNvPr id="13" name="Picture 4" descr="thesis3"/>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6324600" y="2378978"/>
            <a:ext cx="2300288" cy="1066800"/>
          </a:xfrm>
          <a:prstGeom prst="rect">
            <a:avLst/>
          </a:prstGeom>
          <a:noFill/>
        </p:spPr>
      </p:pic>
      <p:graphicFrame>
        <p:nvGraphicFramePr>
          <p:cNvPr id="73733" name="Object 5"/>
          <p:cNvGraphicFramePr>
            <a:graphicFrameLocks noChangeAspect="1"/>
          </p:cNvGraphicFramePr>
          <p:nvPr/>
        </p:nvGraphicFramePr>
        <p:xfrm>
          <a:off x="3919132" y="4484332"/>
          <a:ext cx="4810935" cy="621068"/>
        </p:xfrm>
        <a:graphic>
          <a:graphicData uri="http://schemas.openxmlformats.org/presentationml/2006/ole">
            <p:oleObj spid="_x0000_s73733" name="Equation" r:id="rId11" imgW="7315200" imgH="939800" progId="Equation.3">
              <p:embed/>
            </p:oleObj>
          </a:graphicData>
        </a:graphic>
      </p:graphicFrame>
      <p:sp>
        <p:nvSpPr>
          <p:cNvPr id="14" name="TextBox 13"/>
          <p:cNvSpPr txBox="1"/>
          <p:nvPr/>
        </p:nvSpPr>
        <p:spPr>
          <a:xfrm>
            <a:off x="5943600" y="6063734"/>
            <a:ext cx="2743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solidFill>
                  <a:srgbClr val="FF0000"/>
                </a:solidFill>
              </a:rPr>
              <a:t>Hansson and Zahed 91’  </a:t>
            </a:r>
            <a:endParaRPr lang="en-US" dirty="0">
              <a:solidFill>
                <a:srgbClr val="FF0000"/>
              </a:solidFill>
            </a:endParaRPr>
          </a:p>
        </p:txBody>
      </p:sp>
      <p:sp>
        <p:nvSpPr>
          <p:cNvPr id="15" name="Down Arrow 14"/>
          <p:cNvSpPr/>
          <p:nvPr/>
        </p:nvSpPr>
        <p:spPr>
          <a:xfrm>
            <a:off x="1198644" y="3815734"/>
            <a:ext cx="923925" cy="445732"/>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p:cNvSpPr/>
          <p:nvPr/>
        </p:nvSpPr>
        <p:spPr>
          <a:xfrm>
            <a:off x="5486400" y="3815734"/>
            <a:ext cx="1371600" cy="445732"/>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smtClean="0">
                <a:solidFill>
                  <a:srgbClr val="FF0000"/>
                </a:solidFill>
              </a:rPr>
              <a:t>Electric Conductivity</a:t>
            </a:r>
            <a:endParaRPr lang="en-US" dirty="0">
              <a:solidFill>
                <a:srgbClr val="FF0000"/>
              </a:solidFill>
            </a:endParaRPr>
          </a:p>
        </p:txBody>
      </p:sp>
      <p:pic>
        <p:nvPicPr>
          <p:cNvPr id="6" name="Picture 5"/>
          <p:cNvPicPr>
            <a:picLocks noChangeAspect="1"/>
          </p:cNvPicPr>
          <p:nvPr/>
        </p:nvPicPr>
        <p:blipFill>
          <a:blip r:embed="rId2"/>
          <a:stretch>
            <a:fillRect/>
          </a:stretch>
        </p:blipFill>
        <p:spPr>
          <a:xfrm>
            <a:off x="2552700" y="1987550"/>
            <a:ext cx="4038600" cy="2882900"/>
          </a:xfrm>
          <a:prstGeom prst="rect">
            <a:avLst/>
          </a:prstGeom>
        </p:spPr>
      </p:pic>
      <p:pic>
        <p:nvPicPr>
          <p:cNvPr id="7" name="Picture 6"/>
          <p:cNvPicPr>
            <a:picLocks noChangeAspect="1"/>
          </p:cNvPicPr>
          <p:nvPr/>
        </p:nvPicPr>
        <p:blipFill>
          <a:blip r:embed="rId3"/>
          <a:stretch>
            <a:fillRect/>
          </a:stretch>
        </p:blipFill>
        <p:spPr>
          <a:xfrm>
            <a:off x="3200400" y="5486400"/>
            <a:ext cx="2870200" cy="4572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err="1" smtClean="0">
                <a:solidFill>
                  <a:srgbClr val="FF0000"/>
                </a:solidFill>
              </a:rPr>
              <a:t>sQGP</a:t>
            </a:r>
            <a:r>
              <a:rPr lang="en-US" dirty="0" smtClean="0">
                <a:solidFill>
                  <a:srgbClr val="FF0000"/>
                </a:solidFill>
              </a:rPr>
              <a:t> Rates</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990600" y="1981200"/>
            <a:ext cx="6858000" cy="3714750"/>
          </a:xfrm>
          <a:prstGeom prst="rect">
            <a:avLst/>
          </a:prstGeom>
        </p:spPr>
      </p:pic>
      <p:pic>
        <p:nvPicPr>
          <p:cNvPr id="5" name="Picture 4"/>
          <p:cNvPicPr>
            <a:picLocks noChangeAspect="1"/>
          </p:cNvPicPr>
          <p:nvPr/>
        </p:nvPicPr>
        <p:blipFill>
          <a:blip r:embed="rId3"/>
          <a:stretch>
            <a:fillRect/>
          </a:stretch>
        </p:blipFill>
        <p:spPr>
          <a:xfrm>
            <a:off x="4724400" y="5943600"/>
            <a:ext cx="3429000" cy="5334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457200" y="2743200"/>
            <a:ext cx="8229600" cy="1143000"/>
          </a:xfrm>
          <a:solidFill>
            <a:srgbClr val="CCFFCC"/>
          </a:solidFill>
        </p:spPr>
        <p:txBody>
          <a:bodyPr/>
          <a:lstStyle/>
          <a:p>
            <a:r>
              <a:rPr lang="en-US" sz="6000" dirty="0" smtClean="0">
                <a:solidFill>
                  <a:srgbClr val="FF0000"/>
                </a:solidFill>
              </a:rPr>
              <a:t>Evolution</a:t>
            </a:r>
            <a:endParaRPr lang="en-US" sz="60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smtClean="0">
                <a:solidFill>
                  <a:srgbClr val="FF0000"/>
                </a:solidFill>
              </a:rPr>
              <a:t>Sample hydro evolution </a:t>
            </a:r>
            <a:endParaRPr lang="en-US" dirty="0">
              <a:solidFill>
                <a:srgbClr val="FF0000"/>
              </a:solidFill>
            </a:endParaRPr>
          </a:p>
        </p:txBody>
      </p:sp>
      <p:pic>
        <p:nvPicPr>
          <p:cNvPr id="4" name="Picture 4" descr="0604071v1"/>
          <p:cNvPicPr>
            <a:picLocks noChangeAspect="1" noChangeArrowheads="1"/>
          </p:cNvPicPr>
          <p:nvPr/>
        </p:nvPicPr>
        <p:blipFill>
          <a:blip r:embed="rId2"/>
          <a:srcRect/>
          <a:stretch>
            <a:fillRect/>
          </a:stretch>
        </p:blipFill>
        <p:spPr bwMode="auto">
          <a:xfrm>
            <a:off x="533400" y="2057400"/>
            <a:ext cx="4191000" cy="3810000"/>
          </a:xfrm>
          <a:prstGeom prst="rect">
            <a:avLst/>
          </a:prstGeom>
          <a:noFill/>
        </p:spPr>
      </p:pic>
      <p:pic>
        <p:nvPicPr>
          <p:cNvPr id="5" name="Picture 3" descr="0204023v1"/>
          <p:cNvPicPr>
            <a:picLocks noChangeAspect="1" noChangeArrowheads="1"/>
          </p:cNvPicPr>
          <p:nvPr/>
        </p:nvPicPr>
        <p:blipFill>
          <a:blip r:embed="rId3"/>
          <a:srcRect/>
          <a:stretch>
            <a:fillRect/>
          </a:stretch>
        </p:blipFill>
        <p:spPr bwMode="auto">
          <a:xfrm>
            <a:off x="5715000" y="2057400"/>
            <a:ext cx="2438400" cy="3810000"/>
          </a:xfrm>
          <a:prstGeom prst="rect">
            <a:avLst/>
          </a:prstGeom>
          <a:solidFill>
            <a:srgbClr val="FFFF00"/>
          </a:solidFill>
        </p:spPr>
      </p:pic>
      <p:sp>
        <p:nvSpPr>
          <p:cNvPr id="7" name="TextBox 6"/>
          <p:cNvSpPr txBox="1"/>
          <p:nvPr/>
        </p:nvSpPr>
        <p:spPr>
          <a:xfrm>
            <a:off x="4495800" y="6063734"/>
            <a:ext cx="3886200" cy="369332"/>
          </a:xfrm>
          <a:prstGeom prst="rect">
            <a:avLst/>
          </a:prstGeom>
          <a:solidFill>
            <a:srgbClr val="FFFF00"/>
          </a:solidFill>
        </p:spPr>
        <p:txBody>
          <a:bodyPr wrap="square" rtlCol="0">
            <a:spAutoFit/>
          </a:bodyPr>
          <a:lstStyle/>
          <a:p>
            <a:r>
              <a:rPr lang="en-US" dirty="0" smtClean="0">
                <a:solidFill>
                  <a:srgbClr val="FF0000"/>
                </a:solidFill>
              </a:rPr>
              <a:t>Faster cooling </a:t>
            </a:r>
            <a:r>
              <a:rPr lang="en-US" dirty="0" err="1" smtClean="0">
                <a:solidFill>
                  <a:srgbClr val="FF0000"/>
                </a:solidFill>
              </a:rPr>
              <a:t>x</a:t>
            </a:r>
            <a:r>
              <a:rPr lang="en-US" dirty="0" smtClean="0">
                <a:solidFill>
                  <a:srgbClr val="FF0000"/>
                </a:solidFill>
              </a:rPr>
              <a:t> higher rates: same</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5715000" cy="1143000"/>
          </a:xfrm>
          <a:solidFill>
            <a:srgbClr val="CCFFCC"/>
          </a:solidFill>
        </p:spPr>
        <p:txBody>
          <a:bodyPr/>
          <a:lstStyle/>
          <a:p>
            <a:r>
              <a:rPr lang="en-US" dirty="0" smtClean="0">
                <a:solidFill>
                  <a:srgbClr val="FF0000"/>
                </a:solidFill>
              </a:rPr>
              <a:t>V2 Flow @ 2.76 </a:t>
            </a:r>
            <a:r>
              <a:rPr lang="en-US" dirty="0" err="1" smtClean="0">
                <a:solidFill>
                  <a:srgbClr val="FF0000"/>
                </a:solidFill>
              </a:rPr>
              <a:t>TeV</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457200" y="1981200"/>
            <a:ext cx="3962400" cy="4029788"/>
          </a:xfrm>
          <a:prstGeom prst="rect">
            <a:avLst/>
          </a:prstGeom>
        </p:spPr>
      </p:pic>
      <p:pic>
        <p:nvPicPr>
          <p:cNvPr id="5" name="Picture 4"/>
          <p:cNvPicPr>
            <a:picLocks noChangeAspect="1"/>
          </p:cNvPicPr>
          <p:nvPr/>
        </p:nvPicPr>
        <p:blipFill>
          <a:blip r:embed="rId3"/>
          <a:stretch>
            <a:fillRect/>
          </a:stretch>
        </p:blipFill>
        <p:spPr>
          <a:xfrm>
            <a:off x="4648200" y="1981200"/>
            <a:ext cx="4038600" cy="40297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8434" name="Picture 2"/>
          <p:cNvPicPr>
            <a:picLocks noGrp="1" noChangeAspect="1" noChangeArrowheads="1"/>
          </p:cNvPicPr>
          <p:nvPr>
            <p:ph/>
          </p:nvPr>
        </p:nvPicPr>
        <p:blipFill>
          <a:blip r:embed="rId3"/>
          <a:srcRect l="15625" t="24742" r="41200" b="23955"/>
          <a:stretch>
            <a:fillRect/>
          </a:stretch>
        </p:blipFill>
        <p:spPr>
          <a:xfrm>
            <a:off x="533400" y="800100"/>
            <a:ext cx="2819400" cy="2362199"/>
          </a:xfrm>
          <a:noFill/>
          <a:ln/>
        </p:spPr>
      </p:pic>
      <p:sp>
        <p:nvSpPr>
          <p:cNvPr id="18436" name="Rectangle 4"/>
          <p:cNvSpPr>
            <a:spLocks noChangeArrowheads="1"/>
          </p:cNvSpPr>
          <p:nvPr/>
        </p:nvSpPr>
        <p:spPr bwMode="auto">
          <a:xfrm>
            <a:off x="533400" y="304800"/>
            <a:ext cx="1828800" cy="838200"/>
          </a:xfrm>
          <a:prstGeom prst="rect">
            <a:avLst/>
          </a:prstGeom>
          <a:noFill/>
          <a:ln w="9525">
            <a:noFill/>
            <a:miter lim="800000"/>
            <a:headEnd/>
            <a:tailEnd/>
          </a:ln>
          <a:effectLst/>
        </p:spPr>
        <p:txBody>
          <a:bodyPr anchor="b">
            <a:prstTxWarp prst="textNoShape">
              <a:avLst/>
            </a:prstTxWarp>
          </a:bodyPr>
          <a:lstStyle/>
          <a:p>
            <a:pPr algn="ctr"/>
            <a:endParaRPr lang="en-US" sz="2400" b="1">
              <a:solidFill>
                <a:schemeClr val="tx2"/>
              </a:solidFill>
            </a:endParaRPr>
          </a:p>
        </p:txBody>
      </p:sp>
      <p:sp>
        <p:nvSpPr>
          <p:cNvPr id="18442" name="Rectangle 10"/>
          <p:cNvSpPr>
            <a:spLocks noGrp="1" noChangeArrowheads="1"/>
          </p:cNvSpPr>
          <p:nvPr>
            <p:ph type="title" idx="4294967295"/>
          </p:nvPr>
        </p:nvSpPr>
        <p:spPr>
          <a:xfrm>
            <a:off x="994620" y="304800"/>
            <a:ext cx="1340507" cy="495300"/>
          </a:xfrm>
          <a:solidFill>
            <a:srgbClr val="FFFF00"/>
          </a:solidFill>
        </p:spPr>
        <p:txBody>
          <a:bodyPr/>
          <a:lstStyle/>
          <a:p>
            <a:r>
              <a:rPr lang="en-US" sz="2000" dirty="0" smtClean="0">
                <a:solidFill>
                  <a:srgbClr val="FF0000"/>
                </a:solidFill>
              </a:rPr>
              <a:t>Na45: 95’</a:t>
            </a:r>
            <a:endParaRPr lang="en-US" sz="2000" dirty="0">
              <a:solidFill>
                <a:srgbClr val="FF0000"/>
              </a:solidFill>
            </a:endParaRPr>
          </a:p>
        </p:txBody>
      </p:sp>
      <p:cxnSp>
        <p:nvCxnSpPr>
          <p:cNvPr id="18443" name="AutoShape 11"/>
          <p:cNvCxnSpPr>
            <a:cxnSpLocks noChangeShapeType="1"/>
          </p:cNvCxnSpPr>
          <p:nvPr/>
        </p:nvCxnSpPr>
        <p:spPr bwMode="auto">
          <a:xfrm>
            <a:off x="3429000" y="1943100"/>
            <a:ext cx="0" cy="0"/>
          </a:xfrm>
          <a:prstGeom prst="straightConnector1">
            <a:avLst/>
          </a:prstGeom>
          <a:noFill/>
          <a:ln w="9525">
            <a:solidFill>
              <a:schemeClr val="tx1"/>
            </a:solidFill>
            <a:round/>
            <a:headEnd/>
            <a:tailEnd type="triangle" w="med" len="med"/>
          </a:ln>
          <a:effectLst/>
        </p:spPr>
      </p:cxnSp>
      <p:grpSp>
        <p:nvGrpSpPr>
          <p:cNvPr id="6" name="Group 5"/>
          <p:cNvGrpSpPr>
            <a:grpSpLocks/>
          </p:cNvGrpSpPr>
          <p:nvPr/>
        </p:nvGrpSpPr>
        <p:grpSpPr bwMode="auto">
          <a:xfrm>
            <a:off x="2042525" y="-1038697286"/>
            <a:ext cx="2147483647" cy="2147483647"/>
            <a:chOff x="385" y="663"/>
            <a:chExt cx="7687878" cy="6668425"/>
          </a:xfrm>
        </p:grpSpPr>
        <p:pic>
          <p:nvPicPr>
            <p:cNvPr id="7" name="Picture 6" descr="semicentral_allpt_multproc"/>
            <p:cNvPicPr>
              <a:picLocks noChangeAspect="1" noChangeArrowheads="1"/>
            </p:cNvPicPr>
            <p:nvPr/>
          </p:nvPicPr>
          <p:blipFill>
            <a:blip r:embed="rId4"/>
            <a:srcRect t="7053"/>
            <a:stretch>
              <a:fillRect/>
            </a:stretch>
          </p:blipFill>
          <p:spPr bwMode="auto">
            <a:xfrm>
              <a:off x="1981200" y="3983767"/>
              <a:ext cx="2822464" cy="2685321"/>
            </a:xfrm>
            <a:prstGeom prst="rect">
              <a:avLst/>
            </a:prstGeom>
            <a:noFill/>
          </p:spPr>
        </p:pic>
        <p:sp>
          <p:nvSpPr>
            <p:cNvPr id="8" name="Oval 7"/>
            <p:cNvSpPr>
              <a:spLocks noChangeArrowheads="1"/>
            </p:cNvSpPr>
            <p:nvPr/>
          </p:nvSpPr>
          <p:spPr bwMode="auto">
            <a:xfrm>
              <a:off x="413" y="2432"/>
              <a:ext cx="898" cy="154"/>
            </a:xfrm>
            <a:prstGeom prst="ellipse">
              <a:avLst/>
            </a:prstGeom>
            <a:solidFill>
              <a:schemeClr val="accent1">
                <a:alpha val="30000"/>
              </a:schemeClr>
            </a:solidFill>
            <a:ln w="9525">
              <a:solidFill>
                <a:schemeClr val="tx1"/>
              </a:solidFill>
              <a:round/>
              <a:headEnd/>
              <a:tailEnd/>
            </a:ln>
            <a:effectLst/>
          </p:spPr>
          <p:txBody>
            <a:bodyPr vert="eaVert" wrap="none" anchor="ctr">
              <a:prstTxWarp prst="textNoShape">
                <a:avLst/>
              </a:prstTxWarp>
            </a:bodyPr>
            <a:lstStyle/>
            <a:p>
              <a:endParaRPr lang="en-US"/>
            </a:p>
          </p:txBody>
        </p:sp>
        <p:pic>
          <p:nvPicPr>
            <p:cNvPr id="9" name="Picture 8" descr="difference_semiperiph_allpt"/>
            <p:cNvPicPr>
              <a:picLocks noChangeAspect="1" noChangeArrowheads="1"/>
            </p:cNvPicPr>
            <p:nvPr/>
          </p:nvPicPr>
          <p:blipFill>
            <a:blip r:embed="rId5"/>
            <a:srcRect t="7475" r="3850" b="3339"/>
            <a:stretch>
              <a:fillRect/>
            </a:stretch>
          </p:blipFill>
          <p:spPr bwMode="auto">
            <a:xfrm>
              <a:off x="4799004" y="1295400"/>
              <a:ext cx="2889259" cy="2692937"/>
            </a:xfrm>
            <a:prstGeom prst="rect">
              <a:avLst/>
            </a:prstGeom>
            <a:noFill/>
          </p:spPr>
        </p:pic>
        <p:sp>
          <p:nvSpPr>
            <p:cNvPr id="10" name="Oval 9"/>
            <p:cNvSpPr>
              <a:spLocks noChangeArrowheads="1"/>
            </p:cNvSpPr>
            <p:nvPr/>
          </p:nvSpPr>
          <p:spPr bwMode="auto">
            <a:xfrm>
              <a:off x="2300" y="663"/>
              <a:ext cx="943" cy="182"/>
            </a:xfrm>
            <a:prstGeom prst="ellipse">
              <a:avLst/>
            </a:prstGeom>
            <a:solidFill>
              <a:schemeClr val="accent1">
                <a:alpha val="30000"/>
              </a:schemeClr>
            </a:solidFill>
            <a:ln w="9525">
              <a:solidFill>
                <a:schemeClr val="tx1"/>
              </a:solidFill>
              <a:round/>
              <a:headEnd/>
              <a:tailEnd/>
            </a:ln>
            <a:effectLst/>
          </p:spPr>
          <p:txBody>
            <a:bodyPr vert="eaVert" wrap="none" anchor="ctr">
              <a:prstTxWarp prst="textNoShape">
                <a:avLst/>
              </a:prstTxWarp>
            </a:bodyPr>
            <a:lstStyle/>
            <a:p>
              <a:endParaRPr lang="en-US"/>
            </a:p>
          </p:txBody>
        </p:sp>
        <p:pic>
          <p:nvPicPr>
            <p:cNvPr id="11" name="Picture 10" descr="difference_central_allpt"/>
            <p:cNvPicPr>
              <a:picLocks noChangeAspect="1" noChangeArrowheads="1"/>
            </p:cNvPicPr>
            <p:nvPr/>
          </p:nvPicPr>
          <p:blipFill>
            <a:blip r:embed="rId6"/>
            <a:srcRect t="7294" r="5087" b="328"/>
            <a:stretch>
              <a:fillRect/>
            </a:stretch>
          </p:blipFill>
          <p:spPr bwMode="auto">
            <a:xfrm>
              <a:off x="4785024" y="3890855"/>
              <a:ext cx="2903239" cy="2778233"/>
            </a:xfrm>
            <a:prstGeom prst="rect">
              <a:avLst/>
            </a:prstGeom>
            <a:noFill/>
          </p:spPr>
        </p:pic>
        <p:sp>
          <p:nvSpPr>
            <p:cNvPr id="12" name="Oval 11"/>
            <p:cNvSpPr>
              <a:spLocks noChangeArrowheads="1"/>
            </p:cNvSpPr>
            <p:nvPr/>
          </p:nvSpPr>
          <p:spPr bwMode="auto">
            <a:xfrm>
              <a:off x="2245" y="2387"/>
              <a:ext cx="680" cy="154"/>
            </a:xfrm>
            <a:prstGeom prst="ellipse">
              <a:avLst/>
            </a:prstGeom>
            <a:solidFill>
              <a:schemeClr val="accent1">
                <a:alpha val="30000"/>
              </a:schemeClr>
            </a:solidFill>
            <a:ln w="9525">
              <a:solidFill>
                <a:schemeClr val="tx1"/>
              </a:solidFill>
              <a:round/>
              <a:headEnd/>
              <a:tailEnd/>
            </a:ln>
            <a:effectLst/>
          </p:spPr>
          <p:txBody>
            <a:bodyPr vert="eaVert" wrap="none" anchor="ctr">
              <a:prstTxWarp prst="textNoShape">
                <a:avLst/>
              </a:prstTxWarp>
            </a:bodyPr>
            <a:lstStyle/>
            <a:p>
              <a:endParaRPr lang="en-US"/>
            </a:p>
          </p:txBody>
        </p:sp>
        <p:pic>
          <p:nvPicPr>
            <p:cNvPr id="13" name="Picture 12" descr="difference_periph_allpt"/>
            <p:cNvPicPr>
              <a:picLocks noChangeAspect="1" noChangeArrowheads="1"/>
            </p:cNvPicPr>
            <p:nvPr/>
          </p:nvPicPr>
          <p:blipFill>
            <a:blip r:embed="rId7"/>
            <a:srcRect t="7600" r="5199" b="1379"/>
            <a:stretch>
              <a:fillRect/>
            </a:stretch>
          </p:blipFill>
          <p:spPr bwMode="auto">
            <a:xfrm>
              <a:off x="1981200" y="1307585"/>
              <a:ext cx="2817804" cy="2668566"/>
            </a:xfrm>
            <a:prstGeom prst="rect">
              <a:avLst/>
            </a:prstGeom>
            <a:noFill/>
          </p:spPr>
        </p:pic>
        <p:sp>
          <p:nvSpPr>
            <p:cNvPr id="14" name="Oval 13"/>
            <p:cNvSpPr>
              <a:spLocks noChangeArrowheads="1"/>
            </p:cNvSpPr>
            <p:nvPr/>
          </p:nvSpPr>
          <p:spPr bwMode="auto">
            <a:xfrm>
              <a:off x="385" y="663"/>
              <a:ext cx="817" cy="171"/>
            </a:xfrm>
            <a:prstGeom prst="ellipse">
              <a:avLst/>
            </a:prstGeom>
            <a:solidFill>
              <a:schemeClr val="accent1">
                <a:alpha val="30000"/>
              </a:schemeClr>
            </a:solidFill>
            <a:ln w="9525">
              <a:solidFill>
                <a:schemeClr val="tx1"/>
              </a:solidFill>
              <a:round/>
              <a:headEnd/>
              <a:tailEnd/>
            </a:ln>
            <a:effectLst/>
          </p:spPr>
          <p:txBody>
            <a:bodyPr vert="eaVert" wrap="none" anchor="ctr">
              <a:prstTxWarp prst="textNoShape">
                <a:avLst/>
              </a:prstTxWarp>
            </a:bodyPr>
            <a:lstStyle/>
            <a:p>
              <a:endParaRPr lang="en-US"/>
            </a:p>
          </p:txBody>
        </p:sp>
      </p:grpSp>
      <p:grpSp>
        <p:nvGrpSpPr>
          <p:cNvPr id="15" name="Group 14"/>
          <p:cNvGrpSpPr>
            <a:grpSpLocks/>
          </p:cNvGrpSpPr>
          <p:nvPr/>
        </p:nvGrpSpPr>
        <p:grpSpPr bwMode="auto">
          <a:xfrm>
            <a:off x="1483725" y="-1038748086"/>
            <a:ext cx="2147483647" cy="2147483647"/>
            <a:chOff x="385" y="663"/>
            <a:chExt cx="7687878" cy="6668425"/>
          </a:xfrm>
        </p:grpSpPr>
        <p:pic>
          <p:nvPicPr>
            <p:cNvPr id="16" name="Picture 15" descr="semicentral_allpt_multproc"/>
            <p:cNvPicPr>
              <a:picLocks noChangeAspect="1" noChangeArrowheads="1"/>
            </p:cNvPicPr>
            <p:nvPr/>
          </p:nvPicPr>
          <p:blipFill>
            <a:blip r:embed="rId4"/>
            <a:srcRect t="7053"/>
            <a:stretch>
              <a:fillRect/>
            </a:stretch>
          </p:blipFill>
          <p:spPr bwMode="auto">
            <a:xfrm>
              <a:off x="1981200" y="3983767"/>
              <a:ext cx="2822464" cy="2685321"/>
            </a:xfrm>
            <a:prstGeom prst="rect">
              <a:avLst/>
            </a:prstGeom>
            <a:noFill/>
          </p:spPr>
        </p:pic>
        <p:sp>
          <p:nvSpPr>
            <p:cNvPr id="17" name="Oval 16"/>
            <p:cNvSpPr>
              <a:spLocks noChangeArrowheads="1"/>
            </p:cNvSpPr>
            <p:nvPr/>
          </p:nvSpPr>
          <p:spPr bwMode="auto">
            <a:xfrm>
              <a:off x="413" y="2432"/>
              <a:ext cx="898" cy="154"/>
            </a:xfrm>
            <a:prstGeom prst="ellipse">
              <a:avLst/>
            </a:prstGeom>
            <a:solidFill>
              <a:schemeClr val="accent1">
                <a:alpha val="30000"/>
              </a:schemeClr>
            </a:solidFill>
            <a:ln w="9525">
              <a:solidFill>
                <a:schemeClr val="tx1"/>
              </a:solidFill>
              <a:round/>
              <a:headEnd/>
              <a:tailEnd/>
            </a:ln>
            <a:effectLst/>
          </p:spPr>
          <p:txBody>
            <a:bodyPr vert="eaVert" wrap="none" anchor="ctr">
              <a:prstTxWarp prst="textNoShape">
                <a:avLst/>
              </a:prstTxWarp>
            </a:bodyPr>
            <a:lstStyle/>
            <a:p>
              <a:endParaRPr lang="en-US"/>
            </a:p>
          </p:txBody>
        </p:sp>
        <p:pic>
          <p:nvPicPr>
            <p:cNvPr id="18" name="Picture 17" descr="difference_semiperiph_allpt"/>
            <p:cNvPicPr>
              <a:picLocks noChangeAspect="1" noChangeArrowheads="1"/>
            </p:cNvPicPr>
            <p:nvPr/>
          </p:nvPicPr>
          <p:blipFill>
            <a:blip r:embed="rId5"/>
            <a:srcRect t="7475" r="3850" b="3339"/>
            <a:stretch>
              <a:fillRect/>
            </a:stretch>
          </p:blipFill>
          <p:spPr bwMode="auto">
            <a:xfrm>
              <a:off x="4799004" y="1295400"/>
              <a:ext cx="2889259" cy="2692937"/>
            </a:xfrm>
            <a:prstGeom prst="rect">
              <a:avLst/>
            </a:prstGeom>
            <a:noFill/>
          </p:spPr>
        </p:pic>
        <p:sp>
          <p:nvSpPr>
            <p:cNvPr id="19" name="Oval 18"/>
            <p:cNvSpPr>
              <a:spLocks noChangeArrowheads="1"/>
            </p:cNvSpPr>
            <p:nvPr/>
          </p:nvSpPr>
          <p:spPr bwMode="auto">
            <a:xfrm>
              <a:off x="2300" y="663"/>
              <a:ext cx="943" cy="182"/>
            </a:xfrm>
            <a:prstGeom prst="ellipse">
              <a:avLst/>
            </a:prstGeom>
            <a:solidFill>
              <a:schemeClr val="accent1">
                <a:alpha val="30000"/>
              </a:schemeClr>
            </a:solidFill>
            <a:ln w="9525">
              <a:solidFill>
                <a:schemeClr val="tx1"/>
              </a:solidFill>
              <a:round/>
              <a:headEnd/>
              <a:tailEnd/>
            </a:ln>
            <a:effectLst/>
          </p:spPr>
          <p:txBody>
            <a:bodyPr vert="eaVert" wrap="none" anchor="ctr">
              <a:prstTxWarp prst="textNoShape">
                <a:avLst/>
              </a:prstTxWarp>
            </a:bodyPr>
            <a:lstStyle/>
            <a:p>
              <a:endParaRPr lang="en-US"/>
            </a:p>
          </p:txBody>
        </p:sp>
        <p:pic>
          <p:nvPicPr>
            <p:cNvPr id="20" name="Picture 19" descr="difference_central_allpt"/>
            <p:cNvPicPr>
              <a:picLocks noChangeAspect="1" noChangeArrowheads="1"/>
            </p:cNvPicPr>
            <p:nvPr/>
          </p:nvPicPr>
          <p:blipFill>
            <a:blip r:embed="rId6"/>
            <a:srcRect t="7294" r="5087" b="328"/>
            <a:stretch>
              <a:fillRect/>
            </a:stretch>
          </p:blipFill>
          <p:spPr bwMode="auto">
            <a:xfrm>
              <a:off x="4785024" y="3890855"/>
              <a:ext cx="2903239" cy="2778233"/>
            </a:xfrm>
            <a:prstGeom prst="rect">
              <a:avLst/>
            </a:prstGeom>
            <a:noFill/>
          </p:spPr>
        </p:pic>
        <p:sp>
          <p:nvSpPr>
            <p:cNvPr id="21" name="Oval 20"/>
            <p:cNvSpPr>
              <a:spLocks noChangeArrowheads="1"/>
            </p:cNvSpPr>
            <p:nvPr/>
          </p:nvSpPr>
          <p:spPr bwMode="auto">
            <a:xfrm>
              <a:off x="2245" y="2387"/>
              <a:ext cx="680" cy="154"/>
            </a:xfrm>
            <a:prstGeom prst="ellipse">
              <a:avLst/>
            </a:prstGeom>
            <a:solidFill>
              <a:schemeClr val="accent1">
                <a:alpha val="30000"/>
              </a:schemeClr>
            </a:solidFill>
            <a:ln w="9525">
              <a:solidFill>
                <a:schemeClr val="tx1"/>
              </a:solidFill>
              <a:round/>
              <a:headEnd/>
              <a:tailEnd/>
            </a:ln>
            <a:effectLst/>
          </p:spPr>
          <p:txBody>
            <a:bodyPr vert="eaVert" wrap="none" anchor="ctr">
              <a:prstTxWarp prst="textNoShape">
                <a:avLst/>
              </a:prstTxWarp>
            </a:bodyPr>
            <a:lstStyle/>
            <a:p>
              <a:endParaRPr lang="en-US"/>
            </a:p>
          </p:txBody>
        </p:sp>
        <p:pic>
          <p:nvPicPr>
            <p:cNvPr id="22" name="Picture 21" descr="difference_periph_allpt"/>
            <p:cNvPicPr>
              <a:picLocks noChangeAspect="1" noChangeArrowheads="1"/>
            </p:cNvPicPr>
            <p:nvPr/>
          </p:nvPicPr>
          <p:blipFill>
            <a:blip r:embed="rId7"/>
            <a:srcRect t="7600" r="5199" b="1379"/>
            <a:stretch>
              <a:fillRect/>
            </a:stretch>
          </p:blipFill>
          <p:spPr bwMode="auto">
            <a:xfrm>
              <a:off x="1981200" y="1307585"/>
              <a:ext cx="2817804" cy="2668566"/>
            </a:xfrm>
            <a:prstGeom prst="rect">
              <a:avLst/>
            </a:prstGeom>
            <a:noFill/>
          </p:spPr>
        </p:pic>
        <p:sp>
          <p:nvSpPr>
            <p:cNvPr id="23" name="Oval 22"/>
            <p:cNvSpPr>
              <a:spLocks noChangeArrowheads="1"/>
            </p:cNvSpPr>
            <p:nvPr/>
          </p:nvSpPr>
          <p:spPr bwMode="auto">
            <a:xfrm>
              <a:off x="385" y="663"/>
              <a:ext cx="817" cy="171"/>
            </a:xfrm>
            <a:prstGeom prst="ellipse">
              <a:avLst/>
            </a:prstGeom>
            <a:solidFill>
              <a:schemeClr val="accent1">
                <a:alpha val="30000"/>
              </a:schemeClr>
            </a:solidFill>
            <a:ln w="9525">
              <a:solidFill>
                <a:schemeClr val="tx1"/>
              </a:solidFill>
              <a:round/>
              <a:headEnd/>
              <a:tailEnd/>
            </a:ln>
            <a:effectLst/>
          </p:spPr>
          <p:txBody>
            <a:bodyPr vert="eaVert" wrap="none" anchor="ctr">
              <a:prstTxWarp prst="textNoShape">
                <a:avLst/>
              </a:prstTxWarp>
            </a:bodyPr>
            <a:lstStyle/>
            <a:p>
              <a:endParaRPr lang="en-US"/>
            </a:p>
          </p:txBody>
        </p:sp>
      </p:grpSp>
      <p:grpSp>
        <p:nvGrpSpPr>
          <p:cNvPr id="24" name="Group 8"/>
          <p:cNvGrpSpPr>
            <a:grpSpLocks/>
          </p:cNvGrpSpPr>
          <p:nvPr/>
        </p:nvGrpSpPr>
        <p:grpSpPr bwMode="auto">
          <a:xfrm>
            <a:off x="587000" y="3733800"/>
            <a:ext cx="3146800" cy="2667000"/>
            <a:chOff x="204" y="619"/>
            <a:chExt cx="3674" cy="3528"/>
          </a:xfrm>
        </p:grpSpPr>
        <p:pic>
          <p:nvPicPr>
            <p:cNvPr id="25" name="Picture 9" descr="semicentral_allpt_multproc"/>
            <p:cNvPicPr>
              <a:picLocks noChangeAspect="1" noChangeArrowheads="1"/>
            </p:cNvPicPr>
            <p:nvPr/>
          </p:nvPicPr>
          <p:blipFill>
            <a:blip r:embed="rId4"/>
            <a:srcRect t="7053"/>
            <a:stretch>
              <a:fillRect/>
            </a:stretch>
          </p:blipFill>
          <p:spPr bwMode="auto">
            <a:xfrm>
              <a:off x="204" y="2384"/>
              <a:ext cx="1817" cy="1763"/>
            </a:xfrm>
            <a:prstGeom prst="rect">
              <a:avLst/>
            </a:prstGeom>
            <a:noFill/>
          </p:spPr>
        </p:pic>
        <p:sp>
          <p:nvSpPr>
            <p:cNvPr id="26" name="Oval 10"/>
            <p:cNvSpPr>
              <a:spLocks noChangeArrowheads="1"/>
            </p:cNvSpPr>
            <p:nvPr/>
          </p:nvSpPr>
          <p:spPr bwMode="auto">
            <a:xfrm>
              <a:off x="413" y="2432"/>
              <a:ext cx="898" cy="154"/>
            </a:xfrm>
            <a:prstGeom prst="ellipse">
              <a:avLst/>
            </a:prstGeom>
            <a:solidFill>
              <a:schemeClr val="accent1">
                <a:alpha val="30000"/>
              </a:schemeClr>
            </a:solidFill>
            <a:ln w="9525">
              <a:solidFill>
                <a:schemeClr val="tx1"/>
              </a:solidFill>
              <a:round/>
              <a:headEnd/>
              <a:tailEnd/>
            </a:ln>
            <a:effectLst/>
          </p:spPr>
          <p:txBody>
            <a:bodyPr vert="eaVert" wrap="none" anchor="ctr">
              <a:prstTxWarp prst="textNoShape">
                <a:avLst/>
              </a:prstTxWarp>
            </a:bodyPr>
            <a:lstStyle/>
            <a:p>
              <a:endParaRPr lang="en-US"/>
            </a:p>
          </p:txBody>
        </p:sp>
        <p:pic>
          <p:nvPicPr>
            <p:cNvPr id="27" name="Picture 11" descr="difference_semiperiph_allpt"/>
            <p:cNvPicPr>
              <a:picLocks noChangeAspect="1" noChangeArrowheads="1"/>
            </p:cNvPicPr>
            <p:nvPr/>
          </p:nvPicPr>
          <p:blipFill>
            <a:blip r:embed="rId5"/>
            <a:srcRect t="7475" r="3850" b="3339"/>
            <a:stretch>
              <a:fillRect/>
            </a:stretch>
          </p:blipFill>
          <p:spPr bwMode="auto">
            <a:xfrm>
              <a:off x="2018" y="619"/>
              <a:ext cx="1860" cy="1768"/>
            </a:xfrm>
            <a:prstGeom prst="rect">
              <a:avLst/>
            </a:prstGeom>
            <a:noFill/>
          </p:spPr>
        </p:pic>
        <p:sp>
          <p:nvSpPr>
            <p:cNvPr id="28" name="Oval 12"/>
            <p:cNvSpPr>
              <a:spLocks noChangeArrowheads="1"/>
            </p:cNvSpPr>
            <p:nvPr/>
          </p:nvSpPr>
          <p:spPr bwMode="auto">
            <a:xfrm>
              <a:off x="2300" y="663"/>
              <a:ext cx="943" cy="182"/>
            </a:xfrm>
            <a:prstGeom prst="ellipse">
              <a:avLst/>
            </a:prstGeom>
            <a:solidFill>
              <a:schemeClr val="accent1">
                <a:alpha val="30000"/>
              </a:schemeClr>
            </a:solidFill>
            <a:ln w="9525">
              <a:solidFill>
                <a:schemeClr val="tx1"/>
              </a:solidFill>
              <a:round/>
              <a:headEnd/>
              <a:tailEnd/>
            </a:ln>
            <a:effectLst/>
          </p:spPr>
          <p:txBody>
            <a:bodyPr vert="eaVert" wrap="none" anchor="ctr">
              <a:prstTxWarp prst="textNoShape">
                <a:avLst/>
              </a:prstTxWarp>
            </a:bodyPr>
            <a:lstStyle/>
            <a:p>
              <a:endParaRPr lang="en-US"/>
            </a:p>
          </p:txBody>
        </p:sp>
        <p:pic>
          <p:nvPicPr>
            <p:cNvPr id="29" name="Picture 13" descr="difference_central_allpt"/>
            <p:cNvPicPr>
              <a:picLocks noChangeAspect="1" noChangeArrowheads="1"/>
            </p:cNvPicPr>
            <p:nvPr/>
          </p:nvPicPr>
          <p:blipFill>
            <a:blip r:embed="rId6"/>
            <a:srcRect t="7294" r="5087" b="328"/>
            <a:stretch>
              <a:fillRect/>
            </a:stretch>
          </p:blipFill>
          <p:spPr bwMode="auto">
            <a:xfrm>
              <a:off x="2009" y="2323"/>
              <a:ext cx="1869" cy="1824"/>
            </a:xfrm>
            <a:prstGeom prst="rect">
              <a:avLst/>
            </a:prstGeom>
            <a:noFill/>
          </p:spPr>
        </p:pic>
        <p:sp>
          <p:nvSpPr>
            <p:cNvPr id="30" name="Oval 14"/>
            <p:cNvSpPr>
              <a:spLocks noChangeArrowheads="1"/>
            </p:cNvSpPr>
            <p:nvPr/>
          </p:nvSpPr>
          <p:spPr bwMode="auto">
            <a:xfrm>
              <a:off x="2245" y="2387"/>
              <a:ext cx="680" cy="154"/>
            </a:xfrm>
            <a:prstGeom prst="ellipse">
              <a:avLst/>
            </a:prstGeom>
            <a:solidFill>
              <a:schemeClr val="accent1">
                <a:alpha val="30000"/>
              </a:schemeClr>
            </a:solidFill>
            <a:ln w="9525">
              <a:solidFill>
                <a:schemeClr val="tx1"/>
              </a:solidFill>
              <a:round/>
              <a:headEnd/>
              <a:tailEnd/>
            </a:ln>
            <a:effectLst/>
          </p:spPr>
          <p:txBody>
            <a:bodyPr vert="eaVert" wrap="none" anchor="ctr">
              <a:prstTxWarp prst="textNoShape">
                <a:avLst/>
              </a:prstTxWarp>
            </a:bodyPr>
            <a:lstStyle/>
            <a:p>
              <a:endParaRPr lang="en-US"/>
            </a:p>
          </p:txBody>
        </p:sp>
        <p:pic>
          <p:nvPicPr>
            <p:cNvPr id="31" name="Picture 15" descr="difference_periph_allpt"/>
            <p:cNvPicPr>
              <a:picLocks noChangeAspect="1" noChangeArrowheads="1"/>
            </p:cNvPicPr>
            <p:nvPr/>
          </p:nvPicPr>
          <p:blipFill>
            <a:blip r:embed="rId7"/>
            <a:srcRect t="7600" r="5199" b="1379"/>
            <a:stretch>
              <a:fillRect/>
            </a:stretch>
          </p:blipFill>
          <p:spPr bwMode="auto">
            <a:xfrm>
              <a:off x="204" y="627"/>
              <a:ext cx="1814" cy="1752"/>
            </a:xfrm>
            <a:prstGeom prst="rect">
              <a:avLst/>
            </a:prstGeom>
            <a:noFill/>
          </p:spPr>
        </p:pic>
        <p:sp>
          <p:nvSpPr>
            <p:cNvPr id="32" name="Oval 16"/>
            <p:cNvSpPr>
              <a:spLocks noChangeArrowheads="1"/>
            </p:cNvSpPr>
            <p:nvPr/>
          </p:nvSpPr>
          <p:spPr bwMode="auto">
            <a:xfrm>
              <a:off x="385" y="663"/>
              <a:ext cx="817" cy="171"/>
            </a:xfrm>
            <a:prstGeom prst="ellipse">
              <a:avLst/>
            </a:prstGeom>
            <a:solidFill>
              <a:schemeClr val="accent1">
                <a:alpha val="30000"/>
              </a:schemeClr>
            </a:solidFill>
            <a:ln w="9525">
              <a:solidFill>
                <a:schemeClr val="tx1"/>
              </a:solidFill>
              <a:round/>
              <a:headEnd/>
              <a:tailEnd/>
            </a:ln>
            <a:effectLst/>
          </p:spPr>
          <p:txBody>
            <a:bodyPr vert="eaVert" wrap="none" anchor="ctr">
              <a:prstTxWarp prst="textNoShape">
                <a:avLst/>
              </a:prstTxWarp>
            </a:bodyPr>
            <a:lstStyle/>
            <a:p>
              <a:endParaRPr lang="en-US"/>
            </a:p>
          </p:txBody>
        </p:sp>
      </p:grpSp>
      <p:sp>
        <p:nvSpPr>
          <p:cNvPr id="33" name="TextBox 32"/>
          <p:cNvSpPr txBox="1"/>
          <p:nvPr/>
        </p:nvSpPr>
        <p:spPr>
          <a:xfrm>
            <a:off x="587000" y="3213064"/>
            <a:ext cx="1101458" cy="369332"/>
          </a:xfrm>
          <a:prstGeom prst="rect">
            <a:avLst/>
          </a:prstGeom>
          <a:solidFill>
            <a:srgbClr val="FFFF00"/>
          </a:solidFill>
          <a:ln>
            <a:solidFill>
              <a:srgbClr val="BBE0E3"/>
            </a:solidFill>
          </a:ln>
        </p:spPr>
        <p:txBody>
          <a:bodyPr wrap="none" rtlCol="0">
            <a:spAutoFit/>
          </a:bodyPr>
          <a:lstStyle/>
          <a:p>
            <a:r>
              <a:rPr lang="en-US" dirty="0" smtClean="0">
                <a:solidFill>
                  <a:srgbClr val="FF0000"/>
                </a:solidFill>
              </a:rPr>
              <a:t>Na60:03’</a:t>
            </a:r>
            <a:endParaRPr lang="en-US" dirty="0">
              <a:solidFill>
                <a:srgbClr val="FF0000"/>
              </a:solidFill>
            </a:endParaRPr>
          </a:p>
        </p:txBody>
      </p:sp>
      <p:pic>
        <p:nvPicPr>
          <p:cNvPr id="34" name="Picture 33" descr="0706"/>
          <p:cNvPicPr>
            <a:picLocks noChangeAspect="1" noChangeArrowheads="1"/>
          </p:cNvPicPr>
          <p:nvPr/>
        </p:nvPicPr>
        <p:blipFill>
          <a:blip r:embed="rId8"/>
          <a:srcRect/>
          <a:stretch>
            <a:fillRect/>
          </a:stretch>
        </p:blipFill>
        <p:spPr bwMode="auto">
          <a:xfrm>
            <a:off x="5029200" y="990599"/>
            <a:ext cx="3429000" cy="2171700"/>
          </a:xfrm>
          <a:prstGeom prst="rect">
            <a:avLst/>
          </a:prstGeom>
          <a:noFill/>
        </p:spPr>
      </p:pic>
      <p:pic>
        <p:nvPicPr>
          <p:cNvPr id="35" name="Content Placeholder 5" descr="fig8.pdf"/>
          <p:cNvPicPr>
            <a:picLocks noGrp="1"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bwMode="auto">
          <a:xfrm>
            <a:off x="4419600" y="3352800"/>
            <a:ext cx="4495800" cy="3237442"/>
          </a:xfrm>
          <a:prstGeom prst="rect">
            <a:avLst/>
          </a:prstGeom>
          <a:noFill/>
          <a:ln w="9525">
            <a:noFill/>
            <a:miter lim="800000"/>
            <a:headEnd/>
            <a:tailEnd/>
          </a:ln>
          <a:effectLst/>
        </p:spPr>
      </p:pic>
      <p:sp>
        <p:nvSpPr>
          <p:cNvPr id="36" name="TextBox 35"/>
          <p:cNvSpPr txBox="1"/>
          <p:nvPr/>
        </p:nvSpPr>
        <p:spPr>
          <a:xfrm>
            <a:off x="5534458" y="430768"/>
            <a:ext cx="1319554" cy="369332"/>
          </a:xfrm>
          <a:prstGeom prst="rect">
            <a:avLst/>
          </a:prstGeom>
          <a:solidFill>
            <a:srgbClr val="FFFF00"/>
          </a:solidFill>
        </p:spPr>
        <p:txBody>
          <a:bodyPr wrap="none" rtlCol="0">
            <a:spAutoFit/>
          </a:bodyPr>
          <a:lstStyle/>
          <a:p>
            <a:r>
              <a:rPr lang="en-US" dirty="0" err="1" smtClean="0">
                <a:solidFill>
                  <a:srgbClr val="FF0000"/>
                </a:solidFill>
              </a:rPr>
              <a:t>Phenix</a:t>
            </a:r>
            <a:r>
              <a:rPr lang="en-US" dirty="0" smtClean="0">
                <a:solidFill>
                  <a:srgbClr val="FF0000"/>
                </a:solidFill>
              </a:rPr>
              <a:t>: 07’</a:t>
            </a:r>
            <a:endParaRPr lang="en-US" dirty="0">
              <a:solidFill>
                <a:srgbClr val="FF0000"/>
              </a:solidFill>
            </a:endParaRPr>
          </a:p>
        </p:txBody>
      </p:sp>
      <p:sp>
        <p:nvSpPr>
          <p:cNvPr id="37" name="TextBox 36"/>
          <p:cNvSpPr txBox="1"/>
          <p:nvPr/>
        </p:nvSpPr>
        <p:spPr>
          <a:xfrm>
            <a:off x="5029200" y="3526998"/>
            <a:ext cx="1037100" cy="369332"/>
          </a:xfrm>
          <a:prstGeom prst="rect">
            <a:avLst/>
          </a:prstGeom>
          <a:solidFill>
            <a:srgbClr val="FFFF00"/>
          </a:solidFill>
        </p:spPr>
        <p:txBody>
          <a:bodyPr wrap="none" rtlCol="0">
            <a:spAutoFit/>
          </a:bodyPr>
          <a:lstStyle/>
          <a:p>
            <a:r>
              <a:rPr lang="en-US" dirty="0" smtClean="0">
                <a:solidFill>
                  <a:srgbClr val="FF0000"/>
                </a:solidFill>
              </a:rPr>
              <a:t>Star: 13’</a:t>
            </a:r>
            <a:endParaRPr lang="en-US" dirty="0">
              <a:solidFill>
                <a:srgbClr val="FF0000"/>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457200" y="3200400"/>
            <a:ext cx="8229600" cy="1143000"/>
          </a:xfrm>
          <a:solidFill>
            <a:srgbClr val="CCFFCC"/>
          </a:solidFill>
        </p:spPr>
        <p:txBody>
          <a:bodyPr/>
          <a:lstStyle/>
          <a:p>
            <a:r>
              <a:rPr lang="en-US" dirty="0" err="1" smtClean="0">
                <a:solidFill>
                  <a:srgbClr val="FF0000"/>
                </a:solidFill>
              </a:rPr>
              <a:t>Dileptons</a:t>
            </a:r>
            <a:r>
              <a:rPr lang="en-US" dirty="0" smtClean="0">
                <a:solidFill>
                  <a:srgbClr val="FF0000"/>
                </a:solidFill>
              </a:rPr>
              <a:t>: NA60, </a:t>
            </a:r>
            <a:r>
              <a:rPr lang="en-US" dirty="0" err="1" smtClean="0">
                <a:solidFill>
                  <a:srgbClr val="FF0000"/>
                </a:solidFill>
              </a:rPr>
              <a:t>Phenix</a:t>
            </a:r>
            <a:r>
              <a:rPr lang="en-US" dirty="0" smtClean="0">
                <a:solidFill>
                  <a:srgbClr val="FF0000"/>
                </a:solidFill>
              </a:rPr>
              <a:t>, Star</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219200" y="228600"/>
            <a:ext cx="7467600" cy="1143000"/>
          </a:xfrm>
          <a:solidFill>
            <a:srgbClr val="CCFFCC"/>
          </a:solidFill>
        </p:spPr>
        <p:txBody>
          <a:bodyPr/>
          <a:lstStyle/>
          <a:p>
            <a:r>
              <a:rPr lang="en-US" b="1" dirty="0">
                <a:solidFill>
                  <a:srgbClr val="FF0000"/>
                </a:solidFill>
                <a:latin typeface="Times New Roman" pitchFamily="-65" charset="0"/>
              </a:rPr>
              <a:t>NA60 </a:t>
            </a:r>
            <a:r>
              <a:rPr lang="en-US" b="1" dirty="0" smtClean="0">
                <a:solidFill>
                  <a:srgbClr val="FF0000"/>
                </a:solidFill>
                <a:latin typeface="Times New Roman" pitchFamily="-65" charset="0"/>
              </a:rPr>
              <a:t>: </a:t>
            </a:r>
            <a:r>
              <a:rPr lang="en-US" b="1" dirty="0" err="1" smtClean="0">
                <a:solidFill>
                  <a:srgbClr val="FF0000"/>
                </a:solidFill>
                <a:latin typeface="Times New Roman" pitchFamily="-65" charset="0"/>
              </a:rPr>
              <a:t>dN/dη</a:t>
            </a:r>
            <a:r>
              <a:rPr lang="en-US" b="1" dirty="0" smtClean="0">
                <a:solidFill>
                  <a:srgbClr val="FF0000"/>
                </a:solidFill>
                <a:latin typeface="Times New Roman" pitchFamily="-65" charset="0"/>
              </a:rPr>
              <a:t>=140   95’</a:t>
            </a:r>
            <a:endParaRPr lang="en-US" b="1" dirty="0">
              <a:solidFill>
                <a:srgbClr val="FF0000"/>
              </a:solidFill>
              <a:latin typeface="Times New Roman" pitchFamily="-65" charset="0"/>
            </a:endParaRPr>
          </a:p>
        </p:txBody>
      </p:sp>
      <p:pic>
        <p:nvPicPr>
          <p:cNvPr id="6" name="Picture 5"/>
          <p:cNvPicPr>
            <a:picLocks noChangeAspect="1"/>
          </p:cNvPicPr>
          <p:nvPr/>
        </p:nvPicPr>
        <p:blipFill>
          <a:blip r:embed="rId3"/>
          <a:stretch>
            <a:fillRect/>
          </a:stretch>
        </p:blipFill>
        <p:spPr>
          <a:xfrm>
            <a:off x="1301750" y="2286000"/>
            <a:ext cx="6540500" cy="40386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solidFill>
            <a:srgbClr val="CCFFCC"/>
          </a:solidFill>
        </p:spPr>
        <p:txBody>
          <a:bodyPr/>
          <a:lstStyle/>
          <a:p>
            <a:r>
              <a:rPr lang="en-US" b="1">
                <a:solidFill>
                  <a:srgbClr val="FF0000"/>
                </a:solidFill>
                <a:latin typeface="Times New Roman" pitchFamily="-65" charset="0"/>
              </a:rPr>
              <a:t>Pt Spectra: low</a:t>
            </a:r>
          </a:p>
        </p:txBody>
      </p:sp>
      <p:pic>
        <p:nvPicPr>
          <p:cNvPr id="105475" name="Picture 3" descr="pt_m46"/>
          <p:cNvPicPr>
            <a:picLocks noChangeAspect="1" noChangeArrowheads="1"/>
          </p:cNvPicPr>
          <p:nvPr/>
        </p:nvPicPr>
        <p:blipFill>
          <a:blip r:embed="rId3"/>
          <a:srcRect/>
          <a:stretch>
            <a:fillRect/>
          </a:stretch>
        </p:blipFill>
        <p:spPr bwMode="auto">
          <a:xfrm>
            <a:off x="1219200" y="1447800"/>
            <a:ext cx="6980238" cy="488473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2362200" y="274638"/>
            <a:ext cx="4724400" cy="868362"/>
          </a:xfrm>
          <a:solidFill>
            <a:srgbClr val="CCFFCC"/>
          </a:solidFill>
        </p:spPr>
        <p:txBody>
          <a:bodyPr/>
          <a:lstStyle/>
          <a:p>
            <a:r>
              <a:rPr lang="en-US" b="1">
                <a:solidFill>
                  <a:srgbClr val="FF0000"/>
                </a:solidFill>
                <a:latin typeface="Times New Roman" pitchFamily="-65" charset="0"/>
              </a:rPr>
              <a:t>Pt Spectra: High</a:t>
            </a:r>
          </a:p>
        </p:txBody>
      </p:sp>
      <p:pic>
        <p:nvPicPr>
          <p:cNvPr id="109571" name="Picture 3" descr="pt_m114"/>
          <p:cNvPicPr>
            <a:picLocks noChangeAspect="1" noChangeArrowheads="1"/>
          </p:cNvPicPr>
          <p:nvPr/>
        </p:nvPicPr>
        <p:blipFill>
          <a:blip r:embed="rId4"/>
          <a:srcRect/>
          <a:stretch>
            <a:fillRect/>
          </a:stretch>
        </p:blipFill>
        <p:spPr bwMode="auto">
          <a:xfrm>
            <a:off x="914400" y="1295400"/>
            <a:ext cx="7056438" cy="4938713"/>
          </a:xfrm>
          <a:prstGeom prst="rect">
            <a:avLst/>
          </a:prstGeom>
          <a:noFill/>
        </p:spPr>
      </p:pic>
      <p:graphicFrame>
        <p:nvGraphicFramePr>
          <p:cNvPr id="109572" name="Object 4"/>
          <p:cNvGraphicFramePr>
            <a:graphicFrameLocks noChangeAspect="1"/>
          </p:cNvGraphicFramePr>
          <p:nvPr>
            <p:ph idx="1"/>
          </p:nvPr>
        </p:nvGraphicFramePr>
        <p:xfrm>
          <a:off x="3556000" y="1830388"/>
          <a:ext cx="2032000" cy="4064000"/>
        </p:xfrm>
        <a:graphic>
          <a:graphicData uri="http://schemas.openxmlformats.org/presentationml/2006/ole">
            <p:oleObj spid="_x0000_s252930" name="Equation" r:id="rId5" imgW="2438400" imgH="4876800" progId="Equation.3">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5000" y="457200"/>
            <a:ext cx="5791200" cy="762000"/>
          </a:xfrm>
          <a:solidFill>
            <a:srgbClr val="CCFFCC"/>
          </a:solidFill>
        </p:spPr>
        <p:txBody>
          <a:bodyPr/>
          <a:lstStyle/>
          <a:p>
            <a:r>
              <a:rPr lang="en-US" dirty="0" smtClean="0">
                <a:solidFill>
                  <a:srgbClr val="FF0000"/>
                </a:solidFill>
              </a:rPr>
              <a:t>PHENIX </a:t>
            </a:r>
            <a:endParaRPr lang="en-US" dirty="0">
              <a:solidFill>
                <a:srgbClr val="FF0000"/>
              </a:solidFill>
            </a:endParaRPr>
          </a:p>
        </p:txBody>
      </p:sp>
      <p:pic>
        <p:nvPicPr>
          <p:cNvPr id="4" name="Picture 3"/>
          <p:cNvPicPr>
            <a:picLocks noChangeAspect="1"/>
          </p:cNvPicPr>
          <p:nvPr/>
        </p:nvPicPr>
        <p:blipFill>
          <a:blip r:embed="rId2"/>
          <a:stretch>
            <a:fillRect/>
          </a:stretch>
        </p:blipFill>
        <p:spPr>
          <a:xfrm>
            <a:off x="1905000" y="1720850"/>
            <a:ext cx="5791200" cy="4070350"/>
          </a:xfrm>
          <a:prstGeom prst="rect">
            <a:avLst/>
          </a:prstGeom>
        </p:spPr>
      </p:pic>
      <p:pic>
        <p:nvPicPr>
          <p:cNvPr id="5" name="Picture 4"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784600" y="6096000"/>
            <a:ext cx="1727200" cy="4318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smtClean="0">
                <a:solidFill>
                  <a:srgbClr val="FF0000"/>
                </a:solidFill>
              </a:rPr>
              <a:t>Beam Energy Scan: STAR 13’</a:t>
            </a:r>
            <a:endParaRPr lang="en-US" dirty="0">
              <a:solidFill>
                <a:srgbClr val="FF0000"/>
              </a:solidFill>
            </a:endParaRPr>
          </a:p>
        </p:txBody>
      </p:sp>
      <p:pic>
        <p:nvPicPr>
          <p:cNvPr id="6" name="Content Placeholder 5" descr="fig8.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04800" y="1600200"/>
            <a:ext cx="4833565" cy="4419600"/>
          </a:xfrm>
        </p:spPr>
      </p:pic>
      <p:pic>
        <p:nvPicPr>
          <p:cNvPr id="4" name="Content Placeholder 3" descr="fig3_ratio.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bwMode="auto">
          <a:xfrm>
            <a:off x="5410200" y="1981200"/>
            <a:ext cx="3538164" cy="4191000"/>
          </a:xfrm>
          <a:prstGeom prst="rect">
            <a:avLst/>
          </a:prstGeom>
          <a:noFill/>
          <a:ln w="9525">
            <a:noFill/>
            <a:miter lim="800000"/>
            <a:headEnd/>
            <a:tailEnd/>
          </a:ln>
          <a:effectLst/>
        </p:spPr>
      </p:pic>
      <p:pic>
        <p:nvPicPr>
          <p:cNvPr id="7" name="Picture 6"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6756400" y="6019800"/>
            <a:ext cx="609600" cy="3175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8724" name="Rectangle 4"/>
          <p:cNvSpPr>
            <a:spLocks noGrp="1" noChangeArrowheads="1"/>
          </p:cNvSpPr>
          <p:nvPr>
            <p:ph type="title"/>
          </p:nvPr>
        </p:nvSpPr>
        <p:spPr>
          <a:xfrm>
            <a:off x="381000" y="2819400"/>
            <a:ext cx="8229600" cy="1143000"/>
          </a:xfrm>
          <a:solidFill>
            <a:srgbClr val="CCFFCC"/>
          </a:solidFill>
        </p:spPr>
        <p:txBody>
          <a:bodyPr/>
          <a:lstStyle/>
          <a:p>
            <a:r>
              <a:rPr lang="en-US" dirty="0" smtClean="0">
                <a:solidFill>
                  <a:srgbClr val="FF0000"/>
                </a:solidFill>
              </a:rPr>
              <a:t>Photons: WA90,  PHENIX</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5000" y="457200"/>
            <a:ext cx="5791200" cy="762000"/>
          </a:xfrm>
          <a:solidFill>
            <a:srgbClr val="CCFFCC"/>
          </a:solidFill>
        </p:spPr>
        <p:txBody>
          <a:bodyPr/>
          <a:lstStyle/>
          <a:p>
            <a:r>
              <a:rPr lang="en-US" dirty="0" smtClean="0">
                <a:solidFill>
                  <a:srgbClr val="FF0000"/>
                </a:solidFill>
              </a:rPr>
              <a:t>WA98</a:t>
            </a:r>
            <a:endParaRPr lang="en-US" dirty="0">
              <a:solidFill>
                <a:srgbClr val="FF0000"/>
              </a:solidFill>
            </a:endParaRPr>
          </a:p>
        </p:txBody>
      </p:sp>
      <p:sp>
        <p:nvSpPr>
          <p:cNvPr id="8" name="TextBox 7"/>
          <p:cNvSpPr txBox="1"/>
          <p:nvPr/>
        </p:nvSpPr>
        <p:spPr>
          <a:xfrm>
            <a:off x="1676400" y="5867400"/>
            <a:ext cx="18288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solidFill>
                  <a:srgbClr val="FF0000"/>
                </a:solidFill>
              </a:rPr>
              <a:t> 0&lt;</a:t>
            </a:r>
            <a:r>
              <a:rPr lang="en-US" dirty="0" err="1" smtClean="0">
                <a:solidFill>
                  <a:srgbClr val="FF0000"/>
                </a:solidFill>
              </a:rPr>
              <a:t>qT</a:t>
            </a:r>
            <a:r>
              <a:rPr lang="en-US" dirty="0" smtClean="0">
                <a:solidFill>
                  <a:srgbClr val="FF0000"/>
                </a:solidFill>
              </a:rPr>
              <a:t> (</a:t>
            </a:r>
            <a:r>
              <a:rPr lang="en-US" dirty="0" err="1" smtClean="0">
                <a:solidFill>
                  <a:srgbClr val="FF0000"/>
                </a:solidFill>
              </a:rPr>
              <a:t>GeV</a:t>
            </a:r>
            <a:r>
              <a:rPr lang="en-US" dirty="0" smtClean="0">
                <a:solidFill>
                  <a:srgbClr val="FF0000"/>
                </a:solidFill>
              </a:rPr>
              <a:t>) &lt;4 </a:t>
            </a:r>
            <a:endParaRPr lang="en-US" dirty="0">
              <a:solidFill>
                <a:srgbClr val="FF0000"/>
              </a:solidFill>
            </a:endParaRPr>
          </a:p>
        </p:txBody>
      </p:sp>
      <p:pic>
        <p:nvPicPr>
          <p:cNvPr id="6" name="Picture 5"/>
          <p:cNvPicPr>
            <a:picLocks noChangeAspect="1"/>
          </p:cNvPicPr>
          <p:nvPr/>
        </p:nvPicPr>
        <p:blipFill>
          <a:blip r:embed="rId2"/>
          <a:stretch>
            <a:fillRect/>
          </a:stretch>
        </p:blipFill>
        <p:spPr>
          <a:xfrm>
            <a:off x="241300" y="1682750"/>
            <a:ext cx="8661400" cy="4184650"/>
          </a:xfrm>
          <a:prstGeom prst="rect">
            <a:avLst/>
          </a:prstGeom>
        </p:spPr>
      </p:pic>
      <p:sp>
        <p:nvSpPr>
          <p:cNvPr id="7" name="TextBox 6"/>
          <p:cNvSpPr txBox="1"/>
          <p:nvPr/>
        </p:nvSpPr>
        <p:spPr>
          <a:xfrm>
            <a:off x="6248400" y="5867400"/>
            <a:ext cx="20574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solidFill>
                  <a:srgbClr val="FF0000"/>
                </a:solidFill>
              </a:rPr>
              <a:t> 0&lt;</a:t>
            </a:r>
            <a:r>
              <a:rPr lang="en-US" dirty="0" err="1" smtClean="0">
                <a:solidFill>
                  <a:srgbClr val="FF0000"/>
                </a:solidFill>
              </a:rPr>
              <a:t>qT</a:t>
            </a:r>
            <a:r>
              <a:rPr lang="en-US" dirty="0" smtClean="0">
                <a:solidFill>
                  <a:srgbClr val="FF0000"/>
                </a:solidFill>
              </a:rPr>
              <a:t> (</a:t>
            </a:r>
            <a:r>
              <a:rPr lang="en-US" dirty="0" err="1" smtClean="0">
                <a:solidFill>
                  <a:srgbClr val="FF0000"/>
                </a:solidFill>
              </a:rPr>
              <a:t>GeV</a:t>
            </a:r>
            <a:r>
              <a:rPr lang="en-US" dirty="0" smtClean="0">
                <a:solidFill>
                  <a:srgbClr val="FF0000"/>
                </a:solidFill>
              </a:rPr>
              <a:t>)&lt;0.8</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43000" y="457200"/>
            <a:ext cx="6400800" cy="762000"/>
          </a:xfrm>
          <a:solidFill>
            <a:srgbClr val="CCFFCC"/>
          </a:solidFill>
        </p:spPr>
        <p:txBody>
          <a:bodyPr/>
          <a:lstStyle/>
          <a:p>
            <a:r>
              <a:rPr lang="en-US" dirty="0" smtClean="0">
                <a:solidFill>
                  <a:srgbClr val="FF0000"/>
                </a:solidFill>
              </a:rPr>
              <a:t>PHENIX</a:t>
            </a:r>
            <a:endParaRPr lang="en-US" dirty="0">
              <a:solidFill>
                <a:srgbClr val="FF0000"/>
              </a:solidFill>
            </a:endParaRPr>
          </a:p>
        </p:txBody>
      </p:sp>
      <p:sp>
        <p:nvSpPr>
          <p:cNvPr id="8" name="TextBox 7"/>
          <p:cNvSpPr txBox="1"/>
          <p:nvPr/>
        </p:nvSpPr>
        <p:spPr>
          <a:xfrm>
            <a:off x="2438400" y="5867400"/>
            <a:ext cx="10668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solidFill>
                  <a:srgbClr val="FF0000"/>
                </a:solidFill>
              </a:rPr>
              <a:t> RHIC1 </a:t>
            </a:r>
            <a:endParaRPr lang="en-US" dirty="0">
              <a:solidFill>
                <a:srgbClr val="FF0000"/>
              </a:solidFill>
            </a:endParaRPr>
          </a:p>
        </p:txBody>
      </p:sp>
      <p:sp>
        <p:nvSpPr>
          <p:cNvPr id="7" name="TextBox 6"/>
          <p:cNvSpPr txBox="1"/>
          <p:nvPr/>
        </p:nvSpPr>
        <p:spPr>
          <a:xfrm>
            <a:off x="6553200" y="5867400"/>
            <a:ext cx="9906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solidFill>
                  <a:srgbClr val="FF0000"/>
                </a:solidFill>
              </a:rPr>
              <a:t> RHIC2</a:t>
            </a:r>
            <a:endParaRPr lang="en-US" dirty="0">
              <a:solidFill>
                <a:srgbClr val="FF0000"/>
              </a:solidFill>
            </a:endParaRPr>
          </a:p>
        </p:txBody>
      </p:sp>
      <p:pic>
        <p:nvPicPr>
          <p:cNvPr id="10" name="Picture 9"/>
          <p:cNvPicPr>
            <a:picLocks noChangeAspect="1"/>
          </p:cNvPicPr>
          <p:nvPr/>
        </p:nvPicPr>
        <p:blipFill>
          <a:blip r:embed="rId2"/>
          <a:stretch>
            <a:fillRect/>
          </a:stretch>
        </p:blipFill>
        <p:spPr>
          <a:xfrm>
            <a:off x="228600" y="1447800"/>
            <a:ext cx="8686800" cy="44196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14400" y="457200"/>
            <a:ext cx="7467600" cy="762000"/>
          </a:xfrm>
          <a:solidFill>
            <a:srgbClr val="CCFFCC"/>
          </a:solidFill>
        </p:spPr>
        <p:txBody>
          <a:bodyPr/>
          <a:lstStyle/>
          <a:p>
            <a:r>
              <a:rPr lang="en-US" dirty="0" smtClean="0">
                <a:solidFill>
                  <a:srgbClr val="FF0000"/>
                </a:solidFill>
              </a:rPr>
              <a:t>PHENIX extrapolation: </a:t>
            </a:r>
            <a:r>
              <a:rPr lang="en-US" dirty="0" err="1" smtClean="0">
                <a:solidFill>
                  <a:srgbClr val="FF0000"/>
                </a:solidFill>
              </a:rPr>
              <a:t>γ</a:t>
            </a:r>
            <a:endParaRPr lang="en-US" dirty="0">
              <a:solidFill>
                <a:srgbClr val="FF0000"/>
              </a:solidFill>
            </a:endParaRPr>
          </a:p>
        </p:txBody>
      </p:sp>
      <p:pic>
        <p:nvPicPr>
          <p:cNvPr id="6" name="Picture 5"/>
          <p:cNvPicPr>
            <a:picLocks noChangeAspect="1"/>
          </p:cNvPicPr>
          <p:nvPr/>
        </p:nvPicPr>
        <p:blipFill>
          <a:blip r:embed="rId2"/>
          <a:stretch>
            <a:fillRect/>
          </a:stretch>
        </p:blipFill>
        <p:spPr>
          <a:xfrm>
            <a:off x="381000" y="2286000"/>
            <a:ext cx="4038600" cy="651387"/>
          </a:xfrm>
          <a:prstGeom prst="rect">
            <a:avLst/>
          </a:prstGeom>
        </p:spPr>
      </p:pic>
      <p:pic>
        <p:nvPicPr>
          <p:cNvPr id="8" name="Picture 7"/>
          <p:cNvPicPr>
            <a:picLocks noChangeAspect="1"/>
          </p:cNvPicPr>
          <p:nvPr/>
        </p:nvPicPr>
        <p:blipFill>
          <a:blip r:embed="rId3"/>
          <a:stretch>
            <a:fillRect/>
          </a:stretch>
        </p:blipFill>
        <p:spPr>
          <a:xfrm>
            <a:off x="542544" y="3505200"/>
            <a:ext cx="3877056" cy="773811"/>
          </a:xfrm>
          <a:prstGeom prst="rect">
            <a:avLst/>
          </a:prstGeom>
          <a:solidFill>
            <a:srgbClr val="FF0000"/>
          </a:solidFill>
        </p:spPr>
      </p:pic>
      <p:pic>
        <p:nvPicPr>
          <p:cNvPr id="9" name="Picture 8"/>
          <p:cNvPicPr>
            <a:picLocks noChangeAspect="1"/>
          </p:cNvPicPr>
          <p:nvPr/>
        </p:nvPicPr>
        <p:blipFill>
          <a:blip r:embed="rId4"/>
          <a:stretch>
            <a:fillRect/>
          </a:stretch>
        </p:blipFill>
        <p:spPr>
          <a:xfrm>
            <a:off x="542544" y="4930972"/>
            <a:ext cx="3877056" cy="931856"/>
          </a:xfrm>
          <a:prstGeom prst="rect">
            <a:avLst/>
          </a:prstGeom>
          <a:solidFill>
            <a:srgbClr val="CCFFCC">
              <a:alpha val="25000"/>
            </a:srgbClr>
          </a:solidFill>
        </p:spPr>
      </p:pic>
      <p:sp>
        <p:nvSpPr>
          <p:cNvPr id="7" name="Striped Right Arrow 6"/>
          <p:cNvSpPr/>
          <p:nvPr/>
        </p:nvSpPr>
        <p:spPr>
          <a:xfrm rot="5400000">
            <a:off x="3557016" y="4291584"/>
            <a:ext cx="381000" cy="4846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295400" y="4355068"/>
            <a:ext cx="1905000" cy="369332"/>
          </a:xfrm>
          <a:prstGeom prst="rect">
            <a:avLst/>
          </a:prstGeom>
          <a:noFill/>
        </p:spPr>
        <p:txBody>
          <a:bodyPr wrap="square" rtlCol="0">
            <a:spAutoFit/>
          </a:bodyPr>
          <a:lstStyle/>
          <a:p>
            <a:r>
              <a:rPr lang="en-US" dirty="0" smtClean="0">
                <a:solidFill>
                  <a:srgbClr val="E3270F"/>
                </a:solidFill>
              </a:rPr>
              <a:t>PHENIX: M&lt;&lt;</a:t>
            </a:r>
            <a:r>
              <a:rPr lang="en-US" dirty="0" err="1" smtClean="0">
                <a:solidFill>
                  <a:srgbClr val="E3270F"/>
                </a:solidFill>
              </a:rPr>
              <a:t>qv</a:t>
            </a:r>
            <a:endParaRPr lang="en-US" dirty="0">
              <a:solidFill>
                <a:srgbClr val="E3270F"/>
              </a:solidFill>
            </a:endParaRPr>
          </a:p>
        </p:txBody>
      </p:sp>
      <p:sp>
        <p:nvSpPr>
          <p:cNvPr id="11" name="Striped Right Arrow 10"/>
          <p:cNvSpPr/>
          <p:nvPr/>
        </p:nvSpPr>
        <p:spPr>
          <a:xfrm rot="5400000">
            <a:off x="3388614" y="5620962"/>
            <a:ext cx="233172" cy="48373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278755" y="6096000"/>
            <a:ext cx="468311" cy="369332"/>
          </a:xfrm>
          <a:prstGeom prst="rect">
            <a:avLst/>
          </a:prstGeom>
          <a:noFill/>
        </p:spPr>
        <p:txBody>
          <a:bodyPr wrap="square" rtlCol="0">
            <a:spAutoFit/>
          </a:bodyPr>
          <a:lstStyle/>
          <a:p>
            <a:r>
              <a:rPr lang="en-US" dirty="0" smtClean="0"/>
              <a:t> </a:t>
            </a:r>
            <a:r>
              <a:rPr lang="en-US" dirty="0" smtClean="0">
                <a:solidFill>
                  <a:srgbClr val="FF0000"/>
                </a:solidFill>
              </a:rPr>
              <a:t>1</a:t>
            </a:r>
            <a:endParaRPr lang="en-US" dirty="0"/>
          </a:p>
        </p:txBody>
      </p:sp>
      <p:pic>
        <p:nvPicPr>
          <p:cNvPr id="13" name="Picture 12"/>
          <p:cNvPicPr>
            <a:picLocks noChangeAspect="1"/>
          </p:cNvPicPr>
          <p:nvPr/>
        </p:nvPicPr>
        <p:blipFill>
          <a:blip r:embed="rId5"/>
          <a:stretch>
            <a:fillRect/>
          </a:stretch>
        </p:blipFill>
        <p:spPr>
          <a:xfrm>
            <a:off x="4648200" y="2667000"/>
            <a:ext cx="4495800" cy="2808855"/>
          </a:xfrm>
          <a:prstGeom prst="rect">
            <a:avLst/>
          </a:prstGeom>
        </p:spPr>
      </p:pic>
      <p:sp>
        <p:nvSpPr>
          <p:cNvPr id="14" name="TextBox 13"/>
          <p:cNvSpPr txBox="1"/>
          <p:nvPr/>
        </p:nvSpPr>
        <p:spPr>
          <a:xfrm>
            <a:off x="5791200" y="6096000"/>
            <a:ext cx="21336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solidFill>
                  <a:srgbClr val="FF0000"/>
                </a:solidFill>
              </a:rPr>
              <a:t>15% </a:t>
            </a:r>
            <a:r>
              <a:rPr lang="en-US" dirty="0" err="1" smtClean="0">
                <a:solidFill>
                  <a:srgbClr val="FF0000"/>
                </a:solidFill>
              </a:rPr>
              <a:t>Systematics</a:t>
            </a:r>
            <a:r>
              <a:rPr lang="en-US" dirty="0" smtClean="0">
                <a:solidFill>
                  <a:srgbClr val="FF0000"/>
                </a:solidFill>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solidFill>
            <a:srgbClr val="CCFFCC"/>
          </a:solidFill>
        </p:spPr>
        <p:txBody>
          <a:bodyPr/>
          <a:lstStyle/>
          <a:p>
            <a:r>
              <a:rPr lang="en-US" dirty="0" smtClean="0">
                <a:solidFill>
                  <a:srgbClr val="FF0000"/>
                </a:solidFill>
              </a:rPr>
              <a:t>Formally</a:t>
            </a:r>
            <a:endParaRPr lang="en-US" dirty="0">
              <a:solidFill>
                <a:srgbClr val="FF0000"/>
              </a:solidFill>
            </a:endParaRPr>
          </a:p>
        </p:txBody>
      </p:sp>
      <p:pic>
        <p:nvPicPr>
          <p:cNvPr id="4" name="Content Placeholder 3" descr="b.jpg"/>
          <p:cNvPicPr>
            <a:picLocks noGrp="1" noChangeAspect="1"/>
          </p:cNvPicPr>
          <p:nvPr>
            <p:ph idx="1"/>
          </p:nvPr>
        </p:nvPicPr>
        <p:blipFill>
          <a:blip r:embed="rId2"/>
          <a:stretch>
            <a:fillRect/>
          </a:stretch>
        </p:blipFill>
        <p:spPr>
          <a:xfrm>
            <a:off x="1143000" y="2058194"/>
            <a:ext cx="1765852" cy="3124200"/>
          </a:xfrm>
        </p:spPr>
      </p:pic>
      <p:cxnSp>
        <p:nvCxnSpPr>
          <p:cNvPr id="6" name="Straight Arrow Connector 5"/>
          <p:cNvCxnSpPr/>
          <p:nvPr/>
        </p:nvCxnSpPr>
        <p:spPr>
          <a:xfrm rot="5400000">
            <a:off x="-1104106" y="3619500"/>
            <a:ext cx="3124200" cy="1588"/>
          </a:xfrm>
          <a:prstGeom prst="straightConnector1">
            <a:avLst/>
          </a:prstGeom>
          <a:ln>
            <a:solidFill>
              <a:srgbClr val="2D04E3"/>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48415" y="5454134"/>
            <a:ext cx="620745" cy="369332"/>
          </a:xfrm>
          <a:prstGeom prst="rect">
            <a:avLst/>
          </a:prstGeom>
          <a:noFill/>
        </p:spPr>
        <p:txBody>
          <a:bodyPr wrap="none" rtlCol="0">
            <a:spAutoFit/>
          </a:bodyPr>
          <a:lstStyle/>
          <a:p>
            <a:r>
              <a:rPr lang="en-US" dirty="0" smtClean="0">
                <a:solidFill>
                  <a:srgbClr val="4AE335"/>
                </a:solidFill>
              </a:rPr>
              <a:t>time</a:t>
            </a:r>
            <a:endParaRPr lang="en-US" dirty="0">
              <a:solidFill>
                <a:srgbClr val="4AE335"/>
              </a:solidFill>
            </a:endParaRPr>
          </a:p>
        </p:txBody>
      </p:sp>
      <p:pic>
        <p:nvPicPr>
          <p:cNvPr id="8" name="Picture 7"/>
          <p:cNvPicPr>
            <a:picLocks noChangeAspect="1"/>
          </p:cNvPicPr>
          <p:nvPr/>
        </p:nvPicPr>
        <p:blipFill>
          <a:blip r:embed="rId3"/>
          <a:stretch>
            <a:fillRect/>
          </a:stretch>
        </p:blipFill>
        <p:spPr>
          <a:xfrm>
            <a:off x="3682448" y="2514600"/>
            <a:ext cx="5004352" cy="1866900"/>
          </a:xfrm>
          <a:prstGeom prst="rect">
            <a:avLst/>
          </a:prstGeom>
        </p:spPr>
      </p:pic>
      <p:sp>
        <p:nvSpPr>
          <p:cNvPr id="9" name="Right Brace 8"/>
          <p:cNvSpPr/>
          <p:nvPr/>
        </p:nvSpPr>
        <p:spPr>
          <a:xfrm rot="5400000">
            <a:off x="7624826" y="3400552"/>
            <a:ext cx="295148" cy="1371600"/>
          </a:xfrm>
          <a:prstGeom prst="rightBrace">
            <a:avLst>
              <a:gd name="adj1" fmla="val 94176"/>
              <a:gd name="adj2" fmla="val 50000"/>
            </a:avLst>
          </a:prstGeom>
          <a:ln>
            <a:solidFill>
              <a:srgbClr val="E3161E"/>
            </a:solidFill>
          </a:ln>
        </p:spPr>
        <p:style>
          <a:lnRef idx="2">
            <a:schemeClr val="accent1"/>
          </a:lnRef>
          <a:fillRef idx="0">
            <a:schemeClr val="accent1"/>
          </a:fillRef>
          <a:effectRef idx="1">
            <a:schemeClr val="accent1"/>
          </a:effectRef>
          <a:fontRef idx="minor">
            <a:schemeClr val="tx1"/>
          </a:fontRef>
        </p:style>
        <p:txBody>
          <a:bodyPr rtlCol="0" anchor="ctr"/>
          <a:lstStyle>
            <a:lvl1pPr>
              <a:defRPr>
                <a:solidFill>
                  <a:schemeClr val="tx1"/>
                </a:solidFill>
                <a:latin typeface="+mn-lt"/>
                <a:ea typeface="+mn-ea"/>
                <a:cs typeface="+mn-cs"/>
              </a:defRPr>
            </a:lvl1pPr>
            <a:lvl2pPr>
              <a:defRPr>
                <a:solidFill>
                  <a:schemeClr val="tx1"/>
                </a:solidFill>
                <a:latin typeface="+mn-lt"/>
                <a:ea typeface="+mn-ea"/>
                <a:cs typeface="+mn-cs"/>
              </a:defRPr>
            </a:lvl2pPr>
            <a:lvl3pPr>
              <a:defRPr>
                <a:solidFill>
                  <a:schemeClr val="tx1"/>
                </a:solidFill>
                <a:latin typeface="+mn-lt"/>
                <a:ea typeface="+mn-ea"/>
                <a:cs typeface="+mn-cs"/>
              </a:defRPr>
            </a:lvl3pPr>
            <a:lvl4pPr>
              <a:defRPr>
                <a:solidFill>
                  <a:schemeClr val="tx1"/>
                </a:solidFill>
                <a:latin typeface="+mn-lt"/>
                <a:ea typeface="+mn-ea"/>
                <a:cs typeface="+mn-cs"/>
              </a:defRPr>
            </a:lvl4pPr>
            <a:lvl5pPr>
              <a:defRPr>
                <a:solidFill>
                  <a:schemeClr val="tx1"/>
                </a:solidFill>
                <a:latin typeface="+mn-lt"/>
                <a:ea typeface="+mn-ea"/>
                <a:cs typeface="+mn-cs"/>
              </a:defRPr>
            </a:lvl5pPr>
            <a:lvl6pPr>
              <a:defRPr>
                <a:solidFill>
                  <a:schemeClr val="tx1"/>
                </a:solidFill>
                <a:latin typeface="+mn-lt"/>
                <a:ea typeface="+mn-ea"/>
                <a:cs typeface="+mn-cs"/>
              </a:defRPr>
            </a:lvl6pPr>
            <a:lvl7pPr>
              <a:defRPr>
                <a:solidFill>
                  <a:schemeClr val="tx1"/>
                </a:solidFill>
                <a:latin typeface="+mn-lt"/>
                <a:ea typeface="+mn-ea"/>
                <a:cs typeface="+mn-cs"/>
              </a:defRPr>
            </a:lvl7pPr>
            <a:lvl8pPr>
              <a:defRPr>
                <a:solidFill>
                  <a:schemeClr val="tx1"/>
                </a:solidFill>
                <a:latin typeface="+mn-lt"/>
                <a:ea typeface="+mn-ea"/>
                <a:cs typeface="+mn-cs"/>
              </a:defRPr>
            </a:lvl8pPr>
            <a:lvl9pPr>
              <a:defRPr>
                <a:solidFill>
                  <a:schemeClr val="tx1"/>
                </a:solidFill>
                <a:latin typeface="+mn-lt"/>
                <a:ea typeface="+mn-ea"/>
                <a:cs typeface="+mn-cs"/>
              </a:defRPr>
            </a:lvl9pPr>
          </a:lstStyle>
          <a:p>
            <a:pPr algn="ctr"/>
            <a:endParaRPr lang="en-US"/>
          </a:p>
        </p:txBody>
      </p:sp>
      <p:sp>
        <p:nvSpPr>
          <p:cNvPr id="10" name="Right Brace 9"/>
          <p:cNvSpPr/>
          <p:nvPr/>
        </p:nvSpPr>
        <p:spPr>
          <a:xfrm rot="16200000">
            <a:off x="6609970" y="2019299"/>
            <a:ext cx="267462" cy="990602"/>
          </a:xfrm>
          <a:prstGeom prst="rightBrace">
            <a:avLst>
              <a:gd name="adj1" fmla="val 24001"/>
              <a:gd name="adj2" fmla="val 50000"/>
            </a:avLst>
          </a:prstGeom>
          <a:ln>
            <a:solidFill>
              <a:srgbClr val="E3334B"/>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Right Brace 10"/>
          <p:cNvSpPr/>
          <p:nvPr/>
        </p:nvSpPr>
        <p:spPr>
          <a:xfrm rot="5400000">
            <a:off x="5167652" y="3419326"/>
            <a:ext cx="307848" cy="1346752"/>
          </a:xfrm>
          <a:prstGeom prst="rightBrace">
            <a:avLst>
              <a:gd name="adj1" fmla="val 136174"/>
              <a:gd name="adj2" fmla="val 49145"/>
            </a:avLst>
          </a:prstGeom>
          <a:ln>
            <a:solidFill>
              <a:srgbClr val="E3342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TextBox 11"/>
          <p:cNvSpPr txBox="1"/>
          <p:nvPr/>
        </p:nvSpPr>
        <p:spPr>
          <a:xfrm>
            <a:off x="4886280" y="4381500"/>
            <a:ext cx="1108672" cy="369332"/>
          </a:xfrm>
          <a:prstGeom prst="rect">
            <a:avLst/>
          </a:prstGeom>
          <a:noFill/>
        </p:spPr>
        <p:txBody>
          <a:bodyPr wrap="none" rtlCol="0">
            <a:spAutoFit/>
          </a:bodyPr>
          <a:lstStyle/>
          <a:p>
            <a:r>
              <a:rPr lang="en-US" dirty="0" smtClean="0"/>
              <a:t>evolution</a:t>
            </a:r>
            <a:endParaRPr lang="en-US" dirty="0"/>
          </a:p>
        </p:txBody>
      </p:sp>
      <p:sp>
        <p:nvSpPr>
          <p:cNvPr id="14" name="TextBox 13"/>
          <p:cNvSpPr txBox="1"/>
          <p:nvPr/>
        </p:nvSpPr>
        <p:spPr>
          <a:xfrm>
            <a:off x="7543800" y="4381500"/>
            <a:ext cx="582424" cy="369332"/>
          </a:xfrm>
          <a:prstGeom prst="rect">
            <a:avLst/>
          </a:prstGeom>
          <a:noFill/>
        </p:spPr>
        <p:txBody>
          <a:bodyPr wrap="none" rtlCol="0">
            <a:spAutoFit/>
          </a:bodyPr>
          <a:lstStyle/>
          <a:p>
            <a:r>
              <a:rPr lang="en-US" dirty="0" smtClean="0"/>
              <a:t>rate</a:t>
            </a:r>
            <a:endParaRPr lang="en-US" dirty="0"/>
          </a:p>
        </p:txBody>
      </p:sp>
      <p:sp>
        <p:nvSpPr>
          <p:cNvPr id="15" name="TextBox 14"/>
          <p:cNvSpPr txBox="1"/>
          <p:nvPr/>
        </p:nvSpPr>
        <p:spPr>
          <a:xfrm>
            <a:off x="5994952" y="1873528"/>
            <a:ext cx="1365315" cy="369332"/>
          </a:xfrm>
          <a:prstGeom prst="rect">
            <a:avLst/>
          </a:prstGeom>
          <a:noFill/>
        </p:spPr>
        <p:txBody>
          <a:bodyPr wrap="none" rtlCol="0">
            <a:spAutoFit/>
          </a:bodyPr>
          <a:lstStyle/>
          <a:p>
            <a:r>
              <a:rPr lang="en-US" dirty="0" smtClean="0"/>
              <a:t>acceptance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CFFCC"/>
          </a:solidFill>
        </p:spPr>
        <p:txBody>
          <a:bodyPr/>
          <a:lstStyle/>
          <a:p>
            <a:r>
              <a:rPr lang="en-US" dirty="0" smtClean="0">
                <a:solidFill>
                  <a:srgbClr val="FF0000"/>
                </a:solidFill>
              </a:rPr>
              <a:t>V2 PHENIX</a:t>
            </a:r>
            <a:endParaRPr lang="en-US" dirty="0">
              <a:solidFill>
                <a:srgbClr val="FF0000"/>
              </a:solidFill>
            </a:endParaRPr>
          </a:p>
        </p:txBody>
      </p:sp>
      <p:pic>
        <p:nvPicPr>
          <p:cNvPr id="4" name="Content Placeholder 3" descr="v2_phenix.pdf"/>
          <p:cNvPicPr>
            <a:picLocks noGrp="1" noChangeAspect="1"/>
          </p:cNvPicPr>
          <p:nvPr>
            <p:ph idx="1"/>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643435" y="1600200"/>
            <a:ext cx="5857129" cy="4525963"/>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a:solidFill>
            <a:srgbClr val="CCFFCC"/>
          </a:solidFill>
        </p:spPr>
        <p:style>
          <a:lnRef idx="3">
            <a:schemeClr val="lt1"/>
          </a:lnRef>
          <a:fillRef idx="1">
            <a:schemeClr val="accent1"/>
          </a:fillRef>
          <a:effectRef idx="1">
            <a:schemeClr val="accent1"/>
          </a:effectRef>
          <a:fontRef idx="minor">
            <a:schemeClr val="lt1"/>
          </a:fontRef>
        </p:style>
        <p:txBody>
          <a:bodyPr/>
          <a:lstStyle/>
          <a:p>
            <a:r>
              <a:rPr lang="en-US" dirty="0" smtClean="0">
                <a:solidFill>
                  <a:srgbClr val="FF0000"/>
                </a:solidFill>
              </a:rPr>
              <a:t>Achievements</a:t>
            </a:r>
            <a:endParaRPr lang="en-US" dirty="0">
              <a:solidFill>
                <a:srgbClr val="FF0000"/>
              </a:solidFill>
            </a:endParaRPr>
          </a:p>
        </p:txBody>
      </p:sp>
      <p:sp>
        <p:nvSpPr>
          <p:cNvPr id="3" name="Content Placeholder 2"/>
          <p:cNvSpPr>
            <a:spLocks noGrp="1"/>
          </p:cNvSpPr>
          <p:nvPr>
            <p:ph idx="1"/>
          </p:nvPr>
        </p:nvSpPr>
        <p:spPr>
          <a:xfrm>
            <a:off x="2133600" y="2895600"/>
            <a:ext cx="4800600" cy="2590800"/>
          </a:xfrm>
        </p:spPr>
        <p:style>
          <a:lnRef idx="0">
            <a:schemeClr val="accent1"/>
          </a:lnRef>
          <a:fillRef idx="3">
            <a:schemeClr val="accent1"/>
          </a:fillRef>
          <a:effectRef idx="3">
            <a:schemeClr val="accent1"/>
          </a:effectRef>
          <a:fontRef idx="minor">
            <a:schemeClr val="lt1"/>
          </a:fontRef>
        </p:style>
        <p:txBody>
          <a:bodyPr/>
          <a:lstStyle/>
          <a:p>
            <a:pPr marL="514350" indent="-514350">
              <a:buAutoNum type="arabicPeriod"/>
            </a:pPr>
            <a:r>
              <a:rPr lang="en-US" dirty="0" smtClean="0">
                <a:solidFill>
                  <a:srgbClr val="FF0000"/>
                </a:solidFill>
              </a:rPr>
              <a:t>EM    “OK”*</a:t>
            </a:r>
          </a:p>
          <a:p>
            <a:pPr marL="514350" indent="-514350">
              <a:buAutoNum type="arabicPeriod"/>
            </a:pPr>
            <a:r>
              <a:rPr lang="en-US" dirty="0" err="1" smtClean="0">
                <a:solidFill>
                  <a:srgbClr val="FF0000"/>
                </a:solidFill>
              </a:rPr>
              <a:t>LxR</a:t>
            </a:r>
            <a:r>
              <a:rPr lang="en-US" dirty="0" smtClean="0">
                <a:solidFill>
                  <a:srgbClr val="FF0000"/>
                </a:solidFill>
              </a:rPr>
              <a:t>   “restored”</a:t>
            </a:r>
          </a:p>
          <a:p>
            <a:pPr marL="514350" indent="-514350">
              <a:buAutoNum type="arabicPeriod"/>
            </a:pPr>
            <a:r>
              <a:rPr lang="en-US" dirty="0" smtClean="0">
                <a:solidFill>
                  <a:srgbClr val="FF0000"/>
                </a:solidFill>
              </a:rPr>
              <a:t>QGP  “visible”</a:t>
            </a:r>
          </a:p>
          <a:p>
            <a:pPr marL="514350" indent="-514350">
              <a:buAutoNum type="arabicPeriod"/>
            </a:pPr>
            <a:r>
              <a:rPr lang="en-US" dirty="0" smtClean="0">
                <a:solidFill>
                  <a:srgbClr val="FF0000"/>
                </a:solidFill>
              </a:rPr>
              <a:t>V2      “low”     </a:t>
            </a:r>
          </a:p>
          <a:p>
            <a:pPr marL="514350" indent="-514350">
              <a:buAutoNum type="arabicPeriod"/>
            </a:pPr>
            <a:endParaRPr lang="en-US" dirty="0" smtClean="0">
              <a:solidFill>
                <a:srgbClr val="FF0000"/>
              </a:solidFill>
            </a:endParaRPr>
          </a:p>
          <a:p>
            <a:pPr marL="514350" indent="-514350">
              <a:buAutoNum type="arabicPeriod"/>
            </a:pPr>
            <a:endParaRPr lang="en-US" dirty="0" smtClean="0">
              <a:solidFill>
                <a:srgbClr val="FF0000"/>
              </a:solidFill>
            </a:endParaRPr>
          </a:p>
          <a:p>
            <a:pPr marL="514350" indent="-514350">
              <a:buNone/>
            </a:pPr>
            <a:endParaRPr lang="en-US" dirty="0" smtClean="0">
              <a:solidFill>
                <a:srgbClr val="FF0000"/>
              </a:solidFill>
            </a:endParaRPr>
          </a:p>
          <a:p>
            <a:pPr marL="514350" indent="-514350">
              <a:buNone/>
            </a:pPr>
            <a:endParaRPr lang="en-US" dirty="0" smtClean="0">
              <a:solidFill>
                <a:srgbClr val="FF0000"/>
              </a:solidFill>
            </a:endParaRPr>
          </a:p>
        </p:txBody>
      </p:sp>
      <p:pic>
        <p:nvPicPr>
          <p:cNvPr id="4" name="Picture 3"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1524000" y="6059448"/>
            <a:ext cx="324763" cy="278368"/>
          </a:xfrm>
          <a:prstGeom prst="rect">
            <a:avLst/>
          </a:prstGeom>
        </p:spPr>
      </p:pic>
      <p:sp>
        <p:nvSpPr>
          <p:cNvPr id="5" name="TextBox 4"/>
          <p:cNvSpPr txBox="1"/>
          <p:nvPr/>
        </p:nvSpPr>
        <p:spPr>
          <a:xfrm>
            <a:off x="760395" y="6059448"/>
            <a:ext cx="1601805" cy="369332"/>
          </a:xfrm>
          <a:prstGeom prst="rect">
            <a:avLst/>
          </a:prstGeom>
          <a:noFill/>
        </p:spPr>
        <p:txBody>
          <a:bodyPr wrap="square" rtlCol="0">
            <a:spAutoFit/>
          </a:bodyPr>
          <a:lstStyle/>
          <a:p>
            <a:r>
              <a:rPr lang="en-US" dirty="0" smtClean="0">
                <a:solidFill>
                  <a:srgbClr val="FF0000"/>
                </a:solidFill>
              </a:rPr>
              <a:t>(* </a:t>
            </a:r>
            <a:r>
              <a:rPr lang="en-US" dirty="0" err="1" smtClean="0">
                <a:solidFill>
                  <a:srgbClr val="FF0000"/>
                </a:solidFill>
              </a:rPr>
              <a:t>π</a:t>
            </a:r>
            <a:r>
              <a:rPr lang="en-US" dirty="0" smtClean="0">
                <a:solidFill>
                  <a:srgbClr val="FF0000"/>
                </a:solidFill>
              </a:rPr>
              <a:t> &lt;      &lt; </a:t>
            </a:r>
            <a:r>
              <a:rPr lang="en-US" dirty="0" err="1" smtClean="0">
                <a:solidFill>
                  <a:srgbClr val="FF0000"/>
                </a:solidFill>
              </a:rPr>
              <a:t>ρ</a:t>
            </a:r>
            <a:r>
              <a:rPr lang="en-US" dirty="0" smtClean="0">
                <a:solidFill>
                  <a:srgbClr val="FF0000"/>
                </a:solidFill>
              </a:rPr>
              <a:t>)</a:t>
            </a:r>
            <a:endParaRPr lang="en-US" dirty="0"/>
          </a:p>
        </p:txBody>
      </p:sp>
      <p:pic>
        <p:nvPicPr>
          <p:cNvPr id="6" name="Picture 5"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270250" y="4826000"/>
            <a:ext cx="241300" cy="3175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533400" y="1981200"/>
            <a:ext cx="8229600" cy="1905000"/>
          </a:xfrm>
          <a:solidFill>
            <a:srgbClr val="CCFFCC"/>
          </a:solidFill>
        </p:spPr>
        <p:txBody>
          <a:bodyPr/>
          <a:lstStyle/>
          <a:p>
            <a:r>
              <a:rPr lang="en-US" sz="6000" dirty="0" smtClean="0">
                <a:solidFill>
                  <a:srgbClr val="FF0000"/>
                </a:solidFill>
              </a:rPr>
              <a:t>Rates: Hadrons</a:t>
            </a:r>
            <a:endParaRPr lang="en-US" sz="6000" dirty="0">
              <a:solidFill>
                <a:srgbClr val="FF0000"/>
              </a:solidFill>
            </a:endParaRPr>
          </a:p>
        </p:txBody>
      </p:sp>
      <p:sp>
        <p:nvSpPr>
          <p:cNvPr id="154627" name="Rectangle 3"/>
          <p:cNvSpPr>
            <a:spLocks noGrp="1" noChangeArrowheads="1"/>
          </p:cNvSpPr>
          <p:nvPr>
            <p:ph type="body" idx="1"/>
          </p:nvPr>
        </p:nvSpPr>
        <p:spPr>
          <a:xfrm>
            <a:off x="533400" y="1905000"/>
            <a:ext cx="8229600" cy="838200"/>
          </a:xfrm>
        </p:spPr>
        <p:txBody>
          <a:bodyPr/>
          <a:lstStyle/>
          <a:p>
            <a:pPr>
              <a:lnSpc>
                <a:spcPct val="80000"/>
              </a:lnSpc>
              <a:buFontTx/>
              <a:buNone/>
            </a:pPr>
            <a:endParaRPr lang="en-US" sz="1200"/>
          </a:p>
          <a:p>
            <a:pPr>
              <a:lnSpc>
                <a:spcPct val="80000"/>
              </a:lnSpc>
              <a:buFontTx/>
              <a:buNone/>
            </a:pPr>
            <a:endParaRPr lang="en-US" sz="1200"/>
          </a:p>
          <a:p>
            <a:pPr>
              <a:lnSpc>
                <a:spcPct val="80000"/>
              </a:lnSpc>
              <a:buFontTx/>
              <a:buNone/>
            </a:pPr>
            <a:endParaRPr lang="en-US" sz="1200"/>
          </a:p>
          <a:p>
            <a:pPr>
              <a:lnSpc>
                <a:spcPct val="80000"/>
              </a:lnSpc>
              <a:buFontTx/>
              <a:buNone/>
            </a:pPr>
            <a:r>
              <a:rPr lang="en-US" sz="1200"/>
              <a:t>            </a:t>
            </a:r>
            <a:endParaRPr lang="en-US" sz="2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81000"/>
            <a:ext cx="8229600" cy="990600"/>
          </a:xfrm>
          <a:solidFill>
            <a:srgbClr val="CCFFCC"/>
          </a:solidFill>
        </p:spPr>
        <p:txBody>
          <a:bodyPr/>
          <a:lstStyle/>
          <a:p>
            <a:r>
              <a:rPr lang="en-US" dirty="0" smtClean="0">
                <a:solidFill>
                  <a:srgbClr val="FF0000"/>
                </a:solidFill>
              </a:rPr>
              <a:t>Equilibrium averaging</a:t>
            </a:r>
            <a:endParaRPr lang="en-US" dirty="0">
              <a:solidFill>
                <a:srgbClr val="FF0000"/>
              </a:solidFill>
            </a:endParaRPr>
          </a:p>
        </p:txBody>
      </p:sp>
      <p:pic>
        <p:nvPicPr>
          <p:cNvPr id="26" name="MX.jpg" descr="/Applications/MX.jpg"/>
          <p:cNvPicPr>
            <a:picLocks noChangeAspect="1"/>
          </p:cNvPicPr>
          <p:nvPr/>
        </p:nvPicPr>
        <p:blipFill>
          <a:blip r:embed="rId3" r:link="rId4"/>
          <a:stretch>
            <a:fillRect/>
          </a:stretch>
        </p:blipFill>
        <p:spPr>
          <a:xfrm>
            <a:off x="5867400" y="3200400"/>
            <a:ext cx="2743200" cy="1902938"/>
          </a:xfrm>
          <a:prstGeom prst="rect">
            <a:avLst/>
          </a:prstGeom>
        </p:spPr>
      </p:pic>
      <p:pic>
        <p:nvPicPr>
          <p:cNvPr id="13" name="Picture 12"/>
          <p:cNvPicPr>
            <a:picLocks noChangeAspect="1"/>
          </p:cNvPicPr>
          <p:nvPr/>
        </p:nvPicPr>
        <p:blipFill>
          <a:blip r:embed="rId5"/>
          <a:stretch>
            <a:fillRect/>
          </a:stretch>
        </p:blipFill>
        <p:spPr>
          <a:xfrm>
            <a:off x="1175266" y="2782332"/>
            <a:ext cx="3556000" cy="482600"/>
          </a:xfrm>
          <a:prstGeom prst="rect">
            <a:avLst/>
          </a:prstGeom>
        </p:spPr>
      </p:pic>
      <p:pic>
        <p:nvPicPr>
          <p:cNvPr id="14" name="Picture 13"/>
          <p:cNvPicPr>
            <a:picLocks noChangeAspect="1"/>
          </p:cNvPicPr>
          <p:nvPr/>
        </p:nvPicPr>
        <p:blipFill>
          <a:blip r:embed="rId6"/>
          <a:stretch>
            <a:fillRect/>
          </a:stretch>
        </p:blipFill>
        <p:spPr>
          <a:xfrm>
            <a:off x="2057400" y="3644900"/>
            <a:ext cx="1409700" cy="431800"/>
          </a:xfrm>
          <a:prstGeom prst="rect">
            <a:avLst/>
          </a:prstGeom>
        </p:spPr>
      </p:pic>
      <p:pic>
        <p:nvPicPr>
          <p:cNvPr id="15" name="Picture 14"/>
          <p:cNvPicPr>
            <a:picLocks noChangeAspect="1"/>
          </p:cNvPicPr>
          <p:nvPr/>
        </p:nvPicPr>
        <p:blipFill>
          <a:blip r:embed="rId7"/>
          <a:stretch>
            <a:fillRect/>
          </a:stretch>
        </p:blipFill>
        <p:spPr>
          <a:xfrm>
            <a:off x="1607066" y="4419600"/>
            <a:ext cx="3124200" cy="444500"/>
          </a:xfrm>
          <a:prstGeom prst="rect">
            <a:avLst/>
          </a:prstGeom>
        </p:spPr>
      </p:pic>
      <p:pic>
        <p:nvPicPr>
          <p:cNvPr id="16" name="Picture 15"/>
          <p:cNvPicPr>
            <a:picLocks noChangeAspect="1"/>
          </p:cNvPicPr>
          <p:nvPr/>
        </p:nvPicPr>
        <p:blipFill>
          <a:blip r:embed="rId8"/>
          <a:stretch>
            <a:fillRect/>
          </a:stretch>
        </p:blipFill>
        <p:spPr>
          <a:xfrm>
            <a:off x="5181600" y="2857500"/>
            <a:ext cx="1816100" cy="342900"/>
          </a:xfrm>
          <a:prstGeom prst="rect">
            <a:avLst/>
          </a:prstGeom>
        </p:spPr>
      </p:pic>
      <p:pic>
        <p:nvPicPr>
          <p:cNvPr id="17" name="Picture 16"/>
          <p:cNvPicPr>
            <a:picLocks noChangeAspect="1"/>
          </p:cNvPicPr>
          <p:nvPr/>
        </p:nvPicPr>
        <p:blipFill>
          <a:blip r:embed="rId9"/>
          <a:stretch>
            <a:fillRect/>
          </a:stretch>
        </p:blipFill>
        <p:spPr>
          <a:xfrm>
            <a:off x="2057400" y="5238750"/>
            <a:ext cx="1905000" cy="406400"/>
          </a:xfrm>
          <a:prstGeom prst="rect">
            <a:avLst/>
          </a:prstGeom>
        </p:spPr>
      </p:pic>
      <p:pic>
        <p:nvPicPr>
          <p:cNvPr id="9" name="Picture 8"/>
          <p:cNvPicPr>
            <a:picLocks noChangeAspect="1"/>
          </p:cNvPicPr>
          <p:nvPr/>
        </p:nvPicPr>
        <p:blipFill>
          <a:blip r:embed="rId8"/>
          <a:stretch>
            <a:fillRect/>
          </a:stretch>
        </p:blipFill>
        <p:spPr>
          <a:xfrm>
            <a:off x="7327900" y="2857500"/>
            <a:ext cx="1816100" cy="3429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000" y="381000"/>
            <a:ext cx="8229600" cy="990600"/>
          </a:xfrm>
          <a:solidFill>
            <a:srgbClr val="CCFFCC"/>
          </a:solidFill>
        </p:spPr>
        <p:txBody>
          <a:bodyPr/>
          <a:lstStyle/>
          <a:p>
            <a:r>
              <a:rPr lang="en-US" dirty="0" err="1" smtClean="0">
                <a:solidFill>
                  <a:srgbClr val="FF0000"/>
                </a:solidFill>
              </a:rPr>
              <a:t>Hadronic</a:t>
            </a:r>
            <a:r>
              <a:rPr lang="en-US" dirty="0" smtClean="0">
                <a:solidFill>
                  <a:srgbClr val="FF0000"/>
                </a:solidFill>
              </a:rPr>
              <a:t> Expansion</a:t>
            </a:r>
            <a:endParaRPr lang="en-US" dirty="0">
              <a:solidFill>
                <a:srgbClr val="FF0000"/>
              </a:solidFill>
            </a:endParaRPr>
          </a:p>
        </p:txBody>
      </p:sp>
      <p:pic>
        <p:nvPicPr>
          <p:cNvPr id="26" name="MX.jpg" descr="/Applications/MX.jpg"/>
          <p:cNvPicPr>
            <a:picLocks noChangeAspect="1"/>
          </p:cNvPicPr>
          <p:nvPr/>
        </p:nvPicPr>
        <p:blipFill>
          <a:blip r:embed="rId3" r:link="rId4"/>
          <a:stretch>
            <a:fillRect/>
          </a:stretch>
        </p:blipFill>
        <p:spPr>
          <a:xfrm>
            <a:off x="6356350" y="3048000"/>
            <a:ext cx="2254250" cy="1902938"/>
          </a:xfrm>
          <a:prstGeom prst="rect">
            <a:avLst/>
          </a:prstGeom>
        </p:spPr>
      </p:pic>
      <p:pic>
        <p:nvPicPr>
          <p:cNvPr id="13" name="Picture 12"/>
          <p:cNvPicPr>
            <a:picLocks noChangeAspect="1"/>
          </p:cNvPicPr>
          <p:nvPr/>
        </p:nvPicPr>
        <p:blipFill>
          <a:blip r:embed="rId5"/>
          <a:stretch>
            <a:fillRect/>
          </a:stretch>
        </p:blipFill>
        <p:spPr>
          <a:xfrm>
            <a:off x="533400" y="2590800"/>
            <a:ext cx="5130800" cy="2743200"/>
          </a:xfrm>
          <a:prstGeom prst="rect">
            <a:avLst/>
          </a:prstGeom>
        </p:spPr>
      </p:pic>
      <p:pic>
        <p:nvPicPr>
          <p:cNvPr id="17" name="Picture 16" descr="latex-image-1.pdf"/>
          <p:cNvPicPr>
            <a:picLocks noChangeAspect="1"/>
          </p:cNvPicPr>
          <p:nvPr/>
        </p:nvPicPr>
        <mc:AlternateContent>
          <mc:Choice xmlns:ma="http://schemas.microsoft.com/office/mac/drawingml/2008/main" Requires="ma">
            <p:blipFill>
              <a:blip r:embed="rId6"/>
              <a:stretch>
                <a:fillRect/>
              </a:stretch>
            </p:blipFill>
          </mc:Choice>
          <mc:Fallback>
            <p:blipFill>
              <a:blip r:embed="rId7"/>
              <a:stretch>
                <a:fillRect/>
              </a:stretch>
            </p:blipFill>
          </mc:Fallback>
        </mc:AlternateContent>
        <p:spPr>
          <a:xfrm>
            <a:off x="1371600" y="5943600"/>
            <a:ext cx="2400301" cy="52705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79472" y="762000"/>
            <a:ext cx="2057400" cy="762000"/>
          </a:xfrm>
          <a:solidFill>
            <a:srgbClr val="CCFFCC"/>
          </a:solidFill>
        </p:spPr>
        <p:txBody>
          <a:bodyPr/>
          <a:lstStyle/>
          <a:p>
            <a:r>
              <a:rPr lang="en-US" sz="1800" dirty="0" smtClean="0">
                <a:solidFill>
                  <a:srgbClr val="FF0000"/>
                </a:solidFill>
              </a:rPr>
              <a:t>In Diagrams</a:t>
            </a:r>
            <a:endParaRPr lang="en-US" sz="1800" dirty="0">
              <a:solidFill>
                <a:srgbClr val="FF0000"/>
              </a:solidFill>
            </a:endParaRPr>
          </a:p>
        </p:txBody>
      </p:sp>
      <p:grpSp>
        <p:nvGrpSpPr>
          <p:cNvPr id="2" name="Group 3"/>
          <p:cNvGrpSpPr>
            <a:grpSpLocks/>
          </p:cNvGrpSpPr>
          <p:nvPr/>
        </p:nvGrpSpPr>
        <p:grpSpPr bwMode="auto">
          <a:xfrm>
            <a:off x="457200" y="1767699"/>
            <a:ext cx="4571569" cy="2123330"/>
            <a:chOff x="192" y="2316"/>
            <a:chExt cx="5159" cy="1380"/>
          </a:xfrm>
        </p:grpSpPr>
        <p:sp>
          <p:nvSpPr>
            <p:cNvPr id="20484" name="Rectangle 4"/>
            <p:cNvSpPr>
              <a:spLocks noChangeArrowheads="1"/>
            </p:cNvSpPr>
            <p:nvPr/>
          </p:nvSpPr>
          <p:spPr bwMode="auto">
            <a:xfrm>
              <a:off x="192" y="2870"/>
              <a:ext cx="3792" cy="384"/>
            </a:xfrm>
            <a:prstGeom prst="rect">
              <a:avLst/>
            </a:prstGeom>
            <a:noFill/>
            <a:ln w="25400">
              <a:solidFill>
                <a:srgbClr val="993366"/>
              </a:solidFill>
              <a:miter lim="800000"/>
              <a:headEnd/>
              <a:tailEnd/>
            </a:ln>
            <a:effectLst/>
          </p:spPr>
          <p:txBody>
            <a:bodyPr wrap="none" anchor="ctr">
              <a:prstTxWarp prst="textNoShape">
                <a:avLst/>
              </a:prstTxWarp>
            </a:bodyPr>
            <a:lstStyle/>
            <a:p>
              <a:endParaRPr lang="en-US"/>
            </a:p>
          </p:txBody>
        </p:sp>
        <p:sp>
          <p:nvSpPr>
            <p:cNvPr id="20485" name="Rectangle 5"/>
            <p:cNvSpPr>
              <a:spLocks noChangeArrowheads="1"/>
            </p:cNvSpPr>
            <p:nvPr/>
          </p:nvSpPr>
          <p:spPr bwMode="auto">
            <a:xfrm>
              <a:off x="192" y="3302"/>
              <a:ext cx="3792" cy="384"/>
            </a:xfrm>
            <a:prstGeom prst="rect">
              <a:avLst/>
            </a:prstGeom>
            <a:noFill/>
            <a:ln w="25400">
              <a:solidFill>
                <a:srgbClr val="FF0000"/>
              </a:solidFill>
              <a:miter lim="800000"/>
              <a:headEnd/>
              <a:tailEnd/>
            </a:ln>
            <a:effectLst/>
          </p:spPr>
          <p:txBody>
            <a:bodyPr wrap="none" anchor="ctr">
              <a:prstTxWarp prst="textNoShape">
                <a:avLst/>
              </a:prstTxWarp>
            </a:bodyPr>
            <a:lstStyle/>
            <a:p>
              <a:endParaRPr lang="en-US"/>
            </a:p>
          </p:txBody>
        </p:sp>
        <p:grpSp>
          <p:nvGrpSpPr>
            <p:cNvPr id="4" name="Group 8"/>
            <p:cNvGrpSpPr>
              <a:grpSpLocks/>
            </p:cNvGrpSpPr>
            <p:nvPr/>
          </p:nvGrpSpPr>
          <p:grpSpPr bwMode="auto">
            <a:xfrm>
              <a:off x="192" y="2316"/>
              <a:ext cx="5159" cy="1380"/>
              <a:chOff x="192" y="2316"/>
              <a:chExt cx="5159" cy="1380"/>
            </a:xfrm>
          </p:grpSpPr>
          <p:graphicFrame>
            <p:nvGraphicFramePr>
              <p:cNvPr id="20489" name="Object 9"/>
              <p:cNvGraphicFramePr>
                <a:graphicFrameLocks noChangeAspect="1"/>
              </p:cNvGraphicFramePr>
              <p:nvPr/>
            </p:nvGraphicFramePr>
            <p:xfrm>
              <a:off x="192" y="2512"/>
              <a:ext cx="3744" cy="1184"/>
            </p:xfrm>
            <a:graphic>
              <a:graphicData uri="http://schemas.openxmlformats.org/presentationml/2006/ole">
                <p:oleObj spid="_x0000_s88068" name="Equation" r:id="rId4" imgW="7315200" imgH="2311400" progId="Equation.3">
                  <p:embed/>
                </p:oleObj>
              </a:graphicData>
            </a:graphic>
          </p:graphicFrame>
          <p:sp>
            <p:nvSpPr>
              <p:cNvPr id="20490" name="Line 10"/>
              <p:cNvSpPr>
                <a:spLocks noChangeShapeType="1"/>
              </p:cNvSpPr>
              <p:nvPr/>
            </p:nvSpPr>
            <p:spPr bwMode="auto">
              <a:xfrm flipH="1">
                <a:off x="4080" y="2918"/>
                <a:ext cx="432" cy="144"/>
              </a:xfrm>
              <a:prstGeom prst="line">
                <a:avLst/>
              </a:prstGeom>
              <a:noFill/>
              <a:ln w="50800">
                <a:solidFill>
                  <a:srgbClr val="993366"/>
                </a:solidFill>
                <a:round/>
                <a:headEnd/>
                <a:tailEnd type="triangle" w="med" len="med"/>
              </a:ln>
              <a:effectLst/>
            </p:spPr>
            <p:txBody>
              <a:bodyPr>
                <a:prstTxWarp prst="textNoShape">
                  <a:avLst/>
                </a:prstTxWarp>
              </a:bodyPr>
              <a:lstStyle/>
              <a:p>
                <a:endParaRPr lang="en-US"/>
              </a:p>
            </p:txBody>
          </p:sp>
          <p:sp>
            <p:nvSpPr>
              <p:cNvPr id="20491" name="Text Box 11"/>
              <p:cNvSpPr txBox="1">
                <a:spLocks noChangeArrowheads="1"/>
              </p:cNvSpPr>
              <p:nvPr/>
            </p:nvSpPr>
            <p:spPr bwMode="auto">
              <a:xfrm>
                <a:off x="4107" y="2563"/>
                <a:ext cx="906" cy="380"/>
              </a:xfrm>
              <a:prstGeom prst="rect">
                <a:avLst/>
              </a:prstGeom>
              <a:noFill/>
              <a:ln w="9525">
                <a:noFill/>
                <a:miter lim="800000"/>
                <a:headEnd/>
                <a:tailEnd/>
              </a:ln>
              <a:effectLst/>
            </p:spPr>
            <p:txBody>
              <a:bodyPr wrap="square">
                <a:prstTxWarp prst="textNoShape">
                  <a:avLst/>
                </a:prstTxWarp>
                <a:spAutoFit/>
              </a:bodyPr>
              <a:lstStyle/>
              <a:p>
                <a:pPr eaLnBrk="0" hangingPunct="0"/>
                <a:r>
                  <a:rPr lang="en-US" sz="1400" dirty="0" smtClean="0">
                    <a:solidFill>
                      <a:srgbClr val="800080"/>
                    </a:solidFill>
                    <a:latin typeface="Verdana" pitchFamily="-65" charset="0"/>
                  </a:rPr>
                  <a:t>1,2,3, …-Pi,</a:t>
                </a:r>
                <a:r>
                  <a:rPr lang="en-US" sz="1800" dirty="0" smtClean="0">
                    <a:solidFill>
                      <a:srgbClr val="800080"/>
                    </a:solidFill>
                    <a:latin typeface="Verdana" pitchFamily="-65" charset="0"/>
                  </a:rPr>
                  <a:t> </a:t>
                </a:r>
                <a:endParaRPr lang="en-US" sz="1800" dirty="0">
                  <a:solidFill>
                    <a:srgbClr val="800080"/>
                  </a:solidFill>
                  <a:latin typeface="Verdana" pitchFamily="-65" charset="0"/>
                </a:endParaRPr>
              </a:p>
            </p:txBody>
          </p:sp>
          <p:sp>
            <p:nvSpPr>
              <p:cNvPr id="20492" name="Line 12"/>
              <p:cNvSpPr>
                <a:spLocks noChangeShapeType="1"/>
              </p:cNvSpPr>
              <p:nvPr/>
            </p:nvSpPr>
            <p:spPr bwMode="auto">
              <a:xfrm flipH="1">
                <a:off x="4080" y="3254"/>
                <a:ext cx="432" cy="192"/>
              </a:xfrm>
              <a:prstGeom prst="line">
                <a:avLst/>
              </a:prstGeom>
              <a:noFill/>
              <a:ln w="50800">
                <a:solidFill>
                  <a:srgbClr val="FF0000"/>
                </a:solidFill>
                <a:round/>
                <a:headEnd/>
                <a:tailEnd type="triangle" w="med" len="med"/>
              </a:ln>
              <a:effectLst/>
            </p:spPr>
            <p:txBody>
              <a:bodyPr>
                <a:prstTxWarp prst="textNoShape">
                  <a:avLst/>
                </a:prstTxWarp>
              </a:bodyPr>
              <a:lstStyle/>
              <a:p>
                <a:endParaRPr lang="en-US"/>
              </a:p>
            </p:txBody>
          </p:sp>
          <p:sp>
            <p:nvSpPr>
              <p:cNvPr id="20493" name="Line 13"/>
              <p:cNvSpPr>
                <a:spLocks noChangeShapeType="1"/>
              </p:cNvSpPr>
              <p:nvPr/>
            </p:nvSpPr>
            <p:spPr bwMode="auto">
              <a:xfrm flipH="1">
                <a:off x="2400" y="2486"/>
                <a:ext cx="816" cy="144"/>
              </a:xfrm>
              <a:prstGeom prst="line">
                <a:avLst/>
              </a:prstGeom>
              <a:noFill/>
              <a:ln w="50800">
                <a:solidFill>
                  <a:srgbClr val="0000FF"/>
                </a:solidFill>
                <a:round/>
                <a:headEnd/>
                <a:tailEnd type="triangle" w="med" len="med"/>
              </a:ln>
              <a:effectLst/>
            </p:spPr>
            <p:txBody>
              <a:bodyPr>
                <a:prstTxWarp prst="textNoShape">
                  <a:avLst/>
                </a:prstTxWarp>
              </a:bodyPr>
              <a:lstStyle/>
              <a:p>
                <a:endParaRPr lang="en-US"/>
              </a:p>
            </p:txBody>
          </p:sp>
          <p:sp>
            <p:nvSpPr>
              <p:cNvPr id="20494" name="Text Box 14"/>
              <p:cNvSpPr txBox="1">
                <a:spLocks noChangeArrowheads="1"/>
              </p:cNvSpPr>
              <p:nvPr/>
            </p:nvSpPr>
            <p:spPr bwMode="auto">
              <a:xfrm>
                <a:off x="3233" y="2316"/>
                <a:ext cx="1849" cy="200"/>
              </a:xfrm>
              <a:prstGeom prst="rect">
                <a:avLst/>
              </a:prstGeom>
              <a:noFill/>
              <a:ln w="9525">
                <a:noFill/>
                <a:miter lim="800000"/>
                <a:headEnd/>
                <a:tailEnd/>
              </a:ln>
              <a:effectLst/>
            </p:spPr>
            <p:txBody>
              <a:bodyPr wrap="square">
                <a:prstTxWarp prst="textNoShape">
                  <a:avLst/>
                </a:prstTxWarp>
                <a:spAutoFit/>
              </a:bodyPr>
              <a:lstStyle/>
              <a:p>
                <a:pPr eaLnBrk="0" hangingPunct="0"/>
                <a:r>
                  <a:rPr lang="en-US" sz="1400" dirty="0" smtClean="0">
                    <a:solidFill>
                      <a:srgbClr val="0000CC"/>
                    </a:solidFill>
                    <a:latin typeface="Verdana" pitchFamily="-65" charset="0"/>
                  </a:rPr>
                  <a:t>Resonance Gas</a:t>
                </a:r>
                <a:endParaRPr lang="en-US" sz="1400" dirty="0">
                  <a:solidFill>
                    <a:srgbClr val="0000CC"/>
                  </a:solidFill>
                  <a:latin typeface="Verdana" pitchFamily="-65" charset="0"/>
                </a:endParaRPr>
              </a:p>
            </p:txBody>
          </p:sp>
          <p:sp>
            <p:nvSpPr>
              <p:cNvPr id="20495" name="Text Box 15"/>
              <p:cNvSpPr txBox="1">
                <a:spLocks noChangeArrowheads="1"/>
              </p:cNvSpPr>
              <p:nvPr/>
            </p:nvSpPr>
            <p:spPr bwMode="auto">
              <a:xfrm>
                <a:off x="4560" y="3158"/>
                <a:ext cx="791" cy="340"/>
              </a:xfrm>
              <a:prstGeom prst="rect">
                <a:avLst/>
              </a:prstGeom>
              <a:noFill/>
              <a:ln w="9525">
                <a:noFill/>
                <a:miter lim="800000"/>
                <a:headEnd/>
                <a:tailEnd/>
              </a:ln>
              <a:effectLst/>
            </p:spPr>
            <p:txBody>
              <a:bodyPr wrap="square">
                <a:prstTxWarp prst="textNoShape">
                  <a:avLst/>
                </a:prstTxWarp>
                <a:spAutoFit/>
              </a:bodyPr>
              <a:lstStyle/>
              <a:p>
                <a:pPr eaLnBrk="0" hangingPunct="0"/>
                <a:r>
                  <a:rPr lang="en-US" sz="1400" dirty="0" smtClean="0">
                    <a:solidFill>
                      <a:srgbClr val="FF0000"/>
                    </a:solidFill>
                    <a:latin typeface="Verdana" pitchFamily="-65" charset="0"/>
                  </a:rPr>
                  <a:t>1,2,3-N</a:t>
                </a:r>
                <a:endParaRPr lang="en-US" sz="1800" dirty="0">
                  <a:solidFill>
                    <a:srgbClr val="FF0000"/>
                  </a:solidFill>
                  <a:latin typeface="Verdana" pitchFamily="-65" charset="0"/>
                </a:endParaRPr>
              </a:p>
            </p:txBody>
          </p:sp>
        </p:grpSp>
      </p:grpSp>
      <p:grpSp>
        <p:nvGrpSpPr>
          <p:cNvPr id="14" name="Group 13"/>
          <p:cNvGrpSpPr>
            <a:grpSpLocks/>
          </p:cNvGrpSpPr>
          <p:nvPr/>
        </p:nvGrpSpPr>
        <p:grpSpPr bwMode="auto">
          <a:xfrm>
            <a:off x="-455671577" y="2147483647"/>
            <a:ext cx="2147483647" cy="1552416250"/>
            <a:chOff x="3583320" y="1718831"/>
            <a:chExt cx="4800600" cy="977900"/>
          </a:xfrm>
        </p:grpSpPr>
        <p:grpSp>
          <p:nvGrpSpPr>
            <p:cNvPr id="15" name="Group 14"/>
            <p:cNvGrpSpPr>
              <a:grpSpLocks/>
            </p:cNvGrpSpPr>
            <p:nvPr/>
          </p:nvGrpSpPr>
          <p:grpSpPr bwMode="auto">
            <a:xfrm>
              <a:off x="3583320" y="1718831"/>
              <a:ext cx="4800600" cy="977900"/>
              <a:chOff x="3581400" y="1719263"/>
              <a:chExt cx="4800600" cy="977900"/>
            </a:xfrm>
          </p:grpSpPr>
          <p:pic>
            <p:nvPicPr>
              <p:cNvPr id="16" name="Picture 15" descr="oral_exam_decays"/>
              <p:cNvPicPr>
                <a:picLocks noChangeAspect="1" noChangeArrowheads="1"/>
              </p:cNvPicPr>
              <p:nvPr/>
            </p:nvPicPr>
            <p:blipFill>
              <a:blip r:embed="rId5">
                <a:clrChange>
                  <a:clrFrom>
                    <a:srgbClr val="FAFAF0"/>
                  </a:clrFrom>
                  <a:clrTo>
                    <a:srgbClr val="FAFAF0">
                      <a:alpha val="0"/>
                    </a:srgbClr>
                  </a:clrTo>
                </a:clrChange>
              </a:blip>
              <a:srcRect t="53201" r="53522" b="28142"/>
              <a:stretch>
                <a:fillRect/>
              </a:stretch>
            </p:blipFill>
            <p:spPr bwMode="auto">
              <a:xfrm>
                <a:off x="3581400" y="1719263"/>
                <a:ext cx="1828800" cy="977900"/>
              </a:xfrm>
              <a:prstGeom prst="rect">
                <a:avLst/>
              </a:prstGeom>
              <a:noFill/>
              <a:ln/>
              <a:effectLst/>
            </p:spPr>
          </p:pic>
          <p:pic>
            <p:nvPicPr>
              <p:cNvPr id="17" name="Picture 16" descr="oral_exam_decays"/>
              <p:cNvPicPr>
                <a:picLocks noChangeAspect="1" noChangeArrowheads="1"/>
              </p:cNvPicPr>
              <p:nvPr/>
            </p:nvPicPr>
            <p:blipFill>
              <a:blip r:embed="rId5">
                <a:clrChange>
                  <a:clrFrom>
                    <a:srgbClr val="FAFAF0"/>
                  </a:clrFrom>
                  <a:clrTo>
                    <a:srgbClr val="FAFAF0">
                      <a:alpha val="0"/>
                    </a:srgbClr>
                  </a:clrTo>
                </a:clrChange>
              </a:blip>
              <a:srcRect t="74039" r="62747"/>
              <a:stretch>
                <a:fillRect/>
              </a:stretch>
            </p:blipFill>
            <p:spPr bwMode="auto">
              <a:xfrm>
                <a:off x="6477000" y="1752601"/>
                <a:ext cx="1905000" cy="884238"/>
              </a:xfrm>
              <a:prstGeom prst="rect">
                <a:avLst/>
              </a:prstGeom>
              <a:noFill/>
              <a:ln/>
              <a:effectLst/>
            </p:spPr>
          </p:pic>
        </p:grpSp>
      </p:grpSp>
      <p:grpSp>
        <p:nvGrpSpPr>
          <p:cNvPr id="30" name="Group 17"/>
          <p:cNvGrpSpPr>
            <a:grpSpLocks/>
          </p:cNvGrpSpPr>
          <p:nvPr/>
        </p:nvGrpSpPr>
        <p:grpSpPr bwMode="auto">
          <a:xfrm>
            <a:off x="5562598" y="3048003"/>
            <a:ext cx="3200401" cy="1619510"/>
            <a:chOff x="192" y="1920"/>
            <a:chExt cx="5520" cy="1705"/>
          </a:xfrm>
        </p:grpSpPr>
        <p:grpSp>
          <p:nvGrpSpPr>
            <p:cNvPr id="31" name="Group 18"/>
            <p:cNvGrpSpPr>
              <a:grpSpLocks/>
            </p:cNvGrpSpPr>
            <p:nvPr/>
          </p:nvGrpSpPr>
          <p:grpSpPr bwMode="auto">
            <a:xfrm>
              <a:off x="3408" y="1920"/>
              <a:ext cx="1872" cy="1004"/>
              <a:chOff x="384" y="3076"/>
              <a:chExt cx="1872" cy="1004"/>
            </a:xfrm>
          </p:grpSpPr>
          <p:pic>
            <p:nvPicPr>
              <p:cNvPr id="34" name="Picture 19" descr="oral_exam_decays"/>
              <p:cNvPicPr>
                <a:picLocks noChangeAspect="1" noChangeArrowheads="1"/>
              </p:cNvPicPr>
              <p:nvPr/>
            </p:nvPicPr>
            <p:blipFill>
              <a:blip r:embed="rId5">
                <a:clrChange>
                  <a:clrFrom>
                    <a:srgbClr val="FAFAF0"/>
                  </a:clrFrom>
                  <a:clrTo>
                    <a:srgbClr val="FAFAF0">
                      <a:alpha val="0"/>
                    </a:srgbClr>
                  </a:clrTo>
                </a:clrChange>
              </a:blip>
              <a:srcRect l="59149" t="11081" b="51247"/>
              <a:stretch>
                <a:fillRect/>
              </a:stretch>
            </p:blipFill>
            <p:spPr bwMode="auto">
              <a:xfrm>
                <a:off x="720" y="3176"/>
                <a:ext cx="1326" cy="816"/>
              </a:xfrm>
              <a:prstGeom prst="rect">
                <a:avLst/>
              </a:prstGeom>
              <a:noFill/>
            </p:spPr>
          </p:pic>
          <p:graphicFrame>
            <p:nvGraphicFramePr>
              <p:cNvPr id="35" name="Object 20"/>
              <p:cNvGraphicFramePr>
                <a:graphicFrameLocks noChangeAspect="1"/>
              </p:cNvGraphicFramePr>
              <p:nvPr/>
            </p:nvGraphicFramePr>
            <p:xfrm>
              <a:off x="2064" y="3416"/>
              <a:ext cx="192" cy="256"/>
            </p:xfrm>
            <a:graphic>
              <a:graphicData uri="http://schemas.openxmlformats.org/presentationml/2006/ole">
                <p:oleObj spid="_x0000_s88079" name="Equation" r:id="rId6" imgW="4876800" imgH="6502400" progId="Equation.3">
                  <p:embed/>
                </p:oleObj>
              </a:graphicData>
            </a:graphic>
          </p:graphicFrame>
          <p:graphicFrame>
            <p:nvGraphicFramePr>
              <p:cNvPr id="36" name="Object 21"/>
              <p:cNvGraphicFramePr>
                <a:graphicFrameLocks noChangeAspect="1"/>
              </p:cNvGraphicFramePr>
              <p:nvPr/>
            </p:nvGraphicFramePr>
            <p:xfrm>
              <a:off x="2064" y="3076"/>
              <a:ext cx="192" cy="256"/>
            </p:xfrm>
            <a:graphic>
              <a:graphicData uri="http://schemas.openxmlformats.org/presentationml/2006/ole">
                <p:oleObj spid="_x0000_s88080" name="Equation" r:id="rId7" imgW="4876800" imgH="6502400" progId="Equation.3">
                  <p:embed/>
                </p:oleObj>
              </a:graphicData>
            </a:graphic>
          </p:graphicFrame>
          <p:graphicFrame>
            <p:nvGraphicFramePr>
              <p:cNvPr id="37" name="Object 22"/>
              <p:cNvGraphicFramePr>
                <a:graphicFrameLocks noChangeAspect="1"/>
              </p:cNvGraphicFramePr>
              <p:nvPr/>
            </p:nvGraphicFramePr>
            <p:xfrm>
              <a:off x="384" y="3704"/>
              <a:ext cx="816" cy="210"/>
            </p:xfrm>
            <a:graphic>
              <a:graphicData uri="http://schemas.openxmlformats.org/presentationml/2006/ole">
                <p:oleObj spid="_x0000_s88081" name="Equation" r:id="rId8" imgW="7315200" imgH="1879600" progId="Equation.3">
                  <p:embed/>
                </p:oleObj>
              </a:graphicData>
            </a:graphic>
          </p:graphicFrame>
          <p:graphicFrame>
            <p:nvGraphicFramePr>
              <p:cNvPr id="38" name="Object 23"/>
              <p:cNvGraphicFramePr>
                <a:graphicFrameLocks noChangeAspect="1"/>
              </p:cNvGraphicFramePr>
              <p:nvPr/>
            </p:nvGraphicFramePr>
            <p:xfrm>
              <a:off x="1728" y="3840"/>
              <a:ext cx="240" cy="240"/>
            </p:xfrm>
            <a:graphic>
              <a:graphicData uri="http://schemas.openxmlformats.org/presentationml/2006/ole">
                <p:oleObj spid="_x0000_s88082" name="Equation" r:id="rId9" imgW="4470400" imgH="4470400" progId="Equation.3">
                  <p:embed/>
                </p:oleObj>
              </a:graphicData>
            </a:graphic>
          </p:graphicFrame>
        </p:grpSp>
        <p:graphicFrame>
          <p:nvGraphicFramePr>
            <p:cNvPr id="32" name="Object 24"/>
            <p:cNvGraphicFramePr>
              <a:graphicFrameLocks noChangeAspect="1"/>
            </p:cNvGraphicFramePr>
            <p:nvPr/>
          </p:nvGraphicFramePr>
          <p:xfrm>
            <a:off x="192" y="2447"/>
            <a:ext cx="2853" cy="337"/>
          </p:xfrm>
          <a:graphic>
            <a:graphicData uri="http://schemas.openxmlformats.org/presentationml/2006/ole">
              <p:oleObj spid="_x0000_s88083" name="Equation" r:id="rId10" imgW="7315200" imgH="863600" progId="Equation.3">
                <p:embed/>
              </p:oleObj>
            </a:graphicData>
          </a:graphic>
        </p:graphicFrame>
        <p:sp>
          <p:nvSpPr>
            <p:cNvPr id="33" name="Text Box 25"/>
            <p:cNvSpPr txBox="1">
              <a:spLocks noChangeArrowheads="1"/>
            </p:cNvSpPr>
            <p:nvPr/>
          </p:nvSpPr>
          <p:spPr bwMode="auto">
            <a:xfrm>
              <a:off x="5310" y="2361"/>
              <a:ext cx="402" cy="1264"/>
            </a:xfrm>
            <a:prstGeom prst="rect">
              <a:avLst/>
            </a:prstGeom>
            <a:noFill/>
            <a:ln w="9525">
              <a:noFill/>
              <a:miter lim="800000"/>
              <a:headEnd/>
              <a:tailEnd/>
            </a:ln>
            <a:effectLst/>
          </p:spPr>
          <p:txBody>
            <a:bodyPr wrap="square">
              <a:prstTxWarp prst="textNoShape">
                <a:avLst/>
              </a:prstTxWarp>
              <a:spAutoFit/>
            </a:bodyPr>
            <a:lstStyle/>
            <a:p>
              <a:pPr eaLnBrk="0" hangingPunct="0"/>
              <a:r>
                <a:rPr lang="en-US" sz="1800">
                  <a:latin typeface="Verdana" pitchFamily="-65" charset="0"/>
                </a:rPr>
                <a:t>+ …</a:t>
              </a:r>
            </a:p>
          </p:txBody>
        </p:sp>
      </p:grpSp>
      <p:grpSp>
        <p:nvGrpSpPr>
          <p:cNvPr id="39" name="Group 26"/>
          <p:cNvGrpSpPr>
            <a:grpSpLocks/>
          </p:cNvGrpSpPr>
          <p:nvPr/>
        </p:nvGrpSpPr>
        <p:grpSpPr bwMode="auto">
          <a:xfrm>
            <a:off x="5562598" y="4798976"/>
            <a:ext cx="3322556" cy="1681746"/>
            <a:chOff x="192" y="3072"/>
            <a:chExt cx="5520" cy="1508"/>
          </a:xfrm>
        </p:grpSpPr>
        <p:grpSp>
          <p:nvGrpSpPr>
            <p:cNvPr id="40" name="Group 27"/>
            <p:cNvGrpSpPr>
              <a:grpSpLocks/>
            </p:cNvGrpSpPr>
            <p:nvPr/>
          </p:nvGrpSpPr>
          <p:grpSpPr bwMode="auto">
            <a:xfrm>
              <a:off x="3600" y="3072"/>
              <a:ext cx="1722" cy="1040"/>
              <a:chOff x="2934" y="3124"/>
              <a:chExt cx="1722" cy="1040"/>
            </a:xfrm>
          </p:grpSpPr>
          <p:pic>
            <p:nvPicPr>
              <p:cNvPr id="43" name="Picture 28" descr="oral_exam_decays"/>
              <p:cNvPicPr>
                <a:picLocks noChangeAspect="1" noChangeArrowheads="1"/>
              </p:cNvPicPr>
              <p:nvPr/>
            </p:nvPicPr>
            <p:blipFill>
              <a:blip r:embed="rId5">
                <a:clrChange>
                  <a:clrFrom>
                    <a:srgbClr val="FAFAF0"/>
                  </a:clrFrom>
                  <a:clrTo>
                    <a:srgbClr val="FAFAF0">
                      <a:alpha val="0"/>
                    </a:srgbClr>
                  </a:clrTo>
                </a:clrChange>
              </a:blip>
              <a:srcRect l="58873" t="50000" b="10110"/>
              <a:stretch>
                <a:fillRect/>
              </a:stretch>
            </p:blipFill>
            <p:spPr bwMode="auto">
              <a:xfrm>
                <a:off x="3120" y="3172"/>
                <a:ext cx="1335" cy="864"/>
              </a:xfrm>
              <a:prstGeom prst="rect">
                <a:avLst/>
              </a:prstGeom>
              <a:noFill/>
            </p:spPr>
          </p:pic>
          <p:graphicFrame>
            <p:nvGraphicFramePr>
              <p:cNvPr id="44" name="Object 29"/>
              <p:cNvGraphicFramePr>
                <a:graphicFrameLocks noChangeAspect="1"/>
              </p:cNvGraphicFramePr>
              <p:nvPr/>
            </p:nvGraphicFramePr>
            <p:xfrm>
              <a:off x="4464" y="3124"/>
              <a:ext cx="192" cy="256"/>
            </p:xfrm>
            <a:graphic>
              <a:graphicData uri="http://schemas.openxmlformats.org/presentationml/2006/ole">
                <p:oleObj spid="_x0000_s88084" name="Equation" r:id="rId11" imgW="4876800" imgH="6502400" progId="Equation.3">
                  <p:embed/>
                </p:oleObj>
              </a:graphicData>
            </a:graphic>
          </p:graphicFrame>
          <p:graphicFrame>
            <p:nvGraphicFramePr>
              <p:cNvPr id="45" name="Object 30"/>
              <p:cNvGraphicFramePr>
                <a:graphicFrameLocks noChangeAspect="1"/>
              </p:cNvGraphicFramePr>
              <p:nvPr/>
            </p:nvGraphicFramePr>
            <p:xfrm>
              <a:off x="4464" y="3460"/>
              <a:ext cx="192" cy="256"/>
            </p:xfrm>
            <a:graphic>
              <a:graphicData uri="http://schemas.openxmlformats.org/presentationml/2006/ole">
                <p:oleObj spid="_x0000_s88085" name="Equation" r:id="rId12" imgW="4876800" imgH="6502400" progId="Equation.3">
                  <p:embed/>
                </p:oleObj>
              </a:graphicData>
            </a:graphic>
          </p:graphicFrame>
          <p:graphicFrame>
            <p:nvGraphicFramePr>
              <p:cNvPr id="46" name="Object 31"/>
              <p:cNvGraphicFramePr>
                <a:graphicFrameLocks noChangeAspect="1"/>
              </p:cNvGraphicFramePr>
              <p:nvPr/>
            </p:nvGraphicFramePr>
            <p:xfrm>
              <a:off x="2934" y="3748"/>
              <a:ext cx="611" cy="416"/>
            </p:xfrm>
            <a:graphic>
              <a:graphicData uri="http://schemas.openxmlformats.org/presentationml/2006/ole">
                <p:oleObj spid="_x0000_s88086" name="Equation" r:id="rId13" imgW="7315200" imgH="4978400" progId="Equation.3">
                  <p:embed/>
                </p:oleObj>
              </a:graphicData>
            </a:graphic>
          </p:graphicFrame>
          <p:graphicFrame>
            <p:nvGraphicFramePr>
              <p:cNvPr id="47" name="Object 32"/>
              <p:cNvGraphicFramePr>
                <a:graphicFrameLocks noChangeAspect="1"/>
              </p:cNvGraphicFramePr>
              <p:nvPr/>
            </p:nvGraphicFramePr>
            <p:xfrm>
              <a:off x="4032" y="3888"/>
              <a:ext cx="240" cy="240"/>
            </p:xfrm>
            <a:graphic>
              <a:graphicData uri="http://schemas.openxmlformats.org/presentationml/2006/ole">
                <p:oleObj spid="_x0000_s88087" name="Equation" r:id="rId14" imgW="5689600" imgH="5689600" progId="Equation.3">
                  <p:embed/>
                </p:oleObj>
              </a:graphicData>
            </a:graphic>
          </p:graphicFrame>
        </p:grpSp>
        <p:graphicFrame>
          <p:nvGraphicFramePr>
            <p:cNvPr id="41" name="Object 33"/>
            <p:cNvGraphicFramePr>
              <a:graphicFrameLocks noChangeAspect="1"/>
            </p:cNvGraphicFramePr>
            <p:nvPr/>
          </p:nvGraphicFramePr>
          <p:xfrm>
            <a:off x="192" y="3504"/>
            <a:ext cx="2961" cy="349"/>
          </p:xfrm>
          <a:graphic>
            <a:graphicData uri="http://schemas.openxmlformats.org/presentationml/2006/ole">
              <p:oleObj spid="_x0000_s88088" name="Equation" r:id="rId15" imgW="7315200" imgH="863600" progId="Equation.3">
                <p:embed/>
              </p:oleObj>
            </a:graphicData>
          </a:graphic>
        </p:graphicFrame>
        <p:sp>
          <p:nvSpPr>
            <p:cNvPr id="42" name="Text Box 34"/>
            <p:cNvSpPr txBox="1">
              <a:spLocks noChangeArrowheads="1"/>
            </p:cNvSpPr>
            <p:nvPr/>
          </p:nvSpPr>
          <p:spPr bwMode="auto">
            <a:xfrm>
              <a:off x="5310" y="3504"/>
              <a:ext cx="402" cy="1076"/>
            </a:xfrm>
            <a:prstGeom prst="rect">
              <a:avLst/>
            </a:prstGeom>
            <a:noFill/>
            <a:ln w="9525">
              <a:noFill/>
              <a:miter lim="800000"/>
              <a:headEnd/>
              <a:tailEnd/>
            </a:ln>
            <a:effectLst/>
          </p:spPr>
          <p:txBody>
            <a:bodyPr wrap="square">
              <a:prstTxWarp prst="textNoShape">
                <a:avLst/>
              </a:prstTxWarp>
              <a:spAutoFit/>
            </a:bodyPr>
            <a:lstStyle/>
            <a:p>
              <a:pPr eaLnBrk="0" hangingPunct="0"/>
              <a:r>
                <a:rPr lang="en-US" sz="1800">
                  <a:latin typeface="Verdana" pitchFamily="-65" charset="0"/>
                </a:rPr>
                <a:t>+ …</a:t>
              </a:r>
            </a:p>
          </p:txBody>
        </p:sp>
      </p:grpSp>
      <p:cxnSp>
        <p:nvCxnSpPr>
          <p:cNvPr id="48" name="Straight Connector 47"/>
          <p:cNvCxnSpPr/>
          <p:nvPr/>
        </p:nvCxnSpPr>
        <p:spPr>
          <a:xfrm>
            <a:off x="4790399" y="2026093"/>
            <a:ext cx="543601" cy="1588"/>
          </a:xfrm>
          <a:prstGeom prst="line">
            <a:avLst/>
          </a:prstGeom>
          <a:ln>
            <a:solidFill>
              <a:srgbClr val="0000FF"/>
            </a:solidFill>
            <a:tailEnd type="triangle" w="lg"/>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a:off x="4648199" y="2634179"/>
            <a:ext cx="914400" cy="736776"/>
          </a:xfrm>
          <a:prstGeom prst="straightConnector1">
            <a:avLst/>
          </a:prstGeom>
          <a:ln>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16200000" flipH="1">
            <a:off x="4436574" y="3998344"/>
            <a:ext cx="1397861" cy="69020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nvGrpSpPr>
          <p:cNvPr id="51" name="Group 3"/>
          <p:cNvGrpSpPr>
            <a:grpSpLocks/>
          </p:cNvGrpSpPr>
          <p:nvPr/>
        </p:nvGrpSpPr>
        <p:grpSpPr bwMode="auto">
          <a:xfrm>
            <a:off x="5562599" y="1624442"/>
            <a:ext cx="3137679" cy="738554"/>
            <a:chOff x="402" y="960"/>
            <a:chExt cx="5022" cy="832"/>
          </a:xfrm>
        </p:grpSpPr>
        <p:grpSp>
          <p:nvGrpSpPr>
            <p:cNvPr id="52" name="Group 4"/>
            <p:cNvGrpSpPr>
              <a:grpSpLocks/>
            </p:cNvGrpSpPr>
            <p:nvPr/>
          </p:nvGrpSpPr>
          <p:grpSpPr bwMode="auto">
            <a:xfrm>
              <a:off x="2160" y="960"/>
              <a:ext cx="3264" cy="832"/>
              <a:chOff x="240" y="1392"/>
              <a:chExt cx="3264" cy="832"/>
            </a:xfrm>
          </p:grpSpPr>
          <p:pic>
            <p:nvPicPr>
              <p:cNvPr id="54" name="Picture 5" descr="oral_exam_decays"/>
              <p:cNvPicPr>
                <a:picLocks noChangeAspect="1" noChangeArrowheads="1"/>
              </p:cNvPicPr>
              <p:nvPr/>
            </p:nvPicPr>
            <p:blipFill>
              <a:blip r:embed="rId5">
                <a:clrChange>
                  <a:clrFrom>
                    <a:srgbClr val="FAFAF0"/>
                  </a:clrFrom>
                  <a:clrTo>
                    <a:srgbClr val="FAFAF0">
                      <a:alpha val="0"/>
                    </a:srgbClr>
                  </a:clrTo>
                </a:clrChange>
              </a:blip>
              <a:srcRect t="53201" r="53522" b="28142"/>
              <a:stretch>
                <a:fillRect/>
              </a:stretch>
            </p:blipFill>
            <p:spPr bwMode="auto">
              <a:xfrm>
                <a:off x="384" y="1515"/>
                <a:ext cx="1152" cy="616"/>
              </a:xfrm>
              <a:prstGeom prst="rect">
                <a:avLst/>
              </a:prstGeom>
              <a:noFill/>
              <a:ln/>
              <a:effectLst/>
            </p:spPr>
          </p:pic>
          <p:pic>
            <p:nvPicPr>
              <p:cNvPr id="55" name="Picture 6" descr="oral_exam_decays"/>
              <p:cNvPicPr>
                <a:picLocks noChangeAspect="1" noChangeArrowheads="1"/>
              </p:cNvPicPr>
              <p:nvPr/>
            </p:nvPicPr>
            <p:blipFill>
              <a:blip r:embed="rId5">
                <a:clrChange>
                  <a:clrFrom>
                    <a:srgbClr val="FAFAF0"/>
                  </a:clrFrom>
                  <a:clrTo>
                    <a:srgbClr val="FAFAF0">
                      <a:alpha val="0"/>
                    </a:srgbClr>
                  </a:clrTo>
                </a:clrChange>
              </a:blip>
              <a:srcRect t="74039" r="62747"/>
              <a:stretch>
                <a:fillRect/>
              </a:stretch>
            </p:blipFill>
            <p:spPr bwMode="auto">
              <a:xfrm>
                <a:off x="2208" y="1536"/>
                <a:ext cx="1200" cy="557"/>
              </a:xfrm>
              <a:prstGeom prst="rect">
                <a:avLst/>
              </a:prstGeom>
              <a:noFill/>
              <a:ln/>
              <a:effectLst/>
            </p:spPr>
          </p:pic>
          <p:graphicFrame>
            <p:nvGraphicFramePr>
              <p:cNvPr id="56" name="Object 7"/>
              <p:cNvGraphicFramePr>
                <a:graphicFrameLocks noChangeAspect="1"/>
              </p:cNvGraphicFramePr>
              <p:nvPr/>
            </p:nvGraphicFramePr>
            <p:xfrm>
              <a:off x="1488" y="1968"/>
              <a:ext cx="192" cy="256"/>
            </p:xfrm>
            <a:graphic>
              <a:graphicData uri="http://schemas.openxmlformats.org/presentationml/2006/ole">
                <p:oleObj spid="_x0000_s88091" name="Equation" r:id="rId16" imgW="4876800" imgH="6502400" progId="Equation.3">
                  <p:embed/>
                </p:oleObj>
              </a:graphicData>
            </a:graphic>
          </p:graphicFrame>
          <p:graphicFrame>
            <p:nvGraphicFramePr>
              <p:cNvPr id="58" name="Object 8"/>
              <p:cNvGraphicFramePr>
                <a:graphicFrameLocks noChangeAspect="1"/>
              </p:cNvGraphicFramePr>
              <p:nvPr/>
            </p:nvGraphicFramePr>
            <p:xfrm>
              <a:off x="3312" y="1968"/>
              <a:ext cx="192" cy="256"/>
            </p:xfrm>
            <a:graphic>
              <a:graphicData uri="http://schemas.openxmlformats.org/presentationml/2006/ole">
                <p:oleObj spid="_x0000_s88092" name="Equation" r:id="rId17" imgW="4876800" imgH="6502400" progId="Equation.3">
                  <p:embed/>
                </p:oleObj>
              </a:graphicData>
            </a:graphic>
          </p:graphicFrame>
          <p:graphicFrame>
            <p:nvGraphicFramePr>
              <p:cNvPr id="59" name="Object 9"/>
              <p:cNvGraphicFramePr>
                <a:graphicFrameLocks noChangeAspect="1"/>
              </p:cNvGraphicFramePr>
              <p:nvPr/>
            </p:nvGraphicFramePr>
            <p:xfrm>
              <a:off x="1536" y="1392"/>
              <a:ext cx="192" cy="256"/>
            </p:xfrm>
            <a:graphic>
              <a:graphicData uri="http://schemas.openxmlformats.org/presentationml/2006/ole">
                <p:oleObj spid="_x0000_s88093" name="Equation" r:id="rId18" imgW="4876800" imgH="6502400" progId="Equation.3">
                  <p:embed/>
                </p:oleObj>
              </a:graphicData>
            </a:graphic>
          </p:graphicFrame>
          <p:graphicFrame>
            <p:nvGraphicFramePr>
              <p:cNvPr id="60" name="Object 10"/>
              <p:cNvGraphicFramePr>
                <a:graphicFrameLocks noChangeAspect="1"/>
              </p:cNvGraphicFramePr>
              <p:nvPr/>
            </p:nvGraphicFramePr>
            <p:xfrm>
              <a:off x="3312" y="1392"/>
              <a:ext cx="192" cy="256"/>
            </p:xfrm>
            <a:graphic>
              <a:graphicData uri="http://schemas.openxmlformats.org/presentationml/2006/ole">
                <p:oleObj spid="_x0000_s88094" name="Equation" r:id="rId19" imgW="4876800" imgH="6502400" progId="Equation.3">
                  <p:embed/>
                </p:oleObj>
              </a:graphicData>
            </a:graphic>
          </p:graphicFrame>
          <p:graphicFrame>
            <p:nvGraphicFramePr>
              <p:cNvPr id="61" name="Object 11"/>
              <p:cNvGraphicFramePr>
                <a:graphicFrameLocks noChangeAspect="1"/>
              </p:cNvGraphicFramePr>
              <p:nvPr/>
            </p:nvGraphicFramePr>
            <p:xfrm>
              <a:off x="1976" y="1920"/>
              <a:ext cx="280" cy="280"/>
            </p:xfrm>
            <a:graphic>
              <a:graphicData uri="http://schemas.openxmlformats.org/presentationml/2006/ole">
                <p:oleObj spid="_x0000_s88095" name="Equation" r:id="rId20" imgW="6502400" imgH="6502400" progId="Equation.3">
                  <p:embed/>
                </p:oleObj>
              </a:graphicData>
            </a:graphic>
          </p:graphicFrame>
          <p:graphicFrame>
            <p:nvGraphicFramePr>
              <p:cNvPr id="62" name="Object 12"/>
              <p:cNvGraphicFramePr>
                <a:graphicFrameLocks noChangeAspect="1"/>
              </p:cNvGraphicFramePr>
              <p:nvPr/>
            </p:nvGraphicFramePr>
            <p:xfrm>
              <a:off x="1972" y="1397"/>
              <a:ext cx="280" cy="279"/>
            </p:xfrm>
            <a:graphic>
              <a:graphicData uri="http://schemas.openxmlformats.org/presentationml/2006/ole">
                <p:oleObj spid="_x0000_s88096" name="Equation" r:id="rId21" imgW="6502400" imgH="6502400" progId="Equation.3">
                  <p:embed/>
                </p:oleObj>
              </a:graphicData>
            </a:graphic>
          </p:graphicFrame>
          <p:graphicFrame>
            <p:nvGraphicFramePr>
              <p:cNvPr id="63" name="Object 13"/>
              <p:cNvGraphicFramePr>
                <a:graphicFrameLocks noChangeAspect="1"/>
              </p:cNvGraphicFramePr>
              <p:nvPr/>
            </p:nvGraphicFramePr>
            <p:xfrm>
              <a:off x="240" y="1867"/>
              <a:ext cx="432" cy="197"/>
            </p:xfrm>
            <a:graphic>
              <a:graphicData uri="http://schemas.openxmlformats.org/presentationml/2006/ole">
                <p:oleObj spid="_x0000_s88097" name="Equation" r:id="rId22" imgW="7315200" imgH="3340100" progId="Equation.3">
                  <p:embed/>
                </p:oleObj>
              </a:graphicData>
            </a:graphic>
          </p:graphicFrame>
        </p:grpSp>
        <p:graphicFrame>
          <p:nvGraphicFramePr>
            <p:cNvPr id="53" name="Object 14"/>
            <p:cNvGraphicFramePr>
              <a:graphicFrameLocks noChangeAspect="1"/>
            </p:cNvGraphicFramePr>
            <p:nvPr/>
          </p:nvGraphicFramePr>
          <p:xfrm>
            <a:off x="402" y="1302"/>
            <a:ext cx="1745" cy="265"/>
          </p:xfrm>
          <a:graphic>
            <a:graphicData uri="http://schemas.openxmlformats.org/presentationml/2006/ole">
              <p:oleObj spid="_x0000_s88098" name="Equation" r:id="rId23" imgW="7315200" imgH="1104900" progId="Equation.3">
                <p:embed/>
              </p:oleObj>
            </a:graphicData>
          </a:graphic>
        </p:graphicFrame>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447800" y="381000"/>
            <a:ext cx="6705600" cy="685800"/>
          </a:xfrm>
          <a:solidFill>
            <a:srgbClr val="CCFFCC"/>
          </a:solidFill>
        </p:spPr>
        <p:txBody>
          <a:bodyPr/>
          <a:lstStyle/>
          <a:p>
            <a:r>
              <a:rPr lang="en-US" b="1" dirty="0" smtClean="0">
                <a:solidFill>
                  <a:srgbClr val="FF0000"/>
                </a:solidFill>
                <a:latin typeface="Times New Roman" pitchFamily="-65" charset="0"/>
              </a:rPr>
              <a:t>Vector-Axial Mixing:  </a:t>
            </a:r>
            <a:r>
              <a:rPr lang="en-US" b="1" dirty="0" err="1" smtClean="0">
                <a:solidFill>
                  <a:srgbClr val="FF0000"/>
                </a:solidFill>
                <a:latin typeface="Times New Roman" pitchFamily="-65" charset="0"/>
              </a:rPr>
              <a:t>κ</a:t>
            </a:r>
            <a:endParaRPr lang="en-US" b="1" dirty="0">
              <a:solidFill>
                <a:srgbClr val="FF0000"/>
              </a:solidFill>
              <a:latin typeface="Times New Roman" pitchFamily="-65" charset="0"/>
            </a:endParaRPr>
          </a:p>
        </p:txBody>
      </p:sp>
      <p:graphicFrame>
        <p:nvGraphicFramePr>
          <p:cNvPr id="60419" name="Object 3"/>
          <p:cNvGraphicFramePr>
            <a:graphicFrameLocks noChangeAspect="1"/>
          </p:cNvGraphicFramePr>
          <p:nvPr/>
        </p:nvGraphicFramePr>
        <p:xfrm>
          <a:off x="1981200" y="2633663"/>
          <a:ext cx="4973638" cy="2547937"/>
        </p:xfrm>
        <a:graphic>
          <a:graphicData uri="http://schemas.openxmlformats.org/presentationml/2006/ole">
            <p:oleObj spid="_x0000_s220162" name="Equation" r:id="rId4" imgW="7315200" imgH="3746500" progId="Equation.3">
              <p:embed/>
            </p:oleObj>
          </a:graphicData>
        </a:graphic>
      </p:graphicFrame>
      <p:graphicFrame>
        <p:nvGraphicFramePr>
          <p:cNvPr id="60420" name="Object 4"/>
          <p:cNvGraphicFramePr>
            <a:graphicFrameLocks noChangeAspect="1"/>
          </p:cNvGraphicFramePr>
          <p:nvPr/>
        </p:nvGraphicFramePr>
        <p:xfrm>
          <a:off x="1898650" y="1371600"/>
          <a:ext cx="5645150" cy="687388"/>
        </p:xfrm>
        <a:graphic>
          <a:graphicData uri="http://schemas.openxmlformats.org/presentationml/2006/ole">
            <p:oleObj spid="_x0000_s220163" name="Equation" r:id="rId5" imgW="7315200" imgH="889000" progId="Equation.3">
              <p:embed/>
            </p:oleObj>
          </a:graphicData>
        </a:graphic>
      </p:graphicFrame>
      <p:sp>
        <p:nvSpPr>
          <p:cNvPr id="60421" name="AutoShape 5"/>
          <p:cNvSpPr>
            <a:spLocks/>
          </p:cNvSpPr>
          <p:nvPr/>
        </p:nvSpPr>
        <p:spPr bwMode="auto">
          <a:xfrm rot="16200000">
            <a:off x="4381500" y="-419100"/>
            <a:ext cx="533400" cy="5486400"/>
          </a:xfrm>
          <a:prstGeom prst="leftBrace">
            <a:avLst>
              <a:gd name="adj1" fmla="val 85714"/>
              <a:gd name="adj2" fmla="val 50000"/>
            </a:avLst>
          </a:prstGeom>
          <a:noFill/>
          <a:ln w="50800">
            <a:solidFill>
              <a:srgbClr val="800000"/>
            </a:solidFill>
            <a:round/>
            <a:headEnd/>
            <a:tailEnd/>
          </a:ln>
        </p:spPr>
        <p:txBody>
          <a:bodyPr wrap="none" anchor="ctr">
            <a:prstTxWarp prst="textNoShape">
              <a:avLst/>
            </a:prstTxWarp>
          </a:bodyPr>
          <a:lstStyle/>
          <a:p>
            <a:endParaRPr lang="en-US"/>
          </a:p>
        </p:txBody>
      </p:sp>
      <p:sp>
        <p:nvSpPr>
          <p:cNvPr id="60422" name="Text Box 6"/>
          <p:cNvSpPr txBox="1">
            <a:spLocks noChangeArrowheads="1"/>
          </p:cNvSpPr>
          <p:nvPr/>
        </p:nvSpPr>
        <p:spPr bwMode="auto">
          <a:xfrm>
            <a:off x="2438400" y="5486400"/>
            <a:ext cx="4422775" cy="457200"/>
          </a:xfrm>
          <a:prstGeom prst="rect">
            <a:avLst/>
          </a:prstGeom>
          <a:solidFill>
            <a:schemeClr val="accent1"/>
          </a:solidFill>
          <a:ln w="9525">
            <a:noFill/>
            <a:miter lim="800000"/>
            <a:headEnd/>
            <a:tailEnd/>
          </a:ln>
        </p:spPr>
        <p:txBody>
          <a:bodyPr wrap="none">
            <a:prstTxWarp prst="textNoShape">
              <a:avLst/>
            </a:prstTxWarp>
            <a:spAutoFit/>
          </a:bodyPr>
          <a:lstStyle/>
          <a:p>
            <a:pPr eaLnBrk="0" hangingPunct="0"/>
            <a:r>
              <a:rPr lang="en-US" sz="2400">
                <a:solidFill>
                  <a:srgbClr val="FF0000"/>
                </a:solidFill>
                <a:ea typeface="ＭＳ Ｐゴシック" pitchFamily="-65" charset="-128"/>
                <a:cs typeface="ＭＳ Ｐゴシック" pitchFamily="-65" charset="-128"/>
              </a:rPr>
              <a:t>Chiral Limit and zero-mtm pion:</a:t>
            </a:r>
          </a:p>
        </p:txBody>
      </p:sp>
      <p:sp>
        <p:nvSpPr>
          <p:cNvPr id="8" name="Oval 7"/>
          <p:cNvSpPr/>
          <p:nvPr/>
        </p:nvSpPr>
        <p:spPr>
          <a:xfrm>
            <a:off x="2743200" y="2438400"/>
            <a:ext cx="609600" cy="1066799"/>
          </a:xfrm>
          <a:prstGeom prst="ellipse">
            <a:avLst/>
          </a:prstGeom>
          <a:solidFill>
            <a:srgbClr val="FFFF00">
              <a:alpha val="49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V="1">
            <a:off x="1219200" y="3352800"/>
            <a:ext cx="1524000" cy="685800"/>
          </a:xfrm>
          <a:prstGeom prst="straightConnector1">
            <a:avLst/>
          </a:prstGeom>
          <a:ln>
            <a:solidFill>
              <a:srgbClr val="4AE335"/>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05934" y="3853934"/>
            <a:ext cx="312906" cy="369332"/>
          </a:xfrm>
          <a:prstGeom prst="rect">
            <a:avLst/>
          </a:prstGeom>
          <a:noFill/>
        </p:spPr>
        <p:txBody>
          <a:bodyPr wrap="none" rtlCol="0">
            <a:spAutoFit/>
          </a:bodyPr>
          <a:lstStyle/>
          <a:p>
            <a:r>
              <a:rPr lang="en-US" dirty="0" err="1" smtClean="0">
                <a:solidFill>
                  <a:srgbClr val="E3161E"/>
                </a:solidFill>
              </a:rPr>
              <a:t>κ</a:t>
            </a:r>
            <a:endParaRPr lang="en-US" dirty="0">
              <a:solidFill>
                <a:srgbClr val="E3161E"/>
              </a:solidFill>
            </a:endParaRPr>
          </a:p>
        </p:txBody>
      </p:sp>
      <p:pic>
        <p:nvPicPr>
          <p:cNvPr id="13" name="Picture 12"/>
          <p:cNvPicPr>
            <a:picLocks noChangeAspect="1"/>
          </p:cNvPicPr>
          <p:nvPr/>
        </p:nvPicPr>
        <p:blipFill>
          <a:blip r:embed="rId6"/>
          <a:stretch>
            <a:fillRect/>
          </a:stretch>
        </p:blipFill>
        <p:spPr>
          <a:xfrm>
            <a:off x="2647950" y="6209784"/>
            <a:ext cx="3848100" cy="3175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3435</TotalTime>
  <Words>731</Words>
  <Application>Microsoft Macintosh PowerPoint</Application>
  <PresentationFormat>On-screen Show (4:3)</PresentationFormat>
  <Paragraphs>150</Paragraphs>
  <Slides>41</Slides>
  <Notes>16</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Default Design</vt:lpstr>
      <vt:lpstr>Equation</vt:lpstr>
      <vt:lpstr>Slide 1</vt:lpstr>
      <vt:lpstr>Outline</vt:lpstr>
      <vt:lpstr>Na45: 95’</vt:lpstr>
      <vt:lpstr>Formally</vt:lpstr>
      <vt:lpstr>Rates: Hadrons</vt:lpstr>
      <vt:lpstr>Equilibrium averaging</vt:lpstr>
      <vt:lpstr>Hadronic Expansion</vt:lpstr>
      <vt:lpstr>In Diagrams</vt:lpstr>
      <vt:lpstr>Vector-Axial Mixing:  κ</vt:lpstr>
      <vt:lpstr>Data :</vt:lpstr>
      <vt:lpstr>VA-Mixing explicitly</vt:lpstr>
      <vt:lpstr>Vector Spectral Function</vt:lpstr>
      <vt:lpstr>2-pion Final state: </vt:lpstr>
      <vt:lpstr>Electric Conductivity: </vt:lpstr>
      <vt:lpstr>Hadronic vs Lattice:  </vt:lpstr>
      <vt:lpstr>Flavour Susceptibility:</vt:lpstr>
      <vt:lpstr>in details:</vt:lpstr>
      <vt:lpstr>Flavour Susceptibility:</vt:lpstr>
      <vt:lpstr>Rates</vt:lpstr>
      <vt:lpstr>Rates: 1 Nucleon </vt:lpstr>
      <vt:lpstr>Input at the Photon Point</vt:lpstr>
      <vt:lpstr>Typical Mixing in </vt:lpstr>
      <vt:lpstr>Rates: sQGP</vt:lpstr>
      <vt:lpstr>sQGP:</vt:lpstr>
      <vt:lpstr>Electric Conductivity</vt:lpstr>
      <vt:lpstr>sQGP Rates</vt:lpstr>
      <vt:lpstr>Evolution</vt:lpstr>
      <vt:lpstr>Sample hydro evolution </vt:lpstr>
      <vt:lpstr>V2 Flow @ 2.76 TeV</vt:lpstr>
      <vt:lpstr>Dileptons: NA60, Phenix, Star</vt:lpstr>
      <vt:lpstr>NA60 : dN/dη=140   95’</vt:lpstr>
      <vt:lpstr>Pt Spectra: low</vt:lpstr>
      <vt:lpstr>Pt Spectra: High</vt:lpstr>
      <vt:lpstr>PHENIX </vt:lpstr>
      <vt:lpstr>Beam Energy Scan: STAR 13’</vt:lpstr>
      <vt:lpstr>Photons: WA90,  PHENIX</vt:lpstr>
      <vt:lpstr>WA98</vt:lpstr>
      <vt:lpstr>PHENIX</vt:lpstr>
      <vt:lpstr>PHENIX extrapolation: γ</vt:lpstr>
      <vt:lpstr>V2 PHENIX</vt:lpstr>
      <vt:lpstr>Achievements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Ismail Zahed</dc:creator>
  <cp:lastModifiedBy>Ismail Zahed</cp:lastModifiedBy>
  <cp:revision>265</cp:revision>
  <dcterms:created xsi:type="dcterms:W3CDTF">2014-08-21T01:55:23Z</dcterms:created>
  <dcterms:modified xsi:type="dcterms:W3CDTF">2014-08-21T02:20:42Z</dcterms:modified>
</cp:coreProperties>
</file>