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.bin" ContentType="application/vnd.openxmlformats-officedocument.oleObject"/>
  <Override PartName="/ppt/notesSlides/notesSlide22.xml" ContentType="application/vnd.openxmlformats-officedocument.presentationml.notesSlide+xml"/>
  <Override PartName="/ppt/embeddings/oleObject3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801" r:id="rId2"/>
    <p:sldId id="909" r:id="rId3"/>
    <p:sldId id="917" r:id="rId4"/>
    <p:sldId id="906" r:id="rId5"/>
    <p:sldId id="919" r:id="rId6"/>
    <p:sldId id="867" r:id="rId7"/>
    <p:sldId id="885" r:id="rId8"/>
    <p:sldId id="871" r:id="rId9"/>
    <p:sldId id="922" r:id="rId10"/>
    <p:sldId id="914" r:id="rId11"/>
    <p:sldId id="927" r:id="rId12"/>
    <p:sldId id="945" r:id="rId13"/>
    <p:sldId id="924" r:id="rId14"/>
    <p:sldId id="874" r:id="rId15"/>
    <p:sldId id="851" r:id="rId16"/>
    <p:sldId id="915" r:id="rId17"/>
    <p:sldId id="918" r:id="rId18"/>
    <p:sldId id="881" r:id="rId19"/>
    <p:sldId id="882" r:id="rId20"/>
    <p:sldId id="890" r:id="rId21"/>
    <p:sldId id="916" r:id="rId22"/>
    <p:sldId id="891" r:id="rId23"/>
    <p:sldId id="892" r:id="rId24"/>
    <p:sldId id="893" r:id="rId25"/>
    <p:sldId id="930" r:id="rId26"/>
    <p:sldId id="883" r:id="rId27"/>
    <p:sldId id="863" r:id="rId28"/>
    <p:sldId id="899" r:id="rId29"/>
    <p:sldId id="905" r:id="rId30"/>
    <p:sldId id="834" r:id="rId31"/>
    <p:sldId id="931" r:id="rId32"/>
    <p:sldId id="932" r:id="rId33"/>
    <p:sldId id="933" r:id="rId34"/>
    <p:sldId id="934" r:id="rId35"/>
    <p:sldId id="935" r:id="rId36"/>
    <p:sldId id="936" r:id="rId37"/>
    <p:sldId id="900" r:id="rId38"/>
    <p:sldId id="904" r:id="rId39"/>
    <p:sldId id="942" r:id="rId40"/>
    <p:sldId id="943" r:id="rId41"/>
    <p:sldId id="921" r:id="rId42"/>
    <p:sldId id="944" r:id="rId43"/>
    <p:sldId id="903" r:id="rId44"/>
    <p:sldId id="941" r:id="rId45"/>
    <p:sldId id="940" r:id="rId46"/>
    <p:sldId id="937" r:id="rId47"/>
    <p:sldId id="938" r:id="rId48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 baseline="30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00"/>
    <a:srgbClr val="66FF33"/>
    <a:srgbClr val="00FFFF"/>
    <a:srgbClr val="FF9999"/>
    <a:srgbClr val="FF66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2736" y="-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88"/>
    </p:cViewPr>
  </p:sorterViewPr>
  <p:notesViewPr>
    <p:cSldViewPr>
      <p:cViewPr varScale="1">
        <p:scale>
          <a:sx n="84" d="100"/>
          <a:sy n="84" d="100"/>
        </p:scale>
        <p:origin x="-2292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fld id="{D65F0FD5-4D12-D14E-87E5-706BAAF14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11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Times New Roman" charset="0"/>
              </a:defRPr>
            </a:lvl1pPr>
          </a:lstStyle>
          <a:p>
            <a:pPr>
              <a:defRPr/>
            </a:pPr>
            <a:fld id="{6D904511-984A-3449-B3FF-31417CE03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73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1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10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11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12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14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EB87A-B99B-6243-9170-29FEF5C0DDA2}" type="slidenum">
              <a:rPr lang="en-US"/>
              <a:pPr/>
              <a:t>15</a:t>
            </a:fld>
            <a:endParaRPr lang="en-US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EB87A-B99B-6243-9170-29FEF5C0DDA2}" type="slidenum">
              <a:rPr lang="en-US"/>
              <a:pPr/>
              <a:t>16</a:t>
            </a:fld>
            <a:endParaRPr lang="en-US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12CC4-85D6-874D-89A9-269373244411}" type="slidenum">
              <a:rPr lang="en-US"/>
              <a:pPr/>
              <a:t>17</a:t>
            </a:fld>
            <a:endParaRPr lang="en-US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86D86-47D6-6648-A273-25F0A721AF2C}" type="slidenum">
              <a:rPr lang="en-US"/>
              <a:pPr/>
              <a:t>18</a:t>
            </a:fld>
            <a:endParaRPr lang="en-US"/>
          </a:p>
        </p:txBody>
      </p:sp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19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2EAA4-A13F-394D-8607-DB318B32E99A}" type="slidenum">
              <a:rPr lang="en-US"/>
              <a:pPr/>
              <a:t>20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5790"/>
            <a:ext cx="502920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2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DF089-962E-B546-A042-B1EB6DAD1F26}" type="slidenum">
              <a:rPr lang="en-US"/>
              <a:pPr/>
              <a:t>21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8500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72" y="4416111"/>
            <a:ext cx="5030456" cy="418241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309" tIns="46154" rIns="92309" bIns="46154"/>
          <a:lstStyle/>
          <a:p>
            <a:pPr algn="ctr">
              <a:spcBef>
                <a:spcPct val="50000"/>
              </a:spcBef>
            </a:pPr>
            <a:endParaRPr lang="en-US" altLang="zh-CN" sz="2000" b="1" dirty="0">
              <a:solidFill>
                <a:schemeClr val="tx2"/>
              </a:solidFill>
              <a:latin typeface="Tahoma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21897-9563-0A4E-9EAC-9CB3AF56482A}" type="slidenum">
              <a:rPr lang="en-US"/>
              <a:pPr/>
              <a:t>22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21897-9563-0A4E-9EAC-9CB3AF56482A}" type="slidenum">
              <a:rPr lang="en-US"/>
              <a:pPr/>
              <a:t>23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21897-9563-0A4E-9EAC-9CB3AF56482A}" type="slidenum">
              <a:rPr lang="en-US"/>
              <a:pPr/>
              <a:t>24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25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26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28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30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33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34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3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35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240B91-011C-3D41-8359-FD4CC859FF79}" type="slidenum">
              <a:rPr lang="en-US" sz="1200" b="0" baseline="0">
                <a:latin typeface="Times New Roman" charset="0"/>
              </a:rPr>
              <a:pPr eaLnBrk="1" hangingPunct="1"/>
              <a:t>38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240B91-011C-3D41-8359-FD4CC859FF79}" type="slidenum">
              <a:rPr lang="en-US" sz="1200" b="0" baseline="0">
                <a:latin typeface="Times New Roman" charset="0"/>
              </a:rPr>
              <a:pPr eaLnBrk="1" hangingPunct="1"/>
              <a:t>39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240B91-011C-3D41-8359-FD4CC859FF79}" type="slidenum">
              <a:rPr lang="en-US" sz="1200" b="0" baseline="0">
                <a:latin typeface="Times New Roman" charset="0"/>
              </a:rPr>
              <a:pPr eaLnBrk="1" hangingPunct="1"/>
              <a:t>40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3"/>
          <p:cNvSpPr txBox="1">
            <a:spLocks noGrp="1" noChangeArrowheads="1"/>
          </p:cNvSpPr>
          <p:nvPr/>
        </p:nvSpPr>
        <p:spPr bwMode="auto">
          <a:xfrm>
            <a:off x="3886201" y="8831820"/>
            <a:ext cx="2805113" cy="30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138B886-EFFE-7042-8EDC-4B1B6A0F00BE}" type="slidenum">
              <a:rPr lang="en-US" sz="1300" b="1">
                <a:solidFill>
                  <a:srgbClr val="000000"/>
                </a:solidFill>
              </a:rPr>
              <a:pPr algn="r" eaLnBrk="1" hangingPunct="1"/>
              <a:t>42</a:t>
            </a:fld>
            <a:endParaRPr lang="en-US" sz="1300" b="1">
              <a:solidFill>
                <a:srgbClr val="000000"/>
              </a:solidFill>
            </a:endParaRPr>
          </a:p>
        </p:txBody>
      </p:sp>
      <p:sp>
        <p:nvSpPr>
          <p:cNvPr id="5632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563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303"/>
            <a:ext cx="5486400" cy="4182817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240B91-011C-3D41-8359-FD4CC859FF79}" type="slidenum">
              <a:rPr lang="en-US" sz="1200" b="0" baseline="0">
                <a:latin typeface="Times New Roman" charset="0"/>
              </a:rPr>
              <a:pPr eaLnBrk="1" hangingPunct="1"/>
              <a:t>43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46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 txBox="1">
            <a:spLocks noGrp="1" noChangeArrowheads="1"/>
          </p:cNvSpPr>
          <p:nvPr/>
        </p:nvSpPr>
        <p:spPr bwMode="auto">
          <a:xfrm>
            <a:off x="3886200" y="8831263"/>
            <a:ext cx="28051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000" tIns="49680" rIns="99000" bIns="4968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0399F3-0C74-8341-B29B-05F554FCC377}" type="slidenum">
              <a:rPr lang="en-US" sz="1300">
                <a:solidFill>
                  <a:srgbClr val="000000"/>
                </a:solidFill>
              </a:rPr>
              <a:pPr algn="r" eaLnBrk="1" hangingPunct="1"/>
              <a:t>47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8200" cy="3486150"/>
          </a:xfrm>
          <a:solidFill>
            <a:srgbClr val="FFFFFF"/>
          </a:solidFill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4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5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6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7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8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0E7053-6DB0-4E41-9B36-7B8C33A22B0C}" type="slidenum">
              <a:rPr lang="en-US" sz="1200" b="0" baseline="0">
                <a:latin typeface="Times New Roman" charset="0"/>
              </a:rPr>
              <a:pPr eaLnBrk="1" hangingPunct="1"/>
              <a:t>9</a:t>
            </a:fld>
            <a:endParaRPr lang="en-US" sz="1200" b="0" baseline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6F073-59DC-B344-ADDB-783E9CC1A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9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BB42-E0CD-0B49-B32D-9FDACD93E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74AAF-55CC-F54A-89FE-5FE29BC6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52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A4C76-7876-9A4D-B667-1FD1E4DDE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33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AA341-F6D7-DB4C-862F-F2C7E0B55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8D455-5781-3E4F-A11B-56BCEAA31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E92E2-2764-DF4B-92E0-D7C8B2CF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1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78C65-CD7F-1F4E-82D0-906050B65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1463-3182-1B49-86C3-BF84003BF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3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5F11B-50F3-6145-84DB-D8380CD54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1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4DC8B-EA58-1F4C-BA0F-456ED9D8E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6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62913-857D-A147-BBF0-AF42E6AA5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B063-E370-854B-B2F7-0BBBA46D7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8446-5CDB-2F4C-9310-47BB4716B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5532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553200"/>
            <a:ext cx="441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>
                <a:latin typeface="+mn-lt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latin typeface="Times New Roman" charset="0"/>
              </a:defRPr>
            </a:lvl1pPr>
          </a:lstStyle>
          <a:p>
            <a:pPr>
              <a:defRPr/>
            </a:pPr>
            <a:fld id="{14157925-046C-8749-8785-9C7F12EF7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5188"/>
            <a:ext cx="8126413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5" descr="BNLlogo_4web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0" descr="ppt_BG_Title_BNL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1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  <a:t>Electron-positron 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  <a:t>tomography at STAR: </a:t>
            </a:r>
            <a:b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</a:b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  <a:t>seeking </a:t>
            </a:r>
            <a:r>
              <a:rPr lang="en-US" sz="2800" b="1" dirty="0">
                <a:solidFill>
                  <a:srgbClr val="FFFF00"/>
                </a:solidFill>
                <a:latin typeface="Times New Roman" charset="0"/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  <a:t>ymmetry 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  <a:t>in </a:t>
            </a:r>
            <a:r>
              <a:rPr lang="en-US" sz="2800" b="1" dirty="0" smtClean="0">
                <a:solidFill>
                  <a:srgbClr val="FFFF00"/>
                </a:solidFill>
                <a:latin typeface="Times New Roman" charset="0"/>
              </a:rPr>
              <a:t>the Quark-Gluon Plasma </a:t>
            </a:r>
            <a:endParaRPr lang="en-US" sz="28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1143000" y="2057400"/>
            <a:ext cx="7162800" cy="413446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  <a:defRPr/>
            </a:pPr>
            <a:r>
              <a:rPr lang="en-US" sz="2800" baseline="0" dirty="0" smtClean="0">
                <a:solidFill>
                  <a:srgbClr val="FFFF00"/>
                </a:solidFill>
              </a:rPr>
              <a:t>Outline:</a:t>
            </a:r>
            <a:r>
              <a:rPr lang="en-US" altLang="zh-CN" sz="2000" baseline="0" dirty="0" smtClean="0">
                <a:solidFill>
                  <a:srgbClr val="FFFF00"/>
                </a:solidFill>
                <a:ea typeface="SimSun" charset="0"/>
                <a:cs typeface="SimSun" charset="0"/>
              </a:rPr>
              <a:t>               </a:t>
            </a:r>
            <a:endParaRPr lang="en-US" sz="2400" baseline="0" dirty="0" smtClean="0">
              <a:solidFill>
                <a:srgbClr val="FFFF00"/>
              </a:solidFill>
              <a:ea typeface="SimSun" charset="0"/>
              <a:cs typeface="SimSun" charset="0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aseline="0" dirty="0" smtClean="0">
                <a:solidFill>
                  <a:srgbClr val="FFFF00"/>
                </a:solidFill>
                <a:ea typeface="SimSun" charset="0"/>
                <a:cs typeface="SimSun" charset="0"/>
              </a:rPr>
              <a:t>What is electron-positron tomography?</a:t>
            </a:r>
          </a:p>
          <a:p>
            <a:pPr lvl="1" eaLnBrk="1" hangingPunct="1">
              <a:buFontTx/>
              <a:buChar char="•"/>
              <a:defRPr/>
            </a:pPr>
            <a:endParaRPr lang="en-US" sz="2400" baseline="0" dirty="0" smtClean="0">
              <a:solidFill>
                <a:srgbClr val="FFFF00"/>
              </a:solidFill>
              <a:ea typeface="SimSun" charset="0"/>
              <a:cs typeface="SimSun" charset="0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aseline="0" dirty="0" smtClean="0">
                <a:solidFill>
                  <a:srgbClr val="FFFF00"/>
                </a:solidFill>
                <a:ea typeface="SimSun" charset="0"/>
                <a:cs typeface="SimSun" charset="0"/>
              </a:rPr>
              <a:t>Why study Quark-Gluon Plasma?</a:t>
            </a:r>
          </a:p>
          <a:p>
            <a:pPr lvl="1" eaLnBrk="1" hangingPunct="1">
              <a:buFontTx/>
              <a:buChar char="•"/>
              <a:defRPr/>
            </a:pPr>
            <a:endParaRPr lang="en-US" sz="2400" baseline="0" dirty="0" smtClean="0">
              <a:solidFill>
                <a:srgbClr val="FFFF00"/>
              </a:solidFill>
              <a:ea typeface="SimSun" charset="0"/>
              <a:cs typeface="SimSun" charset="0"/>
            </a:endParaRPr>
          </a:p>
          <a:p>
            <a:pPr marL="800100" lvl="1" indent="-342900" eaLnBrk="1" hangingPunct="1">
              <a:buFont typeface="Arial"/>
              <a:buChar char="•"/>
              <a:defRPr/>
            </a:pPr>
            <a:r>
              <a:rPr lang="en-US" sz="2400" baseline="0" dirty="0">
                <a:solidFill>
                  <a:srgbClr val="FFFF00"/>
                </a:solidFill>
                <a:ea typeface="SimSun" charset="0"/>
                <a:cs typeface="SimSun" charset="0"/>
              </a:rPr>
              <a:t> W</a:t>
            </a:r>
            <a:r>
              <a:rPr lang="en-US" sz="2400" baseline="0" dirty="0" smtClean="0">
                <a:solidFill>
                  <a:srgbClr val="FFFF00"/>
                </a:solidFill>
                <a:ea typeface="SimSun" charset="0"/>
                <a:cs typeface="SimSun" charset="0"/>
              </a:rPr>
              <a:t>hat is symmetry?</a:t>
            </a:r>
          </a:p>
          <a:p>
            <a:pPr marL="800100" lvl="1" indent="-342900" eaLnBrk="1" hangingPunct="1">
              <a:buFont typeface="Arial"/>
              <a:buChar char="•"/>
              <a:defRPr/>
            </a:pPr>
            <a:endParaRPr lang="en-US" sz="2400" baseline="0" dirty="0">
              <a:solidFill>
                <a:srgbClr val="FFFF00"/>
              </a:solidFill>
              <a:ea typeface="SimSun" charset="0"/>
              <a:cs typeface="SimSun" charset="0"/>
              <a:sym typeface="Symbol" charset="0"/>
            </a:endParaRPr>
          </a:p>
          <a:p>
            <a:pPr marL="800100" lvl="1" indent="-342900" eaLnBrk="1" hangingPunct="1">
              <a:buFont typeface="Arial"/>
              <a:buChar char="•"/>
              <a:defRPr/>
            </a:pPr>
            <a:r>
              <a:rPr lang="en-US" sz="2400" baseline="0" dirty="0" smtClean="0">
                <a:solidFill>
                  <a:srgbClr val="FFFF00"/>
                </a:solidFill>
                <a:ea typeface="SimSun" charset="0"/>
                <a:cs typeface="SimSun" charset="0"/>
                <a:sym typeface="Symbol" charset="0"/>
              </a:rPr>
              <a:t> Our experimental approach and results</a:t>
            </a:r>
          </a:p>
          <a:p>
            <a:pPr lvl="1" eaLnBrk="1" hangingPunct="1">
              <a:buFontTx/>
              <a:buChar char="•"/>
              <a:defRPr/>
            </a:pPr>
            <a:endParaRPr lang="en-US" sz="2400" baseline="0" dirty="0">
              <a:solidFill>
                <a:srgbClr val="FFFF00"/>
              </a:solidFill>
              <a:ea typeface="SimSun" charset="0"/>
              <a:cs typeface="SimSun" charset="0"/>
              <a:sym typeface="Symbol" charset="0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2400" baseline="0" dirty="0" smtClean="0">
                <a:solidFill>
                  <a:srgbClr val="FFFF00"/>
                </a:solidFill>
                <a:ea typeface="SimSun" charset="0"/>
                <a:cs typeface="SimSun" charset="0"/>
                <a:sym typeface="Symbol" charset="0"/>
              </a:rPr>
              <a:t>Summary</a:t>
            </a:r>
            <a:endParaRPr lang="en-US" sz="2400" dirty="0" smtClean="0">
              <a:solidFill>
                <a:srgbClr val="FFFF00"/>
              </a:solidFill>
              <a:ea typeface="SimSun" charset="0"/>
              <a:cs typeface="SimSun" charset="0"/>
              <a:sym typeface="Symbol" charset="0"/>
            </a:endParaRPr>
          </a:p>
          <a:p>
            <a:pPr lvl="1" eaLnBrk="1" hangingPunct="1">
              <a:buFontTx/>
              <a:buChar char="•"/>
              <a:defRPr/>
            </a:pP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85800" y="7620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altLang="zh-CN" sz="2400" b="0" baseline="0" dirty="0">
              <a:solidFill>
                <a:schemeClr val="accent2"/>
              </a:solidFill>
              <a:ea typeface="宋体" charset="0"/>
              <a:cs typeface="宋体" charset="0"/>
            </a:endParaRPr>
          </a:p>
          <a:p>
            <a:pPr algn="ctr"/>
            <a:r>
              <a:rPr lang="en-US" sz="2400" b="0" baseline="0" dirty="0"/>
              <a:t>L</a:t>
            </a:r>
            <a:r>
              <a:rPr lang="en-US" altLang="zh-CN" sz="2400" b="0" baseline="0" dirty="0">
                <a:ea typeface="宋体" charset="0"/>
                <a:cs typeface="宋体" charset="0"/>
              </a:rPr>
              <a:t>ijuan</a:t>
            </a:r>
            <a:r>
              <a:rPr lang="zh-CN" altLang="en-US" sz="2400" b="0" baseline="0" dirty="0">
                <a:ea typeface="宋体" charset="0"/>
                <a:cs typeface="宋体" charset="0"/>
              </a:rPr>
              <a:t> </a:t>
            </a:r>
            <a:r>
              <a:rPr lang="en-US" sz="2400" b="0" baseline="0" dirty="0" smtClean="0"/>
              <a:t>Ruan</a:t>
            </a:r>
            <a:endParaRPr lang="en-US" altLang="zh-CN" sz="2400" b="0" baseline="0" dirty="0">
              <a:ea typeface="宋体" charset="0"/>
              <a:cs typeface="宋体" charset="0"/>
            </a:endParaRPr>
          </a:p>
          <a:p>
            <a:pPr algn="ctr"/>
            <a:r>
              <a:rPr lang="en-US" sz="2000" b="0" baseline="0" dirty="0"/>
              <a:t>(</a:t>
            </a:r>
            <a:r>
              <a:rPr lang="en-US" altLang="zh-CN" sz="2000" b="0" i="1" baseline="0" dirty="0">
                <a:ea typeface="宋体" charset="0"/>
                <a:cs typeface="宋体" charset="0"/>
              </a:rPr>
              <a:t>Brookhaven </a:t>
            </a:r>
            <a:r>
              <a:rPr lang="en-US" sz="2000" b="0" i="1" baseline="0" dirty="0"/>
              <a:t> National Laboratory</a:t>
            </a:r>
            <a:r>
              <a:rPr lang="en-US" sz="2000" b="0" baseline="0" dirty="0"/>
              <a:t>)</a:t>
            </a:r>
          </a:p>
          <a:p>
            <a:pPr algn="ctr"/>
            <a:endParaRPr lang="en-US" altLang="zh-CN" sz="2000" b="0" baseline="0" dirty="0">
              <a:ea typeface="宋体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10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2590800" cy="3276600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Early universe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The world we live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Is chiral symmetry restored in Quark-Gluon Plasma?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6019800" y="990600"/>
            <a:ext cx="24384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0" baseline="0" dirty="0" smtClean="0">
                <a:latin typeface="Arial"/>
                <a:cs typeface="Arial"/>
              </a:rPr>
              <a:t>Quark Gluon Plasma</a:t>
            </a:r>
          </a:p>
          <a:p>
            <a:pPr marL="0" indent="0" algn="ctr">
              <a:buNone/>
            </a:pPr>
            <a:endParaRPr lang="en-US" sz="2800" b="0" baseline="0" dirty="0" smtClean="0"/>
          </a:p>
          <a:p>
            <a:pPr marL="0" indent="0" algn="ctr">
              <a:buNone/>
            </a:pPr>
            <a:r>
              <a:rPr lang="en-US" sz="2800" b="0" baseline="0" dirty="0">
                <a:latin typeface="Arial"/>
                <a:cs typeface="Arial"/>
              </a:rPr>
              <a:t>p</a:t>
            </a:r>
            <a:r>
              <a:rPr lang="en-US" sz="2800" b="0" baseline="0" dirty="0" smtClean="0">
                <a:latin typeface="Arial"/>
                <a:cs typeface="Arial"/>
              </a:rPr>
              <a:t>articles we observe</a:t>
            </a:r>
            <a:endParaRPr lang="en-US" sz="2800" b="0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276600" y="990600"/>
            <a:ext cx="24384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0" baseline="0" dirty="0" smtClean="0">
                <a:solidFill>
                  <a:schemeClr val="accent2"/>
                </a:solidFill>
                <a:latin typeface="Arial"/>
                <a:cs typeface="Arial"/>
              </a:rPr>
              <a:t>Chiral symmetry</a:t>
            </a:r>
          </a:p>
          <a:p>
            <a:pPr marL="0" indent="0" algn="ctr">
              <a:buNone/>
            </a:pPr>
            <a:endParaRPr lang="en-US" sz="2800" b="0" baseline="0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b="0" baseline="0" dirty="0" smtClean="0">
                <a:solidFill>
                  <a:schemeClr val="accent2"/>
                </a:solidFill>
                <a:latin typeface="Arial"/>
                <a:cs typeface="Arial"/>
              </a:rPr>
              <a:t>Spontaneous chiral </a:t>
            </a:r>
            <a:r>
              <a:rPr lang="en-US" sz="2800" b="0" baseline="0" dirty="0">
                <a:solidFill>
                  <a:schemeClr val="accent2"/>
                </a:solidFill>
                <a:latin typeface="Arial"/>
                <a:cs typeface="Arial"/>
              </a:rPr>
              <a:t>s</a:t>
            </a:r>
            <a:r>
              <a:rPr lang="en-US" sz="2800" b="0" baseline="0" dirty="0" smtClean="0">
                <a:solidFill>
                  <a:schemeClr val="accent2"/>
                </a:solidFill>
                <a:latin typeface="Arial"/>
                <a:cs typeface="Arial"/>
              </a:rPr>
              <a:t>ymmetry breaking</a:t>
            </a:r>
            <a:endParaRPr lang="en-US" b="0" baseline="0" dirty="0" smtClean="0">
              <a:solidFill>
                <a:schemeClr val="accent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Left-Right Arrow 2"/>
          <p:cNvSpPr/>
          <p:nvPr/>
        </p:nvSpPr>
        <p:spPr bwMode="auto">
          <a:xfrm>
            <a:off x="2593848" y="1447800"/>
            <a:ext cx="1063752" cy="304800"/>
          </a:xfrm>
          <a:prstGeom prst="left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-Right Arrow 10"/>
          <p:cNvSpPr/>
          <p:nvPr/>
        </p:nvSpPr>
        <p:spPr bwMode="auto">
          <a:xfrm>
            <a:off x="2517648" y="3505200"/>
            <a:ext cx="1063752" cy="304800"/>
          </a:xfrm>
          <a:prstGeom prst="left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Left-Right Arrow 11"/>
          <p:cNvSpPr/>
          <p:nvPr/>
        </p:nvSpPr>
        <p:spPr bwMode="auto">
          <a:xfrm>
            <a:off x="5334000" y="3505200"/>
            <a:ext cx="1063752" cy="304800"/>
          </a:xfrm>
          <a:prstGeom prst="left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-Right Arrow 12"/>
          <p:cNvSpPr/>
          <p:nvPr/>
        </p:nvSpPr>
        <p:spPr bwMode="auto">
          <a:xfrm>
            <a:off x="5337048" y="1447800"/>
            <a:ext cx="1063752" cy="304800"/>
          </a:xfrm>
          <a:prstGeom prst="leftRight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228600" y="46482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baseline="0" dirty="0" smtClean="0">
                <a:solidFill>
                  <a:srgbClr val="FF0000"/>
                </a:solidFill>
                <a:latin typeface="Arial"/>
                <a:cs typeface="Arial"/>
              </a:rPr>
              <a:t>In the Quark-Gluon Plasma, as hot as early universe, is chiral </a:t>
            </a:r>
            <a:r>
              <a:rPr lang="en-US" sz="2800" baseline="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800" baseline="0" dirty="0" smtClean="0">
                <a:solidFill>
                  <a:srgbClr val="FF0000"/>
                </a:solidFill>
                <a:latin typeface="Arial"/>
                <a:cs typeface="Arial"/>
              </a:rPr>
              <a:t>ymmetry restored?</a:t>
            </a:r>
          </a:p>
          <a:p>
            <a:pPr marL="0" indent="0">
              <a:buFontTx/>
              <a:buNone/>
            </a:pPr>
            <a:endParaRPr lang="en-US" sz="280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r>
              <a:rPr lang="en-US" sz="2800" baseline="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Do we have experimental observable?</a:t>
            </a:r>
          </a:p>
          <a:p>
            <a:endParaRPr lang="en-US" sz="2800" dirty="0" smtClean="0">
              <a:latin typeface="Arial"/>
              <a:cs typeface="Arial"/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2067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399"/>
            <a:ext cx="5791200" cy="46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11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Is chiral symmetry restored in Quark-Gluon Plasma?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76200" y="12954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baseline="0" dirty="0" smtClean="0">
                <a:solidFill>
                  <a:srgbClr val="FF0000"/>
                </a:solidFill>
                <a:latin typeface="Arial"/>
                <a:cs typeface="Arial"/>
              </a:rPr>
              <a:t>Lattice QCD tells us:</a:t>
            </a:r>
          </a:p>
          <a:p>
            <a:pPr marL="0" indent="0">
              <a:buFontTx/>
              <a:buNone/>
            </a:pPr>
            <a:endParaRPr lang="en-US" sz="2000" baseline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</a:pPr>
            <a:r>
              <a:rPr lang="en-US" sz="2000" baseline="0" dirty="0" err="1" smtClean="0">
                <a:latin typeface="Arial"/>
                <a:cs typeface="Arial"/>
              </a:rPr>
              <a:t>T</a:t>
            </a:r>
            <a:r>
              <a:rPr lang="en-US" sz="2000" baseline="-25000" dirty="0" err="1" smtClean="0">
                <a:latin typeface="Arial"/>
                <a:cs typeface="Arial"/>
              </a:rPr>
              <a:t>c</a:t>
            </a:r>
            <a:r>
              <a:rPr lang="en-US" sz="2000" baseline="0" dirty="0" smtClean="0">
                <a:latin typeface="Arial"/>
                <a:cs typeface="Arial"/>
              </a:rPr>
              <a:t>= 155 MeV</a:t>
            </a:r>
          </a:p>
          <a:p>
            <a:pPr marL="0" indent="0">
              <a:buFontTx/>
              <a:buNone/>
            </a:pPr>
            <a:endParaRPr lang="en-US" sz="2000" baseline="0" dirty="0" smtClean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 smtClean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 smtClean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 smtClean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 smtClean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endParaRPr lang="en-US" sz="200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FontTx/>
              <a:buNone/>
            </a:pPr>
            <a:r>
              <a:rPr lang="en-US" sz="2000" baseline="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What is the temperature of the QGP?</a:t>
            </a:r>
          </a:p>
          <a:p>
            <a:pPr marL="0" indent="0">
              <a:buNone/>
            </a:pPr>
            <a:r>
              <a:rPr lang="en-US" sz="2000" baseline="0" dirty="0">
                <a:latin typeface="Arial"/>
                <a:cs typeface="Arial"/>
              </a:rPr>
              <a:t>T</a:t>
            </a:r>
            <a:r>
              <a:rPr lang="en-US" sz="2000" baseline="-25000" dirty="0">
                <a:latin typeface="Arial"/>
                <a:cs typeface="Arial"/>
              </a:rPr>
              <a:t>QGP</a:t>
            </a:r>
            <a:r>
              <a:rPr lang="en-US" sz="2000" baseline="0" dirty="0">
                <a:latin typeface="Arial"/>
                <a:cs typeface="Arial"/>
              </a:rPr>
              <a:t>&gt;</a:t>
            </a:r>
            <a:r>
              <a:rPr lang="en-US" sz="2000" baseline="0" dirty="0" err="1">
                <a:latin typeface="Arial"/>
                <a:cs typeface="Arial"/>
              </a:rPr>
              <a:t>T</a:t>
            </a:r>
            <a:r>
              <a:rPr lang="en-US" sz="2000" baseline="-25000" dirty="0" err="1">
                <a:latin typeface="Arial"/>
                <a:cs typeface="Arial"/>
              </a:rPr>
              <a:t>c</a:t>
            </a:r>
            <a:endParaRPr lang="en-US" sz="2000" baseline="-25000" dirty="0">
              <a:latin typeface="Arial"/>
              <a:cs typeface="Arial"/>
              <a:sym typeface="Wingdings"/>
            </a:endParaRPr>
          </a:p>
          <a:p>
            <a:endParaRPr lang="en-US" sz="2800" dirty="0" smtClean="0">
              <a:latin typeface="Arial"/>
              <a:cs typeface="Arial"/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566362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Tx/>
              <a:buNone/>
            </a:pPr>
            <a:r>
              <a:rPr lang="en-US" baseline="0" dirty="0" err="1">
                <a:latin typeface="Arial"/>
                <a:cs typeface="Arial"/>
                <a:sym typeface="Wingdings"/>
              </a:rPr>
              <a:t>Δ</a:t>
            </a:r>
            <a:r>
              <a:rPr lang="en-US" baseline="-25000" dirty="0" err="1">
                <a:latin typeface="Arial"/>
                <a:cs typeface="Arial"/>
                <a:sym typeface="Wingdings"/>
              </a:rPr>
              <a:t>l,s</a:t>
            </a:r>
            <a:r>
              <a:rPr lang="en-US" baseline="0" dirty="0">
                <a:latin typeface="Arial"/>
                <a:cs typeface="Arial"/>
                <a:sym typeface="Wingdings"/>
              </a:rPr>
              <a:t>: subtracted chiral condensate </a:t>
            </a:r>
          </a:p>
          <a:p>
            <a:pPr marL="0" indent="0">
              <a:buFontTx/>
              <a:buNone/>
            </a:pPr>
            <a:r>
              <a:rPr lang="en-US" baseline="0" dirty="0">
                <a:latin typeface="Arial"/>
                <a:cs typeface="Arial"/>
                <a:sym typeface="Wingdings"/>
              </a:rPr>
              <a:t>Z. Fodor, Lattice 2010</a:t>
            </a:r>
          </a:p>
        </p:txBody>
      </p:sp>
    </p:spTree>
    <p:extLst>
      <p:ext uri="{BB962C8B-B14F-4D97-AF65-F5344CB8AC3E}">
        <p14:creationId xmlns:p14="http://schemas.microsoft.com/office/powerpoint/2010/main" val="220606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fit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-457200"/>
            <a:ext cx="4839855" cy="6263340"/>
          </a:xfrm>
          <a:prstGeom prst="rect">
            <a:avLst/>
          </a:prstGeom>
        </p:spPr>
      </p:pic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12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6553200" y="3512403"/>
            <a:ext cx="5045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aseline="0" dirty="0" smtClean="0">
                <a:solidFill>
                  <a:srgbClr val="FF33CC"/>
                </a:solidFill>
                <a:latin typeface="Times New Roman" charset="0"/>
              </a:rPr>
              <a:t>ALEPH: EPJC4 (1998) 409; </a:t>
            </a:r>
          </a:p>
          <a:p>
            <a:pPr eaLnBrk="1" hangingPunct="1"/>
            <a:r>
              <a:rPr lang="en-US" sz="1200" baseline="0" dirty="0" smtClean="0">
                <a:solidFill>
                  <a:srgbClr val="FF33CC"/>
                </a:solidFill>
                <a:latin typeface="Times New Roman" charset="0"/>
              </a:rPr>
              <a:t>R. </a:t>
            </a:r>
            <a:r>
              <a:rPr lang="en-US" sz="1200" baseline="0" dirty="0">
                <a:solidFill>
                  <a:srgbClr val="FF33CC"/>
                </a:solidFill>
                <a:latin typeface="Times New Roman" charset="0"/>
              </a:rPr>
              <a:t>Rapp </a:t>
            </a:r>
            <a:r>
              <a:rPr lang="en-US" sz="1200" baseline="0" dirty="0" err="1">
                <a:solidFill>
                  <a:srgbClr val="FF33CC"/>
                </a:solidFill>
                <a:latin typeface="Times New Roman" charset="0"/>
              </a:rPr>
              <a:t>Pramana</a:t>
            </a:r>
            <a:r>
              <a:rPr lang="en-US" sz="1200" baseline="0" dirty="0">
                <a:solidFill>
                  <a:srgbClr val="FF33CC"/>
                </a:solidFill>
                <a:latin typeface="Times New Roman" charset="0"/>
              </a:rPr>
              <a:t> </a:t>
            </a:r>
            <a:r>
              <a:rPr lang="en-US" sz="1200" baseline="0" dirty="0" smtClean="0">
                <a:solidFill>
                  <a:srgbClr val="FF33CC"/>
                </a:solidFill>
                <a:latin typeface="Times New Roman" charset="0"/>
              </a:rPr>
              <a:t>60</a:t>
            </a:r>
            <a:r>
              <a:rPr lang="en-US" sz="1200" baseline="0" dirty="0">
                <a:solidFill>
                  <a:srgbClr val="FF33CC"/>
                </a:solidFill>
                <a:latin typeface="Times New Roman" charset="0"/>
              </a:rPr>
              <a:t> </a:t>
            </a:r>
            <a:r>
              <a:rPr lang="en-US" sz="1200" baseline="0" dirty="0" smtClean="0">
                <a:solidFill>
                  <a:srgbClr val="FF33CC"/>
                </a:solidFill>
                <a:latin typeface="Times New Roman" charset="0"/>
              </a:rPr>
              <a:t>(</a:t>
            </a:r>
            <a:r>
              <a:rPr lang="en-US" sz="1200" baseline="0" dirty="0">
                <a:solidFill>
                  <a:srgbClr val="FF33CC"/>
                </a:solidFill>
                <a:latin typeface="Times New Roman" charset="0"/>
              </a:rPr>
              <a:t>2003</a:t>
            </a:r>
            <a:r>
              <a:rPr lang="en-US" sz="1200" baseline="0" dirty="0" smtClean="0">
                <a:solidFill>
                  <a:srgbClr val="FF33CC"/>
                </a:solidFill>
                <a:latin typeface="Times New Roman" charset="0"/>
              </a:rPr>
              <a:t>) 675.</a:t>
            </a:r>
            <a:endParaRPr lang="en-US" sz="1200" baseline="0" dirty="0">
              <a:solidFill>
                <a:srgbClr val="FF33CC"/>
              </a:solidFill>
              <a:latin typeface="Times New Roman" charset="0"/>
            </a:endParaRPr>
          </a:p>
          <a:p>
            <a:pPr eaLnBrk="1" hangingPunct="1"/>
            <a:r>
              <a:rPr lang="en-US" sz="2400" baseline="0" dirty="0" smtClean="0">
                <a:latin typeface="Times New Roman" charset="0"/>
              </a:rPr>
              <a:t>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  <a:ea typeface="宋体" charset="0"/>
                <a:cs typeface="宋体" charset="0"/>
              </a:rPr>
              <a:t>ρ</a:t>
            </a:r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 and </a:t>
            </a:r>
            <a:r>
              <a:rPr lang="en-US" sz="2800" b="1" smtClean="0">
                <a:solidFill>
                  <a:schemeClr val="tx1"/>
                </a:solidFill>
                <a:ea typeface="宋体" charset="0"/>
                <a:cs typeface="宋体" charset="0"/>
              </a:rPr>
              <a:t>a1 resonance (spectrum function) </a:t>
            </a:r>
            <a:br>
              <a:rPr lang="en-US" sz="2800" b="1" smtClean="0">
                <a:solidFill>
                  <a:schemeClr val="tx1"/>
                </a:solidFill>
                <a:ea typeface="宋体" charset="0"/>
                <a:cs typeface="宋体" charset="0"/>
              </a:rPr>
            </a:br>
            <a:r>
              <a:rPr lang="en-US" sz="2800" b="1" smtClean="0">
                <a:solidFill>
                  <a:schemeClr val="tx1"/>
                </a:solidFill>
                <a:ea typeface="宋体" charset="0"/>
                <a:cs typeface="宋体" charset="0"/>
              </a:rPr>
              <a:t>in </a:t>
            </a:r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vacuum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876800"/>
            <a:ext cx="89916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400" b="0" kern="0" baseline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Spontaneous chiral </a:t>
            </a:r>
            <a:r>
              <a:rPr lang="en-US" sz="2400" b="0" kern="0" baseline="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ymmetry </a:t>
            </a:r>
            <a:r>
              <a:rPr lang="en-US" sz="2400" b="0" kern="0" baseline="0" dirty="0" smtClean="0">
                <a:solidFill>
                  <a:schemeClr val="accent2"/>
                </a:solidFill>
                <a:latin typeface="Arial"/>
                <a:cs typeface="Arial"/>
                <a:sym typeface="Wingdings"/>
              </a:rPr>
              <a:t>breaking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: </a:t>
            </a:r>
            <a:r>
              <a:rPr lang="en-US" sz="2400" b="0" kern="0" baseline="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mass distributions are different</a:t>
            </a:r>
            <a:endParaRPr lang="en-US" sz="2400" b="0" kern="0" baseline="0" dirty="0">
              <a:solidFill>
                <a:srgbClr val="3333CC"/>
              </a:solidFill>
              <a:latin typeface="Arial"/>
              <a:cs typeface="Arial"/>
              <a:sym typeface="Wingdings"/>
            </a:endParaRPr>
          </a:p>
          <a:p>
            <a:pPr lvl="0" eaLnBrk="0" hangingPunct="0">
              <a:spcBef>
                <a:spcPct val="20000"/>
              </a:spcBef>
            </a:pPr>
            <a:r>
              <a:rPr lang="en-US" sz="2400" b="0" kern="0" baseline="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Chiral symmetry </a:t>
            </a:r>
            <a:r>
              <a:rPr lang="en-US" sz="2400" b="0" kern="0" baseline="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r</a:t>
            </a:r>
            <a:r>
              <a:rPr lang="en-US" sz="2400" b="0" kern="0" baseline="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estoration</a:t>
            </a:r>
            <a:r>
              <a:rPr lang="en-US" sz="2400" b="0" kern="0" baseline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: mass difference disappears</a:t>
            </a:r>
            <a:endParaRPr lang="en-US" sz="2400" b="0" kern="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1490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The </a:t>
            </a:r>
            <a:r>
              <a:rPr lang="en-US" sz="2800" b="1" dirty="0" err="1" smtClean="0">
                <a:solidFill>
                  <a:schemeClr val="tx1"/>
                </a:solidFill>
              </a:rPr>
              <a:t>ρ</a:t>
            </a:r>
            <a:r>
              <a:rPr lang="en-US" sz="2800" b="1" dirty="0" smtClean="0">
                <a:solidFill>
                  <a:schemeClr val="tx1"/>
                </a:solidFill>
              </a:rPr>
              <a:t> resonance mass spectrum function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08/01/16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/>
              <a:t>Lijuan Ruan, Sambamurti Lecture</a:t>
            </a:r>
            <a:endParaRPr lang="zh-CN" altLang="zh-CN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310BF-5A07-4394-935D-35B6728BF3FF}" type="slidenum">
              <a:rPr lang="zh-CN" altLang="zh-CN" smtClean="0"/>
              <a:pPr>
                <a:defRPr/>
              </a:pPr>
              <a:t>13</a:t>
            </a:fld>
            <a:endParaRPr lang="zh-CN" altLang="zh-CN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81000" y="5257800"/>
            <a:ext cx="99822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  <a:sym typeface="Wingdings"/>
              </a:rPr>
              <a:t>Observable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4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for chiral 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s</a:t>
            </a:r>
            <a:r>
              <a:rPr lang="en-US" sz="24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ymmetry 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r</a:t>
            </a:r>
            <a:r>
              <a:rPr lang="en-US" sz="24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estoration: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a broadened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ρ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spectra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function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and ultimately the peak structure disappears!</a:t>
            </a:r>
            <a:endParaRPr lang="en-US" sz="24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67000" y="60915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aseline="0" dirty="0">
                <a:solidFill>
                  <a:srgbClr val="FF33CC"/>
                </a:solidFill>
                <a:cs typeface="Arial" charset="0"/>
              </a:rPr>
              <a:t>Model: </a:t>
            </a:r>
            <a:r>
              <a:rPr lang="en-US" sz="1200" baseline="0" dirty="0">
                <a:solidFill>
                  <a:srgbClr val="FF33CC"/>
                </a:solidFill>
              </a:rPr>
              <a:t>Rapp &amp; </a:t>
            </a:r>
            <a:r>
              <a:rPr lang="en-US" sz="1200" baseline="0" dirty="0" err="1">
                <a:solidFill>
                  <a:srgbClr val="FF33CC"/>
                </a:solidFill>
              </a:rPr>
              <a:t>Wambach</a:t>
            </a:r>
            <a:r>
              <a:rPr lang="en-US" sz="1200" baseline="0" dirty="0">
                <a:solidFill>
                  <a:srgbClr val="FF33CC"/>
                </a:solidFill>
              </a:rPr>
              <a:t>, priv. communication</a:t>
            </a:r>
            <a:br>
              <a:rPr lang="en-US" sz="1200" baseline="0" dirty="0">
                <a:solidFill>
                  <a:srgbClr val="FF33CC"/>
                </a:solidFill>
              </a:rPr>
            </a:br>
            <a:r>
              <a:rPr lang="en-US" sz="1200" baseline="0" dirty="0">
                <a:solidFill>
                  <a:srgbClr val="FF33CC"/>
                </a:solidFill>
              </a:rPr>
              <a:t>Adv. </a:t>
            </a:r>
            <a:r>
              <a:rPr lang="en-US" sz="1200" baseline="0" dirty="0" err="1">
                <a:solidFill>
                  <a:srgbClr val="FF33CC"/>
                </a:solidFill>
              </a:rPr>
              <a:t>Nucl.Phys</a:t>
            </a:r>
            <a:r>
              <a:rPr lang="en-US" sz="1200" baseline="0" dirty="0">
                <a:solidFill>
                  <a:srgbClr val="FF33CC"/>
                </a:solidFill>
              </a:rPr>
              <a:t>. 25, 1 (2000</a:t>
            </a:r>
            <a:r>
              <a:rPr lang="en-US" sz="1200" baseline="0" dirty="0" smtClean="0">
                <a:solidFill>
                  <a:srgbClr val="FF33CC"/>
                </a:solidFill>
              </a:rPr>
              <a:t>);  </a:t>
            </a:r>
            <a:r>
              <a:rPr lang="en-US" sz="1200" baseline="0" dirty="0">
                <a:solidFill>
                  <a:srgbClr val="FF33CC"/>
                </a:solidFill>
              </a:rPr>
              <a:t>Phys. Rept. 363, 85 (2002) </a:t>
            </a:r>
          </a:p>
        </p:txBody>
      </p:sp>
      <p:pic>
        <p:nvPicPr>
          <p:cNvPr id="3" name="Picture 2" descr="Ralf_aa200_sum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28600"/>
            <a:ext cx="4211696" cy="58674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0254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14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My physics interest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228600" y="16764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baseline="0" dirty="0">
                <a:latin typeface="Arial"/>
                <a:cs typeface="Arial"/>
              </a:rPr>
              <a:t>Study </a:t>
            </a:r>
            <a:r>
              <a:rPr lang="en-US" sz="2400" baseline="0" dirty="0">
                <a:solidFill>
                  <a:srgbClr val="000000"/>
                </a:solidFill>
                <a:latin typeface="Arial"/>
                <a:cs typeface="Arial"/>
              </a:rPr>
              <a:t>the image of </a:t>
            </a:r>
            <a:r>
              <a:rPr lang="en-US" sz="2400" baseline="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2400" baseline="0" dirty="0" smtClean="0">
                <a:solidFill>
                  <a:schemeClr val="accent2"/>
                </a:solidFill>
                <a:latin typeface="Arial"/>
                <a:cs typeface="Arial"/>
              </a:rPr>
              <a:t>Quark </a:t>
            </a:r>
            <a:r>
              <a:rPr lang="en-US" sz="2400" baseline="0" dirty="0">
                <a:solidFill>
                  <a:schemeClr val="accent2"/>
                </a:solidFill>
                <a:latin typeface="Arial"/>
                <a:cs typeface="Arial"/>
              </a:rPr>
              <a:t>Gluon Plasma </a:t>
            </a:r>
            <a:r>
              <a:rPr lang="en-US" sz="2400" baseline="0" dirty="0">
                <a:latin typeface="Arial"/>
                <a:cs typeface="Arial"/>
              </a:rPr>
              <a:t>and</a:t>
            </a:r>
            <a:r>
              <a:rPr lang="en-US" sz="2400" baseline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aseline="0" dirty="0" smtClean="0">
                <a:solidFill>
                  <a:srgbClr val="3333CC"/>
                </a:solidFill>
                <a:latin typeface="Arial"/>
                <a:cs typeface="Arial"/>
              </a:rPr>
              <a:t>chiral </a:t>
            </a:r>
            <a:r>
              <a:rPr lang="en-US" sz="2400" baseline="0" dirty="0">
                <a:solidFill>
                  <a:srgbClr val="3333CC"/>
                </a:solidFill>
                <a:latin typeface="Arial"/>
                <a:cs typeface="Arial"/>
              </a:rPr>
              <a:t>symmetry restoration using electron-positron tomography</a:t>
            </a:r>
            <a:r>
              <a:rPr lang="en-US" sz="2400" baseline="0" dirty="0" smtClean="0">
                <a:solidFill>
                  <a:srgbClr val="3333CC"/>
                </a:solidFill>
                <a:latin typeface="Arial"/>
                <a:cs typeface="Arial"/>
              </a:rPr>
              <a:t>.</a:t>
            </a:r>
          </a:p>
          <a:p>
            <a:pPr marL="0" indent="0">
              <a:buFontTx/>
              <a:buNone/>
            </a:pPr>
            <a:endParaRPr lang="en-US" sz="2400" baseline="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aseline="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2400" baseline="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Experimentally identify the signature and quantify the effect of chiral symmetry restoration in the </a:t>
            </a:r>
            <a:r>
              <a:rPr lang="en-US" sz="2400" baseline="0" dirty="0">
                <a:solidFill>
                  <a:srgbClr val="FF0000"/>
                </a:solidFill>
                <a:latin typeface="Arial"/>
                <a:cs typeface="Arial"/>
              </a:rPr>
              <a:t>Quark-gluon Plasma, as hot as early </a:t>
            </a:r>
            <a:r>
              <a:rPr lang="en-US" sz="2400" baseline="0" dirty="0" smtClean="0">
                <a:solidFill>
                  <a:srgbClr val="FF0000"/>
                </a:solidFill>
                <a:latin typeface="Arial"/>
                <a:cs typeface="Arial"/>
              </a:rPr>
              <a:t>universe</a:t>
            </a:r>
            <a:r>
              <a:rPr lang="en-US" sz="2400" baseline="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.</a:t>
            </a:r>
          </a:p>
          <a:p>
            <a:pPr marL="0" indent="0">
              <a:buFontTx/>
              <a:buNone/>
            </a:pPr>
            <a:endParaRPr lang="en-US" sz="2400" baseline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n-US" sz="2400" baseline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6013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D8B7-42FB-DE44-8C8F-1C5FD6A78A8B}" type="slidenum">
              <a:rPr lang="en-US"/>
              <a:pPr/>
              <a:t>15</a:t>
            </a:fld>
            <a:endParaRPr lang="en-US"/>
          </a:p>
        </p:txBody>
      </p:sp>
      <p:pic>
        <p:nvPicPr>
          <p:cNvPr id="73318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38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3318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762000"/>
          </a:xfrm>
          <a:noFill/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RHIC @ Brookhaven National Laboratory</a:t>
            </a:r>
            <a:r>
              <a:rPr lang="en-US" dirty="0"/>
              <a:t> </a:t>
            </a:r>
          </a:p>
        </p:txBody>
      </p:sp>
      <p:sp>
        <p:nvSpPr>
          <p:cNvPr id="733188" name="Rectangle 4"/>
          <p:cNvSpPr>
            <a:spLocks noChangeArrowheads="1"/>
          </p:cNvSpPr>
          <p:nvPr/>
        </p:nvSpPr>
        <p:spPr bwMode="auto">
          <a:xfrm>
            <a:off x="3413125" y="2809875"/>
            <a:ext cx="2889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22944" tIns="12618" rIns="22944" bIns="12618">
            <a:spAutoFit/>
          </a:bodyPr>
          <a:lstStyle/>
          <a:p>
            <a:pPr defTabSz="90488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00" b="1" baseline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33189" name="Text Box 5"/>
          <p:cNvSpPr txBox="1">
            <a:spLocks noChangeArrowheads="1"/>
          </p:cNvSpPr>
          <p:nvPr/>
        </p:nvSpPr>
        <p:spPr bwMode="auto">
          <a:xfrm>
            <a:off x="4419600" y="2819400"/>
            <a:ext cx="66833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b="1" baseline="0">
                <a:solidFill>
                  <a:srgbClr val="33CCCC"/>
                </a:solidFill>
              </a:rPr>
              <a:t>STAR</a:t>
            </a:r>
          </a:p>
        </p:txBody>
      </p:sp>
      <p:sp>
        <p:nvSpPr>
          <p:cNvPr id="733190" name="Text Box 6"/>
          <p:cNvSpPr txBox="1">
            <a:spLocks noChangeArrowheads="1"/>
          </p:cNvSpPr>
          <p:nvPr/>
        </p:nvSpPr>
        <p:spPr bwMode="auto">
          <a:xfrm>
            <a:off x="457200" y="2438400"/>
            <a:ext cx="84613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b="1" baseline="0">
                <a:solidFill>
                  <a:srgbClr val="33CCCC"/>
                </a:solidFill>
              </a:rPr>
              <a:t>PHENIX</a:t>
            </a:r>
          </a:p>
        </p:txBody>
      </p:sp>
      <p:sp>
        <p:nvSpPr>
          <p:cNvPr id="733191" name="Text Box 7"/>
          <p:cNvSpPr txBox="1">
            <a:spLocks noChangeArrowheads="1"/>
          </p:cNvSpPr>
          <p:nvPr/>
        </p:nvSpPr>
        <p:spPr bwMode="auto">
          <a:xfrm>
            <a:off x="1143000" y="990600"/>
            <a:ext cx="9540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b="1" baseline="0">
                <a:solidFill>
                  <a:srgbClr val="33CCCC"/>
                </a:solidFill>
              </a:rPr>
              <a:t>PHOBOS</a:t>
            </a:r>
          </a:p>
        </p:txBody>
      </p:sp>
      <p:sp>
        <p:nvSpPr>
          <p:cNvPr id="733192" name="Text Box 8"/>
          <p:cNvSpPr txBox="1">
            <a:spLocks noChangeArrowheads="1"/>
          </p:cNvSpPr>
          <p:nvPr/>
        </p:nvSpPr>
        <p:spPr bwMode="auto">
          <a:xfrm>
            <a:off x="7569200" y="2209800"/>
            <a:ext cx="965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b="1" baseline="0">
                <a:solidFill>
                  <a:srgbClr val="33CCCC"/>
                </a:solidFill>
              </a:rPr>
              <a:t>BRAHMS</a:t>
            </a:r>
          </a:p>
        </p:txBody>
      </p:sp>
      <p:sp>
        <p:nvSpPr>
          <p:cNvPr id="733193" name="Rectangle 9"/>
          <p:cNvSpPr>
            <a:spLocks noChangeArrowheads="1"/>
          </p:cNvSpPr>
          <p:nvPr/>
        </p:nvSpPr>
        <p:spPr bwMode="auto">
          <a:xfrm>
            <a:off x="3635375" y="1524000"/>
            <a:ext cx="276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b="1" baseline="0">
                <a:solidFill>
                  <a:srgbClr val="FF33CC"/>
                </a:solidFill>
              </a:rPr>
              <a:t>99.995% the</a:t>
            </a:r>
            <a:r>
              <a:rPr lang="en-US" b="1" baseline="0"/>
              <a:t> </a:t>
            </a:r>
            <a:r>
              <a:rPr lang="en-US" b="1" baseline="0">
                <a:solidFill>
                  <a:srgbClr val="FF33CC"/>
                </a:solidFill>
              </a:rPr>
              <a:t>speed</a:t>
            </a:r>
            <a:r>
              <a:rPr lang="en-US" b="1" baseline="0"/>
              <a:t> </a:t>
            </a:r>
            <a:r>
              <a:rPr lang="en-US" b="1" baseline="0">
                <a:solidFill>
                  <a:srgbClr val="FF33CC"/>
                </a:solidFill>
              </a:rPr>
              <a:t>of light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33734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1D8B7-42FB-DE44-8C8F-1C5FD6A78A8B}" type="slidenum">
              <a:rPr lang="en-US"/>
              <a:pPr/>
              <a:t>16</a:t>
            </a:fld>
            <a:endParaRPr lang="en-US"/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762000"/>
          </a:xfrm>
          <a:noFill/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 heavy-ion collision event</a:t>
            </a:r>
            <a:endParaRPr lang="en-US" dirty="0"/>
          </a:p>
        </p:txBody>
      </p:sp>
      <p:sp>
        <p:nvSpPr>
          <p:cNvPr id="733188" name="Rectangle 4"/>
          <p:cNvSpPr>
            <a:spLocks noChangeArrowheads="1"/>
          </p:cNvSpPr>
          <p:nvPr/>
        </p:nvSpPr>
        <p:spPr bwMode="auto">
          <a:xfrm>
            <a:off x="3413125" y="2809875"/>
            <a:ext cx="2889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22944" tIns="12618" rIns="22944" bIns="12618">
            <a:spAutoFit/>
          </a:bodyPr>
          <a:lstStyle/>
          <a:p>
            <a:pPr defTabSz="90488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00" b="1" baseline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2" name="highlight_interactio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087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2558-96D8-914C-84F2-BF126B76909C}" type="slidenum">
              <a:rPr lang="en-US"/>
              <a:pPr/>
              <a:t>17</a:t>
            </a:fld>
            <a:endParaRPr lang="en-US"/>
          </a:p>
        </p:txBody>
      </p:sp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altLang="zh-CN" sz="2800" b="1" dirty="0">
                <a:ea typeface="宋体" charset="0"/>
                <a:cs typeface="宋体" charset="0"/>
              </a:rPr>
              <a:t>The STAR Detector</a:t>
            </a:r>
            <a:endParaRPr lang="en-US" sz="2800" b="1" dirty="0"/>
          </a:p>
        </p:txBody>
      </p:sp>
      <p:sp>
        <p:nvSpPr>
          <p:cNvPr id="774151" name="Text Box 7"/>
          <p:cNvSpPr txBox="1">
            <a:spLocks noChangeArrowheads="1"/>
          </p:cNvSpPr>
          <p:nvPr/>
        </p:nvSpPr>
        <p:spPr bwMode="auto">
          <a:xfrm>
            <a:off x="1066800" y="5105400"/>
            <a:ext cx="6705600" cy="1477328"/>
          </a:xfrm>
          <a:prstGeom prst="rect">
            <a:avLst/>
          </a:prstGeom>
          <a:noFill/>
          <a:ln w="31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altLang="zh-CN" sz="1800" b="1" i="1" u="sng" baseline="0" dirty="0" err="1">
                <a:solidFill>
                  <a:schemeClr val="accent2"/>
                </a:solidFill>
                <a:latin typeface="Arial" charset="0"/>
                <a:ea typeface="宋体" charset="0"/>
                <a:cs typeface="宋体" charset="0"/>
              </a:rPr>
              <a:t>Solenoidal</a:t>
            </a:r>
            <a:r>
              <a:rPr lang="en-US" altLang="zh-CN" sz="1800" b="1" i="1" u="sng" baseline="0" dirty="0">
                <a:solidFill>
                  <a:schemeClr val="accent2"/>
                </a:solidFill>
                <a:latin typeface="Arial" charset="0"/>
                <a:ea typeface="宋体" charset="0"/>
                <a:cs typeface="宋体" charset="0"/>
              </a:rPr>
              <a:t> Tracker at RHIC (1200 tons)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1800" b="1" baseline="0" dirty="0">
                <a:solidFill>
                  <a:srgbClr val="FF3300"/>
                </a:solidFill>
                <a:latin typeface="Arial" charset="0"/>
                <a:ea typeface="宋体" charset="0"/>
                <a:cs typeface="宋体" charset="0"/>
              </a:rPr>
              <a:t>T</a:t>
            </a:r>
            <a:r>
              <a:rPr lang="en-US" sz="1800" b="1" baseline="0" dirty="0">
                <a:latin typeface="Arial" charset="0"/>
                <a:ea typeface="宋体" charset="0"/>
                <a:cs typeface="宋体" charset="0"/>
              </a:rPr>
              <a:t>ime </a:t>
            </a:r>
            <a:r>
              <a:rPr lang="en-US" sz="1800" b="1" baseline="0" dirty="0">
                <a:solidFill>
                  <a:srgbClr val="FF3300"/>
                </a:solidFill>
                <a:latin typeface="Arial" charset="0"/>
                <a:ea typeface="宋体" charset="0"/>
                <a:cs typeface="宋体" charset="0"/>
              </a:rPr>
              <a:t>P</a:t>
            </a:r>
            <a:r>
              <a:rPr lang="en-US" sz="1800" b="1" baseline="0" dirty="0">
                <a:latin typeface="Arial" charset="0"/>
                <a:ea typeface="宋体" charset="0"/>
                <a:cs typeface="宋体" charset="0"/>
              </a:rPr>
              <a:t>rojection </a:t>
            </a:r>
            <a:r>
              <a:rPr lang="en-US" sz="1800" b="1" baseline="0" dirty="0">
                <a:solidFill>
                  <a:srgbClr val="FF3300"/>
                </a:solidFill>
                <a:latin typeface="Arial" charset="0"/>
                <a:ea typeface="宋体" charset="0"/>
                <a:cs typeface="宋体" charset="0"/>
              </a:rPr>
              <a:t>C</a:t>
            </a:r>
            <a:r>
              <a:rPr lang="en-US" sz="1800" b="1" baseline="0" dirty="0">
                <a:latin typeface="Arial" charset="0"/>
                <a:ea typeface="宋体" charset="0"/>
                <a:cs typeface="宋体" charset="0"/>
              </a:rPr>
              <a:t>hamber  </a:t>
            </a:r>
          </a:p>
          <a:p>
            <a:pPr eaLnBrk="1" hangingPunct="1">
              <a:buFont typeface="Wingdings" charset="0"/>
              <a:buAutoNum type="arabicPeriod"/>
            </a:pPr>
            <a:r>
              <a:rPr lang="en-US" altLang="zh-CN" sz="1800" baseline="0" dirty="0">
                <a:latin typeface="Arial" charset="0"/>
                <a:ea typeface="宋体" charset="0"/>
                <a:cs typeface="宋体" charset="0"/>
              </a:rPr>
              <a:t>S</a:t>
            </a:r>
            <a:r>
              <a:rPr lang="en-US" altLang="zh-CN" sz="1800" b="1" baseline="0" dirty="0" smtClean="0">
                <a:latin typeface="Arial" charset="0"/>
                <a:ea typeface="宋体" charset="0"/>
                <a:cs typeface="宋体" charset="0"/>
              </a:rPr>
              <a:t>econd l</a:t>
            </a:r>
            <a:r>
              <a:rPr lang="en-US" sz="1800" b="1" baseline="0" dirty="0" smtClean="0">
                <a:latin typeface="Arial" charset="0"/>
              </a:rPr>
              <a:t>argest </a:t>
            </a:r>
            <a:r>
              <a:rPr lang="en-US" sz="1800" b="1" baseline="0" dirty="0">
                <a:latin typeface="Arial" charset="0"/>
              </a:rPr>
              <a:t>device of its kind ever built</a:t>
            </a:r>
            <a:endParaRPr lang="en-US" altLang="zh-CN" sz="1800" b="1" baseline="0" dirty="0">
              <a:latin typeface="Arial" charset="0"/>
              <a:ea typeface="宋体" charset="0"/>
              <a:cs typeface="宋体" charset="0"/>
            </a:endParaRPr>
          </a:p>
          <a:p>
            <a:pPr eaLnBrk="1" hangingPunct="1">
              <a:buFont typeface="Wingdings" charset="0"/>
              <a:buAutoNum type="arabicPeriod"/>
            </a:pPr>
            <a:r>
              <a:rPr lang="en-US" altLang="zh-CN" sz="1800" b="1" baseline="0" dirty="0" smtClean="0">
                <a:latin typeface="Arial" charset="0"/>
                <a:ea typeface="宋体" charset="0"/>
                <a:cs typeface="宋体" charset="0"/>
              </a:rPr>
              <a:t>3D camera </a:t>
            </a:r>
            <a:r>
              <a:rPr lang="en-US" altLang="zh-CN" sz="1800" baseline="0" dirty="0" smtClean="0">
                <a:latin typeface="Arial" charset="0"/>
                <a:ea typeface="宋体" charset="0"/>
                <a:cs typeface="宋体" charset="0"/>
              </a:rPr>
              <a:t>to</a:t>
            </a:r>
            <a:r>
              <a:rPr lang="en-US" altLang="zh-CN" sz="1800" b="1" baseline="0" dirty="0" smtClean="0">
                <a:latin typeface="Arial" charset="0"/>
                <a:ea typeface="宋体" charset="0"/>
                <a:cs typeface="宋体" charset="0"/>
              </a:rPr>
              <a:t> take photos of the collisions</a:t>
            </a:r>
            <a:endParaRPr lang="en-US" sz="1800" b="1" baseline="0" dirty="0">
              <a:latin typeface="Arial" charset="0"/>
              <a:ea typeface="宋体" charset="0"/>
              <a:cs typeface="宋体" charset="0"/>
            </a:endParaRPr>
          </a:p>
          <a:p>
            <a:pPr eaLnBrk="1" hangingPunct="1">
              <a:buFont typeface="Wingdings" charset="0"/>
              <a:buAutoNum type="arabicPeriod"/>
            </a:pPr>
            <a:r>
              <a:rPr lang="en-US" altLang="zh-CN" sz="1800" b="1" baseline="0" dirty="0" smtClean="0">
                <a:latin typeface="Arial" charset="0"/>
                <a:ea typeface="宋体" charset="0"/>
                <a:cs typeface="宋体" charset="0"/>
              </a:rPr>
              <a:t>Measure i</a:t>
            </a:r>
            <a:r>
              <a:rPr lang="en-US" sz="1800" b="1" baseline="0" dirty="0" smtClean="0">
                <a:latin typeface="Arial" charset="0"/>
                <a:ea typeface="宋体" charset="0"/>
                <a:cs typeface="宋体" charset="0"/>
              </a:rPr>
              <a:t>onization </a:t>
            </a:r>
            <a:r>
              <a:rPr lang="en-US" sz="1800" b="1" baseline="0" dirty="0">
                <a:latin typeface="Arial" charset="0"/>
                <a:ea typeface="宋体" charset="0"/>
                <a:cs typeface="宋体" charset="0"/>
              </a:rPr>
              <a:t>energy loss (</a:t>
            </a:r>
            <a:r>
              <a:rPr lang="en-US" sz="1800" b="1" baseline="0" dirty="0" err="1">
                <a:latin typeface="Arial" charset="0"/>
                <a:ea typeface="宋体" charset="0"/>
                <a:cs typeface="宋体" charset="0"/>
              </a:rPr>
              <a:t>dE</a:t>
            </a:r>
            <a:r>
              <a:rPr lang="en-US" sz="1800" b="1" baseline="0" dirty="0">
                <a:latin typeface="Arial" charset="0"/>
                <a:ea typeface="宋体" charset="0"/>
                <a:cs typeface="宋体" charset="0"/>
              </a:rPr>
              <a:t>/dx</a:t>
            </a:r>
            <a:r>
              <a:rPr lang="en-US" sz="1800" b="1" baseline="0" dirty="0" smtClean="0">
                <a:latin typeface="Arial" charset="0"/>
                <a:ea typeface="宋体" charset="0"/>
                <a:cs typeface="宋体" charset="0"/>
              </a:rPr>
              <a:t>) and momentum</a:t>
            </a:r>
            <a:endParaRPr lang="en-US" sz="1800" b="1" baseline="0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8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1600200" y="990599"/>
            <a:ext cx="5867400" cy="405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B400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MTD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B400F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cxnSp>
        <p:nvCxnSpPr>
          <p:cNvPr id="12" name="Straight Connector 11"/>
          <p:cNvCxnSpPr>
            <a:stCxn id="11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Rounded Rectangle 12"/>
          <p:cNvSpPr/>
          <p:nvPr/>
        </p:nvSpPr>
        <p:spPr>
          <a:xfrm>
            <a:off x="50419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baseline="0" dirty="0" smtClean="0">
                <a:solidFill>
                  <a:srgbClr val="800000"/>
                </a:solidFill>
                <a:latin typeface="Arial"/>
                <a:cs typeface="Arial"/>
              </a:rPr>
              <a:t>TPC</a:t>
            </a:r>
            <a:endParaRPr lang="en-US" sz="1800" b="1" baseline="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>
            <a:stCxn id="13" idx="2"/>
          </p:cNvCxnSpPr>
          <p:nvPr/>
        </p:nvCxnSpPr>
        <p:spPr>
          <a:xfrm rot="5400000">
            <a:off x="42608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1849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baseline="0" dirty="0" smtClean="0">
                <a:solidFill>
                  <a:srgbClr val="800000"/>
                </a:solidFill>
                <a:latin typeface="Arial"/>
                <a:cs typeface="Arial"/>
              </a:rPr>
              <a:t>TOF</a:t>
            </a:r>
            <a:endParaRPr lang="en-US" sz="1800" b="1" baseline="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50736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2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9F657-5851-EB44-BBB6-29648D8831E7}" type="slidenum">
              <a:rPr lang="en-US"/>
              <a:pPr/>
              <a:t>18</a:t>
            </a:fld>
            <a:endParaRPr lang="en-US"/>
          </a:p>
        </p:txBody>
      </p:sp>
      <p:sp>
        <p:nvSpPr>
          <p:cNvPr id="735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12700"/>
            <a:ext cx="7772400" cy="469900"/>
          </a:xfrm>
        </p:spPr>
        <p:txBody>
          <a:bodyPr/>
          <a:lstStyle/>
          <a:p>
            <a:r>
              <a:rPr lang="en-US" altLang="zh-CN" sz="2800" b="1" baseline="30000" dirty="0">
                <a:solidFill>
                  <a:srgbClr val="CC3300"/>
                </a:solidFill>
                <a:ea typeface="宋体" charset="0"/>
                <a:cs typeface="宋体" charset="0"/>
              </a:rPr>
              <a:t>197</a:t>
            </a:r>
            <a:r>
              <a:rPr lang="en-US" sz="2800" b="1" dirty="0">
                <a:solidFill>
                  <a:srgbClr val="CC3300"/>
                </a:solidFill>
              </a:rPr>
              <a:t>Au + </a:t>
            </a:r>
            <a:r>
              <a:rPr lang="en-US" altLang="zh-CN" sz="2800" b="1" baseline="30000" dirty="0">
                <a:solidFill>
                  <a:srgbClr val="CC3300"/>
                </a:solidFill>
                <a:ea typeface="宋体" charset="0"/>
                <a:cs typeface="宋体" charset="0"/>
              </a:rPr>
              <a:t>197</a:t>
            </a:r>
            <a:r>
              <a:rPr lang="en-US" sz="2800" b="1" dirty="0">
                <a:solidFill>
                  <a:srgbClr val="CC3300"/>
                </a:solidFill>
              </a:rPr>
              <a:t>Au Collisions at RHIC</a:t>
            </a:r>
          </a:p>
        </p:txBody>
      </p:sp>
      <p:grpSp>
        <p:nvGrpSpPr>
          <p:cNvPr id="735236" name="Group 4"/>
          <p:cNvGrpSpPr>
            <a:grpSpLocks/>
          </p:cNvGrpSpPr>
          <p:nvPr/>
        </p:nvGrpSpPr>
        <p:grpSpPr bwMode="auto">
          <a:xfrm>
            <a:off x="0" y="6202363"/>
            <a:ext cx="1274763" cy="655637"/>
            <a:chOff x="672" y="2784"/>
            <a:chExt cx="905" cy="470"/>
          </a:xfrm>
        </p:grpSpPr>
        <p:sp>
          <p:nvSpPr>
            <p:cNvPr id="735237" name="AutoShape 5"/>
            <p:cNvSpPr>
              <a:spLocks noChangeArrowheads="1"/>
            </p:cNvSpPr>
            <p:nvPr/>
          </p:nvSpPr>
          <p:spPr bwMode="auto">
            <a:xfrm>
              <a:off x="672" y="2784"/>
              <a:ext cx="528" cy="47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b="1" i="1" baseline="0"/>
            </a:p>
          </p:txBody>
        </p:sp>
        <p:sp>
          <p:nvSpPr>
            <p:cNvPr id="735238" name="Text Box 6"/>
            <p:cNvSpPr txBox="1">
              <a:spLocks noChangeArrowheads="1"/>
            </p:cNvSpPr>
            <p:nvPr/>
          </p:nvSpPr>
          <p:spPr bwMode="auto">
            <a:xfrm>
              <a:off x="857" y="2913"/>
              <a:ext cx="72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i="1" baseline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</a:rPr>
                <a:t>STAR</a:t>
              </a:r>
            </a:p>
          </p:txBody>
        </p:sp>
      </p:grpSp>
      <p:pic>
        <p:nvPicPr>
          <p:cNvPr id="735239" name="Picture 7" descr="screenshot_06252k_front_r1177002_t25_ev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r="10847"/>
          <a:stretch>
            <a:fillRect/>
          </a:stretch>
        </p:blipFill>
        <p:spPr bwMode="auto">
          <a:xfrm>
            <a:off x="576263" y="928688"/>
            <a:ext cx="3581400" cy="35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5240" name="Picture 8" descr="screenshot_06252k_side_r1177002_t25_ev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3152" b="1961"/>
          <a:stretch>
            <a:fillRect/>
          </a:stretch>
        </p:blipFill>
        <p:spPr bwMode="auto">
          <a:xfrm>
            <a:off x="3967163" y="2535238"/>
            <a:ext cx="5029200" cy="40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5508625" y="1270000"/>
            <a:ext cx="2552700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400" b="1" baseline="0">
                <a:solidFill>
                  <a:srgbClr val="CC3300"/>
                </a:solidFill>
              </a:rPr>
              <a:t>Central</a:t>
            </a:r>
            <a:r>
              <a:rPr lang="en-US" sz="2400" b="1" baseline="0">
                <a:solidFill>
                  <a:srgbClr val="0066FF"/>
                </a:solidFill>
              </a:rPr>
              <a:t> Event</a:t>
            </a:r>
            <a:endParaRPr lang="en-US" altLang="zh-CN" sz="2400" b="1" baseline="0">
              <a:solidFill>
                <a:srgbClr val="0066FF"/>
              </a:solidFill>
              <a:ea typeface="宋体" charset="0"/>
              <a:cs typeface="宋体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altLang="zh-CN" sz="2400" b="1" baseline="0">
                <a:solidFill>
                  <a:srgbClr val="0066FF"/>
                </a:solidFill>
                <a:ea typeface="宋体" charset="0"/>
                <a:cs typeface="宋体" charset="0"/>
              </a:rPr>
              <a:t>E = m c</a:t>
            </a:r>
            <a:r>
              <a:rPr lang="en-US" altLang="zh-CN" sz="2400" b="1">
                <a:solidFill>
                  <a:srgbClr val="0066FF"/>
                </a:solidFill>
                <a:ea typeface="宋体" charset="0"/>
                <a:cs typeface="宋体" charset="0"/>
              </a:rPr>
              <a:t>2</a:t>
            </a:r>
            <a:endParaRPr lang="en-US" sz="2400" b="1">
              <a:solidFill>
                <a:srgbClr val="0066FF"/>
              </a:solidFill>
            </a:endParaRPr>
          </a:p>
        </p:txBody>
      </p:sp>
      <p:sp>
        <p:nvSpPr>
          <p:cNvPr id="735242" name="Text Box 10"/>
          <p:cNvSpPr txBox="1">
            <a:spLocks noChangeArrowheads="1"/>
          </p:cNvSpPr>
          <p:nvPr/>
        </p:nvSpPr>
        <p:spPr bwMode="auto">
          <a:xfrm>
            <a:off x="1397000" y="6546850"/>
            <a:ext cx="1695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0066FF"/>
                </a:solidFill>
              </a:rPr>
              <a:t>(real-time Level 3)</a:t>
            </a:r>
          </a:p>
        </p:txBody>
      </p:sp>
    </p:spTree>
    <p:extLst>
      <p:ext uri="{BB962C8B-B14F-4D97-AF65-F5344CB8AC3E}">
        <p14:creationId xmlns:p14="http://schemas.microsoft.com/office/powerpoint/2010/main" val="319080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19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Particle identification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2057400" y="4572000"/>
            <a:ext cx="5715000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  <a:sym typeface="Wingdings"/>
              </a:rPr>
              <a:t>Electrons are difficult to find.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Need new experimental tool!</a:t>
            </a:r>
            <a:endParaRPr lang="en-US" sz="240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electronpid_upper_pa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5943600" cy="314960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0" y="1371600"/>
            <a:ext cx="19812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baseline="0" dirty="0" smtClean="0">
                <a:solidFill>
                  <a:schemeClr val="bg1"/>
                </a:solidFill>
              </a:rPr>
              <a:t>200 </a:t>
            </a:r>
            <a:r>
              <a:rPr lang="en-US" baseline="0" dirty="0" err="1" smtClean="0">
                <a:solidFill>
                  <a:schemeClr val="bg1"/>
                </a:solidFill>
              </a:rPr>
              <a:t>GeV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d+Au</a:t>
            </a:r>
            <a:r>
              <a:rPr lang="en-US" baseline="0" dirty="0" smtClean="0">
                <a:solidFill>
                  <a:srgbClr val="FF3300"/>
                </a:solidFill>
              </a:rPr>
              <a:t>    </a:t>
            </a:r>
            <a:endParaRPr lang="en-US" baseline="0" dirty="0">
              <a:solidFill>
                <a:srgbClr val="FF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3492" y="266253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 smtClean="0">
                <a:solidFill>
                  <a:srgbClr val="FF0000"/>
                </a:solidFill>
              </a:rPr>
              <a:t>e</a:t>
            </a:r>
            <a:endParaRPr lang="en-US" sz="2000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2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latin typeface="Times New Roman" charset="0"/>
              </a:rPr>
              <a:t>Elementary particles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953000"/>
          </a:xfrm>
        </p:spPr>
        <p:txBody>
          <a:bodyPr/>
          <a:lstStyle/>
          <a:p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Electron</a:t>
            </a:r>
            <a:r>
              <a:rPr lang="en-US" sz="2800" dirty="0" smtClean="0">
                <a:latin typeface="Arial"/>
                <a:cs typeface="Arial"/>
              </a:rPr>
              <a:t> and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quarks</a:t>
            </a:r>
            <a:r>
              <a:rPr lang="en-US" sz="2800" dirty="0" smtClean="0">
                <a:latin typeface="Arial"/>
                <a:cs typeface="Arial"/>
              </a:rPr>
              <a:t> are elementary particles</a:t>
            </a:r>
          </a:p>
          <a:p>
            <a:r>
              <a:rPr lang="en-US" sz="2800" dirty="0" smtClean="0">
                <a:latin typeface="Arial"/>
                <a:cs typeface="Arial"/>
              </a:rPr>
              <a:t>There are </a:t>
            </a:r>
            <a:r>
              <a:rPr lang="en-US" sz="2800" dirty="0" smtClean="0">
                <a:solidFill>
                  <a:schemeClr val="accent2"/>
                </a:solidFill>
                <a:latin typeface="Arial"/>
                <a:cs typeface="Arial"/>
              </a:rPr>
              <a:t>6 flavors </a:t>
            </a:r>
            <a:r>
              <a:rPr lang="en-US" sz="2800" dirty="0" smtClean="0">
                <a:latin typeface="Arial"/>
                <a:cs typeface="Arial"/>
              </a:rPr>
              <a:t>of quarks with different masses.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u</a:t>
            </a:r>
            <a:r>
              <a:rPr lang="en-US" sz="2800" dirty="0" smtClean="0">
                <a:latin typeface="Arial"/>
                <a:cs typeface="Arial"/>
              </a:rPr>
              <a:t> and d quarks are the lightest ones.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Quark_masses_as_bal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376997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3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Lijuan Ruan, Sambamurti Lecture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025F3-AA1E-0C49-9727-2483986884B3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8610" name="Rectangle 1026"/>
          <p:cNvSpPr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aseline="0" dirty="0">
                <a:solidFill>
                  <a:schemeClr val="tx2"/>
                </a:solidFill>
              </a:rPr>
              <a:t> </a:t>
            </a:r>
            <a:r>
              <a:rPr lang="en-US" sz="2800" b="1" baseline="0" dirty="0">
                <a:solidFill>
                  <a:schemeClr val="tx2"/>
                </a:solidFill>
                <a:latin typeface="+mj-lt"/>
              </a:rPr>
              <a:t>MRPC </a:t>
            </a:r>
            <a:r>
              <a:rPr lang="en-US" sz="2800" b="1" baseline="0" dirty="0" err="1">
                <a:solidFill>
                  <a:schemeClr val="tx2"/>
                </a:solidFill>
                <a:latin typeface="+mj-lt"/>
              </a:rPr>
              <a:t>TOFr</a:t>
            </a:r>
            <a:r>
              <a:rPr lang="en-US" sz="2800" b="1" baseline="0" dirty="0">
                <a:solidFill>
                  <a:schemeClr val="tx2"/>
                </a:solidFill>
                <a:latin typeface="+mj-lt"/>
              </a:rPr>
              <a:t> 2003</a:t>
            </a:r>
          </a:p>
        </p:txBody>
      </p:sp>
      <p:pic>
        <p:nvPicPr>
          <p:cNvPr id="68611" name="Picture 1027" descr="D:\user\swing\thesis\part2\chapter4.fig\inst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4641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29" descr="P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2766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030" descr="mrpc_outl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667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0216" y="4876800"/>
            <a:ext cx="765410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 baseline="0" dirty="0" err="1">
                <a:solidFill>
                  <a:schemeClr val="accent2"/>
                </a:solidFill>
              </a:rPr>
              <a:t>Multigap</a:t>
            </a:r>
            <a:r>
              <a:rPr lang="en-US" sz="2400" b="0" baseline="0" dirty="0">
                <a:solidFill>
                  <a:schemeClr val="accent2"/>
                </a:solidFill>
              </a:rPr>
              <a:t> Resistive Plate Chamber</a:t>
            </a:r>
            <a:r>
              <a:rPr lang="en-US" altLang="zh-CN" sz="2400" b="0" baseline="0" dirty="0">
                <a:solidFill>
                  <a:schemeClr val="accent2"/>
                </a:solidFill>
                <a:ea typeface="宋体" charset="0"/>
                <a:cs typeface="宋体" charset="0"/>
              </a:rPr>
              <a:t> (MRPC</a:t>
            </a:r>
            <a:r>
              <a:rPr lang="en-US" altLang="zh-CN" sz="2400" b="0" baseline="0" dirty="0" smtClean="0">
                <a:solidFill>
                  <a:schemeClr val="accent2"/>
                </a:solidFill>
                <a:ea typeface="宋体" charset="0"/>
                <a:cs typeface="宋体" charset="0"/>
              </a:rPr>
              <a:t>) Technology</a:t>
            </a:r>
          </a:p>
          <a:p>
            <a:pPr algn="ctr" eaLnBrk="1" hangingPunct="1"/>
            <a:endParaRPr lang="en-US" altLang="zh-CN" sz="2400" b="0" baseline="0" dirty="0" smtClean="0">
              <a:ea typeface="宋体" charset="0"/>
              <a:cs typeface="宋体" charset="0"/>
            </a:endParaRPr>
          </a:p>
          <a:p>
            <a:pPr algn="ctr" eaLnBrk="1" hangingPunct="1"/>
            <a:endParaRPr lang="en-US" altLang="zh-CN" sz="2400" b="0" baseline="0" dirty="0" smtClean="0">
              <a:ea typeface="宋体" charset="0"/>
              <a:cs typeface="宋体" charset="0"/>
            </a:endParaRPr>
          </a:p>
          <a:p>
            <a:pPr algn="ctr" eaLnBrk="1" hangingPunct="1"/>
            <a:r>
              <a:rPr lang="en-US" altLang="zh-CN" sz="2400" b="0" baseline="0" dirty="0" smtClean="0">
                <a:ea typeface="宋体" charset="0"/>
                <a:cs typeface="宋体" charset="0"/>
              </a:rPr>
              <a:t>A prototype tray (</a:t>
            </a:r>
            <a:r>
              <a:rPr lang="en-US" altLang="zh-CN" sz="2400" b="0" baseline="0" dirty="0" err="1" smtClean="0">
                <a:ea typeface="宋体" charset="0"/>
                <a:cs typeface="宋体" charset="0"/>
              </a:rPr>
              <a:t>TOFr</a:t>
            </a:r>
            <a:r>
              <a:rPr lang="en-US" altLang="zh-CN" sz="2400" b="0" baseline="0" dirty="0" smtClean="0">
                <a:ea typeface="宋体" charset="0"/>
                <a:cs typeface="宋体" charset="0"/>
              </a:rPr>
              <a:t>) was installed in 2002-2003 </a:t>
            </a:r>
            <a:endParaRPr lang="en-US" altLang="zh-CN" sz="2400" b="0" baseline="0" dirty="0">
              <a:ea typeface="宋体" charset="0"/>
              <a:cs typeface="宋体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6078" y="5257800"/>
            <a:ext cx="5951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000" b="0" baseline="0" dirty="0">
                <a:ea typeface="宋体" charset="0"/>
                <a:cs typeface="宋体" charset="0"/>
              </a:rPr>
              <a:t>low cost, </a:t>
            </a:r>
            <a:r>
              <a:rPr lang="en-US" sz="2000" b="0" baseline="0" dirty="0"/>
              <a:t>high </a:t>
            </a:r>
            <a:r>
              <a:rPr lang="en-US" sz="2000" b="0" baseline="0" dirty="0">
                <a:solidFill>
                  <a:srgbClr val="FF0000"/>
                </a:solidFill>
              </a:rPr>
              <a:t>timing resolution</a:t>
            </a:r>
            <a:r>
              <a:rPr lang="en-US" altLang="zh-CN" sz="2000" b="0" baseline="0" dirty="0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r>
              <a:rPr lang="en-US" sz="2000" b="0" baseline="0" dirty="0">
                <a:solidFill>
                  <a:srgbClr val="FF0000"/>
                </a:solidFill>
              </a:rPr>
              <a:t>&lt;</a:t>
            </a:r>
            <a:r>
              <a:rPr lang="en-US" sz="2000" b="0" baseline="0" dirty="0" smtClean="0">
                <a:solidFill>
                  <a:srgbClr val="FF0000"/>
                </a:solidFill>
              </a:rPr>
              <a:t>100×</a:t>
            </a:r>
            <a:r>
              <a:rPr lang="en-US" altLang="zh-CN" sz="2000" b="0" baseline="0" dirty="0" smtClean="0">
                <a:solidFill>
                  <a:srgbClr val="FF0000"/>
                </a:solidFill>
              </a:rPr>
              <a:t>10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-12 </a:t>
            </a:r>
            <a:r>
              <a:rPr lang="en-US" sz="2000" b="0" baseline="0" dirty="0" smtClean="0">
                <a:solidFill>
                  <a:srgbClr val="FF0000"/>
                </a:solidFill>
              </a:rPr>
              <a:t>second</a:t>
            </a:r>
            <a:endParaRPr lang="en-US" altLang="zh-CN" sz="2000" b="0" baseline="0" dirty="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Lijuan Ruan, Sambamurti Lecture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3D3CE-0ECD-6E41-9B3F-71062CEECF9B}" type="slidenum">
              <a:rPr lang="en-US"/>
              <a:pPr/>
              <a:t>21</a:t>
            </a:fld>
            <a:endParaRPr lang="en-US"/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590800" y="1828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b="1">
              <a:solidFill>
                <a:schemeClr val="hlink"/>
              </a:solidFill>
            </a:endParaRPr>
          </a:p>
        </p:txBody>
      </p:sp>
      <p:pic>
        <p:nvPicPr>
          <p:cNvPr id="89091" name="Picture 3" descr="mr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7412"/>
            <a:ext cx="6324600" cy="28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422775" y="550863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altLang="zh-CN" sz="2400" b="1">
                <a:solidFill>
                  <a:schemeClr val="tx1"/>
                </a:solidFill>
                <a:ea typeface="SimSun" charset="0"/>
                <a:cs typeface="SimSun" charset="0"/>
              </a:rPr>
              <a:t> </a:t>
            </a:r>
            <a:endParaRPr kumimoji="1" lang="en-US" altLang="zh-CN" sz="3200" b="1">
              <a:solidFill>
                <a:schemeClr val="tx2"/>
              </a:solidFill>
              <a:latin typeface="Tahoma" charset="0"/>
              <a:ea typeface="SimSun" charset="0"/>
              <a:cs typeface="SimSun" charset="0"/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013325" y="6040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kumimoji="1" lang="en-US" sz="2400">
              <a:solidFill>
                <a:schemeClr val="tx1"/>
              </a:solidFill>
              <a:latin typeface="Tahoma" charset="0"/>
              <a:ea typeface="SimSun" charset="0"/>
              <a:cs typeface="SimSun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6400800" y="3886200"/>
            <a:ext cx="2743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sz="2000" b="1" baseline="0" dirty="0">
                <a:solidFill>
                  <a:srgbClr val="FF3300"/>
                </a:solidFill>
                <a:latin typeface="Arial"/>
                <a:ea typeface="SimSun" charset="0"/>
                <a:cs typeface="Arial"/>
              </a:rPr>
              <a:t>Read out </a:t>
            </a:r>
            <a:r>
              <a:rPr kumimoji="1" lang="en-US" altLang="zh-CN" sz="2000" b="1" baseline="0" dirty="0" smtClean="0">
                <a:solidFill>
                  <a:srgbClr val="FF3300"/>
                </a:solidFill>
                <a:latin typeface="Arial"/>
                <a:ea typeface="SimSun" charset="0"/>
                <a:cs typeface="Arial"/>
              </a:rPr>
              <a:t>pad size</a:t>
            </a:r>
            <a:r>
              <a:rPr kumimoji="1" lang="en-US" altLang="zh-CN" sz="2000" b="1" baseline="0" dirty="0">
                <a:solidFill>
                  <a:srgbClr val="FF3300"/>
                </a:solidFill>
                <a:latin typeface="Arial"/>
                <a:ea typeface="SimSun" charset="0"/>
                <a:cs typeface="Arial"/>
              </a:rPr>
              <a:t>：3.15cm×6.3cm,   </a:t>
            </a:r>
          </a:p>
          <a:p>
            <a:r>
              <a:rPr kumimoji="1" lang="en-US" altLang="zh-CN" sz="2000" b="1" baseline="0" dirty="0">
                <a:solidFill>
                  <a:srgbClr val="FF3300"/>
                </a:solidFill>
                <a:latin typeface="Arial"/>
                <a:ea typeface="SimSun" charset="0"/>
                <a:cs typeface="Arial"/>
              </a:rPr>
              <a:t>gap：6×0.22mm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2229420" y="152400"/>
            <a:ext cx="44761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800" baseline="0" dirty="0">
                <a:solidFill>
                  <a:schemeClr val="tx1"/>
                </a:solidFill>
                <a:latin typeface="+mj-lt"/>
                <a:ea typeface="SimSun" charset="0"/>
                <a:cs typeface="SimSun" charset="0"/>
              </a:rPr>
              <a:t>Structure of MRPC </a:t>
            </a:r>
            <a:r>
              <a:rPr kumimoji="1" lang="en-US" altLang="zh-CN" sz="2800" baseline="0" dirty="0" smtClean="0">
                <a:solidFill>
                  <a:schemeClr val="tx1"/>
                </a:solidFill>
                <a:latin typeface="+mj-lt"/>
                <a:ea typeface="SimSun" charset="0"/>
                <a:cs typeface="SimSun" charset="0"/>
              </a:rPr>
              <a:t>Module</a:t>
            </a:r>
            <a:endParaRPr kumimoji="1" lang="en-US" sz="2800" baseline="0" dirty="0">
              <a:solidFill>
                <a:schemeClr val="tx1"/>
              </a:solidFill>
              <a:latin typeface="+mj-lt"/>
              <a:ea typeface="SimSun" charset="0"/>
              <a:cs typeface="SimSun" charset="0"/>
            </a:endParaRPr>
          </a:p>
        </p:txBody>
      </p:sp>
      <p:pic>
        <p:nvPicPr>
          <p:cNvPr id="89096" name="Picture 8" descr="2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012825"/>
            <a:ext cx="3810000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9097" name="Picture 9" descr="D:\Documents and Settings\visitor\Desktop\ChinaMeeting\pa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2"/>
            <a:ext cx="4797425" cy="21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304800" y="6167735"/>
            <a:ext cx="47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1200" baseline="0" dirty="0">
                <a:solidFill>
                  <a:schemeClr val="tx1"/>
                </a:solidFill>
                <a:latin typeface="Arial"/>
                <a:ea typeface="SimSun" charset="0"/>
                <a:cs typeface="Arial"/>
              </a:rPr>
              <a:t>M. </a:t>
            </a:r>
            <a:r>
              <a:rPr kumimoji="1" lang="en-US" altLang="zh-CN" sz="1200" baseline="0" dirty="0" err="1">
                <a:solidFill>
                  <a:schemeClr val="tx1"/>
                </a:solidFill>
                <a:latin typeface="Arial"/>
                <a:ea typeface="SimSun" charset="0"/>
                <a:cs typeface="Arial"/>
              </a:rPr>
              <a:t>Abbrescia</a:t>
            </a:r>
            <a:r>
              <a:rPr kumimoji="1" lang="en-US" altLang="zh-CN" sz="1200" baseline="0" dirty="0">
                <a:solidFill>
                  <a:schemeClr val="tx1"/>
                </a:solidFill>
                <a:latin typeface="Arial"/>
                <a:ea typeface="SimSun" charset="0"/>
                <a:cs typeface="Arial"/>
              </a:rPr>
              <a:t> et al., Nucl. Instr. and Meth. A 398 (1997) 173-179</a:t>
            </a:r>
          </a:p>
          <a:p>
            <a:r>
              <a:rPr kumimoji="1" lang="en-US" altLang="zh-CN" sz="1200" baseline="0" dirty="0">
                <a:solidFill>
                  <a:schemeClr val="tx1"/>
                </a:solidFill>
                <a:latin typeface="Arial"/>
                <a:ea typeface="SimSun" charset="0"/>
                <a:cs typeface="Arial"/>
              </a:rPr>
              <a:t>M. </a:t>
            </a:r>
            <a:r>
              <a:rPr kumimoji="1" lang="en-US" altLang="zh-CN" sz="1200" baseline="0" dirty="0" err="1">
                <a:solidFill>
                  <a:schemeClr val="tx1"/>
                </a:solidFill>
                <a:latin typeface="Arial"/>
                <a:ea typeface="SimSun" charset="0"/>
                <a:cs typeface="Arial"/>
              </a:rPr>
              <a:t>Abbrescia</a:t>
            </a:r>
            <a:r>
              <a:rPr kumimoji="1" lang="en-US" altLang="zh-CN" sz="1200" baseline="0" dirty="0">
                <a:solidFill>
                  <a:schemeClr val="tx1"/>
                </a:solidFill>
                <a:latin typeface="Arial"/>
                <a:ea typeface="SimSun" charset="0"/>
                <a:cs typeface="Arial"/>
              </a:rPr>
              <a:t> et al., Nucl. Instr. and Meth. A 431 (1999) 413-427</a:t>
            </a:r>
          </a:p>
        </p:txBody>
      </p:sp>
    </p:spTree>
    <p:extLst>
      <p:ext uri="{BB962C8B-B14F-4D97-AF65-F5344CB8AC3E}">
        <p14:creationId xmlns:p14="http://schemas.microsoft.com/office/powerpoint/2010/main" val="125034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51B97-5D8E-AC4F-9C4C-BA7589E27C52}" type="slidenum">
              <a:rPr lang="en-US"/>
              <a:pPr/>
              <a:t>22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8382000" cy="762000"/>
          </a:xfrm>
        </p:spPr>
        <p:txBody>
          <a:bodyPr/>
          <a:lstStyle/>
          <a:p>
            <a:r>
              <a:rPr lang="en-US" altLang="zh-CN" sz="2800" b="1" dirty="0" smtClean="0">
                <a:ea typeface="宋体" charset="0"/>
                <a:cs typeface="宋体" charset="0"/>
              </a:rPr>
              <a:t>Particle identification from </a:t>
            </a:r>
            <a:r>
              <a:rPr lang="en-US" altLang="zh-CN" sz="2800" b="1" dirty="0" err="1" smtClean="0">
                <a:ea typeface="宋体" charset="0"/>
                <a:cs typeface="宋体" charset="0"/>
              </a:rPr>
              <a:t>TOFr</a:t>
            </a:r>
            <a:r>
              <a:rPr lang="en-US" altLang="zh-CN" dirty="0" smtClean="0">
                <a:ea typeface="宋体" charset="0"/>
                <a:cs typeface="宋体" charset="0"/>
              </a:rPr>
              <a:t> </a:t>
            </a:r>
            <a:endParaRPr lang="en-US" dirty="0"/>
          </a:p>
        </p:txBody>
      </p:sp>
      <p:sp>
        <p:nvSpPr>
          <p:cNvPr id="737293" name="Text Box 13"/>
          <p:cNvSpPr txBox="1">
            <a:spLocks noChangeArrowheads="1"/>
          </p:cNvSpPr>
          <p:nvPr/>
        </p:nvSpPr>
        <p:spPr bwMode="auto">
          <a:xfrm>
            <a:off x="1219200" y="4633646"/>
            <a:ext cx="46748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 baseline="0" dirty="0">
                <a:solidFill>
                  <a:srgbClr val="FF33CC"/>
                </a:solidFill>
              </a:rPr>
              <a:t>STAR Collaboration, </a:t>
            </a:r>
            <a:r>
              <a:rPr lang="en-US" sz="1200" baseline="0" dirty="0" smtClean="0">
                <a:solidFill>
                  <a:srgbClr val="FF33CC"/>
                </a:solidFill>
              </a:rPr>
              <a:t>PLB616(2005)8</a:t>
            </a:r>
          </a:p>
          <a:p>
            <a:endParaRPr lang="en-US" sz="1200" b="1" baseline="0" dirty="0">
              <a:solidFill>
                <a:srgbClr val="FF33CC"/>
              </a:solidFill>
            </a:endParaRPr>
          </a:p>
          <a:p>
            <a:endParaRPr lang="en-US" sz="1200" baseline="0" dirty="0" smtClean="0">
              <a:solidFill>
                <a:srgbClr val="FF33CC"/>
              </a:solidFill>
            </a:endParaRPr>
          </a:p>
          <a:p>
            <a:endParaRPr lang="en-US" sz="1200" b="1" baseline="0" dirty="0">
              <a:solidFill>
                <a:srgbClr val="FF33CC"/>
              </a:solidFill>
            </a:endParaRPr>
          </a:p>
          <a:p>
            <a:endParaRPr lang="en-US" sz="1200" baseline="0" dirty="0" smtClean="0">
              <a:solidFill>
                <a:srgbClr val="FF33CC"/>
              </a:solidFill>
            </a:endParaRPr>
          </a:p>
          <a:p>
            <a:r>
              <a:rPr lang="en-US" sz="2000" b="1" baseline="0" dirty="0" smtClean="0"/>
              <a:t>           Curve:</a:t>
            </a:r>
            <a:endParaRPr lang="en-US" sz="2000" b="1" baseline="0" dirty="0"/>
          </a:p>
        </p:txBody>
      </p:sp>
      <p:pic>
        <p:nvPicPr>
          <p:cNvPr id="3" name="Picture 2" descr="tofr_beta_p_prplot091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90600"/>
            <a:ext cx="4767446" cy="369119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582985"/>
              </p:ext>
            </p:extLst>
          </p:nvPr>
        </p:nvGraphicFramePr>
        <p:xfrm>
          <a:off x="3556000" y="5028406"/>
          <a:ext cx="2311400" cy="1372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" name="Equation" r:id="rId5" imgW="812800" imgH="482600" progId="Equation.3">
                  <p:embed/>
                </p:oleObj>
              </mc:Choice>
              <mc:Fallback>
                <p:oleObj name="Equation" r:id="rId5" imgW="812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6000" y="5028406"/>
                        <a:ext cx="2311400" cy="1372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662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51B97-5D8E-AC4F-9C4C-BA7589E27C52}" type="slidenum">
              <a:rPr lang="en-US"/>
              <a:pPr/>
              <a:t>23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82000" cy="762000"/>
          </a:xfrm>
        </p:spPr>
        <p:txBody>
          <a:bodyPr/>
          <a:lstStyle/>
          <a:p>
            <a:r>
              <a:rPr lang="en-US" altLang="zh-CN" sz="2800" b="1" dirty="0" smtClean="0">
                <a:ea typeface="宋体" charset="0"/>
                <a:cs typeface="宋体" charset="0"/>
              </a:rPr>
              <a:t>Electron identification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52824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electronpi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5257800" cy="4970336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5486400" y="3429000"/>
            <a:ext cx="5715000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Clean electron samples!</a:t>
            </a:r>
            <a:endParaRPr lang="en-US" sz="2400" dirty="0">
              <a:solidFill>
                <a:srgbClr val="FF0000"/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47800" y="5972175"/>
            <a:ext cx="3810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aseline="0" dirty="0">
                <a:solidFill>
                  <a:srgbClr val="FF33CC"/>
                </a:solidFill>
              </a:rPr>
              <a:t>STAR Collaboration</a:t>
            </a:r>
            <a:r>
              <a:rPr lang="en-US" sz="1200" baseline="0" dirty="0" smtClean="0">
                <a:solidFill>
                  <a:srgbClr val="FF33CC"/>
                </a:solidFill>
              </a:rPr>
              <a:t>, PRL94(2005)062301</a:t>
            </a:r>
            <a:endParaRPr lang="en-US" sz="1200" baseline="0" dirty="0">
              <a:solidFill>
                <a:srgbClr val="FF33CC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87487" y="3595687"/>
            <a:ext cx="1408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aseline="0" dirty="0">
                <a:solidFill>
                  <a:srgbClr val="FF3300"/>
                </a:solidFill>
                <a:ea typeface="宋体" charset="0"/>
                <a:cs typeface="宋体" charset="0"/>
              </a:rPr>
              <a:t>|1/</a:t>
            </a:r>
            <a:r>
              <a:rPr lang="en-US" altLang="zh-CN" sz="1800" baseline="0" dirty="0">
                <a:solidFill>
                  <a:srgbClr val="FF3300"/>
                </a:solidFill>
                <a:ea typeface="宋体" charset="0"/>
                <a:cs typeface="宋体" charset="0"/>
                <a:sym typeface="Symbol" charset="0"/>
              </a:rPr>
              <a:t>-1|&lt;0.03</a:t>
            </a:r>
            <a:endParaRPr lang="en-US" sz="1800" baseline="0" dirty="0">
              <a:solidFill>
                <a:srgbClr val="FF33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0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08/01/16</a:t>
            </a:r>
            <a:endParaRPr lang="en-US" altLang="zh-CN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51B97-5D8E-AC4F-9C4C-BA7589E27C52}" type="slidenum">
              <a:rPr lang="en-US"/>
              <a:pPr/>
              <a:t>24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382000" cy="762000"/>
          </a:xfrm>
        </p:spPr>
        <p:txBody>
          <a:bodyPr/>
          <a:lstStyle/>
          <a:p>
            <a:r>
              <a:rPr lang="en-US" altLang="zh-CN" sz="2800" b="1" dirty="0">
                <a:ea typeface="宋体" charset="0"/>
                <a:cs typeface="宋体" charset="0"/>
              </a:rPr>
              <a:t>Time of Flight </a:t>
            </a:r>
            <a:r>
              <a:rPr lang="en-US" altLang="zh-CN" sz="2800" b="1" dirty="0" smtClean="0">
                <a:ea typeface="宋体" charset="0"/>
                <a:cs typeface="宋体" charset="0"/>
              </a:rPr>
              <a:t>Detector upgrade</a:t>
            </a:r>
            <a:endParaRPr lang="en-US" dirty="0"/>
          </a:p>
        </p:txBody>
      </p:sp>
      <p:pic>
        <p:nvPicPr>
          <p:cNvPr id="737284" name="Picture 4" descr="IMG_016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0"/>
            <a:ext cx="5562600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1371600" y="5562600"/>
            <a:ext cx="7010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4572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305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2885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860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32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004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576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b="0" baseline="0" dirty="0" smtClean="0">
                <a:latin typeface="Arial" charset="0"/>
                <a:ea typeface="宋体" charset="0"/>
                <a:cs typeface="宋体" charset="0"/>
              </a:rPr>
              <a:t>US-China Collaboration, </a:t>
            </a:r>
            <a:r>
              <a:rPr lang="en-US" altLang="zh-CN" b="0" baseline="0" dirty="0" smtClean="0">
                <a:solidFill>
                  <a:schemeClr val="accent2"/>
                </a:solidFill>
                <a:latin typeface="Arial" charset="0"/>
                <a:ea typeface="宋体" charset="0"/>
                <a:cs typeface="宋体" charset="0"/>
              </a:rPr>
              <a:t>120 units in total</a:t>
            </a:r>
            <a:r>
              <a:rPr lang="en-US" altLang="zh-CN" b="0" baseline="0" dirty="0" smtClean="0">
                <a:solidFill>
                  <a:srgbClr val="3333CC"/>
                </a:solidFill>
                <a:latin typeface="Arial" charset="0"/>
                <a:ea typeface="宋体" charset="0"/>
                <a:cs typeface="宋体" charset="0"/>
              </a:rPr>
              <a:t>:</a:t>
            </a:r>
            <a:endParaRPr lang="en-US" altLang="zh-CN" sz="1600" baseline="0" dirty="0" smtClean="0">
              <a:solidFill>
                <a:srgbClr val="3333CC"/>
              </a:solidFill>
              <a:latin typeface="Arial" charset="0"/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b="0" baseline="0" dirty="0" smtClean="0">
                <a:latin typeface="Arial" charset="0"/>
                <a:ea typeface="宋体" charset="0"/>
                <a:cs typeface="宋体" charset="0"/>
              </a:rPr>
              <a:t>2008</a:t>
            </a:r>
            <a:r>
              <a:rPr lang="en-US" altLang="zh-CN" b="0" baseline="0" dirty="0">
                <a:latin typeface="Arial" charset="0"/>
                <a:ea typeface="宋体" charset="0"/>
                <a:cs typeface="宋体" charset="0"/>
              </a:rPr>
              <a:t>: </a:t>
            </a:r>
            <a:r>
              <a:rPr lang="en-US" altLang="zh-CN" b="0" baseline="0" dirty="0" smtClean="0">
                <a:solidFill>
                  <a:srgbClr val="3333CC"/>
                </a:solidFill>
                <a:latin typeface="Arial" charset="0"/>
                <a:ea typeface="宋体" charset="0"/>
                <a:cs typeface="宋体" charset="0"/>
              </a:rPr>
              <a:t>4%; </a:t>
            </a:r>
            <a:r>
              <a:rPr lang="en-US" altLang="zh-CN" b="0" baseline="0" dirty="0" smtClean="0">
                <a:latin typeface="Arial" charset="0"/>
                <a:ea typeface="宋体" charset="0"/>
                <a:cs typeface="宋体" charset="0"/>
              </a:rPr>
              <a:t>2009</a:t>
            </a:r>
            <a:r>
              <a:rPr lang="en-US" altLang="zh-CN" b="0" baseline="0" dirty="0">
                <a:latin typeface="Arial" charset="0"/>
                <a:ea typeface="宋体" charset="0"/>
                <a:cs typeface="宋体" charset="0"/>
              </a:rPr>
              <a:t>: </a:t>
            </a:r>
            <a:r>
              <a:rPr lang="en-US" altLang="zh-CN" b="0" baseline="0" dirty="0" smtClean="0">
                <a:solidFill>
                  <a:srgbClr val="3333CC"/>
                </a:solidFill>
                <a:latin typeface="Arial" charset="0"/>
                <a:ea typeface="宋体" charset="0"/>
                <a:cs typeface="宋体" charset="0"/>
              </a:rPr>
              <a:t>72%; </a:t>
            </a:r>
            <a:r>
              <a:rPr lang="en-US" altLang="zh-CN" b="0" baseline="0" dirty="0" smtClean="0">
                <a:latin typeface="Arial" charset="0"/>
                <a:ea typeface="宋体" charset="0"/>
                <a:cs typeface="宋体" charset="0"/>
              </a:rPr>
              <a:t>2010</a:t>
            </a:r>
            <a:r>
              <a:rPr lang="en-US" altLang="zh-CN" b="0" baseline="0" dirty="0">
                <a:latin typeface="Arial" charset="0"/>
                <a:ea typeface="宋体" charset="0"/>
                <a:cs typeface="宋体" charset="0"/>
              </a:rPr>
              <a:t>: </a:t>
            </a:r>
            <a:r>
              <a:rPr lang="en-US" altLang="zh-CN" b="0" baseline="0" dirty="0">
                <a:solidFill>
                  <a:srgbClr val="3333CC"/>
                </a:solidFill>
                <a:latin typeface="Arial" charset="0"/>
                <a:ea typeface="宋体" charset="0"/>
                <a:cs typeface="宋体" charset="0"/>
              </a:rPr>
              <a:t>100%</a:t>
            </a:r>
            <a:r>
              <a:rPr lang="en-US" b="0" baseline="0" dirty="0">
                <a:solidFill>
                  <a:srgbClr val="3333CC"/>
                </a:solidFill>
                <a:latin typeface="Arial" charset="0"/>
              </a:rPr>
              <a:t> </a:t>
            </a:r>
            <a:endParaRPr lang="en-US" altLang="zh-CN" b="0" baseline="0" dirty="0">
              <a:solidFill>
                <a:srgbClr val="3333CC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9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25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latin typeface="Times New Roman" charset="0"/>
              </a:rPr>
              <a:t>The electron-positron tomography tools 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886200" y="3962400"/>
            <a:ext cx="4953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4572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4305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28850" indent="-342900" eaLnBrk="0" hangingPunct="0"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860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432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004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5765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800" b="0" baseline="0" dirty="0" smtClean="0">
                <a:latin typeface="Arial" charset="0"/>
                <a:ea typeface="宋体" charset="0"/>
                <a:cs typeface="宋体" charset="0"/>
              </a:rPr>
              <a:t>The Time of Flight Detector</a:t>
            </a:r>
          </a:p>
          <a:p>
            <a:pPr eaLnBrk="1" hangingPunct="1"/>
            <a:r>
              <a:rPr lang="en-US" altLang="zh-CN" sz="2800" b="0" baseline="0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completes the experimental</a:t>
            </a:r>
          </a:p>
          <a:p>
            <a:pPr eaLnBrk="1" hangingPunct="1"/>
            <a:r>
              <a:rPr lang="en-US" altLang="zh-CN" sz="2800" b="0" baseline="0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tool</a:t>
            </a:r>
            <a:r>
              <a:rPr lang="en-US" altLang="zh-CN" sz="2800" b="0" baseline="0" dirty="0" smtClean="0">
                <a:latin typeface="Arial" charset="0"/>
                <a:ea typeface="宋体" charset="0"/>
                <a:cs typeface="宋体" charset="0"/>
              </a:rPr>
              <a:t> for </a:t>
            </a:r>
            <a:r>
              <a:rPr lang="en-US" altLang="zh-CN" sz="2800" b="0" baseline="0" dirty="0" smtClean="0">
                <a:solidFill>
                  <a:schemeClr val="accent2"/>
                </a:solidFill>
                <a:latin typeface="Arial" charset="0"/>
                <a:ea typeface="宋体" charset="0"/>
                <a:cs typeface="宋体" charset="0"/>
              </a:rPr>
              <a:t>electron-positron</a:t>
            </a:r>
          </a:p>
          <a:p>
            <a:pPr eaLnBrk="1" hangingPunct="1"/>
            <a:r>
              <a:rPr lang="en-US" altLang="zh-CN" sz="2800" b="0" baseline="0" dirty="0">
                <a:solidFill>
                  <a:schemeClr val="accent2"/>
                </a:solidFill>
                <a:latin typeface="Arial" charset="0"/>
                <a:ea typeface="宋体" charset="0"/>
                <a:cs typeface="宋体" charset="0"/>
              </a:rPr>
              <a:t>t</a:t>
            </a:r>
            <a:r>
              <a:rPr lang="en-US" altLang="zh-CN" sz="2800" b="0" baseline="0" dirty="0" smtClean="0">
                <a:solidFill>
                  <a:schemeClr val="accent2"/>
                </a:solidFill>
                <a:latin typeface="Arial" charset="0"/>
                <a:ea typeface="宋体" charset="0"/>
                <a:cs typeface="宋体" charset="0"/>
              </a:rPr>
              <a:t>omography</a:t>
            </a:r>
            <a:r>
              <a:rPr lang="en-US" altLang="zh-CN" sz="2800" b="0" baseline="0" dirty="0" smtClean="0">
                <a:latin typeface="Arial" charset="0"/>
                <a:ea typeface="宋体" charset="0"/>
                <a:cs typeface="宋体" charset="0"/>
              </a:rPr>
              <a:t>: clean electron</a:t>
            </a:r>
          </a:p>
          <a:p>
            <a:pPr eaLnBrk="1" hangingPunct="1"/>
            <a:r>
              <a:rPr lang="en-US" altLang="zh-CN" sz="2800" b="0" baseline="0" dirty="0" smtClean="0">
                <a:latin typeface="Arial" charset="0"/>
                <a:ea typeface="宋体" charset="0"/>
                <a:cs typeface="宋体" charset="0"/>
              </a:rPr>
              <a:t>identification and large</a:t>
            </a:r>
          </a:p>
          <a:p>
            <a:pPr eaLnBrk="1" hangingPunct="1"/>
            <a:r>
              <a:rPr lang="en-US" altLang="zh-CN" sz="2800" b="0" baseline="0" dirty="0">
                <a:latin typeface="Arial" charset="0"/>
                <a:ea typeface="宋体" charset="0"/>
                <a:cs typeface="宋体" charset="0"/>
              </a:rPr>
              <a:t>a</a:t>
            </a:r>
            <a:r>
              <a:rPr lang="en-US" altLang="zh-CN" sz="2800" b="0" baseline="0" dirty="0" smtClean="0">
                <a:latin typeface="Arial" charset="0"/>
                <a:ea typeface="宋体" charset="0"/>
                <a:cs typeface="宋体" charset="0"/>
              </a:rPr>
              <a:t>cceptance.</a:t>
            </a:r>
            <a:endParaRPr lang="en-US" altLang="zh-CN" sz="2800" b="0" baseline="0" dirty="0">
              <a:solidFill>
                <a:srgbClr val="3333CC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6" name="Picture 5" descr="bemc_0.preview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39" y="990600"/>
            <a:ext cx="4519961" cy="28956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381000" y="4343400"/>
            <a:ext cx="2773363" cy="2133600"/>
            <a:chOff x="96" y="1824"/>
            <a:chExt cx="1747" cy="1344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96" y="2064"/>
              <a:ext cx="1152" cy="1104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alpha val="81000"/>
                  </a:srgbClr>
                </a:gs>
                <a:gs pos="100000">
                  <a:srgbClr val="FFFF99">
                    <a:gamma/>
                    <a:shade val="7764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 (Hebrew)" charset="-79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V="1">
              <a:off x="336" y="2304"/>
              <a:ext cx="480" cy="144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 rot="-904109">
              <a:off x="816" y="2208"/>
              <a:ext cx="409" cy="52"/>
            </a:xfrm>
            <a:custGeom>
              <a:avLst/>
              <a:gdLst>
                <a:gd name="T0" fmla="*/ 0 w 584"/>
                <a:gd name="T1" fmla="*/ 0 h 168"/>
                <a:gd name="T2" fmla="*/ 1 w 584"/>
                <a:gd name="T3" fmla="*/ 0 h 168"/>
                <a:gd name="T4" fmla="*/ 1 w 584"/>
                <a:gd name="T5" fmla="*/ 0 h 168"/>
                <a:gd name="T6" fmla="*/ 1 w 584"/>
                <a:gd name="T7" fmla="*/ 0 h 168"/>
                <a:gd name="T8" fmla="*/ 1 w 584"/>
                <a:gd name="T9" fmla="*/ 0 h 168"/>
                <a:gd name="T10" fmla="*/ 1 w 584"/>
                <a:gd name="T11" fmla="*/ 0 h 168"/>
                <a:gd name="T12" fmla="*/ 1 w 584"/>
                <a:gd name="T13" fmla="*/ 0 h 168"/>
                <a:gd name="T14" fmla="*/ 1 w 584"/>
                <a:gd name="T15" fmla="*/ 0 h 168"/>
                <a:gd name="T16" fmla="*/ 1 w 584"/>
                <a:gd name="T17" fmla="*/ 0 h 168"/>
                <a:gd name="T18" fmla="*/ 1 w 584"/>
                <a:gd name="T19" fmla="*/ 0 h 168"/>
                <a:gd name="T20" fmla="*/ 1 w 584"/>
                <a:gd name="T21" fmla="*/ 0 h 168"/>
                <a:gd name="T22" fmla="*/ 1 w 584"/>
                <a:gd name="T23" fmla="*/ 0 h 168"/>
                <a:gd name="T24" fmla="*/ 1 w 584"/>
                <a:gd name="T25" fmla="*/ 0 h 168"/>
                <a:gd name="T26" fmla="*/ 1 w 584"/>
                <a:gd name="T27" fmla="*/ 0 h 168"/>
                <a:gd name="T28" fmla="*/ 1 w 584"/>
                <a:gd name="T29" fmla="*/ 0 h 168"/>
                <a:gd name="T30" fmla="*/ 1 w 584"/>
                <a:gd name="T31" fmla="*/ 0 h 168"/>
                <a:gd name="T32" fmla="*/ 1 w 584"/>
                <a:gd name="T33" fmla="*/ 0 h 168"/>
                <a:gd name="T34" fmla="*/ 1 w 584"/>
                <a:gd name="T35" fmla="*/ 0 h 168"/>
                <a:gd name="T36" fmla="*/ 1 w 584"/>
                <a:gd name="T37" fmla="*/ 0 h 168"/>
                <a:gd name="T38" fmla="*/ 1 w 584"/>
                <a:gd name="T39" fmla="*/ 0 h 168"/>
                <a:gd name="T40" fmla="*/ 1 w 584"/>
                <a:gd name="T41" fmla="*/ 0 h 168"/>
                <a:gd name="T42" fmla="*/ 1 w 584"/>
                <a:gd name="T43" fmla="*/ 0 h 168"/>
                <a:gd name="T44" fmla="*/ 1 w 584"/>
                <a:gd name="T45" fmla="*/ 0 h 168"/>
                <a:gd name="T46" fmla="*/ 1 w 584"/>
                <a:gd name="T47" fmla="*/ 0 h 168"/>
                <a:gd name="T48" fmla="*/ 1 w 584"/>
                <a:gd name="T49" fmla="*/ 0 h 168"/>
                <a:gd name="T50" fmla="*/ 1 w 584"/>
                <a:gd name="T51" fmla="*/ 0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4"/>
                <a:gd name="T79" fmla="*/ 0 h 168"/>
                <a:gd name="T80" fmla="*/ 584 w 584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4" h="168">
                  <a:moveTo>
                    <a:pt x="0" y="104"/>
                  </a:moveTo>
                  <a:cubicBezTo>
                    <a:pt x="20" y="52"/>
                    <a:pt x="40" y="0"/>
                    <a:pt x="48" y="8"/>
                  </a:cubicBezTo>
                  <a:cubicBezTo>
                    <a:pt x="56" y="16"/>
                    <a:pt x="40" y="152"/>
                    <a:pt x="48" y="152"/>
                  </a:cubicBezTo>
                  <a:cubicBezTo>
                    <a:pt x="56" y="152"/>
                    <a:pt x="88" y="8"/>
                    <a:pt x="96" y="8"/>
                  </a:cubicBezTo>
                  <a:cubicBezTo>
                    <a:pt x="104" y="8"/>
                    <a:pt x="88" y="152"/>
                    <a:pt x="96" y="152"/>
                  </a:cubicBezTo>
                  <a:cubicBezTo>
                    <a:pt x="104" y="152"/>
                    <a:pt x="136" y="8"/>
                    <a:pt x="144" y="8"/>
                  </a:cubicBezTo>
                  <a:cubicBezTo>
                    <a:pt x="152" y="8"/>
                    <a:pt x="136" y="152"/>
                    <a:pt x="144" y="152"/>
                  </a:cubicBezTo>
                  <a:cubicBezTo>
                    <a:pt x="152" y="152"/>
                    <a:pt x="184" y="8"/>
                    <a:pt x="192" y="8"/>
                  </a:cubicBezTo>
                  <a:cubicBezTo>
                    <a:pt x="200" y="8"/>
                    <a:pt x="184" y="152"/>
                    <a:pt x="192" y="152"/>
                  </a:cubicBezTo>
                  <a:cubicBezTo>
                    <a:pt x="200" y="152"/>
                    <a:pt x="232" y="8"/>
                    <a:pt x="240" y="8"/>
                  </a:cubicBezTo>
                  <a:cubicBezTo>
                    <a:pt x="248" y="8"/>
                    <a:pt x="232" y="152"/>
                    <a:pt x="240" y="152"/>
                  </a:cubicBezTo>
                  <a:cubicBezTo>
                    <a:pt x="248" y="152"/>
                    <a:pt x="280" y="8"/>
                    <a:pt x="288" y="8"/>
                  </a:cubicBezTo>
                  <a:cubicBezTo>
                    <a:pt x="296" y="8"/>
                    <a:pt x="280" y="152"/>
                    <a:pt x="288" y="152"/>
                  </a:cubicBezTo>
                  <a:cubicBezTo>
                    <a:pt x="296" y="152"/>
                    <a:pt x="328" y="8"/>
                    <a:pt x="336" y="8"/>
                  </a:cubicBezTo>
                  <a:cubicBezTo>
                    <a:pt x="344" y="8"/>
                    <a:pt x="328" y="152"/>
                    <a:pt x="336" y="152"/>
                  </a:cubicBezTo>
                  <a:cubicBezTo>
                    <a:pt x="344" y="152"/>
                    <a:pt x="376" y="8"/>
                    <a:pt x="384" y="8"/>
                  </a:cubicBezTo>
                  <a:cubicBezTo>
                    <a:pt x="392" y="8"/>
                    <a:pt x="376" y="152"/>
                    <a:pt x="384" y="152"/>
                  </a:cubicBezTo>
                  <a:cubicBezTo>
                    <a:pt x="392" y="152"/>
                    <a:pt x="424" y="8"/>
                    <a:pt x="432" y="8"/>
                  </a:cubicBezTo>
                  <a:cubicBezTo>
                    <a:pt x="440" y="8"/>
                    <a:pt x="424" y="152"/>
                    <a:pt x="432" y="152"/>
                  </a:cubicBezTo>
                  <a:cubicBezTo>
                    <a:pt x="440" y="152"/>
                    <a:pt x="472" y="8"/>
                    <a:pt x="480" y="8"/>
                  </a:cubicBezTo>
                  <a:cubicBezTo>
                    <a:pt x="488" y="8"/>
                    <a:pt x="472" y="152"/>
                    <a:pt x="480" y="152"/>
                  </a:cubicBezTo>
                  <a:cubicBezTo>
                    <a:pt x="488" y="152"/>
                    <a:pt x="520" y="8"/>
                    <a:pt x="528" y="8"/>
                  </a:cubicBezTo>
                  <a:cubicBezTo>
                    <a:pt x="536" y="8"/>
                    <a:pt x="520" y="152"/>
                    <a:pt x="528" y="152"/>
                  </a:cubicBezTo>
                  <a:cubicBezTo>
                    <a:pt x="536" y="152"/>
                    <a:pt x="568" y="8"/>
                    <a:pt x="576" y="8"/>
                  </a:cubicBezTo>
                  <a:cubicBezTo>
                    <a:pt x="584" y="8"/>
                    <a:pt x="584" y="136"/>
                    <a:pt x="576" y="152"/>
                  </a:cubicBezTo>
                  <a:cubicBezTo>
                    <a:pt x="568" y="168"/>
                    <a:pt x="536" y="112"/>
                    <a:pt x="528" y="104"/>
                  </a:cubicBezTo>
                </a:path>
              </a:pathLst>
            </a:custGeom>
            <a:noFill/>
            <a:ln w="317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V="1">
              <a:off x="1229" y="1928"/>
              <a:ext cx="240" cy="240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1230" y="2169"/>
              <a:ext cx="288" cy="98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Oval 14"/>
            <p:cNvSpPr>
              <a:spLocks noChangeArrowheads="1"/>
            </p:cNvSpPr>
            <p:nvPr/>
          </p:nvSpPr>
          <p:spPr bwMode="auto">
            <a:xfrm>
              <a:off x="307" y="23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5"/>
            <p:cNvSpPr>
              <a:spLocks noChangeArrowheads="1"/>
            </p:cNvSpPr>
            <p:nvPr/>
          </p:nvSpPr>
          <p:spPr bwMode="auto">
            <a:xfrm>
              <a:off x="787" y="224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1453" y="1824"/>
              <a:ext cx="390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600" b="1" i="1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Times New Roman (Hebrew)" charset="0"/>
                </a:defRPr>
              </a:lvl1pPr>
              <a:lvl2pPr marL="742950" indent="-28575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2pPr>
              <a:lvl3pPr marL="11430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3pPr>
              <a:lvl4pPr marL="16002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4pPr>
              <a:lvl5pPr marL="20574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9pPr>
            </a:lstStyle>
            <a:p>
              <a:pPr algn="l"/>
              <a:r>
                <a:rPr kumimoji="1" lang="en-US" sz="3400" i="0" dirty="0">
                  <a:solidFill>
                    <a:srgbClr val="000066"/>
                  </a:solidFill>
                </a:rPr>
                <a:t>e</a:t>
              </a:r>
              <a:r>
                <a:rPr kumimoji="1" lang="en-US" sz="3400" i="0" dirty="0" smtClean="0">
                  <a:solidFill>
                    <a:srgbClr val="000066"/>
                  </a:solidFill>
                </a:rPr>
                <a:t>+</a:t>
              </a:r>
              <a:endParaRPr kumimoji="1" lang="en-US" sz="3400" i="0" baseline="30000" dirty="0">
                <a:solidFill>
                  <a:srgbClr val="000066"/>
                </a:solidFill>
              </a:endParaRP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endParaRPr kumimoji="1" lang="en-US" sz="2000" i="0" dirty="0" smtClean="0">
                <a:solidFill>
                  <a:srgbClr val="000066"/>
                </a:solidFill>
              </a:endParaRP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r>
                <a:rPr kumimoji="1" lang="en-US" sz="3400" i="0" dirty="0" smtClean="0">
                  <a:solidFill>
                    <a:srgbClr val="000066"/>
                  </a:solidFill>
                </a:rPr>
                <a:t>e</a:t>
              </a:r>
              <a:r>
                <a:rPr kumimoji="1" lang="en-US" sz="3400" i="0" baseline="30000" dirty="0">
                  <a:solidFill>
                    <a:srgbClr val="000066"/>
                  </a:solidFill>
                </a:rPr>
                <a:t>-</a:t>
              </a:r>
            </a:p>
          </p:txBody>
        </p:sp>
      </p:grpSp>
      <p:cxnSp>
        <p:nvCxnSpPr>
          <p:cNvPr id="42" name="Straight Connector 41"/>
          <p:cNvCxnSpPr/>
          <p:nvPr/>
        </p:nvCxnSpPr>
        <p:spPr bwMode="auto">
          <a:xfrm flipH="1">
            <a:off x="762000" y="2514600"/>
            <a:ext cx="1295400" cy="2362200"/>
          </a:xfrm>
          <a:prstGeom prst="line">
            <a:avLst/>
          </a:prstGeom>
          <a:noFill/>
          <a:ln w="9525" cap="flat" cmpd="sng" algn="ctr">
            <a:solidFill>
              <a:schemeClr val="tx2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42" descr="event-liju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3352800" cy="3202175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 bwMode="auto">
          <a:xfrm flipH="1">
            <a:off x="1676400" y="2514600"/>
            <a:ext cx="381000" cy="2286000"/>
          </a:xfrm>
          <a:prstGeom prst="line">
            <a:avLst/>
          </a:prstGeom>
          <a:noFill/>
          <a:ln w="9525" cap="flat" cmpd="sng" algn="ctr">
            <a:solidFill>
              <a:schemeClr val="tx2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4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26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Electron-positron emission mass spectrum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2286000" y="5715000"/>
            <a:ext cx="4876800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  <a:sym typeface="Wingdings"/>
              </a:rPr>
              <a:t>In </a:t>
            </a:r>
            <a:r>
              <a:rPr lang="en-US" sz="2400" dirty="0">
                <a:latin typeface="Arial"/>
                <a:cs typeface="Arial"/>
                <a:sym typeface="Wingdings"/>
              </a:rPr>
              <a:t>e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mpty space (vacuum)</a:t>
            </a:r>
            <a:endParaRPr lang="en-US" sz="24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 descr="cocktail_aa200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4594578" cy="64008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2830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Electron positron emission mass spectrum </a:t>
            </a:r>
            <a:br>
              <a:rPr lang="en-US" sz="2800" b="1" dirty="0" smtClean="0"/>
            </a:br>
            <a:r>
              <a:rPr lang="en-US" sz="2800" b="1" dirty="0" smtClean="0"/>
              <a:t>in 200 </a:t>
            </a:r>
            <a:r>
              <a:rPr lang="en-US" sz="2800" b="1" dirty="0" err="1" smtClean="0"/>
              <a:t>GeV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Au+Au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08/01/16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/>
              <a:t>Lijuan Ruan, Sambamurti Lecture</a:t>
            </a:r>
            <a:endParaRPr lang="zh-CN" altLang="zh-CN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310BF-5A07-4394-935D-35B6728BF3FF}" type="slidenum">
              <a:rPr lang="zh-CN" altLang="zh-CN" smtClean="0"/>
              <a:pPr>
                <a:defRPr/>
              </a:pPr>
              <a:t>27</a:t>
            </a:fld>
            <a:endParaRPr lang="zh-CN" altLang="zh-CN"/>
          </a:p>
        </p:txBody>
      </p:sp>
      <p:sp>
        <p:nvSpPr>
          <p:cNvPr id="12" name="文本框 12"/>
          <p:cNvSpPr txBox="1"/>
          <p:nvPr/>
        </p:nvSpPr>
        <p:spPr>
          <a:xfrm>
            <a:off x="3429000" y="1179305"/>
            <a:ext cx="1767555" cy="268495"/>
          </a:xfrm>
          <a:prstGeom prst="rect">
            <a:avLst/>
          </a:prstGeom>
          <a:noFill/>
        </p:spPr>
        <p:txBody>
          <a:bodyPr wrap="none" lIns="83018" tIns="41509" rIns="83018" bIns="41509" rtlCol="0">
            <a:spAutoFit/>
          </a:bodyPr>
          <a:lstStyle/>
          <a:p>
            <a:r>
              <a:rPr lang="en-US" sz="1200" baseline="0" dirty="0" smtClean="0">
                <a:solidFill>
                  <a:srgbClr val="FF33CC"/>
                </a:solidFill>
              </a:rPr>
              <a:t>PRL113 (2014) 022301 </a:t>
            </a:r>
          </a:p>
        </p:txBody>
      </p:sp>
      <p:pic>
        <p:nvPicPr>
          <p:cNvPr id="3" name="Picture 2" descr="corrYieldmb_PR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97" y="1524000"/>
            <a:ext cx="5625703" cy="3810000"/>
          </a:xfrm>
          <a:prstGeom prst="rect">
            <a:avLst/>
          </a:prstGeom>
        </p:spPr>
      </p:pic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2514600" y="5638800"/>
            <a:ext cx="44958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  <a:sym typeface="Wingdings"/>
              </a:rPr>
              <a:t>There are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“hot”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contributions! </a:t>
            </a:r>
            <a:endParaRPr lang="en-US" sz="24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2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295400" y="-76200"/>
            <a:ext cx="6754813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Electron-positron emission </a:t>
            </a:r>
          </a:p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a</a:t>
            </a: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t lower energies</a:t>
            </a:r>
            <a:endParaRPr lang="en-US" sz="2800" baseline="0" dirty="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28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 dirty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4419600" y="3200400"/>
            <a:ext cx="5105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“Hot” contributions </a:t>
            </a:r>
            <a:r>
              <a:rPr lang="en-US" sz="2400" baseline="0" dirty="0" smtClean="0">
                <a:cs typeface="Arial" charset="0"/>
                <a:sym typeface="Symbol" charset="0"/>
              </a:rPr>
              <a:t>observed</a:t>
            </a:r>
            <a:r>
              <a:rPr lang="en-US" sz="24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sz="2400" baseline="0" dirty="0">
                <a:cs typeface="Arial" charset="0"/>
                <a:sym typeface="Symbol" charset="0"/>
              </a:rPr>
              <a:t>i</a:t>
            </a:r>
            <a:r>
              <a:rPr lang="en-US" sz="2400" baseline="0" dirty="0" smtClean="0">
                <a:cs typeface="Arial" charset="0"/>
                <a:sym typeface="Symbol" charset="0"/>
              </a:rPr>
              <a:t>n </a:t>
            </a:r>
            <a:r>
              <a:rPr lang="en-US" sz="24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19.6, 39</a:t>
            </a:r>
            <a:r>
              <a:rPr lang="en-US" sz="2400" baseline="0" dirty="0">
                <a:solidFill>
                  <a:schemeClr val="accent2"/>
                </a:solidFill>
                <a:cs typeface="Arial" charset="0"/>
                <a:sym typeface="Symbol" charset="0"/>
              </a:rPr>
              <a:t>, </a:t>
            </a:r>
            <a:r>
              <a:rPr lang="en-US" sz="24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62.4, and </a:t>
            </a:r>
            <a:r>
              <a:rPr lang="en-US" sz="2400" baseline="0" dirty="0">
                <a:solidFill>
                  <a:schemeClr val="accent2"/>
                </a:solidFill>
                <a:cs typeface="Arial" charset="0"/>
                <a:sym typeface="Symbol" charset="0"/>
              </a:rPr>
              <a:t>200 </a:t>
            </a:r>
            <a:r>
              <a:rPr lang="en-US" sz="2400" baseline="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GeV</a:t>
            </a:r>
            <a:r>
              <a:rPr lang="en-US" sz="2400" baseline="0" dirty="0" smtClean="0">
                <a:cs typeface="Arial" charset="0"/>
                <a:sym typeface="Symbol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sz="2400" baseline="0" dirty="0" err="1" smtClean="0">
                <a:cs typeface="Arial" charset="0"/>
                <a:sym typeface="Symbol" charset="0"/>
              </a:rPr>
              <a:t>Au+Au</a:t>
            </a:r>
            <a:r>
              <a:rPr lang="en-US" sz="2400" baseline="0" dirty="0">
                <a:cs typeface="Arial" charset="0"/>
                <a:sym typeface="Symbol" charset="0"/>
              </a:rPr>
              <a:t> </a:t>
            </a:r>
            <a:r>
              <a:rPr lang="en-US" sz="2400" baseline="0" dirty="0" smtClean="0">
                <a:cs typeface="Arial" charset="0"/>
                <a:sym typeface="Symbol" charset="0"/>
              </a:rPr>
              <a:t>collisions!</a:t>
            </a:r>
          </a:p>
          <a:p>
            <a:pPr>
              <a:spcBef>
                <a:spcPct val="20000"/>
              </a:spcBef>
            </a:pPr>
            <a:endParaRPr lang="en-US" sz="20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0173" y="1828800"/>
            <a:ext cx="1258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STAR Preliminary</a:t>
            </a:r>
            <a:endParaRPr lang="en-US" sz="1000" baseline="0" dirty="0"/>
          </a:p>
        </p:txBody>
      </p:sp>
      <p:pic>
        <p:nvPicPr>
          <p:cNvPr id="10" name="Picture 9" descr="stackQM14NoCocktailContribLM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60" y="1600200"/>
            <a:ext cx="5547360" cy="42672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49739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“hot” </a:t>
            </a:r>
            <a:r>
              <a:rPr lang="en-US" sz="2800" b="1" dirty="0" smtClean="0"/>
              <a:t>mass distribution </a:t>
            </a:r>
            <a:br>
              <a:rPr lang="en-US" sz="2800" b="1" dirty="0" smtClean="0"/>
            </a:br>
            <a:r>
              <a:rPr lang="en-US" sz="2800" b="1" dirty="0" smtClean="0"/>
              <a:t>in 200 </a:t>
            </a:r>
            <a:r>
              <a:rPr lang="en-US" sz="2800" b="1" dirty="0" err="1" smtClean="0"/>
              <a:t>GeV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Au+Au</a:t>
            </a:r>
            <a:r>
              <a:rPr lang="en-US" sz="2800" b="1" dirty="0" smtClean="0"/>
              <a:t>  </a:t>
            </a:r>
            <a:endParaRPr lang="en-US" sz="2800" b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08/01/16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/>
              <a:t>Lijuan Ruan, Sambamurti Lecture</a:t>
            </a:r>
            <a:endParaRPr lang="zh-CN" altLang="zh-CN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310BF-5A07-4394-935D-35B6728BF3FF}" type="slidenum">
              <a:rPr lang="zh-CN" altLang="zh-CN" smtClean="0"/>
              <a:pPr>
                <a:defRPr/>
              </a:pPr>
              <a:t>29</a:t>
            </a:fld>
            <a:endParaRPr lang="zh-CN" altLang="zh-CN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990600" y="5562600"/>
            <a:ext cx="7315200" cy="76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The “hot” contribution is modified and broadened!</a:t>
            </a:r>
            <a:endParaRPr lang="en-US" sz="24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67000" y="60915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aseline="0" dirty="0">
                <a:solidFill>
                  <a:srgbClr val="FF33CC"/>
                </a:solidFill>
                <a:cs typeface="Arial" charset="0"/>
              </a:rPr>
              <a:t>Model: </a:t>
            </a:r>
            <a:r>
              <a:rPr lang="en-US" sz="1200" baseline="0" dirty="0">
                <a:solidFill>
                  <a:srgbClr val="FF33CC"/>
                </a:solidFill>
              </a:rPr>
              <a:t>Rapp &amp; </a:t>
            </a:r>
            <a:r>
              <a:rPr lang="en-US" sz="1200" baseline="0" dirty="0" err="1">
                <a:solidFill>
                  <a:srgbClr val="FF33CC"/>
                </a:solidFill>
              </a:rPr>
              <a:t>Wambach</a:t>
            </a:r>
            <a:r>
              <a:rPr lang="en-US" sz="1200" baseline="0" dirty="0">
                <a:solidFill>
                  <a:srgbClr val="FF33CC"/>
                </a:solidFill>
              </a:rPr>
              <a:t>, priv. communication</a:t>
            </a:r>
            <a:br>
              <a:rPr lang="en-US" sz="1200" baseline="0" dirty="0">
                <a:solidFill>
                  <a:srgbClr val="FF33CC"/>
                </a:solidFill>
              </a:rPr>
            </a:br>
            <a:r>
              <a:rPr lang="en-US" sz="1200" baseline="0" dirty="0">
                <a:solidFill>
                  <a:srgbClr val="FF33CC"/>
                </a:solidFill>
              </a:rPr>
              <a:t>Adv. </a:t>
            </a:r>
            <a:r>
              <a:rPr lang="en-US" sz="1200" baseline="0" dirty="0" err="1">
                <a:solidFill>
                  <a:srgbClr val="FF33CC"/>
                </a:solidFill>
              </a:rPr>
              <a:t>Nucl.Phys</a:t>
            </a:r>
            <a:r>
              <a:rPr lang="en-US" sz="1200" baseline="0" dirty="0">
                <a:solidFill>
                  <a:srgbClr val="FF33CC"/>
                </a:solidFill>
              </a:rPr>
              <a:t>. 25, 1 (2000</a:t>
            </a:r>
            <a:r>
              <a:rPr lang="en-US" sz="1200" baseline="0" dirty="0" smtClean="0">
                <a:solidFill>
                  <a:srgbClr val="FF33CC"/>
                </a:solidFill>
              </a:rPr>
              <a:t>);  </a:t>
            </a:r>
            <a:r>
              <a:rPr lang="en-US" sz="1200" baseline="0" dirty="0">
                <a:solidFill>
                  <a:srgbClr val="FF33CC"/>
                </a:solidFill>
              </a:rPr>
              <a:t>Phys. Rept. 363, 85 (2002) </a:t>
            </a:r>
          </a:p>
        </p:txBody>
      </p:sp>
      <p:pic>
        <p:nvPicPr>
          <p:cNvPr id="9" name="Picture 8" descr="Ralf_aa200_sum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28600"/>
            <a:ext cx="4211696" cy="58674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0833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3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latin typeface="Times New Roman" charset="0"/>
              </a:rPr>
              <a:t>Elementary particles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953000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Electrons interact with matter through the exchange of photons. </a:t>
            </a:r>
          </a:p>
          <a:p>
            <a:endParaRPr lang="en-US" sz="2800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accent2"/>
                </a:solidFill>
                <a:latin typeface="Arial"/>
                <a:cs typeface="Arial"/>
              </a:rPr>
              <a:t>Electrons and photons do not interact with matter strongly.</a:t>
            </a:r>
            <a:endParaRPr lang="en-US" sz="2800" dirty="0">
              <a:solidFill>
                <a:schemeClr val="accent2"/>
              </a:solidFill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Quarks interact with matter through the exchange of gluons. Strong interaction.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Positron is antimatter electron.</a:t>
            </a:r>
          </a:p>
          <a:p>
            <a:r>
              <a:rPr lang="en-US" sz="2800" dirty="0" smtClean="0">
                <a:latin typeface="Arial"/>
                <a:cs typeface="Arial"/>
              </a:rPr>
              <a:t>Anti-quark is antimatter quark.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u</a:t>
            </a:r>
            <a:r>
              <a:rPr lang="en-US" sz="2800" dirty="0" smtClean="0">
                <a:latin typeface="Arial"/>
                <a:cs typeface="Arial"/>
              </a:rPr>
              <a:t> and d quarks are the lightest ones.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3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295400" y="-76200"/>
            <a:ext cx="6754813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Electron-positron emission </a:t>
            </a:r>
          </a:p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a</a:t>
            </a: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t lower energies</a:t>
            </a:r>
            <a:endParaRPr lang="en-US" sz="2800" baseline="0" dirty="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30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 dirty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4724400" y="2743200"/>
            <a:ext cx="464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endParaRPr lang="en-US" sz="20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r>
              <a:rPr lang="en-US" sz="2400" baseline="0" dirty="0" smtClean="0">
                <a:solidFill>
                  <a:srgbClr val="3333CC"/>
                </a:solidFill>
                <a:cs typeface="Arial" charset="0"/>
                <a:sym typeface="Symbol" charset="0"/>
              </a:rPr>
              <a:t>Observed “hot” distributions </a:t>
            </a:r>
          </a:p>
          <a:p>
            <a:pPr>
              <a:spcBef>
                <a:spcPct val="20000"/>
              </a:spcBef>
            </a:pPr>
            <a:r>
              <a:rPr lang="en-US" sz="2400" baseline="0" dirty="0" smtClean="0">
                <a:cs typeface="Arial" charset="0"/>
                <a:sym typeface="Symbol" charset="0"/>
              </a:rPr>
              <a:t>are </a:t>
            </a:r>
            <a:r>
              <a:rPr lang="en-US" sz="24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broadened</a:t>
            </a:r>
            <a:r>
              <a:rPr lang="en-US" sz="2400" baseline="0" dirty="0" smtClean="0">
                <a:cs typeface="Arial" charset="0"/>
                <a:sym typeface="Symbol" charset="0"/>
              </a:rPr>
              <a:t>! </a:t>
            </a:r>
            <a:endParaRPr lang="en-US" altLang="zh-CN" sz="24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887379"/>
            <a:ext cx="1258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0" dirty="0" smtClean="0"/>
              <a:t>STAR Preliminary</a:t>
            </a:r>
            <a:endParaRPr lang="en-US" sz="1000" baseline="0" dirty="0"/>
          </a:p>
        </p:txBody>
      </p:sp>
      <p:pic>
        <p:nvPicPr>
          <p:cNvPr id="11" name="Picture 10" descr="stackQM14InclMedNoCocktailContribLM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1600200"/>
            <a:ext cx="5646420" cy="43434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The </a:t>
            </a:r>
            <a:r>
              <a:rPr lang="en-US" sz="2800" b="1" dirty="0" err="1" smtClean="0">
                <a:solidFill>
                  <a:schemeClr val="tx1"/>
                </a:solidFill>
              </a:rPr>
              <a:t>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resonance spectrum </a:t>
            </a:r>
            <a:r>
              <a:rPr lang="en-US" sz="2800" b="1" dirty="0" smtClean="0">
                <a:solidFill>
                  <a:schemeClr val="tx1"/>
                </a:solidFill>
              </a:rPr>
              <a:t>function: broadened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08/01/16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/>
              <a:t>Lijuan Ruan, Sambamurti Lecture</a:t>
            </a:r>
            <a:endParaRPr lang="zh-CN" altLang="zh-CN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310BF-5A07-4394-935D-35B6728BF3FF}" type="slidenum">
              <a:rPr lang="zh-CN" altLang="zh-CN" smtClean="0"/>
              <a:pPr>
                <a:defRPr/>
              </a:pPr>
              <a:t>31</a:t>
            </a:fld>
            <a:endParaRPr lang="zh-CN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6934200" cy="4746365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7150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aseline="0" dirty="0">
                <a:solidFill>
                  <a:srgbClr val="3333CC"/>
                </a:solidFill>
                <a:cs typeface="Arial" charset="0"/>
                <a:sym typeface="Symbol" charset="0"/>
              </a:rPr>
              <a:t>A broadened </a:t>
            </a:r>
            <a:r>
              <a:rPr lang="en-US" sz="2000" baseline="0" dirty="0" err="1">
                <a:solidFill>
                  <a:srgbClr val="3333CC"/>
                </a:solidFill>
                <a:cs typeface="Arial" charset="0"/>
                <a:sym typeface="Symbol" charset="0"/>
              </a:rPr>
              <a:t>ρ</a:t>
            </a:r>
            <a:r>
              <a:rPr lang="en-US" sz="2000" baseline="0" dirty="0">
                <a:solidFill>
                  <a:srgbClr val="3333CC"/>
                </a:solidFill>
                <a:cs typeface="Arial" charset="0"/>
                <a:sym typeface="Symbol" charset="0"/>
              </a:rPr>
              <a:t> </a:t>
            </a:r>
            <a:r>
              <a:rPr lang="en-US" sz="2000" baseline="0" dirty="0" smtClean="0">
                <a:solidFill>
                  <a:srgbClr val="3333CC"/>
                </a:solidFill>
                <a:cs typeface="Arial" charset="0"/>
                <a:sym typeface="Symbol" charset="0"/>
              </a:rPr>
              <a:t>spectrum function</a:t>
            </a:r>
            <a:r>
              <a:rPr lang="en-US" sz="2000" baseline="0" dirty="0">
                <a:solidFill>
                  <a:srgbClr val="3333CC"/>
                </a:solidFill>
                <a:cs typeface="Arial" charset="0"/>
                <a:sym typeface="Symbol" charset="0"/>
              </a:rPr>
              <a:t> </a:t>
            </a:r>
            <a:r>
              <a:rPr lang="en-US" sz="2000" baseline="0" dirty="0" smtClean="0">
                <a:cs typeface="Arial" charset="0"/>
                <a:sym typeface="Symbol" charset="0"/>
              </a:rPr>
              <a:t>consistently describes </a:t>
            </a:r>
            <a:r>
              <a:rPr lang="en-US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the low mass</a:t>
            </a:r>
          </a:p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electron-positron excess </a:t>
            </a:r>
            <a:r>
              <a:rPr lang="en-US" sz="2000" baseline="0" dirty="0" smtClean="0">
                <a:cs typeface="Arial" charset="0"/>
                <a:sym typeface="Symbol" charset="0"/>
              </a:rPr>
              <a:t>for all the energies 19.6-200 </a:t>
            </a:r>
            <a:r>
              <a:rPr lang="en-US" sz="2000" baseline="0" dirty="0" err="1" smtClean="0">
                <a:cs typeface="Arial" charset="0"/>
                <a:sym typeface="Symbol" charset="0"/>
              </a:rPr>
              <a:t>GeV</a:t>
            </a:r>
            <a:r>
              <a:rPr lang="en-US" sz="2000" baseline="0" dirty="0" smtClean="0">
                <a:cs typeface="Arial" charset="0"/>
                <a:sym typeface="Symbol" charset="0"/>
              </a:rPr>
              <a:t>. </a:t>
            </a:r>
            <a:endParaRPr lang="en-US" sz="20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400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sz="2400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4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The low mass measurements: lifetime indicator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08/01/16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/>
              <a:t>Lijuan Ruan, Sambamurti Lecture</a:t>
            </a:r>
            <a:endParaRPr lang="zh-CN" altLang="zh-CN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310BF-5A07-4394-935D-35B6728BF3FF}" type="slidenum">
              <a:rPr lang="zh-CN" altLang="zh-CN" smtClean="0"/>
              <a:pPr>
                <a:defRPr/>
              </a:pPr>
              <a:t>32</a:t>
            </a:fld>
            <a:endParaRPr lang="zh-CN" altLang="zh-C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1"/>
            <a:ext cx="6600445" cy="4648200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idx="1"/>
          </p:nvPr>
        </p:nvSpPr>
        <p:spPr>
          <a:xfrm>
            <a:off x="76200" y="5791200"/>
            <a:ext cx="9144000" cy="10668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>
                <a:latin typeface="Arial" charset="0"/>
                <a:ea typeface="SimSun" charset="0"/>
                <a:cs typeface="SimSun" charset="0"/>
              </a:rPr>
              <a:t>L</a:t>
            </a:r>
            <a:r>
              <a:rPr lang="en-US" altLang="zh-CN" sz="2000" dirty="0" smtClean="0">
                <a:latin typeface="Arial" charset="0"/>
                <a:ea typeface="SimSun" charset="0"/>
                <a:cs typeface="SimSun" charset="0"/>
              </a:rPr>
              <a:t>ow-mass electron-positron production, normalized by </a:t>
            </a:r>
            <a:r>
              <a:rPr lang="en-US" altLang="zh-CN" sz="2000" dirty="0" err="1" smtClean="0">
                <a:latin typeface="Arial" charset="0"/>
                <a:ea typeface="SimSun" charset="0"/>
                <a:cs typeface="SimSun" charset="0"/>
              </a:rPr>
              <a:t>dN</a:t>
            </a:r>
            <a:r>
              <a:rPr lang="en-US" altLang="zh-CN" sz="2000" baseline="-25000" dirty="0" err="1" smtClean="0">
                <a:latin typeface="Arial" charset="0"/>
                <a:ea typeface="SimSun" charset="0"/>
                <a:cs typeface="SimSun" charset="0"/>
              </a:rPr>
              <a:t>ch</a:t>
            </a:r>
            <a:r>
              <a:rPr lang="en-US" altLang="zh-CN" sz="2000" dirty="0" smtClean="0">
                <a:latin typeface="Arial" charset="0"/>
                <a:ea typeface="SimSun" charset="0"/>
                <a:cs typeface="SimSun" charset="0"/>
              </a:rPr>
              <a:t>/</a:t>
            </a:r>
            <a:r>
              <a:rPr lang="en-US" altLang="zh-CN" sz="2000" dirty="0" err="1" smtClean="0">
                <a:latin typeface="Arial" charset="0"/>
                <a:ea typeface="SimSun" charset="0"/>
                <a:cs typeface="SimSun" charset="0"/>
              </a:rPr>
              <a:t>dy</a:t>
            </a:r>
            <a:r>
              <a:rPr lang="en-US" altLang="zh-CN" sz="2000" dirty="0" smtClean="0">
                <a:latin typeface="Arial" charset="0"/>
                <a:ea typeface="SimSun" charset="0"/>
                <a:cs typeface="SimSun" charset="0"/>
              </a:rPr>
              <a:t>, is proportional to the life time of the medium from 17.3 to 200 </a:t>
            </a:r>
            <a:r>
              <a:rPr lang="en-US" altLang="zh-CN" sz="2000" dirty="0" err="1" smtClean="0">
                <a:latin typeface="Arial" charset="0"/>
                <a:ea typeface="SimSun" charset="0"/>
                <a:cs typeface="SimSun" charset="0"/>
              </a:rPr>
              <a:t>GeV</a:t>
            </a:r>
            <a:r>
              <a:rPr lang="en-US" altLang="zh-CN" sz="2000" dirty="0" smtClean="0">
                <a:latin typeface="Arial" charset="0"/>
                <a:ea typeface="SimSun" charset="0"/>
                <a:cs typeface="SimSun" charset="0"/>
              </a:rPr>
              <a:t>.</a:t>
            </a:r>
            <a:endParaRPr lang="en-US" altLang="zh-CN" sz="2000" dirty="0">
              <a:solidFill>
                <a:schemeClr val="accent2"/>
              </a:solidFill>
              <a:latin typeface="Arial" charset="0"/>
              <a:ea typeface="SimSun" charset="0"/>
              <a:cs typeface="SimSun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000" dirty="0">
                <a:solidFill>
                  <a:srgbClr val="FF33CC"/>
                </a:solidFill>
                <a:latin typeface="Arial" charset="0"/>
                <a:ea typeface="SimSun" charset="0"/>
                <a:cs typeface="SimSun" charset="0"/>
              </a:rPr>
              <a:t>         </a:t>
            </a:r>
            <a:endParaRPr lang="en-US" altLang="zh-CN" sz="2000" b="1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609600" indent="-609600" eaLnBrk="1" hangingPunct="1">
              <a:buFontTx/>
              <a:buNone/>
            </a:pPr>
            <a:endParaRPr lang="en-US" altLang="zh-CN" sz="1800" b="1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295400" y="184150"/>
            <a:ext cx="6754813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The contribution from hot, dense medium </a:t>
            </a:r>
            <a:endParaRPr lang="en-US" sz="2800" baseline="0" dirty="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33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4770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152400" y="3886200"/>
            <a:ext cx="899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The electron-positron spectrum </a:t>
            </a:r>
            <a:r>
              <a:rPr lang="en-US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from hot, dense medium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 is consistent</a:t>
            </a:r>
          </a:p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with a broadened </a:t>
            </a:r>
            <a:r>
              <a:rPr lang="en-US" sz="2000" baseline="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ρ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 resonance in medium. </a:t>
            </a:r>
          </a:p>
          <a:p>
            <a:pPr>
              <a:spcBef>
                <a:spcPct val="20000"/>
              </a:spcBef>
            </a:pPr>
            <a:endParaRPr lang="en-US" sz="2000" baseline="0" dirty="0" smtClean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The production yield normalized by </a:t>
            </a:r>
            <a:r>
              <a:rPr lang="en-US" sz="2000" baseline="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dN</a:t>
            </a:r>
            <a:r>
              <a:rPr lang="en-US" sz="2000" baseline="-2500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ch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/</a:t>
            </a:r>
            <a:r>
              <a:rPr lang="en-US" sz="2000" baseline="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dy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 is proportional to lifetime of</a:t>
            </a:r>
          </a:p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the medium </a:t>
            </a:r>
            <a:r>
              <a:rPr lang="en-US" sz="2000" baseline="0" dirty="0" smtClean="0">
                <a:cs typeface="Arial" charset="0"/>
                <a:sym typeface="Symbol" charset="0"/>
              </a:rPr>
              <a:t>from 17.3 to 200 </a:t>
            </a:r>
            <a:r>
              <a:rPr lang="en-US" sz="2000" baseline="0" dirty="0" err="1" smtClean="0">
                <a:cs typeface="Arial" charset="0"/>
                <a:sym typeface="Symbol" charset="0"/>
              </a:rPr>
              <a:t>GeV</a:t>
            </a:r>
            <a:r>
              <a:rPr lang="en-US" sz="2000" baseline="0" dirty="0" smtClean="0">
                <a:cs typeface="Arial" charset="0"/>
                <a:sym typeface="Symbol" charset="0"/>
              </a:rPr>
              <a:t>. </a:t>
            </a:r>
            <a:r>
              <a:rPr lang="en-US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Why?</a:t>
            </a:r>
            <a:endParaRPr lang="en-US" sz="2000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20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</a:p>
          <a:p>
            <a:pPr>
              <a:spcBef>
                <a:spcPct val="20000"/>
              </a:spcBef>
            </a:pPr>
            <a:endParaRPr lang="en-US" sz="2000" baseline="0" dirty="0" smtClean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sz="2000" baseline="0" dirty="0" smtClean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pic>
        <p:nvPicPr>
          <p:cNvPr id="2" name="Picture 1" descr="Ralf_energy_d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1676400"/>
            <a:ext cx="2624800" cy="845603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30271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ton_pion_ratio_Alleng_AllcentralityBES (1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31453"/>
            <a:ext cx="3733800" cy="3073947"/>
          </a:xfrm>
          <a:prstGeom prst="rect">
            <a:avLst/>
          </a:prstGeom>
        </p:spPr>
      </p:pic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295400" y="-76200"/>
            <a:ext cx="6754813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The contribution from hot, dense medium  </a:t>
            </a:r>
            <a:r>
              <a:rPr lang="en-US" sz="2800" baseline="0" dirty="0" smtClean="0">
                <a:latin typeface="+mj-lt"/>
                <a:ea typeface="+mn-ea"/>
                <a:cs typeface="Arial" charset="0"/>
              </a:rPr>
              <a:t>from 17.3 to 200 </a:t>
            </a:r>
            <a:r>
              <a:rPr lang="en-US" sz="2800" baseline="0" dirty="0" err="1" smtClean="0">
                <a:latin typeface="+mj-lt"/>
                <a:ea typeface="+mn-ea"/>
                <a:cs typeface="Arial" charset="0"/>
              </a:rPr>
              <a:t>GeV</a:t>
            </a:r>
            <a:r>
              <a:rPr lang="en-US" sz="2800" baseline="0" dirty="0" smtClean="0">
                <a:latin typeface="+mj-lt"/>
                <a:ea typeface="+mn-ea"/>
                <a:cs typeface="Arial" charset="0"/>
              </a:rPr>
              <a:t> </a:t>
            </a:r>
            <a:endParaRPr lang="en-US" sz="2800" baseline="0" dirty="0"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34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4770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76200" y="838200"/>
            <a:ext cx="8991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Low-mass electron-positron emission depends on 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T, total baryon</a:t>
            </a:r>
          </a:p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density, and lifetime</a:t>
            </a:r>
            <a:endParaRPr lang="en-US" altLang="zh-CN" sz="2000" baseline="0" dirty="0" smtClean="0">
              <a:solidFill>
                <a:schemeClr val="accent2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altLang="zh-CN" sz="2000" baseline="0" dirty="0" smtClean="0">
                <a:solidFill>
                  <a:schemeClr val="accent2"/>
                </a:solidFill>
                <a:cs typeface="Arial" charset="0"/>
              </a:rPr>
              <a:t>Coupling </a:t>
            </a:r>
            <a:r>
              <a:rPr lang="en-US" altLang="zh-CN" sz="2000" baseline="0" dirty="0">
                <a:solidFill>
                  <a:schemeClr val="accent2"/>
                </a:solidFill>
                <a:cs typeface="Arial" charset="0"/>
              </a:rPr>
              <a:t>to the baryons </a:t>
            </a:r>
            <a:r>
              <a:rPr lang="en-US" altLang="zh-CN" sz="2000" baseline="0" dirty="0">
                <a:cs typeface="Arial" charset="0"/>
              </a:rPr>
              <a:t>plays an essential role to </a:t>
            </a:r>
            <a:r>
              <a:rPr lang="en-US" altLang="zh-CN" sz="2000" baseline="0" dirty="0">
                <a:solidFill>
                  <a:schemeClr val="accent2"/>
                </a:solidFill>
                <a:cs typeface="Arial" charset="0"/>
              </a:rPr>
              <a:t>the modification of </a:t>
            </a:r>
            <a:r>
              <a:rPr lang="en-US" altLang="zh-CN" sz="2000" baseline="0" dirty="0" err="1">
                <a:solidFill>
                  <a:schemeClr val="accent2"/>
                </a:solidFill>
                <a:cs typeface="Arial" charset="0"/>
              </a:rPr>
              <a:t>ρ</a:t>
            </a:r>
            <a:r>
              <a:rPr lang="en-US" altLang="zh-CN" sz="2000" baseline="0" dirty="0">
                <a:solidFill>
                  <a:schemeClr val="accent2"/>
                </a:solidFill>
                <a:cs typeface="Arial" charset="0"/>
              </a:rPr>
              <a:t> spectral function </a:t>
            </a:r>
            <a:r>
              <a:rPr lang="en-US" altLang="zh-CN" sz="2000" baseline="0" dirty="0">
                <a:solidFill>
                  <a:srgbClr val="000000"/>
                </a:solidFill>
                <a:cs typeface="Arial" charset="0"/>
              </a:rPr>
              <a:t>in the hot, dense medium</a:t>
            </a:r>
            <a:r>
              <a:rPr lang="en-US" altLang="zh-CN" sz="2000" baseline="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 smtClean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 smtClean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 smtClean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 smtClean="0">
              <a:ea typeface="SimSun" charset="0"/>
              <a:cs typeface="SimSun" charset="0"/>
            </a:endParaRPr>
          </a:p>
          <a:p>
            <a:pPr marL="0" indent="0">
              <a:spcBef>
                <a:spcPct val="20000"/>
              </a:spcBef>
            </a:pPr>
            <a:r>
              <a:rPr lang="en-US" altLang="zh-CN" sz="2000" baseline="0" dirty="0" smtClean="0">
                <a:ea typeface="SimSun" charset="0"/>
                <a:cs typeface="SimSun" charset="0"/>
              </a:rPr>
              <a:t>Normalized low</a:t>
            </a:r>
            <a:r>
              <a:rPr lang="en-US" altLang="zh-CN" sz="2000" baseline="0" dirty="0">
                <a:ea typeface="SimSun" charset="0"/>
                <a:cs typeface="SimSun" charset="0"/>
              </a:rPr>
              <a:t>-</a:t>
            </a:r>
            <a:r>
              <a:rPr lang="en-US" altLang="zh-CN" sz="2000" baseline="0" dirty="0" smtClean="0">
                <a:ea typeface="SimSun" charset="0"/>
                <a:cs typeface="SimSun" charset="0"/>
              </a:rPr>
              <a:t>mass electron-positron production, </a:t>
            </a:r>
            <a:r>
              <a:rPr lang="en-US" altLang="zh-CN" sz="2000" baseline="0" dirty="0">
                <a:ea typeface="SimSun" charset="0"/>
                <a:cs typeface="SimSun" charset="0"/>
              </a:rPr>
              <a:t>is proportional to the life time of the medium from 17.3 to 200 </a:t>
            </a:r>
            <a:r>
              <a:rPr lang="en-US" altLang="zh-CN" sz="2000" baseline="0" dirty="0" err="1">
                <a:ea typeface="SimSun" charset="0"/>
                <a:cs typeface="SimSun" charset="0"/>
              </a:rPr>
              <a:t>GeV</a:t>
            </a:r>
            <a:r>
              <a:rPr lang="en-US" altLang="zh-CN" sz="2000" baseline="0" dirty="0">
                <a:ea typeface="SimSun" charset="0"/>
                <a:cs typeface="SimSun" charset="0"/>
              </a:rPr>
              <a:t>, </a:t>
            </a:r>
            <a:r>
              <a:rPr lang="en-US" altLang="zh-CN" sz="2000" baseline="0" dirty="0">
                <a:solidFill>
                  <a:schemeClr val="accent2"/>
                </a:solidFill>
                <a:ea typeface="SimSun" charset="0"/>
                <a:cs typeface="SimSun" charset="0"/>
              </a:rPr>
              <a:t>given that the total baryon density is nearly a constant and that the emission rate is </a:t>
            </a:r>
            <a:r>
              <a:rPr lang="en-US" altLang="zh-CN" sz="2000" baseline="0" dirty="0" smtClean="0">
                <a:solidFill>
                  <a:schemeClr val="accent2"/>
                </a:solidFill>
                <a:ea typeface="SimSun" charset="0"/>
                <a:cs typeface="SimSun" charset="0"/>
              </a:rPr>
              <a:t>dominant in the </a:t>
            </a:r>
            <a:r>
              <a:rPr lang="en-US" altLang="zh-CN" sz="2000" baseline="0" dirty="0" err="1" smtClean="0">
                <a:solidFill>
                  <a:schemeClr val="accent2"/>
                </a:solidFill>
                <a:ea typeface="SimSun" charset="0"/>
                <a:cs typeface="SimSun" charset="0"/>
              </a:rPr>
              <a:t>Tc</a:t>
            </a:r>
            <a:r>
              <a:rPr lang="en-US" altLang="zh-CN" sz="2000" baseline="0" dirty="0" smtClean="0">
                <a:solidFill>
                  <a:schemeClr val="accent2"/>
                </a:solidFill>
                <a:ea typeface="SimSun" charset="0"/>
                <a:cs typeface="SimSun" charset="0"/>
              </a:rPr>
              <a:t> </a:t>
            </a:r>
            <a:r>
              <a:rPr lang="en-US" altLang="zh-CN" sz="2000" baseline="0" dirty="0">
                <a:solidFill>
                  <a:schemeClr val="accent2"/>
                </a:solidFill>
                <a:ea typeface="SimSun" charset="0"/>
                <a:cs typeface="SimSun" charset="0"/>
              </a:rPr>
              <a:t>region.</a:t>
            </a:r>
          </a:p>
          <a:p>
            <a:pPr marL="0" indent="0">
              <a:spcBef>
                <a:spcPct val="20000"/>
              </a:spcBef>
            </a:pPr>
            <a:endParaRPr lang="en-US" altLang="zh-CN" sz="2000" baseline="0" dirty="0" smtClean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marL="0" indent="0">
              <a:spcBef>
                <a:spcPct val="20000"/>
              </a:spcBef>
            </a:pPr>
            <a:endParaRPr lang="en-US" altLang="zh-CN" sz="2000" baseline="0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20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</a:p>
          <a:p>
            <a:pPr>
              <a:spcBef>
                <a:spcPct val="20000"/>
              </a:spcBef>
            </a:pPr>
            <a:endParaRPr lang="en-US" sz="2000" baseline="0" dirty="0" smtClean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sz="2000" baseline="0" dirty="0" smtClean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79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066800" y="-76200"/>
            <a:ext cx="79248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Probe total baryon density effect </a:t>
            </a:r>
          </a:p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7.7 </a:t>
            </a:r>
            <a:r>
              <a:rPr lang="en-US" sz="2800" baseline="0" dirty="0" err="1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GeV</a:t>
            </a:r>
            <a:r>
              <a:rPr lang="en-US" sz="2800" baseline="0" dirty="0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 to 19.6 </a:t>
            </a:r>
            <a:r>
              <a:rPr lang="en-US" sz="2800" baseline="0" dirty="0" err="1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GeV</a:t>
            </a:r>
            <a:r>
              <a:rPr lang="en-US" sz="2800" baseline="0" dirty="0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 (RHIC beam energy scan II)</a:t>
            </a:r>
            <a:endParaRPr lang="en-US" sz="2800" baseline="0" dirty="0">
              <a:solidFill>
                <a:schemeClr val="accent2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35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4770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-76200" y="5638800"/>
            <a:ext cx="944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Broader and more </a:t>
            </a:r>
            <a:r>
              <a:rPr lang="en-US" altLang="zh-CN" sz="1800" baseline="0" dirty="0" smtClean="0">
                <a:cs typeface="Arial" charset="0"/>
                <a:sym typeface="Symbol" charset="0"/>
              </a:rPr>
              <a:t>electron-positron excess  </a:t>
            </a: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down to 7.7 </a:t>
            </a:r>
            <a:r>
              <a:rPr lang="en-US" altLang="zh-CN" sz="1800" baseline="0" dirty="0" err="1" smtClean="0">
                <a:solidFill>
                  <a:srgbClr val="FF0000"/>
                </a:solidFill>
                <a:cs typeface="Arial" charset="0"/>
                <a:sym typeface="Symbol" charset="0"/>
              </a:rPr>
              <a:t>GeV</a:t>
            </a: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 collision energy?</a:t>
            </a:r>
          </a:p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"/>
            </a:pPr>
            <a:r>
              <a:rPr lang="en-US" altLang="zh-CN" sz="18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Beam Energy Scan II provides a unique opportunity to quantify the</a:t>
            </a:r>
            <a:r>
              <a:rPr lang="en-US" sz="1800" baseline="0" dirty="0" smtClean="0">
                <a:solidFill>
                  <a:schemeClr val="accent2"/>
                </a:solidFill>
                <a:latin typeface="Arial"/>
                <a:ea typeface="DejaVu Sans"/>
                <a:cs typeface="Arial"/>
              </a:rPr>
              <a:t> </a:t>
            </a:r>
            <a:r>
              <a:rPr lang="en-US" sz="1800" baseline="0" dirty="0">
                <a:solidFill>
                  <a:schemeClr val="accent2"/>
                </a:solidFill>
                <a:latin typeface="Arial"/>
                <a:ea typeface="DejaVu Sans"/>
                <a:cs typeface="Arial"/>
              </a:rPr>
              <a:t>total baryon density effect on </a:t>
            </a:r>
            <a:r>
              <a:rPr lang="en-US" sz="1800" baseline="0" dirty="0" smtClean="0">
                <a:solidFill>
                  <a:schemeClr val="accent2"/>
                </a:solidFill>
                <a:latin typeface="Arial"/>
                <a:ea typeface="DejaVu Sans"/>
                <a:cs typeface="Arial"/>
              </a:rPr>
              <a:t>the </a:t>
            </a:r>
            <a:r>
              <a:rPr lang="en-US" sz="1800" baseline="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ρ</a:t>
            </a:r>
            <a:r>
              <a:rPr lang="en-US" sz="18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 broadening</a:t>
            </a:r>
            <a:r>
              <a:rPr lang="en-US" sz="1800" baseline="0" dirty="0" smtClean="0">
                <a:solidFill>
                  <a:schemeClr val="accent2"/>
                </a:solidFill>
                <a:latin typeface="Arial"/>
                <a:ea typeface="DejaVu Sans"/>
                <a:cs typeface="Arial"/>
              </a:rPr>
              <a:t>!</a:t>
            </a:r>
            <a:endParaRPr lang="en-US" altLang="zh-CN" sz="1800" baseline="0" dirty="0">
              <a:solidFill>
                <a:schemeClr val="accent2"/>
              </a:solidFill>
              <a:latin typeface="Arial"/>
              <a:cs typeface="Arial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pic>
        <p:nvPicPr>
          <p:cNvPr id="3" name="Picture 2" descr="Ralf_energy_dep_ex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2514600"/>
            <a:ext cx="1854200" cy="898573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83" y="2743200"/>
            <a:ext cx="4387317" cy="32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10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9BDD9D-969D-1144-9824-043FC953A1BD}" type="slidenum">
              <a:rPr lang="en-US" sz="1400" b="0" baseline="0">
                <a:latin typeface="Times New Roman" charset="0"/>
              </a:rPr>
              <a:pPr eaLnBrk="1" hangingPunct="1"/>
              <a:t>36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latin typeface="Times New Roman" charset="0"/>
                <a:ea typeface="SimSun" charset="0"/>
                <a:cs typeface="SimSun" charset="0"/>
              </a:rPr>
              <a:t>Distinguish the mechanisms of </a:t>
            </a:r>
            <a:r>
              <a:rPr lang="en-US" sz="2800" b="1" dirty="0" err="1" smtClean="0">
                <a:latin typeface="Times New Roman" charset="0"/>
                <a:ea typeface="SimSun" charset="0"/>
                <a:cs typeface="SimSun" charset="0"/>
              </a:rPr>
              <a:t>ρ</a:t>
            </a:r>
            <a:r>
              <a:rPr lang="en-US" sz="2800" b="1" dirty="0" smtClean="0">
                <a:latin typeface="Times New Roman" charset="0"/>
                <a:ea typeface="SimSun" charset="0"/>
                <a:cs typeface="SimSun" charset="0"/>
              </a:rPr>
              <a:t> broadening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85312" y="5029200"/>
            <a:ext cx="9287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Knowing the mechanism that causes in-medium </a:t>
            </a:r>
            <a:r>
              <a:rPr lang="en-US" altLang="zh-CN" sz="1800" baseline="0" dirty="0" err="1" smtClean="0">
                <a:solidFill>
                  <a:srgbClr val="FF0000"/>
                </a:solidFill>
                <a:cs typeface="Arial" charset="0"/>
                <a:sym typeface="Symbol" charset="0"/>
              </a:rPr>
              <a:t>ρ</a:t>
            </a: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 broadening and its</a:t>
            </a:r>
          </a:p>
          <a:p>
            <a:pPr>
              <a:spcBef>
                <a:spcPct val="20000"/>
              </a:spcBef>
            </a:pP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temperature and baryon-density dependence is fundamental  to our understanding</a:t>
            </a:r>
          </a:p>
          <a:p>
            <a:pPr>
              <a:spcBef>
                <a:spcPct val="20000"/>
              </a:spcBef>
            </a:pPr>
            <a:r>
              <a:rPr lang="en-US" altLang="zh-CN" sz="18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and assessment of chiral symmetry restoration in hot QCD matter !</a:t>
            </a:r>
          </a:p>
          <a:p>
            <a:pPr>
              <a:spcBef>
                <a:spcPct val="20000"/>
              </a:spcBef>
            </a:pPr>
            <a:endParaRPr lang="en-US" altLang="zh-CN" sz="2000" baseline="0" dirty="0" smtClean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pic>
        <p:nvPicPr>
          <p:cNvPr id="5" name="Picture 4" descr="200mb_excess_com_new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8249"/>
            <a:ext cx="5562600" cy="39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5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9BDD9D-969D-1144-9824-043FC953A1BD}" type="slidenum">
              <a:rPr lang="en-US" sz="1400" b="0" baseline="0">
                <a:latin typeface="Times New Roman" charset="0"/>
              </a:rPr>
              <a:pPr eaLnBrk="1" hangingPunct="1"/>
              <a:t>37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latin typeface="Times New Roman" charset="0"/>
                <a:ea typeface="SimSun" charset="0"/>
                <a:cs typeface="SimSun" charset="0"/>
              </a:rPr>
              <a:t>Beam Energy Scan II </a:t>
            </a:r>
            <a:r>
              <a:rPr lang="en-US" sz="2800" b="1" smtClean="0">
                <a:latin typeface="Times New Roman" charset="0"/>
                <a:ea typeface="SimSun" charset="0"/>
                <a:cs typeface="SimSun" charset="0"/>
              </a:rPr>
              <a:t>in 2019-2020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85312" y="4572000"/>
            <a:ext cx="9287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24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RHIC</a:t>
            </a:r>
            <a:r>
              <a:rPr lang="en-US" altLang="zh-CN" sz="2400" baseline="0" dirty="0" smtClean="0">
                <a:solidFill>
                  <a:schemeClr val="tx2"/>
                </a:solidFill>
                <a:cs typeface="Arial" charset="0"/>
                <a:sym typeface="Symbol" charset="0"/>
              </a:rPr>
              <a:t> is </a:t>
            </a:r>
            <a:r>
              <a:rPr lang="en-US" altLang="zh-CN" sz="24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unique</a:t>
            </a:r>
            <a:r>
              <a:rPr lang="en-US" altLang="zh-CN" sz="2400" baseline="0" dirty="0" smtClean="0">
                <a:solidFill>
                  <a:schemeClr val="tx2"/>
                </a:solidFill>
                <a:cs typeface="Arial" charset="0"/>
                <a:sym typeface="Symbol" charset="0"/>
              </a:rPr>
              <a:t>  to </a:t>
            </a:r>
            <a:r>
              <a:rPr lang="en-US" altLang="zh-CN" sz="24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study chiral </a:t>
            </a:r>
            <a:r>
              <a:rPr lang="en-US" altLang="zh-CN" sz="2400" baseline="0" dirty="0">
                <a:solidFill>
                  <a:schemeClr val="accent2"/>
                </a:solidFill>
                <a:cs typeface="Arial" charset="0"/>
                <a:sym typeface="Symbol" charset="0"/>
              </a:rPr>
              <a:t>s</a:t>
            </a:r>
            <a:r>
              <a:rPr lang="en-US" altLang="zh-CN" sz="24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ymmetry </a:t>
            </a:r>
            <a:r>
              <a:rPr lang="en-US" altLang="zh-CN" sz="2400" baseline="0" dirty="0">
                <a:solidFill>
                  <a:schemeClr val="accent2"/>
                </a:solidFill>
                <a:cs typeface="Arial" charset="0"/>
                <a:sym typeface="Symbol" charset="0"/>
              </a:rPr>
              <a:t>r</a:t>
            </a:r>
            <a:r>
              <a:rPr lang="en-US" altLang="zh-CN" sz="24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estoration</a:t>
            </a:r>
            <a:r>
              <a:rPr lang="en-US" altLang="zh-CN" sz="2400" baseline="0" dirty="0" smtClean="0">
                <a:solidFill>
                  <a:schemeClr val="tx2"/>
                </a:solidFill>
                <a:cs typeface="Arial" charset="0"/>
                <a:sym typeface="Symbol" charset="0"/>
              </a:rPr>
              <a:t>:</a:t>
            </a:r>
          </a:p>
          <a:p>
            <a:pPr>
              <a:spcBef>
                <a:spcPct val="20000"/>
              </a:spcBef>
            </a:pPr>
            <a:endParaRPr lang="en-US" altLang="zh-CN" sz="2000" baseline="0" dirty="0" smtClean="0">
              <a:solidFill>
                <a:schemeClr val="tx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r>
              <a:rPr lang="en-US" altLang="zh-CN" sz="2000" baseline="0" dirty="0" smtClean="0">
                <a:solidFill>
                  <a:schemeClr val="tx2"/>
                </a:solidFill>
                <a:cs typeface="Arial" charset="0"/>
                <a:sym typeface="Symbol" charset="0"/>
              </a:rPr>
              <a:t>Beam energy scan II: collision energies </a:t>
            </a:r>
            <a:r>
              <a:rPr lang="en-US" altLang="zh-CN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7.7, 9.1, 11.5, 14.5, 19.6 </a:t>
            </a:r>
            <a:r>
              <a:rPr lang="en-US" altLang="zh-CN" sz="2000" baseline="0" dirty="0" err="1" smtClean="0">
                <a:solidFill>
                  <a:srgbClr val="3333CC"/>
                </a:solidFill>
                <a:cs typeface="Arial" charset="0"/>
                <a:sym typeface="Symbol" charset="0"/>
              </a:rPr>
              <a:t>GeV</a:t>
            </a:r>
            <a:r>
              <a:rPr lang="en-US" altLang="zh-CN" sz="2000" baseline="0" dirty="0" smtClean="0">
                <a:solidFill>
                  <a:schemeClr val="tx2"/>
                </a:solidFill>
                <a:cs typeface="Arial" charset="0"/>
                <a:sym typeface="Symbol" charset="0"/>
              </a:rPr>
              <a:t>.</a:t>
            </a:r>
            <a:endParaRPr lang="en-US" altLang="zh-CN" sz="2000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r>
              <a:rPr lang="en-US" altLang="zh-CN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Electron cooling </a:t>
            </a:r>
            <a:r>
              <a:rPr lang="en-US" altLang="zh-CN" sz="2000" baseline="0" dirty="0" smtClean="0">
                <a:cs typeface="Arial" charset="0"/>
                <a:sym typeface="Symbol" charset="0"/>
              </a:rPr>
              <a:t>from CAD will </a:t>
            </a:r>
            <a:r>
              <a:rPr lang="en-US" altLang="zh-CN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increase collision rate from 3-10.</a:t>
            </a:r>
          </a:p>
          <a:p>
            <a:pPr>
              <a:spcBef>
                <a:spcPct val="20000"/>
              </a:spcBef>
            </a:pPr>
            <a:endParaRPr lang="en-US" altLang="zh-CN" sz="2000" baseline="0" dirty="0" smtClean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sz="2000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pic>
        <p:nvPicPr>
          <p:cNvPr id="9" name="Content Placeholder 8" descr="BESIIcooling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" b="6962"/>
          <a:stretch>
            <a:fillRect/>
          </a:stretch>
        </p:blipFill>
        <p:spPr>
          <a:xfrm>
            <a:off x="1260231" y="990600"/>
            <a:ext cx="5673969" cy="3615765"/>
          </a:xfrm>
        </p:spPr>
      </p:pic>
    </p:spTree>
    <p:extLst>
      <p:ext uri="{BB962C8B-B14F-4D97-AF65-F5344CB8AC3E}">
        <p14:creationId xmlns:p14="http://schemas.microsoft.com/office/powerpoint/2010/main" val="299903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3012" name="Footer Placeholder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89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E9501-8B5B-C946-9B0C-D020B70D5057}" type="slidenum">
              <a:rPr lang="en-US" sz="1400" b="0" baseline="0">
                <a:latin typeface="Times New Roman" charset="0"/>
              </a:rPr>
              <a:pPr eaLnBrk="1" hangingPunct="1"/>
              <a:t>38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charset="0"/>
                <a:ea typeface="SimSun" charset="0"/>
                <a:cs typeface="SimSun" charset="0"/>
              </a:rPr>
              <a:t>World-wide interest </a:t>
            </a:r>
            <a:endParaRPr lang="en-US" altLang="zh-CN" sz="2800" b="1" baseline="-25000" dirty="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917" name="AutoShape 3"/>
          <p:cNvSpPr>
            <a:spLocks noChangeArrowheads="1"/>
          </p:cNvSpPr>
          <p:nvPr/>
        </p:nvSpPr>
        <p:spPr bwMode="auto">
          <a:xfrm>
            <a:off x="6629400" y="3581400"/>
            <a:ext cx="852488" cy="852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 rot="-5400000">
            <a:off x="6080125" y="4464050"/>
            <a:ext cx="4286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aseline="0"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85800" y="5753100"/>
            <a:ext cx="8077200" cy="2400300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World interest: SPS, PHENIX, LHC, FAIR, KEK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9" name="Picture 2" descr="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404304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012-Aug-02-ALICE_3D_v0_with_Text_(1)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2600"/>
            <a:ext cx="4495800" cy="30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AGSUSERMeeting_LijuanRua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19" y="974900"/>
            <a:ext cx="6384281" cy="4587700"/>
          </a:xfrm>
          <a:prstGeom prst="rect">
            <a:avLst/>
          </a:prstGeom>
        </p:spPr>
      </p:pic>
      <p:sp>
        <p:nvSpPr>
          <p:cNvPr id="38913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3012" name="Footer Placeholder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89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E9501-8B5B-C946-9B0C-D020B70D5057}" type="slidenum">
              <a:rPr lang="en-US" sz="1400" b="0" baseline="0">
                <a:latin typeface="Times New Roman" charset="0"/>
              </a:rPr>
              <a:pPr eaLnBrk="1" hangingPunct="1"/>
              <a:t>39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latin typeface="Times New Roman" charset="0"/>
                <a:ea typeface="SimSun" charset="0"/>
                <a:cs typeface="SimSun" charset="0"/>
              </a:rPr>
              <a:t>P</a:t>
            </a:r>
            <a:r>
              <a:rPr lang="en-US" altLang="zh-CN" sz="2800" b="1" dirty="0" smtClean="0">
                <a:latin typeface="Times New Roman" charset="0"/>
                <a:ea typeface="SimSun" charset="0"/>
                <a:cs typeface="SimSun" charset="0"/>
              </a:rPr>
              <a:t>hoton emission </a:t>
            </a:r>
            <a:endParaRPr lang="en-US" altLang="zh-CN" sz="2800" b="1" baseline="-25000" dirty="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917" name="AutoShape 3"/>
          <p:cNvSpPr>
            <a:spLocks noChangeArrowheads="1"/>
          </p:cNvSpPr>
          <p:nvPr/>
        </p:nvSpPr>
        <p:spPr bwMode="auto">
          <a:xfrm>
            <a:off x="6629400" y="3581400"/>
            <a:ext cx="852488" cy="852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 rot="-5400000">
            <a:off x="6080125" y="4464050"/>
            <a:ext cx="4286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aseline="0">
              <a:cs typeface="Arial" charset="0"/>
            </a:endParaRPr>
          </a:p>
        </p:txBody>
      </p:sp>
      <p:sp>
        <p:nvSpPr>
          <p:cNvPr id="38921" name="Rectangle 5"/>
          <p:cNvSpPr>
            <a:spLocks noGrp="1" noChangeArrowheads="1"/>
          </p:cNvSpPr>
          <p:nvPr>
            <p:ph idx="1"/>
          </p:nvPr>
        </p:nvSpPr>
        <p:spPr>
          <a:xfrm>
            <a:off x="1600200" y="5486400"/>
            <a:ext cx="6629400" cy="152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Hot</a:t>
            </a:r>
            <a:r>
              <a:rPr lang="en-US" sz="2400" dirty="0" smtClean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contribution</a:t>
            </a:r>
            <a:r>
              <a:rPr lang="en-US" sz="2400" dirty="0" smtClean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observed</a:t>
            </a:r>
            <a:r>
              <a:rPr lang="en-US" sz="2400" dirty="0" smtClean="0">
                <a:latin typeface="Arial" charset="0"/>
                <a:ea typeface="SimSun" charset="0"/>
                <a:cs typeface="SimSun" charset="0"/>
              </a:rPr>
              <a:t> in the photon energy spectrum!</a:t>
            </a:r>
            <a:endParaRPr lang="en-US" sz="2400" dirty="0">
              <a:solidFill>
                <a:srgbClr val="3333CC"/>
              </a:solidFill>
              <a:latin typeface="Arial"/>
              <a:cs typeface="Arial"/>
            </a:endParaRPr>
          </a:p>
          <a:p>
            <a:pPr marL="609600" indent="-609600"/>
            <a:endParaRPr lang="en-US" altLang="zh-CN" sz="1800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1800" dirty="0">
                <a:solidFill>
                  <a:srgbClr val="FF33CC"/>
                </a:solidFill>
                <a:latin typeface="Arial" charset="0"/>
                <a:ea typeface="SimSun" charset="0"/>
                <a:cs typeface="SimSun" charset="0"/>
              </a:rPr>
              <a:t>         </a:t>
            </a:r>
            <a:endParaRPr lang="en-US" altLang="zh-CN" sz="1800" b="1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609600" indent="-609600" eaLnBrk="1" hangingPunct="1">
              <a:buFontTx/>
              <a:buNone/>
            </a:pPr>
            <a:endParaRPr lang="en-US" altLang="zh-CN" sz="1800" b="1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27000" y="1981199"/>
            <a:ext cx="2697163" cy="2057400"/>
            <a:chOff x="96" y="1872"/>
            <a:chExt cx="1699" cy="1296"/>
          </a:xfrm>
        </p:grpSpPr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96" y="2064"/>
              <a:ext cx="1152" cy="1104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alpha val="81000"/>
                  </a:srgbClr>
                </a:gs>
                <a:gs pos="100000">
                  <a:srgbClr val="FFFF99">
                    <a:gamma/>
                    <a:shade val="7764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 (Hebrew)" charset="-79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336" y="2304"/>
              <a:ext cx="480" cy="144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rot="900000" flipV="1">
              <a:off x="240" y="2688"/>
              <a:ext cx="480" cy="144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rot="-132155">
              <a:off x="718" y="2712"/>
              <a:ext cx="777" cy="52"/>
            </a:xfrm>
            <a:custGeom>
              <a:avLst/>
              <a:gdLst>
                <a:gd name="T0" fmla="*/ 0 w 584"/>
                <a:gd name="T1" fmla="*/ 0 h 168"/>
                <a:gd name="T2" fmla="*/ 2147483647 w 584"/>
                <a:gd name="T3" fmla="*/ 0 h 168"/>
                <a:gd name="T4" fmla="*/ 2147483647 w 584"/>
                <a:gd name="T5" fmla="*/ 0 h 168"/>
                <a:gd name="T6" fmla="*/ 2147483647 w 584"/>
                <a:gd name="T7" fmla="*/ 0 h 168"/>
                <a:gd name="T8" fmla="*/ 2147483647 w 584"/>
                <a:gd name="T9" fmla="*/ 0 h 168"/>
                <a:gd name="T10" fmla="*/ 2147483647 w 584"/>
                <a:gd name="T11" fmla="*/ 0 h 168"/>
                <a:gd name="T12" fmla="*/ 2147483647 w 584"/>
                <a:gd name="T13" fmla="*/ 0 h 168"/>
                <a:gd name="T14" fmla="*/ 2147483647 w 584"/>
                <a:gd name="T15" fmla="*/ 0 h 168"/>
                <a:gd name="T16" fmla="*/ 2147483647 w 584"/>
                <a:gd name="T17" fmla="*/ 0 h 168"/>
                <a:gd name="T18" fmla="*/ 2147483647 w 584"/>
                <a:gd name="T19" fmla="*/ 0 h 168"/>
                <a:gd name="T20" fmla="*/ 2147483647 w 584"/>
                <a:gd name="T21" fmla="*/ 0 h 168"/>
                <a:gd name="T22" fmla="*/ 2147483647 w 584"/>
                <a:gd name="T23" fmla="*/ 0 h 168"/>
                <a:gd name="T24" fmla="*/ 2147483647 w 584"/>
                <a:gd name="T25" fmla="*/ 0 h 168"/>
                <a:gd name="T26" fmla="*/ 2147483647 w 584"/>
                <a:gd name="T27" fmla="*/ 0 h 168"/>
                <a:gd name="T28" fmla="*/ 2147483647 w 584"/>
                <a:gd name="T29" fmla="*/ 0 h 168"/>
                <a:gd name="T30" fmla="*/ 2147483647 w 584"/>
                <a:gd name="T31" fmla="*/ 0 h 168"/>
                <a:gd name="T32" fmla="*/ 2147483647 w 584"/>
                <a:gd name="T33" fmla="*/ 0 h 168"/>
                <a:gd name="T34" fmla="*/ 2147483647 w 584"/>
                <a:gd name="T35" fmla="*/ 0 h 168"/>
                <a:gd name="T36" fmla="*/ 2147483647 w 584"/>
                <a:gd name="T37" fmla="*/ 0 h 168"/>
                <a:gd name="T38" fmla="*/ 2147483647 w 584"/>
                <a:gd name="T39" fmla="*/ 0 h 168"/>
                <a:gd name="T40" fmla="*/ 2147483647 w 584"/>
                <a:gd name="T41" fmla="*/ 0 h 168"/>
                <a:gd name="T42" fmla="*/ 2147483647 w 584"/>
                <a:gd name="T43" fmla="*/ 0 h 168"/>
                <a:gd name="T44" fmla="*/ 2147483647 w 584"/>
                <a:gd name="T45" fmla="*/ 0 h 168"/>
                <a:gd name="T46" fmla="*/ 2147483647 w 584"/>
                <a:gd name="T47" fmla="*/ 0 h 168"/>
                <a:gd name="T48" fmla="*/ 2147483647 w 584"/>
                <a:gd name="T49" fmla="*/ 0 h 168"/>
                <a:gd name="T50" fmla="*/ 2147483647 w 584"/>
                <a:gd name="T51" fmla="*/ 0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4"/>
                <a:gd name="T79" fmla="*/ 0 h 168"/>
                <a:gd name="T80" fmla="*/ 584 w 584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4" h="168">
                  <a:moveTo>
                    <a:pt x="0" y="104"/>
                  </a:moveTo>
                  <a:cubicBezTo>
                    <a:pt x="20" y="52"/>
                    <a:pt x="40" y="0"/>
                    <a:pt x="48" y="8"/>
                  </a:cubicBezTo>
                  <a:cubicBezTo>
                    <a:pt x="56" y="16"/>
                    <a:pt x="40" y="152"/>
                    <a:pt x="48" y="152"/>
                  </a:cubicBezTo>
                  <a:cubicBezTo>
                    <a:pt x="56" y="152"/>
                    <a:pt x="88" y="8"/>
                    <a:pt x="96" y="8"/>
                  </a:cubicBezTo>
                  <a:cubicBezTo>
                    <a:pt x="104" y="8"/>
                    <a:pt x="88" y="152"/>
                    <a:pt x="96" y="152"/>
                  </a:cubicBezTo>
                  <a:cubicBezTo>
                    <a:pt x="104" y="152"/>
                    <a:pt x="136" y="8"/>
                    <a:pt x="144" y="8"/>
                  </a:cubicBezTo>
                  <a:cubicBezTo>
                    <a:pt x="152" y="8"/>
                    <a:pt x="136" y="152"/>
                    <a:pt x="144" y="152"/>
                  </a:cubicBezTo>
                  <a:cubicBezTo>
                    <a:pt x="152" y="152"/>
                    <a:pt x="184" y="8"/>
                    <a:pt x="192" y="8"/>
                  </a:cubicBezTo>
                  <a:cubicBezTo>
                    <a:pt x="200" y="8"/>
                    <a:pt x="184" y="152"/>
                    <a:pt x="192" y="152"/>
                  </a:cubicBezTo>
                  <a:cubicBezTo>
                    <a:pt x="200" y="152"/>
                    <a:pt x="232" y="8"/>
                    <a:pt x="240" y="8"/>
                  </a:cubicBezTo>
                  <a:cubicBezTo>
                    <a:pt x="248" y="8"/>
                    <a:pt x="232" y="152"/>
                    <a:pt x="240" y="152"/>
                  </a:cubicBezTo>
                  <a:cubicBezTo>
                    <a:pt x="248" y="152"/>
                    <a:pt x="280" y="8"/>
                    <a:pt x="288" y="8"/>
                  </a:cubicBezTo>
                  <a:cubicBezTo>
                    <a:pt x="296" y="8"/>
                    <a:pt x="280" y="152"/>
                    <a:pt x="288" y="152"/>
                  </a:cubicBezTo>
                  <a:cubicBezTo>
                    <a:pt x="296" y="152"/>
                    <a:pt x="328" y="8"/>
                    <a:pt x="336" y="8"/>
                  </a:cubicBezTo>
                  <a:cubicBezTo>
                    <a:pt x="344" y="8"/>
                    <a:pt x="328" y="152"/>
                    <a:pt x="336" y="152"/>
                  </a:cubicBezTo>
                  <a:cubicBezTo>
                    <a:pt x="344" y="152"/>
                    <a:pt x="376" y="8"/>
                    <a:pt x="384" y="8"/>
                  </a:cubicBezTo>
                  <a:cubicBezTo>
                    <a:pt x="392" y="8"/>
                    <a:pt x="376" y="152"/>
                    <a:pt x="384" y="152"/>
                  </a:cubicBezTo>
                  <a:cubicBezTo>
                    <a:pt x="392" y="152"/>
                    <a:pt x="424" y="8"/>
                    <a:pt x="432" y="8"/>
                  </a:cubicBezTo>
                  <a:cubicBezTo>
                    <a:pt x="440" y="8"/>
                    <a:pt x="424" y="152"/>
                    <a:pt x="432" y="152"/>
                  </a:cubicBezTo>
                  <a:cubicBezTo>
                    <a:pt x="440" y="152"/>
                    <a:pt x="472" y="8"/>
                    <a:pt x="480" y="8"/>
                  </a:cubicBezTo>
                  <a:cubicBezTo>
                    <a:pt x="488" y="8"/>
                    <a:pt x="472" y="152"/>
                    <a:pt x="480" y="152"/>
                  </a:cubicBezTo>
                  <a:cubicBezTo>
                    <a:pt x="488" y="152"/>
                    <a:pt x="520" y="8"/>
                    <a:pt x="528" y="8"/>
                  </a:cubicBezTo>
                  <a:cubicBezTo>
                    <a:pt x="536" y="8"/>
                    <a:pt x="520" y="152"/>
                    <a:pt x="528" y="152"/>
                  </a:cubicBezTo>
                  <a:cubicBezTo>
                    <a:pt x="536" y="152"/>
                    <a:pt x="568" y="8"/>
                    <a:pt x="576" y="8"/>
                  </a:cubicBezTo>
                  <a:cubicBezTo>
                    <a:pt x="584" y="8"/>
                    <a:pt x="584" y="136"/>
                    <a:pt x="576" y="152"/>
                  </a:cubicBezTo>
                  <a:cubicBezTo>
                    <a:pt x="568" y="168"/>
                    <a:pt x="536" y="112"/>
                    <a:pt x="528" y="104"/>
                  </a:cubicBezTo>
                </a:path>
              </a:pathLst>
            </a:custGeom>
            <a:noFill/>
            <a:ln w="317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 rot="-904109">
              <a:off x="816" y="2208"/>
              <a:ext cx="409" cy="52"/>
            </a:xfrm>
            <a:custGeom>
              <a:avLst/>
              <a:gdLst>
                <a:gd name="T0" fmla="*/ 0 w 584"/>
                <a:gd name="T1" fmla="*/ 0 h 168"/>
                <a:gd name="T2" fmla="*/ 1 w 584"/>
                <a:gd name="T3" fmla="*/ 0 h 168"/>
                <a:gd name="T4" fmla="*/ 1 w 584"/>
                <a:gd name="T5" fmla="*/ 0 h 168"/>
                <a:gd name="T6" fmla="*/ 1 w 584"/>
                <a:gd name="T7" fmla="*/ 0 h 168"/>
                <a:gd name="T8" fmla="*/ 1 w 584"/>
                <a:gd name="T9" fmla="*/ 0 h 168"/>
                <a:gd name="T10" fmla="*/ 1 w 584"/>
                <a:gd name="T11" fmla="*/ 0 h 168"/>
                <a:gd name="T12" fmla="*/ 1 w 584"/>
                <a:gd name="T13" fmla="*/ 0 h 168"/>
                <a:gd name="T14" fmla="*/ 1 w 584"/>
                <a:gd name="T15" fmla="*/ 0 h 168"/>
                <a:gd name="T16" fmla="*/ 1 w 584"/>
                <a:gd name="T17" fmla="*/ 0 h 168"/>
                <a:gd name="T18" fmla="*/ 1 w 584"/>
                <a:gd name="T19" fmla="*/ 0 h 168"/>
                <a:gd name="T20" fmla="*/ 1 w 584"/>
                <a:gd name="T21" fmla="*/ 0 h 168"/>
                <a:gd name="T22" fmla="*/ 1 w 584"/>
                <a:gd name="T23" fmla="*/ 0 h 168"/>
                <a:gd name="T24" fmla="*/ 1 w 584"/>
                <a:gd name="T25" fmla="*/ 0 h 168"/>
                <a:gd name="T26" fmla="*/ 1 w 584"/>
                <a:gd name="T27" fmla="*/ 0 h 168"/>
                <a:gd name="T28" fmla="*/ 1 w 584"/>
                <a:gd name="T29" fmla="*/ 0 h 168"/>
                <a:gd name="T30" fmla="*/ 1 w 584"/>
                <a:gd name="T31" fmla="*/ 0 h 168"/>
                <a:gd name="T32" fmla="*/ 1 w 584"/>
                <a:gd name="T33" fmla="*/ 0 h 168"/>
                <a:gd name="T34" fmla="*/ 1 w 584"/>
                <a:gd name="T35" fmla="*/ 0 h 168"/>
                <a:gd name="T36" fmla="*/ 1 w 584"/>
                <a:gd name="T37" fmla="*/ 0 h 168"/>
                <a:gd name="T38" fmla="*/ 1 w 584"/>
                <a:gd name="T39" fmla="*/ 0 h 168"/>
                <a:gd name="T40" fmla="*/ 1 w 584"/>
                <a:gd name="T41" fmla="*/ 0 h 168"/>
                <a:gd name="T42" fmla="*/ 1 w 584"/>
                <a:gd name="T43" fmla="*/ 0 h 168"/>
                <a:gd name="T44" fmla="*/ 1 w 584"/>
                <a:gd name="T45" fmla="*/ 0 h 168"/>
                <a:gd name="T46" fmla="*/ 1 w 584"/>
                <a:gd name="T47" fmla="*/ 0 h 168"/>
                <a:gd name="T48" fmla="*/ 1 w 584"/>
                <a:gd name="T49" fmla="*/ 0 h 168"/>
                <a:gd name="T50" fmla="*/ 1 w 584"/>
                <a:gd name="T51" fmla="*/ 0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4"/>
                <a:gd name="T79" fmla="*/ 0 h 168"/>
                <a:gd name="T80" fmla="*/ 584 w 584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4" h="168">
                  <a:moveTo>
                    <a:pt x="0" y="104"/>
                  </a:moveTo>
                  <a:cubicBezTo>
                    <a:pt x="20" y="52"/>
                    <a:pt x="40" y="0"/>
                    <a:pt x="48" y="8"/>
                  </a:cubicBezTo>
                  <a:cubicBezTo>
                    <a:pt x="56" y="16"/>
                    <a:pt x="40" y="152"/>
                    <a:pt x="48" y="152"/>
                  </a:cubicBezTo>
                  <a:cubicBezTo>
                    <a:pt x="56" y="152"/>
                    <a:pt x="88" y="8"/>
                    <a:pt x="96" y="8"/>
                  </a:cubicBezTo>
                  <a:cubicBezTo>
                    <a:pt x="104" y="8"/>
                    <a:pt x="88" y="152"/>
                    <a:pt x="96" y="152"/>
                  </a:cubicBezTo>
                  <a:cubicBezTo>
                    <a:pt x="104" y="152"/>
                    <a:pt x="136" y="8"/>
                    <a:pt x="144" y="8"/>
                  </a:cubicBezTo>
                  <a:cubicBezTo>
                    <a:pt x="152" y="8"/>
                    <a:pt x="136" y="152"/>
                    <a:pt x="144" y="152"/>
                  </a:cubicBezTo>
                  <a:cubicBezTo>
                    <a:pt x="152" y="152"/>
                    <a:pt x="184" y="8"/>
                    <a:pt x="192" y="8"/>
                  </a:cubicBezTo>
                  <a:cubicBezTo>
                    <a:pt x="200" y="8"/>
                    <a:pt x="184" y="152"/>
                    <a:pt x="192" y="152"/>
                  </a:cubicBezTo>
                  <a:cubicBezTo>
                    <a:pt x="200" y="152"/>
                    <a:pt x="232" y="8"/>
                    <a:pt x="240" y="8"/>
                  </a:cubicBezTo>
                  <a:cubicBezTo>
                    <a:pt x="248" y="8"/>
                    <a:pt x="232" y="152"/>
                    <a:pt x="240" y="152"/>
                  </a:cubicBezTo>
                  <a:cubicBezTo>
                    <a:pt x="248" y="152"/>
                    <a:pt x="280" y="8"/>
                    <a:pt x="288" y="8"/>
                  </a:cubicBezTo>
                  <a:cubicBezTo>
                    <a:pt x="296" y="8"/>
                    <a:pt x="280" y="152"/>
                    <a:pt x="288" y="152"/>
                  </a:cubicBezTo>
                  <a:cubicBezTo>
                    <a:pt x="296" y="152"/>
                    <a:pt x="328" y="8"/>
                    <a:pt x="336" y="8"/>
                  </a:cubicBezTo>
                  <a:cubicBezTo>
                    <a:pt x="344" y="8"/>
                    <a:pt x="328" y="152"/>
                    <a:pt x="336" y="152"/>
                  </a:cubicBezTo>
                  <a:cubicBezTo>
                    <a:pt x="344" y="152"/>
                    <a:pt x="376" y="8"/>
                    <a:pt x="384" y="8"/>
                  </a:cubicBezTo>
                  <a:cubicBezTo>
                    <a:pt x="392" y="8"/>
                    <a:pt x="376" y="152"/>
                    <a:pt x="384" y="152"/>
                  </a:cubicBezTo>
                  <a:cubicBezTo>
                    <a:pt x="392" y="152"/>
                    <a:pt x="424" y="8"/>
                    <a:pt x="432" y="8"/>
                  </a:cubicBezTo>
                  <a:cubicBezTo>
                    <a:pt x="440" y="8"/>
                    <a:pt x="424" y="152"/>
                    <a:pt x="432" y="152"/>
                  </a:cubicBezTo>
                  <a:cubicBezTo>
                    <a:pt x="440" y="152"/>
                    <a:pt x="472" y="8"/>
                    <a:pt x="480" y="8"/>
                  </a:cubicBezTo>
                  <a:cubicBezTo>
                    <a:pt x="488" y="8"/>
                    <a:pt x="472" y="152"/>
                    <a:pt x="480" y="152"/>
                  </a:cubicBezTo>
                  <a:cubicBezTo>
                    <a:pt x="488" y="152"/>
                    <a:pt x="520" y="8"/>
                    <a:pt x="528" y="8"/>
                  </a:cubicBezTo>
                  <a:cubicBezTo>
                    <a:pt x="536" y="8"/>
                    <a:pt x="520" y="152"/>
                    <a:pt x="528" y="152"/>
                  </a:cubicBezTo>
                  <a:cubicBezTo>
                    <a:pt x="536" y="152"/>
                    <a:pt x="568" y="8"/>
                    <a:pt x="576" y="8"/>
                  </a:cubicBezTo>
                  <a:cubicBezTo>
                    <a:pt x="584" y="8"/>
                    <a:pt x="584" y="136"/>
                    <a:pt x="576" y="152"/>
                  </a:cubicBezTo>
                  <a:cubicBezTo>
                    <a:pt x="568" y="168"/>
                    <a:pt x="536" y="112"/>
                    <a:pt x="528" y="104"/>
                  </a:cubicBezTo>
                </a:path>
              </a:pathLst>
            </a:custGeom>
            <a:noFill/>
            <a:ln w="317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1229" y="1928"/>
              <a:ext cx="240" cy="240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1230" y="2169"/>
              <a:ext cx="288" cy="98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307" y="23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787" y="224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215" y="271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690" y="2699"/>
              <a:ext cx="98" cy="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1453" y="1872"/>
              <a:ext cx="342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 b="1" i="1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Times New Roman (Hebrew)" charset="0"/>
                </a:defRPr>
              </a:lvl1pPr>
              <a:lvl2pPr marL="742950" indent="-28575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2pPr>
              <a:lvl3pPr marL="11430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3pPr>
              <a:lvl4pPr marL="16002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4pPr>
              <a:lvl5pPr marL="20574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9pPr>
            </a:lstStyle>
            <a:p>
              <a:pPr algn="l"/>
              <a:r>
                <a:rPr kumimoji="1" lang="en-US" sz="3400" i="0" dirty="0">
                  <a:solidFill>
                    <a:srgbClr val="000066"/>
                  </a:solidFill>
                </a:rPr>
                <a:t>e</a:t>
              </a:r>
              <a:r>
                <a:rPr kumimoji="1" lang="en-US" sz="3400" i="0" baseline="30000" dirty="0">
                  <a:solidFill>
                    <a:srgbClr val="000066"/>
                  </a:solidFill>
                </a:rPr>
                <a:t>+</a:t>
              </a: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r>
                <a:rPr kumimoji="1" lang="en-US" sz="3400" i="0" dirty="0">
                  <a:solidFill>
                    <a:srgbClr val="000066"/>
                  </a:solidFill>
                </a:rPr>
                <a:t>e</a:t>
              </a:r>
              <a:r>
                <a:rPr kumimoji="1" lang="en-US" sz="3400" i="0" baseline="30000" dirty="0">
                  <a:solidFill>
                    <a:srgbClr val="000066"/>
                  </a:solidFill>
                </a:rPr>
                <a:t>-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1508" y="2582"/>
              <a:ext cx="26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600" b="1" i="1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Times New Roman (Hebrew)" charset="0"/>
                </a:defRPr>
              </a:lvl1pPr>
              <a:lvl2pPr marL="742950" indent="-28575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2pPr>
              <a:lvl3pPr marL="11430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3pPr>
              <a:lvl4pPr marL="16002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4pPr>
              <a:lvl5pPr marL="20574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9pPr>
            </a:lstStyle>
            <a:p>
              <a:pPr algn="l"/>
              <a:r>
                <a:rPr kumimoji="1" lang="el-GR" sz="4000" i="0" dirty="0">
                  <a:solidFill>
                    <a:srgbClr val="FF6600"/>
                  </a:solidFill>
                  <a:cs typeface="Times New Roman" charset="0"/>
                </a:rPr>
                <a:t>γ</a:t>
              </a: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 rot="8400000">
              <a:off x="720" y="2572"/>
              <a:ext cx="374" cy="52"/>
            </a:xfrm>
            <a:custGeom>
              <a:avLst/>
              <a:gdLst>
                <a:gd name="T0" fmla="*/ 0 w 584"/>
                <a:gd name="T1" fmla="*/ 0 h 168"/>
                <a:gd name="T2" fmla="*/ 1 w 584"/>
                <a:gd name="T3" fmla="*/ 0 h 168"/>
                <a:gd name="T4" fmla="*/ 1 w 584"/>
                <a:gd name="T5" fmla="*/ 0 h 168"/>
                <a:gd name="T6" fmla="*/ 1 w 584"/>
                <a:gd name="T7" fmla="*/ 0 h 168"/>
                <a:gd name="T8" fmla="*/ 1 w 584"/>
                <a:gd name="T9" fmla="*/ 0 h 168"/>
                <a:gd name="T10" fmla="*/ 1 w 584"/>
                <a:gd name="T11" fmla="*/ 0 h 168"/>
                <a:gd name="T12" fmla="*/ 1 w 584"/>
                <a:gd name="T13" fmla="*/ 0 h 168"/>
                <a:gd name="T14" fmla="*/ 1 w 584"/>
                <a:gd name="T15" fmla="*/ 0 h 168"/>
                <a:gd name="T16" fmla="*/ 1 w 584"/>
                <a:gd name="T17" fmla="*/ 0 h 168"/>
                <a:gd name="T18" fmla="*/ 1 w 584"/>
                <a:gd name="T19" fmla="*/ 0 h 168"/>
                <a:gd name="T20" fmla="*/ 1 w 584"/>
                <a:gd name="T21" fmla="*/ 0 h 168"/>
                <a:gd name="T22" fmla="*/ 1 w 584"/>
                <a:gd name="T23" fmla="*/ 0 h 168"/>
                <a:gd name="T24" fmla="*/ 1 w 584"/>
                <a:gd name="T25" fmla="*/ 0 h 168"/>
                <a:gd name="T26" fmla="*/ 1 w 584"/>
                <a:gd name="T27" fmla="*/ 0 h 168"/>
                <a:gd name="T28" fmla="*/ 1 w 584"/>
                <a:gd name="T29" fmla="*/ 0 h 168"/>
                <a:gd name="T30" fmla="*/ 1 w 584"/>
                <a:gd name="T31" fmla="*/ 0 h 168"/>
                <a:gd name="T32" fmla="*/ 1 w 584"/>
                <a:gd name="T33" fmla="*/ 0 h 168"/>
                <a:gd name="T34" fmla="*/ 1 w 584"/>
                <a:gd name="T35" fmla="*/ 0 h 168"/>
                <a:gd name="T36" fmla="*/ 1 w 584"/>
                <a:gd name="T37" fmla="*/ 0 h 168"/>
                <a:gd name="T38" fmla="*/ 1 w 584"/>
                <a:gd name="T39" fmla="*/ 0 h 168"/>
                <a:gd name="T40" fmla="*/ 1 w 584"/>
                <a:gd name="T41" fmla="*/ 0 h 168"/>
                <a:gd name="T42" fmla="*/ 1 w 584"/>
                <a:gd name="T43" fmla="*/ 0 h 168"/>
                <a:gd name="T44" fmla="*/ 1 w 584"/>
                <a:gd name="T45" fmla="*/ 0 h 168"/>
                <a:gd name="T46" fmla="*/ 1 w 584"/>
                <a:gd name="T47" fmla="*/ 0 h 168"/>
                <a:gd name="T48" fmla="*/ 1 w 584"/>
                <a:gd name="T49" fmla="*/ 0 h 168"/>
                <a:gd name="T50" fmla="*/ 1 w 584"/>
                <a:gd name="T51" fmla="*/ 0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4"/>
                <a:gd name="T79" fmla="*/ 0 h 168"/>
                <a:gd name="T80" fmla="*/ 584 w 584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4" h="168">
                  <a:moveTo>
                    <a:pt x="0" y="104"/>
                  </a:moveTo>
                  <a:cubicBezTo>
                    <a:pt x="20" y="52"/>
                    <a:pt x="40" y="0"/>
                    <a:pt x="48" y="8"/>
                  </a:cubicBezTo>
                  <a:cubicBezTo>
                    <a:pt x="56" y="16"/>
                    <a:pt x="40" y="152"/>
                    <a:pt x="48" y="152"/>
                  </a:cubicBezTo>
                  <a:cubicBezTo>
                    <a:pt x="56" y="152"/>
                    <a:pt x="88" y="8"/>
                    <a:pt x="96" y="8"/>
                  </a:cubicBezTo>
                  <a:cubicBezTo>
                    <a:pt x="104" y="8"/>
                    <a:pt x="88" y="152"/>
                    <a:pt x="96" y="152"/>
                  </a:cubicBezTo>
                  <a:cubicBezTo>
                    <a:pt x="104" y="152"/>
                    <a:pt x="136" y="8"/>
                    <a:pt x="144" y="8"/>
                  </a:cubicBezTo>
                  <a:cubicBezTo>
                    <a:pt x="152" y="8"/>
                    <a:pt x="136" y="152"/>
                    <a:pt x="144" y="152"/>
                  </a:cubicBezTo>
                  <a:cubicBezTo>
                    <a:pt x="152" y="152"/>
                    <a:pt x="184" y="8"/>
                    <a:pt x="192" y="8"/>
                  </a:cubicBezTo>
                  <a:cubicBezTo>
                    <a:pt x="200" y="8"/>
                    <a:pt x="184" y="152"/>
                    <a:pt x="192" y="152"/>
                  </a:cubicBezTo>
                  <a:cubicBezTo>
                    <a:pt x="200" y="152"/>
                    <a:pt x="232" y="8"/>
                    <a:pt x="240" y="8"/>
                  </a:cubicBezTo>
                  <a:cubicBezTo>
                    <a:pt x="248" y="8"/>
                    <a:pt x="232" y="152"/>
                    <a:pt x="240" y="152"/>
                  </a:cubicBezTo>
                  <a:cubicBezTo>
                    <a:pt x="248" y="152"/>
                    <a:pt x="280" y="8"/>
                    <a:pt x="288" y="8"/>
                  </a:cubicBezTo>
                  <a:cubicBezTo>
                    <a:pt x="296" y="8"/>
                    <a:pt x="280" y="152"/>
                    <a:pt x="288" y="152"/>
                  </a:cubicBezTo>
                  <a:cubicBezTo>
                    <a:pt x="296" y="152"/>
                    <a:pt x="328" y="8"/>
                    <a:pt x="336" y="8"/>
                  </a:cubicBezTo>
                  <a:cubicBezTo>
                    <a:pt x="344" y="8"/>
                    <a:pt x="328" y="152"/>
                    <a:pt x="336" y="152"/>
                  </a:cubicBezTo>
                  <a:cubicBezTo>
                    <a:pt x="344" y="152"/>
                    <a:pt x="376" y="8"/>
                    <a:pt x="384" y="8"/>
                  </a:cubicBezTo>
                  <a:cubicBezTo>
                    <a:pt x="392" y="8"/>
                    <a:pt x="376" y="152"/>
                    <a:pt x="384" y="152"/>
                  </a:cubicBezTo>
                  <a:cubicBezTo>
                    <a:pt x="392" y="152"/>
                    <a:pt x="424" y="8"/>
                    <a:pt x="432" y="8"/>
                  </a:cubicBezTo>
                  <a:cubicBezTo>
                    <a:pt x="440" y="8"/>
                    <a:pt x="424" y="152"/>
                    <a:pt x="432" y="152"/>
                  </a:cubicBezTo>
                  <a:cubicBezTo>
                    <a:pt x="440" y="152"/>
                    <a:pt x="472" y="8"/>
                    <a:pt x="480" y="8"/>
                  </a:cubicBezTo>
                  <a:cubicBezTo>
                    <a:pt x="488" y="8"/>
                    <a:pt x="472" y="152"/>
                    <a:pt x="480" y="152"/>
                  </a:cubicBezTo>
                  <a:cubicBezTo>
                    <a:pt x="488" y="152"/>
                    <a:pt x="520" y="8"/>
                    <a:pt x="528" y="8"/>
                  </a:cubicBezTo>
                  <a:cubicBezTo>
                    <a:pt x="536" y="8"/>
                    <a:pt x="520" y="152"/>
                    <a:pt x="528" y="152"/>
                  </a:cubicBezTo>
                  <a:cubicBezTo>
                    <a:pt x="536" y="152"/>
                    <a:pt x="568" y="8"/>
                    <a:pt x="576" y="8"/>
                  </a:cubicBezTo>
                  <a:cubicBezTo>
                    <a:pt x="584" y="8"/>
                    <a:pt x="584" y="136"/>
                    <a:pt x="576" y="152"/>
                  </a:cubicBezTo>
                  <a:cubicBezTo>
                    <a:pt x="568" y="168"/>
                    <a:pt x="536" y="112"/>
                    <a:pt x="528" y="104"/>
                  </a:cubicBezTo>
                </a:path>
              </a:pathLst>
            </a:custGeom>
            <a:noFill/>
            <a:ln w="222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-80153" y="3886200"/>
            <a:ext cx="765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Rapp</a:t>
            </a:r>
            <a:endParaRPr lang="en-US" baseline="0" dirty="0"/>
          </a:p>
        </p:txBody>
      </p:sp>
      <p:sp>
        <p:nvSpPr>
          <p:cNvPr id="3" name="TextBox 2"/>
          <p:cNvSpPr txBox="1"/>
          <p:nvPr/>
        </p:nvSpPr>
        <p:spPr>
          <a:xfrm>
            <a:off x="6781800" y="2334320"/>
            <a:ext cx="1143000" cy="256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3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4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latin typeface="Times New Roman" charset="0"/>
              </a:rPr>
              <a:t>Traditional Positron-emission Tomography (PET)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pic>
        <p:nvPicPr>
          <p:cNvPr id="4" name="Picture 3" descr="PET-sche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6950364" cy="5334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838200"/>
            <a:ext cx="32004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3333CC"/>
                </a:solidFill>
                <a:latin typeface="Arial"/>
                <a:cs typeface="Arial"/>
              </a:rPr>
              <a:t>PET</a:t>
            </a:r>
            <a:r>
              <a:rPr lang="en-US" sz="2400" dirty="0" smtClean="0">
                <a:latin typeface="Arial"/>
                <a:cs typeface="Arial"/>
              </a:rPr>
              <a:t> scan uses 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electron and antimatter electron (positron) annihilation into two back-to-back photons</a:t>
            </a:r>
            <a:r>
              <a:rPr lang="en-US" sz="2400" dirty="0" smtClean="0">
                <a:latin typeface="Arial"/>
                <a:cs typeface="Arial"/>
              </a:rPr>
              <a:t> to create an image. 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5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07AGSUSERMeeting_LijuanRua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036"/>
            <a:ext cx="4648200" cy="3340164"/>
          </a:xfrm>
          <a:prstGeom prst="rect">
            <a:avLst/>
          </a:prstGeom>
        </p:spPr>
      </p:pic>
      <p:sp>
        <p:nvSpPr>
          <p:cNvPr id="38913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3012" name="Footer Placeholder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89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E9501-8B5B-C946-9B0C-D020B70D5057}" type="slidenum">
              <a:rPr lang="en-US" sz="1400" b="0" baseline="0">
                <a:latin typeface="Times New Roman" charset="0"/>
              </a:rPr>
              <a:pPr eaLnBrk="1" hangingPunct="1"/>
              <a:t>40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2800" b="1" dirty="0">
                <a:latin typeface="Times New Roman" charset="0"/>
                <a:ea typeface="SimSun" charset="0"/>
                <a:cs typeface="SimSun" charset="0"/>
              </a:rPr>
              <a:t>P</a:t>
            </a:r>
            <a:r>
              <a:rPr lang="en-US" altLang="zh-CN" sz="2800" b="1" dirty="0" smtClean="0">
                <a:latin typeface="Times New Roman" charset="0"/>
                <a:ea typeface="SimSun" charset="0"/>
                <a:cs typeface="SimSun" charset="0"/>
              </a:rPr>
              <a:t>hoton emission </a:t>
            </a:r>
            <a:endParaRPr lang="en-US" altLang="zh-CN" sz="2800" b="1" baseline="-25000" dirty="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917" name="AutoShape 3"/>
          <p:cNvSpPr>
            <a:spLocks noChangeArrowheads="1"/>
          </p:cNvSpPr>
          <p:nvPr/>
        </p:nvSpPr>
        <p:spPr bwMode="auto">
          <a:xfrm>
            <a:off x="6629400" y="3581400"/>
            <a:ext cx="852488" cy="852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 rot="-5400000">
            <a:off x="6080125" y="4464050"/>
            <a:ext cx="4286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aseline="0">
              <a:cs typeface="Arial" charset="0"/>
            </a:endParaRPr>
          </a:p>
        </p:txBody>
      </p:sp>
      <p:sp>
        <p:nvSpPr>
          <p:cNvPr id="38921" name="Rectangle 5"/>
          <p:cNvSpPr>
            <a:spLocks noGrp="1" noChangeArrowheads="1"/>
          </p:cNvSpPr>
          <p:nvPr>
            <p:ph idx="1"/>
          </p:nvPr>
        </p:nvSpPr>
        <p:spPr>
          <a:xfrm>
            <a:off x="5257800" y="1066800"/>
            <a:ext cx="3733800" cy="3124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 smtClean="0">
                <a:latin typeface="Arial" charset="0"/>
                <a:ea typeface="SimSun" charset="0"/>
                <a:cs typeface="SimSun" charset="0"/>
              </a:rPr>
              <a:t>Quark-Gluon Plasma emission spectrum:</a:t>
            </a:r>
            <a:r>
              <a:rPr lang="en-US" sz="2400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sz="2400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</a:rPr>
              <a:t>photon energy a few 10</a:t>
            </a:r>
            <a:r>
              <a:rPr lang="en-US" sz="2400" baseline="30000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</a:rPr>
              <a:t>9 </a:t>
            </a:r>
            <a:r>
              <a:rPr lang="en-US" sz="2400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</a:rPr>
              <a:t>electron volts</a:t>
            </a:r>
          </a:p>
          <a:p>
            <a:pPr marL="0" indent="0" eaLnBrk="1" hangingPunct="1">
              <a:buNone/>
            </a:pPr>
            <a:endParaRPr lang="en-US" sz="1800" dirty="0" smtClean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chemeClr val="tx2"/>
                </a:solidFill>
                <a:latin typeface="Arial" charset="0"/>
                <a:ea typeface="SimSun" charset="0"/>
                <a:cs typeface="SimSun" charset="0"/>
              </a:rPr>
              <a:t>Sun emission spectrum: 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</a:rPr>
              <a:t>Photon energy a few electron volts. </a:t>
            </a:r>
          </a:p>
          <a:p>
            <a:pPr marL="0" indent="0" eaLnBrk="1" hangingPunct="1">
              <a:buNone/>
            </a:pPr>
            <a:endParaRPr lang="en-US" sz="2400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Hottest matter</a:t>
            </a:r>
            <a:r>
              <a:rPr lang="en-US" sz="2400" dirty="0" smtClean="0">
                <a:latin typeface="Arial" charset="0"/>
                <a:ea typeface="SimSun" charset="0"/>
                <a:cs typeface="SimSun" charset="0"/>
              </a:rPr>
              <a:t> in the universe: </a:t>
            </a:r>
            <a:r>
              <a:rPr lang="en-US" sz="2400" dirty="0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a few trillion degree Celsius</a:t>
            </a:r>
            <a:r>
              <a:rPr lang="en-US" sz="2400" dirty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</a:rPr>
              <a:t>!</a:t>
            </a:r>
            <a:endParaRPr lang="en-US" sz="2400" dirty="0">
              <a:solidFill>
                <a:srgbClr val="3333CC"/>
              </a:solidFill>
              <a:latin typeface="Arial"/>
              <a:cs typeface="Arial"/>
            </a:endParaRPr>
          </a:p>
          <a:p>
            <a:pPr marL="609600" indent="-609600"/>
            <a:endParaRPr lang="en-US" altLang="zh-CN" sz="1800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1800" dirty="0">
                <a:solidFill>
                  <a:srgbClr val="FF33CC"/>
                </a:solidFill>
                <a:latin typeface="Arial" charset="0"/>
                <a:ea typeface="SimSun" charset="0"/>
                <a:cs typeface="SimSun" charset="0"/>
              </a:rPr>
              <a:t>         </a:t>
            </a:r>
            <a:endParaRPr lang="en-US" altLang="zh-CN" sz="1800" b="1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  <a:p>
            <a:pPr marL="609600" indent="-609600" eaLnBrk="1" hangingPunct="1">
              <a:buFontTx/>
              <a:buNone/>
            </a:pPr>
            <a:endParaRPr lang="en-US" altLang="zh-CN" sz="1800" b="1" dirty="0">
              <a:solidFill>
                <a:srgbClr val="FF33CC"/>
              </a:solidFill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4" name="Picture 3" descr="emission_spectru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496638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vent-liju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2133600" cy="2037748"/>
          </a:xfrm>
          <a:prstGeom prst="rect">
            <a:avLst/>
          </a:prstGeom>
        </p:spPr>
      </p:pic>
      <p:sp>
        <p:nvSpPr>
          <p:cNvPr id="522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9BDD9D-969D-1144-9824-043FC953A1BD}" type="slidenum">
              <a:rPr lang="en-US" sz="1400" b="0" baseline="0">
                <a:latin typeface="Times New Roman" charset="0"/>
              </a:rPr>
              <a:pPr eaLnBrk="1" hangingPunct="1"/>
              <a:t>41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latin typeface="Times New Roman" charset="0"/>
                <a:ea typeface="SimSun" charset="0"/>
                <a:cs typeface="SimSun" charset="0"/>
              </a:rPr>
              <a:t>Summary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895600"/>
            <a:ext cx="91440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Electron-positron tomography </a:t>
            </a:r>
            <a:r>
              <a:rPr lang="en-US" sz="2800" dirty="0" smtClean="0">
                <a:latin typeface="Arial"/>
                <a:cs typeface="Arial"/>
              </a:rPr>
              <a:t>of Quark-Gluon Plasma: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altLang="zh-CN" sz="2400" b="1" kern="1200" dirty="0" err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S</a:t>
            </a:r>
            <a:r>
              <a:rPr lang="en-US" altLang="zh-CN" sz="2400" b="1" kern="1200" dirty="0" err="1" smtClean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tructureless</a:t>
            </a:r>
            <a:r>
              <a:rPr lang="en-US" altLang="zh-CN" sz="2400" b="1" kern="1200" dirty="0" smtClean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mass distribution</a:t>
            </a:r>
            <a:r>
              <a:rPr lang="en-US" altLang="zh-CN" sz="2400" b="1" kern="1200" dirty="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rPr>
              <a:t> would </a:t>
            </a: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form the last piece of evidence of chiral symmetry restoration! </a:t>
            </a:r>
          </a:p>
          <a:p>
            <a:pPr marL="0" indent="0" algn="ctr">
              <a:buNone/>
            </a:pPr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724400" y="914400"/>
            <a:ext cx="2743200" cy="2057400"/>
            <a:chOff x="96" y="1824"/>
            <a:chExt cx="1747" cy="1344"/>
          </a:xfrm>
        </p:grpSpPr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96" y="2064"/>
              <a:ext cx="1152" cy="1104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alpha val="81000"/>
                  </a:srgbClr>
                </a:gs>
                <a:gs pos="100000">
                  <a:srgbClr val="FFFF99">
                    <a:gamma/>
                    <a:shade val="7764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 (Hebrew)" charset="-79"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336" y="2304"/>
              <a:ext cx="480" cy="144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rot="-904109">
              <a:off x="816" y="2208"/>
              <a:ext cx="409" cy="52"/>
            </a:xfrm>
            <a:custGeom>
              <a:avLst/>
              <a:gdLst>
                <a:gd name="T0" fmla="*/ 0 w 584"/>
                <a:gd name="T1" fmla="*/ 0 h 168"/>
                <a:gd name="T2" fmla="*/ 1 w 584"/>
                <a:gd name="T3" fmla="*/ 0 h 168"/>
                <a:gd name="T4" fmla="*/ 1 w 584"/>
                <a:gd name="T5" fmla="*/ 0 h 168"/>
                <a:gd name="T6" fmla="*/ 1 w 584"/>
                <a:gd name="T7" fmla="*/ 0 h 168"/>
                <a:gd name="T8" fmla="*/ 1 w 584"/>
                <a:gd name="T9" fmla="*/ 0 h 168"/>
                <a:gd name="T10" fmla="*/ 1 w 584"/>
                <a:gd name="T11" fmla="*/ 0 h 168"/>
                <a:gd name="T12" fmla="*/ 1 w 584"/>
                <a:gd name="T13" fmla="*/ 0 h 168"/>
                <a:gd name="T14" fmla="*/ 1 w 584"/>
                <a:gd name="T15" fmla="*/ 0 h 168"/>
                <a:gd name="T16" fmla="*/ 1 w 584"/>
                <a:gd name="T17" fmla="*/ 0 h 168"/>
                <a:gd name="T18" fmla="*/ 1 w 584"/>
                <a:gd name="T19" fmla="*/ 0 h 168"/>
                <a:gd name="T20" fmla="*/ 1 w 584"/>
                <a:gd name="T21" fmla="*/ 0 h 168"/>
                <a:gd name="T22" fmla="*/ 1 w 584"/>
                <a:gd name="T23" fmla="*/ 0 h 168"/>
                <a:gd name="T24" fmla="*/ 1 w 584"/>
                <a:gd name="T25" fmla="*/ 0 h 168"/>
                <a:gd name="T26" fmla="*/ 1 w 584"/>
                <a:gd name="T27" fmla="*/ 0 h 168"/>
                <a:gd name="T28" fmla="*/ 1 w 584"/>
                <a:gd name="T29" fmla="*/ 0 h 168"/>
                <a:gd name="T30" fmla="*/ 1 w 584"/>
                <a:gd name="T31" fmla="*/ 0 h 168"/>
                <a:gd name="T32" fmla="*/ 1 w 584"/>
                <a:gd name="T33" fmla="*/ 0 h 168"/>
                <a:gd name="T34" fmla="*/ 1 w 584"/>
                <a:gd name="T35" fmla="*/ 0 h 168"/>
                <a:gd name="T36" fmla="*/ 1 w 584"/>
                <a:gd name="T37" fmla="*/ 0 h 168"/>
                <a:gd name="T38" fmla="*/ 1 w 584"/>
                <a:gd name="T39" fmla="*/ 0 h 168"/>
                <a:gd name="T40" fmla="*/ 1 w 584"/>
                <a:gd name="T41" fmla="*/ 0 h 168"/>
                <a:gd name="T42" fmla="*/ 1 w 584"/>
                <a:gd name="T43" fmla="*/ 0 h 168"/>
                <a:gd name="T44" fmla="*/ 1 w 584"/>
                <a:gd name="T45" fmla="*/ 0 h 168"/>
                <a:gd name="T46" fmla="*/ 1 w 584"/>
                <a:gd name="T47" fmla="*/ 0 h 168"/>
                <a:gd name="T48" fmla="*/ 1 w 584"/>
                <a:gd name="T49" fmla="*/ 0 h 168"/>
                <a:gd name="T50" fmla="*/ 1 w 584"/>
                <a:gd name="T51" fmla="*/ 0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4"/>
                <a:gd name="T79" fmla="*/ 0 h 168"/>
                <a:gd name="T80" fmla="*/ 584 w 584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4" h="168">
                  <a:moveTo>
                    <a:pt x="0" y="104"/>
                  </a:moveTo>
                  <a:cubicBezTo>
                    <a:pt x="20" y="52"/>
                    <a:pt x="40" y="0"/>
                    <a:pt x="48" y="8"/>
                  </a:cubicBezTo>
                  <a:cubicBezTo>
                    <a:pt x="56" y="16"/>
                    <a:pt x="40" y="152"/>
                    <a:pt x="48" y="152"/>
                  </a:cubicBezTo>
                  <a:cubicBezTo>
                    <a:pt x="56" y="152"/>
                    <a:pt x="88" y="8"/>
                    <a:pt x="96" y="8"/>
                  </a:cubicBezTo>
                  <a:cubicBezTo>
                    <a:pt x="104" y="8"/>
                    <a:pt x="88" y="152"/>
                    <a:pt x="96" y="152"/>
                  </a:cubicBezTo>
                  <a:cubicBezTo>
                    <a:pt x="104" y="152"/>
                    <a:pt x="136" y="8"/>
                    <a:pt x="144" y="8"/>
                  </a:cubicBezTo>
                  <a:cubicBezTo>
                    <a:pt x="152" y="8"/>
                    <a:pt x="136" y="152"/>
                    <a:pt x="144" y="152"/>
                  </a:cubicBezTo>
                  <a:cubicBezTo>
                    <a:pt x="152" y="152"/>
                    <a:pt x="184" y="8"/>
                    <a:pt x="192" y="8"/>
                  </a:cubicBezTo>
                  <a:cubicBezTo>
                    <a:pt x="200" y="8"/>
                    <a:pt x="184" y="152"/>
                    <a:pt x="192" y="152"/>
                  </a:cubicBezTo>
                  <a:cubicBezTo>
                    <a:pt x="200" y="152"/>
                    <a:pt x="232" y="8"/>
                    <a:pt x="240" y="8"/>
                  </a:cubicBezTo>
                  <a:cubicBezTo>
                    <a:pt x="248" y="8"/>
                    <a:pt x="232" y="152"/>
                    <a:pt x="240" y="152"/>
                  </a:cubicBezTo>
                  <a:cubicBezTo>
                    <a:pt x="248" y="152"/>
                    <a:pt x="280" y="8"/>
                    <a:pt x="288" y="8"/>
                  </a:cubicBezTo>
                  <a:cubicBezTo>
                    <a:pt x="296" y="8"/>
                    <a:pt x="280" y="152"/>
                    <a:pt x="288" y="152"/>
                  </a:cubicBezTo>
                  <a:cubicBezTo>
                    <a:pt x="296" y="152"/>
                    <a:pt x="328" y="8"/>
                    <a:pt x="336" y="8"/>
                  </a:cubicBezTo>
                  <a:cubicBezTo>
                    <a:pt x="344" y="8"/>
                    <a:pt x="328" y="152"/>
                    <a:pt x="336" y="152"/>
                  </a:cubicBezTo>
                  <a:cubicBezTo>
                    <a:pt x="344" y="152"/>
                    <a:pt x="376" y="8"/>
                    <a:pt x="384" y="8"/>
                  </a:cubicBezTo>
                  <a:cubicBezTo>
                    <a:pt x="392" y="8"/>
                    <a:pt x="376" y="152"/>
                    <a:pt x="384" y="152"/>
                  </a:cubicBezTo>
                  <a:cubicBezTo>
                    <a:pt x="392" y="152"/>
                    <a:pt x="424" y="8"/>
                    <a:pt x="432" y="8"/>
                  </a:cubicBezTo>
                  <a:cubicBezTo>
                    <a:pt x="440" y="8"/>
                    <a:pt x="424" y="152"/>
                    <a:pt x="432" y="152"/>
                  </a:cubicBezTo>
                  <a:cubicBezTo>
                    <a:pt x="440" y="152"/>
                    <a:pt x="472" y="8"/>
                    <a:pt x="480" y="8"/>
                  </a:cubicBezTo>
                  <a:cubicBezTo>
                    <a:pt x="488" y="8"/>
                    <a:pt x="472" y="152"/>
                    <a:pt x="480" y="152"/>
                  </a:cubicBezTo>
                  <a:cubicBezTo>
                    <a:pt x="488" y="152"/>
                    <a:pt x="520" y="8"/>
                    <a:pt x="528" y="8"/>
                  </a:cubicBezTo>
                  <a:cubicBezTo>
                    <a:pt x="536" y="8"/>
                    <a:pt x="520" y="152"/>
                    <a:pt x="528" y="152"/>
                  </a:cubicBezTo>
                  <a:cubicBezTo>
                    <a:pt x="536" y="152"/>
                    <a:pt x="568" y="8"/>
                    <a:pt x="576" y="8"/>
                  </a:cubicBezTo>
                  <a:cubicBezTo>
                    <a:pt x="584" y="8"/>
                    <a:pt x="584" y="136"/>
                    <a:pt x="576" y="152"/>
                  </a:cubicBezTo>
                  <a:cubicBezTo>
                    <a:pt x="568" y="168"/>
                    <a:pt x="536" y="112"/>
                    <a:pt x="528" y="104"/>
                  </a:cubicBezTo>
                </a:path>
              </a:pathLst>
            </a:custGeom>
            <a:noFill/>
            <a:ln w="317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1229" y="1928"/>
              <a:ext cx="240" cy="240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230" y="2169"/>
              <a:ext cx="288" cy="98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307" y="23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787" y="224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1453" y="1824"/>
              <a:ext cx="390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600" b="1" i="1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Times New Roman (Hebrew)" charset="0"/>
                </a:defRPr>
              </a:lvl1pPr>
              <a:lvl2pPr marL="742950" indent="-28575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2pPr>
              <a:lvl3pPr marL="11430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3pPr>
              <a:lvl4pPr marL="16002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4pPr>
              <a:lvl5pPr marL="20574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9pPr>
            </a:lstStyle>
            <a:p>
              <a:pPr algn="l"/>
              <a:r>
                <a:rPr kumimoji="1" lang="en-US" sz="3400" i="0" dirty="0">
                  <a:solidFill>
                    <a:srgbClr val="000066"/>
                  </a:solidFill>
                </a:rPr>
                <a:t>e</a:t>
              </a:r>
              <a:r>
                <a:rPr kumimoji="1" lang="en-US" sz="3400" i="0" dirty="0" smtClean="0">
                  <a:solidFill>
                    <a:srgbClr val="000066"/>
                  </a:solidFill>
                </a:rPr>
                <a:t>+</a:t>
              </a:r>
              <a:endParaRPr kumimoji="1" lang="en-US" sz="3400" i="0" baseline="30000" dirty="0">
                <a:solidFill>
                  <a:srgbClr val="000066"/>
                </a:solidFill>
              </a:endParaRP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endParaRPr kumimoji="1" lang="en-US" sz="2000" i="0" dirty="0" smtClean="0">
                <a:solidFill>
                  <a:srgbClr val="000066"/>
                </a:solidFill>
              </a:endParaRP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r>
                <a:rPr kumimoji="1" lang="en-US" sz="3400" i="0" dirty="0" smtClean="0">
                  <a:solidFill>
                    <a:srgbClr val="000066"/>
                  </a:solidFill>
                </a:rPr>
                <a:t>e</a:t>
              </a:r>
              <a:r>
                <a:rPr kumimoji="1" lang="en-US" sz="3400" i="0" baseline="30000" dirty="0">
                  <a:solidFill>
                    <a:srgbClr val="000066"/>
                  </a:solidFill>
                </a:rPr>
                <a:t>-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 bwMode="auto">
          <a:xfrm flipH="1">
            <a:off x="2286000" y="1447800"/>
            <a:ext cx="2819400" cy="457200"/>
          </a:xfrm>
          <a:prstGeom prst="line">
            <a:avLst/>
          </a:prstGeom>
          <a:noFill/>
          <a:ln w="9525" cap="flat" cmpd="sng" algn="ctr">
            <a:solidFill>
              <a:schemeClr val="tx2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 flipV="1">
            <a:off x="2286000" y="1905000"/>
            <a:ext cx="2438400" cy="381000"/>
          </a:xfrm>
          <a:prstGeom prst="line">
            <a:avLst/>
          </a:prstGeom>
          <a:noFill/>
          <a:ln w="9525" cap="flat" cmpd="sng" algn="ctr">
            <a:solidFill>
              <a:schemeClr val="tx2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 descr="Ralf_energy_dep_ex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2062"/>
            <a:ext cx="1854200" cy="898573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6047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81000" y="184150"/>
            <a:ext cx="87630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="1" baseline="0" dirty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The future </a:t>
            </a:r>
            <a:r>
              <a:rPr lang="en-US" sz="2800" b="1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electron-positron program</a:t>
            </a:r>
            <a:r>
              <a:rPr lang="en-US" altLang="zh-CN" sz="2800" baseline="0" dirty="0" smtClean="0">
                <a:cs typeface="Arial" charset="0"/>
              </a:rPr>
              <a:t> </a:t>
            </a:r>
            <a:endParaRPr lang="en-US" altLang="zh-CN" sz="2800" baseline="0" dirty="0">
              <a:cs typeface="Arial" charset="0"/>
            </a:endParaRPr>
          </a:p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 </a:t>
            </a:r>
            <a:endParaRPr lang="en-US" sz="2800" b="1" baseline="0" dirty="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55299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aseline="0" smtClean="0">
                <a:latin typeface="Times New Roman" charset="0"/>
              </a:rPr>
              <a:t>08/01/16</a:t>
            </a:r>
            <a:endParaRPr lang="en-US" altLang="zh-CN" sz="1400" baseline="0">
              <a:latin typeface="Times New Roman" charset="0"/>
            </a:endParaRPr>
          </a:p>
        </p:txBody>
      </p:sp>
      <p:sp>
        <p:nvSpPr>
          <p:cNvPr id="55300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09797D-4316-3D40-A0F0-74A2089A8508}" type="slidenum">
              <a:rPr lang="en-US" sz="1400" baseline="0">
                <a:latin typeface="Times New Roman" charset="0"/>
              </a:rPr>
              <a:pPr eaLnBrk="1" hangingPunct="1"/>
              <a:t>42</a:t>
            </a:fld>
            <a:endParaRPr lang="en-US" sz="1400" baseline="0">
              <a:latin typeface="Times New Roman" charset="0"/>
            </a:endParaRPr>
          </a:p>
        </p:txBody>
      </p:sp>
      <p:sp>
        <p:nvSpPr>
          <p:cNvPr id="55301" name="Footer Placehold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aseline="0" smtClean="0">
                <a:latin typeface="Times New Roman" charset="0"/>
                <a:ea typeface="SimSun" charset="0"/>
                <a:cs typeface="SimSun" charset="0"/>
              </a:rPr>
              <a:t>Lijuan Ruan, Sambamurti Lecture</a:t>
            </a:r>
            <a:endParaRPr lang="en-US" altLang="zh-CN" sz="1400" baseline="0" dirty="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55302" name="AutoShape 13" descr="data:image/gif;base64,R0lGODdhVALYAfMAAP///z8/P7+/vwAAAH9/fwAA/1nUVP8A//8AAAAAAAAAAAAAAAAAAAAAAAAAAAAAACwAAAAAVALYAQAE/hDISau9OOvNu/9gKI5kaZ5oqq5s675wLM90bd94ru987//AoHBILBqPyKRyyWw6n9CodEqtWq/YrHbL7Xq/4LB4TC6bz+i0es1uu9/wuHxOr9vv+Lx+z+/7/4CBgoOEhYaHiImKi4yNjo+QkZKTlJWWl5iZmpucnZ6foKGio6SlpqeoqaqrrK2ur7CxsrO0tba3uLm6u7y9vr/AwcLDxMXGx8jJysvMzc7P0NHS09TV1tfY2drb3N3e3+Dh4uPk5ebnZAQBAwEdBO/w7+jzmAID9/gCG/j8A/T/lO7pA2DPXwZ7AQQoXAiw4SMC7ChAJJBhosOLkdYNnHAvg0aM/iAbdaww8kJHAfJCqixUkqNBk/0irpz5p6UEmxMKDiCA8l47mkD14BR4QUCAnxIKbozJtKnTp1CjSp1KtarVq1izat3KtavXr2DDig1LaOjLDuuQng0qbm1Ntzg1QFTLtpxbP2YPWpjLsS65u30s5pRpYR1FCob7+m1LqCAFojkHn3WseDE4wH3W7YRIGMC9wwA089S80bPlcJgD8wN9c6fEfqVNn/6W2o9CELdNzqZNqvbuab4xBf8Nbbgl48SPHFjOvPlyRcgDJq/ivPoB6L2nU7HuHO1nya4vaEaqU+bRAUulRJ+0XnsQ7s05HCUY3rW92AAgSpifHz1DewT9/pSQetm5FwV8zHHwkn4A7ocURwM1GABr+bUDYINRtBeJhgb2gOBzGmAIoDoT6EfSY/psNiB9FYaGXxMcPhJjhzp8eJ1cZ/nDX38VYOhZijslFppAPkIxo0g0PmHjBibeFBpSDC7kI3oElejWgEI6cSQjWyZZw5IhvjQilP7wI9tN+FE5WGgUdWmDm4nA2cVRL7Zg1IOxgKnBgv40uSOESflj1Joo/ujiE3IekqgWnC1agWi06JmBTPVRdN9eBvEX3p+DGqomjAXa4dOnMLATVyuSTuoTeBROoJmY+OCp5lyOlhoqHQjxVQJEdfanDqkNlZYborfOkRhOKeXU6pC9/p7UmQQ89bislyjUOoi1VYyUZWuPAsssBpTZRJlL1LqAbSDnSqHruNwi5u1H4oWna6BrnVpuCenWJOqnkLXrqppHncdOwKWVxC67nuU7ncJ9MKzlWfMm3O1AT4EW8Xf0kuTwbxsLVQdn8Wj22FrwuvuiTyEbbJO9947QcR4vJ1ExuSYX5m15MUW4csyW8SwqrkRKyRnN/+JXspUJSWmUTAiz3HIIPtfRDxzbukRxve96269kRPv79AlR0xH2EKem1RpoSlmAktqnYtzS0KdMzWWxbkRMAWWcTfhqr91OC7dovzrNSb1zjzJ2EBjDdFijm3mLAcuQvYreOqbcNRyk/tCu5hFrmD/JL4GGGzLsDKOXgplv89lzGJ2luwta6vYJKiDfSBweh+1fV/b4PlaiuU+WfLZ4Ie4eEO+G8V/XlpqIBk0ebVGeHcY8iySumCHduQOhPI6P0ae34zctnuN+RCKvIPbZ+7B9ReNXST5BDHEkfveP6lP1Euavkf+964MLK9sJa0l4pnc3HbXJSOhLXw9Od77M5cdipwNN8ApFJesxYX9pwCD/dKOgn8SOYtOKHkc8yJpOUQl8R9DgGVRYLsIVb1WZg+HjWBMrkgyEVggMnQKNILchCIt2PEzgDn/BwjIUcYiKEiISeXHEMTRxiddSIhRz8cQwVHGK+tIh/haBccUvdHGLe/hiF8QIRjyQcQtnnE4BZHSIX+GJA0aJTRp3U4A62nGNi5hjDnCGQgskzkll1MEdB5lHlqgJYaoKj+4CWYNBOvIDn9LJtPb2L0WeJz3XG0TEBIOjP56JkTRwpCg70K8PFkZAmbJQ7AK0HyAGcRBHk1iYJqRIQIIylKIkZJh4FShXvZFfKeodiYY3BT3eIC976lMtP3nLGORSlwdJ0Q3JFCYW9XJMhwKdIJCJgY9w0pbNhMEzobmPgeyoSSZpBzozVT4qGPNNcMEMQjJHoXeyZZx2LJ45qSmlkTlwkYe6nxLsSQOz1Kkk3wwgU8KpAnzWUZ/QoqaZ/m5Cnv8VkE3MxF9Z4tnNTyWUoEBxKB4VdMOX/ClQsuodBe3nSiGAVAbcLOBm3oEyTDLUmeOE5FIspbWk5YZSJfSgNIl1LY5iyikSvOkMngmCSOKjVXy82rNmZaocCuKb8yyK0gxTMKUu9ZE+vFtLydYYAZKqVx/1ai1eKgPAyTBhflsmW9UKhrnGgHH1XKaV6knXWdhVBq0jwV/7ikYpEtZ0hj2sFkMxWMVeobEadWwrIDtQyU42sZZ9XFTihNnM+pF3iKCszDwrWNAepIb00iv5OtO5SwL0gp0l7WvpN6nVkZA+RvOggFTJU1Zm06qMla0I+leU/2HopNk0UfCG/imoJ4q2dsKFmmk5oB8S/bObqlwTNi1IVFE89x/E3QdFzgkYkfFIMaQpUneDG11ITve0u+1dP3NCuXUWxn6qHe1i2/vez25AdSWSKD78qBCLrmlCGa3sfvk7qf72qJZ+euODTqhSQFVwrNqLrXDD60efghC3Hf4nUO8mVENpScOy5fBr5CZJzZbyrSbG4XpB8V16SCUIP8ykdxm8YE/UmMdk7TGQNfFjIhR5yD84skuR/AklI26iTBYOiqOMHSFTWTpWvrIknJxhLWfAAGzMcpQNQOYyg7mQYkaymdeM5h17eQJrjjMcn8oq7lXydSVrIpeT/GYJxPnP4qXPYUyp/llfCppFneIuqNLM4z/LWQNIgZ2h0/mS5WZXvYveAkoCNqHnwbbPjmZz8Shi3fNWQB0Nmt52MRxkLCxtZpH1cqhFvQGzPanC2jWIfYfknyqKkXE+CVhM3mjkPgNg1mXuQIHbQV743YZKDdo1YvAbwhRaQScTQuurqq0+YyObzB/ApgNXo6KdFJhQBz7gjKEAMhA0itU12LM4vn1mcFXU1Ce903kGNEELs3TdiCK2svPbbW/PWkG2DR+I/TdChdPXd30sgrwXaGw/O3rgMmzxaUc21ZJSDuCdmPg4AB3WnMCbz9fmNnArvqEroPOxLMdyFV5uBZHHXAVfpHm2br5l/pen0eY8B9sV1qYFoAcdX1ugU2E83QI3esCNaTp6mLOwtX+pPARRDVM/+Cp1JBXdcYgE2yEhp8itGZ0xjvi5uR9cdRNsMr9ZRSltWV6mtKNxsyuIpb2Yzq6zXybBSfy63iSHYBbEtNa19Ls3Ki2CHWncj1BubZ61iYW2l8qo/zXvbLXMeNwQhtAFnC/sepvok6Oc6hFfweFhUnXFc8OFxePPcd9Y6spU99LOvfvA3hHYFBiUSTRNvFOoDHv5vOMnpab5UdQhPeP2idmmP33lByY5n0QfJpAPtwDpzkEmqTO+13UJTdXZvvT6+u6xKY/hMe+dpFbccnOOqIPk+5/B/vRk7q0c0tVbjYWErvb6GpN94IIp7tdnDARp5UZqAjYUPGFgvYRgRTRHH7cXAHhqtRR3fZOB4ORlB1gRwhYREVYYFIRrnvJvJ8YFREc6ZiUsXNOCG3hlKnYBpQZ6DTckFOVwSVFiqcd/WXAnNeBWnZE4gNM5gMdkMbgXFeVJqcUvMEZVE5hpWhB2L4BXGsMawCZHBkhKQJBjK+dqgsMCvQcuB7UPUOZZVBFaXSCFn+ZgXWdGafiF1pZMA9aGYeRqnDYenAZyJ0KHfCBGfBQTeoh/fHgHZJQyM5Usa7gn7hYPjAgujBgPQBQ4Suh9IYRqg8iGVaCGseZicPgUL1J9/vwgcEu4dR8AN9h3iYqIgnD4SpioVVv1LCanNJzRKwWBJ7MISY5jN6i4h5q2ihJHhnMoApoIeXwziaYoH6pledpwI17Xi+fXQIK1g5kjiv1xOm6hDoXngtq4DdZROFyAiF2oMcHobrCYTIi3f9XIDwUDLP6HDfDRZuzVimQIAgLlTx6QNvQBMVPlem7wIXOGWo9ngf0ieZ+jY1TAdDAHjSGgi6flG6u4NRczGeVoDTbCjBjAK/FDg5mDX/MHYBcyO5RXTOiYiA3mMshRj/YIHnSGSC1RMrHkjqmydA82aYUCLbZ0e4iWezU3kptYkgs5kYWmIGvBRzw1fIOhFvzY/gYVKV6W2CLh5yQooTO51iKKBoUiWVgK+QEoyTbUaDUe4RrA1kPt0o4UuZTJ9CvjRU0FJGykVn7tVExTAIq+CF1Z+UL0SHCvIYqJgYHs0yZJqZQx2SO902xKM0DKJIhYgpesCAUoMX7wUHlaiHW++JD5JSQ4kY0NB5Rl6Y86lXxlkg/AREDpVoRxmC08qWDyKIMElybG0W4khjG2Rj4SthPSGA1maW9rEoI2ZGEkeEImaJXqcZr6VQHVMQDdgYzT8kd8ySShKDk0xA7HFxc6EQ6cuScJJ0KX0i0idlsPV4KBCCPCSZfEyRz9kCDIeFAXqJkdRYo2g1ow0ZXX8I7//kgYAekuL9Zx0xiB2EOey2GcB+CfRxCGJgcS3VhySVGBOZBGSvcoCCmeFNCf/AmhuzgHaveJiok4F/CfzeGf/TmhclChxYVBlrMcdjQAdtShHvoGaoeQOoGgMAVlxnlHBnBH/5miKqp7T0GSN1FHBtAPM1oAf5mFgoeNoRieCQoTZjYASRqkbwaiO+dHa6akSWqjx4N+NXcBcSalZmaGqdkwurd8POGib2IBBZClj2ZZ9jKXbih4AhOKYhoDd2GmtIam8cSkvDh96VeGDmpxUXqmaCpLsmGngjhzqkUaPcmnZaalycalTtJ5aJh0gNGgiwlnfTqnktU+Lxgv9Eln/pCnjquFZwUZjin3pBUgp1tKWvAnH+Cnkc62NB25SqUXkox5Am+KcyZRqYmaYt2XigTRW/M3KRQjTLgHl+5Um69hpHCqG0m6pYJKRLvKcMnimR7xE6r2fL8lqk1Qiy31avC5A6maqIvarL3QgRcZbBWklgAUfuzUa+50Ba+SNEVBhaXJcTlKp/NYriV1aw40X/pqahmVmMiqA34ol00RsDMQHOLqrMVTrt0jrTC6EaL5gOp2gnb4FJi5p7uTYoBIr+OIbiNiUsRWJP0Gcb+po67GiLUKU0KZsMPgqB30q6zqlDV4gTqYsskqZmIZXS67srAyif3qEvjZH09osk6Q/m1csD11x2NJSwRc+J0DFSs2K7C8s7T8RbVVRgWv9lRRG2+p2DxAxrKDKgWbVqSySj9eq7RTF4XVV5Xzyos7S6VqQFCSyA4p63TukBatwkBTA7ZGSAY9YazzmQ9aBxthi6mkCbdOZEg6kxpCuH0cJDd8O2R6tGkBw3su8HZxJSuhin/Fh7grpLZQYbA1k5IWSCHA86ydm1kIsLqr24yE2g+cNmw4x35CaVO6I5aRmwsIMAG7641TgG2SGlGcagKr15CCyBT/ubGk1bsAwLxXqy4+W67KaJcB+EJdlQHJiw8WKVzM67yDO4f1WUkPQpC2S7Hq0a3Fhay/J5R51RQb/hof7dW94bYQI8GqJsIfo4doIGmQgFC8bJe3GOAcHAoilsW6rMu7Buy9DGdNP+twDWJpOUms20S7bJOMGSrA1aG6HaDAJrE46KpSknZN1sq2h5ohbqEQwet7FLxiY2gBxVmcagpGHGwBM/waNKlzE7Vr5teuNXcWclm36SmKt5ix49mf/LChBbzBCHfDgsIQGuGq0uYq1IatDzOK7LkCfXdWklGMLvzCAhzDW5TA3ZvA/wUxC1gmS3FuvXRREEjFMNI8W/NqomufwTdhm+IU5SsBXozEsiW/pfggujl3FPaUvnmtJWwkyiRwx6gC8ip+rVGwr7XH5Mm9vNtU9cRT/mmCfM3DnTlIsk6LPzqCQtNrAgLaVCaBwRuau7jgx6PGdvnlqY8sKx6nnz1sg1+5tbYKee9LnmB8S6wsBE1rvsUUyr3ykr8IExE6YKp8C2Tsu8PsPf4jortzDxpqnKaxHtl5SnD0iCmsLGRLj9SIXDf3RSMxxFYCuN6asZCrp2T4IousmjHBbQSLHD7LkDFHzspkFbhcWruaI+wczd7SKMipNHxDhNP5dG2Dzn1by2EZFfvsMj7ZeWfbSVUnOULpeYARvQLIdnSIzwdK0CAdP8esGwlMzRoqoeu5NOuYEIIzmXC3TJQbG/ezle/3WD/XYLtrnAhw0gOMGSlxNGri/jTzFJUXrZWwK1Mb3XWTq57DuYc5PQA7Xc0CfJ5ByT45wz7oOySRFoRnxdTGttTPmJJPHdXliaIIiJ6IR7eBUyf2XMEasxERY8w8B9Y8vEhjncp8fNZVfZEW9M7T2C1yUzXfZFaDSNcSnDBijNglzaGoAz4xbHl2E5arxRTjS1VzzGCGLavO+5kxWkcIcKI1inhoPVxgR3aPTNlr6TVt6Id4B5ybrVD4gADKe8t7rVXEqFnNwk6u5CxZLaTX1to66r34MEiffUeNPdqqktQCmdxC2yPcxSu8VNhZwIifEQ/rJsaxncCDdNy1DT//UtnUKLgyVWmk0namsszWkNn8/kvDiG3c203Vp6iNKCPQaU19sFyNnQZjn4qK6u3GY+3exg3fyn0whHePa4sfwBZXCs15bxjWGPDfPcoPP8owpRxNcOS5/uWMdf3giL2sZQakGC4GxgSO35nAHp6rIV5XhqWoEc7iKa7ijMbi+GCpL150aVh9l11Q/3wTy6qkilrjXiCBeAyctwquB9CjpwrkWIl60InClHTIQHsPBmAdi6rkNt6DlhebTT0pZAYf4GblV44Fcg2oW/44U44g9QbmCSnmqTHmS6Ygt6nmV5oFQzsxUP4Ycc4GbrQse44bF3sQhIdh2OiBOb54jEJwvXxMwGjS8tkGsquSHZtM3eoU/r2dpgtuDiuqOERbxNWpP2X36a/j1XmzsqXhmqSkWsOIEWf0t9AZncGWh5OKvYFpBhiIN/s4n12p5dvYSfFS6IY+3Vfx0MNFSqmsvZO8BrEE18Di5gmznNUbL7GBjXlrOejtMT14h9ie7W37OJJs1hkkJtR7y86ONNp3xfr3YL0NENUuXcS+y8fu6bw2yn49GDwVzhfqyPkIsTbB7CCx7qZ86u6evI4eK/QdosVoEOPeGi21LVm8jj0zc6Qs7OwO8BCavcfTkuVYENU2gQnf7OKIWjE1L2Q5E1c0yl/p69XiXhv7Xa13whrNSR3vSY/uiSmZ6OhwReFrb/qNoQv7/sibZ0TxVOoaDVfwADgdJcSUMuRFA80PbwWNYrTSIjkSP+w9D04sz37mnEioHaJYrdr+Q34ozxtsPhVTD9EqbyY1VjUIBYcEPRdhuPPN7fESMe1k7hdpNLewW/b8vLB7+wbsYmvDSIvqWYtHpcn6eI20me4OYUwLYbmfXBlvqwZDWBI0H/dcGbhtytXl5jji3fRuFpnN/GOMY8dN4XFfj9B5356dD9i74e/uVdTNW8lerwYVbgMVXvscI0Vr8cuHK+d3Dgh2q5UFyImxzbsL5fuHXVaE234/z+ESUMPIv94TvLjeUXYbTMb+kNiee4S/zweY+73DnwHCbRPQz99n/mGRNk9xhqB38lTd1s8B47/7Yu+TRQXDJa8oK5yD+sBJwaHAblH+EADkpNVenPXm3X8wFEdrGDKTVFe2xYbDPGY4dm/xxHe+p9IKcEMYECa6DUK5BJyWTF+UZZBWrTnn04S8dr2/2hNB435dZXNaKjyiL0SjxJ1sAhBqfNNk4A/4hq08wbMmhK27ukHFlpiZMZixxkWSuUlLDja5AQEOuLYt0EpDE8TLtYM/Pz8+G1PXF4CD0YGxxNfbCxrZmd0aXMzfYLCSSgpPOZHS0ry9TJ69vpjUYmHmsMZI5+pL3cjeme0L6vBBZ22LY9sPZbwtQND3cZF3Xl53cksYSN7H/lZ8S3u7HDU68O+IQVfm5KWTV0FMO1R9oBnwhwNQjBoE/SAUJMabR46KPPJ7aLBhyCvpAAgYEKADQ0qCVkWbCajHRV0ZN6JMk61eQFk88xj6WZQWwpNCo7DkYoLThKfoihwckfQZq6J9eFAM80SX0i/9inYDa4bW2KKGTJYVFMAEASItwcSpADNEqHYZjVrlUKAbP4JsrxBFS2OZ4CikQP0ENeofX8Qu4r4NMlUqXciK6DHe0+PvQF+RfdASQ1KL6CojHZV8jFqNgKgx8XHFuFjSjoAfA7vGEYoUP9+ZeW9YJetQROGKkg9Xs1yNX50yvvIgqPs28xv1rIPD3mNA/gE+hgAh4FPAObPu286nIagrIA/VslinV5Gxn7f19PXsEU8rXn6z9AsGwC6AYoy7G84qDDgBKfHLuN8OMK/BFkKZZZZzhCGQwgQNcu/AghKkxTZ7DsmQQwvMK8Cv0lbcUMD5OHoRxRVmrKIbr0LDYZQPayCFxg+CExJIIpEpchEbpagOsOtuiA+kIzUQMrgoaUyySmDwkU4gLk9kQa2jsOxgRTLLLFNMDq9EExZybLMOlCjAPGzNC8y0k84G1cTzhzZ9+4jKHu5wYk8N7CSTUP30RFTRHcU4JMYdBLUD0QwMpZQ+RvfM1IVlTvCUgjkbheJSUovclM5TvwQjkAlC/i31VViJi9W7fw77FNRZc9W1hF07xAekLJ7oddhZU0XTWCfrcJVYZilFFstnW2CnWWpLjTbKa1eYtlpuCc3WVJS27XbcY8kNMlxhzVUX23WzbPfdfwRwq6XYJiDArQDqlUDelujigN8t8gXhXn/rCqDgc+FlU2GGg5ks4MpAKXheiDdgKjiEM2AKhU1ka5jPj0M2hamoKJPALcw6loAIl062DAOmBLbX5A6cumBjj0X+VmSR3YoNZ5z3lUuTyqQcuoKgOzmaApTr41kTVp+W+gu3iFn5ZaJXWhoAn2HO0Jl7D7Z67JxD3nlqqYHomumOVQLA7Qma9uDiLfyVe+aW/sv++Gy0ex7aZrY5cZvlF1T+12SSodoacL0b3pRfsd8IYHJ9M7hX4hAoz0DzvlGLq416m75b6Lwrq/yC0VkqnY2kq0rbjIcZ1zqUjOua8vQ3tlac7853iKtkNETHWuvSwajXtzgUMuZluO963YvEZ58LdA3iKn5e3Mm2vXYgWarc+soh594CgE2Q2QOCLY88j9+Nr0D4ggkXx3Co655dyKiC9rLm57sYfW35tcFoGcPXB0YnwGPR7372YxsoinezKY0PaV9ToBmw9z4Fdm1ww4sbB2dmBLr5JjY2U12F+ncFAUzMMrLTw+kCqL2VhK1grSOemC52PJVF721HO+AE/um1PA8WLnz7k8K8UDc8IJSQbbX7HAY8QcPcGWFtNTphc1TGwima7gOxo58zegikh8XmhQHMxInMB8GTvLCDEiyi7khXtKwhsHBMXGHwEJYCIrpLZ3mIGfWmN78tAq6JLitYHumDvSymUIxDU2IHTwfFONprcnd0gyF5MMj5ReVud1OjDx84rzgUcGbBK0IQnfe0VFXsaqVjSsYgmcnl0SVpnQRjKCuIwThssHZf9Brtlmi7B3phSkho5eW4EDOAZW+Bk8PcJ+ByQR+uh3dpwsMzGWc+TlzMlZkIYccaKbSmGI6FVcoi0ox4tfi5sYVzQxzjvrnO1wwTiGeM5jid/uibYFLsh/MLputQOYhBhvBgQeSmCHc4peXlzZINKucnDHfAd/qRA6lbGusWykdlKlNjGoVNgP5ZjjKETXC3hOcRR4rQYeyQjTRq6MqM+RSIqpOFyItkJNPRPLNVsQod1WLhNqdOrrUNqIHTw55aSgGcHZCWJa0fZboJivwJ4aLmmiaFGKW8lZyvpki1Z1Cz6cUZ0muoRToqUXWJAV6qdIEGpV5EeVbVPFFtaaJMWloPOkNo0iyolCzrkRKpr6a9k5eY3J70lCZFkub0o8Ls12TYdjDrKc18zGTg7CAbtXkSKosHBFwZi6HXWG51fQKcKlV1agV9frKZ/9InaNfa/k89rBRIWcTkIDk51D5i0DKivBopcbrHxZqBpzDTKHH/VVxElROUL91dvqCpMQfq0191Y240e6cOxV53Gw1tbb1CiFwu5tOBp6Nn5+AqoPNq9wPDhRkJ2Gtc9coquPGlb7PSi6n65te+p9Vvf191X8FcLpgA9m+BB6Subh7PwAu2lroA1zoCM1jCk4gwT8aItQpPWMPtMFc52ZDhDYdYmFRFw4dFfGJwkQurRkJxi61KYu2B2MUzJoSKSyxOlNJYx2yRMVJuDLIdBxk1PTbJj6kiZCQLhsiPMTKLk/xkoSwZHyr5ppShfGUrhyNpssvylZPc5e2+JbJA9nKZtbSu/ofd0cxrbtO73ntkNscZF2BWCp3ljGI78yTPdw7xnkPiZz5PGNBICXShKcxfQye6C4Nei6Id7dG3PlrSi0b0pC1twvleWtOYjvSmPc1p4H5a1P7s9KhNnbBSn1rVUqr0qlfN6Na4Wta8yvSsXQ3rM6M3rrrmdZRbPeRdJyrYev61aHAtjmGnp8vHDgdfrOLsU4IA2tLOQbWpHW0PTPvaqOZ2trHt7W13m3/hBneqy31udOsx3epmd7vlK253o8Da5I63vL9d74Wt+93wZvW9HTdvffeb3wIfeL4Dbu+CGxzfyPY3wQ+u8H0/nNb0XngQAJ7dhE884xZvuMMrznGK/nv843CWuMbHHXKRp1zlEI/4yUsOcp0NU+Yzp3nNbX5znOdc5zvnec99/nOgB13oQyd60YVua6QnXelLZ3rTnf50qEddCgJ2DVysDpd6CRi5wfCe5PZpzn4ZpOt1ubrVwT5aYQBMq5L8OlLxJVszJzgyXKyoL1EyTpo2UJXNVuBTudBa2JoivBGrrMsc+OgHl1YYKINN4zX5sq5W44a4lGgA7TqyLWSdXo6PiuVNaQkd0uxujPM83KF8YdPzHbrHHCsuwshV1iu0DIqHHVRthzvPLp5+QLOo7OFoaA/nOUNuo30eEEk/4utAsIm1xPFDV4nlbx0PVYNj8t9IVEOv/hgsJVQkBp8v/UnAxWWxUa5Q05l6NYjfq0XrfmjdryUdlH+k50+09pXyVOB9PyRZxKL5gUmO4LM7tUqofxCl/pu//8u+JgML8Kmu/kO/S+C/DJqKmAo8V0gkbEoheqrAKZOqCUSssLLAMlMI8BOGe1kkHfCiz9O9EfKtvZogEYzA3RutpBoet3K9a3JBDlRAGDK2jnnA/euiD3xBAgyHviIkIsSbcGgfiUJCpWo9L7M/0ega+QtC8ptABHy/ajjCHXKJs9rCA/S+Afyg+lvA+9MXm+GsJdssJFK+rbk8UygnwJqK5YPANDgnykupOkw0KoNC+MOh65MjhMDA4vHA/t8LsysspCuavfviLRj8vdxLtC1jvkGcq6NhHDgMhuB7PLq4rRiUQRQEojVSQocxo4d6GU90tOUqLx5rLDycHWuSMjkUs1dEpudCxIghgGRqrl0ckBwrplrEpls0tDRDjdSSir3jiIZ6mAf6rgKsoO6qJ0pcBL9jA2Ykn1AoQS97s8jgRqjQRrHLqG4UR8TwRqiQOnRMR3VcR3ZsR3d8R3iMR3mcR3qsR3u8R3zMR33cR37sR3/8R4AMSIEcSIIsSIM8SIRMSIVcSIZsSId8SIiMSKczOnmSSIvErovMyDXQSI6sAmbrSKX7SJBMOpEcSVsrSZOctP1BA3mZHLRL/smLXEndykaY1EjMYrje0sX7qUmbpIa/a0Nw5EmAvEkyC6riCUqhDMivsZ23QMqkFEiidDLDCxinfEp/PAc3KJ+otEqGjMpi0EBW5EqH1AaWtAAjghvLQEs7FMunI0pG1LwTeEU5sKUSW0u2nMgS063KcIl5KUS69Mu7vEfMYsmAoaz4awkMs6XRWcHAZEcTIx/A66CiOgJbmsy5bEx7jJqvfK+qaaTdOgHPtEvMXDqpEgHqk5vPRMImEM3RJEkg4Avqm8zUzBrGbM10fE3TJCa5mM0aqk3blLpAgM2fPIbY3Cvf/M2o28oNKM79qMxVYU3knDXl1ADmbCWX8SHoFoxOWZsq5hzA7vwt7bxNlAxP8nyyCAAAOw=="/>
          <p:cNvSpPr>
            <a:spLocks noChangeAspect="1" noChangeArrowheads="1"/>
          </p:cNvSpPr>
          <p:nvPr/>
        </p:nvSpPr>
        <p:spPr bwMode="auto">
          <a:xfrm>
            <a:off x="130175" y="-1227138"/>
            <a:ext cx="4857750" cy="38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3" name="AutoShape 15" descr="data:image/gif;base64,R0lGODdhVALYAfMAAP///z8/P7+/vwAAAH9/fwAA/1nUVP8A//8AAAAAAAAAAAAAAAAAAAAAAAAAAAAAACwAAAAAVALYAQAE/hDISau9OOvNu/9gKI5kaZ5oqq5s675wLM90bd94ru987//AoHBILBqPyKRyyWw6n9CodEqtWq/YrHbL7Xq/4LB4TC6bz+i0es1uu9/wuHxOr9vv+Lx+z+/7/4CBgoOEhYaHiImKi4yNjo+QkZKTlJWWl5iZmpucnZ6foKGio6SlpqeoqaqrrK2ur7CxsrO0tba3uLm6u7y9vr/AwcLDxMXGx8jJysvMzc7P0NHS09TV1tfY2drb3N3e3+Dh4uPk5ebnZAQBAwEdBO/w7+jzmAID9/gCG/j8A/T/lO7pA2DPXwZ7AQQoXAiw4SMC7ChAJJBhosOLkdYNnHAvg0aM/iAbdaww8kJHAfJCqixUkqNBk/0irpz5p6UEmxMKDiCA8l47mkD14BR4QUCAnxIKbozJtKnTp1CjSp1KtarVq1izat3KtavXr2DDig1LaOjLDuuQng0qbm1Ntzg1QFTLtpxbP2YPWpjLsS65u30s5pRpYR1FCob7+m1LqCAFojkHn3WseDE4wH3W7YRIGMC9wwA089S80bPlcJgD8wN9c6fEfqVNn/6W2o9CELdNzqZNqvbuab4xBf8Nbbgl48SPHFjOvPlyRcgDJq/ivPoB6L2nU7HuHO1nya4vaEaqU+bRAUulRJ+0XnsQ7s05HCUY3rW92AAgSpifHz1DewT9/pSQetm5FwV8zHHwkn4A7ocURwM1GABr+bUDYINRtBeJhgb2gOBzGmAIoDoT6EfSY/psNiB9FYaGXxMcPhJjhzp8eJ1cZ/nDX38VYOhZijslFppAPkIxo0g0PmHjBibeFBpSDC7kI3oElejWgEI6cSQjWyZZw5IhvjQilP7wI9tN+FE5WGgUdWmDm4nA2cVRL7Zg1IOxgKnBgv40uSOESflj1Joo/ujiE3IekqgWnC1agWi06JmBTPVRdN9eBvEX3p+DGqomjAXa4dOnMLATVyuSTuoTeBROoJmY+OCp5lyOlhoqHQjxVQJEdfanDqkNlZYborfOkRhOKeXU6pC9/p7UmQQ89bislyjUOoi1VYyUZWuPAsssBpTZRJlL1LqAbSDnSqHruNwi5u1H4oWna6BrnVpuCenWJOqnkLXrqppHncdOwKWVxC67nuU7ncJ9MKzlWfMm3O1AT4EW8Xf0kuTwbxsLVQdn8Wj22FrwuvuiTyEbbJO9947QcR4vJ1ExuSYX5m15MUW4csyW8SwqrkRKyRnN/+JXspUJSWmUTAiz3HIIPtfRDxzbukRxve96269kRPv79AlR0xH2EKem1RpoSlmAktqnYtzS0KdMzWWxbkRMAWWcTfhqr91OC7dovzrNSb1zjzJ2EBjDdFijm3mLAcuQvYreOqbcNRyk/tCu5hFrmD/JL4GGGzLsDKOXgplv89lzGJ2luwta6vYJKiDfSBweh+1fV/b4PlaiuU+WfLZ4Ie4eEO+G8V/XlpqIBk0ebVGeHcY8iySumCHduQOhPI6P0ae34zctnuN+RCKvIPbZ+7B9ReNXST5BDHEkfveP6lP1Euavkf+964MLK9sJa0l4pnc3HbXJSOhLXw9Od77M5cdipwNN8ApFJesxYX9pwCD/dKOgn8SOYtOKHkc8yJpOUQl8R9DgGVRYLsIVb1WZg+HjWBMrkgyEVggMnQKNILchCIt2PEzgDn/BwjIUcYiKEiISeXHEMTRxiddSIhRz8cQwVHGK+tIh/haBccUvdHGLe/hiF8QIRjyQcQtnnE4BZHSIX+GJA0aJTRp3U4A62nGNi5hjDnCGQgskzkll1MEdB5lHlqgJYaoKj+4CWYNBOvIDn9LJtPb2L0WeJz3XG0TEBIOjP56JkTRwpCg70K8PFkZAmbJQ7AK0HyAGcRBHk1iYJqRIQIIylKIkZJh4FShXvZFfKeodiYY3BT3eIC976lMtP3nLGORSlwdJ0Q3JFCYW9XJMhwKdIJCJgY9w0pbNhMEzobmPgeyoSSZpBzozVT4qGPNNcMEMQjJHoXeyZZx2LJ45qSmlkTlwkYe6nxLsSQOz1Kkk3wwgU8KpAnzWUZ/QoqaZ/m5Cnv8VkE3MxF9Z4tnNTyWUoEBxKB4VdMOX/ClQsuodBe3nSiGAVAbcLOBm3oEyTDLUmeOE5FIspbWk5YZSJfSgNIl1LY5iyikSvOkMngmCSOKjVXy82rNmZaocCuKb8yyK0gxTMKUu9ZE+vFtLydYYAZKqVx/1ai1eKgPAyTBhflsmW9UKhrnGgHH1XKaV6knXWdhVBq0jwV/7ikYpEtZ0hj2sFkMxWMVeobEadWwrIDtQyU42sZZ9XFTihNnM+pF3iKCszDwrWNAepIb00iv5OtO5SwL0gp0l7WvpN6nVkZA+RvOggFTJU1Zm06qMla0I+leU/2HopNk0UfCG/imoJ4q2dsKFmmk5oB8S/bObqlwTNi1IVFE89x/E3QdFzgkYkfFIMaQpUneDG11ITve0u+1dP3NCuXUWxn6qHe1i2/vez25AdSWSKD78qBCLrmlCGa3sfvk7qf72qJZ+euODTqhSQFVwrNqLrXDD60efghC3Hf4nUO8mVENpScOy5fBr5CZJzZbyrSbG4XpB8V16SCUIP8ykdxm8YE/UmMdk7TGQNfFjIhR5yD84skuR/AklI26iTBYOiqOMHSFTWTpWvrIknJxhLWfAAGzMcpQNQOYyg7mQYkaymdeM5h17eQJrjjMcn8oq7lXydSVrIpeT/GYJxPnP4qXPYUyp/llfCppFneIuqNLM4z/LWQNIgZ2h0/mS5WZXvYveAkoCNqHnwbbPjmZz8Shi3fNWQB0Nmt52MRxkLCxtZpH1cqhFvQGzPanC2jWIfYfknyqKkXE+CVhM3mjkPgNg1mXuQIHbQV743YZKDdo1YvAbwhRaQScTQuurqq0+YyObzB/ApgNXo6KdFJhQBz7gjKEAMhA0itU12LM4vn1mcFXU1Ce903kGNEELs3TdiCK2svPbbW/PWkG2DR+I/TdChdPXd30sgrwXaGw/O3rgMmzxaUc21ZJSDuCdmPg4AB3WnMCbz9fmNnArvqEroPOxLMdyFV5uBZHHXAVfpHm2br5l/pen0eY8B9sV1qYFoAcdX1ugU2E83QI3esCNaTp6mLOwtX+pPARRDVM/+Cp1JBXdcYgE2yEhp8itGZ0xjvi5uR9cdRNsMr9ZRSltWV6mtKNxsyuIpb2Yzq6zXybBSfy63iSHYBbEtNa19Ls3Ki2CHWncj1BubZ61iYW2l8qo/zXvbLXMeNwQhtAFnC/sepvok6Oc6hFfweFhUnXFc8OFxePPcd9Y6spU99LOvfvA3hHYFBiUSTRNvFOoDHv5vOMnpab5UdQhPeP2idmmP33lByY5n0QfJpAPtwDpzkEmqTO+13UJTdXZvvT6+u6xKY/hMe+dpFbccnOOqIPk+5/B/vRk7q0c0tVbjYWErvb6GpN94IIp7tdnDARp5UZqAjYUPGFgvYRgRTRHH7cXAHhqtRR3fZOB4ORlB1gRwhYREVYYFIRrnvJvJ8YFREc6ZiUsXNOCG3hlKnYBpQZ6DTckFOVwSVFiqcd/WXAnNeBWnZE4gNM5gMdkMbgXFeVJqcUvMEZVE5hpWhB2L4BXGsMawCZHBkhKQJBjK+dqgsMCvQcuB7UPUOZZVBFaXSCFn+ZgXWdGafiF1pZMA9aGYeRqnDYenAZyJ0KHfCBGfBQTeoh/fHgHZJQyM5Usa7gn7hYPjAgujBgPQBQ4Suh9IYRqg8iGVaCGseZicPgUL1J9/vwgcEu4dR8AN9h3iYqIgnD4SpioVVv1LCanNJzRKwWBJ7MISY5jN6i4h5q2ihJHhnMoApoIeXwziaYoH6pledpwI17Xi+fXQIK1g5kjiv1xOm6hDoXngtq4DdZROFyAiF2oMcHobrCYTIi3f9XIDwUDLP6HDfDRZuzVimQIAgLlTx6QNvQBMVPlem7wIXOGWo9ngf0ieZ+jY1TAdDAHjSGgi6flG6u4NRczGeVoDTbCjBjAK/FDg5mDX/MHYBcyO5RXTOiYiA3mMshRj/YIHnSGSC1RMrHkjqmydA82aYUCLbZ0e4iWezU3kptYkgs5kYWmIGvBRzw1fIOhFvzY/gYVKV6W2CLh5yQooTO51iKKBoUiWVgK+QEoyTbUaDUe4RrA1kPt0o4UuZTJ9CvjRU0FJGykVn7tVExTAIq+CF1Z+UL0SHCvIYqJgYHs0yZJqZQx2SO902xKM0DKJIhYgpesCAUoMX7wUHlaiHW++JD5JSQ4kY0NB5Rl6Y86lXxlkg/AREDpVoRxmC08qWDyKIMElybG0W4khjG2Rj4SthPSGA1maW9rEoI2ZGEkeEImaJXqcZr6VQHVMQDdgYzT8kd8ySShKDk0xA7HFxc6EQ6cuScJJ0KX0i0idlsPV4KBCCPCSZfEyRz9kCDIeFAXqJkdRYo2g1ow0ZXX8I7//kgYAekuL9Zx0xiB2EOey2GcB+CfRxCGJgcS3VhySVGBOZBGSvcoCCmeFNCf/AmhuzgHaveJiok4F/CfzeGf/TmhclChxYVBlrMcdjQAdtShHvoGaoeQOoGgMAVlxnlHBnBH/5miKqp7T0GSN1FHBtAPM1oAf5mFgoeNoRieCQoTZjYASRqkbwaiO+dHa6akSWqjx4N+NXcBcSalZmaGqdkwurd8POGib2IBBZClj2ZZ9jKXbih4AhOKYhoDd2GmtIam8cSkvDh96VeGDmpxUXqmaCpLsmGngjhzqkUaPcmnZaalycalTtJ5aJh0gNGgiwlnfTqnktU+Lxgv9Eln/pCnjquFZwUZjin3pBUgp1tKWvAnH+Cnkc62NB25SqUXkox5Am+KcyZRqYmaYt2XigTRW/M3KRQjTLgHl+5Um69hpHCqG0m6pYJKRLvKcMnimR7xE6r2fL8lqk1Qiy31avC5A6maqIvarL3QgRcZbBWklgAUfuzUa+50Ba+SNEVBhaXJcTlKp/NYriV1aw40X/pqahmVmMiqA34ol00RsDMQHOLqrMVTrt0jrTC6EaL5gOp2gnb4FJi5p7uTYoBIr+OIbiNiUsRWJP0Gcb+po67GiLUKU0KZsMPgqB30q6zqlDV4gTqYsskqZmIZXS67srAyif3qEvjZH09osk6Q/m1csD11x2NJSwRc+J0DFSs2K7C8s7T8RbVVRgWv9lRRG2+p2DxAxrKDKgWbVqSySj9eq7RTF4XVV5Xzyos7S6VqQFCSyA4p63TukBatwkBTA7ZGSAY9YazzmQ9aBxthi6mkCbdOZEg6kxpCuH0cJDd8O2R6tGkBw3su8HZxJSuhin/Fh7grpLZQYbA1k5IWSCHA86ydm1kIsLqr24yE2g+cNmw4x35CaVO6I5aRmwsIMAG7641TgG2SGlGcagKr15CCyBT/ubGk1bsAwLxXqy4+W67KaJcB+EJdlQHJiw8WKVzM67yDO4f1WUkPQpC2S7Hq0a3Fhay/J5R51RQb/hof7dW94bYQI8GqJsIfo4doIGmQgFC8bJe3GOAcHAoilsW6rMu7Buy9DGdNP+twDWJpOUms20S7bJOMGSrA1aG6HaDAJrE46KpSknZN1sq2h5ohbqEQwet7FLxiY2gBxVmcagpGHGwBM/waNKlzE7Vr5teuNXcWclm36SmKt5ix49mf/LChBbzBCHfDgsIQGuGq0uYq1IatDzOK7LkCfXdWklGMLvzCAhzDW5TA3ZvA/wUxC1gmS3FuvXRREEjFMNI8W/NqomufwTdhm+IU5SsBXozEsiW/pfggujl3FPaUvnmtJWwkyiRwx6gC8ip+rVGwr7XH5Mm9vNtU9cRT/mmCfM3DnTlIsk6LPzqCQtNrAgLaVCaBwRuau7jgx6PGdvnlqY8sKx6nnz1sg1+5tbYKee9LnmB8S6wsBE1rvsUUyr3ykr8IExE6YKp8C2Tsu8PsPf4jortzDxpqnKaxHtl5SnD0iCmsLGRLj9SIXDf3RSMxxFYCuN6asZCrp2T4IousmjHBbQSLHD7LkDFHzspkFbhcWruaI+wczd7SKMipNHxDhNP5dG2Dzn1by2EZFfvsMj7ZeWfbSVUnOULpeYARvQLIdnSIzwdK0CAdP8esGwlMzRoqoeu5NOuYEIIzmXC3TJQbG/ezle/3WD/XYLtrnAhw0gOMGSlxNGri/jTzFJUXrZWwK1Mb3XWTq57DuYc5PQA7Xc0CfJ5ByT45wz7oOySRFoRnxdTGttTPmJJPHdXliaIIiJ6IR7eBUyf2XMEasxERY8w8B9Y8vEhjncp8fNZVfZEW9M7T2C1yUzXfZFaDSNcSnDBijNglzaGoAz4xbHl2E5arxRTjS1VzzGCGLavO+5kxWkcIcKI1inhoPVxgR3aPTNlr6TVt6Id4B5ybrVD4gADKe8t7rVXEqFnNwk6u5CxZLaTX1to66r34MEiffUeNPdqqktQCmdxC2yPcxSu8VNhZwIifEQ/rJsaxncCDdNy1DT//UtnUKLgyVWmk0namsszWkNn8/kvDiG3c203Vp6iNKCPQaU19sFyNnQZjn4qK6u3GY+3exg3fyn0whHePa4sfwBZXCs15bxjWGPDfPcoPP8owpRxNcOS5/uWMdf3giL2sZQakGC4GxgSO35nAHp6rIV5XhqWoEc7iKa7ijMbi+GCpL150aVh9l11Q/3wTy6qkilrjXiCBeAyctwquB9CjpwrkWIl60InClHTIQHsPBmAdi6rkNt6DlhebTT0pZAYf4GblV44Fcg2oW/44U44g9QbmCSnmqTHmS6Ygt6nmV5oFQzsxUP4Ycc4GbrQse44bF3sQhIdh2OiBOb54jEJwvXxMwGjS8tkGsquSHZtM3eoU/r2dpgtuDiuqOERbxNWpP2X36a/j1XmzsqXhmqSkWsOIEWf0t9AZncGWh5OKvYFpBhiIN/s4n12p5dvYSfFS6IY+3Vfx0MNFSqmsvZO8BrEE18Di5gmznNUbL7GBjXlrOejtMT14h9ie7W37OJJs1hkkJtR7y86ONNp3xfr3YL0NENUuXcS+y8fu6bw2yn49GDwVzhfqyPkIsTbB7CCx7qZ86u6evI4eK/QdosVoEOPeGi21LVm8jj0zc6Qs7OwO8BCavcfTkuVYENU2gQnf7OKIWjE1L2Q5E1c0yl/p69XiXhv7Xa13whrNSR3vSY/uiSmZ6OhwReFrb/qNoQv7/sibZ0TxVOoaDVfwADgdJcSUMuRFA80PbwWNYrTSIjkSP+w9D04sz37mnEioHaJYrdr+Q34ozxtsPhVTD9EqbyY1VjUIBYcEPRdhuPPN7fESMe1k7hdpNLewW/b8vLB7+wbsYmvDSIvqWYtHpcn6eI20me4OYUwLYbmfXBlvqwZDWBI0H/dcGbhtytXl5jji3fRuFpnN/GOMY8dN4XFfj9B5356dD9i74e/uVdTNW8lerwYVbgMVXvscI0Vr8cuHK+d3Dgh2q5UFyImxzbsL5fuHXVaE234/z+ESUMPIv94TvLjeUXYbTMb+kNiee4S/zweY+73DnwHCbRPQz99n/mGRNk9xhqB38lTd1s8B47/7Yu+TRQXDJa8oK5yD+sBJwaHAblH+EADkpNVenPXm3X8wFEdrGDKTVFe2xYbDPGY4dm/xxHe+p9IKcEMYECa6DUK5BJyWTF+UZZBWrTnn04S8dr2/2hNB435dZXNaKjyiL0SjxJ1sAhBqfNNk4A/4hq08wbMmhK27ukHFlpiZMZixxkWSuUlLDja5AQEOuLYt0EpDE8TLtYM/Pz8+G1PXF4CD0YGxxNfbCxrZmd0aXMzfYLCSSgpPOZHS0ry9TJ69vpjUYmHmsMZI5+pL3cjeme0L6vBBZ22LY9sPZbwtQND3cZF3Xl53cksYSN7H/lZ8S3u7HDU68O+IQVfm5KWTV0FMO1R9oBnwhwNQjBoE/SAUJMabR46KPPJ7aLBhyCvpAAgYEKADQ0qCVkWbCajHRV0ZN6JMk61eQFk88xj6WZQWwpNCo7DkYoLThKfoihwckfQZq6J9eFAM80SX0i/9inYDa4bW2KKGTJYVFMAEASItwcSpADNEqHYZjVrlUKAbP4JsrxBFS2OZ4CikQP0ENeofX8Qu4r4NMlUqXciK6DHe0+PvQF+RfdASQ1KL6CojHZV8jFqNgKgx8XHFuFjSjoAfA7vGEYoUP9+ZeW9YJetQROGKkg9Xs1yNX50yvvIgqPs28xv1rIPD3mNA/gE+hgAh4FPAObPu286nIagrIA/VslinV5Gxn7f19PXsEU8rXn6z9AsGwC6AYoy7G84qDDgBKfHLuN8OMK/BFkKZZZZzhCGQwgQNcu/AghKkxTZ7DsmQQwvMK8Cv0lbcUMD5OHoRxRVmrKIbr0LDYZQPayCFxg+CExJIIpEpchEbpagOsOtuiA+kIzUQMrgoaUyySmDwkU4gLk9kQa2jsOxgRTLLLFNMDq9EExZybLMOlCjAPGzNC8y0k84G1cTzhzZ9+4jKHu5wYk8N7CSTUP30RFTRHcU4JMYdBLUD0QwMpZQ+RvfM1IVlTvCUgjkbheJSUovclM5TvwQjkAlC/i31VViJi9W7fw77FNRZc9W1hF07xAekLJ7oddhZU0XTWCfrcJVYZilFFstnW2CnWWpLjTbKa1eYtlpuCc3WVJS27XbcY8kNMlxhzVUX23WzbPfdfwRwq6XYJiDArQDqlUDelujigN8t8gXhXn/rCqDgc+FlU2GGg5ks4MpAKXheiDdgKjiEM2AKhU1ka5jPj0M2hamoKJPALcw6loAIl062DAOmBLbX5A6cumBjj0X+VmSR3YoNZ5z3lUuTyqQcuoKgOzmaApTr41kTVp+W+gu3iFn5ZaJXWhoAn2HO0Jl7D7Z67JxD3nlqqYHomumOVQLA7Qma9uDiLfyVe+aW/sv++Gy0ex7aZrY5cZvlF1T+12SSodoacL0b3pRfsd8IYHJ9M7hX4hAoz0DzvlGLq416m75b6Lwrq/yC0VkqnY2kq0rbjIcZ1zqUjOua8vQ3tlac7853iKtkNETHWuvSwajXtzgUMuZluO963YvEZ58LdA3iKn5e3Mm2vXYgWarc+soh594CgE2Q2QOCLY88j9+Nr0D4ggkXx3Co655dyKiC9rLm57sYfW35tcFoGcPXB0YnwGPR7372YxsoinezKY0PaV9ToBmw9z4Fdm1ww4sbB2dmBLr5JjY2U12F+ncFAUzMMrLTw+kCqL2VhK1grSOemC52PJVF721HO+AE/um1PA8WLnz7k8K8UDc8IJSQbbX7HAY8QcPcGWFtNTphc1TGwima7gOxo58zegikh8XmhQHMxInMB8GTvLCDEiyi7khXtKwhsHBMXGHwEJYCIrpLZ3mIGfWmN78tAq6JLitYHumDvSymUIxDU2IHTwfFONprcnd0gyF5MMj5ReVud1OjDx84rzgUcGbBK0IQnfe0VFXsaqVjSsYgmcnl0SVpnQRjKCuIwThssHZf9Brtlmi7B3phSkho5eW4EDOAZW+Bk8PcJ+ByQR+uh3dpwsMzGWc+TlzMlZkIYccaKbSmGI6FVcoi0ox4tfi5sYVzQxzjvrnO1wwTiGeM5jid/uibYFLsh/MLputQOYhBhvBgQeSmCHc4peXlzZINKucnDHfAd/qRA6lbGusWykdlKlNjGoVNgP5ZjjKETXC3hOcRR4rQYeyQjTRq6MqM+RSIqpOFyItkJNPRPLNVsQod1WLhNqdOrrUNqIHTw55aSgGcHZCWJa0fZboJivwJ4aLmmiaFGKW8lZyvpki1Z1Cz6cUZ0muoRToqUXWJAV6qdIEGpV5EeVbVPFFtaaJMWloPOkNo0iyolCzrkRKpr6a9k5eY3J70lCZFkub0o8Ls12TYdjDrKc18zGTg7CAbtXkSKosHBFwZi6HXWG51fQKcKlV1agV9frKZ/9InaNfa/k89rBRIWcTkIDk51D5i0DKivBopcbrHxZqBpzDTKHH/VVxElROUL91dvqCpMQfq0191Y240e6cOxV53Gw1tbb1CiFwu5tOBp6Nn5+AqoPNq9wPDhRkJ2Gtc9coquPGlb7PSi6n65te+p9Vvf191X8FcLpgA9m+BB6Subh7PwAu2lroA1zoCM1jCk4gwT8aItQpPWMPtMFc52ZDhDYdYmFRFw4dFfGJwkQurRkJxi61KYu2B2MUzJoSKSyxOlNJYx2yRMVJuDLIdBxk1PTbJj6kiZCQLhsiPMTKLk/xkoSwZHyr5ppShfGUrhyNpssvylZPc5e2+JbJA9nKZtbSu/ofd0cxrbtO73ntkNscZF2BWCp3ljGI78yTPdw7xnkPiZz5PGNBICXShKcxfQye6C4Nei6Id7dG3PlrSi0b0pC1twvleWtOYjvSmPc1p4H5a1P7s9KhNnbBSn1rVUqr0qlfN6Na4Wta8yvSsXQ3rM6M3rrrmdZRbPeRdJyrYev61aHAtjmGnp8vHDgdfrOLsU4IA2tLOQbWpHW0PTPvaqOZ2trHt7W13m3/hBneqy31udOsx3epmd7vlK253o8Da5I63vL9d74Wt+93wZvW9HTdvffeb3wIfeL4Dbu+CGxzfyPY3wQ+u8H0/nNb0XngQAJ7dhE884xZvuMMrznGK/nv843CWuMbHHXKRp1zlEI/4yUsOcp0NU+Yzp3nNbX5znOdc5zvnec99/nOgB13oQyd60YVua6QnXelLZ3rTnf50qEddCgJ2DVysDpd6CRi5wfCe5PZpzn4ZpOt1ubrVwT5aYQBMq5L8OlLxJVszJzgyXKyoL1EyTpo2UJXNVuBTudBa2JoivBGrrMsc+OgHl1YYKINN4zX5sq5W44a4lGgA7TqyLWSdXo6PiuVNaQkd0uxujPM83KF8YdPzHbrHHCsuwshV1iu0DIqHHVRthzvPLp5+QLOo7OFoaA/nOUNuo30eEEk/4utAsIm1xPFDV4nlbx0PVYNj8t9IVEOv/hgsJVQkBp8v/UnAxWWxUa5Q05l6NYjfq0XrfmjdryUdlH+k50+09pXyVOB9PyRZxKL5gUmO4LM7tUqofxCl/pu//8u+JgML8Kmu/kO/S+C/DJqKmAo8V0gkbEoheqrAKZOqCUSssLLAMlMI8BOGe1kkHfCiz9O9EfKtvZogEYzA3RutpBoet3K9a3JBDlRAGDK2jnnA/euiD3xBAgyHviIkIsSbcGgfiUJCpWo9L7M/0ega+QtC8ptABHy/ajjCHXKJs9rCA/S+Afyg+lvA+9MXm+GsJdssJFK+rbk8UygnwJqK5YPANDgnykupOkw0KoNC+MOh65MjhMDA4vHA/t8LsysspCuavfviLRj8vdxLtC1jvkGcq6NhHDgMhuB7PLq4rRiUQRQEojVSQocxo4d6GU90tOUqLx5rLDycHWuSMjkUs1dEpudCxIghgGRqrl0ckBwrplrEpls0tDRDjdSSir3jiIZ6mAf6rgKsoO6qJ0pcBL9jA2Ykn1AoQS97s8jgRqjQRrHLqG4UR8TwRqiQOnRMR3VcR3ZsR3d8R3iMR3mcR3qsR3u8R3zMR33cR37sR3/8R4AMSIEcSIIsSIM8SIRMSIVcSIZsSId8SIiMSKczOnmSSIvErovMyDXQSI6sAmbrSKX7SJBMOpEcSVsrSZOctP1BA3mZHLRL/smLXEndykaY1EjMYrje0sX7qUmbpIa/a0Nw5EmAvEkyC6riCUqhDMivsZ23QMqkFEiidDLDCxinfEp/PAc3KJ+otEqGjMpi0EBW5EqH1AaWtAAjghvLQEs7FMunI0pG1LwTeEU5sKUSW0u2nMgS063KcIl5KUS69Mu7vEfMYsmAoaz4awkMs6XRWcHAZEcTIx/A66CiOgJbmsy5bEx7jJqvfK+qaaTdOgHPtEvMXDqpEgHqk5vPRMImEM3RJEkg4Avqm8zUzBrGbM10fE3TJCa5mM0aqk3blLpAgM2fPIbY3Cvf/M2o28oNKM79qMxVYU3knDXl1ADmbCWX8SHoFoxOWZsq5hzA7vwt7bxNlAxP8nyyCAAAOw=="/>
          <p:cNvSpPr>
            <a:spLocks noChangeAspect="1" noChangeArrowheads="1"/>
          </p:cNvSpPr>
          <p:nvPr/>
        </p:nvSpPr>
        <p:spPr bwMode="auto">
          <a:xfrm>
            <a:off x="130175" y="-1227138"/>
            <a:ext cx="4857750" cy="38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25835" y="914400"/>
            <a:ext cx="9144000" cy="5562600"/>
          </a:xfrm>
          <a:prstGeom prst="rect">
            <a:avLst/>
          </a:prstGeom>
          <a:solidFill>
            <a:schemeClr val="bg1"/>
          </a:solidFill>
          <a:ln w="9525" cmpd="dbl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zh-CN" baseline="0" dirty="0" smtClean="0">
                <a:cs typeface="Arial" charset="0"/>
              </a:rPr>
              <a:t>To link electron-positron measurements to chiral symmetry restoration need more precise measurement at </a:t>
            </a:r>
            <a:r>
              <a:rPr lang="en-US" altLang="zh-CN" baseline="0" dirty="0" err="1" smtClean="0">
                <a:cs typeface="Arial" charset="0"/>
              </a:rPr>
              <a:t>μ</a:t>
            </a:r>
            <a:r>
              <a:rPr lang="en-US" altLang="zh-CN" baseline="-25000" dirty="0" err="1" smtClean="0">
                <a:cs typeface="Arial" charset="0"/>
              </a:rPr>
              <a:t>B</a:t>
            </a:r>
            <a:r>
              <a:rPr lang="en-US" altLang="zh-CN" baseline="-25000" dirty="0" smtClean="0">
                <a:cs typeface="Arial" charset="0"/>
              </a:rPr>
              <a:t> </a:t>
            </a:r>
            <a:r>
              <a:rPr lang="en-US" altLang="zh-CN" baseline="0" dirty="0" smtClean="0">
                <a:cs typeface="Arial" charset="0"/>
              </a:rPr>
              <a:t>= 0:</a:t>
            </a:r>
            <a:endParaRPr lang="en-US" baseline="0" dirty="0" smtClean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 Lattice QCD calculation is reliable at </a:t>
            </a:r>
            <a:r>
              <a:rPr lang="en-US" altLang="zh-CN" baseline="0" dirty="0" err="1">
                <a:solidFill>
                  <a:srgbClr val="FF0000"/>
                </a:solidFill>
                <a:cs typeface="Arial" charset="0"/>
              </a:rPr>
              <a:t>μ</a:t>
            </a:r>
            <a:r>
              <a:rPr lang="en-US" altLang="zh-CN" baseline="-25000" dirty="0" err="1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altLang="zh-CN" baseline="-250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zh-CN" baseline="0" dirty="0">
                <a:solidFill>
                  <a:srgbClr val="FF0000"/>
                </a:solidFill>
                <a:cs typeface="Arial" charset="0"/>
              </a:rPr>
              <a:t>= 0. </a:t>
            </a:r>
            <a:endParaRPr lang="en-US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baseline="0" dirty="0" smtClean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Theoretical approach: derive the a1(1260) spectral function by using the broadened rho spectral function, QCD and Weinberg sum rules, and inputs from Lattice QCD; to see the degeneracy of the rho and a1 spectral functions (</a:t>
            </a:r>
            <a:r>
              <a:rPr lang="en-US" baseline="0" dirty="0" err="1" smtClean="0">
                <a:solidFill>
                  <a:srgbClr val="FF0000"/>
                </a:solidFill>
                <a:cs typeface="Arial" charset="0"/>
                <a:sym typeface="Symbol" charset="0"/>
              </a:rPr>
              <a:t>Hohler</a:t>
            </a:r>
            <a:r>
              <a:rPr lang="en-US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 and Rapp 2014). </a:t>
            </a:r>
            <a:endParaRPr lang="en-US" baseline="0" dirty="0">
              <a:solidFill>
                <a:srgbClr val="FF0000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baseline="0" dirty="0" smtClean="0">
              <a:cs typeface="Arial" charset="0"/>
              <a:sym typeface="Symbol" charset="0"/>
            </a:endParaRPr>
          </a:p>
          <a:p>
            <a:pPr marL="0" indent="0">
              <a:spcBef>
                <a:spcPct val="20000"/>
              </a:spcBef>
              <a:defRPr/>
            </a:pPr>
            <a:r>
              <a:rPr lang="en-US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      </a:t>
            </a: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altLang="zh-CN" baseline="0" dirty="0" smtClean="0">
              <a:cs typeface="Arial" charset="0"/>
            </a:endParaRPr>
          </a:p>
          <a:p>
            <a:pPr marL="0" indent="0">
              <a:spcBef>
                <a:spcPct val="20000"/>
              </a:spcBef>
              <a:defRPr/>
            </a:pPr>
            <a:endParaRPr lang="en-US" altLang="zh-CN" sz="1800" baseline="0" dirty="0" smtClean="0">
              <a:cs typeface="Arial" charset="0"/>
            </a:endParaRPr>
          </a:p>
        </p:txBody>
      </p:sp>
      <p:pic>
        <p:nvPicPr>
          <p:cNvPr id="3" name="Picture 2" descr="rho_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" y="28956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44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3012" name="Footer Placeholder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89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AE9501-8B5B-C946-9B0C-D020B70D5057}" type="slidenum">
              <a:rPr lang="en-US" sz="1400" b="0" baseline="0">
                <a:latin typeface="Times New Roman" charset="0"/>
              </a:rPr>
              <a:pPr eaLnBrk="1" hangingPunct="1"/>
              <a:t>43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2800" b="1" dirty="0" err="1" smtClean="0">
                <a:latin typeface="Times New Roman" charset="0"/>
                <a:ea typeface="SimSun" charset="0"/>
                <a:cs typeface="SimSun" charset="0"/>
              </a:rPr>
              <a:t>Muon</a:t>
            </a:r>
            <a:r>
              <a:rPr lang="en-US" altLang="zh-CN" sz="2800" b="1" dirty="0" smtClean="0">
                <a:latin typeface="Times New Roman" charset="0"/>
                <a:ea typeface="SimSun" charset="0"/>
                <a:cs typeface="SimSun" charset="0"/>
              </a:rPr>
              <a:t> Telescope Detector at STAR</a:t>
            </a:r>
            <a:endParaRPr lang="en-US" altLang="zh-CN" sz="2800" b="1" baseline="-25000" dirty="0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917" name="AutoShape 3"/>
          <p:cNvSpPr>
            <a:spLocks noChangeArrowheads="1"/>
          </p:cNvSpPr>
          <p:nvPr/>
        </p:nvSpPr>
        <p:spPr bwMode="auto">
          <a:xfrm>
            <a:off x="6629400" y="3581400"/>
            <a:ext cx="852488" cy="852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 rot="-5400000">
            <a:off x="6080125" y="4464050"/>
            <a:ext cx="4286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aseline="0"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85800" y="5105400"/>
            <a:ext cx="8077200" cy="2400300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Based on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MRPC</a:t>
            </a:r>
            <a:r>
              <a:rPr lang="en-US" sz="2800" dirty="0" smtClean="0">
                <a:latin typeface="Arial"/>
                <a:cs typeface="Arial"/>
              </a:rPr>
              <a:t> technology. 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Use </a:t>
            </a:r>
            <a:r>
              <a:rPr lang="en-US" sz="2800" dirty="0" err="1" smtClean="0">
                <a:solidFill>
                  <a:srgbClr val="3333CC"/>
                </a:solidFill>
                <a:latin typeface="Arial"/>
                <a:cs typeface="Arial"/>
              </a:rPr>
              <a:t>muon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 and anti-matter </a:t>
            </a:r>
            <a:r>
              <a:rPr lang="en-US" sz="2800" dirty="0" err="1" smtClean="0">
                <a:solidFill>
                  <a:srgbClr val="3333CC"/>
                </a:solidFill>
                <a:latin typeface="Arial"/>
                <a:cs typeface="Arial"/>
              </a:rPr>
              <a:t>muon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 pairs </a:t>
            </a:r>
            <a:r>
              <a:rPr lang="en-US" sz="2800" dirty="0" smtClean="0">
                <a:latin typeface="Arial"/>
                <a:cs typeface="Arial"/>
              </a:rPr>
              <a:t>to study the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melting of heavy particles</a:t>
            </a:r>
            <a:r>
              <a:rPr lang="en-US" sz="2800" dirty="0" smtClean="0">
                <a:latin typeface="Arial"/>
                <a:cs typeface="Arial"/>
              </a:rPr>
              <a:t>.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LijuanRuanSTARD2020513.jpg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39" y="1054100"/>
            <a:ext cx="5955661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9BDD9D-969D-1144-9824-043FC953A1BD}" type="slidenum">
              <a:rPr lang="en-US" sz="1400" b="0" baseline="0">
                <a:latin typeface="Times New Roman" charset="0"/>
              </a:rPr>
              <a:pPr eaLnBrk="1" hangingPunct="1"/>
              <a:t>44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latin typeface="Times New Roman" charset="0"/>
                <a:ea typeface="SimSun" charset="0"/>
                <a:cs typeface="SimSun" charset="0"/>
              </a:rPr>
              <a:t>Acknowledgement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495800"/>
            <a:ext cx="88392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1800" b="1" dirty="0" smtClean="0">
                <a:latin typeface="Arial" charset="0"/>
                <a:ea typeface="SimSun" charset="0"/>
                <a:cs typeface="SimSun" charset="0"/>
              </a:rPr>
              <a:t>Thank STAR Collaborators</a:t>
            </a:r>
            <a:r>
              <a:rPr lang="en-US" altLang="zh-CN" sz="1800" b="1" smtClean="0">
                <a:latin typeface="Arial" charset="0"/>
                <a:ea typeface="SimSun" charset="0"/>
                <a:cs typeface="SimSun" charset="0"/>
              </a:rPr>
              <a:t>: </a:t>
            </a:r>
            <a:r>
              <a:rPr lang="en-US" altLang="zh-CN" sz="1600" b="1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626 </a:t>
            </a:r>
            <a:r>
              <a:rPr lang="en-US" altLang="zh-CN" sz="1600" b="1" dirty="0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Collaborators</a:t>
            </a:r>
            <a:r>
              <a:rPr lang="en-US" altLang="zh-CN" sz="1600" b="1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, 59 </a:t>
            </a:r>
            <a:r>
              <a:rPr lang="en-US" altLang="zh-CN" sz="1600" b="1" dirty="0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institutes </a:t>
            </a:r>
            <a:r>
              <a:rPr lang="en-US" altLang="zh-CN" sz="1600" b="1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and 12 </a:t>
            </a:r>
            <a:r>
              <a:rPr lang="en-US" altLang="zh-CN" sz="1600" b="1" dirty="0" smtClean="0">
                <a:solidFill>
                  <a:schemeClr val="accent2"/>
                </a:solidFill>
                <a:latin typeface="Arial" charset="0"/>
                <a:ea typeface="SimSun" charset="0"/>
                <a:cs typeface="SimSun" charset="0"/>
              </a:rPr>
              <a:t>countries.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b="1" dirty="0">
              <a:latin typeface="Arial" charset="0"/>
              <a:ea typeface="SimSun" charset="0"/>
              <a:cs typeface="SimSun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b="1" dirty="0" smtClean="0">
                <a:latin typeface="Arial" charset="0"/>
                <a:ea typeface="SimSun" charset="0"/>
                <a:cs typeface="SimSun" charset="0"/>
                <a:sym typeface="Symbol" charset="0"/>
              </a:rPr>
              <a:t>Thank my students and post-docs</a:t>
            </a:r>
            <a:r>
              <a:rPr lang="en-US" sz="2000" b="1" dirty="0" smtClean="0">
                <a:latin typeface="Arial" charset="0"/>
                <a:ea typeface="SimSun" charset="0"/>
                <a:cs typeface="SimSun" charset="0"/>
                <a:sym typeface="Symbol" charset="0"/>
              </a:rPr>
              <a:t>: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Xiangli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Cui,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Bingchu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Huang,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Xinjie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Huang,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Rongrong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Ma,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Zebo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Tang,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Takahito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Todoroki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Yichun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Xu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, Chi Yang,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Qian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Yang,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Shuai</a:t>
            </a:r>
            <a:endParaRPr lang="en-US" sz="1600" b="1" dirty="0" smtClean="0">
              <a:solidFill>
                <a:srgbClr val="3333CC"/>
              </a:solidFill>
              <a:latin typeface="Arial" charset="0"/>
              <a:ea typeface="SimSun" charset="0"/>
              <a:cs typeface="SimSun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Yang, Yi Yang, and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Wangmei</a:t>
            </a:r>
            <a:r>
              <a:rPr lang="en-US" sz="1600" b="1" dirty="0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 </a:t>
            </a:r>
            <a:r>
              <a:rPr lang="en-US" sz="1600" b="1" dirty="0" err="1" smtClean="0">
                <a:solidFill>
                  <a:srgbClr val="3333CC"/>
                </a:solidFill>
                <a:latin typeface="Arial" charset="0"/>
                <a:ea typeface="SimSun" charset="0"/>
                <a:cs typeface="SimSun" charset="0"/>
                <a:sym typeface="Symbol" charset="0"/>
              </a:rPr>
              <a:t>Zha</a:t>
            </a:r>
            <a:endParaRPr lang="en-US" sz="1600" b="1" dirty="0" smtClean="0">
              <a:solidFill>
                <a:srgbClr val="3333CC"/>
              </a:solidFill>
              <a:latin typeface="Arial" charset="0"/>
              <a:ea typeface="SimSun" charset="0"/>
              <a:cs typeface="SimSun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rgbClr val="3333CC"/>
              </a:solidFill>
              <a:latin typeface="Arial" charset="0"/>
              <a:ea typeface="SimSun" charset="0"/>
              <a:cs typeface="SimSun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latin typeface="Arial" charset="0"/>
                <a:ea typeface="SimSun" charset="0"/>
                <a:cs typeface="SimSun" charset="0"/>
                <a:sym typeface="Symbol" charset="0"/>
              </a:rPr>
              <a:t>Thank DOE Office of Science for supporting me with Early </a:t>
            </a:r>
            <a:r>
              <a:rPr lang="en-US" sz="1600" b="1" dirty="0">
                <a:latin typeface="Arial" charset="0"/>
                <a:ea typeface="SimSun" charset="0"/>
                <a:cs typeface="SimSun" charset="0"/>
                <a:sym typeface="Symbol" charset="0"/>
              </a:rPr>
              <a:t>C</a:t>
            </a:r>
            <a:r>
              <a:rPr lang="en-US" sz="1600" b="1" dirty="0" smtClean="0">
                <a:latin typeface="Arial" charset="0"/>
                <a:ea typeface="SimSun" charset="0"/>
                <a:cs typeface="SimSun" charset="0"/>
                <a:sym typeface="Symbol" charset="0"/>
              </a:rPr>
              <a:t>areer </a:t>
            </a:r>
            <a:r>
              <a:rPr lang="en-US" sz="1600" b="1" dirty="0">
                <a:latin typeface="Arial" charset="0"/>
                <a:ea typeface="SimSun" charset="0"/>
                <a:cs typeface="SimSun" charset="0"/>
                <a:sym typeface="Symbol" charset="0"/>
              </a:rPr>
              <a:t>A</a:t>
            </a:r>
            <a:r>
              <a:rPr lang="en-US" sz="1600" b="1" dirty="0" smtClean="0">
                <a:latin typeface="Arial" charset="0"/>
                <a:ea typeface="SimSun" charset="0"/>
                <a:cs typeface="SimSun" charset="0"/>
                <a:sym typeface="Symbol" charset="0"/>
              </a:rPr>
              <a:t>ward.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b="1" dirty="0">
              <a:latin typeface="Arial" charset="0"/>
              <a:ea typeface="SimSun" charset="0"/>
              <a:cs typeface="SimSun" charset="0"/>
              <a:sym typeface="Symbol" charset="0"/>
            </a:endParaRPr>
          </a:p>
        </p:txBody>
      </p:sp>
      <p:pic>
        <p:nvPicPr>
          <p:cNvPr id="8" name="Picture 7" descr="useless.jpg                                                    00000002Macintosh HD                   AD87D16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029200" cy="340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28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800" b="1" dirty="0" smtClean="0"/>
              <a:t>Backup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08/01/16</a:t>
            </a: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Lijuan Ruan, Sambamurti Lecture</a:t>
            </a: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B8D455-5781-3E4F-A11B-56BCEAA311A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295400" y="184150"/>
            <a:ext cx="6754813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The “hot” contribution </a:t>
            </a:r>
            <a:endParaRPr lang="en-US" sz="2800" baseline="0" dirty="0">
              <a:solidFill>
                <a:srgbClr val="000000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46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152400" y="4572000"/>
            <a:ext cx="899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“Hot” contributions </a:t>
            </a:r>
            <a:r>
              <a:rPr lang="en-US" sz="2000" baseline="0" dirty="0" smtClean="0">
                <a:cs typeface="Arial" charset="0"/>
                <a:sym typeface="Symbol" charset="0"/>
              </a:rPr>
              <a:t>from 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19.6</a:t>
            </a:r>
            <a:r>
              <a:rPr lang="en-US" sz="2000" baseline="0" dirty="0">
                <a:solidFill>
                  <a:schemeClr val="accent2"/>
                </a:solidFill>
                <a:cs typeface="Arial" charset="0"/>
                <a:sym typeface="Symbol" charset="0"/>
              </a:rPr>
              <a:t> </a:t>
            </a:r>
            <a:r>
              <a:rPr lang="en-US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to </a:t>
            </a:r>
            <a:r>
              <a:rPr lang="en-US" sz="2000" baseline="0" dirty="0">
                <a:solidFill>
                  <a:schemeClr val="accent2"/>
                </a:solidFill>
                <a:cs typeface="Arial" charset="0"/>
                <a:sym typeface="Symbol" charset="0"/>
              </a:rPr>
              <a:t>200 </a:t>
            </a:r>
            <a:r>
              <a:rPr lang="en-US" sz="2000" baseline="0" dirty="0" err="1" smtClean="0">
                <a:solidFill>
                  <a:schemeClr val="accent2"/>
                </a:solidFill>
                <a:cs typeface="Arial" charset="0"/>
                <a:sym typeface="Symbol" charset="0"/>
              </a:rPr>
              <a:t>GeV</a:t>
            </a:r>
            <a:r>
              <a:rPr lang="en-US" sz="2000" baseline="0" dirty="0" smtClean="0">
                <a:cs typeface="Arial" charset="0"/>
                <a:sym typeface="Symbol" charset="0"/>
              </a:rPr>
              <a:t> </a:t>
            </a:r>
            <a:r>
              <a:rPr lang="en-US" sz="2000" baseline="0" dirty="0" err="1" smtClean="0">
                <a:cs typeface="Arial" charset="0"/>
                <a:sym typeface="Symbol" charset="0"/>
              </a:rPr>
              <a:t>Au+Au</a:t>
            </a:r>
            <a:r>
              <a:rPr lang="en-US" sz="2000" baseline="0" dirty="0" smtClean="0">
                <a:cs typeface="Arial" charset="0"/>
                <a:sym typeface="Symbol" charset="0"/>
              </a:rPr>
              <a:t> collisions</a:t>
            </a:r>
            <a:r>
              <a:rPr lang="en-US" sz="2000" baseline="0" dirty="0">
                <a:cs typeface="Arial" charset="0"/>
                <a:sym typeface="Symbol" charset="0"/>
              </a:rPr>
              <a:t> </a:t>
            </a:r>
            <a:r>
              <a:rPr lang="en-US" sz="2000" baseline="0" dirty="0" smtClean="0">
                <a:cs typeface="Arial" charset="0"/>
                <a:sym typeface="Symbol" charset="0"/>
              </a:rPr>
              <a:t>are </a:t>
            </a:r>
            <a:r>
              <a:rPr lang="en-US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similar</a:t>
            </a:r>
            <a:r>
              <a:rPr lang="en-US" sz="2000" baseline="0" dirty="0" smtClean="0">
                <a:cs typeface="Arial" charset="0"/>
                <a:sym typeface="Symbol" charset="0"/>
              </a:rPr>
              <a:t> !</a:t>
            </a:r>
            <a:endParaRPr lang="en-US" altLang="zh-CN" sz="2000" baseline="0" dirty="0"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pic>
        <p:nvPicPr>
          <p:cNvPr id="2" name="Picture 1" descr="Ralf_energy_d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1295400"/>
            <a:ext cx="2624800" cy="845603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9585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144" tIns="44073" rIns="88144" bIns="44073" anchor="ctr"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219200" y="-76200"/>
            <a:ext cx="6754813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rgbClr val="000000"/>
                </a:solidFill>
                <a:latin typeface="+mj-lt"/>
                <a:ea typeface="+mn-ea"/>
                <a:cs typeface="Arial" charset="0"/>
              </a:rPr>
              <a:t>Go to lower collisions energies </a:t>
            </a:r>
          </a:p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2800" baseline="0" dirty="0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7.7 </a:t>
            </a:r>
            <a:r>
              <a:rPr lang="en-US" sz="2800" baseline="0" dirty="0" err="1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GeV</a:t>
            </a:r>
            <a:r>
              <a:rPr lang="en-US" sz="2800" baseline="0" dirty="0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 to 19.6 </a:t>
            </a:r>
            <a:r>
              <a:rPr lang="en-US" sz="2800" baseline="0" dirty="0" err="1" smtClean="0">
                <a:solidFill>
                  <a:schemeClr val="accent2"/>
                </a:solidFill>
                <a:latin typeface="+mj-lt"/>
                <a:ea typeface="+mn-ea"/>
                <a:cs typeface="Arial" charset="0"/>
              </a:rPr>
              <a:t>GeV</a:t>
            </a:r>
            <a:endParaRPr lang="en-US" sz="2800" baseline="0" dirty="0">
              <a:solidFill>
                <a:schemeClr val="accent2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2773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F9D33A-859B-494F-BAAB-886A46C5DC99}" type="slidenum">
              <a:rPr lang="en-US" sz="1400" b="0" baseline="0">
                <a:latin typeface="Times New Roman" charset="0"/>
              </a:rPr>
              <a:pPr eaLnBrk="1" hangingPunct="1"/>
              <a:t>47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41990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62200" y="6477000"/>
            <a:ext cx="44196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32775" name="Rectangle 5"/>
          <p:cNvSpPr txBox="1">
            <a:spLocks noChangeArrowheads="1"/>
          </p:cNvSpPr>
          <p:nvPr/>
        </p:nvSpPr>
        <p:spPr bwMode="auto">
          <a:xfrm>
            <a:off x="304800" y="5715000"/>
            <a:ext cx="891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Broader and more </a:t>
            </a:r>
            <a:r>
              <a:rPr lang="en-US" altLang="zh-CN" sz="2000" baseline="0" dirty="0" smtClean="0">
                <a:cs typeface="Arial" charset="0"/>
                <a:sym typeface="Symbol" charset="0"/>
              </a:rPr>
              <a:t>“hot” contribution </a:t>
            </a:r>
            <a:r>
              <a:rPr lang="en-US" altLang="zh-CN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down to 7.7 </a:t>
            </a:r>
            <a:r>
              <a:rPr lang="en-US" altLang="zh-CN" sz="2000" baseline="0" dirty="0" err="1" smtClean="0">
                <a:solidFill>
                  <a:srgbClr val="FF0000"/>
                </a:solidFill>
                <a:cs typeface="Arial" charset="0"/>
                <a:sym typeface="Symbol" charset="0"/>
              </a:rPr>
              <a:t>GeV</a:t>
            </a:r>
            <a:r>
              <a:rPr lang="en-US" altLang="zh-CN" sz="2000" baseline="0" dirty="0" smtClean="0">
                <a:solidFill>
                  <a:srgbClr val="FF0000"/>
                </a:solidFill>
                <a:cs typeface="Arial" charset="0"/>
                <a:sym typeface="Symbol" charset="0"/>
              </a:rPr>
              <a:t> collision energy?</a:t>
            </a:r>
          </a:p>
          <a:p>
            <a:pPr>
              <a:spcBef>
                <a:spcPct val="20000"/>
              </a:spcBef>
            </a:pPr>
            <a:r>
              <a:rPr lang="en-US" altLang="zh-CN" sz="2000" baseline="0" dirty="0" smtClean="0">
                <a:solidFill>
                  <a:schemeClr val="accent2"/>
                </a:solidFill>
                <a:cs typeface="Arial" charset="0"/>
                <a:sym typeface="Symbol" charset="0"/>
              </a:rPr>
              <a:t>Last piece of evidence for chiral symmetry restoration! </a:t>
            </a:r>
            <a:endParaRPr lang="en-US" altLang="zh-CN" sz="2000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</a:pPr>
            <a:endParaRPr lang="en-US" altLang="zh-CN" baseline="0" dirty="0">
              <a:ea typeface="SimSun" charset="0"/>
              <a:cs typeface="SimSun" charset="0"/>
            </a:endParaRPr>
          </a:p>
          <a:p>
            <a:pPr>
              <a:spcBef>
                <a:spcPct val="20000"/>
              </a:spcBef>
            </a:pPr>
            <a:endParaRPr lang="en-US" baseline="0" dirty="0">
              <a:solidFill>
                <a:schemeClr val="accent2"/>
              </a:solidFill>
              <a:cs typeface="Arial" charset="0"/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SimSun" charset="0"/>
                <a:cs typeface="SimSun" charset="0"/>
              </a:rPr>
              <a:t>         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0000"/>
                </a:solidFill>
                <a:ea typeface="SimSun" charset="0"/>
                <a:cs typeface="SimSun" charset="0"/>
              </a:rPr>
              <a:t>          </a:t>
            </a: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800" baseline="0" dirty="0">
              <a:solidFill>
                <a:srgbClr val="FF33CC"/>
              </a:solidFill>
              <a:ea typeface="SimSun" charset="0"/>
              <a:cs typeface="SimSun" charset="0"/>
            </a:endParaRPr>
          </a:p>
        </p:txBody>
      </p:sp>
      <p:pic>
        <p:nvPicPr>
          <p:cNvPr id="3" name="Picture 2" descr="Ralf_energy_dep_ex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-2514600"/>
            <a:ext cx="1854200" cy="898573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83" y="2743200"/>
            <a:ext cx="4387317" cy="32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5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latin typeface="Times New Roman" charset="0"/>
              </a:rPr>
              <a:t> Electron-positron </a:t>
            </a:r>
            <a:r>
              <a:rPr lang="en-US" sz="2800" b="1" dirty="0">
                <a:latin typeface="Times New Roman" charset="0"/>
              </a:rPr>
              <a:t>T</a:t>
            </a:r>
            <a:r>
              <a:rPr lang="en-US" sz="2800" b="1" dirty="0" smtClean="0">
                <a:latin typeface="Times New Roman" charset="0"/>
              </a:rPr>
              <a:t>omography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00" y="1066800"/>
            <a:ext cx="4953000" cy="4953000"/>
          </a:xfrm>
        </p:spPr>
        <p:txBody>
          <a:bodyPr/>
          <a:lstStyle/>
          <a:p>
            <a:r>
              <a:rPr lang="en-US" sz="2400" dirty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n our method, </a:t>
            </a:r>
            <a:r>
              <a:rPr lang="en-US" sz="2400" dirty="0" smtClean="0">
                <a:solidFill>
                  <a:srgbClr val="3333CC"/>
                </a:solidFill>
                <a:latin typeface="Arial"/>
                <a:cs typeface="Arial"/>
              </a:rPr>
              <a:t>we detect electron and positron pairs </a:t>
            </a:r>
            <a:r>
              <a:rPr lang="en-US" sz="2400" dirty="0" smtClean="0">
                <a:latin typeface="Arial"/>
                <a:cs typeface="Arial"/>
              </a:rPr>
              <a:t>from quark-antiquark annihilation.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Electron-positron pairs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are penetrating probes </a:t>
            </a:r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and can provide information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deep into the system and early time.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Using </a:t>
            </a:r>
            <a:r>
              <a:rPr lang="en-US" sz="2400" dirty="0" smtClean="0">
                <a:solidFill>
                  <a:schemeClr val="accent2"/>
                </a:solidFill>
                <a:latin typeface="Arial"/>
                <a:cs typeface="Arial"/>
              </a:rPr>
              <a:t>electron-positron tomography</a:t>
            </a:r>
            <a:r>
              <a:rPr lang="en-US" sz="2400" dirty="0" smtClean="0">
                <a:latin typeface="Arial"/>
                <a:cs typeface="Arial"/>
              </a:rPr>
              <a:t>, we would like to study the 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symmetry of the Quark-Gluon Plasma.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381000" y="4343400"/>
            <a:ext cx="2773363" cy="2133600"/>
            <a:chOff x="96" y="1824"/>
            <a:chExt cx="1747" cy="1344"/>
          </a:xfrm>
        </p:grpSpPr>
        <p:sp>
          <p:nvSpPr>
            <p:cNvPr id="29" name="Oval 7"/>
            <p:cNvSpPr>
              <a:spLocks noChangeArrowheads="1"/>
            </p:cNvSpPr>
            <p:nvPr/>
          </p:nvSpPr>
          <p:spPr bwMode="auto">
            <a:xfrm>
              <a:off x="96" y="2064"/>
              <a:ext cx="1152" cy="1104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alpha val="81000"/>
                  </a:srgbClr>
                </a:gs>
                <a:gs pos="100000">
                  <a:srgbClr val="FFFF99">
                    <a:gamma/>
                    <a:shade val="7764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 (Hebrew)" charset="-79"/>
              </a:endParaRPr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flipV="1">
              <a:off x="336" y="2304"/>
              <a:ext cx="480" cy="144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 rot="-904109">
              <a:off x="816" y="2208"/>
              <a:ext cx="409" cy="52"/>
            </a:xfrm>
            <a:custGeom>
              <a:avLst/>
              <a:gdLst>
                <a:gd name="T0" fmla="*/ 0 w 584"/>
                <a:gd name="T1" fmla="*/ 0 h 168"/>
                <a:gd name="T2" fmla="*/ 1 w 584"/>
                <a:gd name="T3" fmla="*/ 0 h 168"/>
                <a:gd name="T4" fmla="*/ 1 w 584"/>
                <a:gd name="T5" fmla="*/ 0 h 168"/>
                <a:gd name="T6" fmla="*/ 1 w 584"/>
                <a:gd name="T7" fmla="*/ 0 h 168"/>
                <a:gd name="T8" fmla="*/ 1 w 584"/>
                <a:gd name="T9" fmla="*/ 0 h 168"/>
                <a:gd name="T10" fmla="*/ 1 w 584"/>
                <a:gd name="T11" fmla="*/ 0 h 168"/>
                <a:gd name="T12" fmla="*/ 1 w 584"/>
                <a:gd name="T13" fmla="*/ 0 h 168"/>
                <a:gd name="T14" fmla="*/ 1 w 584"/>
                <a:gd name="T15" fmla="*/ 0 h 168"/>
                <a:gd name="T16" fmla="*/ 1 w 584"/>
                <a:gd name="T17" fmla="*/ 0 h 168"/>
                <a:gd name="T18" fmla="*/ 1 w 584"/>
                <a:gd name="T19" fmla="*/ 0 h 168"/>
                <a:gd name="T20" fmla="*/ 1 w 584"/>
                <a:gd name="T21" fmla="*/ 0 h 168"/>
                <a:gd name="T22" fmla="*/ 1 w 584"/>
                <a:gd name="T23" fmla="*/ 0 h 168"/>
                <a:gd name="T24" fmla="*/ 1 w 584"/>
                <a:gd name="T25" fmla="*/ 0 h 168"/>
                <a:gd name="T26" fmla="*/ 1 w 584"/>
                <a:gd name="T27" fmla="*/ 0 h 168"/>
                <a:gd name="T28" fmla="*/ 1 w 584"/>
                <a:gd name="T29" fmla="*/ 0 h 168"/>
                <a:gd name="T30" fmla="*/ 1 w 584"/>
                <a:gd name="T31" fmla="*/ 0 h 168"/>
                <a:gd name="T32" fmla="*/ 1 w 584"/>
                <a:gd name="T33" fmla="*/ 0 h 168"/>
                <a:gd name="T34" fmla="*/ 1 w 584"/>
                <a:gd name="T35" fmla="*/ 0 h 168"/>
                <a:gd name="T36" fmla="*/ 1 w 584"/>
                <a:gd name="T37" fmla="*/ 0 h 168"/>
                <a:gd name="T38" fmla="*/ 1 w 584"/>
                <a:gd name="T39" fmla="*/ 0 h 168"/>
                <a:gd name="T40" fmla="*/ 1 w 584"/>
                <a:gd name="T41" fmla="*/ 0 h 168"/>
                <a:gd name="T42" fmla="*/ 1 w 584"/>
                <a:gd name="T43" fmla="*/ 0 h 168"/>
                <a:gd name="T44" fmla="*/ 1 w 584"/>
                <a:gd name="T45" fmla="*/ 0 h 168"/>
                <a:gd name="T46" fmla="*/ 1 w 584"/>
                <a:gd name="T47" fmla="*/ 0 h 168"/>
                <a:gd name="T48" fmla="*/ 1 w 584"/>
                <a:gd name="T49" fmla="*/ 0 h 168"/>
                <a:gd name="T50" fmla="*/ 1 w 584"/>
                <a:gd name="T51" fmla="*/ 0 h 1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4"/>
                <a:gd name="T79" fmla="*/ 0 h 168"/>
                <a:gd name="T80" fmla="*/ 584 w 584"/>
                <a:gd name="T81" fmla="*/ 168 h 1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4" h="168">
                  <a:moveTo>
                    <a:pt x="0" y="104"/>
                  </a:moveTo>
                  <a:cubicBezTo>
                    <a:pt x="20" y="52"/>
                    <a:pt x="40" y="0"/>
                    <a:pt x="48" y="8"/>
                  </a:cubicBezTo>
                  <a:cubicBezTo>
                    <a:pt x="56" y="16"/>
                    <a:pt x="40" y="152"/>
                    <a:pt x="48" y="152"/>
                  </a:cubicBezTo>
                  <a:cubicBezTo>
                    <a:pt x="56" y="152"/>
                    <a:pt x="88" y="8"/>
                    <a:pt x="96" y="8"/>
                  </a:cubicBezTo>
                  <a:cubicBezTo>
                    <a:pt x="104" y="8"/>
                    <a:pt x="88" y="152"/>
                    <a:pt x="96" y="152"/>
                  </a:cubicBezTo>
                  <a:cubicBezTo>
                    <a:pt x="104" y="152"/>
                    <a:pt x="136" y="8"/>
                    <a:pt x="144" y="8"/>
                  </a:cubicBezTo>
                  <a:cubicBezTo>
                    <a:pt x="152" y="8"/>
                    <a:pt x="136" y="152"/>
                    <a:pt x="144" y="152"/>
                  </a:cubicBezTo>
                  <a:cubicBezTo>
                    <a:pt x="152" y="152"/>
                    <a:pt x="184" y="8"/>
                    <a:pt x="192" y="8"/>
                  </a:cubicBezTo>
                  <a:cubicBezTo>
                    <a:pt x="200" y="8"/>
                    <a:pt x="184" y="152"/>
                    <a:pt x="192" y="152"/>
                  </a:cubicBezTo>
                  <a:cubicBezTo>
                    <a:pt x="200" y="152"/>
                    <a:pt x="232" y="8"/>
                    <a:pt x="240" y="8"/>
                  </a:cubicBezTo>
                  <a:cubicBezTo>
                    <a:pt x="248" y="8"/>
                    <a:pt x="232" y="152"/>
                    <a:pt x="240" y="152"/>
                  </a:cubicBezTo>
                  <a:cubicBezTo>
                    <a:pt x="248" y="152"/>
                    <a:pt x="280" y="8"/>
                    <a:pt x="288" y="8"/>
                  </a:cubicBezTo>
                  <a:cubicBezTo>
                    <a:pt x="296" y="8"/>
                    <a:pt x="280" y="152"/>
                    <a:pt x="288" y="152"/>
                  </a:cubicBezTo>
                  <a:cubicBezTo>
                    <a:pt x="296" y="152"/>
                    <a:pt x="328" y="8"/>
                    <a:pt x="336" y="8"/>
                  </a:cubicBezTo>
                  <a:cubicBezTo>
                    <a:pt x="344" y="8"/>
                    <a:pt x="328" y="152"/>
                    <a:pt x="336" y="152"/>
                  </a:cubicBezTo>
                  <a:cubicBezTo>
                    <a:pt x="344" y="152"/>
                    <a:pt x="376" y="8"/>
                    <a:pt x="384" y="8"/>
                  </a:cubicBezTo>
                  <a:cubicBezTo>
                    <a:pt x="392" y="8"/>
                    <a:pt x="376" y="152"/>
                    <a:pt x="384" y="152"/>
                  </a:cubicBezTo>
                  <a:cubicBezTo>
                    <a:pt x="392" y="152"/>
                    <a:pt x="424" y="8"/>
                    <a:pt x="432" y="8"/>
                  </a:cubicBezTo>
                  <a:cubicBezTo>
                    <a:pt x="440" y="8"/>
                    <a:pt x="424" y="152"/>
                    <a:pt x="432" y="152"/>
                  </a:cubicBezTo>
                  <a:cubicBezTo>
                    <a:pt x="440" y="152"/>
                    <a:pt x="472" y="8"/>
                    <a:pt x="480" y="8"/>
                  </a:cubicBezTo>
                  <a:cubicBezTo>
                    <a:pt x="488" y="8"/>
                    <a:pt x="472" y="152"/>
                    <a:pt x="480" y="152"/>
                  </a:cubicBezTo>
                  <a:cubicBezTo>
                    <a:pt x="488" y="152"/>
                    <a:pt x="520" y="8"/>
                    <a:pt x="528" y="8"/>
                  </a:cubicBezTo>
                  <a:cubicBezTo>
                    <a:pt x="536" y="8"/>
                    <a:pt x="520" y="152"/>
                    <a:pt x="528" y="152"/>
                  </a:cubicBezTo>
                  <a:cubicBezTo>
                    <a:pt x="536" y="152"/>
                    <a:pt x="568" y="8"/>
                    <a:pt x="576" y="8"/>
                  </a:cubicBezTo>
                  <a:cubicBezTo>
                    <a:pt x="584" y="8"/>
                    <a:pt x="584" y="136"/>
                    <a:pt x="576" y="152"/>
                  </a:cubicBezTo>
                  <a:cubicBezTo>
                    <a:pt x="568" y="168"/>
                    <a:pt x="536" y="112"/>
                    <a:pt x="528" y="104"/>
                  </a:cubicBezTo>
                </a:path>
              </a:pathLst>
            </a:custGeom>
            <a:noFill/>
            <a:ln w="317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flipV="1">
              <a:off x="1229" y="1928"/>
              <a:ext cx="240" cy="240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1230" y="2169"/>
              <a:ext cx="288" cy="98"/>
            </a:xfrm>
            <a:prstGeom prst="line">
              <a:avLst/>
            </a:prstGeom>
            <a:noFill/>
            <a:ln w="222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07" y="23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787" y="224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1453" y="1824"/>
              <a:ext cx="390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600" b="1" i="1">
                  <a:solidFill>
                    <a:schemeClr val="bg2"/>
                  </a:solidFill>
                  <a:latin typeface="Times New Roman" charset="0"/>
                  <a:ea typeface="ＭＳ Ｐゴシック" charset="0"/>
                  <a:cs typeface="Times New Roman (Hebrew)" charset="0"/>
                </a:defRPr>
              </a:lvl1pPr>
              <a:lvl2pPr marL="742950" indent="-28575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2pPr>
              <a:lvl3pPr marL="11430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3pPr>
              <a:lvl4pPr marL="16002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4pPr>
              <a:lvl5pPr marL="2057400" indent="-228600"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chemeClr val="bg2"/>
                  </a:solidFill>
                  <a:latin typeface="Times New Roman" charset="0"/>
                  <a:ea typeface="Times New Roman (Hebrew)" charset="0"/>
                  <a:cs typeface="Times New Roman (Hebrew)" charset="0"/>
                </a:defRPr>
              </a:lvl9pPr>
            </a:lstStyle>
            <a:p>
              <a:pPr algn="l"/>
              <a:r>
                <a:rPr kumimoji="1" lang="en-US" sz="3400" i="0" dirty="0">
                  <a:solidFill>
                    <a:srgbClr val="000066"/>
                  </a:solidFill>
                </a:rPr>
                <a:t>e</a:t>
              </a:r>
              <a:r>
                <a:rPr kumimoji="1" lang="en-US" sz="3400" i="0" dirty="0" smtClean="0">
                  <a:solidFill>
                    <a:srgbClr val="000066"/>
                  </a:solidFill>
                </a:rPr>
                <a:t>+</a:t>
              </a:r>
              <a:endParaRPr kumimoji="1" lang="en-US" sz="3400" i="0" baseline="30000" dirty="0">
                <a:solidFill>
                  <a:srgbClr val="000066"/>
                </a:solidFill>
              </a:endParaRP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endParaRPr kumimoji="1" lang="en-US" sz="2000" i="0" dirty="0" smtClean="0">
                <a:solidFill>
                  <a:srgbClr val="000066"/>
                </a:solidFill>
              </a:endParaRPr>
            </a:p>
            <a:p>
              <a:pPr algn="l"/>
              <a:r>
                <a:rPr kumimoji="1" lang="en-US" sz="2000" i="0" dirty="0">
                  <a:solidFill>
                    <a:srgbClr val="000066"/>
                  </a:solidFill>
                </a:rPr>
                <a:t> </a:t>
              </a:r>
              <a:r>
                <a:rPr kumimoji="1" lang="en-US" sz="3400" i="0" dirty="0" smtClean="0">
                  <a:solidFill>
                    <a:srgbClr val="000066"/>
                  </a:solidFill>
                </a:rPr>
                <a:t>e</a:t>
              </a:r>
              <a:r>
                <a:rPr kumimoji="1" lang="en-US" sz="3400" i="0" baseline="30000" dirty="0">
                  <a:solidFill>
                    <a:srgbClr val="000066"/>
                  </a:solidFill>
                </a:rPr>
                <a:t>-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 bwMode="auto">
          <a:xfrm flipH="1">
            <a:off x="762000" y="2514600"/>
            <a:ext cx="1295400" cy="2362200"/>
          </a:xfrm>
          <a:prstGeom prst="line">
            <a:avLst/>
          </a:prstGeom>
          <a:noFill/>
          <a:ln w="9525" cap="flat" cmpd="sng" algn="ctr">
            <a:solidFill>
              <a:schemeClr val="tx2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0" y="6248400"/>
            <a:ext cx="765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Rapp</a:t>
            </a:r>
            <a:endParaRPr lang="en-US" baseline="0" dirty="0"/>
          </a:p>
        </p:txBody>
      </p:sp>
      <p:pic>
        <p:nvPicPr>
          <p:cNvPr id="3" name="Picture 2" descr="event-liju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3352800" cy="320217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 bwMode="auto">
          <a:xfrm flipH="1">
            <a:off x="1676400" y="2514600"/>
            <a:ext cx="381000" cy="2286000"/>
          </a:xfrm>
          <a:prstGeom prst="line">
            <a:avLst/>
          </a:prstGeom>
          <a:noFill/>
          <a:ln w="9525" cap="flat" cmpd="sng" algn="ctr">
            <a:solidFill>
              <a:schemeClr val="tx2"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3918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6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>
              <a:buFont typeface="Symbol" charset="0"/>
              <a:buNone/>
            </a:pPr>
            <a:r>
              <a:rPr lang="en-US" sz="2800" b="1" dirty="0" smtClean="0">
                <a:latin typeface="Times New Roman" charset="0"/>
              </a:rPr>
              <a:t>Why study Quark-Gluon Plasma</a:t>
            </a:r>
            <a:endParaRPr lang="en-US" sz="2800" b="1" dirty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953000"/>
          </a:xfrm>
        </p:spPr>
        <p:txBody>
          <a:bodyPr/>
          <a:lstStyle/>
          <a:p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Quark-Gluon Plasma </a:t>
            </a:r>
            <a:r>
              <a:rPr lang="en-US" sz="2800" dirty="0" smtClean="0">
                <a:latin typeface="Arial"/>
                <a:cs typeface="Arial"/>
              </a:rPr>
              <a:t>is believed to exist in the moments after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the Big-Bang</a:t>
            </a:r>
            <a:r>
              <a:rPr lang="en-US" sz="2800" dirty="0" smtClean="0">
                <a:latin typeface="Arial"/>
                <a:cs typeface="Arial"/>
              </a:rPr>
              <a:t>.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At </a:t>
            </a:r>
            <a:r>
              <a:rPr lang="en-US" sz="2800" dirty="0">
                <a:latin typeface="Arial"/>
                <a:cs typeface="Arial"/>
              </a:rPr>
              <a:t>Brookhaven National Lab, physicists trying to create </a:t>
            </a:r>
            <a:r>
              <a:rPr lang="en-US" sz="2800" dirty="0">
                <a:solidFill>
                  <a:srgbClr val="3333CC"/>
                </a:solidFill>
                <a:latin typeface="Arial"/>
                <a:cs typeface="Arial"/>
              </a:rPr>
              <a:t>Quark-Gluon Plasma (QGP) </a:t>
            </a:r>
            <a:r>
              <a:rPr lang="en-US" sz="2800" dirty="0">
                <a:latin typeface="Arial"/>
                <a:cs typeface="Arial"/>
              </a:rPr>
              <a:t>using </a:t>
            </a:r>
            <a:r>
              <a:rPr lang="en-US" sz="2800" dirty="0">
                <a:solidFill>
                  <a:srgbClr val="3333CC"/>
                </a:solidFill>
                <a:latin typeface="Arial"/>
                <a:cs typeface="Arial"/>
              </a:rPr>
              <a:t>high energy heavy ion collisions.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chemeClr val="accent2"/>
                </a:solidFill>
                <a:latin typeface="Arial"/>
                <a:cs typeface="Arial"/>
              </a:rPr>
              <a:t>Study the image of QGP</a:t>
            </a:r>
            <a:r>
              <a:rPr lang="en-US" sz="2800" dirty="0">
                <a:latin typeface="Arial"/>
                <a:cs typeface="Arial"/>
              </a:rPr>
              <a:t>, will help us to understand the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early universe</a:t>
            </a:r>
            <a:r>
              <a:rPr lang="en-US" sz="2800" dirty="0">
                <a:latin typeface="Arial"/>
                <a:cs typeface="Arial"/>
              </a:rPr>
              <a:t>.</a:t>
            </a:r>
          </a:p>
          <a:p>
            <a:endParaRPr lang="en-US" sz="2800" dirty="0"/>
          </a:p>
          <a:p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3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7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8077200" cy="4953000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In Quark-Gluon Plasma, there are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u, d </a:t>
            </a:r>
            <a:r>
              <a:rPr lang="en-US" sz="2800" dirty="0" smtClean="0">
                <a:latin typeface="Arial"/>
                <a:cs typeface="Arial"/>
              </a:rPr>
              <a:t>quarks and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gluons</a:t>
            </a:r>
            <a:r>
              <a:rPr lang="en-US" sz="2800" dirty="0" smtClean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Motion of the system has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hiral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ymmetry</a:t>
            </a:r>
            <a:r>
              <a:rPr lang="en-US" sz="2800" dirty="0" smtClean="0">
                <a:latin typeface="Arial"/>
                <a:cs typeface="Arial"/>
              </a:rPr>
              <a:t>.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 The Quark-Gluon Plasma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4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8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0" y="1143000"/>
            <a:ext cx="3657600" cy="5638800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Early universe,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hot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chiral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</a:rPr>
              <a:t>symmetry</a:t>
            </a:r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The world we live in now,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cold, </a:t>
            </a:r>
            <a:r>
              <a:rPr lang="en-US" sz="2800" dirty="0" smtClean="0">
                <a:solidFill>
                  <a:schemeClr val="accent2"/>
                </a:solidFill>
                <a:latin typeface="Arial"/>
                <a:cs typeface="Arial"/>
              </a:rPr>
              <a:t>spontaneous chiral symmetry </a:t>
            </a:r>
            <a:r>
              <a:rPr lang="en-US" sz="2800" dirty="0">
                <a:solidFill>
                  <a:schemeClr val="accent2"/>
                </a:solidFill>
                <a:latin typeface="Arial"/>
                <a:cs typeface="Arial"/>
              </a:rPr>
              <a:t>b</a:t>
            </a:r>
            <a:r>
              <a:rPr lang="en-US" sz="2800" dirty="0" smtClean="0">
                <a:solidFill>
                  <a:schemeClr val="accent2"/>
                </a:solidFill>
                <a:latin typeface="Arial"/>
                <a:cs typeface="Arial"/>
              </a:rPr>
              <a:t>reaking</a:t>
            </a:r>
            <a:endParaRPr lang="en-US" sz="2800" dirty="0">
              <a:solidFill>
                <a:schemeClr val="accent2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 Chiral symmetry and </a:t>
            </a:r>
            <a:r>
              <a:rPr lang="en-US" sz="2800" b="1" dirty="0">
                <a:solidFill>
                  <a:schemeClr val="tx1"/>
                </a:solidFill>
                <a:ea typeface="宋体" charset="0"/>
                <a:cs typeface="宋体" charset="0"/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ymmetry breaking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mexicanh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0" y="1143001"/>
            <a:ext cx="4183350" cy="449579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4800600" y="57150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1752600" y="990600"/>
            <a:ext cx="0" cy="1295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752600" y="3657600"/>
            <a:ext cx="0" cy="1295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39907" y="880646"/>
            <a:ext cx="2374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Z, potential V=(π</a:t>
            </a:r>
            <a:r>
              <a:rPr lang="en-US" dirty="0" smtClean="0"/>
              <a:t>2</a:t>
            </a:r>
            <a:r>
              <a:rPr lang="en-US" baseline="0" dirty="0" smtClean="0"/>
              <a:t>+σ</a:t>
            </a:r>
            <a:r>
              <a:rPr lang="en-US" dirty="0" smtClean="0"/>
              <a:t>2</a:t>
            </a:r>
            <a:r>
              <a:rPr lang="en-US" baseline="0" dirty="0" smtClean="0"/>
              <a:t>)</a:t>
            </a:r>
            <a:r>
              <a:rPr lang="en-US" dirty="0" smtClean="0"/>
              <a:t>2</a:t>
            </a:r>
            <a:r>
              <a:rPr lang="en-US" baseline="0" dirty="0" smtClean="0"/>
              <a:t> </a:t>
            </a:r>
            <a:endParaRPr lang="en-US" baseline="0" dirty="0"/>
          </a:p>
        </p:txBody>
      </p:sp>
      <p:sp>
        <p:nvSpPr>
          <p:cNvPr id="17" name="TextBox 16"/>
          <p:cNvSpPr txBox="1"/>
          <p:nvPr/>
        </p:nvSpPr>
        <p:spPr>
          <a:xfrm>
            <a:off x="1707684" y="3395246"/>
            <a:ext cx="2616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/>
              <a:t>Z, potential V=(π</a:t>
            </a:r>
            <a:r>
              <a:rPr lang="en-US" dirty="0" smtClean="0"/>
              <a:t>2</a:t>
            </a:r>
            <a:r>
              <a:rPr lang="en-US" baseline="0" dirty="0"/>
              <a:t>+</a:t>
            </a:r>
            <a:r>
              <a:rPr lang="en-US" baseline="0" dirty="0" smtClean="0"/>
              <a:t>σ</a:t>
            </a:r>
            <a:r>
              <a:rPr lang="en-US" dirty="0" smtClean="0"/>
              <a:t>2</a:t>
            </a:r>
            <a:r>
              <a:rPr lang="en-US" baseline="0" dirty="0" smtClean="0"/>
              <a:t>-f</a:t>
            </a:r>
            <a:r>
              <a:rPr lang="en-US" baseline="-25000" dirty="0" smtClean="0"/>
              <a:t>π</a:t>
            </a:r>
            <a:r>
              <a:rPr lang="en-US" baseline="0" dirty="0" smtClean="0"/>
              <a:t>)</a:t>
            </a:r>
            <a:r>
              <a:rPr lang="en-US" dirty="0"/>
              <a:t>2</a:t>
            </a:r>
            <a:r>
              <a:rPr lang="en-US" baseline="0" dirty="0"/>
              <a:t> </a:t>
            </a:r>
          </a:p>
          <a:p>
            <a:endParaRPr lang="en-US" baseline="0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" y="6062246"/>
            <a:ext cx="6518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0" dirty="0"/>
              <a:t>m</a:t>
            </a:r>
            <a:r>
              <a:rPr lang="en-US" sz="2000" baseline="0" dirty="0" smtClean="0"/>
              <a:t>otion of the system: </a:t>
            </a:r>
            <a:r>
              <a:rPr lang="en-US" sz="2000" baseline="0" dirty="0" smtClean="0">
                <a:solidFill>
                  <a:srgbClr val="3333CC"/>
                </a:solidFill>
              </a:rPr>
              <a:t>potential + ball (ground state)</a:t>
            </a:r>
            <a:endParaRPr lang="en-US" sz="2000" baseline="0" dirty="0">
              <a:solidFill>
                <a:srgbClr val="3333CC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44409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8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664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400" b="0" baseline="0" smtClean="0">
                <a:latin typeface="Times New Roman" charset="0"/>
                <a:ea typeface="宋体" charset="0"/>
                <a:cs typeface="宋体" charset="0"/>
              </a:rPr>
              <a:t>08/01/16</a:t>
            </a:r>
            <a:endParaRPr lang="en-US" altLang="zh-CN" sz="1400" b="0" baseline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1400" baseline="0" smtClean="0">
                <a:latin typeface="Times New Roman" charset="0"/>
                <a:ea typeface="SimSun" charset="0"/>
              </a:rPr>
              <a:t>Lijuan Ruan, Sambamurti Lecture</a:t>
            </a:r>
            <a:endParaRPr lang="en-US" altLang="zh-CN" sz="1400" baseline="0">
              <a:latin typeface="Times New Roman" charset="0"/>
              <a:ea typeface="SimSun" charset="0"/>
            </a:endParaRP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8ED1D8-FD60-8A4D-9EB1-5806AB879C8A}" type="slidenum">
              <a:rPr lang="en-US" sz="1400" b="0" baseline="0">
                <a:latin typeface="Times New Roman" charset="0"/>
              </a:rPr>
              <a:pPr eaLnBrk="1" hangingPunct="1"/>
              <a:t>9</a:t>
            </a:fld>
            <a:endParaRPr lang="en-US" sz="1400" b="0" baseline="0">
              <a:latin typeface="Times New Roman" charset="0"/>
            </a:endParaRPr>
          </a:p>
        </p:txBody>
      </p:sp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1889125" y="2860675"/>
            <a:ext cx="504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400" baseline="0">
              <a:latin typeface="Times New Roman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4582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Microscopic picture: </a:t>
            </a:r>
          </a:p>
          <a:p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quark condensate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: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left-handed quark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and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right-handed antiquark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attract each other through the exchange of gluons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. </a:t>
            </a:r>
            <a:r>
              <a:rPr lang="en-US" sz="2800" dirty="0">
                <a:latin typeface="Arial"/>
                <a:cs typeface="Arial"/>
                <a:sym typeface="Wingdings"/>
              </a:rPr>
              <a:t>G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enerate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99% of visible mass 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in the universe.</a:t>
            </a:r>
          </a:p>
          <a:p>
            <a:endParaRPr lang="en-US" sz="2800" dirty="0">
              <a:latin typeface="Arial"/>
              <a:cs typeface="Arial"/>
              <a:sym typeface="Wingdings"/>
            </a:endParaRPr>
          </a:p>
          <a:p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electron condensate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: electrons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attract each other through the vibration of the crystal </a:t>
            </a:r>
            <a:r>
              <a:rPr lang="en-US" sz="2800" dirty="0">
                <a:latin typeface="Arial"/>
                <a:cs typeface="Arial"/>
                <a:sym typeface="Wingdings"/>
              </a:rPr>
              <a:t>at low temperature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. Generate </a:t>
            </a:r>
            <a:r>
              <a:rPr lang="en-US" sz="2800" dirty="0" smtClean="0">
                <a:solidFill>
                  <a:srgbClr val="3333CC"/>
                </a:solidFill>
                <a:latin typeface="Arial"/>
                <a:cs typeface="Arial"/>
                <a:sym typeface="Wingdings"/>
              </a:rPr>
              <a:t>superconductivity</a:t>
            </a:r>
            <a:r>
              <a:rPr lang="en-US" sz="2800" dirty="0" smtClean="0">
                <a:latin typeface="Arial"/>
                <a:cs typeface="Arial"/>
                <a:sym typeface="Wingdings"/>
              </a:rPr>
              <a:t> in the metal.</a:t>
            </a:r>
          </a:p>
          <a:p>
            <a:endParaRPr lang="en-US" sz="2800" dirty="0">
              <a:latin typeface="Arial"/>
              <a:cs typeface="Arial"/>
              <a:sym typeface="Wingdings"/>
            </a:endParaRPr>
          </a:p>
          <a:p>
            <a:endParaRPr lang="en-US" sz="2800" dirty="0" smtClean="0">
              <a:latin typeface="Arial"/>
              <a:cs typeface="Arial"/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Spontaneous chiral </a:t>
            </a:r>
            <a:r>
              <a:rPr lang="en-US" sz="2800" b="1" dirty="0">
                <a:solidFill>
                  <a:schemeClr val="tx1"/>
                </a:solidFill>
                <a:ea typeface="宋体" charset="0"/>
                <a:cs typeface="宋体" charset="0"/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  <a:ea typeface="宋体" charset="0"/>
                <a:cs typeface="宋体" charset="0"/>
              </a:rPr>
              <a:t>ymmetry breaking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9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37616</TotalTime>
  <Words>2338</Words>
  <Application>Microsoft Macintosh PowerPoint</Application>
  <PresentationFormat>On-screen Show (4:3)</PresentationFormat>
  <Paragraphs>600</Paragraphs>
  <Slides>47</Slides>
  <Notes>37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Default Design</vt:lpstr>
      <vt:lpstr>Equation</vt:lpstr>
      <vt:lpstr>Electron-positron tomography at STAR:  seeking symmetry in the Quark-Gluon Plasma </vt:lpstr>
      <vt:lpstr>Elementary particles</vt:lpstr>
      <vt:lpstr>Elementary particles</vt:lpstr>
      <vt:lpstr>Traditional Positron-emission Tomography (PET)</vt:lpstr>
      <vt:lpstr> Electron-positron Tomography</vt:lpstr>
      <vt:lpstr>Why study Quark-Gluon Plasma</vt:lpstr>
      <vt:lpstr> The Quark-Gluon Plasma</vt:lpstr>
      <vt:lpstr> Chiral symmetry and symmetry breaking </vt:lpstr>
      <vt:lpstr>Spontaneous chiral symmetry breaking</vt:lpstr>
      <vt:lpstr>Is chiral symmetry restored in Quark-Gluon Plasma?</vt:lpstr>
      <vt:lpstr>Is chiral symmetry restored in Quark-Gluon Plasma?</vt:lpstr>
      <vt:lpstr>ρ and a1 resonance (spectrum function)  in vacuum</vt:lpstr>
      <vt:lpstr>The ρ resonance mass spectrum function</vt:lpstr>
      <vt:lpstr>My physics interest</vt:lpstr>
      <vt:lpstr>RHIC @ Brookhaven National Laboratory </vt:lpstr>
      <vt:lpstr>A heavy-ion collision event</vt:lpstr>
      <vt:lpstr>The STAR Detector</vt:lpstr>
      <vt:lpstr>197Au + 197Au Collisions at RHIC</vt:lpstr>
      <vt:lpstr>Particle identification</vt:lpstr>
      <vt:lpstr>PowerPoint Presentation</vt:lpstr>
      <vt:lpstr>PowerPoint Presentation</vt:lpstr>
      <vt:lpstr>Particle identification from TOFr </vt:lpstr>
      <vt:lpstr>Electron identification</vt:lpstr>
      <vt:lpstr>Time of Flight Detector upgrade</vt:lpstr>
      <vt:lpstr>The electron-positron tomography tools </vt:lpstr>
      <vt:lpstr>Electron-positron emission mass spectrum</vt:lpstr>
      <vt:lpstr>Electron positron emission mass spectrum  in 200 GeV Au+Au </vt:lpstr>
      <vt:lpstr>PowerPoint Presentation</vt:lpstr>
      <vt:lpstr>The “hot” mass distribution  in 200 GeV Au+Au  </vt:lpstr>
      <vt:lpstr>PowerPoint Presentation</vt:lpstr>
      <vt:lpstr>The ρ resonance spectrum function: broadened</vt:lpstr>
      <vt:lpstr>The low mass measurements: lifetime indicator</vt:lpstr>
      <vt:lpstr>PowerPoint Presentation</vt:lpstr>
      <vt:lpstr>PowerPoint Presentation</vt:lpstr>
      <vt:lpstr>PowerPoint Presentation</vt:lpstr>
      <vt:lpstr>Distinguish the mechanisms of ρ broadening</vt:lpstr>
      <vt:lpstr>Beam Energy Scan II in 2019-2020</vt:lpstr>
      <vt:lpstr>World-wide interest </vt:lpstr>
      <vt:lpstr>Photon emission </vt:lpstr>
      <vt:lpstr>Photon emission </vt:lpstr>
      <vt:lpstr>Summary</vt:lpstr>
      <vt:lpstr>PowerPoint Presentation</vt:lpstr>
      <vt:lpstr>Muon Telescope Detector at STAR</vt:lpstr>
      <vt:lpstr>Acknowledgement</vt:lpstr>
      <vt:lpstr>Backup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Lijuan Ruan</cp:lastModifiedBy>
  <cp:revision>7787</cp:revision>
  <dcterms:created xsi:type="dcterms:W3CDTF">1601-01-01T00:00:00Z</dcterms:created>
  <dcterms:modified xsi:type="dcterms:W3CDTF">2016-08-01T14:41:54Z</dcterms:modified>
</cp:coreProperties>
</file>