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1" r:id="rId3"/>
    <p:sldId id="258" r:id="rId4"/>
    <p:sldId id="262" r:id="rId5"/>
    <p:sldId id="263" r:id="rId6"/>
    <p:sldId id="264" r:id="rId7"/>
    <p:sldId id="265" r:id="rId8"/>
    <p:sldId id="267" r:id="rId9"/>
    <p:sldId id="268" r:id="rId10"/>
    <p:sldId id="289" r:id="rId11"/>
    <p:sldId id="290" r:id="rId12"/>
    <p:sldId id="282" r:id="rId13"/>
    <p:sldId id="285" r:id="rId14"/>
    <p:sldId id="287" r:id="rId15"/>
    <p:sldId id="272" r:id="rId16"/>
    <p:sldId id="288" r:id="rId17"/>
    <p:sldId id="274" r:id="rId18"/>
    <p:sldId id="276" r:id="rId19"/>
    <p:sldId id="292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00830-FD60-4AC3-BF0B-5014D4DFD45D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24898-418D-492A-9EAB-6CDA6B026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74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4898-418D-492A-9EAB-6CDA6B0266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6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13F7-D5C3-4F48-B2D5-E3BA8772AFE1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FD97-496D-4AA9-B86A-2070470D5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88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13F7-D5C3-4F48-B2D5-E3BA8772AFE1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FD97-496D-4AA9-B86A-2070470D5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72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13F7-D5C3-4F48-B2D5-E3BA8772AFE1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FD97-496D-4AA9-B86A-2070470D5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3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13F7-D5C3-4F48-B2D5-E3BA8772AFE1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FD97-496D-4AA9-B86A-2070470D5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6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13F7-D5C3-4F48-B2D5-E3BA8772AFE1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FD97-496D-4AA9-B86A-2070470D5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1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13F7-D5C3-4F48-B2D5-E3BA8772AFE1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FD97-496D-4AA9-B86A-2070470D5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5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13F7-D5C3-4F48-B2D5-E3BA8772AFE1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FD97-496D-4AA9-B86A-2070470D5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9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13F7-D5C3-4F48-B2D5-E3BA8772AFE1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FD97-496D-4AA9-B86A-2070470D5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5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13F7-D5C3-4F48-B2D5-E3BA8772AFE1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FD97-496D-4AA9-B86A-2070470D5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6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13F7-D5C3-4F48-B2D5-E3BA8772AFE1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FD97-496D-4AA9-B86A-2070470D5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1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13F7-D5C3-4F48-B2D5-E3BA8772AFE1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FD97-496D-4AA9-B86A-2070470D5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9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913F7-D5C3-4F48-B2D5-E3BA8772AFE1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5FD97-496D-4AA9-B86A-2070470D5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10" Type="http://schemas.openxmlformats.org/officeDocument/2006/relationships/image" Target="../media/image5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0" Type="http://schemas.openxmlformats.org/officeDocument/2006/relationships/image" Target="../media/image15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hoton and </a:t>
            </a:r>
            <a:r>
              <a:rPr lang="en-US" dirty="0" err="1" smtClean="0"/>
              <a:t>dilepton</a:t>
            </a:r>
            <a:r>
              <a:rPr lang="en-US" dirty="0" smtClean="0"/>
              <a:t> production in semi-QGP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9144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Shu</a:t>
            </a:r>
            <a:r>
              <a:rPr lang="en-US" sz="2400" dirty="0" smtClean="0"/>
              <a:t> Lin</a:t>
            </a:r>
          </a:p>
          <a:p>
            <a:r>
              <a:rPr lang="en-US" sz="2400" dirty="0" smtClean="0"/>
              <a:t>RIKEN BNL Research Center</a:t>
            </a:r>
            <a:endParaRPr lang="en-US" sz="2400" dirty="0"/>
          </a:p>
        </p:txBody>
      </p:sp>
      <p:pic>
        <p:nvPicPr>
          <p:cNvPr id="4" name="Picture 3" descr="RBRC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5467350"/>
            <a:ext cx="1362075" cy="476250"/>
          </a:xfrm>
          <a:prstGeom prst="rect">
            <a:avLst/>
          </a:prstGeom>
        </p:spPr>
      </p:pic>
      <p:pic>
        <p:nvPicPr>
          <p:cNvPr id="5" name="Picture 4" descr="Logo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5412510"/>
            <a:ext cx="2074739" cy="759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5638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RBRC, Aug 22, 2014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3981271"/>
            <a:ext cx="7534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Collaborators: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Photon/</a:t>
            </a:r>
            <a:r>
              <a:rPr lang="en-US" sz="2000" dirty="0" err="1" smtClean="0"/>
              <a:t>dilepton</a:t>
            </a:r>
            <a:r>
              <a:rPr lang="en-US" sz="2000" dirty="0" smtClean="0"/>
              <a:t> </a:t>
            </a:r>
            <a:r>
              <a:rPr lang="en-US" sz="2000" dirty="0"/>
              <a:t>rate: Hidaka, SL, </a:t>
            </a:r>
            <a:r>
              <a:rPr lang="en-US" sz="2000" dirty="0" err="1"/>
              <a:t>Satow</a:t>
            </a:r>
            <a:r>
              <a:rPr lang="en-US" sz="2000" dirty="0"/>
              <a:t>, </a:t>
            </a:r>
            <a:r>
              <a:rPr lang="en-US" sz="2000" dirty="0" err="1"/>
              <a:t>Skokov</a:t>
            </a:r>
            <a:r>
              <a:rPr lang="en-US" sz="2000" dirty="0"/>
              <a:t>, </a:t>
            </a:r>
            <a:r>
              <a:rPr lang="en-US" sz="2000" dirty="0" err="1" smtClean="0"/>
              <a:t>Pisarski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Collinear </a:t>
            </a:r>
            <a:r>
              <a:rPr lang="en-US" sz="2000" dirty="0"/>
              <a:t>photon rate: </a:t>
            </a:r>
            <a:r>
              <a:rPr lang="en-US" sz="2000" dirty="0" smtClean="0"/>
              <a:t>Hidaka, SL</a:t>
            </a:r>
            <a:r>
              <a:rPr lang="en-US" sz="2000" dirty="0"/>
              <a:t>, </a:t>
            </a:r>
            <a:r>
              <a:rPr lang="en-US" sz="2000" dirty="0" err="1"/>
              <a:t>Satow</a:t>
            </a:r>
            <a:r>
              <a:rPr lang="en-US" sz="2000" dirty="0"/>
              <a:t>, </a:t>
            </a:r>
            <a:r>
              <a:rPr lang="en-US" sz="2000" dirty="0" err="1" smtClean="0"/>
              <a:t>Pisarski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Hadronic</a:t>
            </a:r>
            <a:r>
              <a:rPr lang="en-US" sz="2000" dirty="0" smtClean="0"/>
              <a:t> </a:t>
            </a:r>
            <a:r>
              <a:rPr lang="en-US" sz="2000" dirty="0" err="1" smtClean="0"/>
              <a:t>rate&amp;hydrodynamic</a:t>
            </a:r>
            <a:r>
              <a:rPr lang="en-US" sz="2000" dirty="0" err="1"/>
              <a:t>s</a:t>
            </a:r>
            <a:r>
              <a:rPr lang="en-US" sz="2000" dirty="0" smtClean="0"/>
              <a:t>: </a:t>
            </a:r>
            <a:r>
              <a:rPr lang="en-US" sz="2000" dirty="0"/>
              <a:t>Gales, </a:t>
            </a:r>
            <a:r>
              <a:rPr lang="en-US" sz="2000" dirty="0" err="1"/>
              <a:t>Jeon</a:t>
            </a:r>
            <a:r>
              <a:rPr lang="en-US" sz="2000" dirty="0"/>
              <a:t>, </a:t>
            </a:r>
            <a:r>
              <a:rPr lang="en-US" sz="2000" dirty="0" err="1"/>
              <a:t>Paquet</a:t>
            </a:r>
            <a:r>
              <a:rPr lang="en-US" sz="2000" dirty="0"/>
              <a:t>, </a:t>
            </a:r>
            <a:r>
              <a:rPr lang="en-US" sz="2000" dirty="0" err="1"/>
              <a:t>Vujanovic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93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Suppression of collinear photon rate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3428999" cy="135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84300"/>
            <a:ext cx="36576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838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bremsstrhalung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914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air annihilation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692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Scattering with </a:t>
            </a:r>
            <a:r>
              <a:rPr lang="en-US" dirty="0" smtClean="0">
                <a:solidFill>
                  <a:srgbClr val="FF0000"/>
                </a:solidFill>
              </a:rPr>
              <a:t>arbitrary number </a:t>
            </a:r>
            <a:r>
              <a:rPr lang="en-US" dirty="0" smtClean="0"/>
              <a:t>of soft gluons contributes at the same order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0386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Soft </a:t>
            </a:r>
            <a:r>
              <a:rPr lang="en-US" dirty="0" smtClean="0"/>
              <a:t>gluons in QGP give additional Bose-Einstein enhancement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3521" y="4419600"/>
                <a:ext cx="2583079" cy="661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</a:rPr>
                        <m:t>~</m:t>
                      </m:r>
                      <m:r>
                        <a:rPr lang="en-US" b="0" i="1" smtClean="0">
                          <a:latin typeface="Cambria Math"/>
                        </a:rPr>
                        <m:t>𝑔𝑇</m:t>
                      </m:r>
                      <m:r>
                        <a:rPr lang="en-US" b="0" i="1" smtClean="0">
                          <a:latin typeface="Cambria Math"/>
                        </a:rPr>
                        <m:t>, 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~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21" y="4419600"/>
                <a:ext cx="2583079" cy="6613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09600" y="5105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semi-QGP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68917" y="5029200"/>
                <a:ext cx="5118324" cy="617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)/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~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917" y="5029200"/>
                <a:ext cx="5118324" cy="61741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85800" y="57912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 ~ T hard, gluons soft only when a=b</a:t>
            </a:r>
            <a:r>
              <a:rPr lang="en-US" dirty="0"/>
              <a:t>. Soft gluon density suppressed by 1/N 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732956" y="2895600"/>
            <a:ext cx="3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Aurenche</a:t>
            </a:r>
            <a:r>
              <a:rPr lang="en-US" dirty="0" smtClean="0"/>
              <a:t>, </a:t>
            </a:r>
            <a:r>
              <a:rPr lang="en-US" dirty="0" err="1" smtClean="0"/>
              <a:t>Gelis</a:t>
            </a:r>
            <a:r>
              <a:rPr lang="en-US" dirty="0" smtClean="0"/>
              <a:t>, </a:t>
            </a:r>
            <a:r>
              <a:rPr lang="en-US" dirty="0" err="1" smtClean="0"/>
              <a:t>Zaraket</a:t>
            </a:r>
            <a:r>
              <a:rPr lang="en-US" dirty="0" smtClean="0"/>
              <a:t>, PRD 2000</a:t>
            </a:r>
          </a:p>
          <a:p>
            <a:r>
              <a:rPr lang="en-US" dirty="0" smtClean="0"/>
              <a:t>Arnold, Moore, </a:t>
            </a:r>
            <a:r>
              <a:rPr lang="en-US" dirty="0" err="1" smtClean="0"/>
              <a:t>Yaffe</a:t>
            </a:r>
            <a:r>
              <a:rPr lang="en-US" dirty="0" smtClean="0"/>
              <a:t>, JHEP 2001/2002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6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Suppression of collinear photon rate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1465667"/>
            <a:ext cx="3428999" cy="135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1" y="108466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bremsstrhalung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3581400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 quark suppressed by loop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Soft</a:t>
            </a:r>
            <a:r>
              <a:rPr lang="en-US" dirty="0" smtClean="0"/>
              <a:t> </a:t>
            </a:r>
            <a:r>
              <a:rPr lang="en-US" dirty="0"/>
              <a:t>gluon density suppressed by 1/N </a:t>
            </a:r>
            <a:endParaRPr lang="en-US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43200" y="1600200"/>
            <a:ext cx="381001" cy="246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81200" y="12586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suppressed by loop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895600" y="2362200"/>
            <a:ext cx="6096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05000" y="3048000"/>
            <a:ext cx="209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suppressed by 1/N</a:t>
            </a: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1066800" y="4419600"/>
            <a:ext cx="1066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438400" y="430666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1/N suppression in collinear (LPM) rate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5334000"/>
            <a:ext cx="792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dirty="0" smtClean="0"/>
              <a:t>uantitative study under way: leading order for </a:t>
            </a:r>
            <a:r>
              <a:rPr lang="en-US" dirty="0"/>
              <a:t>2 →2 rate </a:t>
            </a:r>
            <a:r>
              <a:rPr lang="en-US" dirty="0" smtClean="0"/>
              <a:t>plus collinear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Prompt photon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2954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Prompt photon = hard scattering photon + collinear fragmentation photon</a:t>
            </a:r>
            <a:endParaRPr lang="en-US" dirty="0"/>
          </a:p>
        </p:txBody>
      </p:sp>
      <p:grpSp>
        <p:nvGrpSpPr>
          <p:cNvPr id="14" name="Group 2"/>
          <p:cNvGrpSpPr>
            <a:grpSpLocks noChangeAspect="1"/>
          </p:cNvGrpSpPr>
          <p:nvPr/>
        </p:nvGrpSpPr>
        <p:grpSpPr bwMode="auto">
          <a:xfrm>
            <a:off x="1371600" y="2370891"/>
            <a:ext cx="910600" cy="121536"/>
            <a:chOff x="804" y="3206"/>
            <a:chExt cx="2344" cy="314"/>
          </a:xfrm>
          <a:scene3d>
            <a:camera prst="orthographicFront">
              <a:rot lat="0" lon="0" rev="8100000"/>
            </a:camera>
            <a:lightRig rig="threePt" dir="t"/>
          </a:scene3d>
        </p:grpSpPr>
        <p:sp>
          <p:nvSpPr>
            <p:cNvPr id="15" name="Freeform 3"/>
            <p:cNvSpPr>
              <a:spLocks noChangeAspect="1"/>
            </p:cNvSpPr>
            <p:nvPr/>
          </p:nvSpPr>
          <p:spPr bwMode="auto">
            <a:xfrm>
              <a:off x="804" y="3218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"/>
            <p:cNvSpPr>
              <a:spLocks noChangeAspect="1"/>
            </p:cNvSpPr>
            <p:nvPr/>
          </p:nvSpPr>
          <p:spPr bwMode="auto">
            <a:xfrm>
              <a:off x="1136" y="3216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 noChangeAspect="1"/>
            </p:cNvSpPr>
            <p:nvPr/>
          </p:nvSpPr>
          <p:spPr bwMode="auto">
            <a:xfrm>
              <a:off x="1468" y="3214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/>
            <p:cNvSpPr>
              <a:spLocks noChangeAspect="1"/>
            </p:cNvSpPr>
            <p:nvPr/>
          </p:nvSpPr>
          <p:spPr bwMode="auto">
            <a:xfrm>
              <a:off x="1800" y="3212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 noChangeAspect="1"/>
            </p:cNvSpPr>
            <p:nvPr/>
          </p:nvSpPr>
          <p:spPr bwMode="auto">
            <a:xfrm>
              <a:off x="2132" y="3210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/>
            <p:cNvSpPr>
              <a:spLocks noChangeAspect="1"/>
            </p:cNvSpPr>
            <p:nvPr/>
          </p:nvSpPr>
          <p:spPr bwMode="auto">
            <a:xfrm>
              <a:off x="2464" y="3208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/>
            <p:cNvSpPr>
              <a:spLocks noChangeAspect="1"/>
            </p:cNvSpPr>
            <p:nvPr/>
          </p:nvSpPr>
          <p:spPr bwMode="auto">
            <a:xfrm>
              <a:off x="2796" y="3206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10"/>
          <p:cNvGrpSpPr>
            <a:grpSpLocks noChangeAspect="1"/>
          </p:cNvGrpSpPr>
          <p:nvPr/>
        </p:nvGrpSpPr>
        <p:grpSpPr bwMode="auto">
          <a:xfrm rot="20880000" flipV="1">
            <a:off x="1283954" y="3013890"/>
            <a:ext cx="1054354" cy="711"/>
            <a:chOff x="1392" y="1488"/>
            <a:chExt cx="1584" cy="0"/>
          </a:xfrm>
          <a:scene3d>
            <a:camera prst="orthographicFront">
              <a:rot lat="0" lon="0" rev="1500000"/>
            </a:camera>
            <a:lightRig rig="threePt" dir="t"/>
          </a:scene3d>
        </p:grpSpPr>
        <p:sp>
          <p:nvSpPr>
            <p:cNvPr id="26" name="Line 11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12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10"/>
          <p:cNvGrpSpPr>
            <a:grpSpLocks noChangeAspect="1"/>
          </p:cNvGrpSpPr>
          <p:nvPr/>
        </p:nvGrpSpPr>
        <p:grpSpPr bwMode="auto">
          <a:xfrm rot="20880000">
            <a:off x="2203745" y="2701822"/>
            <a:ext cx="989174" cy="45719"/>
            <a:chOff x="1392" y="1488"/>
            <a:chExt cx="1584" cy="0"/>
          </a:xfrm>
          <a:scene3d>
            <a:camera prst="orthographicFront">
              <a:rot lat="0" lon="0" rev="21000000"/>
            </a:camera>
            <a:lightRig rig="threePt" dir="t"/>
          </a:scene3d>
        </p:grpSpPr>
        <p:sp>
          <p:nvSpPr>
            <p:cNvPr id="29" name="Line 11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10"/>
          <p:cNvGrpSpPr>
            <a:grpSpLocks noChangeAspect="1"/>
          </p:cNvGrpSpPr>
          <p:nvPr/>
        </p:nvGrpSpPr>
        <p:grpSpPr bwMode="auto">
          <a:xfrm rot="20880000" flipV="1">
            <a:off x="3071892" y="3013890"/>
            <a:ext cx="1054354" cy="711"/>
            <a:chOff x="1392" y="1488"/>
            <a:chExt cx="1584" cy="0"/>
          </a:xfrm>
          <a:scene3d>
            <a:camera prst="orthographicFront">
              <a:rot lat="0" lon="0" rev="18600000"/>
            </a:camera>
            <a:lightRig rig="threePt" dir="t"/>
          </a:scene3d>
        </p:grpSpPr>
        <p:sp>
          <p:nvSpPr>
            <p:cNvPr id="32" name="Line 11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12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Freeform 13"/>
          <p:cNvSpPr>
            <a:spLocks noChangeAspect="1"/>
          </p:cNvSpPr>
          <p:nvPr/>
        </p:nvSpPr>
        <p:spPr bwMode="auto">
          <a:xfrm rot="-5400000">
            <a:off x="3108325" y="2310566"/>
            <a:ext cx="1032669" cy="86519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15875" cmpd="sng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0" rev="81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42733" y="1752600"/>
            <a:ext cx="281267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143000" y="2895600"/>
            <a:ext cx="281267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800600" y="19050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ard scattering photon sensitive to nuclear PDF</a:t>
            </a:r>
          </a:p>
          <a:p>
            <a:r>
              <a:rPr lang="en-US" dirty="0" err="1" smtClean="0"/>
              <a:t>nPDF</a:t>
            </a:r>
            <a:r>
              <a:rPr lang="en-US" dirty="0" smtClean="0"/>
              <a:t> x </a:t>
            </a:r>
            <a:r>
              <a:rPr lang="en-US" dirty="0" err="1" smtClean="0"/>
              <a:t>nPDF</a:t>
            </a:r>
            <a:r>
              <a:rPr lang="en-US" dirty="0" smtClean="0"/>
              <a:t> ≠ pp scaled</a:t>
            </a:r>
            <a:endParaRPr lang="en-US" dirty="0"/>
          </a:p>
        </p:txBody>
      </p:sp>
      <p:grpSp>
        <p:nvGrpSpPr>
          <p:cNvPr id="38" name="Group 2"/>
          <p:cNvGrpSpPr>
            <a:grpSpLocks noChangeAspect="1"/>
          </p:cNvGrpSpPr>
          <p:nvPr/>
        </p:nvGrpSpPr>
        <p:grpSpPr bwMode="auto">
          <a:xfrm>
            <a:off x="1524000" y="4275891"/>
            <a:ext cx="910600" cy="121536"/>
            <a:chOff x="804" y="3206"/>
            <a:chExt cx="2344" cy="314"/>
          </a:xfrm>
          <a:scene3d>
            <a:camera prst="orthographicFront">
              <a:rot lat="0" lon="0" rev="8100000"/>
            </a:camera>
            <a:lightRig rig="threePt" dir="t"/>
          </a:scene3d>
        </p:grpSpPr>
        <p:sp>
          <p:nvSpPr>
            <p:cNvPr id="39" name="Freeform 3"/>
            <p:cNvSpPr>
              <a:spLocks noChangeAspect="1"/>
            </p:cNvSpPr>
            <p:nvPr/>
          </p:nvSpPr>
          <p:spPr bwMode="auto">
            <a:xfrm>
              <a:off x="804" y="3218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"/>
            <p:cNvSpPr>
              <a:spLocks noChangeAspect="1"/>
            </p:cNvSpPr>
            <p:nvPr/>
          </p:nvSpPr>
          <p:spPr bwMode="auto">
            <a:xfrm>
              <a:off x="1136" y="3216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"/>
            <p:cNvSpPr>
              <a:spLocks noChangeAspect="1"/>
            </p:cNvSpPr>
            <p:nvPr/>
          </p:nvSpPr>
          <p:spPr bwMode="auto">
            <a:xfrm>
              <a:off x="1468" y="3214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/>
            <p:cNvSpPr>
              <a:spLocks noChangeAspect="1"/>
            </p:cNvSpPr>
            <p:nvPr/>
          </p:nvSpPr>
          <p:spPr bwMode="auto">
            <a:xfrm>
              <a:off x="1800" y="3212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/>
            <p:cNvSpPr>
              <a:spLocks noChangeAspect="1"/>
            </p:cNvSpPr>
            <p:nvPr/>
          </p:nvSpPr>
          <p:spPr bwMode="auto">
            <a:xfrm>
              <a:off x="2132" y="3210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/>
            <p:cNvSpPr>
              <a:spLocks noChangeAspect="1"/>
            </p:cNvSpPr>
            <p:nvPr/>
          </p:nvSpPr>
          <p:spPr bwMode="auto">
            <a:xfrm>
              <a:off x="2464" y="3208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/>
            <p:cNvSpPr>
              <a:spLocks noChangeAspect="1"/>
            </p:cNvSpPr>
            <p:nvPr/>
          </p:nvSpPr>
          <p:spPr bwMode="auto">
            <a:xfrm>
              <a:off x="2796" y="3206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10"/>
          <p:cNvGrpSpPr>
            <a:grpSpLocks noChangeAspect="1"/>
          </p:cNvGrpSpPr>
          <p:nvPr/>
        </p:nvGrpSpPr>
        <p:grpSpPr bwMode="auto">
          <a:xfrm rot="20880000" flipV="1">
            <a:off x="1436354" y="4918890"/>
            <a:ext cx="1054354" cy="711"/>
            <a:chOff x="1392" y="1488"/>
            <a:chExt cx="1584" cy="0"/>
          </a:xfrm>
          <a:scene3d>
            <a:camera prst="orthographicFront">
              <a:rot lat="0" lon="0" rev="1500000"/>
            </a:camera>
            <a:lightRig rig="threePt" dir="t"/>
          </a:scene3d>
        </p:grpSpPr>
        <p:sp>
          <p:nvSpPr>
            <p:cNvPr id="47" name="Line 11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12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10"/>
          <p:cNvGrpSpPr>
            <a:grpSpLocks noChangeAspect="1"/>
          </p:cNvGrpSpPr>
          <p:nvPr/>
        </p:nvGrpSpPr>
        <p:grpSpPr bwMode="auto">
          <a:xfrm rot="20880000">
            <a:off x="2356145" y="4576350"/>
            <a:ext cx="989174" cy="45719"/>
            <a:chOff x="1392" y="1488"/>
            <a:chExt cx="1584" cy="0"/>
          </a:xfrm>
          <a:scene3d>
            <a:camera prst="orthographicFront">
              <a:rot lat="0" lon="0" rev="21000000"/>
            </a:camera>
            <a:lightRig rig="threePt" dir="t"/>
          </a:scene3d>
        </p:grpSpPr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12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10"/>
          <p:cNvGrpSpPr>
            <a:grpSpLocks noChangeAspect="1"/>
          </p:cNvGrpSpPr>
          <p:nvPr/>
        </p:nvGrpSpPr>
        <p:grpSpPr bwMode="auto">
          <a:xfrm rot="20880000" flipV="1">
            <a:off x="3722354" y="4605399"/>
            <a:ext cx="1054354" cy="711"/>
            <a:chOff x="1392" y="1488"/>
            <a:chExt cx="1584" cy="0"/>
          </a:xfrm>
          <a:scene3d>
            <a:camera prst="orthographicFront">
              <a:rot lat="0" lon="0" rev="20700000"/>
            </a:camera>
            <a:lightRig rig="threePt" dir="t"/>
          </a:scene3d>
        </p:grpSpPr>
        <p:sp>
          <p:nvSpPr>
            <p:cNvPr id="53" name="Line 11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Freeform 13"/>
          <p:cNvSpPr>
            <a:spLocks noChangeAspect="1"/>
          </p:cNvSpPr>
          <p:nvPr/>
        </p:nvSpPr>
        <p:spPr bwMode="auto">
          <a:xfrm rot="-5400000">
            <a:off x="3682587" y="4469606"/>
            <a:ext cx="1032669" cy="86519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15875" cmpd="sng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0" rev="57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395133" y="3657600"/>
            <a:ext cx="281267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295400" y="4800600"/>
            <a:ext cx="281267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329759" y="4343400"/>
            <a:ext cx="480241" cy="457200"/>
          </a:xfrm>
          <a:prstGeom prst="ellipse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181600" y="4191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fragmentation photon sensitive to fragmentation function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198119" y="5498068"/>
            <a:ext cx="2336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err="1"/>
              <a:t>Klasen</a:t>
            </a:r>
            <a:r>
              <a:rPr lang="en-US" dirty="0"/>
              <a:t> et al, JHEP 2013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3753" y="3886200"/>
            <a:ext cx="235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emission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0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rompt photon uncertainty large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762000"/>
            <a:ext cx="79438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98119" y="6248400"/>
            <a:ext cx="2336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err="1"/>
              <a:t>Klasen</a:t>
            </a:r>
            <a:r>
              <a:rPr lang="en-US" dirty="0"/>
              <a:t> et al, JHEP 2013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6248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irect (hard scattering)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2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(RHIC): strong suppression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26"/>
            <a:ext cx="4152899" cy="296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3491"/>
            <a:ext cx="4229099" cy="296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5010329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Strong suppression in semi-QGP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4572000" y="548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</a:t>
            </a:r>
            <a:r>
              <a:rPr lang="en-US" dirty="0" smtClean="0">
                <a:solidFill>
                  <a:srgbClr val="00B050"/>
                </a:solidFill>
              </a:rPr>
              <a:t>ess suppression </a:t>
            </a:r>
            <a:r>
              <a:rPr lang="en-US" dirty="0" smtClean="0"/>
              <a:t>at </a:t>
            </a:r>
            <a:r>
              <a:rPr lang="en-US" dirty="0"/>
              <a:t>high </a:t>
            </a:r>
            <a:r>
              <a:rPr lang="en-US" dirty="0" smtClean="0"/>
              <a:t>T,</a:t>
            </a:r>
            <a:endParaRPr lang="en-US" dirty="0"/>
          </a:p>
          <a:p>
            <a:r>
              <a:rPr lang="en-US" dirty="0" smtClean="0"/>
              <a:t>Photons </a:t>
            </a:r>
            <a:r>
              <a:rPr lang="en-US" dirty="0"/>
              <a:t>produced at high T experience </a:t>
            </a:r>
            <a:r>
              <a:rPr lang="en-US" dirty="0" smtClean="0">
                <a:solidFill>
                  <a:srgbClr val="FF0000"/>
                </a:solidFill>
              </a:rPr>
              <a:t>less v2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52950"/>
            <a:ext cx="14954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0"/>
            <a:ext cx="733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097930"/>
            <a:ext cx="730196" cy="46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5105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ncreases with 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Dilepton</a:t>
            </a:r>
            <a:r>
              <a:rPr lang="en-US" dirty="0" smtClean="0"/>
              <a:t> (RHIC): no significant change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99666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4084326" cy="283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4953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Modest enhancement in semi-QGP, no significant change to v2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52950"/>
            <a:ext cx="14954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0"/>
            <a:ext cx="733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1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Photon (RHIC): QGP + </a:t>
            </a:r>
            <a:r>
              <a:rPr lang="en-US" dirty="0" err="1" smtClean="0"/>
              <a:t>hadronic</a:t>
            </a:r>
            <a:r>
              <a:rPr lang="en-US" dirty="0" smtClean="0"/>
              <a:t> matter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397976"/>
            <a:ext cx="4236102" cy="302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252351" cy="304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84905" y="4953000"/>
                <a:ext cx="3578095" cy="693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2=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𝑄𝐺𝑃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𝑄𝐺𝑃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𝐻𝑀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𝐻𝑀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𝑄𝐺𝑃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𝐻𝑀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905" y="4953000"/>
                <a:ext cx="3578095" cy="693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-18366" y="4572000"/>
            <a:ext cx="644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Semi-QGP suppresses significantly N</a:t>
            </a:r>
            <a:r>
              <a:rPr lang="en-US" baseline="-25000" dirty="0" smtClean="0"/>
              <a:t>QGP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enhancing the overall v2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93854" y="4572000"/>
                <a:ext cx="1683346" cy="388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𝑄𝐺𝑃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𝐻𝑀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54" y="4572000"/>
                <a:ext cx="1683346" cy="388889"/>
              </a:xfrm>
              <a:prstGeom prst="rect">
                <a:avLst/>
              </a:prstGeom>
              <a:blipFill rotWithShape="1"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3400" y="5715000"/>
            <a:ext cx="588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Model of semi-QGP works in the right direction for photon v2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4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Dilepton</a:t>
            </a:r>
            <a:r>
              <a:rPr lang="en-US" dirty="0" smtClean="0"/>
              <a:t> (RHIC): QGP + </a:t>
            </a:r>
            <a:r>
              <a:rPr lang="en-US" dirty="0" err="1" smtClean="0"/>
              <a:t>hadronic</a:t>
            </a:r>
            <a:r>
              <a:rPr lang="en-US" dirty="0" smtClean="0"/>
              <a:t> matter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1878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84573" y="5029200"/>
                <a:ext cx="3578095" cy="693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2=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𝑄𝐺𝑃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𝑄𝐺𝑃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𝐻𝑀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𝐻𝑀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𝑄𝐺𝑃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𝐻𝑀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573" y="5029200"/>
                <a:ext cx="3578095" cy="693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09600" y="4495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Semi-QGP enhances N</a:t>
            </a:r>
            <a:r>
              <a:rPr lang="en-US" baseline="-25000" dirty="0" smtClean="0"/>
              <a:t>QGP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lowering the overall v2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43600" y="4495800"/>
                <a:ext cx="1683346" cy="388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𝑄𝐺𝑃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𝐻𝑀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495800"/>
                <a:ext cx="1683346" cy="388889"/>
              </a:xfrm>
              <a:prstGeom prst="rect">
                <a:avLst/>
              </a:prstGeom>
              <a:blipFill rotWithShape="1">
                <a:blip r:embed="rId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32073"/>
            <a:ext cx="4098924" cy="291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1000" y="5879068"/>
            <a:ext cx="685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Model of semi-QGP not in tension with available </a:t>
            </a:r>
            <a:r>
              <a:rPr lang="en-US" dirty="0" err="1" smtClean="0">
                <a:solidFill>
                  <a:srgbClr val="FF0000"/>
                </a:solidFill>
              </a:rPr>
              <a:t>dielectron</a:t>
            </a:r>
            <a:r>
              <a:rPr lang="en-US" dirty="0" smtClean="0">
                <a:solidFill>
                  <a:srgbClr val="FF0000"/>
                </a:solidFill>
              </a:rPr>
              <a:t> yield/v2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0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Medium dependence of fragmentation photon?</a:t>
            </a:r>
            <a:endParaRPr lang="en-US" dirty="0"/>
          </a:p>
        </p:txBody>
      </p:sp>
      <p:grpSp>
        <p:nvGrpSpPr>
          <p:cNvPr id="28" name="Group 2"/>
          <p:cNvGrpSpPr>
            <a:grpSpLocks noChangeAspect="1"/>
          </p:cNvGrpSpPr>
          <p:nvPr/>
        </p:nvGrpSpPr>
        <p:grpSpPr bwMode="auto">
          <a:xfrm>
            <a:off x="1524000" y="1685091"/>
            <a:ext cx="910600" cy="121536"/>
            <a:chOff x="804" y="3206"/>
            <a:chExt cx="2344" cy="314"/>
          </a:xfrm>
          <a:scene3d>
            <a:camera prst="orthographicFront">
              <a:rot lat="0" lon="0" rev="8100000"/>
            </a:camera>
            <a:lightRig rig="threePt" dir="t"/>
          </a:scene3d>
        </p:grpSpPr>
        <p:sp>
          <p:nvSpPr>
            <p:cNvPr id="29" name="Freeform 3"/>
            <p:cNvSpPr>
              <a:spLocks noChangeAspect="1"/>
            </p:cNvSpPr>
            <p:nvPr/>
          </p:nvSpPr>
          <p:spPr bwMode="auto">
            <a:xfrm>
              <a:off x="804" y="3218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"/>
            <p:cNvSpPr>
              <a:spLocks noChangeAspect="1"/>
            </p:cNvSpPr>
            <p:nvPr/>
          </p:nvSpPr>
          <p:spPr bwMode="auto">
            <a:xfrm>
              <a:off x="1136" y="3216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"/>
            <p:cNvSpPr>
              <a:spLocks noChangeAspect="1"/>
            </p:cNvSpPr>
            <p:nvPr/>
          </p:nvSpPr>
          <p:spPr bwMode="auto">
            <a:xfrm>
              <a:off x="1468" y="3214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"/>
            <p:cNvSpPr>
              <a:spLocks noChangeAspect="1"/>
            </p:cNvSpPr>
            <p:nvPr/>
          </p:nvSpPr>
          <p:spPr bwMode="auto">
            <a:xfrm>
              <a:off x="1800" y="3212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"/>
            <p:cNvSpPr>
              <a:spLocks noChangeAspect="1"/>
            </p:cNvSpPr>
            <p:nvPr/>
          </p:nvSpPr>
          <p:spPr bwMode="auto">
            <a:xfrm>
              <a:off x="2132" y="3210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"/>
            <p:cNvSpPr>
              <a:spLocks noChangeAspect="1"/>
            </p:cNvSpPr>
            <p:nvPr/>
          </p:nvSpPr>
          <p:spPr bwMode="auto">
            <a:xfrm>
              <a:off x="2464" y="3208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"/>
            <p:cNvSpPr>
              <a:spLocks noChangeAspect="1"/>
            </p:cNvSpPr>
            <p:nvPr/>
          </p:nvSpPr>
          <p:spPr bwMode="auto">
            <a:xfrm>
              <a:off x="2796" y="3206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" name="Group 10"/>
          <p:cNvGrpSpPr>
            <a:grpSpLocks noChangeAspect="1"/>
          </p:cNvGrpSpPr>
          <p:nvPr/>
        </p:nvGrpSpPr>
        <p:grpSpPr bwMode="auto">
          <a:xfrm rot="20880000" flipV="1">
            <a:off x="1436354" y="2328090"/>
            <a:ext cx="1054354" cy="711"/>
            <a:chOff x="1392" y="1488"/>
            <a:chExt cx="1584" cy="0"/>
          </a:xfrm>
          <a:scene3d>
            <a:camera prst="orthographicFront">
              <a:rot lat="0" lon="0" rev="1500000"/>
            </a:camera>
            <a:lightRig rig="threePt" dir="t"/>
          </a:scene3d>
        </p:grpSpPr>
        <p:sp>
          <p:nvSpPr>
            <p:cNvPr id="37" name="Line 11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10"/>
          <p:cNvGrpSpPr>
            <a:grpSpLocks noChangeAspect="1"/>
          </p:cNvGrpSpPr>
          <p:nvPr/>
        </p:nvGrpSpPr>
        <p:grpSpPr bwMode="auto">
          <a:xfrm rot="20880000">
            <a:off x="2356145" y="1985550"/>
            <a:ext cx="989174" cy="45719"/>
            <a:chOff x="1392" y="1488"/>
            <a:chExt cx="1584" cy="0"/>
          </a:xfrm>
          <a:scene3d>
            <a:camera prst="orthographicFront">
              <a:rot lat="0" lon="0" rev="21000000"/>
            </a:camera>
            <a:lightRig rig="threePt" dir="t"/>
          </a:scene3d>
        </p:grpSpPr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12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Group 10"/>
          <p:cNvGrpSpPr>
            <a:grpSpLocks noChangeAspect="1"/>
          </p:cNvGrpSpPr>
          <p:nvPr/>
        </p:nvGrpSpPr>
        <p:grpSpPr bwMode="auto">
          <a:xfrm rot="20880000" flipV="1">
            <a:off x="3722354" y="2014599"/>
            <a:ext cx="1054354" cy="711"/>
            <a:chOff x="1392" y="1488"/>
            <a:chExt cx="1584" cy="0"/>
          </a:xfrm>
          <a:scene3d>
            <a:camera prst="orthographicFront">
              <a:rot lat="0" lon="0" rev="20700000"/>
            </a:camera>
            <a:lightRig rig="threePt" dir="t"/>
          </a:scene3d>
        </p:grpSpPr>
        <p:sp>
          <p:nvSpPr>
            <p:cNvPr id="43" name="Line 11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12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Freeform 13"/>
          <p:cNvSpPr>
            <a:spLocks noChangeAspect="1"/>
          </p:cNvSpPr>
          <p:nvPr/>
        </p:nvSpPr>
        <p:spPr bwMode="auto">
          <a:xfrm rot="-5400000">
            <a:off x="3682587" y="1878806"/>
            <a:ext cx="1032669" cy="86519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15875" cmpd="sng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0" rev="57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395133" y="1066800"/>
            <a:ext cx="281267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295400" y="2209800"/>
            <a:ext cx="281267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447800" y="31242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FF can be modified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Jet-photon conversion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Photon bremsstrahlung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983753" y="1295400"/>
            <a:ext cx="235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emission time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329759" y="1752600"/>
            <a:ext cx="480241" cy="457200"/>
          </a:xfrm>
          <a:prstGeom prst="ellipse">
            <a:avLst/>
          </a:prstGeom>
          <a:pattFill prst="wdUpDiag">
            <a:fgClr>
              <a:srgbClr val="C0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05400" y="4953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Fries, Muller, Srivastava, PRL 2003</a:t>
            </a:r>
          </a:p>
          <a:p>
            <a:pPr algn="r"/>
            <a:r>
              <a:rPr lang="en-US" dirty="0" err="1" smtClean="0"/>
              <a:t>Zakharov</a:t>
            </a:r>
            <a:r>
              <a:rPr lang="en-US" dirty="0" smtClean="0"/>
              <a:t>, JETP </a:t>
            </a:r>
            <a:r>
              <a:rPr lang="en-US" dirty="0" err="1" smtClean="0"/>
              <a:t>Lett</a:t>
            </a:r>
            <a:r>
              <a:rPr lang="en-US" dirty="0" smtClean="0"/>
              <a:t> 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1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Puzzle </a:t>
            </a:r>
            <a:r>
              <a:rPr lang="en-US" dirty="0" smtClean="0"/>
              <a:t>of photon v2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0866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4923472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2 of photons comparable with v2 of </a:t>
            </a:r>
            <a:r>
              <a:rPr lang="en-US" dirty="0" err="1" smtClean="0">
                <a:solidFill>
                  <a:srgbClr val="FF0000"/>
                </a:solidFill>
              </a:rPr>
              <a:t>pions</a:t>
            </a:r>
            <a:r>
              <a:rPr lang="en-US" dirty="0" smtClean="0">
                <a:solidFill>
                  <a:srgbClr val="FF0000"/>
                </a:solidFill>
              </a:rPr>
              <a:t> at p</a:t>
            </a:r>
            <a:r>
              <a:rPr lang="en-US" baseline="-25000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&lt; 4GeV</a:t>
            </a:r>
          </a:p>
          <a:p>
            <a:endParaRPr lang="en-US" dirty="0" smtClean="0"/>
          </a:p>
          <a:p>
            <a:r>
              <a:rPr lang="en-US" dirty="0" smtClean="0"/>
              <a:t>Many photons produced at early stage, expect less v2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0" y="440055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PHENIX, PRL 2012</a:t>
            </a:r>
            <a:endParaRPr lang="en-US" dirty="0"/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7620000" y="4901863"/>
            <a:ext cx="609600" cy="889337"/>
          </a:xfrm>
          <a:prstGeom prst="actionButtonHel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0" y="6019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Talk by A. </a:t>
            </a:r>
            <a:r>
              <a:rPr lang="en-US" dirty="0" err="1" smtClean="0"/>
              <a:t>Drees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Scaling of thermodynamics in pure glue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469344"/>
            <a:ext cx="6553200" cy="458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33800"/>
            <a:ext cx="1672896" cy="38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3747"/>
            <a:ext cx="1462322" cy="38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>
            <a:spLocks/>
          </p:cNvSpPr>
          <p:nvPr/>
        </p:nvSpPr>
        <p:spPr bwMode="auto">
          <a:xfrm>
            <a:off x="3657600" y="3288268"/>
            <a:ext cx="13192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宋体" pitchFamily="2" charset="-122"/>
                <a:cs typeface="Arial" pitchFamily="34" charset="0"/>
              </a:rPr>
              <a:t>N =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" charset="0"/>
                <a:ea typeface="宋体" pitchFamily="2" charset="-122"/>
                <a:cs typeface="Arial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" charset="0"/>
                <a:ea typeface="宋体" pitchFamily="2" charset="-122"/>
                <a:cs typeface="Arial" pitchFamily="34" charset="0"/>
              </a:rPr>
              <a:t>3,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" charset="0"/>
                <a:ea typeface="宋体" pitchFamily="2" charset="-122"/>
                <a:cs typeface="Arial" pitchFamily="34" charset="0"/>
              </a:rPr>
              <a:t>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charset="0"/>
                <a:ea typeface="宋体" pitchFamily="2" charset="-122"/>
                <a:cs typeface="Arial" pitchFamily="34" charset="0"/>
              </a:rPr>
              <a:t>4,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" charset="0"/>
                <a:ea typeface="宋体" pitchFamily="2" charset="-122"/>
                <a:cs typeface="Arial" pitchFamily="34" charset="0"/>
              </a:rPr>
              <a:t> 6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1" y="180303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</a:t>
            </a:r>
            <a:r>
              <a:rPr lang="en-US" baseline="-25000" dirty="0" err="1" smtClean="0"/>
              <a:t>ideal</a:t>
            </a:r>
            <a:r>
              <a:rPr lang="en-US" dirty="0" smtClean="0"/>
              <a:t>, </a:t>
            </a:r>
            <a:r>
              <a:rPr lang="en-US" dirty="0"/>
              <a:t>p</a:t>
            </a:r>
            <a:r>
              <a:rPr lang="en-US" baseline="-25000" dirty="0" smtClean="0"/>
              <a:t>ideal</a:t>
            </a:r>
            <a:r>
              <a:rPr lang="en-US" dirty="0" smtClean="0"/>
              <a:t> ~ N</a:t>
            </a:r>
            <a:r>
              <a:rPr lang="en-US" baseline="-25000" dirty="0" smtClean="0"/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1" y="2438400"/>
            <a:ext cx="243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 and p approach</a:t>
            </a:r>
          </a:p>
          <a:p>
            <a:r>
              <a:rPr lang="en-US" dirty="0"/>
              <a:t>i</a:t>
            </a:r>
            <a:r>
              <a:rPr lang="en-US" dirty="0" smtClean="0"/>
              <a:t>deal gas limit slowly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5689937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tabLst>
                <a:tab pos="838200" algn="l"/>
                <a:tab pos="9969500" algn="l"/>
              </a:tabLst>
            </a:pPr>
            <a:r>
              <a:rPr lang="en-US" altLang="zh-CN" dirty="0">
                <a:solidFill>
                  <a:srgbClr val="008000"/>
                </a:solidFill>
                <a:latin typeface="Times"/>
                <a:ea typeface="宋体" pitchFamily="2" charset="-122"/>
                <a:cs typeface="Times"/>
              </a:rPr>
              <a:t>Boyd, Engels, </a:t>
            </a:r>
            <a:r>
              <a:rPr lang="en-US" altLang="zh-CN" dirty="0" err="1">
                <a:solidFill>
                  <a:srgbClr val="008000"/>
                </a:solidFill>
                <a:latin typeface="Times"/>
                <a:ea typeface="宋体" pitchFamily="2" charset="-122"/>
                <a:cs typeface="Times"/>
              </a:rPr>
              <a:t>Karsch</a:t>
            </a:r>
            <a:r>
              <a:rPr lang="en-US" altLang="zh-CN" dirty="0">
                <a:solidFill>
                  <a:srgbClr val="008000"/>
                </a:solidFill>
                <a:latin typeface="Times"/>
                <a:ea typeface="宋体" pitchFamily="2" charset="-122"/>
                <a:cs typeface="Times"/>
              </a:rPr>
              <a:t>, </a:t>
            </a:r>
            <a:r>
              <a:rPr lang="en-US" altLang="zh-CN" dirty="0" err="1">
                <a:solidFill>
                  <a:srgbClr val="008000"/>
                </a:solidFill>
                <a:latin typeface="Times"/>
                <a:ea typeface="宋体" pitchFamily="2" charset="-122"/>
                <a:cs typeface="Times"/>
              </a:rPr>
              <a:t>Laermann</a:t>
            </a:r>
            <a:r>
              <a:rPr lang="en-US" altLang="zh-CN" dirty="0">
                <a:solidFill>
                  <a:srgbClr val="008000"/>
                </a:solidFill>
                <a:latin typeface="Times"/>
                <a:ea typeface="宋体" pitchFamily="2" charset="-122"/>
                <a:cs typeface="Times"/>
              </a:rPr>
              <a:t>, </a:t>
            </a:r>
            <a:r>
              <a:rPr lang="en-US" altLang="zh-CN" dirty="0" err="1">
                <a:solidFill>
                  <a:srgbClr val="008000"/>
                </a:solidFill>
                <a:latin typeface="Times"/>
                <a:ea typeface="宋体" pitchFamily="2" charset="-122"/>
                <a:cs typeface="Times"/>
              </a:rPr>
              <a:t>Legeland</a:t>
            </a:r>
            <a:r>
              <a:rPr lang="en-US" altLang="zh-CN" dirty="0">
                <a:solidFill>
                  <a:srgbClr val="008000"/>
                </a:solidFill>
                <a:latin typeface="Times"/>
                <a:ea typeface="宋体" pitchFamily="2" charset="-122"/>
                <a:cs typeface="Times"/>
              </a:rPr>
              <a:t>, </a:t>
            </a:r>
            <a:r>
              <a:rPr lang="en-US" altLang="zh-CN" dirty="0" err="1">
                <a:solidFill>
                  <a:srgbClr val="008000"/>
                </a:solidFill>
                <a:latin typeface="Times"/>
                <a:ea typeface="宋体" pitchFamily="2" charset="-122"/>
                <a:cs typeface="Times"/>
              </a:rPr>
              <a:t>Luetgemeier</a:t>
            </a:r>
            <a:r>
              <a:rPr lang="en-US" altLang="zh-CN" dirty="0">
                <a:solidFill>
                  <a:srgbClr val="008000"/>
                </a:solidFill>
                <a:latin typeface="Times"/>
                <a:ea typeface="宋体" pitchFamily="2" charset="-122"/>
                <a:cs typeface="Times"/>
              </a:rPr>
              <a:t>, </a:t>
            </a:r>
            <a:r>
              <a:rPr lang="en-US" altLang="zh-CN" dirty="0" err="1">
                <a:solidFill>
                  <a:srgbClr val="008000"/>
                </a:solidFill>
                <a:latin typeface="Times"/>
                <a:ea typeface="宋体" pitchFamily="2" charset="-122"/>
                <a:cs typeface="Times"/>
              </a:rPr>
              <a:t>Petersson</a:t>
            </a:r>
            <a:r>
              <a:rPr lang="en-US" altLang="zh-CN" dirty="0">
                <a:solidFill>
                  <a:srgbClr val="008000"/>
                </a:solidFill>
                <a:latin typeface="Times"/>
                <a:ea typeface="宋体" pitchFamily="2" charset="-122"/>
                <a:cs typeface="Times"/>
              </a:rPr>
              <a:t>, </a:t>
            </a:r>
            <a:r>
              <a:rPr lang="en-US" altLang="zh-CN" dirty="0" smtClean="0">
                <a:solidFill>
                  <a:srgbClr val="008000"/>
                </a:solidFill>
                <a:latin typeface="Times"/>
                <a:ea typeface="宋体" pitchFamily="2" charset="-122"/>
                <a:cs typeface="Times"/>
              </a:rPr>
              <a:t>NPB, 1996</a:t>
            </a:r>
            <a:endParaRPr lang="en-US" altLang="zh-CN" dirty="0">
              <a:solidFill>
                <a:srgbClr val="008000"/>
              </a:solidFill>
              <a:latin typeface="Times"/>
              <a:ea typeface="宋体" pitchFamily="2" charset="-122"/>
              <a:cs typeface="Times"/>
            </a:endParaRPr>
          </a:p>
          <a:p>
            <a:pPr lv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tabLst>
                <a:tab pos="838200" algn="l"/>
                <a:tab pos="9969500" algn="l"/>
              </a:tabLst>
            </a:pPr>
            <a:r>
              <a:rPr lang="en-US" altLang="zh-CN" dirty="0" err="1" smtClean="0">
                <a:solidFill>
                  <a:srgbClr val="008000"/>
                </a:solidFill>
                <a:latin typeface="Times"/>
                <a:ea typeface="宋体" pitchFamily="2" charset="-122"/>
                <a:cs typeface="Times"/>
              </a:rPr>
              <a:t>Datta</a:t>
            </a:r>
            <a:r>
              <a:rPr lang="en-US" altLang="zh-CN" dirty="0">
                <a:solidFill>
                  <a:srgbClr val="008000"/>
                </a:solidFill>
                <a:latin typeface="Times"/>
                <a:ea typeface="宋体" pitchFamily="2" charset="-122"/>
                <a:cs typeface="Times"/>
              </a:rPr>
              <a:t>,</a:t>
            </a:r>
            <a:r>
              <a:rPr lang="en-US" altLang="zh-CN" dirty="0" smtClean="0">
                <a:solidFill>
                  <a:srgbClr val="008000"/>
                </a:solidFill>
                <a:latin typeface="Times"/>
                <a:ea typeface="宋体" pitchFamily="2" charset="-122"/>
                <a:cs typeface="Times"/>
              </a:rPr>
              <a:t> </a:t>
            </a:r>
            <a:r>
              <a:rPr lang="en-US" altLang="zh-CN" dirty="0">
                <a:solidFill>
                  <a:srgbClr val="008000"/>
                </a:solidFill>
                <a:latin typeface="Times"/>
                <a:ea typeface="宋体" pitchFamily="2" charset="-122"/>
                <a:cs typeface="Times"/>
              </a:rPr>
              <a:t>Gupta, </a:t>
            </a:r>
            <a:r>
              <a:rPr lang="en-US" altLang="zh-CN" dirty="0" smtClean="0">
                <a:solidFill>
                  <a:srgbClr val="008000"/>
                </a:solidFill>
                <a:latin typeface="Times"/>
                <a:ea typeface="宋体" pitchFamily="2" charset="-122"/>
                <a:cs typeface="Times"/>
              </a:rPr>
              <a:t>PRD, 2010</a:t>
            </a:r>
            <a:endParaRPr lang="en-US" altLang="zh-CN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4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Scaling of thermodynamics in pure glue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2057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trace anomaly normalized by number of </a:t>
            </a:r>
            <a:r>
              <a:rPr lang="en-US" dirty="0" err="1" smtClean="0"/>
              <a:t>d.o.f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8763"/>
            <a:ext cx="515302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368541"/>
              </p:ext>
            </p:extLst>
          </p:nvPr>
        </p:nvGraphicFramePr>
        <p:xfrm>
          <a:off x="381000" y="2692400"/>
          <a:ext cx="118558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公式" r:id="rId4" imgW="876240" imgH="431640" progId="Equation.3">
                  <p:embed/>
                </p:oleObj>
              </mc:Choice>
              <mc:Fallback>
                <p:oleObj name="公式" r:id="rId4" imgW="8762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2692400"/>
                        <a:ext cx="1185582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2133600" y="4724400"/>
            <a:ext cx="0" cy="838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29000" y="4724400"/>
            <a:ext cx="0" cy="838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133600" y="5029200"/>
            <a:ext cx="1295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09800" y="5638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emi-QGP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05400" y="55626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N=3, T</a:t>
            </a:r>
            <a:r>
              <a:rPr lang="en-US" baseline="-25000" dirty="0" smtClean="0"/>
              <a:t>c</a:t>
            </a:r>
            <a:r>
              <a:rPr lang="en-US" dirty="0" smtClean="0"/>
              <a:t> ~ 180 MeV</a:t>
            </a:r>
          </a:p>
          <a:p>
            <a:r>
              <a:rPr lang="en-US" dirty="0" smtClean="0"/>
              <a:t>QGP at RHIC: 350 MeV      180 MeV</a:t>
            </a:r>
          </a:p>
          <a:p>
            <a:r>
              <a:rPr lang="en-US" dirty="0"/>
              <a:t> </a:t>
            </a:r>
            <a:r>
              <a:rPr lang="en-US" dirty="0" smtClean="0"/>
              <a:t>              LHC: 450 MeV       180 MeV   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315200" y="5885765"/>
            <a:ext cx="228600" cy="210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315200" y="6190565"/>
            <a:ext cx="228600" cy="210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409586" y="3409890"/>
            <a:ext cx="2505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tabLst>
                <a:tab pos="838200" algn="l"/>
                <a:tab pos="9969500" algn="l"/>
              </a:tabLst>
            </a:pPr>
            <a:r>
              <a:rPr lang="en-US" altLang="zh-CN" dirty="0" err="1">
                <a:solidFill>
                  <a:srgbClr val="008000"/>
                </a:solidFill>
                <a:latin typeface="Times"/>
                <a:ea typeface="宋体" pitchFamily="2" charset="-122"/>
                <a:cs typeface="Times"/>
              </a:rPr>
              <a:t>Datta</a:t>
            </a:r>
            <a:r>
              <a:rPr lang="en-US" altLang="zh-CN" dirty="0">
                <a:solidFill>
                  <a:srgbClr val="008000"/>
                </a:solidFill>
                <a:latin typeface="Times"/>
                <a:ea typeface="宋体" pitchFamily="2" charset="-122"/>
                <a:cs typeface="Times"/>
              </a:rPr>
              <a:t>, Gupta, PRD, 2010</a:t>
            </a:r>
            <a:endParaRPr lang="en-US" altLang="zh-CN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54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274638"/>
            <a:ext cx="8051800" cy="4111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Polyakov</a:t>
            </a:r>
            <a:r>
              <a:rPr lang="en-US" dirty="0" smtClean="0"/>
              <a:t> loop in pure glue N=3</a:t>
            </a:r>
            <a:endParaRPr lang="en-US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2" y="1606550"/>
            <a:ext cx="7370763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4389437" y="1524000"/>
            <a:ext cx="23813" cy="4697413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4"/>
          <p:cNvSpPr>
            <a:spLocks/>
          </p:cNvSpPr>
          <p:nvPr/>
        </p:nvSpPr>
        <p:spPr bwMode="auto">
          <a:xfrm>
            <a:off x="-239713" y="3343275"/>
            <a:ext cx="12303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" charset="0"/>
                <a:ea typeface="宋体" pitchFamily="2" charset="-122"/>
                <a:cs typeface="Arial" pitchFamily="34" charset="0"/>
              </a:rPr>
              <a:t>&lt;</a:t>
            </a: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" charset="0"/>
                <a:ea typeface="宋体" pitchFamily="2" charset="-122"/>
                <a:cs typeface="Arial" pitchFamily="34" charset="0"/>
              </a:rPr>
              <a:t>loop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" charset="0"/>
                <a:ea typeface="宋体" pitchFamily="2" charset="-122"/>
                <a:cs typeface="Arial" pitchFamily="34" charset="0"/>
              </a:rPr>
              <a:t>&gt;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611437" y="1549400"/>
            <a:ext cx="12700" cy="4672013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6"/>
          <p:cNvSpPr>
            <a:spLocks/>
          </p:cNvSpPr>
          <p:nvPr/>
        </p:nvSpPr>
        <p:spPr bwMode="auto">
          <a:xfrm>
            <a:off x="7416800" y="2273300"/>
            <a:ext cx="2184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" charset="0"/>
                <a:ea typeface="宋体" pitchFamily="2" charset="-122"/>
                <a:cs typeface="Arial" pitchFamily="34" charset="0"/>
              </a:rPr>
              <a:t>←1.0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7"/>
          <p:cNvSpPr>
            <a:spLocks/>
          </p:cNvSpPr>
          <p:nvPr/>
        </p:nvSpPr>
        <p:spPr bwMode="auto">
          <a:xfrm>
            <a:off x="2260600" y="4445000"/>
            <a:ext cx="2184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" charset="0"/>
                <a:ea typeface="宋体" pitchFamily="2" charset="-122"/>
                <a:cs typeface="Arial" pitchFamily="34" charset="0"/>
              </a:rPr>
              <a:t>← ~ 0.4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846137" y="6235700"/>
            <a:ext cx="17653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808037" y="1574800"/>
            <a:ext cx="12700" cy="4672013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rot="10800000">
            <a:off x="2611437" y="4826000"/>
            <a:ext cx="11113" cy="1420813"/>
          </a:xfrm>
          <a:prstGeom prst="line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1000" y="6246813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T=0</a:t>
            </a:r>
            <a:endParaRPr lang="en-US" sz="2000" dirty="0"/>
          </a:p>
        </p:txBody>
      </p:sp>
      <p:sp>
        <p:nvSpPr>
          <p:cNvPr id="24" name="Rectangle 23"/>
          <p:cNvSpPr>
            <a:spLocks/>
          </p:cNvSpPr>
          <p:nvPr/>
        </p:nvSpPr>
        <p:spPr bwMode="auto">
          <a:xfrm>
            <a:off x="736600" y="1295400"/>
            <a:ext cx="7493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" charset="0"/>
                <a:ea typeface="宋体" pitchFamily="2" charset="-122"/>
                <a:cs typeface="Arial" pitchFamily="34" charset="0"/>
              </a:rPr>
              <a:t>←  Confined  →</a:t>
            </a:r>
            <a:r>
              <a:rPr kumimoji="0" lang="en-US" altLang="zh-CN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charset="0"/>
                <a:ea typeface="宋体" pitchFamily="2" charset="-122"/>
                <a:cs typeface="Arial" pitchFamily="34" charset="0"/>
              </a:rPr>
              <a:t>← </a:t>
            </a:r>
            <a:r>
              <a:rPr kumimoji="0" lang="en-US" altLang="zh-CN" sz="22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charset="0"/>
                <a:ea typeface="宋体" pitchFamily="2" charset="-122"/>
                <a:cs typeface="Arial" pitchFamily="34" charset="0"/>
              </a:rPr>
              <a:t>Semi</a:t>
            </a:r>
            <a:r>
              <a:rPr kumimoji="0" lang="en-US" altLang="zh-CN" sz="2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" charset="0"/>
                <a:ea typeface="宋体" pitchFamily="2" charset="-122"/>
                <a:cs typeface="Arial" pitchFamily="34" charset="0"/>
              </a:rPr>
              <a:t>QGP</a:t>
            </a:r>
            <a:r>
              <a:rPr kumimoji="0" lang="en-US" altLang="zh-CN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charset="0"/>
                <a:ea typeface="宋体" pitchFamily="2" charset="-122"/>
                <a:cs typeface="Arial" pitchFamily="34" charset="0"/>
              </a:rPr>
              <a:t>→ </a:t>
            </a:r>
            <a:r>
              <a:rPr kumimoji="0" lang="en-US" altLang="zh-CN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" charset="0"/>
                <a:ea typeface="宋体" pitchFamily="2" charset="-122"/>
                <a:cs typeface="Arial" pitchFamily="34" charset="0"/>
              </a:rPr>
              <a:t>←  “Complete” QGP  →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838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Semi-QGP in pure glue, </a:t>
            </a:r>
            <a:r>
              <a:rPr lang="en-US" dirty="0" smtClean="0">
                <a:solidFill>
                  <a:srgbClr val="FF0000"/>
                </a:solidFill>
              </a:rPr>
              <a:t>smooth</a:t>
            </a:r>
            <a:r>
              <a:rPr lang="en-US" dirty="0" smtClean="0"/>
              <a:t> rise of the loop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10022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Gupta, </a:t>
            </a:r>
            <a:r>
              <a:rPr lang="en-US" dirty="0" err="1">
                <a:solidFill>
                  <a:srgbClr val="00B050"/>
                </a:solidFill>
              </a:rPr>
              <a:t>Hubner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>
                <a:solidFill>
                  <a:srgbClr val="00B050"/>
                </a:solidFill>
              </a:rPr>
              <a:t>Kaczmarek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smtClean="0">
                <a:solidFill>
                  <a:srgbClr val="00B050"/>
                </a:solidFill>
              </a:rPr>
              <a:t>PRD 2008</a:t>
            </a:r>
            <a:endParaRPr lang="zh-CN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9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ources of photon and </a:t>
            </a:r>
            <a:r>
              <a:rPr lang="en-US" dirty="0" err="1" smtClean="0"/>
              <a:t>dilepton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352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Dilepton</a:t>
            </a:r>
            <a:r>
              <a:rPr lang="en-US" dirty="0" smtClean="0"/>
              <a:t>: </a:t>
            </a:r>
            <a:r>
              <a:rPr lang="en-US" dirty="0" err="1" smtClean="0"/>
              <a:t>hadronic</a:t>
            </a:r>
            <a:r>
              <a:rPr lang="en-US" dirty="0" smtClean="0"/>
              <a:t> phase + QGP phase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1658035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Direct Photon: </a:t>
            </a:r>
            <a:r>
              <a:rPr lang="en-US" dirty="0" err="1" smtClean="0"/>
              <a:t>hadronic</a:t>
            </a:r>
            <a:r>
              <a:rPr lang="en-US" dirty="0" smtClean="0"/>
              <a:t> phase + QGP phase + prompt photon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3821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p</a:t>
            </a:r>
            <a:r>
              <a:rPr lang="en-US" baseline="-25000" dirty="0" smtClean="0"/>
              <a:t>T</a:t>
            </a:r>
            <a:endParaRPr lang="en-US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3810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p</a:t>
            </a:r>
            <a:r>
              <a:rPr lang="en-US" baseline="-25000" dirty="0" smtClean="0"/>
              <a:t>T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2069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p</a:t>
            </a:r>
            <a:r>
              <a:rPr lang="en-US" baseline="-25000" dirty="0" smtClean="0"/>
              <a:t>T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2069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intermediate p</a:t>
            </a:r>
            <a:r>
              <a:rPr lang="en-US" baseline="-25000" dirty="0" smtClean="0"/>
              <a:t>T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20690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p</a:t>
            </a:r>
            <a:r>
              <a:rPr lang="en-US" baseline="-25000" dirty="0" smtClean="0"/>
              <a:t>T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4953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Expect </a:t>
            </a:r>
            <a:r>
              <a:rPr lang="en-US" dirty="0" smtClean="0">
                <a:solidFill>
                  <a:srgbClr val="FF0000"/>
                </a:solidFill>
              </a:rPr>
              <a:t>reduced</a:t>
            </a:r>
            <a:r>
              <a:rPr lang="en-US" dirty="0" smtClean="0"/>
              <a:t> photon/</a:t>
            </a:r>
            <a:r>
              <a:rPr lang="en-US" dirty="0" err="1" smtClean="0"/>
              <a:t>dilepton</a:t>
            </a:r>
            <a:r>
              <a:rPr lang="en-US" dirty="0" smtClean="0"/>
              <a:t> rate in semi-QGP. Can help increase the weight of photon/</a:t>
            </a:r>
            <a:r>
              <a:rPr lang="en-US" dirty="0" err="1" smtClean="0"/>
              <a:t>dilepton</a:t>
            </a:r>
            <a:r>
              <a:rPr lang="en-US" dirty="0" smtClean="0"/>
              <a:t> from other sources.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581400" y="2895600"/>
            <a:ext cx="1219200" cy="1524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38600" y="1295400"/>
            <a:ext cx="1219200" cy="1524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Different </a:t>
            </a:r>
            <a:r>
              <a:rPr lang="en-US" smtClean="0"/>
              <a:t>sources </a:t>
            </a:r>
            <a:r>
              <a:rPr lang="en-US" dirty="0" smtClean="0"/>
              <a:t>of </a:t>
            </a:r>
            <a:r>
              <a:rPr lang="en-US" smtClean="0"/>
              <a:t>direct photon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12191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Prompt photon (</a:t>
            </a:r>
            <a:r>
              <a:rPr lang="en-US" sz="2000" dirty="0" err="1" smtClean="0"/>
              <a:t>pQCD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Pre-equilibrium photon?</a:t>
            </a:r>
          </a:p>
          <a:p>
            <a:r>
              <a:rPr lang="en-US" sz="2000" dirty="0" smtClean="0"/>
              <a:t>Thermal photon: QGP phase + </a:t>
            </a:r>
            <a:r>
              <a:rPr lang="en-US" sz="2000" dirty="0" err="1" smtClean="0"/>
              <a:t>hadronic</a:t>
            </a:r>
            <a:r>
              <a:rPr lang="en-US" sz="2000" dirty="0" smtClean="0"/>
              <a:t> phase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276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Do we understand well photon rate in QGP phase?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8862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known:</a:t>
            </a:r>
          </a:p>
          <a:p>
            <a:r>
              <a:rPr lang="en-US" dirty="0" smtClean="0"/>
              <a:t>LO: Arnold, Moore and </a:t>
            </a:r>
            <a:r>
              <a:rPr lang="en-US" dirty="0" err="1" smtClean="0"/>
              <a:t>Yaffe</a:t>
            </a:r>
            <a:r>
              <a:rPr lang="en-US" dirty="0" smtClean="0"/>
              <a:t> JHEP 2001</a:t>
            </a:r>
          </a:p>
          <a:p>
            <a:r>
              <a:rPr lang="en-US" dirty="0" smtClean="0"/>
              <a:t>NLO: </a:t>
            </a:r>
            <a:r>
              <a:rPr lang="en-US" dirty="0" err="1" smtClean="0"/>
              <a:t>Ghiglieri</a:t>
            </a:r>
            <a:r>
              <a:rPr lang="en-US" dirty="0" smtClean="0"/>
              <a:t>, Hong, </a:t>
            </a:r>
            <a:r>
              <a:rPr lang="en-US" dirty="0" err="1"/>
              <a:t>Kurkela</a:t>
            </a:r>
            <a:r>
              <a:rPr lang="en-US" dirty="0" smtClean="0"/>
              <a:t>, Lu, Moore and </a:t>
            </a:r>
            <a:r>
              <a:rPr lang="en-US" dirty="0" err="1" smtClean="0"/>
              <a:t>Teaney</a:t>
            </a:r>
            <a:r>
              <a:rPr lang="en-US" dirty="0" smtClean="0"/>
              <a:t>, JHEP 2013</a:t>
            </a:r>
            <a:endParaRPr lang="en-US" dirty="0"/>
          </a:p>
          <a:p>
            <a:r>
              <a:rPr lang="en-US" dirty="0" smtClean="0"/>
              <a:t>          20% increase for </a:t>
            </a:r>
            <a:r>
              <a:rPr lang="en-US" dirty="0" err="1" smtClean="0"/>
              <a:t>phenomenologically</a:t>
            </a:r>
            <a:r>
              <a:rPr lang="en-US" dirty="0" smtClean="0"/>
              <a:t> interesting coupling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55626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Any non-</a:t>
            </a:r>
            <a:r>
              <a:rPr lang="en-US" dirty="0" err="1" smtClean="0"/>
              <a:t>perturbative</a:t>
            </a:r>
            <a:r>
              <a:rPr lang="en-US" dirty="0" smtClean="0"/>
              <a:t> effect?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46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Polyakov</a:t>
            </a:r>
            <a:r>
              <a:rPr lang="en-US" dirty="0" smtClean="0"/>
              <a:t> loop in QCD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22332"/>
            <a:ext cx="5499100" cy="384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62000" y="838200"/>
            <a:ext cx="436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Semi-QGP in QCD, </a:t>
            </a:r>
            <a:r>
              <a:rPr lang="en-US" dirty="0" smtClean="0">
                <a:solidFill>
                  <a:srgbClr val="FF0000"/>
                </a:solidFill>
              </a:rPr>
              <a:t>smooth rise of the loop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3200" y="20690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Bazavov</a:t>
            </a:r>
            <a:r>
              <a:rPr lang="en-US" dirty="0" smtClean="0"/>
              <a:t> et al, PRD 2009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09600" y="5791200"/>
            <a:ext cx="1828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76600" y="1447800"/>
            <a:ext cx="0" cy="441960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" y="1447800"/>
            <a:ext cx="0" cy="441960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34000" y="1447800"/>
            <a:ext cx="0" cy="441960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04800" y="5867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T=0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2971800" y="6229290"/>
            <a:ext cx="470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</a:t>
            </a:r>
            <a:r>
              <a:rPr lang="en-US" sz="2000" baseline="-25000" dirty="0" smtClean="0"/>
              <a:t>c</a:t>
            </a:r>
            <a:endParaRPr lang="en-US" sz="2000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5105400" y="6229290"/>
            <a:ext cx="623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2T</a:t>
            </a:r>
            <a:r>
              <a:rPr lang="en-US" sz="2000" baseline="-25000" dirty="0" smtClean="0"/>
              <a:t>c</a:t>
            </a:r>
            <a:endParaRPr lang="en-US" sz="2000" baseline="-250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124200" y="5867400"/>
            <a:ext cx="0" cy="4001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334000" y="5867400"/>
            <a:ext cx="0" cy="4001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09600" y="1752600"/>
            <a:ext cx="2667000" cy="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276600" y="1752600"/>
            <a:ext cx="2057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334000" y="1752600"/>
            <a:ext cx="2057400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295400" y="1371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</a:t>
            </a:r>
            <a:r>
              <a:rPr lang="en-US" dirty="0" err="1" smtClean="0"/>
              <a:t>adronic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733800" y="1371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Semi-QGP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38800" y="1371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Complete-QGP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09600" y="35052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loop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781800" y="46482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RHIC</a:t>
            </a:r>
            <a:r>
              <a:rPr lang="en-US" dirty="0"/>
              <a:t>: </a:t>
            </a:r>
            <a:r>
              <a:rPr lang="en-US" dirty="0" smtClean="0"/>
              <a:t>350      </a:t>
            </a:r>
            <a:r>
              <a:rPr lang="en-US" dirty="0"/>
              <a:t>180 </a:t>
            </a:r>
            <a:r>
              <a:rPr lang="en-US" dirty="0" smtClean="0"/>
              <a:t>MeV</a:t>
            </a:r>
          </a:p>
          <a:p>
            <a:r>
              <a:rPr lang="en-US" dirty="0" smtClean="0"/>
              <a:t>LHC</a:t>
            </a:r>
            <a:r>
              <a:rPr lang="en-US" dirty="0"/>
              <a:t>: </a:t>
            </a:r>
            <a:r>
              <a:rPr lang="en-US" dirty="0" smtClean="0"/>
              <a:t>450       </a:t>
            </a:r>
            <a:r>
              <a:rPr lang="en-US" dirty="0"/>
              <a:t>180 MeV  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772400" y="4648200"/>
            <a:ext cx="304800" cy="323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772400" y="4953000"/>
            <a:ext cx="304800" cy="323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1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matrix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Polyakov</a:t>
            </a:r>
            <a:r>
              <a:rPr lang="en-US" dirty="0" smtClean="0"/>
              <a:t> loop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12287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371600"/>
            <a:ext cx="2486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229766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an be modeled by </a:t>
            </a:r>
            <a:r>
              <a:rPr lang="en-US" dirty="0" smtClean="0">
                <a:solidFill>
                  <a:srgbClr val="FF0000"/>
                </a:solidFill>
              </a:rPr>
              <a:t>classical mean field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19335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8000" y="2297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 1/g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1905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</a:t>
            </a:r>
            <a:r>
              <a:rPr lang="en-US" dirty="0" err="1" smtClean="0"/>
              <a:t>perturbative</a:t>
            </a:r>
            <a:endParaRPr lang="en-US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895600"/>
            <a:ext cx="23336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7200" y="3516868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T limit</a:t>
            </a:r>
            <a:endParaRPr 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81400"/>
            <a:ext cx="6286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27432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Dumitru</a:t>
            </a:r>
            <a:r>
              <a:rPr lang="en-US" dirty="0" smtClean="0"/>
              <a:t>, </a:t>
            </a:r>
            <a:r>
              <a:rPr lang="en-US" dirty="0" err="1" smtClean="0"/>
              <a:t>Guo</a:t>
            </a:r>
            <a:r>
              <a:rPr lang="en-US" dirty="0" smtClean="0"/>
              <a:t>, Hidaka, </a:t>
            </a:r>
            <a:r>
              <a:rPr lang="en-US" dirty="0" err="1" smtClean="0"/>
              <a:t>Korthals</a:t>
            </a:r>
            <a:r>
              <a:rPr lang="en-US" dirty="0" smtClean="0"/>
              <a:t> </a:t>
            </a:r>
            <a:r>
              <a:rPr lang="en-US" dirty="0" err="1" smtClean="0"/>
              <a:t>Altes</a:t>
            </a:r>
            <a:r>
              <a:rPr lang="en-US" dirty="0" smtClean="0"/>
              <a:t>, </a:t>
            </a:r>
            <a:r>
              <a:rPr lang="en-US" dirty="0" err="1" smtClean="0"/>
              <a:t>Pisakrski</a:t>
            </a:r>
            <a:r>
              <a:rPr lang="en-US" dirty="0" smtClean="0"/>
              <a:t>, PRD 2011, 2012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4355068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 as </a:t>
            </a:r>
            <a:r>
              <a:rPr lang="en-US" dirty="0" smtClean="0">
                <a:solidFill>
                  <a:srgbClr val="00B050"/>
                </a:solidFill>
              </a:rPr>
              <a:t>imaginary chemical </a:t>
            </a:r>
            <a:r>
              <a:rPr lang="en-US" dirty="0" smtClean="0">
                <a:solidFill>
                  <a:srgbClr val="FF0000"/>
                </a:solidFill>
              </a:rPr>
              <a:t>potential, reduces quark number density by the loop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587906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 reduction for gluon number density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03391"/>
              </p:ext>
            </p:extLst>
          </p:nvPr>
        </p:nvGraphicFramePr>
        <p:xfrm>
          <a:off x="533400" y="4902200"/>
          <a:ext cx="3141662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" name="公式" r:id="rId9" imgW="1841400" imgH="431640" progId="Equation.3">
                  <p:embed/>
                </p:oleObj>
              </mc:Choice>
              <mc:Fallback>
                <p:oleObj name="公式" r:id="rId9" imgW="18414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3400" y="4902200"/>
                        <a:ext cx="3141662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978011"/>
              </p:ext>
            </p:extLst>
          </p:nvPr>
        </p:nvGraphicFramePr>
        <p:xfrm>
          <a:off x="3962400" y="5105400"/>
          <a:ext cx="541337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" name="公式" r:id="rId11" imgW="317160" imgH="177480" progId="Equation.3">
                  <p:embed/>
                </p:oleObj>
              </mc:Choice>
              <mc:Fallback>
                <p:oleObj name="公式" r:id="rId11" imgW="31716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105400"/>
                        <a:ext cx="541337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90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Reduction of </a:t>
            </a:r>
            <a:r>
              <a:rPr lang="en-US" dirty="0" err="1" smtClean="0"/>
              <a:t>d.o.f</a:t>
            </a:r>
            <a:r>
              <a:rPr lang="en-US" dirty="0" smtClean="0"/>
              <a:t>. &amp; transports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78308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QGP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133600" y="3143012"/>
            <a:ext cx="152400" cy="152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371600" y="2838212"/>
            <a:ext cx="152400" cy="1524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4400" y="3295412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66800" y="2533412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52600" y="2762012"/>
            <a:ext cx="152400" cy="152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86000" y="3371612"/>
            <a:ext cx="152400" cy="152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47800" y="3295412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114800" y="1752600"/>
            <a:ext cx="113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Semi-QGP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85800" y="2457212"/>
            <a:ext cx="18288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9600" y="4495800"/>
            <a:ext cx="25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ess </a:t>
            </a:r>
            <a:r>
              <a:rPr lang="en-US" dirty="0" err="1" smtClean="0"/>
              <a:t>d.o.f</a:t>
            </a:r>
            <a:r>
              <a:rPr lang="en-US" dirty="0" smtClean="0"/>
              <a:t>. to scatter with</a:t>
            </a:r>
            <a:endParaRPr lang="en-US" dirty="0"/>
          </a:p>
        </p:txBody>
      </p:sp>
      <p:sp>
        <p:nvSpPr>
          <p:cNvPr id="39" name="Right Arrow 38"/>
          <p:cNvSpPr/>
          <p:nvPr/>
        </p:nvSpPr>
        <p:spPr>
          <a:xfrm>
            <a:off x="3124200" y="4648200"/>
            <a:ext cx="685800" cy="114300"/>
          </a:xfrm>
          <a:prstGeom prst="right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962400" y="4459069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Suppression of </a:t>
            </a:r>
            <a:r>
              <a:rPr lang="en-US" dirty="0" smtClean="0"/>
              <a:t>energy loss &amp; viscosity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15000" y="5715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Hidaka,Pisarski</a:t>
            </a:r>
            <a:r>
              <a:rPr lang="en-US" dirty="0" smtClean="0"/>
              <a:t>, PRD, 2008</a:t>
            </a:r>
          </a:p>
          <a:p>
            <a:r>
              <a:rPr lang="en-US" dirty="0" smtClean="0"/>
              <a:t>SL, </a:t>
            </a:r>
            <a:r>
              <a:rPr lang="en-US" dirty="0" err="1" smtClean="0"/>
              <a:t>Pisarski</a:t>
            </a:r>
            <a:r>
              <a:rPr lang="en-US" dirty="0" smtClean="0"/>
              <a:t>, </a:t>
            </a:r>
            <a:r>
              <a:rPr lang="en-US" dirty="0" err="1" smtClean="0"/>
              <a:t>Skokov</a:t>
            </a:r>
            <a:r>
              <a:rPr lang="en-US" dirty="0" smtClean="0"/>
              <a:t>, PLB 2014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524000" y="38862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447800" y="3886200"/>
            <a:ext cx="152400" cy="15240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600200" y="2438400"/>
            <a:ext cx="152400" cy="1524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600200" y="2362200"/>
            <a:ext cx="152400" cy="15240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62000" y="28956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85800" y="2895600"/>
            <a:ext cx="152400" cy="1524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828800" y="34290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905000" y="3429000"/>
            <a:ext cx="152400" cy="15240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1219200" y="3124200"/>
            <a:ext cx="152400" cy="152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181600" y="3066812"/>
            <a:ext cx="152400" cy="152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419600" y="2762012"/>
            <a:ext cx="152400" cy="152400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3962400" y="3219212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334000" y="3295412"/>
            <a:ext cx="152400" cy="152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495800" y="3219212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3733800" y="2381012"/>
            <a:ext cx="18288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4572000" y="38100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495800" y="3810000"/>
            <a:ext cx="152400" cy="15240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4648200" y="2362200"/>
            <a:ext cx="152400" cy="1524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648200" y="2286000"/>
            <a:ext cx="152400" cy="15240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6858000" y="28194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781800" y="2819400"/>
            <a:ext cx="152400" cy="15240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6858000" y="2438400"/>
            <a:ext cx="152400" cy="152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00900" y="22860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quark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7239000" y="2678668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gluon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781800" y="3187902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15200" y="3105834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robe quark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6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</a:t>
            </a:r>
            <a:r>
              <a:rPr lang="en-US" dirty="0" err="1" smtClean="0"/>
              <a:t>dilepton</a:t>
            </a:r>
            <a:r>
              <a:rPr lang="en-US" dirty="0" smtClean="0"/>
              <a:t> production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524000"/>
            <a:ext cx="1414462" cy="131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4200" y="1447800"/>
                <a:ext cx="369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447800"/>
                <a:ext cx="36958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35612" y="2514600"/>
                <a:ext cx="369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612" y="2514600"/>
                <a:ext cx="36958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09600" y="2895600"/>
            <a:ext cx="80772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Suppression</a:t>
            </a:r>
            <a:r>
              <a:rPr lang="en-US" dirty="0" smtClean="0"/>
              <a:t> of </a:t>
            </a:r>
            <a:r>
              <a:rPr lang="en-US" dirty="0" err="1" smtClean="0"/>
              <a:t>dilepton</a:t>
            </a:r>
            <a:r>
              <a:rPr lang="en-US" dirty="0" smtClean="0"/>
              <a:t> rate due to </a:t>
            </a:r>
            <a:r>
              <a:rPr lang="en-US" dirty="0" smtClean="0">
                <a:solidFill>
                  <a:srgbClr val="FF0000"/>
                </a:solidFill>
              </a:rPr>
              <a:t>reduced</a:t>
            </a:r>
            <a:r>
              <a:rPr lang="en-US" dirty="0" smtClean="0"/>
              <a:t> of quark number density?  NO!</a:t>
            </a:r>
            <a:endParaRPr 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3870677"/>
            <a:ext cx="4419601" cy="77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40502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Dilepton</a:t>
            </a:r>
            <a:r>
              <a:rPr lang="en-US" dirty="0" smtClean="0"/>
              <a:t> rate  ~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048071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effect of imaginary chemical potential cancels for a color singlet initial state.</a:t>
            </a:r>
          </a:p>
          <a:p>
            <a:endParaRPr lang="en-US" dirty="0"/>
          </a:p>
          <a:p>
            <a:r>
              <a:rPr lang="en-US" dirty="0" smtClean="0"/>
              <a:t>Moreover, the rate is even </a:t>
            </a:r>
            <a:r>
              <a:rPr lang="en-US" dirty="0" smtClean="0">
                <a:solidFill>
                  <a:srgbClr val="FF0000"/>
                </a:solidFill>
              </a:rPr>
              <a:t>enhanced</a:t>
            </a:r>
            <a:r>
              <a:rPr lang="en-US" dirty="0" smtClean="0"/>
              <a:t> beyond Boltzmann approximation!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35612" y="3429000"/>
            <a:ext cx="280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Boltzmann approximation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62326" y="12954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38526" y="25908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038600" y="4259438"/>
            <a:ext cx="647700" cy="388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876800" y="4259438"/>
            <a:ext cx="533400" cy="388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0000" y="4648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Effect of Q cancel out!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Suppressed photon production: 2→2 processes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35163"/>
            <a:ext cx="20574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13716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Compton scattering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85" y="1894092"/>
            <a:ext cx="19431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1371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Pair annihilation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4812" y="29834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126" y="17526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29834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175260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31358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74012" y="16880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26412" y="3048000"/>
                <a:ext cx="369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412" y="3048000"/>
                <a:ext cx="36958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83012" y="1676400"/>
                <a:ext cx="369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012" y="1676400"/>
                <a:ext cx="369588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765770"/>
              </p:ext>
            </p:extLst>
          </p:nvPr>
        </p:nvGraphicFramePr>
        <p:xfrm>
          <a:off x="4648200" y="3581400"/>
          <a:ext cx="3429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" name="公式" r:id="rId7" imgW="1904760" imgH="380880" progId="Equation.3">
                  <p:embed/>
                </p:oleObj>
              </mc:Choice>
              <mc:Fallback>
                <p:oleObj name="公式" r:id="rId7" imgW="190476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48200" y="3581400"/>
                        <a:ext cx="34290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190287"/>
              </p:ext>
            </p:extLst>
          </p:nvPr>
        </p:nvGraphicFramePr>
        <p:xfrm>
          <a:off x="533400" y="3581400"/>
          <a:ext cx="3086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8" name="公式" r:id="rId9" imgW="1714320" imgH="380880" progId="Equation.3">
                  <p:embed/>
                </p:oleObj>
              </mc:Choice>
              <mc:Fallback>
                <p:oleObj name="公式" r:id="rId9" imgW="1714320" imgH="380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81400"/>
                        <a:ext cx="30861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3581400"/>
            <a:ext cx="6953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48075"/>
            <a:ext cx="6953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7200" y="4916269"/>
            <a:ext cx="8120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 of imaginary chemical potential does not cancel out completely in the initial states.                                      </a:t>
            </a:r>
          </a:p>
          <a:p>
            <a:r>
              <a:rPr lang="en-US" dirty="0" smtClean="0"/>
              <a:t>                              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uppression </a:t>
            </a:r>
            <a:r>
              <a:rPr lang="en-US" dirty="0" smtClean="0"/>
              <a:t>of photon rate from 2 → 2 processes.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057400" y="3881437"/>
            <a:ext cx="495300" cy="4697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743200" y="3881438"/>
            <a:ext cx="381000" cy="469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76400" y="435116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No cancellation!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6172200" y="3886200"/>
            <a:ext cx="495300" cy="4697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858000" y="3886201"/>
            <a:ext cx="381000" cy="469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91199" y="4355925"/>
            <a:ext cx="227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Partial cancellation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Modification factors of </a:t>
            </a:r>
            <a:r>
              <a:rPr lang="en-US" dirty="0" err="1"/>
              <a:t>d</a:t>
            </a:r>
            <a:r>
              <a:rPr lang="en-US" dirty="0" err="1" smtClean="0"/>
              <a:t>ilepton</a:t>
            </a:r>
            <a:r>
              <a:rPr lang="en-US" dirty="0" smtClean="0"/>
              <a:t> &amp; photon rate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676400"/>
            <a:ext cx="27527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24125"/>
            <a:ext cx="2962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48768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8288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Dilepton</a:t>
            </a:r>
            <a:r>
              <a:rPr lang="en-US" dirty="0" smtClean="0"/>
              <a:t> rate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6670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Photon rate</a:t>
            </a:r>
            <a:endParaRPr lang="en-US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724150"/>
            <a:ext cx="62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48400" y="272415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</a:rPr>
              <a:t>leading log </a:t>
            </a:r>
            <a:r>
              <a:rPr lang="en-US" dirty="0" smtClean="0"/>
              <a:t>2 →2 rate</a:t>
            </a:r>
            <a:endParaRPr lang="en-US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097930"/>
            <a:ext cx="849939" cy="54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943600" y="51932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ignificantly below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3733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bove 1, non-monotonous in 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935" y="3962400"/>
            <a:ext cx="859465" cy="55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55130"/>
            <a:ext cx="849939" cy="54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4419600"/>
            <a:ext cx="304800" cy="870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05200" y="5160705"/>
            <a:ext cx="152400" cy="249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33675" y="4854833"/>
            <a:ext cx="69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loop</a:t>
            </a:r>
            <a:endParaRPr lang="en-US" dirty="0"/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735" y="3631045"/>
            <a:ext cx="859465" cy="55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53000" y="41264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Dilepton</a:t>
            </a:r>
            <a:r>
              <a:rPr lang="en-US" dirty="0" smtClean="0"/>
              <a:t> in semi-QGP larger than QGP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05400" y="549387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Photon in semi-QGP much smaller than QGP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7000" y="44312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also talk by </a:t>
            </a:r>
            <a:r>
              <a:rPr lang="en-US" dirty="0" err="1" smtClean="0"/>
              <a:t>Zahed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7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1087</Words>
  <Application>Microsoft Office PowerPoint</Application>
  <PresentationFormat>On-screen Show (4:3)</PresentationFormat>
  <Paragraphs>178</Paragraphs>
  <Slides>23</Slides>
  <Notes>1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公式</vt:lpstr>
      <vt:lpstr>Photon and dilepton production in semi-QGP</vt:lpstr>
      <vt:lpstr>Motivation: Puzzle of photon v2</vt:lpstr>
      <vt:lpstr>Different sources of direct photon</vt:lpstr>
      <vt:lpstr>Polyakov loop in QCD</vt:lpstr>
      <vt:lpstr>Effective matrix model</vt:lpstr>
      <vt:lpstr>Reduction of d.o.f. &amp; transports</vt:lpstr>
      <vt:lpstr>Enhanced dilepton production</vt:lpstr>
      <vt:lpstr>Suppressed photon production: 2→2 processes </vt:lpstr>
      <vt:lpstr>Modification factors of dilepton &amp; photon rate</vt:lpstr>
      <vt:lpstr>Suppression of collinear photon rate</vt:lpstr>
      <vt:lpstr>Suppression of collinear photon rate</vt:lpstr>
      <vt:lpstr>Prompt photon</vt:lpstr>
      <vt:lpstr>Prompt photon uncertainty large</vt:lpstr>
      <vt:lpstr>Photon (RHIC): strong suppression</vt:lpstr>
      <vt:lpstr>Dilepton (RHIC): no significant change</vt:lpstr>
      <vt:lpstr>Photon (RHIC): QGP + hadronic matter</vt:lpstr>
      <vt:lpstr>Dilepton (RHIC): QGP + hadronic matter</vt:lpstr>
      <vt:lpstr>Thank you!</vt:lpstr>
      <vt:lpstr>Medium dependence of fragmentation photon?</vt:lpstr>
      <vt:lpstr>Scaling of thermodynamics in pure glue</vt:lpstr>
      <vt:lpstr>Scaling of thermodynamics in pure glue</vt:lpstr>
      <vt:lpstr>Polyakov loop in pure glue N=3</vt:lpstr>
      <vt:lpstr>Sources of photon and dilepton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Photon suppression and dilepton enhancement in semi-QGP</dc:title>
  <dc:creator>forest</dc:creator>
  <cp:lastModifiedBy>forest</cp:lastModifiedBy>
  <cp:revision>142</cp:revision>
  <dcterms:created xsi:type="dcterms:W3CDTF">2014-05-15T22:22:06Z</dcterms:created>
  <dcterms:modified xsi:type="dcterms:W3CDTF">2014-08-22T18:29:41Z</dcterms:modified>
</cp:coreProperties>
</file>