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4.jpg" ContentType="image/jp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6"/>
  </p:notesMasterIdLst>
  <p:handoutMasterIdLst>
    <p:handoutMasterId r:id="rId27"/>
  </p:handoutMasterIdLst>
  <p:sldIdLst>
    <p:sldId id="750" r:id="rId2"/>
    <p:sldId id="744" r:id="rId3"/>
    <p:sldId id="743" r:id="rId4"/>
    <p:sldId id="745" r:id="rId5"/>
    <p:sldId id="726" r:id="rId6"/>
    <p:sldId id="730" r:id="rId7"/>
    <p:sldId id="731" r:id="rId8"/>
    <p:sldId id="732" r:id="rId9"/>
    <p:sldId id="733" r:id="rId10"/>
    <p:sldId id="746" r:id="rId11"/>
    <p:sldId id="748" r:id="rId12"/>
    <p:sldId id="734" r:id="rId13"/>
    <p:sldId id="751" r:id="rId14"/>
    <p:sldId id="741" r:id="rId15"/>
    <p:sldId id="736" r:id="rId16"/>
    <p:sldId id="737" r:id="rId17"/>
    <p:sldId id="738" r:id="rId18"/>
    <p:sldId id="752" r:id="rId19"/>
    <p:sldId id="749" r:id="rId20"/>
    <p:sldId id="739" r:id="rId21"/>
    <p:sldId id="740" r:id="rId22"/>
    <p:sldId id="707" r:id="rId23"/>
    <p:sldId id="729" r:id="rId24"/>
    <p:sldId id="742" r:id="rId25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CC"/>
    <a:srgbClr val="FF00FF"/>
    <a:srgbClr val="000000"/>
    <a:srgbClr val="C5ECED"/>
    <a:srgbClr val="0099FF"/>
    <a:srgbClr val="6666FF"/>
    <a:srgbClr val="9933FF"/>
    <a:srgbClr val="FF00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8" autoAdjust="0"/>
    <p:restoredTop sz="99089" autoAdjust="0"/>
  </p:normalViewPr>
  <p:slideViewPr>
    <p:cSldViewPr>
      <p:cViewPr>
        <p:scale>
          <a:sx n="90" d="100"/>
          <a:sy n="90" d="100"/>
        </p:scale>
        <p:origin x="-1685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66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D9D1718-76BD-462F-BDB9-278CA9AF58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854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04303DFC-812C-4B89-8EE9-0BCA41A8B6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3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CA6D7-CEF2-45C1-8EB1-8809F8E8C8FD}" type="slidenum">
              <a:rPr lang="en-US" altLang="zh-CN"/>
              <a:pPr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2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24" tIns="49511" rIns="99024" bIns="49511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10708-E801-416C-8623-CF66DD0D70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51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67A10-E126-4BB4-B96E-6958505E9021}" type="slidenum">
              <a:rPr lang="en-US"/>
              <a:pPr/>
              <a:t>24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Line 25"/>
          <p:cNvSpPr>
            <a:spLocks noChangeShapeType="1"/>
          </p:cNvSpPr>
          <p:nvPr userDrawn="1"/>
        </p:nvSpPr>
        <p:spPr bwMode="auto">
          <a:xfrm>
            <a:off x="1055688" y="836613"/>
            <a:ext cx="7620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 userDrawn="1"/>
        </p:nvSpPr>
        <p:spPr bwMode="auto">
          <a:xfrm>
            <a:off x="8458200" y="6496050"/>
            <a:ext cx="574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fld id="{62FDC060-41D7-48B4-882B-B013999B69F9}" type="slidenum">
              <a:rPr lang="en-US" altLang="zh-CN" sz="1500" b="1"/>
              <a:pPr algn="l">
                <a:defRPr/>
              </a:pPr>
              <a:t>‹#›</a:t>
            </a:fld>
            <a:endParaRPr lang="en-US" altLang="zh-CN" sz="1500" b="1"/>
          </a:p>
        </p:txBody>
      </p:sp>
      <p:sp>
        <p:nvSpPr>
          <p:cNvPr id="10274" name="Line 34"/>
          <p:cNvSpPr>
            <a:spLocks noChangeShapeType="1"/>
          </p:cNvSpPr>
          <p:nvPr userDrawn="1"/>
        </p:nvSpPr>
        <p:spPr bwMode="auto">
          <a:xfrm>
            <a:off x="230188" y="6453188"/>
            <a:ext cx="8553450" cy="25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arXiv:1501.06477" TargetMode="External"/><Relationship Id="rId13" Type="http://schemas.openxmlformats.org/officeDocument/2006/relationships/hyperlink" Target="https://drupal.star.bnl.gov/STAR/starnotes/public/sn0588" TargetMode="External"/><Relationship Id="rId3" Type="http://schemas.openxmlformats.org/officeDocument/2006/relationships/hyperlink" Target="https://drupal.star.bnl.gov/STAR/starnotes/public/sn0639" TargetMode="External"/><Relationship Id="rId7" Type="http://schemas.openxmlformats.org/officeDocument/2006/relationships/hyperlink" Target="http://arxiv.org/abs/arXiv:1502.02730" TargetMode="External"/><Relationship Id="rId12" Type="http://schemas.openxmlformats.org/officeDocument/2006/relationships/hyperlink" Target="https://drupal.star.bnl.gov/STAR/starnotes/public/sn0592" TargetMode="External"/><Relationship Id="rId2" Type="http://schemas.openxmlformats.org/officeDocument/2006/relationships/hyperlink" Target="https://drupal.star.bnl.gov/STAR/starnotes/public/sn0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upal.star.bnl.gov/STAR/starnotes/private/psn0617" TargetMode="External"/><Relationship Id="rId11" Type="http://schemas.openxmlformats.org/officeDocument/2006/relationships/hyperlink" Target="https://drupal.star.bnl.gov/STAR/starnotes/public/sn0598" TargetMode="External"/><Relationship Id="rId5" Type="http://schemas.openxmlformats.org/officeDocument/2006/relationships/hyperlink" Target="https://drupal.star.bnl.gov/STAR/starnotes/public/sn0619" TargetMode="External"/><Relationship Id="rId10" Type="http://schemas.openxmlformats.org/officeDocument/2006/relationships/hyperlink" Target="https://drupal.star.bnl.gov/STAR/starnotes/public/sn0605" TargetMode="External"/><Relationship Id="rId4" Type="http://schemas.openxmlformats.org/officeDocument/2006/relationships/hyperlink" Target="https://drupal.star.bnl.gov/STAR/starnotes/public/sn0625" TargetMode="External"/><Relationship Id="rId9" Type="http://schemas.openxmlformats.org/officeDocument/2006/relationships/hyperlink" Target="https://drupal.star.bnl.gov/STAR/starnotes/public/sn0606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-180528" y="779490"/>
            <a:ext cx="53285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Zhangbu Xu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(BNL) </a:t>
            </a:r>
            <a:endParaRPr lang="en-US" altLang="zh-CN" sz="28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15272" y="350043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92" y="116632"/>
            <a:ext cx="2498208" cy="662858"/>
          </a:xfrm>
          <a:prstGeom prst="rect">
            <a:avLst/>
          </a:prstGeom>
        </p:spPr>
      </p:pic>
      <p:pic>
        <p:nvPicPr>
          <p:cNvPr id="11" name="Picture 10" descr="SC Logo Clear Space Horizont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6588224" y="6021288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4787" y="1010322"/>
            <a:ext cx="46302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olidFill>
                  <a:srgbClr val="0000CC"/>
                </a:solidFill>
              </a:rPr>
              <a:t>1st </a:t>
            </a:r>
            <a:r>
              <a:rPr lang="en-US" dirty="0">
                <a:solidFill>
                  <a:srgbClr val="0000CC"/>
                </a:solidFill>
              </a:rPr>
              <a:t>look </a:t>
            </a:r>
            <a:r>
              <a:rPr lang="en-US" dirty="0"/>
              <a:t>at nuclear </a:t>
            </a:r>
            <a:r>
              <a:rPr lang="en-US" dirty="0" err="1"/>
              <a:t>parton</a:t>
            </a:r>
            <a:r>
              <a:rPr lang="en-US" dirty="0"/>
              <a:t> distribution and fragmentation functions via </a:t>
            </a:r>
            <a:r>
              <a:rPr lang="en-US" dirty="0" err="1">
                <a:solidFill>
                  <a:srgbClr val="0000CC"/>
                </a:solidFill>
              </a:rPr>
              <a:t>Drell</a:t>
            </a:r>
            <a:r>
              <a:rPr lang="en-US" dirty="0">
                <a:solidFill>
                  <a:srgbClr val="0000CC"/>
                </a:solidFill>
              </a:rPr>
              <a:t>-Yan</a:t>
            </a:r>
            <a:r>
              <a:rPr lang="en-US" dirty="0"/>
              <a:t> measurements and particles in jets       </a:t>
            </a:r>
            <a:endParaRPr lang="en-US" dirty="0" smtClean="0"/>
          </a:p>
          <a:p>
            <a:pPr marL="342900" indent="-342900" algn="l">
              <a:buFont typeface="+mj-lt"/>
              <a:buAutoNum type="arabicPeriod"/>
            </a:pPr>
            <a:r>
              <a:rPr lang="en-US" dirty="0"/>
              <a:t>Constrain </a:t>
            </a:r>
            <a:r>
              <a:rPr lang="en-US" dirty="0">
                <a:solidFill>
                  <a:srgbClr val="0000CC"/>
                </a:solidFill>
              </a:rPr>
              <a:t>3+1D hydrodynamic </a:t>
            </a:r>
            <a:r>
              <a:rPr lang="en-US" dirty="0"/>
              <a:t>and temperature dependence of QGP properties via </a:t>
            </a:r>
            <a:r>
              <a:rPr lang="en-US" dirty="0">
                <a:solidFill>
                  <a:srgbClr val="0000CC"/>
                </a:solidFill>
              </a:rPr>
              <a:t>longitudinal event-by-event </a:t>
            </a:r>
            <a:r>
              <a:rPr lang="en-US" dirty="0" smtClean="0">
                <a:solidFill>
                  <a:srgbClr val="0000CC"/>
                </a:solidFill>
              </a:rPr>
              <a:t>correlation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Bottom flow </a:t>
            </a:r>
            <a:r>
              <a:rPr lang="en-US" dirty="0"/>
              <a:t>via 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measurements of B</a:t>
            </a:r>
            <a:r>
              <a:rPr lang="en-US" dirty="0">
                <a:sym typeface="Wingdings" panose="05000000000000000000" pitchFamily="2" charset="2"/>
              </a:rPr>
              <a:t>J/</a:t>
            </a:r>
            <a:r>
              <a:rPr lang="en-US" dirty="0">
                <a:sym typeface="Symbol"/>
              </a:rPr>
              <a:t></a:t>
            </a:r>
            <a:r>
              <a:rPr lang="en-US" dirty="0"/>
              <a:t> and B</a:t>
            </a:r>
            <a:r>
              <a:rPr lang="en-US" dirty="0">
                <a:sym typeface="Wingdings" panose="05000000000000000000" pitchFamily="2" charset="2"/>
              </a:rPr>
              <a:t>D</a:t>
            </a:r>
            <a:r>
              <a:rPr lang="en-US" baseline="30000" dirty="0">
                <a:sym typeface="Wingdings" panose="05000000000000000000" pitchFamily="2" charset="2"/>
              </a:rPr>
              <a:t>0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K</a:t>
            </a:r>
            <a:r>
              <a:rPr lang="en-US" dirty="0"/>
              <a:t>, and </a:t>
            </a:r>
            <a:r>
              <a:rPr lang="en-US" dirty="0">
                <a:solidFill>
                  <a:srgbClr val="0000CC"/>
                </a:solidFill>
              </a:rPr>
              <a:t>bottom tagged jets</a:t>
            </a:r>
          </a:p>
          <a:p>
            <a:pPr marL="342900" lvl="0" indent="-342900" algn="l">
              <a:buFont typeface="+mj-lt"/>
              <a:buAutoNum type="arabicPeriod"/>
            </a:pPr>
            <a:r>
              <a:rPr lang="en-US" dirty="0"/>
              <a:t>Use spin </a:t>
            </a:r>
            <a:r>
              <a:rPr lang="en-US" dirty="0" smtClean="0"/>
              <a:t>to </a:t>
            </a:r>
            <a:r>
              <a:rPr lang="en-US" dirty="0"/>
              <a:t>probe the nature of the </a:t>
            </a:r>
            <a:r>
              <a:rPr lang="en-US" dirty="0" err="1">
                <a:solidFill>
                  <a:srgbClr val="0000CC"/>
                </a:solidFill>
              </a:rPr>
              <a:t>pomeron</a:t>
            </a:r>
            <a:r>
              <a:rPr lang="en-US" dirty="0"/>
              <a:t> and potentially </a:t>
            </a:r>
            <a:r>
              <a:rPr lang="en-US" dirty="0" err="1" smtClean="0"/>
              <a:t>odderon</a:t>
            </a:r>
            <a:r>
              <a:rPr lang="en-US" dirty="0"/>
              <a:t>. Extend gluon polarization down to </a:t>
            </a:r>
            <a:r>
              <a:rPr lang="en-US" dirty="0">
                <a:solidFill>
                  <a:srgbClr val="0000CC"/>
                </a:solidFill>
              </a:rPr>
              <a:t>low-</a:t>
            </a:r>
            <a:r>
              <a:rPr lang="en-US" i="1" dirty="0">
                <a:solidFill>
                  <a:srgbClr val="0000CC"/>
                </a:solidFill>
              </a:rPr>
              <a:t>x</a:t>
            </a:r>
            <a:r>
              <a:rPr lang="en-US" dirty="0"/>
              <a:t> using forward </a:t>
            </a:r>
            <a:r>
              <a:rPr lang="en-US" dirty="0" err="1" smtClean="0"/>
              <a:t>dijet</a:t>
            </a:r>
            <a:r>
              <a:rPr lang="en-US" dirty="0" smtClean="0"/>
              <a:t> reconstruction </a:t>
            </a:r>
          </a:p>
          <a:p>
            <a:pPr marL="342900" lvl="0" indent="-342900" algn="l">
              <a:buFont typeface="+mj-lt"/>
              <a:buAutoNum type="arabicPeriod"/>
            </a:pPr>
            <a:r>
              <a:rPr lang="en-US" dirty="0"/>
              <a:t>Continue promising studies to increase STAR's </a:t>
            </a:r>
            <a:r>
              <a:rPr lang="en-US" dirty="0" err="1"/>
              <a:t>minbias</a:t>
            </a:r>
            <a:r>
              <a:rPr lang="en-US" dirty="0"/>
              <a:t> </a:t>
            </a:r>
            <a:r>
              <a:rPr lang="en-US" dirty="0">
                <a:solidFill>
                  <a:srgbClr val="0000CC"/>
                </a:solidFill>
              </a:rPr>
              <a:t>trigger rate to 5-10 </a:t>
            </a:r>
            <a:r>
              <a:rPr lang="en-US" dirty="0" smtClean="0">
                <a:solidFill>
                  <a:srgbClr val="0000CC"/>
                </a:solidFill>
              </a:rPr>
              <a:t>kHz</a:t>
            </a:r>
          </a:p>
        </p:txBody>
      </p:sp>
      <p:pic>
        <p:nvPicPr>
          <p:cNvPr id="14" name="Picture 13" descr="e12_front.jpg"/>
          <p:cNvPicPr>
            <a:picLocks noChangeAspect="1"/>
          </p:cNvPicPr>
          <p:nvPr/>
        </p:nvPicPr>
        <p:blipFill rotWithShape="1">
          <a:blip r:embed="rId5"/>
          <a:srcRect l="10391" r="6823"/>
          <a:stretch/>
        </p:blipFill>
        <p:spPr>
          <a:xfrm>
            <a:off x="-1" y="1245330"/>
            <a:ext cx="4506041" cy="4199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3928" y="6003404"/>
            <a:ext cx="255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http://www.star.bnl.gov/</a:t>
            </a:r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-1" y="248050"/>
            <a:ext cx="7020273" cy="5314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/>
            <a:r>
              <a:rPr lang="en-US" sz="2800" b="1" kern="0" dirty="0" smtClean="0">
                <a:solidFill>
                  <a:srgbClr val="FF0000"/>
                </a:solidFill>
              </a:rPr>
              <a:t>STAR Physics Opportunities beyond BES-II</a:t>
            </a:r>
            <a:endParaRPr lang="en-US" sz="2800" b="1" kern="0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7"/>
            <a:ext cx="1882793" cy="15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0598" y="5488470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NSAC LRP report: </a:t>
            </a:r>
            <a:br>
              <a:rPr lang="en-US" sz="1200" dirty="0" smtClean="0"/>
            </a:br>
            <a:r>
              <a:rPr lang="en-US" sz="1200" b="1" dirty="0" smtClean="0">
                <a:solidFill>
                  <a:srgbClr val="7030A0"/>
                </a:solidFill>
              </a:rPr>
              <a:t>“Reaching for the Horizon”</a:t>
            </a:r>
          </a:p>
          <a:p>
            <a:pPr algn="l"/>
            <a:r>
              <a:rPr lang="en-US" sz="1200" dirty="0" smtClean="0"/>
              <a:t>Page 117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93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2" y="85284"/>
            <a:ext cx="8915400" cy="7159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STAR Rapidity Coverage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2" y="4901638"/>
            <a:ext cx="4995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Both of these pressing uncertainties can be addressed by extending the longitudinal acceptance of the STAR detector.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7984" y="916521"/>
            <a:ext cx="455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Limited coverage and low rate before 2012</a:t>
            </a:r>
          </a:p>
          <a:p>
            <a:pPr algn="l"/>
            <a:r>
              <a:rPr lang="en-US" dirty="0" smtClean="0"/>
              <a:t>No coverage for HI currently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" y="870083"/>
            <a:ext cx="3879453" cy="401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43" y="1666436"/>
            <a:ext cx="4236442" cy="47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3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Forward Tracking and Calorimetry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915128"/>
            <a:ext cx="44678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Forward Tracking System (FTS): </a:t>
            </a:r>
            <a:br>
              <a:rPr lang="en-US" dirty="0" smtClean="0"/>
            </a:br>
            <a:r>
              <a:rPr lang="en-US" dirty="0" smtClean="0"/>
              <a:t>four</a:t>
            </a:r>
            <a:r>
              <a:rPr lang="en-US" dirty="0" smtClean="0"/>
              <a:t> </a:t>
            </a:r>
            <a:r>
              <a:rPr lang="en-US" dirty="0" smtClean="0"/>
              <a:t>layers of Silicon Strips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Event-Plane Detector: </a:t>
            </a:r>
            <a:br>
              <a:rPr lang="en-US" dirty="0" smtClean="0"/>
            </a:br>
            <a:r>
              <a:rPr lang="en-US" dirty="0" smtClean="0"/>
              <a:t>one Layer of Scintillator/fiber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 smtClean="0"/>
              <a:t>Electromagnetic+hadronic</a:t>
            </a:r>
            <a:r>
              <a:rPr lang="en-US" dirty="0" smtClean="0"/>
              <a:t> calorimeters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09" y="2376671"/>
            <a:ext cx="4148088" cy="387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6" y="4149080"/>
            <a:ext cx="4038600" cy="2664846"/>
          </a:xfrm>
        </p:spPr>
      </p:pic>
      <p:grpSp>
        <p:nvGrpSpPr>
          <p:cNvPr id="3" name="Group 2"/>
          <p:cNvGrpSpPr/>
          <p:nvPr/>
        </p:nvGrpSpPr>
        <p:grpSpPr>
          <a:xfrm>
            <a:off x="323528" y="965447"/>
            <a:ext cx="3888432" cy="3680649"/>
            <a:chOff x="506494" y="980728"/>
            <a:chExt cx="3888432" cy="3680649"/>
          </a:xfrm>
        </p:grpSpPr>
        <p:sp>
          <p:nvSpPr>
            <p:cNvPr id="4" name="Rectangle 3"/>
            <p:cNvSpPr/>
            <p:nvPr/>
          </p:nvSpPr>
          <p:spPr bwMode="auto">
            <a:xfrm>
              <a:off x="2324696" y="2396227"/>
              <a:ext cx="252028" cy="1089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00" r="15395" b="2868"/>
            <a:stretch/>
          </p:blipFill>
          <p:spPr bwMode="auto">
            <a:xfrm>
              <a:off x="506494" y="980728"/>
              <a:ext cx="3888432" cy="368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2599585" y="1669073"/>
              <a:ext cx="914400" cy="2520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151458" y="5446381"/>
            <a:ext cx="396044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i="1" dirty="0" smtClean="0"/>
              <a:t>NSAC RECOMMENDATION #IV:</a:t>
            </a:r>
          </a:p>
          <a:p>
            <a:pPr algn="l"/>
            <a:r>
              <a:rPr lang="en-US" sz="1200" i="1" dirty="0" smtClean="0"/>
              <a:t>DOE-supported </a:t>
            </a:r>
            <a:r>
              <a:rPr lang="en-US" sz="1200" i="1" dirty="0"/>
              <a:t>research </a:t>
            </a:r>
            <a:r>
              <a:rPr lang="en-US" sz="1200" i="1" dirty="0" smtClean="0"/>
              <a:t>and development </a:t>
            </a:r>
            <a:r>
              <a:rPr lang="en-US" sz="1200" i="1" dirty="0"/>
              <a:t>(R&amp;D) and Major Items of Equipment (</a:t>
            </a:r>
            <a:r>
              <a:rPr lang="en-US" sz="1200" i="1" dirty="0" smtClean="0"/>
              <a:t>MIE) at </a:t>
            </a:r>
            <a:r>
              <a:rPr lang="en-US" sz="1200" i="1" dirty="0"/>
              <a:t>universities and national laboratories are vital </a:t>
            </a:r>
            <a:r>
              <a:rPr lang="en-US" sz="1200" i="1" dirty="0" smtClean="0"/>
              <a:t>to maximize </a:t>
            </a:r>
            <a:r>
              <a:rPr lang="en-US" sz="1200" i="1" dirty="0"/>
              <a:t>the potential for discovery as </a:t>
            </a:r>
            <a:r>
              <a:rPr lang="en-US" sz="1200" i="1" dirty="0" smtClean="0"/>
              <a:t>opportunities emerge</a:t>
            </a:r>
            <a:r>
              <a:rPr lang="en-US" sz="1200" i="1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6157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Summary and Priority (after BES-II)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844824"/>
            <a:ext cx="8208912" cy="122413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Constrain 3+1D hydrodynamic and temperature dependence of QGP properties via longitudinal event-by-event correlation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Forward + EPD + </a:t>
            </a:r>
            <a:r>
              <a:rPr lang="en-US" sz="1800" dirty="0" err="1" smtClean="0">
                <a:solidFill>
                  <a:srgbClr val="0000CC"/>
                </a:solidFill>
              </a:rPr>
              <a:t>iTPC</a:t>
            </a:r>
            <a:r>
              <a:rPr lang="en-US" sz="1800" dirty="0" smtClean="0"/>
              <a:t>) 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3568" y="2852936"/>
            <a:ext cx="8136904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Bottom flow via low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measurements of B</a:t>
            </a:r>
            <a:r>
              <a:rPr lang="en-US" sz="1800" dirty="0" smtClean="0">
                <a:sym typeface="Wingdings" panose="05000000000000000000" pitchFamily="2" charset="2"/>
              </a:rPr>
              <a:t>J/</a:t>
            </a:r>
            <a:r>
              <a:rPr lang="en-US" sz="1800" dirty="0" smtClean="0">
                <a:sym typeface="Symbol"/>
              </a:rPr>
              <a:t></a:t>
            </a:r>
            <a:r>
              <a:rPr lang="en-US" sz="1800" dirty="0" smtClean="0"/>
              <a:t> and B</a:t>
            </a:r>
            <a:r>
              <a:rPr lang="en-US" sz="1800" dirty="0" smtClean="0">
                <a:sym typeface="Wingdings" panose="05000000000000000000" pitchFamily="2" charset="2"/>
              </a:rPr>
              <a:t>D</a:t>
            </a:r>
            <a:r>
              <a:rPr lang="en-US" sz="1800" baseline="30000" dirty="0" smtClean="0">
                <a:sym typeface="Wingdings" panose="05000000000000000000" pitchFamily="2" charset="2"/>
              </a:rPr>
              <a:t>0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sz="1800" dirty="0" smtClean="0">
                <a:sym typeface="Wingdings" panose="05000000000000000000" pitchFamily="2" charset="2"/>
              </a:rPr>
              <a:t>K</a:t>
            </a:r>
            <a:r>
              <a:rPr lang="en-US" sz="1800" dirty="0" smtClean="0"/>
              <a:t>, and bottom tagged jets (</a:t>
            </a:r>
            <a:r>
              <a:rPr lang="en-US" sz="1800" dirty="0" smtClean="0">
                <a:solidFill>
                  <a:srgbClr val="0000CC"/>
                </a:solidFill>
              </a:rPr>
              <a:t>HFT+</a:t>
            </a:r>
            <a:r>
              <a:rPr lang="en-US" sz="1800" dirty="0" smtClean="0"/>
              <a:t>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908720"/>
            <a:ext cx="8208912" cy="108012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Provide 1st look at nuclear </a:t>
            </a:r>
            <a:r>
              <a:rPr lang="en-US" sz="1800" dirty="0" err="1" smtClean="0"/>
              <a:t>parton</a:t>
            </a:r>
            <a:r>
              <a:rPr lang="en-US" sz="1800" dirty="0" smtClean="0"/>
              <a:t> distribution and fragmentation functions via </a:t>
            </a:r>
            <a:r>
              <a:rPr lang="en-US" sz="1800" dirty="0" err="1" smtClean="0"/>
              <a:t>Drell</a:t>
            </a:r>
            <a:r>
              <a:rPr lang="en-US" sz="1800" dirty="0" smtClean="0"/>
              <a:t>-Yan measurements and particles in jets       (</a:t>
            </a:r>
            <a:r>
              <a:rPr lang="en-US" sz="1800" dirty="0" smtClean="0">
                <a:solidFill>
                  <a:srgbClr val="0000CC"/>
                </a:solidFill>
              </a:rPr>
              <a:t>DY: forward capabilities  FF: </a:t>
            </a:r>
            <a:r>
              <a:rPr lang="en-US" sz="1800" dirty="0" err="1" smtClean="0">
                <a:solidFill>
                  <a:srgbClr val="0000CC"/>
                </a:solidFill>
              </a:rPr>
              <a:t>midrapidity</a:t>
            </a:r>
            <a:r>
              <a:rPr lang="en-US" sz="1800" dirty="0" smtClean="0">
                <a:solidFill>
                  <a:srgbClr val="0000CC"/>
                </a:solidFill>
              </a:rPr>
              <a:t> jet + π,K,P PID</a:t>
            </a:r>
            <a:r>
              <a:rPr lang="en-US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9984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200" b="1" spc="200" dirty="0" smtClean="0">
                <a:solidFill>
                  <a:srgbClr val="FF0000"/>
                </a:solidFill>
                <a:cs typeface="Arial Narrow"/>
              </a:rPr>
              <a:t>Heavy Quark probes QGP Properties</a:t>
            </a:r>
            <a:endParaRPr b="1" spc="360" dirty="0">
              <a:solidFill>
                <a:srgbClr val="FF0000"/>
              </a:solidFill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11943" y="0"/>
            <a:ext cx="527450" cy="1493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48064" y="1220151"/>
            <a:ext cx="3612772" cy="3394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0629" y="1191980"/>
            <a:ext cx="4032449" cy="35529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5568" y="6237312"/>
            <a:ext cx="29750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50" dirty="0">
                <a:solidFill>
                  <a:srgbClr val="0066CC"/>
                </a:solidFill>
                <a:latin typeface="Arial Narrow"/>
                <a:cs typeface="Arial Narrow"/>
              </a:rPr>
              <a:t>a</a:t>
            </a:r>
            <a:r>
              <a:rPr sz="1000" spc="130" dirty="0">
                <a:solidFill>
                  <a:srgbClr val="0066CC"/>
                </a:solidFill>
                <a:latin typeface="Arial Narrow"/>
                <a:cs typeface="Arial Narrow"/>
              </a:rPr>
              <a:t>rX</a:t>
            </a:r>
            <a:r>
              <a:rPr sz="1000" spc="90" dirty="0">
                <a:solidFill>
                  <a:srgbClr val="0066CC"/>
                </a:solidFill>
                <a:latin typeface="Arial Narrow"/>
                <a:cs typeface="Arial Narrow"/>
              </a:rPr>
              <a:t>i</a:t>
            </a:r>
            <a:r>
              <a:rPr sz="1000" spc="114" dirty="0">
                <a:solidFill>
                  <a:srgbClr val="0066CC"/>
                </a:solidFill>
                <a:latin typeface="Arial Narrow"/>
                <a:cs typeface="Arial Narrow"/>
              </a:rPr>
              <a:t>v</a:t>
            </a:r>
            <a:r>
              <a:rPr sz="1000" spc="95" dirty="0">
                <a:solidFill>
                  <a:srgbClr val="0066CC"/>
                </a:solidFill>
                <a:latin typeface="Arial Narrow"/>
                <a:cs typeface="Arial Narrow"/>
              </a:rPr>
              <a:t>:</a:t>
            </a:r>
            <a:r>
              <a:rPr sz="1000" spc="175" dirty="0">
                <a:solidFill>
                  <a:srgbClr val="0066CC"/>
                </a:solidFill>
                <a:latin typeface="Arial Narrow"/>
                <a:cs typeface="Arial Narrow"/>
              </a:rPr>
              <a:t>1</a:t>
            </a:r>
            <a:r>
              <a:rPr sz="1000" spc="165" dirty="0">
                <a:solidFill>
                  <a:srgbClr val="0066CC"/>
                </a:solidFill>
                <a:latin typeface="Arial Narrow"/>
                <a:cs typeface="Arial Narrow"/>
              </a:rPr>
              <a:t>5</a:t>
            </a:r>
            <a:r>
              <a:rPr sz="1000" spc="175" dirty="0">
                <a:solidFill>
                  <a:srgbClr val="0066CC"/>
                </a:solidFill>
                <a:latin typeface="Arial Narrow"/>
                <a:cs typeface="Arial Narrow"/>
              </a:rPr>
              <a:t>06</a:t>
            </a:r>
            <a:r>
              <a:rPr sz="1000" spc="120" dirty="0">
                <a:solidFill>
                  <a:srgbClr val="0066CC"/>
                </a:solidFill>
                <a:latin typeface="Arial Narrow"/>
                <a:cs typeface="Arial Narrow"/>
              </a:rPr>
              <a:t>.0</a:t>
            </a:r>
            <a:r>
              <a:rPr sz="1000" spc="175" dirty="0">
                <a:solidFill>
                  <a:srgbClr val="0066CC"/>
                </a:solidFill>
                <a:latin typeface="Arial Narrow"/>
                <a:cs typeface="Arial Narrow"/>
              </a:rPr>
              <a:t>3</a:t>
            </a:r>
            <a:r>
              <a:rPr sz="1000" spc="165" dirty="0">
                <a:solidFill>
                  <a:srgbClr val="0066CC"/>
                </a:solidFill>
                <a:latin typeface="Arial Narrow"/>
                <a:cs typeface="Arial Narrow"/>
              </a:rPr>
              <a:t>9</a:t>
            </a:r>
            <a:r>
              <a:rPr sz="1000" spc="175" dirty="0">
                <a:solidFill>
                  <a:srgbClr val="0066CC"/>
                </a:solidFill>
                <a:latin typeface="Arial Narrow"/>
                <a:cs typeface="Arial Narrow"/>
              </a:rPr>
              <a:t>81</a:t>
            </a:r>
            <a:r>
              <a:rPr sz="1000" spc="80" dirty="0">
                <a:solidFill>
                  <a:srgbClr val="0066CC"/>
                </a:solidFill>
                <a:latin typeface="Arial Narrow"/>
                <a:cs typeface="Arial Narrow"/>
              </a:rPr>
              <a:t> </a:t>
            </a:r>
            <a:r>
              <a:rPr sz="1000" spc="95" dirty="0">
                <a:solidFill>
                  <a:srgbClr val="0066CC"/>
                </a:solidFill>
                <a:latin typeface="Arial Narrow"/>
                <a:cs typeface="Arial Narrow"/>
              </a:rPr>
              <a:t>(</a:t>
            </a:r>
            <a:r>
              <a:rPr sz="1000" spc="175" dirty="0">
                <a:solidFill>
                  <a:srgbClr val="0066CC"/>
                </a:solidFill>
                <a:latin typeface="Arial Narrow"/>
                <a:cs typeface="Arial Narrow"/>
              </a:rPr>
              <a:t>2</a:t>
            </a:r>
            <a:r>
              <a:rPr sz="1000" spc="165" dirty="0">
                <a:solidFill>
                  <a:srgbClr val="0066CC"/>
                </a:solidFill>
                <a:latin typeface="Arial Narrow"/>
                <a:cs typeface="Arial Narrow"/>
              </a:rPr>
              <a:t>0</a:t>
            </a:r>
            <a:r>
              <a:rPr sz="1000" spc="175" dirty="0">
                <a:solidFill>
                  <a:srgbClr val="0066CC"/>
                </a:solidFill>
                <a:latin typeface="Arial Narrow"/>
                <a:cs typeface="Arial Narrow"/>
              </a:rPr>
              <a:t>15</a:t>
            </a:r>
            <a:r>
              <a:rPr sz="1000" spc="110" dirty="0">
                <a:solidFill>
                  <a:srgbClr val="0066CC"/>
                </a:solidFill>
                <a:latin typeface="Arial Narrow"/>
                <a:cs typeface="Arial Narrow"/>
              </a:rPr>
              <a:t>)</a:t>
            </a:r>
            <a:r>
              <a:rPr sz="1000" spc="70" dirty="0">
                <a:solidFill>
                  <a:srgbClr val="0066CC"/>
                </a:solidFill>
                <a:latin typeface="Arial Narrow"/>
                <a:cs typeface="Arial Narrow"/>
              </a:rPr>
              <a:t> </a:t>
            </a:r>
            <a:r>
              <a:rPr sz="1000" spc="225" dirty="0">
                <a:solidFill>
                  <a:srgbClr val="0066CC"/>
                </a:solidFill>
                <a:latin typeface="Arial Narrow"/>
                <a:cs typeface="Arial Narrow"/>
              </a:rPr>
              <a:t>&amp;</a:t>
            </a:r>
            <a:r>
              <a:rPr sz="1000" spc="80" dirty="0">
                <a:solidFill>
                  <a:srgbClr val="0066CC"/>
                </a:solidFill>
                <a:latin typeface="Arial Narrow"/>
                <a:cs typeface="Arial Narrow"/>
              </a:rPr>
              <a:t> </a:t>
            </a:r>
            <a:r>
              <a:rPr sz="1000" spc="175" dirty="0">
                <a:solidFill>
                  <a:srgbClr val="0066CC"/>
                </a:solidFill>
                <a:latin typeface="Arial Narrow"/>
                <a:cs typeface="Arial Narrow"/>
              </a:rPr>
              <a:t>p</a:t>
            </a:r>
            <a:r>
              <a:rPr sz="1000" spc="130" dirty="0">
                <a:solidFill>
                  <a:srgbClr val="0066CC"/>
                </a:solidFill>
                <a:latin typeface="Arial Narrow"/>
                <a:cs typeface="Arial Narrow"/>
              </a:rPr>
              <a:t>r</a:t>
            </a:r>
            <a:r>
              <a:rPr sz="1000" spc="80" dirty="0">
                <a:solidFill>
                  <a:srgbClr val="0066CC"/>
                </a:solidFill>
                <a:latin typeface="Arial Narrow"/>
                <a:cs typeface="Arial Narrow"/>
              </a:rPr>
              <a:t>i</a:t>
            </a:r>
            <a:r>
              <a:rPr sz="1000" spc="175" dirty="0">
                <a:solidFill>
                  <a:srgbClr val="0066CC"/>
                </a:solidFill>
                <a:latin typeface="Arial Narrow"/>
                <a:cs typeface="Arial Narrow"/>
              </a:rPr>
              <a:t>v</a:t>
            </a:r>
            <a:r>
              <a:rPr sz="1000" spc="150" dirty="0">
                <a:solidFill>
                  <a:srgbClr val="0066CC"/>
                </a:solidFill>
                <a:latin typeface="Arial Narrow"/>
                <a:cs typeface="Arial Narrow"/>
              </a:rPr>
              <a:t>a</a:t>
            </a:r>
            <a:r>
              <a:rPr sz="1000" spc="165" dirty="0">
                <a:solidFill>
                  <a:srgbClr val="0066CC"/>
                </a:solidFill>
                <a:latin typeface="Arial Narrow"/>
                <a:cs typeface="Arial Narrow"/>
              </a:rPr>
              <a:t>t</a:t>
            </a:r>
            <a:r>
              <a:rPr sz="1000" spc="155" dirty="0">
                <a:solidFill>
                  <a:srgbClr val="0066CC"/>
                </a:solidFill>
                <a:latin typeface="Arial Narrow"/>
                <a:cs typeface="Arial Narrow"/>
              </a:rPr>
              <a:t>e</a:t>
            </a:r>
            <a:r>
              <a:rPr sz="1000" spc="75" dirty="0">
                <a:solidFill>
                  <a:srgbClr val="0066CC"/>
                </a:solidFill>
                <a:latin typeface="Arial Narrow"/>
                <a:cs typeface="Arial Narrow"/>
              </a:rPr>
              <a:t> </a:t>
            </a:r>
            <a:r>
              <a:rPr sz="1000" spc="140" dirty="0">
                <a:solidFill>
                  <a:srgbClr val="0066CC"/>
                </a:solidFill>
                <a:latin typeface="Arial Narrow"/>
                <a:cs typeface="Arial Narrow"/>
              </a:rPr>
              <a:t>c</a:t>
            </a:r>
            <a:r>
              <a:rPr sz="1000" spc="150" dirty="0">
                <a:solidFill>
                  <a:srgbClr val="0066CC"/>
                </a:solidFill>
                <a:latin typeface="Arial Narrow"/>
                <a:cs typeface="Arial Narrow"/>
              </a:rPr>
              <a:t>o</a:t>
            </a:r>
            <a:r>
              <a:rPr sz="1000" spc="280" dirty="0">
                <a:solidFill>
                  <a:srgbClr val="0066CC"/>
                </a:solidFill>
                <a:latin typeface="Arial Narrow"/>
                <a:cs typeface="Arial Narrow"/>
              </a:rPr>
              <a:t>mm</a:t>
            </a:r>
            <a:r>
              <a:rPr sz="1000" spc="85" dirty="0">
                <a:solidFill>
                  <a:srgbClr val="0066CC"/>
                </a:solidFill>
                <a:latin typeface="Arial Narrow"/>
                <a:cs typeface="Arial Narrow"/>
              </a:rPr>
              <a:t>.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4294967295"/>
          </p:nvPr>
        </p:nvSpPr>
        <p:spPr>
          <a:xfrm>
            <a:off x="323528" y="908720"/>
            <a:ext cx="3312367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sz="1100" b="1" spc="190" dirty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sz="1100" b="1" spc="13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sz="1100" b="1" spc="12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sz="1100" b="1" spc="24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sz="1100" b="1" spc="140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sz="1100" b="1" spc="185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sz="1100" b="1" spc="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sz="1100" b="1" spc="21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sz="1100" b="1" spc="190" dirty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sz="1100" b="1" spc="13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sz="1100" b="1" spc="175" dirty="0">
                <a:solidFill>
                  <a:schemeClr val="accent1">
                    <a:lumMod val="75000"/>
                  </a:schemeClr>
                </a:solidFill>
              </a:rPr>
              <a:t>ta</a:t>
            </a:r>
            <a:r>
              <a:rPr sz="1100" b="1" spc="150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sz="1100" b="1" spc="185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sz="1100" b="1" spc="100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sz="1100" b="1" spc="11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sz="1100" b="1" spc="175" dirty="0">
                <a:solidFill>
                  <a:schemeClr val="accent1">
                    <a:lumMod val="75000"/>
                  </a:schemeClr>
                </a:solidFill>
              </a:rPr>
              <a:t>Q</a:t>
            </a:r>
            <a:r>
              <a:rPr sz="1100" b="1" spc="2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sz="1100" b="1" spc="215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sz="1100" b="1" spc="210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sz="1100" b="1" spc="11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sz="1100" b="1" spc="1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sz="1100" b="1" spc="70" dirty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sz="1100" b="1" spc="18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sz="1100" b="1" spc="195" dirty="0">
                <a:solidFill>
                  <a:schemeClr val="accent1">
                    <a:lumMod val="75000"/>
                  </a:schemeClr>
                </a:solidFill>
              </a:rPr>
              <a:t>be</a:t>
            </a:r>
            <a:r>
              <a:rPr sz="1100" b="1" spc="105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sz="1100" b="1" spc="-145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sz="1100" b="1" spc="185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sz="1100" b="1" spc="195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sz="1100" b="1" spc="185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sz="1100" b="1" spc="204" dirty="0">
                <a:solidFill>
                  <a:schemeClr val="accent1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2519" y="4762479"/>
            <a:ext cx="4752528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sz="1500" spc="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5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1500" spc="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5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sz="15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5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5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5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5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4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5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500" spc="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500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5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5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5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15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500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5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500" spc="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5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5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500" spc="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5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5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5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500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sz="15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500" spc="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l">
              <a:lnSpc>
                <a:spcPct val="100000"/>
              </a:lnSpc>
              <a:spcBef>
                <a:spcPts val="400"/>
              </a:spcBef>
            </a:pPr>
            <a:r>
              <a:rPr lang="en-US" sz="1500" spc="-254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sz="1500" spc="20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500" spc="2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500" spc="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500" spc="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500" spc="4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500" spc="1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5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500" spc="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5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5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5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5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5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5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sz="1500" spc="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5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5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5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5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50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15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150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500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5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sz="1500" spc="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5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spc="4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500" spc="2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500" spc="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500" spc="1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500" spc="3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endParaRPr lang="en-US" sz="1500" spc="34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l">
              <a:lnSpc>
                <a:spcPct val="100000"/>
              </a:lnSpc>
              <a:spcBef>
                <a:spcPts val="400"/>
              </a:spcBef>
            </a:pPr>
            <a:r>
              <a:rPr lang="en-US" sz="1500" spc="34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However, it is not completely thermalized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68748" y="1988840"/>
            <a:ext cx="163964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90" dirty="0">
                <a:solidFill>
                  <a:srgbClr val="C00000"/>
                </a:solidFill>
                <a:latin typeface="Arial Narrow"/>
                <a:cs typeface="Arial Narrow"/>
              </a:rPr>
              <a:t>S</a:t>
            </a:r>
            <a:r>
              <a:rPr sz="1100" spc="30" dirty="0">
                <a:solidFill>
                  <a:srgbClr val="C00000"/>
                </a:solidFill>
                <a:latin typeface="Arial Narrow"/>
                <a:cs typeface="Arial Narrow"/>
              </a:rPr>
              <a:t>T</a:t>
            </a:r>
            <a:r>
              <a:rPr sz="1100" spc="145" dirty="0">
                <a:solidFill>
                  <a:srgbClr val="C00000"/>
                </a:solidFill>
                <a:latin typeface="Arial Narrow"/>
                <a:cs typeface="Arial Narrow"/>
              </a:rPr>
              <a:t>A</a:t>
            </a:r>
            <a:r>
              <a:rPr sz="1100" spc="120" dirty="0">
                <a:solidFill>
                  <a:srgbClr val="C00000"/>
                </a:solidFill>
                <a:latin typeface="Arial Narrow"/>
                <a:cs typeface="Arial Narrow"/>
              </a:rPr>
              <a:t>R</a:t>
            </a:r>
            <a:r>
              <a:rPr sz="1100" spc="11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100" i="1" spc="-85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1100" i="1" spc="8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1100" i="1" spc="65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1100" i="1" spc="70" dirty="0">
                <a:solidFill>
                  <a:srgbClr val="C00000"/>
                </a:solidFill>
                <a:latin typeface="Arial"/>
                <a:cs typeface="Arial"/>
              </a:rPr>
              <a:t>li</a:t>
            </a:r>
            <a:r>
              <a:rPr sz="1100" i="1" spc="150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1100" i="1" spc="70" dirty="0">
                <a:solidFill>
                  <a:srgbClr val="C00000"/>
                </a:solidFill>
                <a:latin typeface="Arial"/>
                <a:cs typeface="Arial"/>
              </a:rPr>
              <a:t>in</a:t>
            </a:r>
            <a:r>
              <a:rPr sz="1100" i="1" spc="5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1100" i="1" spc="9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1100" i="1" spc="105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endParaRPr sz="11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59832" y="2492896"/>
            <a:ext cx="151216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90" dirty="0">
                <a:solidFill>
                  <a:srgbClr val="C00000"/>
                </a:solidFill>
                <a:latin typeface="Arial Narrow"/>
                <a:cs typeface="Arial Narrow"/>
              </a:rPr>
              <a:t>S</a:t>
            </a:r>
            <a:r>
              <a:rPr sz="1100" spc="30" dirty="0">
                <a:solidFill>
                  <a:srgbClr val="C00000"/>
                </a:solidFill>
                <a:latin typeface="Arial Narrow"/>
                <a:cs typeface="Arial Narrow"/>
              </a:rPr>
              <a:t>T</a:t>
            </a:r>
            <a:r>
              <a:rPr sz="1100" spc="145" dirty="0">
                <a:solidFill>
                  <a:srgbClr val="C00000"/>
                </a:solidFill>
                <a:latin typeface="Arial Narrow"/>
                <a:cs typeface="Arial Narrow"/>
              </a:rPr>
              <a:t>A</a:t>
            </a:r>
            <a:r>
              <a:rPr sz="1100" spc="120" dirty="0">
                <a:solidFill>
                  <a:srgbClr val="C00000"/>
                </a:solidFill>
                <a:latin typeface="Arial Narrow"/>
                <a:cs typeface="Arial Narrow"/>
              </a:rPr>
              <a:t>R</a:t>
            </a:r>
            <a:r>
              <a:rPr sz="1100" spc="11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1100" i="1" spc="-85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1100" i="1" spc="8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1100" i="1" spc="65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sz="1100" i="1" spc="70" dirty="0">
                <a:solidFill>
                  <a:srgbClr val="C00000"/>
                </a:solidFill>
                <a:latin typeface="Arial"/>
                <a:cs typeface="Arial"/>
              </a:rPr>
              <a:t>li</a:t>
            </a:r>
            <a:r>
              <a:rPr sz="1100" i="1" spc="150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1100" i="1" spc="70" dirty="0">
                <a:solidFill>
                  <a:srgbClr val="C00000"/>
                </a:solidFill>
                <a:latin typeface="Arial"/>
                <a:cs typeface="Arial"/>
              </a:rPr>
              <a:t>in</a:t>
            </a:r>
            <a:r>
              <a:rPr sz="1100" i="1" spc="5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1100" i="1" spc="9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sz="1100" i="1" spc="105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endParaRPr sz="11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623"/>
              </p:ext>
            </p:extLst>
          </p:nvPr>
        </p:nvGraphicFramePr>
        <p:xfrm>
          <a:off x="5089901" y="4779148"/>
          <a:ext cx="3160667" cy="13785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1329"/>
                <a:gridCol w="721501"/>
                <a:gridCol w="1327837"/>
              </a:tblGrid>
              <a:tr h="344438">
                <a:tc>
                  <a:txBody>
                    <a:bodyPr/>
                    <a:lstStyle/>
                    <a:p>
                      <a:endParaRPr sz="12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970">
                      <a:solidFill>
                        <a:srgbClr val="333333"/>
                      </a:solidFill>
                      <a:prstDash val="solid"/>
                    </a:lnL>
                    <a:lnR w="13969">
                      <a:solidFill>
                        <a:srgbClr val="333333"/>
                      </a:solidFill>
                      <a:prstDash val="solid"/>
                    </a:lnR>
                    <a:lnT w="13970">
                      <a:solidFill>
                        <a:srgbClr val="333333"/>
                      </a:solidFill>
                      <a:prstDash val="solid"/>
                    </a:lnT>
                    <a:lnB w="13970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</a:pPr>
                      <a:r>
                        <a:rPr sz="130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300" spc="9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×</a:t>
                      </a:r>
                      <a:r>
                        <a:rPr sz="1300" spc="1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00" spc="5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Τ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969">
                      <a:solidFill>
                        <a:srgbClr val="333333"/>
                      </a:solidFill>
                      <a:prstDash val="solid"/>
                    </a:lnL>
                    <a:lnR w="15240">
                      <a:solidFill>
                        <a:srgbClr val="333333"/>
                      </a:solidFill>
                      <a:prstDash val="solid"/>
                    </a:lnR>
                    <a:lnT w="13970">
                      <a:solidFill>
                        <a:srgbClr val="333333"/>
                      </a:solidFill>
                      <a:prstDash val="solid"/>
                    </a:lnT>
                    <a:lnB w="13970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6370">
                        <a:lnSpc>
                          <a:spcPct val="100000"/>
                        </a:lnSpc>
                      </a:pPr>
                      <a:r>
                        <a:rPr sz="1300" spc="1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if</a:t>
                      </a:r>
                      <a:r>
                        <a:rPr sz="1300" spc="-1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1300" spc="9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l</a:t>
                      </a:r>
                      <a:r>
                        <a:rPr sz="1300" spc="10" dirty="0">
                          <a:latin typeface="Arial Narrow"/>
                          <a:cs typeface="Arial Narrow"/>
                        </a:rPr>
                        <a:t>c</a:t>
                      </a:r>
                      <a:r>
                        <a:rPr sz="1300" spc="-10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la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o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n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5240">
                      <a:solidFill>
                        <a:srgbClr val="333333"/>
                      </a:solidFill>
                      <a:prstDash val="solid"/>
                    </a:lnL>
                    <a:lnR w="15239">
                      <a:solidFill>
                        <a:srgbClr val="333333"/>
                      </a:solidFill>
                      <a:prstDash val="solid"/>
                    </a:lnR>
                    <a:lnT w="13970">
                      <a:solidFill>
                        <a:srgbClr val="333333"/>
                      </a:solidFill>
                      <a:prstDash val="solid"/>
                    </a:lnT>
                    <a:lnB w="13970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  <a:tr h="3444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9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300" spc="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300" spc="-10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U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970">
                      <a:solidFill>
                        <a:srgbClr val="333333"/>
                      </a:solidFill>
                      <a:prstDash val="solid"/>
                    </a:lnL>
                    <a:lnR w="13969">
                      <a:solidFill>
                        <a:srgbClr val="333333"/>
                      </a:solidFill>
                      <a:prstDash val="solid"/>
                    </a:lnR>
                    <a:lnT w="13970">
                      <a:solidFill>
                        <a:srgbClr val="333333"/>
                      </a:solidFill>
                      <a:prstDash val="solid"/>
                    </a:lnT>
                    <a:lnB w="13969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0504">
                        <a:lnSpc>
                          <a:spcPct val="100000"/>
                        </a:lnSpc>
                      </a:pPr>
                      <a:r>
                        <a:rPr sz="1300" spc="5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11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969">
                      <a:solidFill>
                        <a:srgbClr val="333333"/>
                      </a:solidFill>
                      <a:prstDash val="solid"/>
                    </a:lnL>
                    <a:lnR w="15240">
                      <a:solidFill>
                        <a:srgbClr val="333333"/>
                      </a:solidFill>
                      <a:prstDash val="solid"/>
                    </a:lnR>
                    <a:lnT w="13970">
                      <a:solidFill>
                        <a:srgbClr val="333333"/>
                      </a:solidFill>
                      <a:prstDash val="solid"/>
                    </a:lnT>
                    <a:lnB w="13969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3230">
                        <a:lnSpc>
                          <a:spcPct val="100000"/>
                        </a:lnSpc>
                      </a:pPr>
                      <a:r>
                        <a:rPr sz="1300" spc="-114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300" spc="-10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tr</a:t>
                      </a:r>
                      <a:r>
                        <a:rPr sz="1300" spc="1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x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5240">
                      <a:solidFill>
                        <a:srgbClr val="333333"/>
                      </a:solidFill>
                      <a:prstDash val="solid"/>
                    </a:lnL>
                    <a:lnR w="15239">
                      <a:solidFill>
                        <a:srgbClr val="333333"/>
                      </a:solidFill>
                      <a:prstDash val="solid"/>
                    </a:lnR>
                    <a:lnT w="13970">
                      <a:solidFill>
                        <a:srgbClr val="333333"/>
                      </a:solidFill>
                      <a:prstDash val="solid"/>
                    </a:lnT>
                    <a:lnB w="13969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  <a:tr h="345207"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B</a:t>
                      </a:r>
                      <a:r>
                        <a:rPr sz="1300" spc="-95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ECH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970">
                      <a:solidFill>
                        <a:srgbClr val="333333"/>
                      </a:solidFill>
                      <a:prstDash val="solid"/>
                    </a:lnL>
                    <a:lnR w="13969">
                      <a:solidFill>
                        <a:srgbClr val="333333"/>
                      </a:solidFill>
                      <a:prstDash val="solid"/>
                    </a:lnR>
                    <a:lnT w="13969">
                      <a:solidFill>
                        <a:srgbClr val="333333"/>
                      </a:solidFill>
                      <a:prstDash val="solid"/>
                    </a:lnT>
                    <a:lnB w="15239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5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1300" spc="-10" dirty="0"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4</a:t>
                      </a:r>
                    </a:p>
                  </a:txBody>
                  <a:tcPr marL="0" marR="0" marT="0" marB="0">
                    <a:lnL w="13969">
                      <a:solidFill>
                        <a:srgbClr val="333333"/>
                      </a:solidFill>
                      <a:prstDash val="solid"/>
                    </a:lnL>
                    <a:lnR w="15240">
                      <a:solidFill>
                        <a:srgbClr val="333333"/>
                      </a:solidFill>
                      <a:prstDash val="solid"/>
                    </a:lnR>
                    <a:lnT w="13969">
                      <a:solidFill>
                        <a:srgbClr val="333333"/>
                      </a:solidFill>
                      <a:prstDash val="solid"/>
                    </a:lnT>
                    <a:lnB w="15239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8930">
                        <a:lnSpc>
                          <a:spcPct val="100000"/>
                        </a:lnSpc>
                      </a:pPr>
                      <a:r>
                        <a:rPr sz="1300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300" spc="-10" dirty="0">
                          <a:latin typeface="Arial Narrow"/>
                          <a:cs typeface="Arial Narrow"/>
                        </a:rPr>
                        <a:t>Q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CD</a:t>
                      </a:r>
                      <a:r>
                        <a:rPr sz="1300" spc="5" dirty="0">
                          <a:latin typeface="Arial Narrow"/>
                          <a:cs typeface="Arial Narrow"/>
                        </a:rPr>
                        <a:t>+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L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5240">
                      <a:solidFill>
                        <a:srgbClr val="333333"/>
                      </a:solidFill>
                      <a:prstDash val="solid"/>
                    </a:lnL>
                    <a:lnR w="15239">
                      <a:solidFill>
                        <a:srgbClr val="333333"/>
                      </a:solidFill>
                      <a:prstDash val="solid"/>
                    </a:lnR>
                    <a:lnT w="13969">
                      <a:solidFill>
                        <a:srgbClr val="333333"/>
                      </a:solidFill>
                      <a:prstDash val="solid"/>
                    </a:lnT>
                    <a:lnB w="15239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  <a:tr h="3444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1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sz="1300" spc="-10" dirty="0">
                          <a:latin typeface="Arial Narrow"/>
                          <a:cs typeface="Arial Narrow"/>
                        </a:rPr>
                        <a:t>u</a:t>
                      </a:r>
                      <a:r>
                        <a:rPr sz="1300" spc="-50" dirty="0">
                          <a:latin typeface="Arial Narrow"/>
                          <a:cs typeface="Arial Narrow"/>
                        </a:rPr>
                        <a:t>k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e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970">
                      <a:solidFill>
                        <a:srgbClr val="333333"/>
                      </a:solidFill>
                      <a:prstDash val="solid"/>
                    </a:lnL>
                    <a:lnR w="13969">
                      <a:solidFill>
                        <a:srgbClr val="333333"/>
                      </a:solidFill>
                      <a:prstDash val="solid"/>
                    </a:lnR>
                    <a:lnT w="15239">
                      <a:solidFill>
                        <a:srgbClr val="333333"/>
                      </a:solidFill>
                      <a:prstDash val="solid"/>
                    </a:lnT>
                    <a:lnB w="15239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Arial Narrow"/>
                          <a:cs typeface="Arial Narrow"/>
                        </a:rPr>
                        <a:t>7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3969">
                      <a:solidFill>
                        <a:srgbClr val="333333"/>
                      </a:solidFill>
                      <a:prstDash val="solid"/>
                    </a:lnL>
                    <a:lnR w="15240">
                      <a:solidFill>
                        <a:srgbClr val="333333"/>
                      </a:solidFill>
                      <a:prstDash val="solid"/>
                    </a:lnR>
                    <a:lnT w="15239">
                      <a:solidFill>
                        <a:srgbClr val="333333"/>
                      </a:solidFill>
                      <a:prstDash val="solid"/>
                    </a:lnT>
                    <a:lnB w="15239">
                      <a:solidFill>
                        <a:srgbClr val="33333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</a:pPr>
                      <a:r>
                        <a:rPr sz="1300" spc="-85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sz="1300" spc="-35" dirty="0">
                          <a:latin typeface="Arial Narrow"/>
                          <a:cs typeface="Arial Narrow"/>
                        </a:rPr>
                        <a:t>r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ee</a:t>
                      </a:r>
                      <a:r>
                        <a:rPr sz="1300" spc="10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00" spc="-10" dirty="0">
                          <a:latin typeface="Arial Narrow"/>
                          <a:cs typeface="Arial Narrow"/>
                        </a:rPr>
                        <a:t>p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ra</a:t>
                      </a:r>
                      <a:r>
                        <a:rPr sz="1300" spc="5" dirty="0">
                          <a:latin typeface="Arial Narrow"/>
                          <a:cs typeface="Arial Narrow"/>
                        </a:rPr>
                        <a:t>m</a:t>
                      </a:r>
                      <a:r>
                        <a:rPr sz="1300" spc="1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sz="1300" spc="-5" dirty="0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sz="1300" dirty="0">
                          <a:latin typeface="Arial Narrow"/>
                          <a:cs typeface="Arial Narrow"/>
                        </a:rPr>
                        <a:t>er</a:t>
                      </a:r>
                    </a:p>
                  </a:txBody>
                  <a:tcPr marL="0" marR="0" marT="0" marB="0">
                    <a:lnL w="15240">
                      <a:solidFill>
                        <a:srgbClr val="333333"/>
                      </a:solidFill>
                      <a:prstDash val="solid"/>
                    </a:lnL>
                    <a:lnR w="15239">
                      <a:solidFill>
                        <a:srgbClr val="333333"/>
                      </a:solidFill>
                      <a:prstDash val="solid"/>
                    </a:lnR>
                    <a:lnT w="15239">
                      <a:solidFill>
                        <a:srgbClr val="333333"/>
                      </a:solidFill>
                      <a:prstDash val="solid"/>
                    </a:lnT>
                    <a:lnB w="15239">
                      <a:solidFill>
                        <a:srgbClr val="333333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23528" y="5804781"/>
            <a:ext cx="4015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33CC"/>
                </a:solidFill>
              </a:rPr>
              <a:t>Perfect condition for a perfect </a:t>
            </a:r>
          </a:p>
          <a:p>
            <a:pPr algn="l"/>
            <a:r>
              <a:rPr lang="en-US" sz="1600" b="1" dirty="0" smtClean="0">
                <a:solidFill>
                  <a:srgbClr val="FF33CC"/>
                </a:solidFill>
              </a:rPr>
              <a:t>Next step: how bottom quarks behave?</a:t>
            </a:r>
            <a:endParaRPr lang="en-US" sz="1600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4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HI Physics II in 2020+: Open Bottom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1" y="1196752"/>
            <a:ext cx="442010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Current HFT &gt;180µs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High-Speed HFT+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/>
              <a:t>integration time of &lt;30 µs, possibly as low as 10 </a:t>
            </a:r>
            <a:r>
              <a:rPr lang="en-US" dirty="0" smtClean="0"/>
              <a:t>µs, </a:t>
            </a:r>
            <a:br>
              <a:rPr lang="en-US" dirty="0" smtClean="0"/>
            </a:br>
            <a:r>
              <a:rPr lang="en-US" dirty="0" smtClean="0"/>
              <a:t>TPC readout 40µs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Improve TPC+HFT readout speed</a:t>
            </a:r>
            <a:br>
              <a:rPr lang="en-US" dirty="0" smtClean="0"/>
            </a:br>
            <a:r>
              <a:rPr lang="en-US" dirty="0" smtClean="0"/>
              <a:t>Reduce HFT hits from event pile-up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Measurements of D</a:t>
            </a:r>
            <a:r>
              <a:rPr lang="en-US" baseline="30000" dirty="0" smtClean="0"/>
              <a:t>0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  <a:r>
              <a:rPr lang="en-US" dirty="0" smtClean="0"/>
              <a:t> (constraint on </a:t>
            </a:r>
            <a:br>
              <a:rPr lang="en-US" dirty="0" smtClean="0"/>
            </a:br>
            <a:r>
              <a:rPr lang="en-US" dirty="0" smtClean="0"/>
              <a:t>diffusion constant, flow between 0 and </a:t>
            </a:r>
            <a:br>
              <a:rPr lang="en-US" dirty="0" smtClean="0"/>
            </a:br>
            <a:r>
              <a:rPr lang="en-US" dirty="0" smtClean="0"/>
              <a:t>light quarks)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Bottom-quark Tagged  jets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Complementary and risk mitigation </a:t>
            </a:r>
            <a:br>
              <a:rPr lang="en-US" dirty="0" smtClean="0"/>
            </a:br>
            <a:r>
              <a:rPr lang="en-US" dirty="0" smtClean="0"/>
              <a:t>with two IRs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73" y="1196752"/>
            <a:ext cx="4770925" cy="38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1458" y="5446381"/>
            <a:ext cx="396044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i="1" dirty="0" smtClean="0"/>
              <a:t>NSAC RECOMMENDATION #IV:</a:t>
            </a:r>
          </a:p>
          <a:p>
            <a:pPr algn="l"/>
            <a:r>
              <a:rPr lang="en-US" sz="1200" i="1" dirty="0" smtClean="0"/>
              <a:t>DOE-supported </a:t>
            </a:r>
            <a:r>
              <a:rPr lang="en-US" sz="1200" i="1" dirty="0"/>
              <a:t>research </a:t>
            </a:r>
            <a:r>
              <a:rPr lang="en-US" sz="1200" i="1" dirty="0" smtClean="0"/>
              <a:t>and development </a:t>
            </a:r>
            <a:r>
              <a:rPr lang="en-US" sz="1200" i="1" dirty="0"/>
              <a:t>(R&amp;D) and Major Items of Equipment (</a:t>
            </a:r>
            <a:r>
              <a:rPr lang="en-US" sz="1200" i="1" dirty="0" smtClean="0"/>
              <a:t>MIE) at </a:t>
            </a:r>
            <a:r>
              <a:rPr lang="en-US" sz="1200" i="1" dirty="0"/>
              <a:t>universities and national laboratories are vital </a:t>
            </a:r>
            <a:r>
              <a:rPr lang="en-US" sz="1200" i="1" dirty="0" smtClean="0"/>
              <a:t>to maximize </a:t>
            </a:r>
            <a:r>
              <a:rPr lang="en-US" sz="1200" i="1" dirty="0"/>
              <a:t>the potential for discovery as </a:t>
            </a:r>
            <a:r>
              <a:rPr lang="en-US" sz="1200" i="1" dirty="0" smtClean="0"/>
              <a:t>opportunities emerge</a:t>
            </a:r>
            <a:r>
              <a:rPr lang="en-US" sz="1200" i="1" dirty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4533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Summary and Priority (after BES-II)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844824"/>
            <a:ext cx="8208912" cy="122413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Constrain 3+1D hydrodynamic and temperature dependence of QGP properties via longitudinal event-by-event correlation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Forward + EPD + </a:t>
            </a:r>
            <a:r>
              <a:rPr lang="en-US" sz="1800" dirty="0" err="1" smtClean="0">
                <a:solidFill>
                  <a:srgbClr val="0000CC"/>
                </a:solidFill>
              </a:rPr>
              <a:t>iTPC</a:t>
            </a:r>
            <a:r>
              <a:rPr lang="en-US" sz="1800" dirty="0" smtClean="0"/>
              <a:t>) 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3568" y="2852936"/>
            <a:ext cx="8136904" cy="7200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Bottom flow via low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measurements of B</a:t>
            </a:r>
            <a:r>
              <a:rPr lang="en-US" sz="1800" dirty="0" smtClean="0">
                <a:sym typeface="Wingdings" panose="05000000000000000000" pitchFamily="2" charset="2"/>
              </a:rPr>
              <a:t>J/</a:t>
            </a:r>
            <a:r>
              <a:rPr lang="en-US" sz="1800" dirty="0" smtClean="0">
                <a:sym typeface="Symbol"/>
              </a:rPr>
              <a:t></a:t>
            </a:r>
            <a:r>
              <a:rPr lang="en-US" sz="1800" dirty="0" smtClean="0"/>
              <a:t> and B</a:t>
            </a:r>
            <a:r>
              <a:rPr lang="en-US" sz="1800" dirty="0" smtClean="0">
                <a:sym typeface="Wingdings" panose="05000000000000000000" pitchFamily="2" charset="2"/>
              </a:rPr>
              <a:t>D</a:t>
            </a:r>
            <a:r>
              <a:rPr lang="en-US" sz="1800" baseline="30000" dirty="0" smtClean="0">
                <a:sym typeface="Wingdings" panose="05000000000000000000" pitchFamily="2" charset="2"/>
              </a:rPr>
              <a:t>0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sz="1800" dirty="0" smtClean="0">
                <a:sym typeface="Wingdings" panose="05000000000000000000" pitchFamily="2" charset="2"/>
              </a:rPr>
              <a:t>K</a:t>
            </a:r>
            <a:r>
              <a:rPr lang="en-US" sz="1800" dirty="0" smtClean="0"/>
              <a:t>, and bottom tagged jets (</a:t>
            </a:r>
            <a:r>
              <a:rPr lang="en-US" sz="1800" dirty="0" smtClean="0">
                <a:solidFill>
                  <a:srgbClr val="0000CC"/>
                </a:solidFill>
              </a:rPr>
              <a:t>HFT+</a:t>
            </a:r>
            <a:r>
              <a:rPr lang="en-US" sz="1800" dirty="0" smtClean="0"/>
              <a:t>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5576" y="3573016"/>
            <a:ext cx="7776864" cy="11521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Use spin as a vehicle to probe the nature of the </a:t>
            </a:r>
            <a:r>
              <a:rPr lang="en-US" sz="1800" dirty="0" err="1" smtClean="0"/>
              <a:t>pomeron</a:t>
            </a:r>
            <a:r>
              <a:rPr lang="en-US" sz="1800" dirty="0" smtClean="0"/>
              <a:t> and potentially discover </a:t>
            </a:r>
            <a:r>
              <a:rPr lang="en-US" sz="1800" dirty="0" err="1" smtClean="0"/>
              <a:t>odderon</a:t>
            </a:r>
            <a:r>
              <a:rPr lang="en-US" sz="1800" dirty="0" smtClean="0"/>
              <a:t>. </a:t>
            </a:r>
            <a:r>
              <a:rPr lang="en-US" sz="1800" dirty="0"/>
              <a:t>E</a:t>
            </a:r>
            <a:r>
              <a:rPr lang="en-US" sz="1800" dirty="0" smtClean="0"/>
              <a:t>xtend gluon polarization down to low-</a:t>
            </a:r>
            <a:r>
              <a:rPr lang="en-US" sz="1800" i="1" dirty="0" smtClean="0"/>
              <a:t>x</a:t>
            </a:r>
            <a:r>
              <a:rPr lang="en-US" sz="1800" dirty="0" smtClean="0"/>
              <a:t> using forward </a:t>
            </a:r>
            <a:r>
              <a:rPr lang="en-US" sz="1800" dirty="0" err="1" smtClean="0"/>
              <a:t>dijet</a:t>
            </a:r>
            <a:r>
              <a:rPr lang="en-US" sz="1800" dirty="0" smtClean="0"/>
              <a:t> reconstruction 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Roman Pots, forward</a:t>
            </a:r>
            <a:r>
              <a:rPr lang="en-US" sz="1800" dirty="0" smtClean="0"/>
              <a:t>) 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1560" y="908720"/>
            <a:ext cx="8208912" cy="108012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Provide 1st look at nuclear </a:t>
            </a:r>
            <a:r>
              <a:rPr lang="en-US" sz="1800" dirty="0" err="1" smtClean="0"/>
              <a:t>parton</a:t>
            </a:r>
            <a:r>
              <a:rPr lang="en-US" sz="1800" dirty="0" smtClean="0"/>
              <a:t> distribution and fragmentation functions via </a:t>
            </a:r>
            <a:r>
              <a:rPr lang="en-US" sz="1800" dirty="0" err="1" smtClean="0"/>
              <a:t>Drell</a:t>
            </a:r>
            <a:r>
              <a:rPr lang="en-US" sz="1800" dirty="0" smtClean="0"/>
              <a:t>-Yan measurements and particles in jets       (</a:t>
            </a:r>
            <a:r>
              <a:rPr lang="en-US" sz="1800" dirty="0" smtClean="0">
                <a:solidFill>
                  <a:srgbClr val="0000CC"/>
                </a:solidFill>
              </a:rPr>
              <a:t>DY: forward capabilities  FF: </a:t>
            </a:r>
            <a:r>
              <a:rPr lang="en-US" sz="1800" dirty="0" err="1" smtClean="0">
                <a:solidFill>
                  <a:srgbClr val="0000CC"/>
                </a:solidFill>
              </a:rPr>
              <a:t>midrapidity</a:t>
            </a:r>
            <a:r>
              <a:rPr lang="en-US" sz="1800" dirty="0" smtClean="0">
                <a:solidFill>
                  <a:srgbClr val="0000CC"/>
                </a:solidFill>
              </a:rPr>
              <a:t> jet + π,K,P PID</a:t>
            </a:r>
            <a:r>
              <a:rPr lang="en-US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701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528248" cy="80528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     Exotic spin effects only accessible at RHIC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908720"/>
            <a:ext cx="828092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Guided </a:t>
            </a:r>
            <a:r>
              <a:rPr lang="en-US" dirty="0"/>
              <a:t>by outcomes from the 2015 run</a:t>
            </a:r>
            <a:r>
              <a:rPr lang="en-US" dirty="0" smtClean="0"/>
              <a:t>,  Phase II Roman Pot upgrade will drive </a:t>
            </a:r>
            <a:r>
              <a:rPr lang="en-US" dirty="0"/>
              <a:t>new frontiers in diffraction, forward </a:t>
            </a:r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/>
              <a:t>, and the combined momentum-spatial gluon structure in the proton with cost-effective forward </a:t>
            </a:r>
            <a:r>
              <a:rPr lang="en-US" dirty="0" smtClean="0"/>
              <a:t>instrumentation</a:t>
            </a:r>
            <a:r>
              <a:rPr lang="en-US" dirty="0"/>
              <a:t>.</a:t>
            </a:r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5949280"/>
            <a:ext cx="4007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smtClean="0"/>
              <a:t>drupal.star.bnl.gov/STAR/starnotes/public/sn0605 </a:t>
            </a:r>
            <a:endParaRPr lang="en-US" sz="1200" dirty="0"/>
          </a:p>
        </p:txBody>
      </p:sp>
      <p:pic>
        <p:nvPicPr>
          <p:cNvPr id="1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3690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fficeArt objec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2079" y="3475795"/>
            <a:ext cx="3513973" cy="29568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7544" y="4077072"/>
            <a:ext cx="45365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STAR's unique forward capabilities offer compelling target opportunities if external schedules were to slip, for example, low-x gluon </a:t>
            </a:r>
            <a:r>
              <a:rPr lang="en-US" dirty="0" err="1"/>
              <a:t>helicity</a:t>
            </a:r>
            <a:r>
              <a:rPr lang="en-US" dirty="0"/>
              <a:t> with forward (di-)jet measurements at 500 </a:t>
            </a:r>
            <a:r>
              <a:rPr lang="en-US" dirty="0" err="1"/>
              <a:t>GeV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93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Summary and Priority (after BES-II)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844824"/>
            <a:ext cx="8208912" cy="122413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Constrain 3+1D hydrodynamic and temperature dependence of QGP properties via longitudinal event-by-event correlation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Forward + EPD + </a:t>
            </a:r>
            <a:r>
              <a:rPr lang="en-US" sz="1800" dirty="0" err="1" smtClean="0">
                <a:solidFill>
                  <a:srgbClr val="0000CC"/>
                </a:solidFill>
              </a:rPr>
              <a:t>iTPC</a:t>
            </a:r>
            <a:r>
              <a:rPr lang="en-US" sz="1800" dirty="0" smtClean="0"/>
              <a:t>) 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1560" y="2852936"/>
            <a:ext cx="8136904" cy="7200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Bottom flow via low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measurements of B</a:t>
            </a:r>
            <a:r>
              <a:rPr lang="en-US" sz="1800" dirty="0" smtClean="0">
                <a:sym typeface="Wingdings" panose="05000000000000000000" pitchFamily="2" charset="2"/>
              </a:rPr>
              <a:t>J/</a:t>
            </a:r>
            <a:r>
              <a:rPr lang="en-US" sz="1800" dirty="0" smtClean="0">
                <a:sym typeface="Symbol"/>
              </a:rPr>
              <a:t></a:t>
            </a:r>
            <a:r>
              <a:rPr lang="en-US" sz="1800" dirty="0" smtClean="0"/>
              <a:t> and B</a:t>
            </a:r>
            <a:r>
              <a:rPr lang="en-US" sz="1800" dirty="0" smtClean="0">
                <a:sym typeface="Wingdings" panose="05000000000000000000" pitchFamily="2" charset="2"/>
              </a:rPr>
              <a:t>D</a:t>
            </a:r>
            <a:r>
              <a:rPr lang="en-US" sz="1800" baseline="30000" dirty="0" smtClean="0">
                <a:sym typeface="Wingdings" panose="05000000000000000000" pitchFamily="2" charset="2"/>
              </a:rPr>
              <a:t>0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sz="1800" dirty="0" smtClean="0">
                <a:sym typeface="Wingdings" panose="05000000000000000000" pitchFamily="2" charset="2"/>
              </a:rPr>
              <a:t>K</a:t>
            </a:r>
            <a:r>
              <a:rPr lang="en-US" sz="1800" dirty="0" smtClean="0"/>
              <a:t>, and bottom tagged jets (</a:t>
            </a:r>
            <a:r>
              <a:rPr lang="en-US" sz="1800" dirty="0" smtClean="0">
                <a:solidFill>
                  <a:srgbClr val="0000CC"/>
                </a:solidFill>
              </a:rPr>
              <a:t>HFT+</a:t>
            </a:r>
            <a:r>
              <a:rPr lang="en-US" sz="1800" dirty="0" smtClean="0"/>
              <a:t>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3501008"/>
            <a:ext cx="7776864" cy="100811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Use </a:t>
            </a:r>
            <a:r>
              <a:rPr lang="en-US" sz="1800" dirty="0"/>
              <a:t>spin as a vehicle to probe the nature of the </a:t>
            </a:r>
            <a:r>
              <a:rPr lang="en-US" sz="1800" dirty="0" err="1"/>
              <a:t>pomeron</a:t>
            </a:r>
            <a:r>
              <a:rPr lang="en-US" sz="1800" dirty="0"/>
              <a:t> and potentially discover </a:t>
            </a:r>
            <a:r>
              <a:rPr lang="en-US" sz="1800" dirty="0" err="1"/>
              <a:t>odderon</a:t>
            </a:r>
            <a:r>
              <a:rPr lang="en-US" sz="1800" dirty="0"/>
              <a:t>. Extend gluon polarization down to low-</a:t>
            </a:r>
            <a:r>
              <a:rPr lang="en-US" sz="1800" i="1" dirty="0"/>
              <a:t>x</a:t>
            </a:r>
            <a:r>
              <a:rPr lang="en-US" sz="1800" dirty="0"/>
              <a:t> using forward </a:t>
            </a:r>
            <a:r>
              <a:rPr lang="en-US" sz="1800" dirty="0" err="1"/>
              <a:t>dijet</a:t>
            </a:r>
            <a:r>
              <a:rPr lang="en-US" sz="1800" dirty="0"/>
              <a:t> reconstruction 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dirty="0">
                <a:solidFill>
                  <a:srgbClr val="0000CC"/>
                </a:solidFill>
              </a:rPr>
              <a:t>Roman Pots, forward</a:t>
            </a:r>
            <a:r>
              <a:rPr lang="en-US" sz="1800" dirty="0"/>
              <a:t>) </a:t>
            </a:r>
          </a:p>
          <a:p>
            <a:endParaRPr lang="en-US" sz="18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1560" y="4725144"/>
            <a:ext cx="7848872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Continue promising studies to increase STAR's </a:t>
            </a:r>
            <a:r>
              <a:rPr lang="en-US" sz="1800" dirty="0" err="1" smtClean="0"/>
              <a:t>minbias</a:t>
            </a:r>
            <a:r>
              <a:rPr lang="en-US" sz="1800" dirty="0" smtClean="0"/>
              <a:t> trigger rate to 5-10 kHz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High-rate EMC/Trigger electronics</a:t>
            </a:r>
            <a:r>
              <a:rPr lang="en-US" sz="1800" dirty="0" smtClean="0"/>
              <a:t>)</a:t>
            </a:r>
            <a:endParaRPr lang="en-US" sz="14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1560" y="908720"/>
            <a:ext cx="8208912" cy="108012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Provide 1st look at nuclear </a:t>
            </a:r>
            <a:r>
              <a:rPr lang="en-US" sz="1800" dirty="0" err="1" smtClean="0"/>
              <a:t>parton</a:t>
            </a:r>
            <a:r>
              <a:rPr lang="en-US" sz="1800" dirty="0" smtClean="0"/>
              <a:t> distribution and fragmentation functions via </a:t>
            </a:r>
            <a:r>
              <a:rPr lang="en-US" sz="1800" dirty="0" err="1" smtClean="0"/>
              <a:t>Drell</a:t>
            </a:r>
            <a:r>
              <a:rPr lang="en-US" sz="1800" dirty="0" smtClean="0"/>
              <a:t>-Yan measurements and particles in jets       (</a:t>
            </a:r>
            <a:r>
              <a:rPr lang="en-US" sz="1800" dirty="0" smtClean="0">
                <a:solidFill>
                  <a:srgbClr val="0000CC"/>
                </a:solidFill>
              </a:rPr>
              <a:t>DY: forward capabilities  FF: </a:t>
            </a:r>
            <a:r>
              <a:rPr lang="en-US" sz="1800" dirty="0" err="1" smtClean="0">
                <a:solidFill>
                  <a:srgbClr val="0000CC"/>
                </a:solidFill>
              </a:rPr>
              <a:t>midrapidity</a:t>
            </a:r>
            <a:r>
              <a:rPr lang="en-US" sz="1800" dirty="0" smtClean="0">
                <a:solidFill>
                  <a:srgbClr val="0000CC"/>
                </a:solidFill>
              </a:rPr>
              <a:t> jet + π,K,P PID</a:t>
            </a:r>
            <a:r>
              <a:rPr lang="en-US" sz="1800" dirty="0" smtClean="0"/>
              <a:t>)</a:t>
            </a:r>
          </a:p>
        </p:txBody>
      </p:sp>
      <p:pic>
        <p:nvPicPr>
          <p:cNvPr id="10" name="Picture 4" descr="simTPC"/>
          <p:cNvPicPr>
            <a:picLocks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82873"/>
            <a:ext cx="9144000" cy="3540125"/>
          </a:xfrm>
          <a:noFill/>
        </p:spPr>
      </p:pic>
    </p:spTree>
    <p:extLst>
      <p:ext uri="{BB962C8B-B14F-4D97-AF65-F5344CB8AC3E}">
        <p14:creationId xmlns:p14="http://schemas.microsoft.com/office/powerpoint/2010/main" val="1968678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Summary and Priority (after BES-II)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844824"/>
            <a:ext cx="8208912" cy="122413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Constrain 3+1D hydrodynamic and temperature dependence of QGP properties via longitudinal event-by-event correlation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Forward + EPD + </a:t>
            </a:r>
            <a:r>
              <a:rPr lang="en-US" sz="1800" dirty="0" err="1" smtClean="0">
                <a:solidFill>
                  <a:srgbClr val="0000CC"/>
                </a:solidFill>
              </a:rPr>
              <a:t>iTPC</a:t>
            </a:r>
            <a:r>
              <a:rPr lang="en-US" sz="1800" dirty="0" smtClean="0"/>
              <a:t>) 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1560" y="2852936"/>
            <a:ext cx="8136904" cy="7200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Bottom flow via low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measurements of B</a:t>
            </a:r>
            <a:r>
              <a:rPr lang="en-US" sz="1800" dirty="0" smtClean="0">
                <a:sym typeface="Wingdings" panose="05000000000000000000" pitchFamily="2" charset="2"/>
              </a:rPr>
              <a:t>J/</a:t>
            </a:r>
            <a:r>
              <a:rPr lang="en-US" sz="1800" dirty="0" smtClean="0">
                <a:sym typeface="Symbol"/>
              </a:rPr>
              <a:t></a:t>
            </a:r>
            <a:r>
              <a:rPr lang="en-US" sz="1800" dirty="0" smtClean="0"/>
              <a:t> and B</a:t>
            </a:r>
            <a:r>
              <a:rPr lang="en-US" sz="1800" dirty="0" smtClean="0">
                <a:sym typeface="Wingdings" panose="05000000000000000000" pitchFamily="2" charset="2"/>
              </a:rPr>
              <a:t>D</a:t>
            </a:r>
            <a:r>
              <a:rPr lang="en-US" sz="1800" baseline="30000" dirty="0" smtClean="0">
                <a:sym typeface="Wingdings" panose="05000000000000000000" pitchFamily="2" charset="2"/>
              </a:rPr>
              <a:t>0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sz="1800" dirty="0" smtClean="0">
                <a:sym typeface="Wingdings" panose="05000000000000000000" pitchFamily="2" charset="2"/>
              </a:rPr>
              <a:t>K</a:t>
            </a:r>
            <a:r>
              <a:rPr lang="en-US" sz="1800" dirty="0" smtClean="0"/>
              <a:t>, and bottom tagged jets (</a:t>
            </a:r>
            <a:r>
              <a:rPr lang="en-US" sz="1800" dirty="0" smtClean="0">
                <a:solidFill>
                  <a:srgbClr val="0000CC"/>
                </a:solidFill>
              </a:rPr>
              <a:t>HFT+</a:t>
            </a:r>
            <a:r>
              <a:rPr lang="en-US" sz="1800" dirty="0" smtClean="0"/>
              <a:t>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3501008"/>
            <a:ext cx="7776864" cy="100811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Use </a:t>
            </a:r>
            <a:r>
              <a:rPr lang="en-US" sz="1800" dirty="0"/>
              <a:t>spin as a vehicle to probe the nature of the </a:t>
            </a:r>
            <a:r>
              <a:rPr lang="en-US" sz="1800" dirty="0" err="1"/>
              <a:t>pomeron</a:t>
            </a:r>
            <a:r>
              <a:rPr lang="en-US" sz="1800" dirty="0"/>
              <a:t> and potentially discover </a:t>
            </a:r>
            <a:r>
              <a:rPr lang="en-US" sz="1800" dirty="0" err="1"/>
              <a:t>odderon</a:t>
            </a:r>
            <a:r>
              <a:rPr lang="en-US" sz="1800" dirty="0"/>
              <a:t>. Extend gluon polarization down to low-</a:t>
            </a:r>
            <a:r>
              <a:rPr lang="en-US" sz="1800" i="1" dirty="0"/>
              <a:t>x</a:t>
            </a:r>
            <a:r>
              <a:rPr lang="en-US" sz="1800" dirty="0"/>
              <a:t> using forward </a:t>
            </a:r>
            <a:r>
              <a:rPr lang="en-US" sz="1800" dirty="0" err="1"/>
              <a:t>dijet</a:t>
            </a:r>
            <a:r>
              <a:rPr lang="en-US" sz="1800" dirty="0"/>
              <a:t> reconstruction 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dirty="0">
                <a:solidFill>
                  <a:srgbClr val="0000CC"/>
                </a:solidFill>
              </a:rPr>
              <a:t>Roman Pots, forward</a:t>
            </a:r>
            <a:r>
              <a:rPr lang="en-US" sz="1800" dirty="0"/>
              <a:t>) </a:t>
            </a:r>
          </a:p>
          <a:p>
            <a:endParaRPr lang="en-US" sz="18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1560" y="4725144"/>
            <a:ext cx="7848872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Continue promising studies to increase STAR's </a:t>
            </a:r>
            <a:r>
              <a:rPr lang="en-US" sz="1800" dirty="0" err="1" smtClean="0"/>
              <a:t>minbias</a:t>
            </a:r>
            <a:r>
              <a:rPr lang="en-US" sz="1800" dirty="0" smtClean="0"/>
              <a:t> trigger rate to 5-10 kHz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High-rate EMC/Trigger electronics</a:t>
            </a:r>
            <a:r>
              <a:rPr lang="en-US" sz="1800" dirty="0" smtClean="0"/>
              <a:t>)</a:t>
            </a:r>
            <a:endParaRPr lang="en-US" sz="14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1560" y="908720"/>
            <a:ext cx="8208912" cy="108012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Provide 1st look at nuclear </a:t>
            </a:r>
            <a:r>
              <a:rPr lang="en-US" sz="1800" dirty="0" err="1" smtClean="0"/>
              <a:t>parton</a:t>
            </a:r>
            <a:r>
              <a:rPr lang="en-US" sz="1800" dirty="0" smtClean="0"/>
              <a:t> distribution and fragmentation functions via </a:t>
            </a:r>
            <a:r>
              <a:rPr lang="en-US" sz="1800" dirty="0" err="1" smtClean="0"/>
              <a:t>Drell</a:t>
            </a:r>
            <a:r>
              <a:rPr lang="en-US" sz="1800" dirty="0" smtClean="0"/>
              <a:t>-Yan measurements and particles in jets       (</a:t>
            </a:r>
            <a:r>
              <a:rPr lang="en-US" sz="1800" dirty="0" smtClean="0">
                <a:solidFill>
                  <a:srgbClr val="0000CC"/>
                </a:solidFill>
              </a:rPr>
              <a:t>DY: forward capabilities  FF: </a:t>
            </a:r>
            <a:r>
              <a:rPr lang="en-US" sz="1800" dirty="0" err="1" smtClean="0">
                <a:solidFill>
                  <a:srgbClr val="0000CC"/>
                </a:solidFill>
              </a:rPr>
              <a:t>midrapidity</a:t>
            </a:r>
            <a:r>
              <a:rPr lang="en-US" sz="1800" dirty="0" smtClean="0">
                <a:solidFill>
                  <a:srgbClr val="0000CC"/>
                </a:solidFill>
              </a:rPr>
              <a:t> jet + π,K,P PID</a:t>
            </a:r>
            <a:r>
              <a:rPr lang="en-US" sz="1800" dirty="0" smtClean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033" y="5980638"/>
            <a:ext cx="700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</a:t>
            </a:r>
            <a:r>
              <a:rPr lang="en-US" b="1" dirty="0" smtClean="0">
                <a:solidFill>
                  <a:srgbClr val="7030A0"/>
                </a:solidFill>
              </a:rPr>
              <a:t>erfectly </a:t>
            </a:r>
            <a:r>
              <a:rPr lang="en-US" b="1" dirty="0">
                <a:solidFill>
                  <a:srgbClr val="7030A0"/>
                </a:solidFill>
              </a:rPr>
              <a:t>aligned with </a:t>
            </a:r>
            <a:r>
              <a:rPr lang="en-US" b="1" dirty="0" smtClean="0">
                <a:solidFill>
                  <a:srgbClr val="7030A0"/>
                </a:solidFill>
              </a:rPr>
              <a:t>the mission in NSAC recommendations.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96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128" cy="686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45885" y="908720"/>
            <a:ext cx="361509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Unique to STAR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(topics will be lost without </a:t>
            </a:r>
            <a:br>
              <a:rPr lang="en-US" dirty="0" smtClean="0"/>
            </a:br>
            <a:r>
              <a:rPr lang="en-US" dirty="0" smtClean="0"/>
              <a:t>STAR beyond BES-II)</a:t>
            </a:r>
          </a:p>
          <a:p>
            <a:pPr algn="l"/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NPDF with DY, </a:t>
            </a:r>
            <a:r>
              <a:rPr lang="en-US" dirty="0" smtClean="0">
                <a:sym typeface="Symbol"/>
              </a:rPr>
              <a:t> </a:t>
            </a:r>
            <a:r>
              <a:rPr lang="en-US" dirty="0" smtClean="0"/>
              <a:t>and J/</a:t>
            </a:r>
            <a:r>
              <a:rPr lang="en-US" dirty="0" smtClean="0">
                <a:sym typeface="Symbol"/>
              </a:rPr>
              <a:t>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E-by-E longitudinal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correlation at RHIC (3+1D)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Bottom flow or not at RHIC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BES-II observables at 200GeV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Diffractive physics at RHIC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PID fragmentation functions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in CNM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Exotics and Bound States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20347" y="4588351"/>
            <a:ext cx="3423653" cy="18158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b="1" dirty="0"/>
              <a:t>NSAC RECOMMENDATION </a:t>
            </a:r>
            <a:r>
              <a:rPr lang="en-US" sz="1400" b="1" dirty="0" smtClean="0"/>
              <a:t>#I: </a:t>
            </a: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400" b="1" dirty="0" smtClean="0"/>
              <a:t>The </a:t>
            </a:r>
            <a:r>
              <a:rPr lang="en-US" sz="1400" b="1" dirty="0">
                <a:solidFill>
                  <a:srgbClr val="FF0000"/>
                </a:solidFill>
              </a:rPr>
              <a:t>upgraded RHIC facility </a:t>
            </a:r>
            <a:r>
              <a:rPr lang="en-US" sz="1400" b="1" dirty="0"/>
              <a:t>provides </a:t>
            </a:r>
            <a:r>
              <a:rPr lang="en-US" sz="1400" b="1" dirty="0" smtClean="0"/>
              <a:t>unique capabilities </a:t>
            </a:r>
            <a:r>
              <a:rPr lang="en-US" sz="1400" b="1" dirty="0"/>
              <a:t>that must be utilized to explore </a:t>
            </a:r>
            <a:r>
              <a:rPr lang="en-US" sz="1400" b="1" dirty="0" smtClean="0"/>
              <a:t>the properties </a:t>
            </a:r>
            <a:r>
              <a:rPr lang="en-US" sz="1400" b="1" dirty="0"/>
              <a:t>and phases of quark and gluon matter </a:t>
            </a:r>
            <a:r>
              <a:rPr lang="en-US" sz="1400" b="1" dirty="0" smtClean="0"/>
              <a:t>in the </a:t>
            </a:r>
            <a:r>
              <a:rPr lang="en-US" sz="1400" b="1" dirty="0"/>
              <a:t>high temperatures of the early universe and </a:t>
            </a:r>
            <a:r>
              <a:rPr lang="en-US" sz="1400" b="1" dirty="0" smtClean="0"/>
              <a:t>to explore </a:t>
            </a:r>
            <a:r>
              <a:rPr lang="en-US" sz="1400" b="1" dirty="0"/>
              <a:t>the spin structure of the proton.</a:t>
            </a:r>
          </a:p>
        </p:txBody>
      </p:sp>
    </p:spTree>
    <p:extLst>
      <p:ext uri="{BB962C8B-B14F-4D97-AF65-F5344CB8AC3E}">
        <p14:creationId xmlns:p14="http://schemas.microsoft.com/office/powerpoint/2010/main" val="1401121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179513" y="0"/>
            <a:ext cx="5103687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ea typeface="Arial" pitchFamily="-108" charset="0"/>
                <a:cs typeface="Arial" pitchFamily="-108" charset="0"/>
              </a:rPr>
              <a:t>STAR Detector System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660518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MTD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651000" y="762000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260600" y="1155700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4013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53670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84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EEMCESMD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79070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 rot="16200000" flipH="1">
            <a:off x="565150" y="1708150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27660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41630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4196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2004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667000" y="59309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HFT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752600" y="544195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20902" y="6438279"/>
            <a:ext cx="707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increases in DAQ rate since 2000, most precise Silicon </a:t>
            </a:r>
            <a:r>
              <a:rPr lang="en-US" sz="1600" dirty="0"/>
              <a:t>D</a:t>
            </a:r>
            <a:r>
              <a:rPr lang="en-US" sz="1600" dirty="0" smtClean="0"/>
              <a:t>etector (HFT)</a:t>
            </a:r>
            <a:endParaRPr lang="en-US" sz="1600" dirty="0"/>
          </a:p>
        </p:txBody>
      </p:sp>
      <p:sp>
        <p:nvSpPr>
          <p:cNvPr id="26" name="Rounded Rectangle 25"/>
          <p:cNvSpPr/>
          <p:nvPr/>
        </p:nvSpPr>
        <p:spPr>
          <a:xfrm>
            <a:off x="1279738" y="1308098"/>
            <a:ext cx="1066800" cy="425451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FMS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57114" y="4077072"/>
            <a:ext cx="1066800" cy="53937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RP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ZDC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305233"/>
            <a:ext cx="426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fully functioning detector systems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586147" y="1898650"/>
            <a:ext cx="1208733" cy="52223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DAQ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Trigger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27984" y="5028504"/>
            <a:ext cx="4312384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b="1" dirty="0"/>
              <a:t>NSAC RECOMMENDATION </a:t>
            </a:r>
            <a:r>
              <a:rPr lang="en-US" sz="1400" b="1" dirty="0" smtClean="0"/>
              <a:t>#I: </a:t>
            </a: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400" b="1" dirty="0" smtClean="0"/>
              <a:t>The </a:t>
            </a:r>
            <a:r>
              <a:rPr lang="en-US" sz="1400" b="1" dirty="0">
                <a:solidFill>
                  <a:srgbClr val="FF0000"/>
                </a:solidFill>
              </a:rPr>
              <a:t>upgraded RHIC facility </a:t>
            </a:r>
            <a:r>
              <a:rPr lang="en-US" sz="1400" b="1" dirty="0"/>
              <a:t>provides </a:t>
            </a:r>
            <a:r>
              <a:rPr lang="en-US" sz="1400" b="1" dirty="0" smtClean="0"/>
              <a:t>unique capabilities </a:t>
            </a:r>
            <a:r>
              <a:rPr lang="en-US" sz="1400" b="1" dirty="0"/>
              <a:t>that must be utilized to explore </a:t>
            </a:r>
            <a:r>
              <a:rPr lang="en-US" sz="1400" b="1" dirty="0" smtClean="0"/>
              <a:t>the properties </a:t>
            </a:r>
            <a:r>
              <a:rPr lang="en-US" sz="1400" b="1" dirty="0"/>
              <a:t>and phases of quark and gluon matter </a:t>
            </a:r>
            <a:r>
              <a:rPr lang="en-US" sz="1400" b="1" dirty="0" smtClean="0"/>
              <a:t>in the </a:t>
            </a:r>
            <a:r>
              <a:rPr lang="en-US" sz="1400" b="1" dirty="0"/>
              <a:t>high temperatures of the early universe and </a:t>
            </a:r>
            <a:r>
              <a:rPr lang="en-US" sz="1400" b="1" dirty="0" smtClean="0"/>
              <a:t>to explore </a:t>
            </a:r>
            <a:r>
              <a:rPr lang="en-US" sz="1400" b="1" dirty="0"/>
              <a:t>the spin structure of the proton.</a:t>
            </a:r>
          </a:p>
        </p:txBody>
      </p:sp>
    </p:spTree>
    <p:extLst>
      <p:ext uri="{BB962C8B-B14F-4D97-AF65-F5344CB8AC3E}">
        <p14:creationId xmlns:p14="http://schemas.microsoft.com/office/powerpoint/2010/main" val="17901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Summary and Priority (after BES-II)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688632"/>
          </a:xfrm>
        </p:spPr>
        <p:txBody>
          <a:bodyPr/>
          <a:lstStyle/>
          <a:p>
            <a:r>
              <a:rPr lang="en-US" sz="1800" dirty="0"/>
              <a:t>Provide 1st look at nuclear </a:t>
            </a:r>
            <a:r>
              <a:rPr lang="en-US" sz="1800" dirty="0" err="1"/>
              <a:t>parton</a:t>
            </a:r>
            <a:r>
              <a:rPr lang="en-US" sz="1800" dirty="0"/>
              <a:t> distribution and fragmentation functions via </a:t>
            </a:r>
            <a:r>
              <a:rPr lang="en-US" sz="1800" dirty="0" err="1"/>
              <a:t>Drell</a:t>
            </a:r>
            <a:r>
              <a:rPr lang="en-US" sz="1800" dirty="0"/>
              <a:t>-Yan measurements and particles in jets        </a:t>
            </a:r>
            <a:r>
              <a:rPr lang="en-US" sz="1800" dirty="0" smtClean="0"/>
              <a:t>    (</a:t>
            </a:r>
            <a:r>
              <a:rPr lang="en-US" sz="1800" dirty="0">
                <a:solidFill>
                  <a:srgbClr val="0000CC"/>
                </a:solidFill>
              </a:rPr>
              <a:t>DY: forward capabilities  FF: </a:t>
            </a:r>
            <a:r>
              <a:rPr lang="en-US" sz="1800" dirty="0" err="1">
                <a:solidFill>
                  <a:srgbClr val="0000CC"/>
                </a:solidFill>
              </a:rPr>
              <a:t>midrapidity</a:t>
            </a:r>
            <a:r>
              <a:rPr lang="en-US" sz="1800" dirty="0">
                <a:solidFill>
                  <a:srgbClr val="0000CC"/>
                </a:solidFill>
              </a:rPr>
              <a:t> jet + π,K,P PID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Constrain </a:t>
            </a:r>
            <a:r>
              <a:rPr lang="en-US" sz="1800" dirty="0"/>
              <a:t>3+1D hydrodynamic and temperature dependence of QGP properties via longitudinal event-by-event </a:t>
            </a:r>
            <a:r>
              <a:rPr lang="en-US" sz="1800" dirty="0" smtClean="0"/>
              <a:t>correlation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Forward + EPD + </a:t>
            </a:r>
            <a:r>
              <a:rPr lang="en-US" sz="1800" dirty="0" err="1" smtClean="0">
                <a:solidFill>
                  <a:srgbClr val="0000CC"/>
                </a:solidFill>
              </a:rPr>
              <a:t>iTPC</a:t>
            </a:r>
            <a:r>
              <a:rPr lang="en-US" sz="1800" dirty="0" smtClean="0"/>
              <a:t>)</a:t>
            </a:r>
            <a:r>
              <a:rPr lang="en-US" sz="1800" dirty="0"/>
              <a:t> </a:t>
            </a:r>
          </a:p>
          <a:p>
            <a:r>
              <a:rPr lang="en-US" sz="1800" dirty="0" smtClean="0"/>
              <a:t>Bottom flow </a:t>
            </a:r>
            <a:r>
              <a:rPr lang="en-US" sz="1800" dirty="0"/>
              <a:t>via low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measurements of </a:t>
            </a:r>
            <a:r>
              <a:rPr lang="en-US" sz="1800" dirty="0" smtClean="0"/>
              <a:t>B</a:t>
            </a:r>
            <a:r>
              <a:rPr lang="en-US" sz="1800" dirty="0" smtClean="0">
                <a:sym typeface="Wingdings" panose="05000000000000000000" pitchFamily="2" charset="2"/>
              </a:rPr>
              <a:t>J/</a:t>
            </a:r>
            <a:r>
              <a:rPr lang="en-US" sz="1800" dirty="0" smtClean="0">
                <a:sym typeface="Symbol"/>
              </a:rPr>
              <a:t>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 smtClean="0"/>
              <a:t>B</a:t>
            </a:r>
            <a:r>
              <a:rPr lang="en-US" sz="1800" dirty="0" smtClean="0">
                <a:sym typeface="Wingdings" panose="05000000000000000000" pitchFamily="2" charset="2"/>
              </a:rPr>
              <a:t>D</a:t>
            </a:r>
            <a:r>
              <a:rPr lang="en-US" sz="1800" baseline="30000" dirty="0" smtClean="0">
                <a:sym typeface="Wingdings" panose="05000000000000000000" pitchFamily="2" charset="2"/>
              </a:rPr>
              <a:t>0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sz="1800" dirty="0" smtClean="0">
                <a:sym typeface="Wingdings" panose="05000000000000000000" pitchFamily="2" charset="2"/>
              </a:rPr>
              <a:t>K</a:t>
            </a:r>
            <a:r>
              <a:rPr lang="en-US" sz="1800" dirty="0" smtClean="0"/>
              <a:t>, and bottom tagged jets (</a:t>
            </a:r>
            <a:r>
              <a:rPr lang="en-US" sz="1800" dirty="0" smtClean="0">
                <a:solidFill>
                  <a:srgbClr val="0000CC"/>
                </a:solidFill>
              </a:rPr>
              <a:t>HFT+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/>
              <a:t>Use spin as a vehicle to probe the nature of the </a:t>
            </a:r>
            <a:r>
              <a:rPr lang="en-US" sz="1800" dirty="0" err="1"/>
              <a:t>pomeron</a:t>
            </a:r>
            <a:r>
              <a:rPr lang="en-US" sz="1800" dirty="0"/>
              <a:t> and potentially discover </a:t>
            </a:r>
            <a:r>
              <a:rPr lang="en-US" sz="1800" dirty="0" err="1"/>
              <a:t>odderon</a:t>
            </a:r>
            <a:r>
              <a:rPr lang="en-US" sz="1800" dirty="0"/>
              <a:t>. Extend gluon polarization down to low-</a:t>
            </a:r>
            <a:r>
              <a:rPr lang="en-US" sz="1800" i="1" dirty="0"/>
              <a:t>x</a:t>
            </a:r>
            <a:r>
              <a:rPr lang="en-US" sz="1800" dirty="0"/>
              <a:t> using forward </a:t>
            </a:r>
            <a:r>
              <a:rPr lang="en-US" sz="1800" dirty="0" err="1"/>
              <a:t>dijet</a:t>
            </a:r>
            <a:r>
              <a:rPr lang="en-US" sz="1800" dirty="0"/>
              <a:t> reconstruction 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dirty="0">
                <a:solidFill>
                  <a:srgbClr val="0000CC"/>
                </a:solidFill>
              </a:rPr>
              <a:t>Roman Pots, forward</a:t>
            </a:r>
            <a:r>
              <a:rPr lang="en-US" sz="1800" dirty="0"/>
              <a:t>) </a:t>
            </a:r>
          </a:p>
          <a:p>
            <a:r>
              <a:rPr lang="en-US" sz="1800" dirty="0" smtClean="0"/>
              <a:t>Continue promising studies to increase STAR's </a:t>
            </a:r>
            <a:r>
              <a:rPr lang="en-US" sz="1800" dirty="0" err="1" smtClean="0"/>
              <a:t>minbias</a:t>
            </a:r>
            <a:r>
              <a:rPr lang="en-US" sz="1800" dirty="0" smtClean="0"/>
              <a:t> trigger rate to 5-10 kHz (</a:t>
            </a:r>
            <a:r>
              <a:rPr lang="en-US" sz="1800" dirty="0" smtClean="0">
                <a:solidFill>
                  <a:srgbClr val="0000CC"/>
                </a:solidFill>
              </a:rPr>
              <a:t>High-rate EMC/Trigger electronics</a:t>
            </a:r>
            <a:r>
              <a:rPr lang="en-US" sz="1800" dirty="0" smtClean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 smtClean="0">
                <a:solidFill>
                  <a:srgbClr val="FF0000"/>
                </a:solidFill>
              </a:rPr>
              <a:t>Priority and options:</a:t>
            </a:r>
            <a:r>
              <a:rPr lang="en-US" sz="1800" dirty="0" smtClean="0"/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 smtClean="0"/>
              <a:t>Forward upgrade: refurbish existing FMS+EMC (PHENIX)+HCAL</a:t>
            </a:r>
            <a:br>
              <a:rPr lang="en-US" sz="1400" dirty="0" smtClean="0"/>
            </a:br>
            <a:r>
              <a:rPr lang="en-US" sz="1400" dirty="0" smtClean="0"/>
              <a:t>HFT+ (technology and resources)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00" dirty="0" smtClean="0"/>
              <a:t>High-speed continuous TPC readout </a:t>
            </a:r>
            <a:br>
              <a:rPr lang="en-US" sz="1400" dirty="0" smtClean="0"/>
            </a:br>
            <a:r>
              <a:rPr lang="en-US" sz="1400" dirty="0" smtClean="0"/>
              <a:t>(new electronics for EMC and trigger electronics)</a:t>
            </a:r>
          </a:p>
        </p:txBody>
      </p:sp>
    </p:spTree>
    <p:extLst>
      <p:ext uri="{BB962C8B-B14F-4D97-AF65-F5344CB8AC3E}">
        <p14:creationId xmlns:p14="http://schemas.microsoft.com/office/powerpoint/2010/main" val="3892411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2636912"/>
            <a:ext cx="2987824" cy="4221088"/>
          </a:xfrm>
          <a:prstGeom prst="rect">
            <a:avLst/>
          </a:prstGeom>
          <a:solidFill>
            <a:srgbClr val="FF0000">
              <a:alpha val="6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0" y="0"/>
            <a:ext cx="5652120" cy="263691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987824" y="5085184"/>
            <a:ext cx="6156176" cy="1772816"/>
          </a:xfrm>
          <a:prstGeom prst="rect">
            <a:avLst/>
          </a:prstGeom>
          <a:solidFill>
            <a:srgbClr val="FFFF00">
              <a:alpha val="68000"/>
            </a:srgbClr>
          </a:solidFill>
          <a:ln w="952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300192" y="3429000"/>
            <a:ext cx="2843808" cy="3429000"/>
          </a:xfrm>
          <a:prstGeom prst="rect">
            <a:avLst/>
          </a:prstGeom>
          <a:solidFill>
            <a:srgbClr val="0099FF">
              <a:alpha val="68000"/>
            </a:srgbClr>
          </a:solidFill>
          <a:ln w="9525" cap="flat" cmpd="sng" algn="ctr">
            <a:solidFill>
              <a:srgbClr val="ADF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9101"/>
          <a:stretch/>
        </p:blipFill>
        <p:spPr>
          <a:xfrm>
            <a:off x="2987824" y="5733256"/>
            <a:ext cx="3293074" cy="99832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5580112" y="0"/>
            <a:ext cx="3563888" cy="3429000"/>
          </a:xfrm>
          <a:prstGeom prst="rect">
            <a:avLst/>
          </a:prstGeom>
          <a:solidFill>
            <a:srgbClr val="FA890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0" name="officeArt objec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9788" y="4005064"/>
            <a:ext cx="2824212" cy="23764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043608" y="1166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Correlations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96"/>
          <a:stretch/>
        </p:blipFill>
        <p:spPr bwMode="auto">
          <a:xfrm>
            <a:off x="359532" y="2996951"/>
            <a:ext cx="2628292" cy="385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5536" y="27089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 Flow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19872" y="52292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Polarized Diffraction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6216" y="35730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x ΔG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2160" y="11663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x Nuclear PDFs &amp; FF</a:t>
            </a:r>
            <a:endParaRPr lang="en-US" dirty="0"/>
          </a:p>
        </p:txBody>
      </p:sp>
      <p:pic>
        <p:nvPicPr>
          <p:cNvPr id="23" name="Picture 2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r="35897"/>
          <a:stretch/>
        </p:blipFill>
        <p:spPr bwMode="auto">
          <a:xfrm>
            <a:off x="5796136" y="548680"/>
            <a:ext cx="309981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28519" r="15029" b="12708"/>
          <a:stretch/>
        </p:blipFill>
        <p:spPr bwMode="auto">
          <a:xfrm>
            <a:off x="2987824" y="2636913"/>
            <a:ext cx="3325118" cy="2448272"/>
          </a:xfrm>
          <a:prstGeom prst="rect">
            <a:avLst/>
          </a:prstGeom>
          <a:noFill/>
          <a:ln w="2540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70252" r="4896"/>
          <a:stretch/>
        </p:blipFill>
        <p:spPr bwMode="auto">
          <a:xfrm>
            <a:off x="327601" y="535484"/>
            <a:ext cx="5248437" cy="206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45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97552" cy="490066"/>
          </a:xfrm>
        </p:spPr>
        <p:txBody>
          <a:bodyPr/>
          <a:lstStyle/>
          <a:p>
            <a:r>
              <a:rPr lang="en-US" dirty="0" smtClean="0"/>
              <a:t>Document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4968551"/>
          </a:xfrm>
        </p:spPr>
        <p:txBody>
          <a:bodyPr/>
          <a:lstStyle/>
          <a:p>
            <a:endParaRPr lang="en-US" sz="1100" dirty="0" smtClean="0"/>
          </a:p>
          <a:p>
            <a:pPr latinLnBrk="0"/>
            <a:r>
              <a:rPr lang="en-US" sz="1100" dirty="0" smtClean="0"/>
              <a:t>SN0640-Oct</a:t>
            </a:r>
            <a:r>
              <a:rPr lang="en-US" sz="1100" dirty="0"/>
              <a:t>. 19, </a:t>
            </a:r>
            <a:r>
              <a:rPr lang="en-US" sz="1100" dirty="0" smtClean="0"/>
              <a:t>2015, </a:t>
            </a:r>
            <a:r>
              <a:rPr lang="en-US" sz="1100" b="1" i="1" dirty="0" smtClean="0">
                <a:hlinkClick r:id="rId2"/>
              </a:rPr>
              <a:t>Physics </a:t>
            </a:r>
            <a:r>
              <a:rPr lang="en-US" sz="1100" b="1" i="1" dirty="0">
                <a:hlinkClick r:id="rId2"/>
              </a:rPr>
              <a:t>Opportunities with STAR in 2020+</a:t>
            </a:r>
            <a:endParaRPr lang="en-US" sz="1100" i="1" dirty="0"/>
          </a:p>
          <a:p>
            <a:pPr latinLnBrk="0"/>
            <a:endParaRPr lang="en-US" sz="1100" dirty="0" smtClean="0"/>
          </a:p>
          <a:p>
            <a:pPr latinLnBrk="0"/>
            <a:r>
              <a:rPr lang="en-US" sz="1100" dirty="0" smtClean="0"/>
              <a:t>SN0639-Oct</a:t>
            </a:r>
            <a:r>
              <a:rPr lang="en-US" sz="1100" dirty="0"/>
              <a:t>. 15, </a:t>
            </a:r>
            <a:r>
              <a:rPr lang="en-US" sz="1100" dirty="0" smtClean="0"/>
              <a:t>2015, </a:t>
            </a:r>
            <a:r>
              <a:rPr lang="en-US" sz="1100" b="1" i="1" dirty="0" smtClean="0">
                <a:hlinkClick r:id="rId3"/>
              </a:rPr>
              <a:t>Letter </a:t>
            </a:r>
            <a:r>
              <a:rPr lang="en-US" sz="1100" b="1" i="1" dirty="0">
                <a:hlinkClick r:id="rId3"/>
              </a:rPr>
              <a:t>of Interest: CBM TOF as STAR Endcap TOF for BES-II at </a:t>
            </a:r>
            <a:r>
              <a:rPr lang="en-US" sz="1100" b="1" i="1" dirty="0" smtClean="0">
                <a:hlinkClick r:id="rId3"/>
              </a:rPr>
              <a:t>RHIC</a:t>
            </a:r>
            <a:endParaRPr lang="en-US" sz="1100" i="1" dirty="0"/>
          </a:p>
          <a:p>
            <a:pPr latinLnBrk="0"/>
            <a:endParaRPr lang="en-US" sz="1100" dirty="0"/>
          </a:p>
          <a:p>
            <a:r>
              <a:rPr lang="en-US" sz="1100" dirty="0" smtClean="0"/>
              <a:t>SN0625-May</a:t>
            </a:r>
            <a:r>
              <a:rPr lang="en-US" sz="1100" dirty="0"/>
              <a:t>. 19, </a:t>
            </a:r>
            <a:r>
              <a:rPr lang="en-US" sz="1100" dirty="0" smtClean="0"/>
              <a:t>2015, </a:t>
            </a:r>
            <a:r>
              <a:rPr lang="en-US" sz="1100" b="1" i="1" dirty="0" smtClean="0">
                <a:hlinkClick r:id="rId4"/>
              </a:rPr>
              <a:t>RHIC </a:t>
            </a:r>
            <a:r>
              <a:rPr lang="en-US" sz="1100" b="1" i="1" dirty="0">
                <a:hlinkClick r:id="rId4"/>
              </a:rPr>
              <a:t>Beam Use Request for runs 16 and </a:t>
            </a:r>
            <a:r>
              <a:rPr lang="en-US" sz="1100" b="1" i="1" dirty="0" smtClean="0">
                <a:hlinkClick r:id="rId4"/>
              </a:rPr>
              <a:t>17</a:t>
            </a:r>
            <a:endParaRPr lang="en-US" sz="1100" i="1" dirty="0"/>
          </a:p>
          <a:p>
            <a:pPr marL="0" indent="0">
              <a:buNone/>
            </a:pPr>
            <a:r>
              <a:rPr lang="en-US" sz="1100" dirty="0"/>
              <a:t> </a:t>
            </a:r>
          </a:p>
          <a:p>
            <a:r>
              <a:rPr lang="en-US" sz="1100" dirty="0" smtClean="0"/>
              <a:t>SN0619-Feb</a:t>
            </a:r>
            <a:r>
              <a:rPr lang="en-US" sz="1100" dirty="0"/>
              <a:t>. 18, </a:t>
            </a:r>
            <a:r>
              <a:rPr lang="en-US" sz="1100" dirty="0" smtClean="0"/>
              <a:t>2015, </a:t>
            </a:r>
            <a:r>
              <a:rPr lang="en-US" sz="1100" b="1" i="1" dirty="0" smtClean="0">
                <a:hlinkClick r:id="rId5"/>
              </a:rPr>
              <a:t>A </a:t>
            </a:r>
            <a:r>
              <a:rPr lang="en-US" sz="1100" b="1" i="1" dirty="0">
                <a:hlinkClick r:id="rId5"/>
              </a:rPr>
              <a:t>Proposal for STAR Inner TPC Sector Upgrade (</a:t>
            </a:r>
            <a:r>
              <a:rPr lang="en-US" sz="1100" b="1" i="1" dirty="0" err="1">
                <a:hlinkClick r:id="rId5"/>
              </a:rPr>
              <a:t>iTPC</a:t>
            </a:r>
            <a:r>
              <a:rPr lang="en-US" sz="1100" b="1" i="1" dirty="0">
                <a:hlinkClick r:id="rId5"/>
              </a:rPr>
              <a:t>)</a:t>
            </a:r>
            <a:endParaRPr lang="en-US" sz="1100" i="1" dirty="0"/>
          </a:p>
          <a:p>
            <a:pPr marL="0" indent="0">
              <a:buNone/>
            </a:pPr>
            <a:r>
              <a:rPr lang="en-US" sz="1100" dirty="0"/>
              <a:t> </a:t>
            </a:r>
          </a:p>
          <a:p>
            <a:r>
              <a:rPr lang="en-US" sz="1100" dirty="0" smtClean="0"/>
              <a:t>SN0617-Jan</a:t>
            </a:r>
            <a:r>
              <a:rPr lang="en-US" sz="1100" dirty="0"/>
              <a:t>. 19, </a:t>
            </a:r>
            <a:r>
              <a:rPr lang="en-US" sz="1100" dirty="0" smtClean="0"/>
              <a:t>2015, </a:t>
            </a:r>
            <a:r>
              <a:rPr lang="en-US" sz="1100" b="1" i="1" dirty="0" smtClean="0">
                <a:hlinkClick r:id="rId6"/>
              </a:rPr>
              <a:t>a </a:t>
            </a:r>
            <a:r>
              <a:rPr lang="en-US" sz="1100" b="1" i="1" dirty="0">
                <a:hlinkClick r:id="rId6"/>
              </a:rPr>
              <a:t>case for run16 pp510 (supplementary material)</a:t>
            </a:r>
            <a:endParaRPr lang="en-US" sz="1100" i="1" dirty="0"/>
          </a:p>
          <a:p>
            <a:pPr marL="0" indent="0">
              <a:buNone/>
            </a:pPr>
            <a:r>
              <a:rPr lang="en-US" sz="1100" dirty="0"/>
              <a:t> </a:t>
            </a:r>
          </a:p>
          <a:p>
            <a:r>
              <a:rPr lang="en-US" sz="1100" dirty="0"/>
              <a:t>e-Print: </a:t>
            </a:r>
            <a:r>
              <a:rPr lang="en-US" sz="1100" b="1" dirty="0" smtClean="0">
                <a:hlinkClick r:id="rId7"/>
              </a:rPr>
              <a:t>arXiv:1502.02730</a:t>
            </a:r>
            <a:r>
              <a:rPr lang="en-US" sz="1100" b="1" dirty="0" smtClean="0"/>
              <a:t>, The </a:t>
            </a:r>
            <a:r>
              <a:rPr lang="en-US" sz="1100" b="1" dirty="0"/>
              <a:t>Hot QCD White Paper: Exploring the Phases of QCD at RHIC and the </a:t>
            </a:r>
            <a:r>
              <a:rPr lang="en-US" sz="1100" b="1" dirty="0" smtClean="0"/>
              <a:t>LHC</a:t>
            </a:r>
            <a:br>
              <a:rPr lang="en-US" sz="1100" b="1" dirty="0" smtClean="0"/>
            </a:br>
            <a:endParaRPr lang="en-US" sz="1100" dirty="0" smtClean="0"/>
          </a:p>
          <a:p>
            <a:r>
              <a:rPr lang="en-US" sz="1100" dirty="0" smtClean="0"/>
              <a:t>e-Print</a:t>
            </a:r>
            <a:r>
              <a:rPr lang="en-US" sz="1100" dirty="0"/>
              <a:t>: </a:t>
            </a:r>
            <a:r>
              <a:rPr lang="en-US" sz="1100" b="1" dirty="0" smtClean="0">
                <a:hlinkClick r:id="rId8"/>
              </a:rPr>
              <a:t>arXiv:1501.06477</a:t>
            </a:r>
            <a:r>
              <a:rPr lang="en-US" sz="1100" b="1" dirty="0" smtClean="0"/>
              <a:t>, Exploring </a:t>
            </a:r>
            <a:r>
              <a:rPr lang="en-US" sz="1100" b="1" dirty="0"/>
              <a:t>the properties of the phases of QCD matter - research opportunities and priorities for the next </a:t>
            </a:r>
            <a:r>
              <a:rPr lang="en-US" sz="1100" b="1" dirty="0" smtClean="0"/>
              <a:t>decade</a:t>
            </a:r>
          </a:p>
          <a:p>
            <a:pPr marL="0" indent="0">
              <a:buNone/>
            </a:pPr>
            <a:r>
              <a:rPr lang="en-US" sz="1100" dirty="0"/>
              <a:t> </a:t>
            </a:r>
            <a:endParaRPr lang="en-US" sz="1100" dirty="0" smtClean="0"/>
          </a:p>
          <a:p>
            <a:r>
              <a:rPr lang="en-US" sz="1100" dirty="0" smtClean="0"/>
              <a:t>SN0606-Jun</a:t>
            </a:r>
            <a:r>
              <a:rPr lang="en-US" sz="1100" dirty="0"/>
              <a:t>. 2, </a:t>
            </a:r>
            <a:r>
              <a:rPr lang="en-US" sz="1100" dirty="0" smtClean="0"/>
              <a:t>2014, </a:t>
            </a:r>
            <a:r>
              <a:rPr lang="en-US" sz="1100" b="1" i="1" dirty="0" smtClean="0">
                <a:hlinkClick r:id="rId9"/>
              </a:rPr>
              <a:t>STAR </a:t>
            </a:r>
            <a:r>
              <a:rPr lang="en-US" sz="1100" b="1" i="1" dirty="0">
                <a:hlinkClick r:id="rId9"/>
              </a:rPr>
              <a:t>Beam Use Request (BUR) for run-15 and run-16</a:t>
            </a:r>
            <a:endParaRPr lang="en-US" sz="1100" i="1" dirty="0"/>
          </a:p>
          <a:p>
            <a:pPr marL="0" indent="0">
              <a:buNone/>
            </a:pPr>
            <a:r>
              <a:rPr lang="en-US" sz="1100" dirty="0"/>
              <a:t> </a:t>
            </a:r>
          </a:p>
          <a:p>
            <a:r>
              <a:rPr lang="en-US" sz="1100" dirty="0" smtClean="0"/>
              <a:t>SN0605-Jun</a:t>
            </a:r>
            <a:r>
              <a:rPr lang="en-US" sz="1100" dirty="0"/>
              <a:t>. 1, </a:t>
            </a:r>
            <a:r>
              <a:rPr lang="en-US" sz="1100" dirty="0" smtClean="0"/>
              <a:t>2014, </a:t>
            </a:r>
            <a:r>
              <a:rPr lang="en-US" sz="1100" b="1" i="1" dirty="0" smtClean="0">
                <a:hlinkClick r:id="rId10"/>
              </a:rPr>
              <a:t>A </a:t>
            </a:r>
            <a:r>
              <a:rPr lang="en-US" sz="1100" b="1" i="1" dirty="0">
                <a:hlinkClick r:id="rId10"/>
              </a:rPr>
              <a:t>polarized </a:t>
            </a:r>
            <a:r>
              <a:rPr lang="en-US" sz="1100" b="1" i="1" dirty="0" err="1">
                <a:hlinkClick r:id="rId10"/>
              </a:rPr>
              <a:t>p+p</a:t>
            </a:r>
            <a:r>
              <a:rPr lang="en-US" sz="1100" b="1" i="1" dirty="0">
                <a:hlinkClick r:id="rId10"/>
              </a:rPr>
              <a:t> and </a:t>
            </a:r>
            <a:r>
              <a:rPr lang="en-US" sz="1100" b="1" i="1" dirty="0" err="1">
                <a:hlinkClick r:id="rId10"/>
              </a:rPr>
              <a:t>p+A</a:t>
            </a:r>
            <a:r>
              <a:rPr lang="en-US" sz="1100" b="1" i="1" dirty="0">
                <a:hlinkClick r:id="rId10"/>
              </a:rPr>
              <a:t> program for the next years</a:t>
            </a:r>
            <a:endParaRPr lang="en-US" sz="1100" i="1" dirty="0"/>
          </a:p>
          <a:p>
            <a:pPr marL="0" indent="0">
              <a:buNone/>
            </a:pPr>
            <a:r>
              <a:rPr lang="en-US" sz="1100" dirty="0"/>
              <a:t> </a:t>
            </a:r>
            <a:endParaRPr lang="en-US" sz="1100" dirty="0" smtClean="0"/>
          </a:p>
          <a:p>
            <a:r>
              <a:rPr lang="en-US" sz="1100" dirty="0" smtClean="0"/>
              <a:t>SN0598-Mar</a:t>
            </a:r>
            <a:r>
              <a:rPr lang="en-US" sz="1100" dirty="0"/>
              <a:t>. 28, </a:t>
            </a:r>
            <a:r>
              <a:rPr lang="en-US" sz="1100" dirty="0" smtClean="0"/>
              <a:t>2014, </a:t>
            </a:r>
            <a:r>
              <a:rPr lang="en-US" sz="1100" b="1" i="1" dirty="0" smtClean="0">
                <a:hlinkClick r:id="rId11"/>
              </a:rPr>
              <a:t>Studying </a:t>
            </a:r>
            <a:r>
              <a:rPr lang="en-US" sz="1100" b="1" i="1" dirty="0">
                <a:hlinkClick r:id="rId11"/>
              </a:rPr>
              <a:t>the Phase Diagram of QCD Matter at RHIC</a:t>
            </a:r>
            <a:endParaRPr lang="en-US" sz="1100" i="1" dirty="0"/>
          </a:p>
          <a:p>
            <a:pPr marL="0" indent="0">
              <a:buNone/>
            </a:pPr>
            <a:r>
              <a:rPr lang="en-US" sz="1100" dirty="0"/>
              <a:t> </a:t>
            </a:r>
          </a:p>
          <a:p>
            <a:r>
              <a:rPr lang="en-US" sz="1100" dirty="0" smtClean="0"/>
              <a:t>SN0592-Oct</a:t>
            </a:r>
            <a:r>
              <a:rPr lang="en-US" sz="1100" dirty="0"/>
              <a:t>. 1, </a:t>
            </a:r>
            <a:r>
              <a:rPr lang="en-US" sz="1100" dirty="0" smtClean="0"/>
              <a:t>2013,  </a:t>
            </a:r>
            <a:r>
              <a:rPr lang="en-US" sz="1100" b="1" i="1" dirty="0" err="1" smtClean="0">
                <a:hlinkClick r:id="rId12"/>
              </a:rPr>
              <a:t>eSTAR</a:t>
            </a:r>
            <a:r>
              <a:rPr lang="en-US" sz="1100" b="1" i="1" dirty="0" smtClean="0">
                <a:hlinkClick r:id="rId12"/>
              </a:rPr>
              <a:t> </a:t>
            </a:r>
            <a:r>
              <a:rPr lang="en-US" sz="1100" b="1" i="1" dirty="0">
                <a:hlinkClick r:id="rId12"/>
              </a:rPr>
              <a:t>Letter of </a:t>
            </a:r>
            <a:r>
              <a:rPr lang="en-US" sz="1100" b="1" i="1" dirty="0" smtClean="0">
                <a:hlinkClick r:id="rId12"/>
              </a:rPr>
              <a:t>Intent</a:t>
            </a:r>
            <a:r>
              <a:rPr lang="en-US" sz="1100" b="1" i="1" dirty="0" smtClean="0"/>
              <a:t/>
            </a:r>
            <a:br>
              <a:rPr lang="en-US" sz="1100" b="1" i="1" dirty="0" smtClean="0"/>
            </a:br>
            <a:endParaRPr lang="en-US" sz="1100" b="1" i="1" dirty="0" smtClean="0"/>
          </a:p>
          <a:p>
            <a:r>
              <a:rPr lang="en-US" sz="1100" dirty="0">
                <a:solidFill>
                  <a:srgbClr val="FF33CC"/>
                </a:solidFill>
              </a:rPr>
              <a:t>2014 Computing </a:t>
            </a:r>
            <a:r>
              <a:rPr lang="en-US" sz="1100" dirty="0" smtClean="0">
                <a:solidFill>
                  <a:srgbClr val="FF33CC"/>
                </a:solidFill>
              </a:rPr>
              <a:t>plan https</a:t>
            </a:r>
            <a:r>
              <a:rPr lang="en-US" sz="1100" dirty="0">
                <a:solidFill>
                  <a:srgbClr val="FF33CC"/>
                </a:solidFill>
              </a:rPr>
              <a:t>://drupal.star.bnl.gov/STAR/starnotes/private/psn0622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1100" dirty="0" smtClean="0"/>
              <a:t>SN0588-Aug</a:t>
            </a:r>
            <a:r>
              <a:rPr lang="en-US" sz="1100" dirty="0"/>
              <a:t>. 21, </a:t>
            </a:r>
            <a:r>
              <a:rPr lang="en-US" sz="1100" dirty="0" smtClean="0"/>
              <a:t>2013, </a:t>
            </a:r>
            <a:r>
              <a:rPr lang="en-US" sz="1100" b="1" i="1" dirty="0" err="1" smtClean="0">
                <a:hlinkClick r:id="rId13"/>
              </a:rPr>
              <a:t>EsNET</a:t>
            </a:r>
            <a:r>
              <a:rPr lang="en-US" sz="1100" b="1" i="1" dirty="0" smtClean="0">
                <a:hlinkClick r:id="rId13"/>
              </a:rPr>
              <a:t> </a:t>
            </a:r>
            <a:r>
              <a:rPr lang="en-US" sz="1100" b="1" i="1" dirty="0">
                <a:hlinkClick r:id="rId13"/>
              </a:rPr>
              <a:t>HEP/NP Science Network Requirements </a:t>
            </a:r>
            <a:r>
              <a:rPr lang="en-US" sz="1100" b="1" i="1" dirty="0" smtClean="0">
                <a:hlinkClick r:id="rId13"/>
              </a:rPr>
              <a:t>2013</a:t>
            </a:r>
            <a:endParaRPr lang="en-US" sz="1100" b="1" i="1" dirty="0" smtClean="0"/>
          </a:p>
          <a:p>
            <a:pPr marL="0" indent="0">
              <a:buNone/>
            </a:pPr>
            <a:endParaRPr lang="en-US" sz="1200" b="1" i="1" dirty="0" smtClean="0"/>
          </a:p>
          <a:p>
            <a:r>
              <a:rPr lang="en-US" sz="1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STAR Decadal </a:t>
            </a:r>
            <a:r>
              <a:rPr lang="en-US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Plan, </a:t>
            </a:r>
            <a:r>
              <a:rPr lang="en-US" sz="1100" dirty="0" smtClean="0"/>
              <a:t>http</a:t>
            </a:r>
            <a:r>
              <a:rPr lang="en-US" sz="1100" dirty="0"/>
              <a:t>://www.bnl.gov/npp/docs/STAR_Decadal_Plan_Final%5b1%5d.pdf</a:t>
            </a:r>
          </a:p>
          <a:p>
            <a:endParaRPr lang="en-US" sz="12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3931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76200"/>
            <a:ext cx="458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STAR </a:t>
            </a:r>
            <a:r>
              <a:rPr lang="en-US" sz="3600" b="1" dirty="0" err="1" smtClean="0">
                <a:latin typeface="Arial"/>
                <a:cs typeface="Arial"/>
              </a:rPr>
              <a:t>iTPC</a:t>
            </a:r>
            <a:r>
              <a:rPr lang="en-US" sz="3600" b="1" dirty="0" smtClean="0">
                <a:latin typeface="Arial"/>
                <a:cs typeface="Arial"/>
              </a:rPr>
              <a:t> Upgrade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211" y="4725144"/>
            <a:ext cx="8820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 </a:t>
            </a:r>
            <a:r>
              <a:rPr lang="en-US" b="1" dirty="0" smtClean="0">
                <a:latin typeface="Arial"/>
                <a:cs typeface="Arial"/>
              </a:rPr>
              <a:t>The unique rapidity coverage of the </a:t>
            </a:r>
            <a:r>
              <a:rPr lang="en-US" b="1" dirty="0" err="1" smtClean="0">
                <a:latin typeface="Arial"/>
                <a:cs typeface="Arial"/>
              </a:rPr>
              <a:t>iTPC</a:t>
            </a:r>
            <a:r>
              <a:rPr lang="en-US" b="1" dirty="0" smtClean="0">
                <a:latin typeface="Arial"/>
                <a:cs typeface="Arial"/>
              </a:rPr>
              <a:t> enables BES-II measurements that will definitively confirm this behavior if criticality is reached within the rapidity window and at these energies.</a:t>
            </a:r>
            <a:r>
              <a:rPr lang="en-US" dirty="0" smtClean="0">
                <a:latin typeface="Arial"/>
                <a:cs typeface="Arial"/>
              </a:rPr>
              <a:t>  Alternatively, the measurements may discover new characteristics, including a possible turnover for thus far unmeasured large rapidity widths.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6923" t="59881" r="5049" b="5887"/>
          <a:stretch/>
        </p:blipFill>
        <p:spPr bwMode="auto">
          <a:xfrm>
            <a:off x="395536" y="908720"/>
            <a:ext cx="7498661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2845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 idx="4294967295"/>
          </p:nvPr>
        </p:nvSpPr>
        <p:spPr>
          <a:xfrm>
            <a:off x="755576" y="76200"/>
            <a:ext cx="8388424" cy="609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RHIC:  eight key unanswered questions</a:t>
            </a:r>
          </a:p>
        </p:txBody>
      </p:sp>
      <p:pic>
        <p:nvPicPr>
          <p:cNvPr id="116742" name="Picture 6" descr="F:\Vaio_06-Apr-2009\star\BES\PhaseDiagram\PhaseDiagram_May15.tif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4401" r="18903" b="800"/>
          <a:stretch>
            <a:fillRect/>
          </a:stretch>
        </p:blipFill>
        <p:spPr bwMode="auto">
          <a:xfrm>
            <a:off x="152400" y="1230313"/>
            <a:ext cx="4037013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4" name="TextBox 9"/>
          <p:cNvSpPr txBox="1">
            <a:spLocks noChangeArrowheads="1"/>
          </p:cNvSpPr>
          <p:nvPr/>
        </p:nvSpPr>
        <p:spPr bwMode="auto">
          <a:xfrm>
            <a:off x="228600" y="768350"/>
            <a:ext cx="245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srgbClr val="0033CC"/>
                </a:solidFill>
              </a:rPr>
              <a:t>Hot QCD Matter</a:t>
            </a:r>
          </a:p>
        </p:txBody>
      </p:sp>
      <p:pic>
        <p:nvPicPr>
          <p:cNvPr id="116745" name="Picture 10"/>
          <p:cNvPicPr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1211263"/>
            <a:ext cx="2559050" cy="1114425"/>
          </a:xfrm>
          <a:prstGeom prst="rect">
            <a:avLst/>
          </a:prstGeom>
          <a:noFill/>
          <a:ln w="12700">
            <a:solidFill>
              <a:srgbClr val="B0190F"/>
            </a:solidFill>
            <a:miter lim="800000"/>
            <a:headEnd/>
            <a:tailEnd/>
          </a:ln>
        </p:spPr>
      </p:pic>
      <p:pic>
        <p:nvPicPr>
          <p:cNvPr id="116746" name="Picture 13" descr="phase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15918" r="25899"/>
          <a:stretch>
            <a:fillRect/>
          </a:stretch>
        </p:blipFill>
        <p:spPr bwMode="auto">
          <a:xfrm>
            <a:off x="5148263" y="3352800"/>
            <a:ext cx="32670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7" name="TextBox 12"/>
          <p:cNvSpPr txBox="1">
            <a:spLocks noChangeArrowheads="1"/>
          </p:cNvSpPr>
          <p:nvPr/>
        </p:nvSpPr>
        <p:spPr bwMode="auto">
          <a:xfrm>
            <a:off x="5029200" y="750888"/>
            <a:ext cx="280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b="1">
                <a:solidFill>
                  <a:srgbClr val="0033CC"/>
                </a:solidFill>
              </a:rPr>
              <a:t>Partonic structure</a:t>
            </a:r>
          </a:p>
        </p:txBody>
      </p:sp>
      <p:sp>
        <p:nvSpPr>
          <p:cNvPr id="116748" name="TextBox 13"/>
          <p:cNvSpPr txBox="1">
            <a:spLocks noChangeArrowheads="1"/>
          </p:cNvSpPr>
          <p:nvPr/>
        </p:nvSpPr>
        <p:spPr bwMode="auto">
          <a:xfrm>
            <a:off x="5029200" y="2362200"/>
            <a:ext cx="40497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6:  Spin structure of the nucleon</a:t>
            </a:r>
          </a:p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7:  How to go beyond leading twist</a:t>
            </a:r>
          </a:p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    and collinear factorization?</a:t>
            </a:r>
          </a:p>
        </p:txBody>
      </p:sp>
      <p:sp>
        <p:nvSpPr>
          <p:cNvPr id="116749" name="TextBox 14"/>
          <p:cNvSpPr txBox="1">
            <a:spLocks noChangeArrowheads="1"/>
          </p:cNvSpPr>
          <p:nvPr/>
        </p:nvSpPr>
        <p:spPr bwMode="auto">
          <a:xfrm>
            <a:off x="5029200" y="5791200"/>
            <a:ext cx="3535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</a:rPr>
              <a:t>8:  What are the properties of </a:t>
            </a:r>
          </a:p>
          <a:p>
            <a:pPr defTabSz="457200"/>
            <a:r>
              <a:rPr lang="en-US" sz="2000" dirty="0">
                <a:solidFill>
                  <a:srgbClr val="FF0000"/>
                </a:solidFill>
              </a:rPr>
              <a:t>	cold nuclear matter?</a:t>
            </a:r>
          </a:p>
        </p:txBody>
      </p:sp>
      <p:sp>
        <p:nvSpPr>
          <p:cNvPr id="116743" name="TextBox 8"/>
          <p:cNvSpPr txBox="1">
            <a:spLocks noChangeArrowheads="1"/>
          </p:cNvSpPr>
          <p:nvPr/>
        </p:nvSpPr>
        <p:spPr bwMode="auto">
          <a:xfrm>
            <a:off x="190500" y="4572000"/>
            <a:ext cx="5073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 sz="2000" dirty="0">
                <a:solidFill>
                  <a:srgbClr val="0000FF"/>
                </a:solidFill>
              </a:rPr>
              <a:t>1:  Properties of the </a:t>
            </a:r>
            <a:r>
              <a:rPr lang="en-US" sz="2000" dirty="0" err="1">
                <a:solidFill>
                  <a:srgbClr val="0000FF"/>
                </a:solidFill>
              </a:rPr>
              <a:t>sQGP</a:t>
            </a:r>
            <a:endParaRPr lang="en-US" sz="2000" dirty="0">
              <a:solidFill>
                <a:srgbClr val="0000FF"/>
              </a:solidFill>
            </a:endParaRPr>
          </a:p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2:  Mechanism of energy loss:</a:t>
            </a:r>
          </a:p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	     weak or strong coupling?</a:t>
            </a:r>
          </a:p>
          <a:p>
            <a:pPr algn="l" defTabSz="457200"/>
            <a:r>
              <a:rPr lang="en-US" sz="2000" dirty="0">
                <a:solidFill>
                  <a:srgbClr val="0000FF"/>
                </a:solidFill>
              </a:rPr>
              <a:t>3:  Is there a critical point, and if so, where?</a:t>
            </a:r>
          </a:p>
          <a:p>
            <a:pPr algn="l" defTabSz="457200"/>
            <a:r>
              <a:rPr lang="en-US" sz="2000" dirty="0">
                <a:solidFill>
                  <a:srgbClr val="0000FF"/>
                </a:solidFill>
              </a:rPr>
              <a:t>4:  Novel symmetry properties</a:t>
            </a:r>
          </a:p>
          <a:p>
            <a:pPr algn="l" defTabSz="457200"/>
            <a:r>
              <a:rPr lang="en-US" sz="2000" dirty="0">
                <a:solidFill>
                  <a:srgbClr val="0000FF"/>
                </a:solidFill>
              </a:rPr>
              <a:t>5:  Exotic particles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6457890"/>
            <a:ext cx="29614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STAR Decadal Plan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6988" y="649991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http://www.bnl.gov/npp/docs/STAR_Decadal_Plan_Final%5b1%5d.pdf</a:t>
            </a:r>
          </a:p>
        </p:txBody>
      </p:sp>
    </p:spTree>
    <p:extLst>
      <p:ext uri="{BB962C8B-B14F-4D97-AF65-F5344CB8AC3E}">
        <p14:creationId xmlns:p14="http://schemas.microsoft.com/office/powerpoint/2010/main" val="37696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5395" b="2868"/>
          <a:stretch/>
        </p:blipFill>
        <p:spPr bwMode="auto">
          <a:xfrm>
            <a:off x="5546778" y="947038"/>
            <a:ext cx="3446000" cy="368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496" y="188640"/>
            <a:ext cx="8928992" cy="53144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STAR Physics Opportunities beyond BES-II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4094" y="795237"/>
            <a:ext cx="381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CC"/>
                </a:solidFill>
              </a:rPr>
              <a:t>https://</a:t>
            </a:r>
            <a:r>
              <a:rPr lang="en-US" sz="1100" dirty="0" smtClean="0">
                <a:solidFill>
                  <a:srgbClr val="0000CC"/>
                </a:solidFill>
              </a:rPr>
              <a:t>drupal.star.bnl.gov/STAR/starnotes/public/sn0592</a:t>
            </a:r>
          </a:p>
          <a:p>
            <a:r>
              <a:rPr lang="en-US" sz="1100" dirty="0">
                <a:solidFill>
                  <a:srgbClr val="0000CC"/>
                </a:solidFill>
              </a:rPr>
              <a:t>https://</a:t>
            </a:r>
            <a:r>
              <a:rPr lang="en-US" sz="1100" dirty="0" smtClean="0">
                <a:solidFill>
                  <a:srgbClr val="0000CC"/>
                </a:solidFill>
              </a:rPr>
              <a:t>drupal.star.bnl.gov/STAR/starnotes/public/sn0640 </a:t>
            </a:r>
            <a:endParaRPr lang="en-US" sz="1100" dirty="0">
              <a:solidFill>
                <a:srgbClr val="0000CC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02277"/>
              </p:ext>
            </p:extLst>
          </p:nvPr>
        </p:nvGraphicFramePr>
        <p:xfrm>
          <a:off x="0" y="809239"/>
          <a:ext cx="5616624" cy="4340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13"/>
                <a:gridCol w="1902339"/>
                <a:gridCol w="1794072"/>
              </a:tblGrid>
              <a:tr h="2890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Period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Physics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Upgrades</a:t>
                      </a:r>
                      <a:endParaRPr lang="en-US" sz="1400" dirty="0"/>
                    </a:p>
                  </a:txBody>
                  <a:tcPr/>
                </a:tc>
              </a:tr>
              <a:tr h="2890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 QT</a:t>
                      </a:r>
                      <a:endParaRPr lang="en-US" sz="1400" dirty="0"/>
                    </a:p>
                  </a:txBody>
                  <a:tcPr/>
                </a:tc>
              </a:tr>
              <a:tr h="2890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TPC/DAQ1000</a:t>
                      </a:r>
                      <a:endParaRPr lang="en-US" sz="1400" dirty="0"/>
                    </a:p>
                  </a:txBody>
                  <a:tcPr/>
                </a:tc>
              </a:tr>
              <a:tr h="2890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2010-2011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BES I, 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TOF</a:t>
                      </a:r>
                      <a:endParaRPr lang="en-US" sz="1400" dirty="0"/>
                    </a:p>
                  </a:txBody>
                  <a:tcPr/>
                </a:tc>
              </a:tr>
              <a:tr h="2890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2013--2015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Heavy-Flavor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HFT, MTD</a:t>
                      </a:r>
                      <a:endParaRPr lang="en-US" sz="1400" dirty="0"/>
                    </a:p>
                  </a:txBody>
                  <a:tcPr/>
                </a:tc>
              </a:tr>
              <a:tr h="92639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2015--2017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0000CC"/>
                          </a:solidFill>
                        </a:rPr>
                        <a:t>Heavy-Flavor, jets</a:t>
                      </a:r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/>
                      </a:r>
                      <a:br>
                        <a:rPr lang="en-US" sz="1400" dirty="0" smtClean="0">
                          <a:solidFill>
                            <a:srgbClr val="0000CC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Spin Sign Change</a:t>
                      </a:r>
                    </a:p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Diffractive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FMS, FPS, FPS+, Roman Pots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49882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2019--2020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BES II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FF00FF"/>
                          </a:solidFill>
                        </a:rPr>
                        <a:t>iTPC</a:t>
                      </a: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, EPD, CBMTOF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</a:tr>
              <a:tr h="135395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2021-2022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High-statistics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Unbiased Jets, </a:t>
                      </a:r>
                      <a:br>
                        <a:rPr lang="en-US" sz="1400" dirty="0" smtClean="0">
                          <a:solidFill>
                            <a:srgbClr val="FF00FF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Open Beauty,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PID FF</a:t>
                      </a:r>
                    </a:p>
                    <a:p>
                      <a:r>
                        <a:rPr lang="en-US" sz="1400" dirty="0" err="1" smtClean="0">
                          <a:solidFill>
                            <a:srgbClr val="FF00FF"/>
                          </a:solidFill>
                        </a:rPr>
                        <a:t>Drell</a:t>
                      </a: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-Yan, </a:t>
                      </a:r>
                      <a:br>
                        <a:rPr lang="en-US" sz="1400" dirty="0" smtClean="0">
                          <a:solidFill>
                            <a:srgbClr val="FF00FF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Longitudinal</a:t>
                      </a:r>
                      <a:r>
                        <a:rPr lang="en-US" sz="1400" baseline="0" dirty="0" smtClean="0">
                          <a:solidFill>
                            <a:srgbClr val="FF00FF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FF00FF"/>
                          </a:solidFill>
                        </a:rPr>
                        <a:t>correl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Forward West, HFT+</a:t>
                      </a:r>
                    </a:p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TPC Streaming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5968442" y="2229764"/>
            <a:ext cx="3024336" cy="122413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171141"/>
            <a:ext cx="6012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Capitalize/strengthen on tens M$ Multi-Purpose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Upgrade Investments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CC"/>
                </a:solidFill>
              </a:rPr>
              <a:t>Complementarity </a:t>
            </a:r>
            <a:r>
              <a:rPr lang="en-US" sz="1600" b="1" dirty="0">
                <a:solidFill>
                  <a:srgbClr val="0000CC"/>
                </a:solidFill>
              </a:rPr>
              <a:t>and risk mitigation </a:t>
            </a:r>
            <a:r>
              <a:rPr lang="en-US" sz="1600" b="1" dirty="0" smtClean="0">
                <a:solidFill>
                  <a:srgbClr val="0000CC"/>
                </a:solidFill>
              </a:rPr>
              <a:t>with </a:t>
            </a:r>
            <a:r>
              <a:rPr lang="en-US" sz="1600" b="1" dirty="0">
                <a:solidFill>
                  <a:srgbClr val="0000CC"/>
                </a:solidFill>
              </a:rPr>
              <a:t>two IRs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Collaboration is committed to the program (53 Institutions)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xzb\Downloads\12193795626_613517e319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02" y="3692957"/>
            <a:ext cx="2870416" cy="26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7354596" y="2732895"/>
            <a:ext cx="252028" cy="1089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292805" y="1592796"/>
            <a:ext cx="914400" cy="2520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1659" y="5373216"/>
            <a:ext cx="322253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b="1" dirty="0" smtClean="0"/>
              <a:t>NSAC RECOMMENDATION #IV</a:t>
            </a:r>
            <a:endParaRPr lang="en-US" sz="1200" b="1" dirty="0"/>
          </a:p>
          <a:p>
            <a:pPr algn="l"/>
            <a:r>
              <a:rPr lang="en-US" sz="1200" b="1" dirty="0"/>
              <a:t>We recommend increasing investment in </a:t>
            </a:r>
            <a:r>
              <a:rPr lang="en-US" sz="1200" b="1" dirty="0" smtClean="0">
                <a:solidFill>
                  <a:srgbClr val="FF0000"/>
                </a:solidFill>
              </a:rPr>
              <a:t>small-scale and </a:t>
            </a:r>
            <a:r>
              <a:rPr lang="en-US" sz="1200" b="1" dirty="0">
                <a:solidFill>
                  <a:srgbClr val="FF0000"/>
                </a:solidFill>
              </a:rPr>
              <a:t>mid-scale projects </a:t>
            </a:r>
            <a:r>
              <a:rPr lang="en-US" sz="1200" b="1" dirty="0"/>
              <a:t>and initiatives that </a:t>
            </a:r>
            <a:r>
              <a:rPr lang="en-US" sz="1200" b="1" dirty="0" smtClean="0"/>
              <a:t>enable forefront </a:t>
            </a:r>
            <a:r>
              <a:rPr lang="en-US" sz="1200" b="1" dirty="0"/>
              <a:t>research at universities and laboratories.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60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326" y="152400"/>
            <a:ext cx="8229600" cy="4873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Detector Upgrades and Performance Improvements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image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3" y="712742"/>
            <a:ext cx="2590800" cy="2176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11" y="2440139"/>
            <a:ext cx="2277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Roman Pots (2015)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 smtClean="0"/>
              <a:t>Tag diffractive protons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23939"/>
            <a:ext cx="3067628" cy="204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Hcal-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30" y="3140968"/>
            <a:ext cx="2854641" cy="229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5"/>
          <a:stretch/>
        </p:blipFill>
        <p:spPr bwMode="auto">
          <a:xfrm>
            <a:off x="214261" y="3138778"/>
            <a:ext cx="2781611" cy="2298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4934" y="3055242"/>
            <a:ext cx="4593826" cy="222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15317" y="808483"/>
            <a:ext cx="4668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33CC"/>
                </a:solidFill>
              </a:rPr>
              <a:t>Incremental upgrades/improvements, big impacts</a:t>
            </a:r>
          </a:p>
          <a:p>
            <a:pPr algn="l"/>
            <a:r>
              <a:rPr lang="en-US" sz="1600" dirty="0" smtClean="0"/>
              <a:t>Run15,16,17, 19, 20 (Year2015—2020) </a:t>
            </a:r>
          </a:p>
          <a:p>
            <a:pPr algn="l"/>
            <a:r>
              <a:rPr lang="en-US" sz="1600" dirty="0" smtClean="0"/>
              <a:t>Trigger/DAQ x2 throughput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16682" y="5490100"/>
            <a:ext cx="4536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CC"/>
                </a:solidFill>
              </a:rPr>
              <a:t>Forward calorimeter instrumentation (2015—2020)</a:t>
            </a:r>
          </a:p>
          <a:p>
            <a:pPr algn="l"/>
            <a:r>
              <a:rPr lang="en-US" sz="1400" dirty="0" smtClean="0">
                <a:solidFill>
                  <a:srgbClr val="0000CC"/>
                </a:solidFill>
              </a:rPr>
              <a:t>FMS + pre-shower (2015), </a:t>
            </a:r>
            <a:r>
              <a:rPr lang="en-US" sz="1400" dirty="0">
                <a:solidFill>
                  <a:srgbClr val="0000CC"/>
                </a:solidFill>
              </a:rPr>
              <a:t>+</a:t>
            </a:r>
            <a:r>
              <a:rPr lang="en-US" sz="1400" dirty="0" smtClean="0">
                <a:solidFill>
                  <a:srgbClr val="0000CC"/>
                </a:solidFill>
              </a:rPr>
              <a:t>post-shower (2017)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photon, jets, </a:t>
            </a:r>
            <a:r>
              <a:rPr lang="en-US" sz="1400" dirty="0" err="1" smtClean="0"/>
              <a:t>Drell</a:t>
            </a:r>
            <a:r>
              <a:rPr lang="en-US" sz="1400" dirty="0" smtClean="0"/>
              <a:t>-Yan; ridge, fluctuation, spectators</a:t>
            </a:r>
          </a:p>
          <a:p>
            <a:pPr algn="l"/>
            <a:r>
              <a:rPr lang="en-US" sz="1400" dirty="0">
                <a:solidFill>
                  <a:srgbClr val="0000CC"/>
                </a:solidFill>
              </a:rPr>
              <a:t>refurbished </a:t>
            </a:r>
            <a:r>
              <a:rPr lang="en-US" sz="1400" dirty="0" smtClean="0">
                <a:solidFill>
                  <a:srgbClr val="0000CC"/>
                </a:solidFill>
              </a:rPr>
              <a:t>HCAL (--2020, forward spectator)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826199" y="1631260"/>
            <a:ext cx="3568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err="1" smtClean="0">
                <a:solidFill>
                  <a:srgbClr val="C00000"/>
                </a:solidFill>
              </a:rPr>
              <a:t>iTPC</a:t>
            </a:r>
            <a:r>
              <a:rPr lang="en-US" sz="1600" b="1" dirty="0" smtClean="0">
                <a:solidFill>
                  <a:srgbClr val="C00000"/>
                </a:solidFill>
              </a:rPr>
              <a:t> upgrade (2018)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dirty="0" smtClean="0"/>
              <a:t>replace inner TPC Sectors</a:t>
            </a:r>
          </a:p>
          <a:p>
            <a:pPr algn="l"/>
            <a:r>
              <a:rPr lang="en-US" sz="1600" dirty="0" smtClean="0"/>
              <a:t>Extend rapidity coverage</a:t>
            </a:r>
          </a:p>
          <a:p>
            <a:pPr algn="l"/>
            <a:r>
              <a:rPr lang="en-US" sz="1600" dirty="0" smtClean="0"/>
              <a:t>Better particle ID; Low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coverage</a:t>
            </a:r>
          </a:p>
          <a:p>
            <a:pPr algn="l"/>
            <a:r>
              <a:rPr lang="en-US" sz="1600" dirty="0" smtClean="0"/>
              <a:t>Proposal: public STAR Note 0619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2099" y="5305435"/>
            <a:ext cx="29113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7030A0"/>
                </a:solidFill>
              </a:rPr>
              <a:t>Event Plane Detector (2018):</a:t>
            </a:r>
          </a:p>
          <a:p>
            <a:pPr algn="l"/>
            <a:r>
              <a:rPr lang="en-US" sz="1400" dirty="0" smtClean="0"/>
              <a:t>Greatly improved Event Plane Info</a:t>
            </a:r>
          </a:p>
          <a:p>
            <a:pPr algn="l"/>
            <a:r>
              <a:rPr lang="en-US" sz="1400" dirty="0" smtClean="0"/>
              <a:t>Centrality definition</a:t>
            </a:r>
          </a:p>
          <a:p>
            <a:pPr algn="l"/>
            <a:r>
              <a:rPr lang="en-US" sz="1400" dirty="0" smtClean="0"/>
              <a:t>Better trigger </a:t>
            </a:r>
          </a:p>
          <a:p>
            <a:pPr algn="l"/>
            <a:r>
              <a:rPr lang="en-US" sz="1400" dirty="0" smtClean="0"/>
              <a:t>Background rejection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733800" y="3310801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HCAL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4261" y="3310599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FMS+FPS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81600" y="6512288"/>
            <a:ext cx="278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CBM TOF for STAR Endcap East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3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Overview and Priority (BES-II)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568952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Net-proton Kurtosis (</a:t>
            </a:r>
            <a:r>
              <a:rPr lang="en-US" sz="2400" dirty="0" err="1" smtClean="0">
                <a:latin typeface="Symbol" panose="05050102010706020507" pitchFamily="18" charset="2"/>
              </a:rPr>
              <a:t>D</a:t>
            </a:r>
            <a:r>
              <a:rPr lang="en-US" sz="2400" dirty="0" err="1" smtClean="0"/>
              <a:t>y</a:t>
            </a:r>
            <a:r>
              <a:rPr lang="en-US" sz="2400" dirty="0" smtClean="0"/>
              <a:t>=1.6) (</a:t>
            </a:r>
            <a:r>
              <a:rPr lang="en-US" sz="2400" dirty="0" err="1" smtClean="0">
                <a:solidFill>
                  <a:srgbClr val="0000CC"/>
                </a:solidFill>
              </a:rPr>
              <a:t>iTPC</a:t>
            </a:r>
            <a:r>
              <a:rPr lang="en-US" sz="2400" dirty="0"/>
              <a:t>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Beam energy, centrality and rapidity dependence with high statistics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Proton v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slope (</a:t>
            </a:r>
            <a:r>
              <a:rPr lang="en-US" sz="2400" dirty="0" err="1" smtClean="0">
                <a:solidFill>
                  <a:srgbClr val="0000CC"/>
                </a:solidFill>
              </a:rPr>
              <a:t>iTPC+EPD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beam energy and centrality dependence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Charge separation on Chiral effect (</a:t>
            </a:r>
            <a:r>
              <a:rPr lang="en-US" sz="2400" dirty="0" smtClean="0">
                <a:solidFill>
                  <a:srgbClr val="0000CC"/>
                </a:solidFill>
              </a:rPr>
              <a:t>EPD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beam energy and centrality dependence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Low-mass di-electron spectra (</a:t>
            </a:r>
            <a:r>
              <a:rPr lang="en-US" sz="2400" dirty="0" err="1" smtClean="0">
                <a:solidFill>
                  <a:srgbClr val="0000CC"/>
                </a:solidFill>
              </a:rPr>
              <a:t>iTPC+eTOF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beam energy, centrality and mass dependence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PID v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(</a:t>
            </a:r>
            <a:r>
              <a:rPr lang="en-US" sz="2400" dirty="0" smtClean="0">
                <a:sym typeface="Symbol"/>
              </a:rPr>
              <a:t>) (</a:t>
            </a:r>
            <a:r>
              <a:rPr lang="en-US" sz="2400" dirty="0" err="1" smtClean="0">
                <a:solidFill>
                  <a:srgbClr val="0000CC"/>
                </a:solidFill>
                <a:sym typeface="Symbol"/>
              </a:rPr>
              <a:t>iTPC+EPD+eTOF</a:t>
            </a:r>
            <a:r>
              <a:rPr lang="en-US" sz="2400" dirty="0" smtClean="0">
                <a:sym typeface="Symbol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ym typeface="Symbol"/>
              </a:rPr>
              <a:t>Lower collision energy with Fixed target (</a:t>
            </a:r>
            <a:r>
              <a:rPr lang="en-US" sz="2400" dirty="0" err="1" smtClean="0">
                <a:solidFill>
                  <a:srgbClr val="0000CC"/>
                </a:solidFill>
                <a:sym typeface="Symbol"/>
              </a:rPr>
              <a:t>iTPC+eTOF</a:t>
            </a:r>
            <a:r>
              <a:rPr lang="en-US" sz="2400" dirty="0" smtClean="0">
                <a:sym typeface="Symbol"/>
              </a:rPr>
              <a:t>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6021288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Priority: </a:t>
            </a:r>
            <a:r>
              <a:rPr lang="en-US" dirty="0" err="1" smtClean="0"/>
              <a:t>iTPC</a:t>
            </a:r>
            <a:r>
              <a:rPr lang="en-US" dirty="0" smtClean="0"/>
              <a:t>, EPD, </a:t>
            </a:r>
            <a:r>
              <a:rPr lang="en-US" dirty="0" err="1" smtClean="0"/>
              <a:t>eTOF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12440" y="3897630"/>
            <a:ext cx="4231560" cy="249299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dirty="0" smtClean="0"/>
              <a:t>NSAC, p26:</a:t>
            </a:r>
          </a:p>
          <a:p>
            <a:pPr algn="l"/>
            <a:r>
              <a:rPr lang="en-US" sz="1200" dirty="0" smtClean="0"/>
              <a:t>The </a:t>
            </a:r>
            <a:r>
              <a:rPr lang="en-US" sz="1200" dirty="0"/>
              <a:t>trends and features in BES-I data </a:t>
            </a:r>
            <a:r>
              <a:rPr lang="en-US" sz="1200" dirty="0" smtClean="0"/>
              <a:t>provide compelling </a:t>
            </a:r>
            <a:r>
              <a:rPr lang="en-US" sz="1200" dirty="0"/>
              <a:t>motivation for a strong and </a:t>
            </a:r>
            <a:r>
              <a:rPr lang="en-US" sz="1200" dirty="0" smtClean="0"/>
              <a:t>concerted theoretical </a:t>
            </a:r>
            <a:r>
              <a:rPr lang="en-US" sz="1200" dirty="0"/>
              <a:t>response, as well as for the </a:t>
            </a:r>
            <a:r>
              <a:rPr lang="en-US" sz="1200" dirty="0" smtClean="0"/>
              <a:t>experimental measurements </a:t>
            </a:r>
            <a:r>
              <a:rPr lang="en-US" sz="1200" dirty="0"/>
              <a:t>with higher statistical precision </a:t>
            </a:r>
            <a:r>
              <a:rPr lang="en-US" sz="1200" dirty="0" smtClean="0"/>
              <a:t>from BES-II</a:t>
            </a:r>
            <a:r>
              <a:rPr lang="en-US" sz="1200" dirty="0"/>
              <a:t>. The goal of BES-II is to turn trends and </a:t>
            </a:r>
            <a:r>
              <a:rPr lang="en-US" sz="1200" dirty="0" smtClean="0"/>
              <a:t>features into </a:t>
            </a:r>
            <a:r>
              <a:rPr lang="en-US" sz="1200" dirty="0"/>
              <a:t>definitive conclusions and new understanding. </a:t>
            </a:r>
            <a:r>
              <a:rPr lang="en-US" sz="1200" dirty="0" smtClean="0"/>
              <a:t>This theoretical </a:t>
            </a:r>
            <a:r>
              <a:rPr lang="en-US" sz="1200" dirty="0"/>
              <a:t>research program will require a </a:t>
            </a:r>
            <a:r>
              <a:rPr lang="en-US" sz="1200" dirty="0" smtClean="0"/>
              <a:t>quantitative framework </a:t>
            </a:r>
            <a:r>
              <a:rPr lang="en-US" sz="1200" dirty="0"/>
              <a:t>for modeling the salient features of </a:t>
            </a:r>
            <a:r>
              <a:rPr lang="en-US" sz="1200" dirty="0" smtClean="0"/>
              <a:t>these </a:t>
            </a:r>
            <a:r>
              <a:rPr lang="en-US" sz="1200" dirty="0"/>
              <a:t>lower energy heavy-ion collisions and </a:t>
            </a:r>
            <a:r>
              <a:rPr lang="en-US" sz="1200" dirty="0" smtClean="0"/>
              <a:t>will require</a:t>
            </a:r>
            <a:r>
              <a:rPr lang="en-US" sz="1200" dirty="0"/>
              <a:t> </a:t>
            </a:r>
            <a:r>
              <a:rPr lang="en-US" sz="1200" dirty="0" smtClean="0"/>
              <a:t>knitting </a:t>
            </a:r>
            <a:r>
              <a:rPr lang="en-US" sz="1200" dirty="0"/>
              <a:t>together components from different </a:t>
            </a:r>
            <a:r>
              <a:rPr lang="en-US" sz="1200" dirty="0" smtClean="0"/>
              <a:t>groups with </a:t>
            </a:r>
            <a:r>
              <a:rPr lang="en-US" sz="1200" dirty="0"/>
              <a:t>experience in varied techniques, including </a:t>
            </a:r>
            <a:r>
              <a:rPr lang="en-US" sz="1200" dirty="0" smtClean="0"/>
              <a:t>lattice QCD</a:t>
            </a:r>
            <a:r>
              <a:rPr lang="en-US" sz="1200" dirty="0"/>
              <a:t>, hydrodynamic modeling of doped </a:t>
            </a:r>
            <a:r>
              <a:rPr lang="en-US" sz="1200" dirty="0" smtClean="0"/>
              <a:t>QGP, incorporating </a:t>
            </a:r>
            <a:r>
              <a:rPr lang="en-US" sz="1200" dirty="0"/>
              <a:t>critical fluctuations in a </a:t>
            </a:r>
            <a:r>
              <a:rPr lang="en-US" sz="1200" dirty="0" smtClean="0"/>
              <a:t>dynamically evolving </a:t>
            </a:r>
            <a:r>
              <a:rPr lang="en-US" sz="1200" dirty="0"/>
              <a:t>medium, and more.</a:t>
            </a:r>
          </a:p>
        </p:txBody>
      </p:sp>
    </p:spTree>
    <p:extLst>
      <p:ext uri="{BB962C8B-B14F-4D97-AF65-F5344CB8AC3E}">
        <p14:creationId xmlns:p14="http://schemas.microsoft.com/office/powerpoint/2010/main" val="2896660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Summary and Priority (after BES-II)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208912" cy="108012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dirty="0" smtClean="0"/>
              <a:t>Provide </a:t>
            </a:r>
            <a:r>
              <a:rPr lang="en-US" sz="1800" dirty="0"/>
              <a:t>1st look at nuclear </a:t>
            </a:r>
            <a:r>
              <a:rPr lang="en-US" sz="1800" dirty="0" err="1"/>
              <a:t>parton</a:t>
            </a:r>
            <a:r>
              <a:rPr lang="en-US" sz="1800" dirty="0"/>
              <a:t> distribution </a:t>
            </a:r>
            <a:r>
              <a:rPr lang="en-US" sz="1800" dirty="0" smtClean="0"/>
              <a:t>and fragmentation </a:t>
            </a:r>
            <a:r>
              <a:rPr lang="en-US" sz="1800" dirty="0"/>
              <a:t>functions via </a:t>
            </a:r>
            <a:r>
              <a:rPr lang="en-US" sz="1800" dirty="0" err="1"/>
              <a:t>Drell</a:t>
            </a:r>
            <a:r>
              <a:rPr lang="en-US" sz="1800" dirty="0"/>
              <a:t>-Yan measurements and </a:t>
            </a:r>
            <a:r>
              <a:rPr lang="en-US" sz="1800" dirty="0" smtClean="0"/>
              <a:t>particles in jets       (</a:t>
            </a:r>
            <a:r>
              <a:rPr lang="en-US" sz="1800" dirty="0" smtClean="0">
                <a:solidFill>
                  <a:srgbClr val="0000CC"/>
                </a:solidFill>
              </a:rPr>
              <a:t>DY: forward capabilities  FF: </a:t>
            </a:r>
            <a:r>
              <a:rPr lang="en-US" sz="1800" dirty="0" err="1" smtClean="0">
                <a:solidFill>
                  <a:srgbClr val="0000CC"/>
                </a:solidFill>
              </a:rPr>
              <a:t>midrapidity</a:t>
            </a:r>
            <a:r>
              <a:rPr lang="en-US" sz="1800" dirty="0" smtClean="0">
                <a:solidFill>
                  <a:srgbClr val="0000CC"/>
                </a:solidFill>
              </a:rPr>
              <a:t> jet + π,</a:t>
            </a:r>
            <a:r>
              <a:rPr lang="en-US" sz="1800" dirty="0">
                <a:solidFill>
                  <a:srgbClr val="0000CC"/>
                </a:solidFill>
              </a:rPr>
              <a:t>K</a:t>
            </a:r>
            <a:r>
              <a:rPr lang="en-US" sz="1800" dirty="0" smtClean="0">
                <a:solidFill>
                  <a:srgbClr val="0000CC"/>
                </a:solidFill>
              </a:rPr>
              <a:t>,P PID</a:t>
            </a:r>
            <a:r>
              <a:rPr lang="en-US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0901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423"/>
            <a:ext cx="9067800" cy="7921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     Cold QCD Physics: Nuclear PDFs and FF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908720"/>
            <a:ext cx="48965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§"/>
            </a:pPr>
            <a:r>
              <a:rPr lang="en-US" dirty="0" smtClean="0"/>
              <a:t>No low x  data for quark and gluon nuclear PDFs! </a:t>
            </a:r>
            <a:r>
              <a:rPr lang="en-US" b="1" dirty="0">
                <a:solidFill>
                  <a:srgbClr val="FF0000"/>
                </a:solidFill>
              </a:rPr>
              <a:t>Complementary to </a:t>
            </a:r>
            <a:r>
              <a:rPr lang="en-US" b="1" dirty="0" smtClean="0">
                <a:solidFill>
                  <a:srgbClr val="FF0000"/>
                </a:solidFill>
              </a:rPr>
              <a:t>EIC</a:t>
            </a:r>
            <a:endParaRPr lang="en-US" dirty="0" smtClean="0"/>
          </a:p>
          <a:p>
            <a:pPr marL="285750" indent="-285750" algn="l">
              <a:buFont typeface="Wingdings" charset="2"/>
              <a:buChar char="§"/>
            </a:pPr>
            <a:endParaRPr lang="en-US" dirty="0" smtClean="0"/>
          </a:p>
          <a:p>
            <a:pPr marL="285750" indent="-285750" algn="l">
              <a:buFont typeface="Wingdings" charset="2"/>
              <a:buChar char="§"/>
            </a:pPr>
            <a:r>
              <a:rPr lang="en-US" dirty="0" err="1" smtClean="0"/>
              <a:t>Drell</a:t>
            </a:r>
            <a:r>
              <a:rPr lang="en-US" dirty="0" smtClean="0"/>
              <a:t>-Yan observables are sensitive to initial state only, while particles in jets probe nuclear modifications in fragmentation.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3768" y="6575073"/>
            <a:ext cx="4007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smtClean="0"/>
              <a:t>drupal.star.bnl.gov/STAR/starnotes/public/sn0605 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724128" y="4005064"/>
            <a:ext cx="30243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RHIC is the only facility in the world able to perform a p + A scan in this </a:t>
            </a:r>
            <a:r>
              <a:rPr lang="en-US" dirty="0"/>
              <a:t>unique kinematic space in x and Q</a:t>
            </a:r>
            <a:r>
              <a:rPr lang="en-US" baseline="30000" dirty="0"/>
              <a:t>2  </a:t>
            </a:r>
          </a:p>
          <a:p>
            <a:pPr algn="l"/>
            <a:endParaRPr lang="en-US" dirty="0"/>
          </a:p>
        </p:txBody>
      </p:sp>
      <p:pic>
        <p:nvPicPr>
          <p:cNvPr id="13" name="Picture 12" descr="x-q2-npdf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3" r="6740" b="2778"/>
          <a:stretch/>
        </p:blipFill>
        <p:spPr>
          <a:xfrm>
            <a:off x="395536" y="2780929"/>
            <a:ext cx="5092760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99FF"/>
            </a:solidFill>
          </a:ln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r="35897"/>
          <a:stretch/>
        </p:blipFill>
        <p:spPr bwMode="auto">
          <a:xfrm>
            <a:off x="5508104" y="980728"/>
            <a:ext cx="3240360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686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Summary and Priority (after BES-II)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988840"/>
            <a:ext cx="8208912" cy="12241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Constrain 3+1D hydrodynamic and temperature dependence of QGP properties via longitudinal event-by-event correlation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CC"/>
                </a:solidFill>
              </a:rPr>
              <a:t>Forward + EPD + </a:t>
            </a:r>
            <a:r>
              <a:rPr lang="en-US" sz="1800" dirty="0" err="1" smtClean="0">
                <a:solidFill>
                  <a:srgbClr val="0000CC"/>
                </a:solidFill>
              </a:rPr>
              <a:t>iTPC</a:t>
            </a:r>
            <a:r>
              <a:rPr lang="en-US" sz="1800" dirty="0" smtClean="0"/>
              <a:t>) 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1560" y="908720"/>
            <a:ext cx="8208912" cy="108012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Provide 1st look at nuclear </a:t>
            </a:r>
            <a:r>
              <a:rPr lang="en-US" sz="1800" dirty="0" err="1" smtClean="0"/>
              <a:t>parton</a:t>
            </a:r>
            <a:r>
              <a:rPr lang="en-US" sz="1800" dirty="0" smtClean="0"/>
              <a:t> distribution and fragmentation functions via </a:t>
            </a:r>
            <a:r>
              <a:rPr lang="en-US" sz="1800" dirty="0" err="1" smtClean="0"/>
              <a:t>Drell</a:t>
            </a:r>
            <a:r>
              <a:rPr lang="en-US" sz="1800" dirty="0" smtClean="0"/>
              <a:t>-Yan measurements and particles in jets       (</a:t>
            </a:r>
            <a:r>
              <a:rPr lang="en-US" sz="1800" dirty="0" smtClean="0">
                <a:solidFill>
                  <a:srgbClr val="0000CC"/>
                </a:solidFill>
              </a:rPr>
              <a:t>DY: forward capabilities  FF: </a:t>
            </a:r>
            <a:r>
              <a:rPr lang="en-US" sz="1800" dirty="0" err="1" smtClean="0">
                <a:solidFill>
                  <a:srgbClr val="0000CC"/>
                </a:solidFill>
              </a:rPr>
              <a:t>midrapidity</a:t>
            </a:r>
            <a:r>
              <a:rPr lang="en-US" sz="1800" dirty="0" smtClean="0">
                <a:solidFill>
                  <a:srgbClr val="0000CC"/>
                </a:solidFill>
              </a:rPr>
              <a:t> jet + π,K,P PID</a:t>
            </a:r>
            <a:r>
              <a:rPr lang="en-US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742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2" y="85284"/>
            <a:ext cx="8915400" cy="7159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sym typeface="Symbol"/>
              </a:rPr>
              <a:t></a:t>
            </a:r>
            <a:r>
              <a:rPr lang="en-US" sz="3600" b="1" dirty="0">
                <a:solidFill>
                  <a:srgbClr val="FF0000"/>
                </a:solidFill>
              </a:rPr>
              <a:t>/</a:t>
            </a:r>
            <a:r>
              <a:rPr lang="en-US" sz="3600" b="1" dirty="0" smtClean="0">
                <a:solidFill>
                  <a:srgbClr val="FF0000"/>
                </a:solidFill>
              </a:rPr>
              <a:t>s 3+1D hydrodynamics for hard probes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340768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U</a:t>
            </a:r>
            <a:r>
              <a:rPr lang="en-US" sz="1600" dirty="0" smtClean="0"/>
              <a:t>ncertainties </a:t>
            </a:r>
            <a:r>
              <a:rPr lang="en-US" sz="1600" dirty="0"/>
              <a:t>in the correct physics of </a:t>
            </a:r>
            <a:r>
              <a:rPr lang="en-US" sz="1600" dirty="0" smtClean="0"/>
              <a:t>the </a:t>
            </a:r>
            <a:r>
              <a:rPr lang="en-US" sz="1600" dirty="0"/>
              <a:t>initial </a:t>
            </a:r>
            <a:r>
              <a:rPr lang="en-US" sz="1600" dirty="0" smtClean="0"/>
              <a:t>state</a:t>
            </a:r>
            <a:r>
              <a:rPr lang="en-US" sz="1600" dirty="0"/>
              <a:t> are still </a:t>
            </a:r>
            <a:r>
              <a:rPr lang="en-US" sz="1600" dirty="0" smtClean="0"/>
              <a:t>problematic: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gluon </a:t>
            </a:r>
            <a:r>
              <a:rPr lang="en-US" sz="1600" dirty="0"/>
              <a:t>saturation or </a:t>
            </a:r>
            <a:r>
              <a:rPr lang="en-US" sz="1600" dirty="0" err="1" smtClean="0"/>
              <a:t>Glauber</a:t>
            </a:r>
            <a:r>
              <a:rPr lang="en-US" sz="1600" dirty="0" smtClean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568" y="5517232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Both of these pressing uncertainties can be addressed by </a:t>
            </a:r>
            <a:r>
              <a:rPr lang="en-US" dirty="0">
                <a:solidFill>
                  <a:srgbClr val="C00000"/>
                </a:solidFill>
              </a:rPr>
              <a:t>extending the longitudinal acceptance of the STAR detector.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70252" r="4896"/>
          <a:stretch/>
        </p:blipFill>
        <p:spPr bwMode="auto">
          <a:xfrm>
            <a:off x="2627784" y="1196752"/>
            <a:ext cx="5672337" cy="210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xzb\AppData\Local\Microsoft\Windows\Temporary Internet Files\Content.Outlook\CT48GIX6\e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5808320" cy="161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00192" y="3501009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To what </a:t>
            </a:r>
            <a:r>
              <a:rPr lang="en-US" sz="1600" dirty="0"/>
              <a:t>extent </a:t>
            </a:r>
            <a:r>
              <a:rPr lang="en-US" sz="1600" dirty="0" smtClean="0"/>
              <a:t>do thermal </a:t>
            </a:r>
            <a:r>
              <a:rPr lang="en-US" sz="1600" dirty="0"/>
              <a:t>fluctuations </a:t>
            </a:r>
            <a:r>
              <a:rPr lang="en-US" sz="1600" dirty="0" smtClean="0"/>
              <a:t>during </a:t>
            </a:r>
            <a:r>
              <a:rPr lang="en-US" sz="1600" dirty="0"/>
              <a:t>the expansion phase contribute </a:t>
            </a:r>
            <a:r>
              <a:rPr lang="en-US" sz="1600" dirty="0" smtClean="0"/>
              <a:t>to </a:t>
            </a:r>
            <a:r>
              <a:rPr lang="en-US" sz="1600" dirty="0"/>
              <a:t>the correlations observed in the </a:t>
            </a:r>
            <a:r>
              <a:rPr lang="en-US" sz="1600" dirty="0" smtClean="0"/>
              <a:t>data?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44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">
  <a:themeElements>
    <a:clrScheme name="SINAP-template1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SINAP-template1">
      <a:majorFont>
        <a:latin typeface="Garamond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INAP-template1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40706</TotalTime>
  <Words>1576</Words>
  <Application>Microsoft Office PowerPoint</Application>
  <PresentationFormat>On-screen Show (4:3)</PresentationFormat>
  <Paragraphs>261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BNL</vt:lpstr>
      <vt:lpstr>PowerPoint Presentation</vt:lpstr>
      <vt:lpstr>PowerPoint Presentation</vt:lpstr>
      <vt:lpstr>STAR Physics Opportunities beyond BES-II</vt:lpstr>
      <vt:lpstr>Detector Upgrades and Performance Improvements</vt:lpstr>
      <vt:lpstr>Overview and Priority (BES-II)</vt:lpstr>
      <vt:lpstr>Summary and Priority (after BES-II)</vt:lpstr>
      <vt:lpstr>         Cold QCD Physics: Nuclear PDFs and FF</vt:lpstr>
      <vt:lpstr>Summary and Priority (after BES-II)</vt:lpstr>
      <vt:lpstr>/s 3+1D hydrodynamics for hard probes</vt:lpstr>
      <vt:lpstr>STAR Rapidity Coverage </vt:lpstr>
      <vt:lpstr>Forward Tracking and Calorimetry</vt:lpstr>
      <vt:lpstr>Summary and Priority (after BES-II)</vt:lpstr>
      <vt:lpstr>Heavy Quark probes QGP Properties</vt:lpstr>
      <vt:lpstr>HI Physics II in 2020+: Open Bottom</vt:lpstr>
      <vt:lpstr>Summary and Priority (after BES-II)</vt:lpstr>
      <vt:lpstr>         Exotic spin effects only accessible at RHIC</vt:lpstr>
      <vt:lpstr>Summary and Priority (after BES-II)</vt:lpstr>
      <vt:lpstr>Summary and Priority (after BES-II)</vt:lpstr>
      <vt:lpstr>PowerPoint Presentation</vt:lpstr>
      <vt:lpstr>Summary and Priority (after BES-II)</vt:lpstr>
      <vt:lpstr>PowerPoint Presentation</vt:lpstr>
      <vt:lpstr>Document references</vt:lpstr>
      <vt:lpstr>PowerPoint Presentation</vt:lpstr>
      <vt:lpstr>RHIC:  eight key unanswered questions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Zhangbu Xu</dc:creator>
  <cp:lastModifiedBy>Xu, Zhangbu</cp:lastModifiedBy>
  <cp:revision>4651</cp:revision>
  <dcterms:created xsi:type="dcterms:W3CDTF">2006-02-23T15:10:09Z</dcterms:created>
  <dcterms:modified xsi:type="dcterms:W3CDTF">2015-10-29T22:38:04Z</dcterms:modified>
</cp:coreProperties>
</file>