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3" r:id="rId3"/>
    <p:sldId id="300" r:id="rId4"/>
    <p:sldId id="272" r:id="rId5"/>
    <p:sldId id="284" r:id="rId6"/>
    <p:sldId id="262" r:id="rId7"/>
    <p:sldId id="282" r:id="rId8"/>
    <p:sldId id="267" r:id="rId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3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52E0B-6856-2745-A629-B66BC4C77699}" type="datetimeFigureOut">
              <a:rPr kumimoji="1" lang="ja-JP" altLang="en-US" smtClean="0"/>
              <a:t>11/9/15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72137-42AC-0F4C-A94F-D5CF017639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6427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8DE6-49CC-9444-92BF-2448844A5D09}" type="datetimeFigureOut">
              <a:rPr kumimoji="1" lang="ja-JP" altLang="en-US" smtClean="0"/>
              <a:t>11/9/15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45A53-FF74-2F41-B623-8363AD9C19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08177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5CCE-4A5A-BC47-B415-400406931174}" type="datetime1">
              <a:rPr kumimoji="1" lang="ja-JP" altLang="en-US" smtClean="0"/>
              <a:t>11/9/15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3E66-3639-3E48-844F-6724581A8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99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E69C-51A4-F24F-8F16-FAAF9C4CCA29}" type="datetime1">
              <a:rPr kumimoji="1" lang="ja-JP" altLang="en-US" smtClean="0"/>
              <a:t>11/9/15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3E66-3639-3E48-844F-6724581A8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34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B019-0D7F-344F-8751-BAEF5165842E}" type="datetime1">
              <a:rPr kumimoji="1" lang="ja-JP" altLang="en-US" smtClean="0"/>
              <a:t>11/9/15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3E66-3639-3E48-844F-6724581A8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69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A680-4CDC-A845-AF01-C7D416DBD7B1}" type="datetime1">
              <a:rPr kumimoji="1" lang="ja-JP" altLang="en-US" smtClean="0"/>
              <a:t>11/9/15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3E66-3639-3E48-844F-6724581A8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09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E509-1B8F-5247-B3D4-8A44E79B9FB2}" type="datetime1">
              <a:rPr kumimoji="1" lang="ja-JP" altLang="en-US" smtClean="0"/>
              <a:t>11/9/15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3E66-3639-3E48-844F-6724581A8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69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EDA9-F066-6141-9338-CD7A25CD7CDD}" type="datetime1">
              <a:rPr kumimoji="1" lang="ja-JP" altLang="en-US" smtClean="0"/>
              <a:t>11/9/15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3E66-3639-3E48-844F-6724581A8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342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1CA8-F64F-2F4F-868E-67706C09D480}" type="datetime1">
              <a:rPr kumimoji="1" lang="ja-JP" altLang="en-US" smtClean="0"/>
              <a:t>11/9/15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3E66-3639-3E48-844F-6724581A8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76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2438-55C6-114C-9B4F-D1B57583DBCA}" type="datetime1">
              <a:rPr kumimoji="1" lang="ja-JP" altLang="en-US" smtClean="0"/>
              <a:t>11/9/15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3E66-3639-3E48-844F-6724581A8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412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D777-C265-344C-9D5D-766B31887930}" type="datetime1">
              <a:rPr kumimoji="1" lang="ja-JP" altLang="en-US" smtClean="0"/>
              <a:t>11/9/15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3E66-3639-3E48-844F-6724581A8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134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B1558-385C-BF4B-8776-4DBCCA827172}" type="datetime1">
              <a:rPr kumimoji="1" lang="ja-JP" altLang="en-US" smtClean="0"/>
              <a:t>11/9/15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3E66-3639-3E48-844F-6724581A8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96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C55B-5670-0A45-8759-AA7276DAD425}" type="datetime1">
              <a:rPr kumimoji="1" lang="ja-JP" altLang="en-US" smtClean="0"/>
              <a:t>11/9/15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3E66-3639-3E48-844F-6724581A8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67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6115A-B3A0-F34B-B748-9A8648A4BBD8}" type="datetime1">
              <a:rPr kumimoji="1" lang="ja-JP" altLang="en-US" smtClean="0"/>
              <a:t>11/9/15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83E66-3639-3E48-844F-6724581A8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632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72567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Nuclear Dependence of </a:t>
            </a:r>
            <a:br>
              <a:rPr lang="en-US" altLang="ja-JP" dirty="0" smtClean="0"/>
            </a:br>
            <a:r>
              <a:rPr lang="en-US" altLang="ja-JP" dirty="0" smtClean="0"/>
              <a:t>Forward Neutron Single Spin Asymmetry A</a:t>
            </a:r>
            <a:r>
              <a:rPr lang="en-US" altLang="ja-JP" baseline="-25000" dirty="0" smtClean="0"/>
              <a:t>N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RIKEN/RBRC</a:t>
            </a:r>
          </a:p>
          <a:p>
            <a:r>
              <a:rPr lang="en-US" altLang="ja-JP" dirty="0" smtClean="0"/>
              <a:t>Itaru Nakagawa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3E66-3639-3E48-844F-6724581A892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8094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858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Forward Neutron Single Spin Asymmetry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3E66-3639-3E48-844F-6724581A892D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5" name="Picture 10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1" t="-728" r="-4579"/>
          <a:stretch/>
        </p:blipFill>
        <p:spPr>
          <a:xfrm>
            <a:off x="1687219" y="3393245"/>
            <a:ext cx="3724057" cy="317645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20073" y="1006584"/>
            <a:ext cx="7204951" cy="2250245"/>
            <a:chOff x="760769" y="2423150"/>
            <a:chExt cx="8370640" cy="2570707"/>
          </a:xfrm>
        </p:grpSpPr>
        <p:grpSp>
          <p:nvGrpSpPr>
            <p:cNvPr id="7" name="Group 37"/>
            <p:cNvGrpSpPr/>
            <p:nvPr/>
          </p:nvGrpSpPr>
          <p:grpSpPr>
            <a:xfrm>
              <a:off x="955800" y="2423150"/>
              <a:ext cx="8043929" cy="2570707"/>
              <a:chOff x="-533882" y="2633650"/>
              <a:chExt cx="11645545" cy="3679239"/>
            </a:xfrm>
          </p:grpSpPr>
          <p:pic>
            <p:nvPicPr>
              <p:cNvPr id="12" name="Picture 3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02886" y="2633650"/>
                <a:ext cx="5941237" cy="3679239"/>
              </a:xfrm>
              <a:prstGeom prst="rect">
                <a:avLst/>
              </a:prstGeom>
            </p:spPr>
          </p:pic>
          <p:pic>
            <p:nvPicPr>
              <p:cNvPr id="13" name="Picture 3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533882" y="4134460"/>
                <a:ext cx="1405381" cy="495421"/>
              </a:xfrm>
              <a:prstGeom prst="rect">
                <a:avLst/>
              </a:prstGeom>
            </p:spPr>
          </p:pic>
          <p:pic>
            <p:nvPicPr>
              <p:cNvPr id="14" name="Picture 4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15891" y="4044944"/>
                <a:ext cx="1195772" cy="470468"/>
              </a:xfrm>
              <a:prstGeom prst="rect">
                <a:avLst/>
              </a:prstGeom>
            </p:spPr>
          </p:pic>
          <p:sp>
            <p:nvSpPr>
              <p:cNvPr id="15" name="Rectangle 41"/>
              <p:cNvSpPr/>
              <p:nvPr/>
            </p:nvSpPr>
            <p:spPr>
              <a:xfrm>
                <a:off x="2102886" y="4177832"/>
                <a:ext cx="797376" cy="2893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42"/>
              <p:cNvSpPr/>
              <p:nvPr/>
            </p:nvSpPr>
            <p:spPr>
              <a:xfrm>
                <a:off x="7339415" y="4177832"/>
                <a:ext cx="797376" cy="2893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Arrow Connector 57"/>
            <p:cNvCxnSpPr/>
            <p:nvPr/>
          </p:nvCxnSpPr>
          <p:spPr>
            <a:xfrm>
              <a:off x="4712228" y="3608847"/>
              <a:ext cx="3943257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58"/>
            <p:cNvSpPr txBox="1"/>
            <p:nvPr/>
          </p:nvSpPr>
          <p:spPr>
            <a:xfrm>
              <a:off x="6523649" y="3675528"/>
              <a:ext cx="65594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18 m</a:t>
              </a:r>
              <a:endParaRPr lang="en-US" dirty="0"/>
            </a:p>
          </p:txBody>
        </p:sp>
        <p:sp>
          <p:nvSpPr>
            <p:cNvPr id="10" name="Oval 2"/>
            <p:cNvSpPr/>
            <p:nvPr/>
          </p:nvSpPr>
          <p:spPr>
            <a:xfrm>
              <a:off x="760769" y="3207680"/>
              <a:ext cx="1263930" cy="73181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26"/>
            <p:cNvSpPr/>
            <p:nvPr/>
          </p:nvSpPr>
          <p:spPr>
            <a:xfrm>
              <a:off x="7867479" y="3134535"/>
              <a:ext cx="1263930" cy="73181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円/楕円 18"/>
          <p:cNvSpPr/>
          <p:nvPr/>
        </p:nvSpPr>
        <p:spPr>
          <a:xfrm>
            <a:off x="6884196" y="5361698"/>
            <a:ext cx="165100" cy="1651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>
            <a:off x="5855496" y="4282198"/>
            <a:ext cx="1028700" cy="12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円/楕円 20"/>
          <p:cNvSpPr/>
          <p:nvPr/>
        </p:nvSpPr>
        <p:spPr>
          <a:xfrm>
            <a:off x="6884196" y="4231398"/>
            <a:ext cx="165100" cy="1651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 flipV="1">
            <a:off x="6954046" y="4282198"/>
            <a:ext cx="12700" cy="118110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7049296" y="3901198"/>
            <a:ext cx="869950" cy="3683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21" idx="5"/>
          </p:cNvCxnSpPr>
          <p:nvPr/>
        </p:nvCxnSpPr>
        <p:spPr>
          <a:xfrm rot="16200000" flipH="1">
            <a:off x="7401356" y="3996082"/>
            <a:ext cx="141653" cy="8941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21" idx="6"/>
          </p:cNvCxnSpPr>
          <p:nvPr/>
        </p:nvCxnSpPr>
        <p:spPr>
          <a:xfrm flipV="1">
            <a:off x="7049296" y="4120274"/>
            <a:ext cx="850900" cy="1936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5401325" y="5007755"/>
            <a:ext cx="454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p</a:t>
            </a:r>
            <a:endParaRPr kumimoji="1" lang="ja-JP" altLang="en-US" sz="4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413883" y="3571137"/>
            <a:ext cx="454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p</a:t>
            </a:r>
            <a:endParaRPr kumimoji="1" lang="ja-JP" altLang="en-US" sz="40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049296" y="4455668"/>
            <a:ext cx="1388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latin typeface="Symbol" charset="2"/>
                <a:cs typeface="Symbol" charset="2"/>
              </a:rPr>
              <a:t>p</a:t>
            </a:r>
            <a:r>
              <a:rPr kumimoji="1" lang="en-US" altLang="ja-JP" sz="3600" baseline="30000" dirty="0" smtClean="0">
                <a:latin typeface="Symbol" charset="2"/>
                <a:cs typeface="Symbol" charset="2"/>
              </a:rPr>
              <a:t>+</a:t>
            </a:r>
            <a:r>
              <a:rPr kumimoji="1" lang="en-US" altLang="ja-JP" sz="3600" dirty="0" smtClean="0">
                <a:latin typeface="Symbol" charset="2"/>
                <a:cs typeface="Symbol" charset="2"/>
              </a:rPr>
              <a:t>,</a:t>
            </a:r>
            <a:r>
              <a:rPr kumimoji="1" lang="en-US" altLang="ja-JP" sz="3600" dirty="0" smtClean="0">
                <a:latin typeface="Times"/>
                <a:cs typeface="Times"/>
              </a:rPr>
              <a:t>a</a:t>
            </a:r>
            <a:r>
              <a:rPr kumimoji="1" lang="en-US" altLang="ja-JP" sz="3600" baseline="-25000" dirty="0" smtClean="0">
                <a:latin typeface="Times"/>
                <a:cs typeface="Times"/>
              </a:rPr>
              <a:t>1, ..</a:t>
            </a:r>
            <a:r>
              <a:rPr kumimoji="1" lang="ja-JP" altLang="en-US" sz="3600" dirty="0" smtClean="0">
                <a:latin typeface="Symbol" charset="2"/>
                <a:cs typeface="Symbol" charset="2"/>
              </a:rPr>
              <a:t> </a:t>
            </a:r>
            <a:endParaRPr kumimoji="1" lang="ja-JP" altLang="en-US" sz="3600" baseline="30000" dirty="0">
              <a:latin typeface="Symbol" charset="2"/>
              <a:cs typeface="Symbol" charset="2"/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5816090" y="5437898"/>
            <a:ext cx="2269173" cy="2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8159755" y="5007755"/>
            <a:ext cx="454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/>
              <a:t>n</a:t>
            </a:r>
            <a:endParaRPr kumimoji="1" lang="ja-JP" altLang="en-US" sz="4000" dirty="0"/>
          </a:p>
        </p:txBody>
      </p:sp>
      <p:sp>
        <p:nvSpPr>
          <p:cNvPr id="31" name="Rectangle 11"/>
          <p:cNvSpPr/>
          <p:nvPr/>
        </p:nvSpPr>
        <p:spPr>
          <a:xfrm>
            <a:off x="3498935" y="5671191"/>
            <a:ext cx="16738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555555"/>
                </a:solidFill>
                <a:latin typeface="Proxima Nova" charset="0"/>
              </a:rPr>
              <a:t>PRD</a:t>
            </a:r>
            <a:r>
              <a:rPr lang="en-US" sz="1100" dirty="0">
                <a:solidFill>
                  <a:srgbClr val="555555"/>
                </a:solidFill>
                <a:latin typeface="Proxima Nova" charset="0"/>
              </a:rPr>
              <a:t> </a:t>
            </a:r>
            <a:r>
              <a:rPr lang="en-US" sz="1100" b="1" dirty="0">
                <a:solidFill>
                  <a:srgbClr val="555555"/>
                </a:solidFill>
                <a:latin typeface="Proxima Nova" charset="0"/>
              </a:rPr>
              <a:t>84</a:t>
            </a:r>
            <a:r>
              <a:rPr lang="en-US" sz="1100" dirty="0">
                <a:solidFill>
                  <a:srgbClr val="555555"/>
                </a:solidFill>
                <a:latin typeface="Proxima Nova" charset="0"/>
              </a:rPr>
              <a:t>, </a:t>
            </a:r>
            <a:r>
              <a:rPr lang="en-US" sz="1100" dirty="0" smtClean="0">
                <a:solidFill>
                  <a:srgbClr val="555555"/>
                </a:solidFill>
                <a:latin typeface="Proxima Nova" charset="0"/>
              </a:rPr>
              <a:t>114012 (2011)</a:t>
            </a:r>
            <a:endParaRPr lang="en-US" sz="1100" b="0" i="0" dirty="0">
              <a:solidFill>
                <a:srgbClr val="555555"/>
              </a:solidFill>
              <a:effectLst/>
              <a:latin typeface="Proxima Nova" charset="0"/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 flipV="1">
            <a:off x="5774225" y="5032215"/>
            <a:ext cx="0" cy="3294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 rot="16200000">
            <a:off x="206900" y="4606909"/>
            <a:ext cx="30164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p+p</a:t>
            </a:r>
            <a:r>
              <a:rPr kumimoji="1" lang="en-US" altLang="ja-JP" dirty="0" smtClean="0"/>
              <a:t> Single Spin Asymmetry A</a:t>
            </a:r>
            <a:r>
              <a:rPr kumimoji="1" lang="en-US" altLang="ja-JP" baseline="-25000" dirty="0" smtClean="0"/>
              <a:t>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4750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858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Forward Neutron Single Spin Asymmetry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3E66-3639-3E48-844F-6724581A892D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5" name="Picture 10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1" t="-728" r="-4579"/>
          <a:stretch/>
        </p:blipFill>
        <p:spPr>
          <a:xfrm>
            <a:off x="1687219" y="3393245"/>
            <a:ext cx="3724057" cy="3176459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grpSp>
        <p:nvGrpSpPr>
          <p:cNvPr id="6" name="Group 5"/>
          <p:cNvGrpSpPr/>
          <p:nvPr/>
        </p:nvGrpSpPr>
        <p:grpSpPr>
          <a:xfrm>
            <a:off x="1020073" y="1006584"/>
            <a:ext cx="7204951" cy="2250245"/>
            <a:chOff x="760769" y="2423150"/>
            <a:chExt cx="8370640" cy="2570707"/>
          </a:xfrm>
        </p:grpSpPr>
        <p:grpSp>
          <p:nvGrpSpPr>
            <p:cNvPr id="7" name="Group 37"/>
            <p:cNvGrpSpPr/>
            <p:nvPr/>
          </p:nvGrpSpPr>
          <p:grpSpPr>
            <a:xfrm>
              <a:off x="955800" y="2423150"/>
              <a:ext cx="8043929" cy="2570707"/>
              <a:chOff x="-533882" y="2633650"/>
              <a:chExt cx="11645545" cy="3679239"/>
            </a:xfrm>
          </p:grpSpPr>
          <p:pic>
            <p:nvPicPr>
              <p:cNvPr id="12" name="Picture 3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02886" y="2633650"/>
                <a:ext cx="5941237" cy="3679239"/>
              </a:xfrm>
              <a:prstGeom prst="rect">
                <a:avLst/>
              </a:prstGeom>
            </p:spPr>
          </p:pic>
          <p:pic>
            <p:nvPicPr>
              <p:cNvPr id="13" name="Picture 3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533882" y="4134460"/>
                <a:ext cx="1405381" cy="495421"/>
              </a:xfrm>
              <a:prstGeom prst="rect">
                <a:avLst/>
              </a:prstGeom>
            </p:spPr>
          </p:pic>
          <p:pic>
            <p:nvPicPr>
              <p:cNvPr id="14" name="Picture 4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15891" y="4044944"/>
                <a:ext cx="1195772" cy="470468"/>
              </a:xfrm>
              <a:prstGeom prst="rect">
                <a:avLst/>
              </a:prstGeom>
            </p:spPr>
          </p:pic>
          <p:sp>
            <p:nvSpPr>
              <p:cNvPr id="15" name="Rectangle 41"/>
              <p:cNvSpPr/>
              <p:nvPr/>
            </p:nvSpPr>
            <p:spPr>
              <a:xfrm>
                <a:off x="2102886" y="4177832"/>
                <a:ext cx="797376" cy="2893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42"/>
              <p:cNvSpPr/>
              <p:nvPr/>
            </p:nvSpPr>
            <p:spPr>
              <a:xfrm>
                <a:off x="7339415" y="4177832"/>
                <a:ext cx="797376" cy="2893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Arrow Connector 57"/>
            <p:cNvCxnSpPr/>
            <p:nvPr/>
          </p:nvCxnSpPr>
          <p:spPr>
            <a:xfrm>
              <a:off x="4712228" y="3608847"/>
              <a:ext cx="3943257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58"/>
            <p:cNvSpPr txBox="1"/>
            <p:nvPr/>
          </p:nvSpPr>
          <p:spPr>
            <a:xfrm>
              <a:off x="6523649" y="3675528"/>
              <a:ext cx="65594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18 m</a:t>
              </a:r>
              <a:endParaRPr lang="en-US" dirty="0"/>
            </a:p>
          </p:txBody>
        </p:sp>
        <p:sp>
          <p:nvSpPr>
            <p:cNvPr id="10" name="Oval 2"/>
            <p:cNvSpPr/>
            <p:nvPr/>
          </p:nvSpPr>
          <p:spPr>
            <a:xfrm>
              <a:off x="760769" y="3207680"/>
              <a:ext cx="1263930" cy="73181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26"/>
            <p:cNvSpPr/>
            <p:nvPr/>
          </p:nvSpPr>
          <p:spPr>
            <a:xfrm>
              <a:off x="7867479" y="3134535"/>
              <a:ext cx="1263930" cy="73181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円/楕円 18"/>
          <p:cNvSpPr/>
          <p:nvPr/>
        </p:nvSpPr>
        <p:spPr>
          <a:xfrm>
            <a:off x="6884196" y="5361698"/>
            <a:ext cx="165100" cy="1651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>
            <a:off x="5855496" y="4282198"/>
            <a:ext cx="1028700" cy="12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円/楕円 20"/>
          <p:cNvSpPr/>
          <p:nvPr/>
        </p:nvSpPr>
        <p:spPr>
          <a:xfrm>
            <a:off x="6884196" y="4231398"/>
            <a:ext cx="165100" cy="1651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 flipV="1">
            <a:off x="6954046" y="4282198"/>
            <a:ext cx="12700" cy="118110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7049296" y="3901198"/>
            <a:ext cx="869950" cy="3683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21" idx="5"/>
          </p:cNvCxnSpPr>
          <p:nvPr/>
        </p:nvCxnSpPr>
        <p:spPr>
          <a:xfrm rot="16200000" flipH="1">
            <a:off x="7401356" y="3996082"/>
            <a:ext cx="141653" cy="8941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21" idx="6"/>
          </p:cNvCxnSpPr>
          <p:nvPr/>
        </p:nvCxnSpPr>
        <p:spPr>
          <a:xfrm flipV="1">
            <a:off x="7049296" y="4120274"/>
            <a:ext cx="850900" cy="1936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5401325" y="5007755"/>
            <a:ext cx="454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p</a:t>
            </a:r>
            <a:endParaRPr kumimoji="1" lang="ja-JP" altLang="en-US" sz="4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413883" y="3571137"/>
            <a:ext cx="454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p</a:t>
            </a:r>
            <a:endParaRPr kumimoji="1" lang="ja-JP" altLang="en-US" sz="40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049296" y="4455668"/>
            <a:ext cx="1388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latin typeface="Symbol" charset="2"/>
                <a:cs typeface="Symbol" charset="2"/>
              </a:rPr>
              <a:t>p</a:t>
            </a:r>
            <a:r>
              <a:rPr kumimoji="1" lang="en-US" altLang="ja-JP" sz="3600" baseline="30000" dirty="0" smtClean="0">
                <a:latin typeface="Symbol" charset="2"/>
                <a:cs typeface="Symbol" charset="2"/>
              </a:rPr>
              <a:t>+</a:t>
            </a:r>
            <a:r>
              <a:rPr kumimoji="1" lang="en-US" altLang="ja-JP" sz="3600" dirty="0" smtClean="0">
                <a:latin typeface="Symbol" charset="2"/>
                <a:cs typeface="Symbol" charset="2"/>
              </a:rPr>
              <a:t>,</a:t>
            </a:r>
            <a:r>
              <a:rPr kumimoji="1" lang="en-US" altLang="ja-JP" sz="3600" dirty="0" smtClean="0">
                <a:latin typeface="Times"/>
                <a:cs typeface="Times"/>
              </a:rPr>
              <a:t>a</a:t>
            </a:r>
            <a:r>
              <a:rPr kumimoji="1" lang="en-US" altLang="ja-JP" sz="3600" baseline="-25000" dirty="0" smtClean="0">
                <a:latin typeface="Times"/>
                <a:cs typeface="Times"/>
              </a:rPr>
              <a:t>1, ..</a:t>
            </a:r>
            <a:r>
              <a:rPr kumimoji="1" lang="ja-JP" altLang="en-US" sz="3600" dirty="0" smtClean="0">
                <a:latin typeface="Symbol" charset="2"/>
                <a:cs typeface="Symbol" charset="2"/>
              </a:rPr>
              <a:t> </a:t>
            </a:r>
            <a:endParaRPr kumimoji="1" lang="ja-JP" altLang="en-US" sz="3600" baseline="30000" dirty="0">
              <a:latin typeface="Symbol" charset="2"/>
              <a:cs typeface="Symbol" charset="2"/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5816090" y="5437898"/>
            <a:ext cx="2269173" cy="2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8159755" y="5007755"/>
            <a:ext cx="454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/>
              <a:t>n</a:t>
            </a:r>
            <a:endParaRPr kumimoji="1" lang="ja-JP" altLang="en-US" sz="4000" dirty="0"/>
          </a:p>
        </p:txBody>
      </p:sp>
      <p:sp>
        <p:nvSpPr>
          <p:cNvPr id="31" name="Rectangle 11"/>
          <p:cNvSpPr/>
          <p:nvPr/>
        </p:nvSpPr>
        <p:spPr>
          <a:xfrm>
            <a:off x="3498935" y="5671191"/>
            <a:ext cx="16738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555555"/>
                </a:solidFill>
                <a:latin typeface="Proxima Nova" charset="0"/>
              </a:rPr>
              <a:t>PRD</a:t>
            </a:r>
            <a:r>
              <a:rPr lang="en-US" sz="1100" dirty="0">
                <a:solidFill>
                  <a:srgbClr val="555555"/>
                </a:solidFill>
                <a:latin typeface="Proxima Nova" charset="0"/>
              </a:rPr>
              <a:t> </a:t>
            </a:r>
            <a:r>
              <a:rPr lang="en-US" sz="1100" b="1" dirty="0">
                <a:solidFill>
                  <a:srgbClr val="555555"/>
                </a:solidFill>
                <a:latin typeface="Proxima Nova" charset="0"/>
              </a:rPr>
              <a:t>84</a:t>
            </a:r>
            <a:r>
              <a:rPr lang="en-US" sz="1100" dirty="0">
                <a:solidFill>
                  <a:srgbClr val="555555"/>
                </a:solidFill>
                <a:latin typeface="Proxima Nova" charset="0"/>
              </a:rPr>
              <a:t>, </a:t>
            </a:r>
            <a:r>
              <a:rPr lang="en-US" sz="1100" dirty="0" smtClean="0">
                <a:solidFill>
                  <a:srgbClr val="555555"/>
                </a:solidFill>
                <a:latin typeface="Proxima Nova" charset="0"/>
              </a:rPr>
              <a:t>114012 (2011)</a:t>
            </a:r>
            <a:endParaRPr lang="en-US" sz="1100" b="0" i="0" dirty="0">
              <a:solidFill>
                <a:srgbClr val="555555"/>
              </a:solidFill>
              <a:effectLst/>
              <a:latin typeface="Proxima Nova" charset="0"/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 flipV="1">
            <a:off x="5774225" y="5032215"/>
            <a:ext cx="0" cy="3294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 rot="17989626">
            <a:off x="811078" y="3852949"/>
            <a:ext cx="3016458" cy="369332"/>
          </a:xfrm>
          <a:prstGeom prst="rect">
            <a:avLst/>
          </a:prstGeom>
          <a:solidFill>
            <a:schemeClr val="bg1"/>
          </a:solidFill>
          <a:scene3d>
            <a:camera prst="isometricRightUp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p+p</a:t>
            </a:r>
            <a:r>
              <a:rPr kumimoji="1" lang="en-US" altLang="ja-JP" dirty="0" smtClean="0"/>
              <a:t> Single Spin Asymmetry A</a:t>
            </a:r>
            <a:r>
              <a:rPr kumimoji="1" lang="en-US" altLang="ja-JP" baseline="-25000" dirty="0" smtClean="0"/>
              <a:t>N</a:t>
            </a:r>
            <a:endParaRPr kumimoji="1" lang="ja-JP" altLang="en-US" dirty="0"/>
          </a:p>
        </p:txBody>
      </p:sp>
      <p:cxnSp>
        <p:nvCxnSpPr>
          <p:cNvPr id="32" name="直線矢印コネクタ 31"/>
          <p:cNvCxnSpPr/>
          <p:nvPr/>
        </p:nvCxnSpPr>
        <p:spPr>
          <a:xfrm flipH="1">
            <a:off x="334920" y="5435384"/>
            <a:ext cx="2434642" cy="112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 rot="360767">
            <a:off x="16061" y="5602656"/>
            <a:ext cx="2951499" cy="461665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Atomic Mass Number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505099" y="6094740"/>
            <a:ext cx="1205779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RUN15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02298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5053"/>
            <a:ext cx="8229600" cy="852136"/>
          </a:xfrm>
        </p:spPr>
        <p:txBody>
          <a:bodyPr/>
          <a:lstStyle/>
          <a:p>
            <a:r>
              <a:rPr kumimoji="1" lang="en-US" altLang="ja-JP" dirty="0" smtClean="0"/>
              <a:t>Run15 A-Dependence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18568" y="3201494"/>
            <a:ext cx="3887913" cy="2595956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 err="1" smtClean="0"/>
              <a:t>Iso</a:t>
            </a:r>
            <a:r>
              <a:rPr kumimoji="1" lang="en-US" altLang="ja-JP" dirty="0" smtClean="0"/>
              <a:t>-spin symmetry?</a:t>
            </a:r>
          </a:p>
          <a:p>
            <a:r>
              <a:rPr lang="en-US" altLang="ja-JP" dirty="0" smtClean="0"/>
              <a:t>Coherent effect?</a:t>
            </a:r>
          </a:p>
          <a:p>
            <a:r>
              <a:rPr lang="en-US" altLang="ja-JP" dirty="0" smtClean="0"/>
              <a:t>Gluon Field (CGC)?</a:t>
            </a:r>
          </a:p>
          <a:p>
            <a:r>
              <a:rPr lang="en-US" altLang="ja-JP" dirty="0" smtClean="0"/>
              <a:t>Surface Structure (Neutron Skin)? </a:t>
            </a:r>
          </a:p>
          <a:p>
            <a:r>
              <a:rPr lang="en-US" altLang="ja-JP" dirty="0" smtClean="0"/>
              <a:t>QED process?</a:t>
            </a:r>
          </a:p>
          <a:p>
            <a:r>
              <a:rPr lang="en-US" altLang="ja-JP" dirty="0" smtClean="0"/>
              <a:t>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10" y="739175"/>
            <a:ext cx="4195861" cy="4365859"/>
          </a:xfrm>
          <a:prstGeom prst="rect">
            <a:avLst/>
          </a:prstGeom>
        </p:spPr>
      </p:pic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913665"/>
              </p:ext>
            </p:extLst>
          </p:nvPr>
        </p:nvGraphicFramePr>
        <p:xfrm>
          <a:off x="4910527" y="999779"/>
          <a:ext cx="3887913" cy="197561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760197"/>
                <a:gridCol w="1541917"/>
                <a:gridCol w="1585799"/>
              </a:tblGrid>
              <a:tr h="60401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# of proton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# of neutron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4994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p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  <a:tr h="34994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Al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13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14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  <a:tr h="34994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Au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79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118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762525" y="6471559"/>
            <a:ext cx="2133600" cy="365125"/>
          </a:xfrm>
        </p:spPr>
        <p:txBody>
          <a:bodyPr/>
          <a:lstStyle/>
          <a:p>
            <a:fld id="{962A00B5-E19E-E84E-B280-8C2AE9424798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grpSp>
        <p:nvGrpSpPr>
          <p:cNvPr id="7" name="図形グループ 6"/>
          <p:cNvGrpSpPr/>
          <p:nvPr/>
        </p:nvGrpSpPr>
        <p:grpSpPr>
          <a:xfrm>
            <a:off x="3016839" y="1975308"/>
            <a:ext cx="1385032" cy="1434916"/>
            <a:chOff x="6429622" y="3670417"/>
            <a:chExt cx="2714378" cy="2812141"/>
          </a:xfrm>
        </p:grpSpPr>
        <p:pic>
          <p:nvPicPr>
            <p:cNvPr id="9" name="コンテンツ プレースホルダー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180"/>
            <a:stretch/>
          </p:blipFill>
          <p:spPr>
            <a:xfrm rot="730629" flipH="1">
              <a:off x="6429622" y="3670417"/>
              <a:ext cx="2679003" cy="2812141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8330761" y="3964900"/>
              <a:ext cx="81323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8800" i="1" dirty="0" smtClean="0">
                  <a:solidFill>
                    <a:srgbClr val="FF0000"/>
                  </a:solidFill>
                  <a:latin typeface="ＤＦＰ太丸ゴシック体"/>
                  <a:ea typeface="ＤＦＰ太丸ゴシック体"/>
                  <a:cs typeface="ＤＦＰ太丸ゴシック体"/>
                </a:rPr>
                <a:t>!</a:t>
              </a:r>
              <a:endParaRPr kumimoji="1" lang="ja-JP" altLang="en-US" sz="8800" i="1" dirty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endParaRPr>
            </a:p>
          </p:txBody>
        </p:sp>
      </p:grpSp>
      <p:cxnSp>
        <p:nvCxnSpPr>
          <p:cNvPr id="11" name="直線コネクタ 10"/>
          <p:cNvCxnSpPr/>
          <p:nvPr/>
        </p:nvCxnSpPr>
        <p:spPr>
          <a:xfrm flipV="1">
            <a:off x="457200" y="1005457"/>
            <a:ext cx="4175853" cy="3349621"/>
          </a:xfrm>
          <a:prstGeom prst="line">
            <a:avLst/>
          </a:prstGeom>
          <a:ln>
            <a:prstDash val="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1" name="図形グループ 20"/>
          <p:cNvGrpSpPr/>
          <p:nvPr/>
        </p:nvGrpSpPr>
        <p:grpSpPr>
          <a:xfrm>
            <a:off x="2260707" y="2863300"/>
            <a:ext cx="446559" cy="707886"/>
            <a:chOff x="2260707" y="3504740"/>
            <a:chExt cx="446559" cy="707886"/>
          </a:xfrm>
        </p:grpSpPr>
        <p:sp>
          <p:nvSpPr>
            <p:cNvPr id="17" name="円/楕円 16"/>
            <p:cNvSpPr/>
            <p:nvPr/>
          </p:nvSpPr>
          <p:spPr>
            <a:xfrm>
              <a:off x="2260707" y="3991631"/>
              <a:ext cx="146192" cy="14619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284905" y="3504740"/>
              <a:ext cx="4223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dirty="0" smtClean="0"/>
                <a:t>?</a:t>
              </a:r>
              <a:endParaRPr kumimoji="1" lang="ja-JP" altLang="en-US" sz="4000" dirty="0"/>
            </a:p>
          </p:txBody>
        </p:sp>
      </p:grpSp>
      <p:grpSp>
        <p:nvGrpSpPr>
          <p:cNvPr id="22" name="図形グループ 21"/>
          <p:cNvGrpSpPr/>
          <p:nvPr/>
        </p:nvGrpSpPr>
        <p:grpSpPr>
          <a:xfrm>
            <a:off x="2657600" y="1331630"/>
            <a:ext cx="446559" cy="707886"/>
            <a:chOff x="2260707" y="3504740"/>
            <a:chExt cx="446559" cy="707886"/>
          </a:xfrm>
        </p:grpSpPr>
        <p:sp>
          <p:nvSpPr>
            <p:cNvPr id="23" name="円/楕円 22"/>
            <p:cNvSpPr/>
            <p:nvPr/>
          </p:nvSpPr>
          <p:spPr>
            <a:xfrm>
              <a:off x="2260707" y="3991631"/>
              <a:ext cx="146192" cy="14619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284905" y="3504740"/>
              <a:ext cx="4223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dirty="0" smtClean="0"/>
                <a:t>?</a:t>
              </a:r>
              <a:endParaRPr kumimoji="1" lang="ja-JP" altLang="en-US" sz="4000" dirty="0"/>
            </a:p>
          </p:txBody>
        </p:sp>
      </p:grpSp>
      <p:pic>
        <p:nvPicPr>
          <p:cNvPr id="25" name="図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77" y="5105034"/>
            <a:ext cx="2254715" cy="1616441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2880880" y="6395118"/>
            <a:ext cx="3708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Analysis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by</a:t>
            </a:r>
            <a:r>
              <a:rPr kumimoji="1" lang="ja-JP" altLang="en-US" dirty="0" smtClean="0"/>
              <a:t> </a:t>
            </a:r>
            <a:r>
              <a:rPr kumimoji="1" lang="en-US" altLang="ja-JP" dirty="0" err="1" smtClean="0"/>
              <a:t>Minjung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Kim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(SNU/RIKEN)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073124" y="5629969"/>
            <a:ext cx="451469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Details to be discussed </a:t>
            </a:r>
            <a:r>
              <a:rPr lang="en-US" altLang="ja-JP" dirty="0" smtClean="0"/>
              <a:t>by Doug Field NG.0006</a:t>
            </a:r>
          </a:p>
          <a:p>
            <a:r>
              <a:rPr lang="en-US" altLang="ja-JP" dirty="0" smtClean="0"/>
              <a:t>Saturday Morning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7730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When is the next chance?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24" r="-10424"/>
          <a:stretch>
            <a:fillRect/>
          </a:stretch>
        </p:blipFill>
        <p:spPr>
          <a:xfrm>
            <a:off x="125246" y="1252536"/>
            <a:ext cx="8861760" cy="4873627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3E66-3639-3E48-844F-6724581A892D}" type="slidenum">
              <a:rPr kumimoji="1" lang="ja-JP" altLang="en-US" smtClean="0"/>
              <a:t>5</a:t>
            </a:fld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2190932" y="5387307"/>
            <a:ext cx="122803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953697" y="6352143"/>
            <a:ext cx="53099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Attractive Spin Program to be addressed beyond BES-II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893119" y="3154226"/>
            <a:ext cx="7270544" cy="586184"/>
          </a:xfrm>
          <a:prstGeom prst="rect">
            <a:avLst/>
          </a:prstGeom>
          <a:noFill/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57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STAR Fixed Target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57" b="3557"/>
          <a:stretch>
            <a:fillRect/>
          </a:stretch>
        </p:blipFill>
        <p:spPr/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3E66-3639-3E48-844F-6724581A892D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5" name="コンテンツ プレースホルダー 3" descr="star target 009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2" r="-361"/>
          <a:stretch/>
        </p:blipFill>
        <p:spPr>
          <a:xfrm>
            <a:off x="7493998" y="121113"/>
            <a:ext cx="1650002" cy="217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60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New Fixed Target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3E66-3639-3E48-844F-6724581A892D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5" name="コンテンツ プレースホルダー 3" descr="star target 009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2" r="-361"/>
          <a:stretch/>
        </p:blipFill>
        <p:spPr>
          <a:xfrm>
            <a:off x="671536" y="1393961"/>
            <a:ext cx="3427508" cy="260224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87411" y="3556511"/>
            <a:ext cx="158262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Support Frame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11512" y="1728743"/>
            <a:ext cx="128753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Gold Target</a:t>
            </a:r>
          </a:p>
          <a:p>
            <a:r>
              <a:rPr lang="en-US" altLang="ja-JP" dirty="0" err="1" smtClean="0"/>
              <a:t>X</a:t>
            </a:r>
            <a:r>
              <a:rPr lang="en-US" altLang="ja-JP" baseline="-25000" dirty="0" err="1" smtClean="0"/>
              <a:t>rad</a:t>
            </a:r>
            <a:r>
              <a:rPr lang="en-US" altLang="ja-JP" dirty="0" smtClean="0"/>
              <a:t> = </a:t>
            </a:r>
            <a:r>
              <a:rPr lang="en-US" altLang="ja-JP" dirty="0"/>
              <a:t>4% </a:t>
            </a:r>
            <a:endParaRPr kumimoji="1" lang="ja-JP" altLang="en-US" baseline="-25000" dirty="0"/>
          </a:p>
        </p:txBody>
      </p:sp>
      <p:cxnSp>
        <p:nvCxnSpPr>
          <p:cNvPr id="8" name="直線コネクタ 7"/>
          <p:cNvCxnSpPr/>
          <p:nvPr/>
        </p:nvCxnSpPr>
        <p:spPr>
          <a:xfrm flipH="1">
            <a:off x="2666570" y="2375074"/>
            <a:ext cx="160430" cy="5274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/>
          <p:cNvCxnSpPr>
            <a:stCxn id="6" idx="0"/>
          </p:cNvCxnSpPr>
          <p:nvPr/>
        </p:nvCxnSpPr>
        <p:spPr>
          <a:xfrm flipV="1">
            <a:off x="1578722" y="3215741"/>
            <a:ext cx="292879" cy="3407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" name="図形グループ 9"/>
          <p:cNvGrpSpPr/>
          <p:nvPr/>
        </p:nvGrpSpPr>
        <p:grpSpPr>
          <a:xfrm>
            <a:off x="3423202" y="3522645"/>
            <a:ext cx="583663" cy="403198"/>
            <a:chOff x="4220633" y="4885267"/>
            <a:chExt cx="583663" cy="403198"/>
          </a:xfrm>
        </p:grpSpPr>
        <p:cxnSp>
          <p:nvCxnSpPr>
            <p:cNvPr id="11" name="直線コネクタ 10"/>
            <p:cNvCxnSpPr/>
            <p:nvPr/>
          </p:nvCxnSpPr>
          <p:spPr>
            <a:xfrm>
              <a:off x="4342029" y="4958938"/>
              <a:ext cx="32453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4342029" y="4885267"/>
              <a:ext cx="0" cy="13804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4682066" y="4885267"/>
              <a:ext cx="0" cy="13804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4220633" y="4919133"/>
              <a:ext cx="583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1cm</a:t>
              </a:r>
              <a:endParaRPr kumimoji="1" lang="ja-JP" altLang="en-US" dirty="0"/>
            </a:p>
          </p:txBody>
        </p:sp>
      </p:grpSp>
      <p:sp>
        <p:nvSpPr>
          <p:cNvPr id="15" name="台形 14"/>
          <p:cNvSpPr/>
          <p:nvPr/>
        </p:nvSpPr>
        <p:spPr>
          <a:xfrm>
            <a:off x="6117350" y="1728743"/>
            <a:ext cx="1384299" cy="254000"/>
          </a:xfrm>
          <a:prstGeom prst="trapezoi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dirty="0" smtClean="0"/>
              <a:t>Target </a:t>
            </a:r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6" name="台形 15"/>
          <p:cNvSpPr/>
          <p:nvPr/>
        </p:nvSpPr>
        <p:spPr>
          <a:xfrm rot="5400000">
            <a:off x="6936498" y="2534906"/>
            <a:ext cx="1384299" cy="254000"/>
          </a:xfrm>
          <a:prstGeom prst="trapezoi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Target B</a:t>
            </a:r>
            <a:endParaRPr kumimoji="1" lang="ja-JP" altLang="en-US" dirty="0"/>
          </a:p>
        </p:txBody>
      </p:sp>
      <p:sp>
        <p:nvSpPr>
          <p:cNvPr id="17" name="台形 16"/>
          <p:cNvSpPr/>
          <p:nvPr/>
        </p:nvSpPr>
        <p:spPr>
          <a:xfrm flipV="1">
            <a:off x="6117350" y="3345589"/>
            <a:ext cx="1384299" cy="254000"/>
          </a:xfrm>
          <a:prstGeom prst="trapezoi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342355" y="325564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Target C</a:t>
            </a:r>
            <a:endParaRPr kumimoji="1" lang="ja-JP" altLang="en-US" dirty="0"/>
          </a:p>
        </p:txBody>
      </p:sp>
      <p:sp>
        <p:nvSpPr>
          <p:cNvPr id="19" name="ドーナツ 18"/>
          <p:cNvSpPr/>
          <p:nvPr/>
        </p:nvSpPr>
        <p:spPr>
          <a:xfrm>
            <a:off x="5545850" y="1390748"/>
            <a:ext cx="2533649" cy="2535095"/>
          </a:xfrm>
          <a:prstGeom prst="donut">
            <a:avLst>
              <a:gd name="adj" fmla="val 1156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841906" y="3679723"/>
            <a:ext cx="158262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Support Frame</a:t>
            </a:r>
            <a:endParaRPr kumimoji="1" lang="ja-JP" altLang="en-US" dirty="0"/>
          </a:p>
        </p:txBody>
      </p:sp>
      <p:cxnSp>
        <p:nvCxnSpPr>
          <p:cNvPr id="21" name="直線コネクタ 20"/>
          <p:cNvCxnSpPr>
            <a:stCxn id="20" idx="0"/>
          </p:cNvCxnSpPr>
          <p:nvPr/>
        </p:nvCxnSpPr>
        <p:spPr>
          <a:xfrm flipV="1">
            <a:off x="5633217" y="3338953"/>
            <a:ext cx="292879" cy="3407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6726617" y="2580255"/>
            <a:ext cx="15875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V="1">
            <a:off x="6726617" y="2580255"/>
            <a:ext cx="15875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6061656" y="2396105"/>
            <a:ext cx="71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beam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677639" y="1180786"/>
            <a:ext cx="151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 smtClean="0"/>
              <a:t>Collider Mode</a:t>
            </a:r>
            <a:endParaRPr kumimoji="1" lang="ja-JP" altLang="en-US" u="sng" dirty="0"/>
          </a:p>
        </p:txBody>
      </p:sp>
      <p:grpSp>
        <p:nvGrpSpPr>
          <p:cNvPr id="47" name="図形グループ 46"/>
          <p:cNvGrpSpPr/>
          <p:nvPr/>
        </p:nvGrpSpPr>
        <p:grpSpPr>
          <a:xfrm>
            <a:off x="4246293" y="4269702"/>
            <a:ext cx="3905898" cy="2535095"/>
            <a:chOff x="4246293" y="4269702"/>
            <a:chExt cx="3905898" cy="2535095"/>
          </a:xfrm>
        </p:grpSpPr>
        <p:sp>
          <p:nvSpPr>
            <p:cNvPr id="28" name="台形 27"/>
            <p:cNvSpPr/>
            <p:nvPr/>
          </p:nvSpPr>
          <p:spPr>
            <a:xfrm>
              <a:off x="6190042" y="4607697"/>
              <a:ext cx="1384299" cy="254000"/>
            </a:xfrm>
            <a:prstGeom prst="trapezoi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en-US" dirty="0" smtClean="0"/>
                <a:t>Target </a:t>
              </a:r>
              <a:r>
                <a:rPr kumimoji="1" lang="en-US" altLang="ja-JP" dirty="0" smtClean="0"/>
                <a:t>A</a:t>
              </a:r>
              <a:endParaRPr kumimoji="1" lang="ja-JP" altLang="en-US" dirty="0"/>
            </a:p>
          </p:txBody>
        </p:sp>
        <p:sp>
          <p:nvSpPr>
            <p:cNvPr id="29" name="台形 28"/>
            <p:cNvSpPr/>
            <p:nvPr/>
          </p:nvSpPr>
          <p:spPr>
            <a:xfrm rot="5400000">
              <a:off x="7009190" y="5413860"/>
              <a:ext cx="1384299" cy="254000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Target B</a:t>
              </a:r>
              <a:endParaRPr kumimoji="1" lang="ja-JP" altLang="en-US" dirty="0"/>
            </a:p>
          </p:txBody>
        </p:sp>
        <p:sp>
          <p:nvSpPr>
            <p:cNvPr id="30" name="台形 29"/>
            <p:cNvSpPr/>
            <p:nvPr/>
          </p:nvSpPr>
          <p:spPr>
            <a:xfrm flipV="1">
              <a:off x="6190042" y="6224543"/>
              <a:ext cx="1384299" cy="254000"/>
            </a:xfrm>
            <a:prstGeom prst="trapezoi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6415047" y="6134602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Target C</a:t>
              </a:r>
              <a:endParaRPr kumimoji="1" lang="ja-JP" altLang="en-US" dirty="0"/>
            </a:p>
          </p:txBody>
        </p:sp>
        <p:sp>
          <p:nvSpPr>
            <p:cNvPr id="32" name="ドーナツ 31"/>
            <p:cNvSpPr/>
            <p:nvPr/>
          </p:nvSpPr>
          <p:spPr>
            <a:xfrm>
              <a:off x="5618542" y="4269702"/>
              <a:ext cx="2533649" cy="2535095"/>
            </a:xfrm>
            <a:prstGeom prst="donut">
              <a:avLst>
                <a:gd name="adj" fmla="val 11564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33" name="直線コネクタ 32"/>
            <p:cNvCxnSpPr/>
            <p:nvPr/>
          </p:nvCxnSpPr>
          <p:spPr>
            <a:xfrm>
              <a:off x="7258486" y="5459209"/>
              <a:ext cx="158750" cy="152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7258486" y="5459209"/>
              <a:ext cx="158750" cy="152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/>
            <p:cNvSpPr txBox="1"/>
            <p:nvPr/>
          </p:nvSpPr>
          <p:spPr>
            <a:xfrm>
              <a:off x="6593525" y="5275059"/>
              <a:ext cx="7157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beam</a:t>
              </a:r>
              <a:endParaRPr kumimoji="1" lang="ja-JP" altLang="en-US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246293" y="4301189"/>
              <a:ext cx="1943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u="sng" dirty="0" smtClean="0"/>
                <a:t>Fixed Target Mode</a:t>
              </a:r>
              <a:endParaRPr kumimoji="1" lang="ja-JP" altLang="en-US" u="sng" dirty="0"/>
            </a:p>
          </p:txBody>
        </p:sp>
      </p:grpSp>
      <p:grpSp>
        <p:nvGrpSpPr>
          <p:cNvPr id="48" name="図形グループ 47"/>
          <p:cNvGrpSpPr/>
          <p:nvPr/>
        </p:nvGrpSpPr>
        <p:grpSpPr>
          <a:xfrm>
            <a:off x="323902" y="4282688"/>
            <a:ext cx="3905898" cy="2535095"/>
            <a:chOff x="323902" y="4282688"/>
            <a:chExt cx="3905898" cy="2535095"/>
          </a:xfrm>
        </p:grpSpPr>
        <p:sp>
          <p:nvSpPr>
            <p:cNvPr id="38" name="台形 37"/>
            <p:cNvSpPr/>
            <p:nvPr/>
          </p:nvSpPr>
          <p:spPr>
            <a:xfrm>
              <a:off x="2267651" y="4620683"/>
              <a:ext cx="1384299" cy="254000"/>
            </a:xfrm>
            <a:prstGeom prst="trapezoi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en-US" dirty="0" smtClean="0"/>
                <a:t>Target </a:t>
              </a:r>
              <a:r>
                <a:rPr kumimoji="1" lang="en-US" altLang="ja-JP" dirty="0" smtClean="0"/>
                <a:t>A</a:t>
              </a:r>
              <a:endParaRPr kumimoji="1" lang="ja-JP" altLang="en-US" dirty="0"/>
            </a:p>
          </p:txBody>
        </p:sp>
        <p:sp>
          <p:nvSpPr>
            <p:cNvPr id="39" name="台形 38"/>
            <p:cNvSpPr/>
            <p:nvPr/>
          </p:nvSpPr>
          <p:spPr>
            <a:xfrm rot="5400000">
              <a:off x="3086799" y="5426846"/>
              <a:ext cx="1384299" cy="254000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Target B</a:t>
              </a:r>
              <a:endParaRPr kumimoji="1" lang="ja-JP" altLang="en-US" dirty="0"/>
            </a:p>
          </p:txBody>
        </p:sp>
        <p:sp>
          <p:nvSpPr>
            <p:cNvPr id="40" name="台形 39"/>
            <p:cNvSpPr/>
            <p:nvPr/>
          </p:nvSpPr>
          <p:spPr>
            <a:xfrm flipV="1">
              <a:off x="2267651" y="6237529"/>
              <a:ext cx="1384299" cy="254000"/>
            </a:xfrm>
            <a:prstGeom prst="trapezoi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492656" y="6147588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Target C</a:t>
              </a:r>
              <a:endParaRPr kumimoji="1" lang="ja-JP" altLang="en-US" dirty="0"/>
            </a:p>
          </p:txBody>
        </p:sp>
        <p:sp>
          <p:nvSpPr>
            <p:cNvPr id="42" name="ドーナツ 41"/>
            <p:cNvSpPr/>
            <p:nvPr/>
          </p:nvSpPr>
          <p:spPr>
            <a:xfrm>
              <a:off x="1696151" y="4282688"/>
              <a:ext cx="2533649" cy="2535095"/>
            </a:xfrm>
            <a:prstGeom prst="donut">
              <a:avLst>
                <a:gd name="adj" fmla="val 11564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43" name="直線コネクタ 42"/>
            <p:cNvCxnSpPr/>
            <p:nvPr/>
          </p:nvCxnSpPr>
          <p:spPr>
            <a:xfrm>
              <a:off x="2319233" y="5458503"/>
              <a:ext cx="158750" cy="152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V="1">
              <a:off x="2319233" y="5458503"/>
              <a:ext cx="158750" cy="152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テキスト ボックス 44"/>
            <p:cNvSpPr txBox="1"/>
            <p:nvPr/>
          </p:nvSpPr>
          <p:spPr>
            <a:xfrm>
              <a:off x="2370033" y="5129333"/>
              <a:ext cx="7157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beam</a:t>
              </a:r>
              <a:endParaRPr kumimoji="1" lang="ja-JP" altLang="en-US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323902" y="4314175"/>
              <a:ext cx="19437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u="sng" dirty="0" smtClean="0"/>
                <a:t>Background Study Mode</a:t>
              </a:r>
              <a:endParaRPr kumimoji="1" lang="ja-JP" altLang="en-US" u="sng" dirty="0"/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6601081" y="581034"/>
            <a:ext cx="245451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Goal : 30 </a:t>
            </a:r>
            <a:r>
              <a:rPr lang="en-US" altLang="ja-JP" dirty="0" err="1" smtClean="0"/>
              <a:t>Mevents</a:t>
            </a:r>
            <a:endParaRPr lang="en-US" altLang="ja-JP" dirty="0" smtClean="0"/>
          </a:p>
          <a:p>
            <a:r>
              <a:rPr lang="en-US" altLang="ja-JP" dirty="0" smtClean="0"/>
              <a:t>(2 hours x 5kHz) / target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979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Price We Pay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661924"/>
              </p:ext>
            </p:extLst>
          </p:nvPr>
        </p:nvGraphicFramePr>
        <p:xfrm>
          <a:off x="334301" y="1020207"/>
          <a:ext cx="7845285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095"/>
                <a:gridCol w="2615095"/>
                <a:gridCol w="26150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Beam Energy [</a:t>
                      </a:r>
                      <a:r>
                        <a:rPr kumimoji="1" lang="en-US" altLang="ja-JP" sz="2000" dirty="0" err="1" smtClean="0"/>
                        <a:t>GeV</a:t>
                      </a:r>
                      <a:r>
                        <a:rPr kumimoji="1" lang="en-US" altLang="ja-JP" sz="2000" dirty="0" smtClean="0"/>
                        <a:t>]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Collision </a:t>
                      </a:r>
                      <a:r>
                        <a:rPr kumimoji="1" lang="en-US" altLang="ja-JP" sz="2000" baseline="0" dirty="0" smtClean="0"/>
                        <a:t>√s</a:t>
                      </a:r>
                      <a:r>
                        <a:rPr kumimoji="1" lang="en-US" altLang="ja-JP" sz="2000" dirty="0" smtClean="0"/>
                        <a:t> [</a:t>
                      </a:r>
                      <a:r>
                        <a:rPr kumimoji="1" lang="en-US" altLang="ja-JP" sz="2000" dirty="0" err="1" smtClean="0"/>
                        <a:t>GeV</a:t>
                      </a:r>
                      <a:r>
                        <a:rPr kumimoji="1" lang="en-US" altLang="ja-JP" sz="2000" dirty="0" smtClean="0"/>
                        <a:t>]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 Fixed</a:t>
                      </a:r>
                      <a:r>
                        <a:rPr kumimoji="1" lang="en-US" altLang="ja-JP" sz="2000" baseline="0" dirty="0" smtClean="0"/>
                        <a:t> Target √s [</a:t>
                      </a:r>
                      <a:r>
                        <a:rPr kumimoji="1" lang="en-US" altLang="ja-JP" sz="2000" baseline="0" dirty="0" err="1" smtClean="0"/>
                        <a:t>GeV</a:t>
                      </a:r>
                      <a:r>
                        <a:rPr kumimoji="1" lang="en-US" altLang="ja-JP" sz="2000" baseline="0" dirty="0" smtClean="0"/>
                        <a:t>]</a:t>
                      </a:r>
                      <a:endParaRPr kumimoji="1" lang="ja-JP" alt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100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200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14</a:t>
                      </a:r>
                      <a:endParaRPr kumimoji="1" lang="ja-JP" alt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250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500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22</a:t>
                      </a:r>
                      <a:endParaRPr kumimoji="1" lang="ja-JP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コンテンツ プレースホルダー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244" r="-9244"/>
          <a:stretch>
            <a:fillRect/>
          </a:stretch>
        </p:blipFill>
        <p:spPr>
          <a:xfrm>
            <a:off x="-455290" y="2643473"/>
            <a:ext cx="5790944" cy="3184796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567261" y="3096022"/>
            <a:ext cx="3837096" cy="234583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8261516" y="1818016"/>
            <a:ext cx="78654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Run17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72347" y="5833130"/>
            <a:ext cx="229439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/>
              <a:t>Proton-</a:t>
            </a:r>
            <a:r>
              <a:rPr kumimoji="1" lang="en-US" altLang="ja-JP" sz="2800" dirty="0" smtClean="0"/>
              <a:t>proton</a:t>
            </a:r>
            <a:endParaRPr kumimoji="1" lang="ja-JP" altLang="en-US" sz="2800" dirty="0"/>
          </a:p>
        </p:txBody>
      </p:sp>
      <p:sp>
        <p:nvSpPr>
          <p:cNvPr id="11" name="円/楕円 10"/>
          <p:cNvSpPr/>
          <p:nvPr/>
        </p:nvSpPr>
        <p:spPr>
          <a:xfrm>
            <a:off x="696115" y="3148613"/>
            <a:ext cx="124916" cy="12491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 flipH="1" flipV="1">
            <a:off x="796904" y="3325289"/>
            <a:ext cx="261362" cy="8500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67261" y="4162097"/>
            <a:ext cx="130930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dirty="0"/>
              <a:t>√</a:t>
            </a:r>
            <a:r>
              <a:rPr lang="en-US" altLang="ja-JP" dirty="0" smtClean="0"/>
              <a:t>s=22GeV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3E66-3639-3E48-844F-6724581A892D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198" y="2355616"/>
            <a:ext cx="4195861" cy="4365859"/>
          </a:xfrm>
          <a:prstGeom prst="rect">
            <a:avLst/>
          </a:prstGeom>
        </p:spPr>
      </p:pic>
      <p:cxnSp>
        <p:nvCxnSpPr>
          <p:cNvPr id="17" name="直線コネクタ 16"/>
          <p:cNvCxnSpPr/>
          <p:nvPr/>
        </p:nvCxnSpPr>
        <p:spPr>
          <a:xfrm flipV="1">
            <a:off x="5470763" y="2782883"/>
            <a:ext cx="3577296" cy="2973294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5455822" y="4411471"/>
            <a:ext cx="3577296" cy="8367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8261516" y="416356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1/5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380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4817</TotalTime>
  <Words>251</Words>
  <Application>Microsoft Macintosh PowerPoint</Application>
  <PresentationFormat>On-screen Show (4:3)</PresentationFormat>
  <Paragraphs>93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ホワイト</vt:lpstr>
      <vt:lpstr>Nuclear Dependence of  Forward Neutron Single Spin Asymmetry AN</vt:lpstr>
      <vt:lpstr>Forward Neutron Single Spin Asymmetry </vt:lpstr>
      <vt:lpstr>Forward Neutron Single Spin Asymmetry </vt:lpstr>
      <vt:lpstr>Run15 A-Dependence</vt:lpstr>
      <vt:lpstr>When is the next chance?</vt:lpstr>
      <vt:lpstr>STAR Fixed Target</vt:lpstr>
      <vt:lpstr>New Fixed Target</vt:lpstr>
      <vt:lpstr>Price We Pay</vt:lpstr>
    </vt:vector>
  </TitlesOfParts>
  <Company>RIKEN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Forward Neutron Asymmetry Measurement for pA  using Fixed Target </dc:title>
  <dc:creator>Nakagawa Itaru</dc:creator>
  <cp:lastModifiedBy>Lijuan Ruan</cp:lastModifiedBy>
  <cp:revision>58</cp:revision>
  <dcterms:created xsi:type="dcterms:W3CDTF">2015-10-14T05:09:46Z</dcterms:created>
  <dcterms:modified xsi:type="dcterms:W3CDTF">2015-11-09T21:24:26Z</dcterms:modified>
</cp:coreProperties>
</file>