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70" r:id="rId3"/>
    <p:sldId id="292" r:id="rId4"/>
    <p:sldId id="293" r:id="rId5"/>
    <p:sldId id="297" r:id="rId6"/>
    <p:sldId id="273" r:id="rId7"/>
    <p:sldId id="274" r:id="rId8"/>
    <p:sldId id="279" r:id="rId9"/>
    <p:sldId id="258" r:id="rId10"/>
    <p:sldId id="280" r:id="rId11"/>
    <p:sldId id="275" r:id="rId12"/>
    <p:sldId id="281" r:id="rId13"/>
    <p:sldId id="286" r:id="rId14"/>
    <p:sldId id="285" r:id="rId15"/>
    <p:sldId id="284" r:id="rId16"/>
    <p:sldId id="283" r:id="rId17"/>
    <p:sldId id="294" r:id="rId18"/>
    <p:sldId id="288" r:id="rId19"/>
    <p:sldId id="295" r:id="rId20"/>
    <p:sldId id="296" r:id="rId21"/>
    <p:sldId id="299" r:id="rId22"/>
    <p:sldId id="277" r:id="rId23"/>
    <p:sldId id="276" r:id="rId24"/>
    <p:sldId id="287" r:id="rId25"/>
    <p:sldId id="298" r:id="rId26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3" Type="http://schemas.openxmlformats.org/officeDocument/2006/relationships/image" Target="../media/image110.wmf"/><Relationship Id="rId7" Type="http://schemas.openxmlformats.org/officeDocument/2006/relationships/image" Target="../media/image88.wmf"/><Relationship Id="rId12" Type="http://schemas.openxmlformats.org/officeDocument/2006/relationships/image" Target="../media/image116.wmf"/><Relationship Id="rId2" Type="http://schemas.openxmlformats.org/officeDocument/2006/relationships/image" Target="../media/image109.wmf"/><Relationship Id="rId16" Type="http://schemas.openxmlformats.org/officeDocument/2006/relationships/image" Target="../media/image120.wmf"/><Relationship Id="rId1" Type="http://schemas.openxmlformats.org/officeDocument/2006/relationships/image" Target="../media/image108.wmf"/><Relationship Id="rId6" Type="http://schemas.openxmlformats.org/officeDocument/2006/relationships/image" Target="../media/image87.wmf"/><Relationship Id="rId11" Type="http://schemas.openxmlformats.org/officeDocument/2006/relationships/image" Target="../media/image115.wmf"/><Relationship Id="rId5" Type="http://schemas.openxmlformats.org/officeDocument/2006/relationships/image" Target="../media/image86.wmf"/><Relationship Id="rId15" Type="http://schemas.openxmlformats.org/officeDocument/2006/relationships/image" Target="../media/image119.wmf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image" Target="../media/image113.wmf"/><Relationship Id="rId14" Type="http://schemas.openxmlformats.org/officeDocument/2006/relationships/image" Target="../media/image1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65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4" Type="http://schemas.openxmlformats.org/officeDocument/2006/relationships/image" Target="../media/image1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png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18" Type="http://schemas.openxmlformats.org/officeDocument/2006/relationships/image" Target="../media/image8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81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20" Type="http://schemas.openxmlformats.org/officeDocument/2006/relationships/image" Target="../media/image84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10" Type="http://schemas.openxmlformats.org/officeDocument/2006/relationships/image" Target="../media/image74.wmf"/><Relationship Id="rId19" Type="http://schemas.openxmlformats.org/officeDocument/2006/relationships/image" Target="../media/image83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65.wmf"/><Relationship Id="rId7" Type="http://schemas.openxmlformats.org/officeDocument/2006/relationships/image" Target="../media/image87.wmf"/><Relationship Id="rId2" Type="http://schemas.openxmlformats.org/officeDocument/2006/relationships/image" Target="../media/image70.wmf"/><Relationship Id="rId1" Type="http://schemas.openxmlformats.org/officeDocument/2006/relationships/image" Target="../media/image85.wmf"/><Relationship Id="rId6" Type="http://schemas.openxmlformats.org/officeDocument/2006/relationships/image" Target="../media/image86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8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3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3511467-3C6A-461A-B005-335848525333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B79C902-5275-4CA4-89C0-F00880EEE5E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7CA98-135C-4418-9D3E-05425BD146C2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BB29-430B-4A34-BAC9-5E81F616C22F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F146-CF45-4EA9-AD2C-1FBC10F2A17E}" type="datetimeFigureOut">
              <a:rPr lang="en-US" smtClean="0"/>
              <a:pPr/>
              <a:t>8/21/2014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27B40-C317-435A-920F-ED4838C122C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3.bin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104.jpeg"/><Relationship Id="rId7" Type="http://schemas.openxmlformats.org/officeDocument/2006/relationships/oleObject" Target="../embeddings/oleObject89.bin"/><Relationship Id="rId12" Type="http://schemas.openxmlformats.org/officeDocument/2006/relationships/oleObject" Target="../embeddings/oleObject92.bin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7.jpeg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5.bin"/><Relationship Id="rId10" Type="http://schemas.openxmlformats.org/officeDocument/2006/relationships/oleObject" Target="../embeddings/oleObject91.bin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105.jpeg"/><Relationship Id="rId9" Type="http://schemas.openxmlformats.org/officeDocument/2006/relationships/image" Target="../media/image106.jpeg"/><Relationship Id="rId14" Type="http://schemas.openxmlformats.org/officeDocument/2006/relationships/oleObject" Target="../embeddings/oleObject9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oleObject" Target="../embeddings/oleObject107.bin"/><Relationship Id="rId18" Type="http://schemas.openxmlformats.org/officeDocument/2006/relationships/oleObject" Target="../embeddings/oleObject112.bin"/><Relationship Id="rId3" Type="http://schemas.openxmlformats.org/officeDocument/2006/relationships/image" Target="../media/image121.jpeg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2.jpeg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6.bin"/><Relationship Id="rId24" Type="http://schemas.openxmlformats.org/officeDocument/2006/relationships/oleObject" Target="../embeddings/oleObject118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9.bin"/><Relationship Id="rId23" Type="http://schemas.openxmlformats.org/officeDocument/2006/relationships/oleObject" Target="../embeddings/oleObject117.bin"/><Relationship Id="rId10" Type="http://schemas.openxmlformats.org/officeDocument/2006/relationships/oleObject" Target="../embeddings/oleObject105.bin"/><Relationship Id="rId19" Type="http://schemas.openxmlformats.org/officeDocument/2006/relationships/oleObject" Target="../embeddings/oleObject113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4.bin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jpeg"/><Relationship Id="rId4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7.jpeg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image" Target="../media/image143.jpeg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47.png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46.png"/><Relationship Id="rId4" Type="http://schemas.openxmlformats.org/officeDocument/2006/relationships/image" Target="../media/image144.jpeg"/><Relationship Id="rId9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3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4.bin"/><Relationship Id="rId5" Type="http://schemas.openxmlformats.org/officeDocument/2006/relationships/oleObject" Target="../embeddings/oleObject133.bin"/><Relationship Id="rId10" Type="http://schemas.openxmlformats.org/officeDocument/2006/relationships/oleObject" Target="../embeddings/oleObject138.bin"/><Relationship Id="rId4" Type="http://schemas.openxmlformats.org/officeDocument/2006/relationships/image" Target="../media/image166.jpeg"/><Relationship Id="rId9" Type="http://schemas.openxmlformats.org/officeDocument/2006/relationships/oleObject" Target="../embeddings/oleObject13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lac.stanford.edu/spires/find/wwwhepau/wwwscan?rawcmd=fin+%22Alam,%20Jane%22" TargetMode="External"/><Relationship Id="rId13" Type="http://schemas.openxmlformats.org/officeDocument/2006/relationships/image" Target="../media/image173.jpeg"/><Relationship Id="rId3" Type="http://schemas.openxmlformats.org/officeDocument/2006/relationships/hyperlink" Target="http://slac.stanford.edu/spires/find/wwwhepau/wwwscan?rawcmd=fin+%22Mohanty,%20Payal%22" TargetMode="External"/><Relationship Id="rId7" Type="http://schemas.openxmlformats.org/officeDocument/2006/relationships/hyperlink" Target="http://slac.stanford.edu/spires/find/wwwhepau/wwwscan?rawcmd=fin+%22Sarkar,%20Sourav%22" TargetMode="External"/><Relationship Id="rId12" Type="http://schemas.openxmlformats.org/officeDocument/2006/relationships/image" Target="../media/image172.jpeg"/><Relationship Id="rId17" Type="http://schemas.openxmlformats.org/officeDocument/2006/relationships/image" Target="../media/image177.jpeg"/><Relationship Id="rId2" Type="http://schemas.openxmlformats.org/officeDocument/2006/relationships/hyperlink" Target="http://inspirehep.net/author/Sarkar,%20Sourav?recid=1103056&amp;ln=en" TargetMode="External"/><Relationship Id="rId16" Type="http://schemas.openxmlformats.org/officeDocument/2006/relationships/image" Target="../media/image17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ac.stanford.edu/spires/find/wwwhepau/wwwscan?rawcmd=fin+%22Mohanty,%20Bedangadas%22" TargetMode="External"/><Relationship Id="rId11" Type="http://schemas.openxmlformats.org/officeDocument/2006/relationships/image" Target="../media/image171.jpeg"/><Relationship Id="rId5" Type="http://schemas.openxmlformats.org/officeDocument/2006/relationships/hyperlink" Target="http://slac.stanford.edu/spires/find/wwwhepau/wwwscan?rawcmd=fin+%22Das,%20Santosh%20K.%22" TargetMode="External"/><Relationship Id="rId15" Type="http://schemas.openxmlformats.org/officeDocument/2006/relationships/image" Target="../media/image175.jpeg"/><Relationship Id="rId10" Type="http://schemas.openxmlformats.org/officeDocument/2006/relationships/image" Target="../media/image170.jpeg"/><Relationship Id="rId4" Type="http://schemas.openxmlformats.org/officeDocument/2006/relationships/hyperlink" Target="http://slac.stanford.edu/spires/find/wwwhepau/wwwscan?rawcmd=fin+%22Roy,%20Victor%22" TargetMode="External"/><Relationship Id="rId9" Type="http://schemas.openxmlformats.org/officeDocument/2006/relationships/hyperlink" Target="http://slac.stanford.edu/spires/find/wwwhepau/wwwscan?rawcmd=fin+%22Chaudhuri,%20Asis%20K.%22" TargetMode="External"/><Relationship Id="rId14" Type="http://schemas.openxmlformats.org/officeDocument/2006/relationships/image" Target="../media/image1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jpeg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62.jpeg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64.jpeg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24" Type="http://schemas.openxmlformats.org/officeDocument/2006/relationships/oleObject" Target="../embeddings/oleObject75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4.bin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70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3" Type="http://schemas.openxmlformats.org/officeDocument/2006/relationships/image" Target="../media/image90.jpeg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Sabya\Desktop\Sabya_QGPmeet_page1_imag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142984"/>
            <a:ext cx="4857784" cy="4234812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142852"/>
            <a:ext cx="7429552" cy="838200"/>
          </a:xfrm>
          <a:ln>
            <a:solidFill>
              <a:schemeClr val="tx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Vector Meson Spectral Functions in Medium</a:t>
            </a:r>
            <a:endParaRPr lang="en-US" sz="28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042982" y="1000108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Sabyasachi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Ghosh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 Box 4"/>
          <p:cNvSpPr txBox="1">
            <a:spLocks noChangeArrowheads="1"/>
          </p:cNvSpPr>
          <p:nvPr/>
        </p:nvSpPr>
        <p:spPr bwMode="auto">
          <a:xfrm>
            <a:off x="4572000" y="1285860"/>
            <a:ext cx="3886200" cy="37623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0033CC"/>
                </a:solidFill>
              </a:rPr>
              <a:t>Outline of the talk ………………</a:t>
            </a:r>
          </a:p>
        </p:txBody>
      </p:sp>
      <p:pic>
        <p:nvPicPr>
          <p:cNvPr id="1033" name="Picture 10" descr="auani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551363" y="1857364"/>
            <a:ext cx="3953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>
                <a:solidFill>
                  <a:srgbClr val="0033CC"/>
                </a:solidFill>
                <a:latin typeface="Monotype Corsiva" pitchFamily="66" charset="0"/>
              </a:rPr>
              <a:t>Motivation + meaning of spectral function </a:t>
            </a:r>
            <a:endParaRPr lang="en-US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589463" y="2501898"/>
            <a:ext cx="2829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>
                <a:solidFill>
                  <a:srgbClr val="0033CC"/>
                </a:solidFill>
                <a:latin typeface="Monotype Corsiva" pitchFamily="66" charset="0"/>
              </a:rPr>
              <a:t>RTF  (essence + calculations)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576763" y="3131106"/>
            <a:ext cx="4283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>
                <a:solidFill>
                  <a:srgbClr val="0033CC"/>
                </a:solidFill>
                <a:latin typeface="Monotype Corsiva" pitchFamily="66" charset="0"/>
              </a:rPr>
              <a:t>Results of  in-medium spectral function (</a:t>
            </a:r>
            <a:r>
              <a:rPr lang="en-US" dirty="0" smtClean="0">
                <a:solidFill>
                  <a:srgbClr val="0033CC"/>
                </a:solidFill>
                <a:latin typeface="Monotype Corsiva" pitchFamily="66" charset="0"/>
                <a:sym typeface="Symbol"/>
              </a:rPr>
              <a:t> + </a:t>
            </a:r>
            <a:r>
              <a:rPr lang="en-US" dirty="0" smtClean="0">
                <a:solidFill>
                  <a:srgbClr val="0033CC"/>
                </a:solidFill>
                <a:latin typeface="Monotype Corsiva" pitchFamily="66" charset="0"/>
              </a:rPr>
              <a:t>)</a:t>
            </a:r>
            <a:endParaRPr lang="en-US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572000" y="3705230"/>
            <a:ext cx="2345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>
                <a:solidFill>
                  <a:srgbClr val="0033CC"/>
                </a:solidFill>
                <a:latin typeface="Monotype Corsiva" pitchFamily="66" charset="0"/>
              </a:rPr>
              <a:t>Application on </a:t>
            </a:r>
            <a:r>
              <a:rPr lang="en-US" dirty="0" err="1" smtClean="0">
                <a:solidFill>
                  <a:srgbClr val="0033CC"/>
                </a:solidFill>
                <a:latin typeface="Monotype Corsiva" pitchFamily="66" charset="0"/>
              </a:rPr>
              <a:t>dilepton</a:t>
            </a:r>
            <a:endParaRPr lang="en-US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0484" name="Picture 4" descr="http://www.bnl.gov/conferences/common/images/banners/head_tpd2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143512"/>
            <a:ext cx="8501122" cy="1643074"/>
          </a:xfrm>
          <a:prstGeom prst="rect">
            <a:avLst/>
          </a:prstGeom>
          <a:noFill/>
        </p:spPr>
      </p:pic>
      <p:sp>
        <p:nvSpPr>
          <p:cNvPr id="11" name="Explosion 1 10"/>
          <p:cNvSpPr/>
          <p:nvPr/>
        </p:nvSpPr>
        <p:spPr bwMode="auto">
          <a:xfrm>
            <a:off x="1857356" y="2500306"/>
            <a:ext cx="857256" cy="1323980"/>
          </a:xfrm>
          <a:prstGeom prst="irregularSeal1">
            <a:avLst/>
          </a:prstGeom>
          <a:gradFill flip="none" rotWithShape="1">
            <a:gsLst>
              <a:gs pos="17000">
                <a:srgbClr val="FFF200">
                  <a:alpha val="60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3157534" y="2357430"/>
            <a:ext cx="200020" cy="2143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3371848" y="2786058"/>
            <a:ext cx="200020" cy="214314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Arrow 19"/>
          <p:cNvSpPr/>
          <p:nvPr/>
        </p:nvSpPr>
        <p:spPr>
          <a:xfrm rot="19741730">
            <a:off x="2127285" y="2786425"/>
            <a:ext cx="1101839" cy="257283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 rot="20822064">
            <a:off x="2226758" y="2938825"/>
            <a:ext cx="1101839" cy="257283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byasachi\Desktop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6429420" cy="4143404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06" y="4987312"/>
          <a:ext cx="900115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89"/>
                <a:gridCol w="2250289"/>
                <a:gridCol w="2250289"/>
                <a:gridCol w="2250289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----------------------------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vacuum part of   loop  (unitary cut )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IN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-------------------------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thermal part of  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loops  (unitary cut)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----------------------------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loops  (Landau cut )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----------------------------</a:t>
                      </a:r>
                    </a:p>
                    <a:p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loops (Landau cut)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7188" y="4929198"/>
          <a:ext cx="1714482" cy="414351"/>
        </p:xfrm>
        <a:graphic>
          <a:graphicData uri="http://schemas.openxmlformats.org/presentationml/2006/ole">
            <p:oleObj spid="_x0000_s48130" name="Equation" r:id="rId5" imgW="1066680" imgH="253800" progId="Equation.3">
              <p:embed/>
            </p:oleObj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574925" y="5019675"/>
          <a:ext cx="1689100" cy="420688"/>
        </p:xfrm>
        <a:graphic>
          <a:graphicData uri="http://schemas.openxmlformats.org/presentationml/2006/ole">
            <p:oleObj spid="_x0000_s48131" name="Equation" r:id="rId6" imgW="939600" imgH="24120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668838" y="5021263"/>
          <a:ext cx="1876425" cy="407987"/>
        </p:xfrm>
        <a:graphic>
          <a:graphicData uri="http://schemas.openxmlformats.org/presentationml/2006/ole">
            <p:oleObj spid="_x0000_s48132" name="Equation" r:id="rId7" imgW="901440" imgH="24120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970712" y="5019674"/>
          <a:ext cx="1530377" cy="409589"/>
        </p:xfrm>
        <a:graphic>
          <a:graphicData uri="http://schemas.openxmlformats.org/presentationml/2006/ole">
            <p:oleObj spid="_x0000_s48133" name="Equation" r:id="rId8" imgW="876240" imgH="241200" progId="Equation.3">
              <p:embed/>
            </p:oleObj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285720" y="357166"/>
            <a:ext cx="8335993" cy="4143404"/>
            <a:chOff x="285720" y="357166"/>
            <a:chExt cx="8335993" cy="4143404"/>
          </a:xfrm>
        </p:grpSpPr>
        <p:pic>
          <p:nvPicPr>
            <p:cNvPr id="2051" name="Picture 3" descr="C:\Users\Sabyasachi\Desktop\slide_1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5720" y="357166"/>
              <a:ext cx="6500858" cy="4143404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6286512" y="1500174"/>
              <a:ext cx="2335201" cy="571504"/>
              <a:chOff x="6286512" y="1500174"/>
              <a:chExt cx="2335201" cy="571504"/>
            </a:xfrm>
          </p:grpSpPr>
          <p:sp>
            <p:nvSpPr>
              <p:cNvPr id="12" name="Right Brace 11"/>
              <p:cNvSpPr/>
              <p:nvPr/>
            </p:nvSpPr>
            <p:spPr>
              <a:xfrm>
                <a:off x="6286512" y="1500174"/>
                <a:ext cx="571504" cy="571504"/>
              </a:xfrm>
              <a:prstGeom prst="rightBrac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aphicFrame>
            <p:nvGraphicFramePr>
              <p:cNvPr id="39943" name="Object 7"/>
              <p:cNvGraphicFramePr>
                <a:graphicFrameLocks noChangeAspect="1"/>
              </p:cNvGraphicFramePr>
              <p:nvPr/>
            </p:nvGraphicFramePr>
            <p:xfrm>
              <a:off x="7021513" y="1643063"/>
              <a:ext cx="1600200" cy="336550"/>
            </p:xfrm>
            <a:graphic>
              <a:graphicData uri="http://schemas.openxmlformats.org/presentationml/2006/ole">
                <p:oleObj spid="_x0000_s48136" name="Equation" r:id="rId10" imgW="901440" imgH="241200" progId="Equation.3">
                  <p:embed/>
                </p:oleObj>
              </a:graphicData>
            </a:graphic>
          </p:graphicFrame>
        </p:grpSp>
      </p:grpSp>
      <p:grpSp>
        <p:nvGrpSpPr>
          <p:cNvPr id="4" name="Group 25"/>
          <p:cNvGrpSpPr/>
          <p:nvPr/>
        </p:nvGrpSpPr>
        <p:grpSpPr>
          <a:xfrm>
            <a:off x="285720" y="357166"/>
            <a:ext cx="8094693" cy="4143404"/>
            <a:chOff x="9858412" y="357166"/>
            <a:chExt cx="8094693" cy="4143404"/>
          </a:xfrm>
        </p:grpSpPr>
        <p:grpSp>
          <p:nvGrpSpPr>
            <p:cNvPr id="7" name="Group 23"/>
            <p:cNvGrpSpPr/>
            <p:nvPr/>
          </p:nvGrpSpPr>
          <p:grpSpPr>
            <a:xfrm>
              <a:off x="9858412" y="357166"/>
              <a:ext cx="8094693" cy="4143404"/>
              <a:chOff x="214282" y="357166"/>
              <a:chExt cx="8094693" cy="4143404"/>
            </a:xfrm>
          </p:grpSpPr>
          <p:pic>
            <p:nvPicPr>
              <p:cNvPr id="2052" name="Picture 4" descr="C:\Users\Sabyasachi\Desktop\slide_13.jp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14282" y="357166"/>
                <a:ext cx="6572296" cy="4143404"/>
              </a:xfrm>
              <a:prstGeom prst="rect">
                <a:avLst/>
              </a:prstGeom>
              <a:noFill/>
            </p:spPr>
          </p:pic>
          <p:grpSp>
            <p:nvGrpSpPr>
              <p:cNvPr id="8" name="Group 21"/>
              <p:cNvGrpSpPr/>
              <p:nvPr/>
            </p:nvGrpSpPr>
            <p:grpSpPr>
              <a:xfrm>
                <a:off x="6215074" y="1233488"/>
                <a:ext cx="2093901" cy="338137"/>
                <a:chOff x="6286512" y="1233488"/>
                <a:chExt cx="2093901" cy="338137"/>
              </a:xfrm>
            </p:grpSpPr>
            <p:sp>
              <p:nvSpPr>
                <p:cNvPr id="13" name="Right Brace 12"/>
                <p:cNvSpPr/>
                <p:nvPr/>
              </p:nvSpPr>
              <p:spPr>
                <a:xfrm>
                  <a:off x="6286512" y="1304908"/>
                  <a:ext cx="571504" cy="195266"/>
                </a:xfrm>
                <a:prstGeom prst="rightBrace">
                  <a:avLst/>
                </a:prstGeom>
                <a:ln w="190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graphicFrame>
              <p:nvGraphicFramePr>
                <p:cNvPr id="39944" name="Object 8"/>
                <p:cNvGraphicFramePr>
                  <a:graphicFrameLocks noChangeAspect="1"/>
                </p:cNvGraphicFramePr>
                <p:nvPr/>
              </p:nvGraphicFramePr>
              <p:xfrm>
                <a:off x="7042150" y="1233488"/>
                <a:ext cx="1338263" cy="338137"/>
              </p:xfrm>
              <a:graphic>
                <a:graphicData uri="http://schemas.openxmlformats.org/presentationml/2006/ole">
                  <p:oleObj spid="_x0000_s48137" name="Equation" r:id="rId12" imgW="876240" imgH="241200" progId="Equation.3">
                    <p:embed/>
                  </p:oleObj>
                </a:graphicData>
              </a:graphic>
            </p:graphicFrame>
          </p:grpSp>
        </p:grpSp>
        <p:sp>
          <p:nvSpPr>
            <p:cNvPr id="25" name="Right Brace 24"/>
            <p:cNvSpPr/>
            <p:nvPr/>
          </p:nvSpPr>
          <p:spPr>
            <a:xfrm>
              <a:off x="15859204" y="1500174"/>
              <a:ext cx="571504" cy="571504"/>
            </a:xfrm>
            <a:prstGeom prst="rightBrac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6286512" y="2071678"/>
            <a:ext cx="2286016" cy="1857388"/>
            <a:chOff x="6286512" y="2071678"/>
            <a:chExt cx="2286016" cy="1857388"/>
          </a:xfrm>
        </p:grpSpPr>
        <p:sp>
          <p:nvSpPr>
            <p:cNvPr id="11" name="Right Brace 10"/>
            <p:cNvSpPr/>
            <p:nvPr/>
          </p:nvSpPr>
          <p:spPr>
            <a:xfrm>
              <a:off x="6286512" y="2428868"/>
              <a:ext cx="571504" cy="1500198"/>
            </a:xfrm>
            <a:prstGeom prst="rightBrac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6286512" y="2071678"/>
              <a:ext cx="571504" cy="357190"/>
            </a:xfrm>
            <a:prstGeom prst="rightBrac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aphicFrame>
          <p:nvGraphicFramePr>
            <p:cNvPr id="39941" name="Object 5"/>
            <p:cNvGraphicFramePr>
              <a:graphicFrameLocks noChangeAspect="1"/>
            </p:cNvGraphicFramePr>
            <p:nvPr/>
          </p:nvGraphicFramePr>
          <p:xfrm>
            <a:off x="7039003" y="3022599"/>
            <a:ext cx="1533525" cy="334963"/>
          </p:xfrm>
          <a:graphic>
            <a:graphicData uri="http://schemas.openxmlformats.org/presentationml/2006/ole">
              <p:oleObj spid="_x0000_s48134" name="Equation" r:id="rId13" imgW="1066680" imgH="241200" progId="Equation.3">
                <p:embed/>
              </p:oleObj>
            </a:graphicData>
          </a:graphic>
        </p:graphicFrame>
        <p:graphicFrame>
          <p:nvGraphicFramePr>
            <p:cNvPr id="39942" name="Object 6"/>
            <p:cNvGraphicFramePr>
              <a:graphicFrameLocks noChangeAspect="1"/>
            </p:cNvGraphicFramePr>
            <p:nvPr/>
          </p:nvGraphicFramePr>
          <p:xfrm>
            <a:off x="7048500" y="2093913"/>
            <a:ext cx="1362075" cy="344487"/>
          </p:xfrm>
          <a:graphic>
            <a:graphicData uri="http://schemas.openxmlformats.org/presentationml/2006/ole">
              <p:oleObj spid="_x0000_s48135" name="Equation" r:id="rId14" imgW="914400" imgH="241200" progId="Equation.3">
                <p:embed/>
              </p:oleObj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785918" y="5575316"/>
          <a:ext cx="428628" cy="282576"/>
        </p:xfrm>
        <a:graphic>
          <a:graphicData uri="http://schemas.openxmlformats.org/presentationml/2006/ole">
            <p:oleObj spid="_x0000_s48138" name="Equation" r:id="rId15" imgW="228600" imgH="13968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071934" y="5643578"/>
          <a:ext cx="519113" cy="231775"/>
        </p:xfrm>
        <a:graphic>
          <a:graphicData uri="http://schemas.openxmlformats.org/presentationml/2006/ole">
            <p:oleObj spid="_x0000_s48139" name="Equation" r:id="rId16" imgW="228600" imgH="13968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786314" y="5500702"/>
          <a:ext cx="1816100" cy="717550"/>
        </p:xfrm>
        <a:graphic>
          <a:graphicData uri="http://schemas.openxmlformats.org/presentationml/2006/ole">
            <p:oleObj spid="_x0000_s48140" name="Equation" r:id="rId17" imgW="799920" imgH="431640" progId="Equation.3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808819" y="5500702"/>
          <a:ext cx="2335213" cy="758825"/>
        </p:xfrm>
        <a:graphic>
          <a:graphicData uri="http://schemas.openxmlformats.org/presentationml/2006/ole">
            <p:oleObj spid="_x0000_s48141" name="Equation" r:id="rId18" imgW="1231560" imgH="457200" progId="Equation.3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190755" y="71414"/>
          <a:ext cx="3024187" cy="358775"/>
        </p:xfrm>
        <a:graphic>
          <a:graphicData uri="http://schemas.openxmlformats.org/presentationml/2006/ole">
            <p:oleObj spid="_x0000_s48142" name="Equation" r:id="rId19" imgW="19303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285720" y="3857628"/>
            <a:ext cx="4643470" cy="3000372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376" name="Picture 16" descr="C:\Users\Sabyasachi\Desktop\rh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090542" y="2726927"/>
            <a:ext cx="850396" cy="1165290"/>
          </a:xfrm>
          <a:prstGeom prst="rect">
            <a:avLst/>
          </a:prstGeom>
          <a:noFill/>
        </p:spPr>
      </p:pic>
      <p:sp>
        <p:nvSpPr>
          <p:cNvPr id="49" name="Rounded Rectangular Callout 48"/>
          <p:cNvSpPr/>
          <p:nvPr/>
        </p:nvSpPr>
        <p:spPr>
          <a:xfrm>
            <a:off x="5500694" y="2663200"/>
            <a:ext cx="3357586" cy="714380"/>
          </a:xfrm>
          <a:prstGeom prst="wedgeRoundRectCallout">
            <a:avLst>
              <a:gd name="adj1" fmla="val -66269"/>
              <a:gd name="adj2" fmla="val 9988"/>
              <a:gd name="adj3" fmla="val 16667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428992" y="3234704"/>
            <a:ext cx="1214446" cy="7143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92373" y="142852"/>
            <a:ext cx="5236883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Physical interpretation of imaginary part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of in-medium self-energy :</a:t>
            </a:r>
            <a:endParaRPr lang="en-IN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622300" y="1022350"/>
          <a:ext cx="4157663" cy="835025"/>
        </p:xfrm>
        <a:graphic>
          <a:graphicData uri="http://schemas.openxmlformats.org/presentationml/2006/ole">
            <p:oleObj spid="_x0000_s44036" name="Equation" r:id="rId4" imgW="2184120" imgH="469800" progId="Equation.3">
              <p:embed/>
            </p:oleObj>
          </a:graphicData>
        </a:graphic>
      </p:graphicFrame>
      <p:grpSp>
        <p:nvGrpSpPr>
          <p:cNvPr id="2" name="Group 123"/>
          <p:cNvGrpSpPr/>
          <p:nvPr/>
        </p:nvGrpSpPr>
        <p:grpSpPr>
          <a:xfrm>
            <a:off x="142844" y="214290"/>
            <a:ext cx="8929718" cy="2286016"/>
            <a:chOff x="142844" y="214290"/>
            <a:chExt cx="8929718" cy="2286016"/>
          </a:xfrm>
        </p:grpSpPr>
        <p:grpSp>
          <p:nvGrpSpPr>
            <p:cNvPr id="3" name="Group 122"/>
            <p:cNvGrpSpPr/>
            <p:nvPr/>
          </p:nvGrpSpPr>
          <p:grpSpPr>
            <a:xfrm>
              <a:off x="5500694" y="214290"/>
              <a:ext cx="3571868" cy="2286016"/>
              <a:chOff x="5500694" y="214290"/>
              <a:chExt cx="3571868" cy="2286016"/>
            </a:xfrm>
          </p:grpSpPr>
          <p:graphicFrame>
            <p:nvGraphicFramePr>
              <p:cNvPr id="53" name="Object 12"/>
              <p:cNvGraphicFramePr>
                <a:graphicFrameLocks noChangeAspect="1"/>
              </p:cNvGraphicFramePr>
              <p:nvPr/>
            </p:nvGraphicFramePr>
            <p:xfrm>
              <a:off x="6572264" y="1714488"/>
              <a:ext cx="2414587" cy="685800"/>
            </p:xfrm>
            <a:graphic>
              <a:graphicData uri="http://schemas.openxmlformats.org/presentationml/2006/ole">
                <p:oleObj spid="_x0000_s44035" name="Equation" r:id="rId5" imgW="927000" imgH="444240" progId="Equation.3">
                  <p:embed/>
                </p:oleObj>
              </a:graphicData>
            </a:graphic>
          </p:graphicFrame>
          <p:sp>
            <p:nvSpPr>
              <p:cNvPr id="91" name="Rounded Rectangle 90"/>
              <p:cNvSpPr/>
              <p:nvPr/>
            </p:nvSpPr>
            <p:spPr>
              <a:xfrm>
                <a:off x="5500694" y="214290"/>
                <a:ext cx="3571868" cy="2286016"/>
              </a:xfrm>
              <a:prstGeom prst="roundRect">
                <a:avLst/>
              </a:prstGeom>
              <a:no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aphicFrame>
            <p:nvGraphicFramePr>
              <p:cNvPr id="15375" name="Object 11"/>
              <p:cNvGraphicFramePr>
                <a:graphicFrameLocks noChangeAspect="1"/>
              </p:cNvGraphicFramePr>
              <p:nvPr/>
            </p:nvGraphicFramePr>
            <p:xfrm>
              <a:off x="5689600" y="428625"/>
              <a:ext cx="3281363" cy="785813"/>
            </p:xfrm>
            <a:graphic>
              <a:graphicData uri="http://schemas.openxmlformats.org/presentationml/2006/ole">
                <p:oleObj spid="_x0000_s44034" name="Equation" r:id="rId6" imgW="1790640" imgH="444240" progId="Equation.3">
                  <p:embed/>
                </p:oleObj>
              </a:graphicData>
            </a:graphic>
          </p:graphicFrame>
          <p:sp>
            <p:nvSpPr>
              <p:cNvPr id="90" name="Striped Right Arrow 89"/>
              <p:cNvSpPr/>
              <p:nvPr/>
            </p:nvSpPr>
            <p:spPr>
              <a:xfrm rot="5400000">
                <a:off x="7179487" y="1178703"/>
                <a:ext cx="428628" cy="357190"/>
              </a:xfrm>
              <a:prstGeom prst="striped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142844" y="1957320"/>
              <a:ext cx="642942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rate at which </a:t>
              </a:r>
              <a:r>
                <a:rPr lang="el-GR" sz="2000" i="1" dirty="0" smtClean="0">
                  <a:latin typeface="Arial"/>
                  <a:cs typeface="Arial"/>
                </a:rPr>
                <a:t>ρ</a:t>
              </a:r>
              <a:r>
                <a:rPr lang="en-US" sz="2000" i="1" dirty="0" smtClean="0"/>
                <a:t> try to be thermalized with the thermal bath</a:t>
              </a:r>
            </a:p>
          </p:txBody>
        </p:sp>
        <p:sp>
          <p:nvSpPr>
            <p:cNvPr id="59" name="Down Arrow 58"/>
            <p:cNvSpPr/>
            <p:nvPr/>
          </p:nvSpPr>
          <p:spPr>
            <a:xfrm>
              <a:off x="285720" y="1571612"/>
              <a:ext cx="285752" cy="357190"/>
            </a:xfrm>
            <a:prstGeom prst="downArrow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2857488" y="2948952"/>
          <a:ext cx="809625" cy="774700"/>
        </p:xfrm>
        <a:graphic>
          <a:graphicData uri="http://schemas.openxmlformats.org/presentationml/2006/ole">
            <p:oleObj spid="_x0000_s44037" name="Equation" r:id="rId7" imgW="431640" imgH="406080" progId="Equation.3">
              <p:embed/>
            </p:oleObj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452629" y="2659811"/>
            <a:ext cx="361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Thermalized </a:t>
            </a:r>
            <a:r>
              <a:rPr lang="en-US" dirty="0" err="1" smtClean="0"/>
              <a:t>Hadronic</a:t>
            </a:r>
            <a:r>
              <a:rPr lang="en-US" dirty="0" smtClean="0"/>
              <a:t> matter with</a:t>
            </a:r>
          </a:p>
          <a:p>
            <a:r>
              <a:rPr lang="en-US" dirty="0" smtClean="0"/>
              <a:t>mesons(H)           and       baryons(B)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643834" y="3377580"/>
          <a:ext cx="114300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874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N*(1520)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dirty="0" smtClean="0"/>
                        <a:t>N*(1650)</a:t>
                      </a:r>
                      <a:endParaRPr lang="en-IN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dirty="0" smtClean="0"/>
                        <a:t>N*(1720)</a:t>
                      </a:r>
                      <a:endParaRPr lang="en-IN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7715272" y="3429000"/>
          <a:ext cx="928694" cy="357190"/>
        </p:xfrm>
        <a:graphic>
          <a:graphicData uri="http://schemas.openxmlformats.org/presentationml/2006/ole">
            <p:oleObj spid="_x0000_s44038" name="Equation" r:id="rId9" imgW="545760" imgH="203040" progId="Equation.3">
              <p:embed/>
            </p:oleObj>
          </a:graphicData>
        </a:graphic>
      </p:graphicFrame>
      <p:graphicFrame>
        <p:nvGraphicFramePr>
          <p:cNvPr id="69" name="Object 27"/>
          <p:cNvGraphicFramePr>
            <a:graphicFrameLocks noChangeAspect="1"/>
          </p:cNvGraphicFramePr>
          <p:nvPr/>
        </p:nvGraphicFramePr>
        <p:xfrm>
          <a:off x="7715272" y="4071942"/>
          <a:ext cx="993775" cy="401638"/>
        </p:xfrm>
        <a:graphic>
          <a:graphicData uri="http://schemas.openxmlformats.org/presentationml/2006/ole">
            <p:oleObj spid="_x0000_s44039" name="Equation" r:id="rId10" imgW="583920" imgH="228600" progId="Equation.3">
              <p:embed/>
            </p:oleObj>
          </a:graphicData>
        </a:graphic>
      </p:graphicFrame>
      <p:graphicFrame>
        <p:nvGraphicFramePr>
          <p:cNvPr id="70" name="Object 28"/>
          <p:cNvGraphicFramePr>
            <a:graphicFrameLocks noChangeAspect="1"/>
          </p:cNvGraphicFramePr>
          <p:nvPr/>
        </p:nvGraphicFramePr>
        <p:xfrm>
          <a:off x="7715272" y="4786322"/>
          <a:ext cx="993775" cy="401637"/>
        </p:xfrm>
        <a:graphic>
          <a:graphicData uri="http://schemas.openxmlformats.org/presentationml/2006/ole">
            <p:oleObj spid="_x0000_s44040" name="Equation" r:id="rId11" imgW="583920" imgH="228600" progId="Equation.3">
              <p:embed/>
            </p:oleObj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5667404" y="3394418"/>
          <a:ext cx="10477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36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1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1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1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blipFill>
                      <a:blip r:embed="rId1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5738842" y="3377580"/>
          <a:ext cx="798513" cy="357188"/>
        </p:xfrm>
        <a:graphic>
          <a:graphicData uri="http://schemas.openxmlformats.org/presentationml/2006/ole">
            <p:oleObj spid="_x0000_s44041" name="Equation" r:id="rId13" imgW="469800" imgH="203040" progId="Equation.3">
              <p:embed/>
            </p:oleObj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5718204" y="3806206"/>
          <a:ext cx="863600" cy="357187"/>
        </p:xfrm>
        <a:graphic>
          <a:graphicData uri="http://schemas.openxmlformats.org/presentationml/2006/ole">
            <p:oleObj spid="_x0000_s44042" name="Equation" r:id="rId14" imgW="507960" imgH="203040" progId="Equation.3">
              <p:embed/>
            </p:oleObj>
          </a:graphicData>
        </a:graphic>
      </p:graphicFrame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5716623" y="4152281"/>
          <a:ext cx="950913" cy="379412"/>
        </p:xfrm>
        <a:graphic>
          <a:graphicData uri="http://schemas.openxmlformats.org/presentationml/2006/ole">
            <p:oleObj spid="_x0000_s44043" name="Equation" r:id="rId15" imgW="558720" imgH="215640" progId="Equation.3">
              <p:embed/>
            </p:oleObj>
          </a:graphicData>
        </a:graphic>
      </p:graphicFrame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5695986" y="4509468"/>
          <a:ext cx="971550" cy="379413"/>
        </p:xfrm>
        <a:graphic>
          <a:graphicData uri="http://schemas.openxmlformats.org/presentationml/2006/ole">
            <p:oleObj spid="_x0000_s44044" name="Equation" r:id="rId16" imgW="571320" imgH="215640" progId="Equation.3">
              <p:embed/>
            </p:oleObj>
          </a:graphicData>
        </a:graphic>
      </p:graphicFrame>
      <p:grpSp>
        <p:nvGrpSpPr>
          <p:cNvPr id="4" name="Group 72"/>
          <p:cNvGrpSpPr/>
          <p:nvPr/>
        </p:nvGrpSpPr>
        <p:grpSpPr>
          <a:xfrm>
            <a:off x="571472" y="4139229"/>
            <a:ext cx="3857652" cy="575655"/>
            <a:chOff x="5072066" y="2436859"/>
            <a:chExt cx="3857652" cy="575655"/>
          </a:xfrm>
        </p:grpSpPr>
        <p:grpSp>
          <p:nvGrpSpPr>
            <p:cNvPr id="5" name="Group 31"/>
            <p:cNvGrpSpPr/>
            <p:nvPr/>
          </p:nvGrpSpPr>
          <p:grpSpPr>
            <a:xfrm>
              <a:off x="5072066" y="2571744"/>
              <a:ext cx="1643074" cy="430216"/>
              <a:chOff x="5214942" y="2857496"/>
              <a:chExt cx="1643074" cy="430216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214942" y="3286124"/>
                <a:ext cx="100013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715008" y="2857496"/>
                <a:ext cx="500066" cy="42862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215074" y="3286124"/>
                <a:ext cx="64294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2"/>
            <p:cNvGrpSpPr/>
            <p:nvPr/>
          </p:nvGrpSpPr>
          <p:grpSpPr>
            <a:xfrm rot="10800000" flipV="1">
              <a:off x="7215206" y="2571491"/>
              <a:ext cx="1643074" cy="428590"/>
              <a:chOff x="5214942" y="2857496"/>
              <a:chExt cx="1643074" cy="430216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214942" y="3286124"/>
                <a:ext cx="100013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715008" y="2857496"/>
                <a:ext cx="500066" cy="42862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215074" y="3286124"/>
                <a:ext cx="64294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5143504" y="26431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86512" y="264318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IN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86644" y="264318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IN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613606" y="26431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5719795" y="2436859"/>
            <a:ext cx="306388" cy="257175"/>
          </p:xfrm>
          <a:graphic>
            <a:graphicData uri="http://schemas.openxmlformats.org/presentationml/2006/ole">
              <p:oleObj spid="_x0000_s44045" name="Equation" r:id="rId17" imgW="152280" imgH="164880" progId="Equation.3">
                <p:embed/>
              </p:oleObj>
            </a:graphicData>
          </a:graphic>
        </p:graphicFrame>
        <p:graphicFrame>
          <p:nvGraphicFramePr>
            <p:cNvPr id="82" name="Object 12"/>
            <p:cNvGraphicFramePr>
              <a:graphicFrameLocks noChangeAspect="1"/>
            </p:cNvGraphicFramePr>
            <p:nvPr/>
          </p:nvGraphicFramePr>
          <p:xfrm>
            <a:off x="7934358" y="2436859"/>
            <a:ext cx="306387" cy="257175"/>
          </p:xfrm>
          <a:graphic>
            <a:graphicData uri="http://schemas.openxmlformats.org/presentationml/2006/ole">
              <p:oleObj spid="_x0000_s44046" name="Equation" r:id="rId18" imgW="152280" imgH="164880" progId="Equation.3">
                <p:embed/>
              </p:oleObj>
            </a:graphicData>
          </a:graphic>
        </p:graphicFrame>
      </p:grpSp>
      <p:grpSp>
        <p:nvGrpSpPr>
          <p:cNvPr id="7" name="Group 91"/>
          <p:cNvGrpSpPr/>
          <p:nvPr/>
        </p:nvGrpSpPr>
        <p:grpSpPr>
          <a:xfrm>
            <a:off x="571472" y="5648901"/>
            <a:ext cx="4071966" cy="709057"/>
            <a:chOff x="857224" y="4600584"/>
            <a:chExt cx="4071966" cy="70905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857224" y="5297499"/>
              <a:ext cx="1000132" cy="1588"/>
            </a:xfrm>
            <a:prstGeom prst="line">
              <a:avLst/>
            </a:prstGeom>
            <a:ln w="3175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357290" y="4868871"/>
              <a:ext cx="500066" cy="428628"/>
            </a:xfrm>
            <a:prstGeom prst="line">
              <a:avLst/>
            </a:prstGeom>
            <a:ln w="317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857356" y="5297499"/>
              <a:ext cx="642942" cy="1588"/>
            </a:xfrm>
            <a:prstGeom prst="line">
              <a:avLst/>
            </a:prstGeom>
            <a:ln w="317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32"/>
            <p:cNvGrpSpPr/>
            <p:nvPr/>
          </p:nvGrpSpPr>
          <p:grpSpPr>
            <a:xfrm rot="10800000" flipV="1">
              <a:off x="3000364" y="4868618"/>
              <a:ext cx="1643074" cy="428590"/>
              <a:chOff x="5214942" y="2857496"/>
              <a:chExt cx="1643074" cy="430216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5214942" y="3286124"/>
                <a:ext cx="100013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715008" y="2857496"/>
                <a:ext cx="500066" cy="42862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6215074" y="3286124"/>
                <a:ext cx="64294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928662" y="4940309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graphicFrame>
          <p:nvGraphicFramePr>
            <p:cNvPr id="98" name="Object 97"/>
            <p:cNvGraphicFramePr>
              <a:graphicFrameLocks noChangeAspect="1"/>
            </p:cNvGraphicFramePr>
            <p:nvPr/>
          </p:nvGraphicFramePr>
          <p:xfrm>
            <a:off x="1428728" y="4600584"/>
            <a:ext cx="722316" cy="328614"/>
          </p:xfrm>
          <a:graphic>
            <a:graphicData uri="http://schemas.openxmlformats.org/presentationml/2006/ole">
              <p:oleObj spid="_x0000_s44047" name="Equation" r:id="rId19" imgW="444240" imgH="228600" progId="Equation.3">
                <p:embed/>
              </p:oleObj>
            </a:graphicData>
          </a:graphic>
        </p:graphicFrame>
        <p:graphicFrame>
          <p:nvGraphicFramePr>
            <p:cNvPr id="99" name="Object 24"/>
            <p:cNvGraphicFramePr>
              <a:graphicFrameLocks noChangeAspect="1"/>
            </p:cNvGraphicFramePr>
            <p:nvPr/>
          </p:nvGraphicFramePr>
          <p:xfrm>
            <a:off x="4206877" y="4643446"/>
            <a:ext cx="722313" cy="328613"/>
          </p:xfrm>
          <a:graphic>
            <a:graphicData uri="http://schemas.openxmlformats.org/presentationml/2006/ole">
              <p:oleObj spid="_x0000_s44048" name="Equation" r:id="rId20" imgW="444240" imgH="228600" progId="Equation.3">
                <p:embed/>
              </p:oleObj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4041574" y="492919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graphicFrame>
          <p:nvGraphicFramePr>
            <p:cNvPr id="101" name="Object 25"/>
            <p:cNvGraphicFramePr>
              <a:graphicFrameLocks noChangeAspect="1"/>
            </p:cNvGraphicFramePr>
            <p:nvPr/>
          </p:nvGraphicFramePr>
          <p:xfrm>
            <a:off x="1920861" y="4957775"/>
            <a:ext cx="722313" cy="328613"/>
          </p:xfrm>
          <a:graphic>
            <a:graphicData uri="http://schemas.openxmlformats.org/presentationml/2006/ole">
              <p:oleObj spid="_x0000_s44049" name="Equation" r:id="rId21" imgW="444240" imgH="228600" progId="Equation.3">
                <p:embed/>
              </p:oleObj>
            </a:graphicData>
          </a:graphic>
        </p:graphicFrame>
        <p:graphicFrame>
          <p:nvGraphicFramePr>
            <p:cNvPr id="102" name="Object 26"/>
            <p:cNvGraphicFramePr>
              <a:graphicFrameLocks noChangeAspect="1"/>
            </p:cNvGraphicFramePr>
            <p:nvPr/>
          </p:nvGraphicFramePr>
          <p:xfrm>
            <a:off x="2920993" y="4957776"/>
            <a:ext cx="722313" cy="328612"/>
          </p:xfrm>
          <a:graphic>
            <a:graphicData uri="http://schemas.openxmlformats.org/presentationml/2006/ole">
              <p:oleObj spid="_x0000_s44050" name="Equation" r:id="rId22" imgW="444240" imgH="228600" progId="Equation.3">
                <p:embed/>
              </p:oleObj>
            </a:graphicData>
          </a:graphic>
        </p:graphicFrame>
      </p:grpSp>
      <p:grpSp>
        <p:nvGrpSpPr>
          <p:cNvPr id="9" name="Group 120"/>
          <p:cNvGrpSpPr/>
          <p:nvPr/>
        </p:nvGrpSpPr>
        <p:grpSpPr>
          <a:xfrm>
            <a:off x="600044" y="4871568"/>
            <a:ext cx="3686204" cy="914886"/>
            <a:chOff x="571472" y="4762500"/>
            <a:chExt cx="3686204" cy="914886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571472" y="5146114"/>
              <a:ext cx="971560" cy="9540"/>
            </a:xfrm>
            <a:prstGeom prst="line">
              <a:avLst/>
            </a:prstGeom>
            <a:ln w="31750" cmpd="sng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1543032" y="4798464"/>
              <a:ext cx="428628" cy="357190"/>
            </a:xfrm>
            <a:prstGeom prst="line">
              <a:avLst/>
            </a:prstGeom>
            <a:ln w="31750" cmpd="sng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543032" y="5155654"/>
              <a:ext cx="428628" cy="357190"/>
            </a:xfrm>
            <a:prstGeom prst="line">
              <a:avLst/>
            </a:prstGeom>
            <a:ln w="31750" cmpd="sng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14668" y="5227092"/>
              <a:ext cx="1143008" cy="1588"/>
            </a:xfrm>
            <a:prstGeom prst="line">
              <a:avLst/>
            </a:prstGeom>
            <a:ln w="31750" cmpd="sng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2650321" y="4834183"/>
              <a:ext cx="428628" cy="357190"/>
            </a:xfrm>
            <a:prstGeom prst="line">
              <a:avLst/>
            </a:prstGeom>
            <a:ln w="31750" cmpd="sng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2614602" y="5227092"/>
              <a:ext cx="428628" cy="357190"/>
            </a:xfrm>
            <a:prstGeom prst="line">
              <a:avLst/>
            </a:prstGeom>
            <a:ln w="31750" cmpd="sng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614338" y="479846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941564" y="486990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742866" y="530805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IN" dirty="0"/>
            </a:p>
          </p:txBody>
        </p:sp>
        <p:graphicFrame>
          <p:nvGraphicFramePr>
            <p:cNvPr id="119" name="Object 118"/>
            <p:cNvGraphicFramePr>
              <a:graphicFrameLocks noChangeAspect="1"/>
            </p:cNvGraphicFramePr>
            <p:nvPr/>
          </p:nvGraphicFramePr>
          <p:xfrm>
            <a:off x="1941513" y="4762500"/>
            <a:ext cx="280987" cy="217488"/>
          </p:xfrm>
          <a:graphic>
            <a:graphicData uri="http://schemas.openxmlformats.org/presentationml/2006/ole">
              <p:oleObj spid="_x0000_s44051" name="Equation" r:id="rId23" imgW="139680" imgH="139680" progId="Equation.3">
                <p:embed/>
              </p:oleObj>
            </a:graphicData>
          </a:graphic>
        </p:graphicFrame>
        <p:graphicFrame>
          <p:nvGraphicFramePr>
            <p:cNvPr id="5153" name="Object 33"/>
            <p:cNvGraphicFramePr>
              <a:graphicFrameLocks noChangeAspect="1"/>
            </p:cNvGraphicFramePr>
            <p:nvPr/>
          </p:nvGraphicFramePr>
          <p:xfrm>
            <a:off x="2786050" y="4783148"/>
            <a:ext cx="280987" cy="217488"/>
          </p:xfrm>
          <a:graphic>
            <a:graphicData uri="http://schemas.openxmlformats.org/presentationml/2006/ole">
              <p:oleObj spid="_x0000_s44052" name="Equation" r:id="rId24" imgW="139680" imgH="139680" progId="Equation.3">
                <p:embed/>
              </p:oleObj>
            </a:graphicData>
          </a:graphic>
        </p:graphicFrame>
        <p:sp>
          <p:nvSpPr>
            <p:cNvPr id="120" name="TextBox 119"/>
            <p:cNvSpPr txBox="1"/>
            <p:nvPr/>
          </p:nvSpPr>
          <p:spPr>
            <a:xfrm>
              <a:off x="1857356" y="521495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786090" y="428604"/>
            <a:ext cx="6215066" cy="6072230"/>
            <a:chOff x="857264" y="428604"/>
            <a:chExt cx="6215066" cy="60722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64" y="1166834"/>
              <a:ext cx="6000752" cy="5334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63490" name="Picture 2" descr="C:\Users\Sabyasachi\Desktop\re_qv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1538" y="428604"/>
              <a:ext cx="6200792" cy="328614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14282" y="214290"/>
            <a:ext cx="1900457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Real part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of self-energy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214554"/>
            <a:ext cx="1747914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Baryonic loops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57422" y="1928802"/>
            <a:ext cx="500066" cy="92869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71472" y="4429132"/>
            <a:ext cx="1722266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Mesonic</a:t>
            </a:r>
            <a:r>
              <a:rPr lang="en-US" sz="2000" b="1" dirty="0" smtClean="0">
                <a:solidFill>
                  <a:schemeClr val="bg1"/>
                </a:solidFill>
              </a:rPr>
              <a:t> loops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57422" y="4143380"/>
            <a:ext cx="500066" cy="92869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byasachi\Desktop\slide_fig\spec_diff3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28658"/>
            <a:ext cx="7543800" cy="5829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7335726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Effect  of  </a:t>
            </a:r>
            <a:r>
              <a:rPr lang="en-US" sz="2400" u="sng" dirty="0" smtClean="0">
                <a:solidFill>
                  <a:schemeClr val="bg1"/>
                </a:solidFill>
              </a:rPr>
              <a:t>various loops </a:t>
            </a:r>
            <a:r>
              <a:rPr lang="en-US" sz="2400" dirty="0" smtClean="0">
                <a:solidFill>
                  <a:schemeClr val="bg1"/>
                </a:solidFill>
              </a:rPr>
              <a:t>on low mass invariant mass space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in </a:t>
            </a:r>
            <a:r>
              <a:rPr lang="el-GR" sz="2400" dirty="0" smtClean="0">
                <a:solidFill>
                  <a:schemeClr val="bg1"/>
                </a:solidFill>
                <a:latin typeface="Arial"/>
                <a:cs typeface="Arial"/>
              </a:rPr>
              <a:t>ρ</a:t>
            </a:r>
            <a:r>
              <a:rPr lang="en-US" sz="2400" dirty="0" smtClean="0">
                <a:solidFill>
                  <a:schemeClr val="bg1"/>
                </a:solidFill>
              </a:rPr>
              <a:t> spectral function :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6050" y="6072206"/>
          <a:ext cx="3908446" cy="428628"/>
        </p:xfrm>
        <a:graphic>
          <a:graphicData uri="http://schemas.openxmlformats.org/presentationml/2006/ole">
            <p:oleObj spid="_x0000_s53250" name="Equation" r:id="rId4" imgW="1815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byasachi\Desktop\slide_fig\spec_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357166"/>
            <a:ext cx="7543800" cy="5829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715" y="311987"/>
            <a:ext cx="5578002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Effect of  </a:t>
            </a:r>
            <a:r>
              <a:rPr lang="en-US" sz="2400" u="sng" dirty="0" smtClean="0">
                <a:solidFill>
                  <a:schemeClr val="bg1"/>
                </a:solidFill>
              </a:rPr>
              <a:t>baryonic chemical potential </a:t>
            </a:r>
            <a:r>
              <a:rPr lang="en-US" sz="2400" dirty="0" smtClean="0">
                <a:solidFill>
                  <a:schemeClr val="bg1"/>
                </a:solidFill>
              </a:rPr>
              <a:t>on  </a:t>
            </a:r>
            <a:r>
              <a:rPr lang="el-GR" sz="2400" dirty="0" smtClean="0">
                <a:solidFill>
                  <a:schemeClr val="bg1"/>
                </a:solidFill>
                <a:latin typeface="Arial"/>
                <a:cs typeface="Arial"/>
              </a:rPr>
              <a:t>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spectral function in low mass region: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660775" y="5980113"/>
          <a:ext cx="1876425" cy="503237"/>
        </p:xfrm>
        <a:graphic>
          <a:graphicData uri="http://schemas.openxmlformats.org/presentationml/2006/ole">
            <p:oleObj spid="_x0000_s52226" name="Equation" r:id="rId4" imgW="990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byasachi\Desktop\slide_fig\spec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357166"/>
            <a:ext cx="7543800" cy="5829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715" y="285728"/>
            <a:ext cx="4825039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Effect of  </a:t>
            </a:r>
            <a:r>
              <a:rPr lang="en-US" sz="2400" u="sng" dirty="0" smtClean="0">
                <a:solidFill>
                  <a:schemeClr val="bg1"/>
                </a:solidFill>
              </a:rPr>
              <a:t>temperature</a:t>
            </a:r>
            <a:r>
              <a:rPr lang="en-US" sz="2400" dirty="0" smtClean="0">
                <a:solidFill>
                  <a:schemeClr val="bg1"/>
                </a:solidFill>
              </a:rPr>
              <a:t> on  </a:t>
            </a:r>
            <a:r>
              <a:rPr lang="el-GR" sz="2400" dirty="0" smtClean="0">
                <a:solidFill>
                  <a:schemeClr val="bg1"/>
                </a:solidFill>
                <a:latin typeface="Arial"/>
                <a:cs typeface="Arial"/>
              </a:rPr>
              <a:t>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spectral function in low mass region: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660775" y="5980113"/>
          <a:ext cx="1876425" cy="503237"/>
        </p:xfrm>
        <a:graphic>
          <a:graphicData uri="http://schemas.openxmlformats.org/presentationml/2006/ole">
            <p:oleObj spid="_x0000_s51202" name="Equation" r:id="rId4" imgW="990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byasachi\Desktop\slide_fig\spec_q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655286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Effect of  </a:t>
            </a:r>
            <a:r>
              <a:rPr lang="en-US" sz="2400" u="sng" dirty="0" smtClean="0">
                <a:solidFill>
                  <a:schemeClr val="bg1"/>
                </a:solidFill>
              </a:rPr>
              <a:t>momentum</a:t>
            </a:r>
            <a:r>
              <a:rPr lang="en-US" sz="2400" dirty="0" smtClean="0">
                <a:solidFill>
                  <a:schemeClr val="bg1"/>
                </a:solidFill>
              </a:rPr>
              <a:t> of  </a:t>
            </a:r>
            <a:r>
              <a:rPr lang="el-GR" sz="2400" dirty="0" smtClean="0">
                <a:solidFill>
                  <a:schemeClr val="bg1"/>
                </a:solidFill>
                <a:latin typeface="Arial"/>
                <a:cs typeface="Arial"/>
              </a:rPr>
              <a:t>ρ</a:t>
            </a:r>
            <a:r>
              <a:rPr lang="en-US" sz="2400" dirty="0" smtClean="0">
                <a:solidFill>
                  <a:schemeClr val="bg1"/>
                </a:solidFill>
              </a:rPr>
              <a:t> in off mass shell on its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spectral function in low mass region: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838583" y="5997597"/>
          <a:ext cx="1876425" cy="503237"/>
        </p:xfrm>
        <a:graphic>
          <a:graphicData uri="http://schemas.openxmlformats.org/presentationml/2006/ole">
            <p:oleObj spid="_x0000_s50178" name="Equation" r:id="rId4" imgW="990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7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500" y="4614875"/>
            <a:ext cx="3557590" cy="671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246" y="2857496"/>
            <a:ext cx="4524348" cy="8572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71406" y="109815"/>
            <a:ext cx="465614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Self Energy of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for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mesonic</a:t>
            </a:r>
            <a:r>
              <a:rPr lang="en-US" sz="2400" dirty="0" smtClean="0">
                <a:solidFill>
                  <a:schemeClr val="bg1"/>
                </a:solidFill>
              </a:rPr>
              <a:t>  loops :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59393" name="Picture 1" descr="C:\Users\Sabya\Downloads\omega_m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71506"/>
            <a:ext cx="6929486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7500958" y="3593600"/>
            <a:ext cx="64294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572000" y="2500306"/>
            <a:ext cx="64294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90564" y="3857628"/>
            <a:ext cx="2352676" cy="158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86248" y="3856040"/>
            <a:ext cx="500066" cy="158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00B0F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2" name="TextBox 74"/>
          <p:cNvSpPr txBox="1">
            <a:spLocks noChangeArrowheads="1"/>
          </p:cNvSpPr>
          <p:nvPr/>
        </p:nvSpPr>
        <p:spPr bwMode="auto">
          <a:xfrm>
            <a:off x="785786" y="3357562"/>
            <a:ext cx="1357322" cy="3693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Landau cut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3" name="TextBox 74"/>
          <p:cNvSpPr txBox="1">
            <a:spLocks noChangeArrowheads="1"/>
          </p:cNvSpPr>
          <p:nvPr/>
        </p:nvSpPr>
        <p:spPr bwMode="auto">
          <a:xfrm>
            <a:off x="4429124" y="4000504"/>
            <a:ext cx="135732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Unitary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cut</a:t>
            </a:r>
            <a:endParaRPr lang="en-IN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byasachi\Desktop\te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6429420" cy="4614830"/>
          </a:xfrm>
          <a:prstGeom prst="rect">
            <a:avLst/>
          </a:prstGeom>
          <a:noFill/>
        </p:spPr>
      </p:pic>
      <p:grpSp>
        <p:nvGrpSpPr>
          <p:cNvPr id="2" name="Group 99"/>
          <p:cNvGrpSpPr/>
          <p:nvPr/>
        </p:nvGrpSpPr>
        <p:grpSpPr>
          <a:xfrm>
            <a:off x="6334125" y="468323"/>
            <a:ext cx="2209800" cy="1239838"/>
            <a:chOff x="3733825" y="457200"/>
            <a:chExt cx="2209800" cy="123983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10000" y="1131888"/>
              <a:ext cx="609600" cy="101600"/>
              <a:chOff x="3657600" y="939800"/>
              <a:chExt cx="609600" cy="101600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39624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36576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5105400" y="1106488"/>
              <a:ext cx="609600" cy="101600"/>
              <a:chOff x="3657600" y="939800"/>
              <a:chExt cx="609600" cy="101600"/>
            </a:xfrm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39624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36576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</p:grp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4437063" y="457200"/>
            <a:ext cx="476250" cy="387350"/>
          </p:xfrm>
          <a:graphic>
            <a:graphicData uri="http://schemas.openxmlformats.org/presentationml/2006/ole">
              <p:oleObj spid="_x0000_s54274" name="Equation" r:id="rId4" imgW="177480" imgH="177480" progId="Equation.3">
                <p:embed/>
              </p:oleObj>
            </a:graphicData>
          </a:graphic>
        </p:graphicFrame>
        <p:graphicFrame>
          <p:nvGraphicFramePr>
            <p:cNvPr id="22" name="Object 8"/>
            <p:cNvGraphicFramePr>
              <a:graphicFrameLocks noChangeAspect="1"/>
            </p:cNvGraphicFramePr>
            <p:nvPr/>
          </p:nvGraphicFramePr>
          <p:xfrm>
            <a:off x="3733825" y="812790"/>
            <a:ext cx="381000" cy="269875"/>
          </p:xfrm>
          <a:graphic>
            <a:graphicData uri="http://schemas.openxmlformats.org/presentationml/2006/ole">
              <p:oleObj spid="_x0000_s54275" name="Equation" r:id="rId5" imgW="152280" imgH="139680" progId="Equation.3">
                <p:embed/>
              </p:oleObj>
            </a:graphicData>
          </a:graphic>
        </p:graphicFrame>
        <p:graphicFrame>
          <p:nvGraphicFramePr>
            <p:cNvPr id="23" name="Object 9"/>
            <p:cNvGraphicFramePr>
              <a:graphicFrameLocks noChangeAspect="1"/>
            </p:cNvGraphicFramePr>
            <p:nvPr/>
          </p:nvGraphicFramePr>
          <p:xfrm>
            <a:off x="5562625" y="825490"/>
            <a:ext cx="381000" cy="268287"/>
          </p:xfrm>
          <a:graphic>
            <a:graphicData uri="http://schemas.openxmlformats.org/presentationml/2006/ole">
              <p:oleObj spid="_x0000_s54276" name="Equation" r:id="rId6" imgW="152280" imgH="139680" progId="Equation.3">
                <p:embed/>
              </p:oleObj>
            </a:graphicData>
          </a:graphic>
        </p:graphicFrame>
        <p:graphicFrame>
          <p:nvGraphicFramePr>
            <p:cNvPr id="24" name="Object 10"/>
            <p:cNvGraphicFramePr>
              <a:graphicFrameLocks noChangeAspect="1"/>
            </p:cNvGraphicFramePr>
            <p:nvPr/>
          </p:nvGraphicFramePr>
          <p:xfrm>
            <a:off x="5026025" y="1335088"/>
            <a:ext cx="407988" cy="361950"/>
          </p:xfrm>
          <a:graphic>
            <a:graphicData uri="http://schemas.openxmlformats.org/presentationml/2006/ole">
              <p:oleObj spid="_x0000_s54277" name="Equation" r:id="rId7" imgW="152280" imgH="164880" progId="Equation.3">
                <p:embed/>
              </p:oleObj>
            </a:graphicData>
          </a:graphic>
        </p:graphicFrame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4419593" y="838200"/>
              <a:ext cx="685799" cy="685800"/>
              <a:chOff x="5943600" y="2667000"/>
              <a:chExt cx="838200" cy="685800"/>
            </a:xfrm>
          </p:grpSpPr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6362700" y="3200334"/>
                <a:ext cx="114300" cy="152466"/>
                <a:chOff x="4419600" y="2245638"/>
                <a:chExt cx="114300" cy="152400"/>
              </a:xfrm>
            </p:grpSpPr>
            <p:cxnSp>
              <p:nvCxnSpPr>
                <p:cNvPr id="31" name="Straight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4419600" y="2245638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" name="Straight Connector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19600" y="2321838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 flipH="1">
                <a:off x="6248400" y="2667000"/>
                <a:ext cx="152400" cy="152400"/>
                <a:chOff x="4495800" y="609600"/>
                <a:chExt cx="114300" cy="152400"/>
              </a:xfrm>
            </p:grpSpPr>
            <p:cxnSp>
              <p:nvCxnSpPr>
                <p:cNvPr id="29" name="Straight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4495800" y="609600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" name="Straight Connector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95800" y="685800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8" name="Oval 41"/>
              <p:cNvSpPr>
                <a:spLocks noChangeArrowheads="1"/>
              </p:cNvSpPr>
              <p:nvPr/>
            </p:nvSpPr>
            <p:spPr bwMode="auto">
              <a:xfrm>
                <a:off x="5943600" y="2743200"/>
                <a:ext cx="838200" cy="533400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 dirty="0"/>
              </a:p>
            </p:txBody>
          </p:sp>
        </p:grpSp>
      </p:grpSp>
      <p:grpSp>
        <p:nvGrpSpPr>
          <p:cNvPr id="8" name="Group 43"/>
          <p:cNvGrpSpPr/>
          <p:nvPr/>
        </p:nvGrpSpPr>
        <p:grpSpPr>
          <a:xfrm>
            <a:off x="219077" y="4286256"/>
            <a:ext cx="8639203" cy="2428892"/>
            <a:chOff x="4763" y="4238633"/>
            <a:chExt cx="9134475" cy="2547953"/>
          </a:xfrm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3563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2876" y="4572008"/>
              <a:ext cx="8715404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63" y="4238633"/>
              <a:ext cx="91344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" name="TextBox 44"/>
          <p:cNvSpPr txBox="1"/>
          <p:nvPr/>
        </p:nvSpPr>
        <p:spPr>
          <a:xfrm>
            <a:off x="5929322" y="2143116"/>
            <a:ext cx="2439642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Sarkar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600" b="1" dirty="0" smtClean="0">
                <a:solidFill>
                  <a:srgbClr val="C00000"/>
                </a:solidFill>
              </a:rPr>
              <a:t>Eur. Phys. J. A 49 (2013) 97</a:t>
            </a:r>
            <a:endParaRPr lang="en-IN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06" y="109815"/>
            <a:ext cx="472776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Self Energy of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for</a:t>
            </a:r>
            <a:r>
              <a:rPr lang="en-US" sz="2400" dirty="0" smtClean="0">
                <a:solidFill>
                  <a:schemeClr val="bg1"/>
                </a:solidFill>
              </a:rPr>
              <a:t> baryonic  loops :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byasachi\Desktop\slides\ome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52"/>
            <a:ext cx="4429156" cy="3557592"/>
          </a:xfrm>
          <a:prstGeom prst="rect">
            <a:avLst/>
          </a:prstGeom>
          <a:noFill/>
        </p:spPr>
      </p:pic>
      <p:pic>
        <p:nvPicPr>
          <p:cNvPr id="25603" name="Picture 3" descr="C:\Users\Sabyasachi\Desktop\slides\r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4557718" cy="36290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14290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meson spectral function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8293" y="142852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meson spectral function</a:t>
            </a:r>
            <a:endParaRPr lang="en-I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6351" y="4191001"/>
            <a:ext cx="5708657" cy="2524124"/>
            <a:chOff x="3078185" y="3333745"/>
            <a:chExt cx="5708657" cy="2524124"/>
          </a:xfrm>
        </p:grpSpPr>
        <p:sp>
          <p:nvSpPr>
            <p:cNvPr id="14" name="Rectangle 13"/>
            <p:cNvSpPr/>
            <p:nvPr/>
          </p:nvSpPr>
          <p:spPr>
            <a:xfrm>
              <a:off x="5143504" y="5405447"/>
              <a:ext cx="1500198" cy="35719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43702" y="5405447"/>
              <a:ext cx="1428760" cy="3571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3078185" y="5362569"/>
            <a:ext cx="5391151" cy="495300"/>
          </p:xfrm>
          <a:graphic>
            <a:graphicData uri="http://schemas.openxmlformats.org/presentationml/2006/ole">
              <p:oleObj spid="_x0000_s64514" name="Equation" r:id="rId5" imgW="2692080" imgH="330120" progId="Equation.3">
                <p:embed/>
              </p:oleObj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252810" y="3476641"/>
            <a:ext cx="4533900" cy="412750"/>
          </p:xfrm>
          <a:graphic>
            <a:graphicData uri="http://schemas.openxmlformats.org/presentationml/2006/ole">
              <p:oleObj spid="_x0000_s64515" name="Equation" r:id="rId6" imgW="2374560" imgH="253800" progId="Equation.3">
                <p:embed/>
              </p:oleObj>
            </a:graphicData>
          </a:graphic>
        </p:graphicFrame>
        <p:graphicFrame>
          <p:nvGraphicFramePr>
            <p:cNvPr id="18" name="Object 66"/>
            <p:cNvGraphicFramePr>
              <a:graphicFrameLocks noChangeAspect="1"/>
            </p:cNvGraphicFramePr>
            <p:nvPr/>
          </p:nvGraphicFramePr>
          <p:xfrm>
            <a:off x="6202371" y="5016499"/>
            <a:ext cx="114300" cy="215900"/>
          </p:xfrm>
          <a:graphic>
            <a:graphicData uri="http://schemas.openxmlformats.org/presentationml/2006/ole">
              <p:oleObj spid="_x0000_s64516" name="Equation" r:id="rId7" imgW="114120" imgH="215640" progId="Equation.3">
                <p:embed/>
              </p:oleObj>
            </a:graphicData>
          </a:graphic>
        </p:graphicFrame>
        <p:grpSp>
          <p:nvGrpSpPr>
            <p:cNvPr id="3" name="Group 18"/>
            <p:cNvGrpSpPr/>
            <p:nvPr/>
          </p:nvGrpSpPr>
          <p:grpSpPr>
            <a:xfrm>
              <a:off x="5019692" y="3910019"/>
              <a:ext cx="3052770" cy="1066800"/>
              <a:chOff x="4343400" y="1000108"/>
              <a:chExt cx="2209800" cy="106680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4953000" y="1533508"/>
                <a:ext cx="990600" cy="76200"/>
              </a:xfrm>
              <a:custGeom>
                <a:avLst/>
                <a:gdLst>
                  <a:gd name="T0" fmla="*/ 0 w 480"/>
                  <a:gd name="T1" fmla="*/ 48 h 48"/>
                  <a:gd name="T2" fmla="*/ 48 w 480"/>
                  <a:gd name="T3" fmla="*/ 0 h 48"/>
                  <a:gd name="T4" fmla="*/ 96 w 480"/>
                  <a:gd name="T5" fmla="*/ 48 h 48"/>
                  <a:gd name="T6" fmla="*/ 144 w 480"/>
                  <a:gd name="T7" fmla="*/ 0 h 48"/>
                  <a:gd name="T8" fmla="*/ 192 w 480"/>
                  <a:gd name="T9" fmla="*/ 48 h 48"/>
                  <a:gd name="T10" fmla="*/ 240 w 480"/>
                  <a:gd name="T11" fmla="*/ 0 h 48"/>
                  <a:gd name="T12" fmla="*/ 288 w 480"/>
                  <a:gd name="T13" fmla="*/ 48 h 48"/>
                  <a:gd name="T14" fmla="*/ 336 w 480"/>
                  <a:gd name="T15" fmla="*/ 0 h 48"/>
                  <a:gd name="T16" fmla="*/ 384 w 480"/>
                  <a:gd name="T17" fmla="*/ 48 h 48"/>
                  <a:gd name="T18" fmla="*/ 432 w 480"/>
                  <a:gd name="T19" fmla="*/ 0 h 48"/>
                  <a:gd name="T20" fmla="*/ 480 w 480"/>
                  <a:gd name="T21" fmla="*/ 48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grpSp>
            <p:nvGrpSpPr>
              <p:cNvPr id="5" name="Group 104"/>
              <p:cNvGrpSpPr>
                <a:grpSpLocks/>
              </p:cNvGrpSpPr>
              <p:nvPr/>
            </p:nvGrpSpPr>
            <p:grpSpPr bwMode="auto">
              <a:xfrm>
                <a:off x="5943600" y="1000108"/>
                <a:ext cx="609600" cy="1066800"/>
                <a:chOff x="3456" y="1392"/>
                <a:chExt cx="384" cy="672"/>
              </a:xfrm>
            </p:grpSpPr>
            <p:sp>
              <p:nvSpPr>
                <p:cNvPr id="25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3456" y="1392"/>
                  <a:ext cx="384" cy="38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6" name="Line 99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384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7" name="Group 102"/>
              <p:cNvGrpSpPr>
                <a:grpSpLocks/>
              </p:cNvGrpSpPr>
              <p:nvPr/>
            </p:nvGrpSpPr>
            <p:grpSpPr bwMode="auto">
              <a:xfrm>
                <a:off x="4343400" y="1076308"/>
                <a:ext cx="609600" cy="990600"/>
                <a:chOff x="2496" y="1440"/>
                <a:chExt cx="384" cy="624"/>
              </a:xfrm>
            </p:grpSpPr>
            <p:sp>
              <p:nvSpPr>
                <p:cNvPr id="23" name="Line 100"/>
                <p:cNvSpPr>
                  <a:spLocks noChangeShapeType="1"/>
                </p:cNvSpPr>
                <p:nvPr/>
              </p:nvSpPr>
              <p:spPr bwMode="auto">
                <a:xfrm flipH="1" flipV="1">
                  <a:off x="2496" y="1440"/>
                  <a:ext cx="384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4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544" y="1776"/>
                  <a:ext cx="336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27" name="Circular Arrow 26"/>
            <p:cNvSpPr/>
            <p:nvPr/>
          </p:nvSpPr>
          <p:spPr>
            <a:xfrm rot="5400000">
              <a:off x="4344565" y="3994173"/>
              <a:ext cx="1036598" cy="928694"/>
            </a:xfrm>
            <a:prstGeom prst="circularArrow">
              <a:avLst>
                <a:gd name="adj1" fmla="val 12500"/>
                <a:gd name="adj2" fmla="val 1142320"/>
                <a:gd name="adj3" fmla="val 20457681"/>
                <a:gd name="adj4" fmla="val 10800000"/>
                <a:gd name="adj5" fmla="val 154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28" name="Circular Arrow 27"/>
            <p:cNvSpPr/>
            <p:nvPr/>
          </p:nvSpPr>
          <p:spPr>
            <a:xfrm rot="5400000" flipV="1">
              <a:off x="7756078" y="3946055"/>
              <a:ext cx="1071570" cy="989958"/>
            </a:xfrm>
            <a:prstGeom prst="circular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43636" y="3333745"/>
              <a:ext cx="857256" cy="700086"/>
            </a:xfrm>
            <a:prstGeom prst="ellipse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/>
            <p:nvPr/>
          </p:nvSpPr>
          <p:spPr>
            <a:xfrm>
              <a:off x="4143372" y="3333745"/>
              <a:ext cx="785818" cy="700086"/>
            </a:xfrm>
            <a:prstGeom prst="ellipse">
              <a:avLst/>
            </a:pr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ight Brace 31"/>
            <p:cNvSpPr/>
            <p:nvPr/>
          </p:nvSpPr>
          <p:spPr>
            <a:xfrm rot="16200000">
              <a:off x="6143636" y="4691067"/>
              <a:ext cx="785818" cy="785818"/>
            </a:xfrm>
            <a:prstGeom prst="rightBrace">
              <a:avLst>
                <a:gd name="adj1" fmla="val 8333"/>
                <a:gd name="adj2" fmla="val 53282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5183" y="3714752"/>
            <a:ext cx="260680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Formalism of </a:t>
            </a:r>
            <a:r>
              <a:rPr lang="en-US" sz="2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IN" sz="2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2"/>
          <p:cNvGrpSpPr/>
          <p:nvPr/>
        </p:nvGrpSpPr>
        <p:grpSpPr>
          <a:xfrm>
            <a:off x="5413407" y="4286256"/>
            <a:ext cx="3659187" cy="893763"/>
            <a:chOff x="3357554" y="5276850"/>
            <a:chExt cx="3659187" cy="893763"/>
          </a:xfrm>
        </p:grpSpPr>
        <p:sp>
          <p:nvSpPr>
            <p:cNvPr id="47" name="Rounded Rectangle 46"/>
            <p:cNvSpPr/>
            <p:nvPr/>
          </p:nvSpPr>
          <p:spPr>
            <a:xfrm>
              <a:off x="6257959" y="5446731"/>
              <a:ext cx="714380" cy="50006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543579" y="5446731"/>
              <a:ext cx="714380" cy="50006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/>
          </p:nvGraphicFramePr>
          <p:xfrm>
            <a:off x="3357554" y="5276850"/>
            <a:ext cx="3659187" cy="893763"/>
          </p:xfrm>
          <a:graphic>
            <a:graphicData uri="http://schemas.openxmlformats.org/presentationml/2006/ole">
              <p:oleObj spid="_x0000_s64517" name="Equation" r:id="rId8" imgW="1498320" imgH="419040" progId="Equation.3">
                <p:embed/>
              </p:oleObj>
            </a:graphicData>
          </a:graphic>
        </p:graphicFrame>
      </p:grpSp>
      <p:grpSp>
        <p:nvGrpSpPr>
          <p:cNvPr id="9" name="Group 55"/>
          <p:cNvGrpSpPr/>
          <p:nvPr/>
        </p:nvGrpSpPr>
        <p:grpSpPr>
          <a:xfrm>
            <a:off x="5757891" y="5357826"/>
            <a:ext cx="3198863" cy="1219207"/>
            <a:chOff x="5757891" y="5281627"/>
            <a:chExt cx="3198863" cy="12192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Rounded Rectangle 39"/>
            <p:cNvSpPr/>
            <p:nvPr/>
          </p:nvSpPr>
          <p:spPr>
            <a:xfrm>
              <a:off x="8242374" y="5634076"/>
              <a:ext cx="714380" cy="50006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527994" y="5634076"/>
              <a:ext cx="714380" cy="50006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5612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57891" y="5281627"/>
              <a:ext cx="28860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13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986490" y="5600717"/>
              <a:ext cx="25146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15" name="Picture 1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500826" y="5957907"/>
              <a:ext cx="13144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16" name="Picture 1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24578" y="6253184"/>
              <a:ext cx="26479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RES_2000_cockt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" y="428604"/>
            <a:ext cx="4735513" cy="4429156"/>
          </a:xfrm>
          <a:prstGeom prst="rect">
            <a:avLst/>
          </a:prstGeom>
          <a:noFill/>
        </p:spPr>
      </p:pic>
      <p:pic>
        <p:nvPicPr>
          <p:cNvPr id="3" name="Content Placeholder 5" descr="PHENIX_AuAu_M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6" y="442898"/>
            <a:ext cx="4357718" cy="43434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42976" y="2000240"/>
            <a:ext cx="1500198" cy="121444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143504" y="1428736"/>
            <a:ext cx="785818" cy="10001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 rot="20403300">
            <a:off x="2430303" y="3089217"/>
            <a:ext cx="292981" cy="19218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 rot="1164205">
            <a:off x="4959032" y="2366033"/>
            <a:ext cx="265491" cy="25926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3143240" y="71414"/>
            <a:ext cx="295003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Experimental motivation :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985105"/>
            <a:ext cx="409118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In-medium modification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 light vector mesons (specially </a:t>
            </a:r>
            <a:r>
              <a:rPr lang="el-GR" sz="2000" b="1" dirty="0" smtClean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I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00694" y="2071678"/>
            <a:ext cx="3598095" cy="4572010"/>
            <a:chOff x="5500694" y="2071678"/>
            <a:chExt cx="3598095" cy="4572010"/>
          </a:xfrm>
        </p:grpSpPr>
        <p:sp>
          <p:nvSpPr>
            <p:cNvPr id="11" name="Oval 10"/>
            <p:cNvSpPr/>
            <p:nvPr/>
          </p:nvSpPr>
          <p:spPr bwMode="auto">
            <a:xfrm>
              <a:off x="5857884" y="2071678"/>
              <a:ext cx="3240905" cy="2286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dirty="0"/>
                <a:t>  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 rot="21243867">
              <a:off x="5929322" y="4929198"/>
              <a:ext cx="1000132" cy="714380"/>
              <a:chOff x="4643438" y="642918"/>
              <a:chExt cx="1643074" cy="642942"/>
            </a:xfrm>
          </p:grpSpPr>
          <p:grpSp>
            <p:nvGrpSpPr>
              <p:cNvPr id="13" name="Group 20"/>
              <p:cNvGrpSpPr/>
              <p:nvPr/>
            </p:nvGrpSpPr>
            <p:grpSpPr>
              <a:xfrm>
                <a:off x="4643438" y="642918"/>
                <a:ext cx="785818" cy="642942"/>
                <a:chOff x="4500562" y="642918"/>
                <a:chExt cx="785818" cy="642942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10800000" flipV="1">
                  <a:off x="4572000" y="1000108"/>
                  <a:ext cx="714380" cy="28575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0800000">
                  <a:off x="4500562" y="642918"/>
                  <a:ext cx="785818" cy="35719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5429256" y="1000108"/>
                <a:ext cx="85725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7143768" y="5214950"/>
              <a:ext cx="142876" cy="14287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Curved Up Arrow 17"/>
            <p:cNvSpPr/>
            <p:nvPr/>
          </p:nvSpPr>
          <p:spPr>
            <a:xfrm rot="16390371" flipH="1">
              <a:off x="6908380" y="3936596"/>
              <a:ext cx="2159994" cy="828543"/>
            </a:xfrm>
            <a:prstGeom prst="curvedUpArrow">
              <a:avLst>
                <a:gd name="adj1" fmla="val 25000"/>
                <a:gd name="adj2" fmla="val 50000"/>
                <a:gd name="adj3" fmla="val 3658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aphicFrame>
          <p:nvGraphicFramePr>
            <p:cNvPr id="22529" name="Object 1"/>
            <p:cNvGraphicFramePr>
              <a:graphicFrameLocks noChangeAspect="1"/>
            </p:cNvGraphicFramePr>
            <p:nvPr/>
          </p:nvGraphicFramePr>
          <p:xfrm>
            <a:off x="5500694" y="5903913"/>
            <a:ext cx="3262312" cy="739775"/>
          </p:xfrm>
          <a:graphic>
            <a:graphicData uri="http://schemas.openxmlformats.org/presentationml/2006/ole">
              <p:oleObj spid="_x0000_s22529" name="Equation" r:id="rId5" imgW="1968480" imgH="431640" progId="Equation.3">
                <p:embed/>
              </p:oleObj>
            </a:graphicData>
          </a:graphic>
        </p:graphicFrame>
        <p:cxnSp>
          <p:nvCxnSpPr>
            <p:cNvPr id="21" name="Straight Arrow Connector 20"/>
            <p:cNvCxnSpPr>
              <a:stCxn id="11" idx="2"/>
              <a:endCxn id="11" idx="6"/>
            </p:cNvCxnSpPr>
            <p:nvPr/>
          </p:nvCxnSpPr>
          <p:spPr>
            <a:xfrm rot="10800000" flipH="1">
              <a:off x="5857883" y="3214678"/>
              <a:ext cx="3240905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58082" y="2857496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</a:t>
              </a:r>
              <a:endParaRPr lang="en-IN" sz="2000" b="1" dirty="0"/>
            </a:p>
          </p:txBody>
        </p:sp>
        <p:graphicFrame>
          <p:nvGraphicFramePr>
            <p:cNvPr id="22530" name="Object 2"/>
            <p:cNvGraphicFramePr>
              <a:graphicFrameLocks noChangeAspect="1"/>
            </p:cNvGraphicFramePr>
            <p:nvPr/>
          </p:nvGraphicFramePr>
          <p:xfrm>
            <a:off x="5572134" y="4929198"/>
            <a:ext cx="357188" cy="285750"/>
          </p:xfrm>
          <a:graphic>
            <a:graphicData uri="http://schemas.openxmlformats.org/presentationml/2006/ole">
              <p:oleObj spid="_x0000_s22530" name="Equation" r:id="rId6" imgW="177480" imgH="203040" progId="Equation.3">
                <p:embed/>
              </p:oleObj>
            </a:graphicData>
          </a:graphic>
        </p:graphicFrame>
        <p:graphicFrame>
          <p:nvGraphicFramePr>
            <p:cNvPr id="22531" name="Object 3"/>
            <p:cNvGraphicFramePr>
              <a:graphicFrameLocks noChangeAspect="1"/>
            </p:cNvGraphicFramePr>
            <p:nvPr/>
          </p:nvGraphicFramePr>
          <p:xfrm>
            <a:off x="5715010" y="5500702"/>
            <a:ext cx="357188" cy="285750"/>
          </p:xfrm>
          <a:graphic>
            <a:graphicData uri="http://schemas.openxmlformats.org/presentationml/2006/ole">
              <p:oleObj spid="_x0000_s22531" name="Equation" r:id="rId7" imgW="177480" imgH="203040" progId="Equation.3">
                <p:embed/>
              </p:oleObj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6500826" y="485776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ym typeface="Symbol"/>
                </a:rPr>
                <a:t>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80" y="3186114"/>
            <a:ext cx="55816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85896"/>
            <a:ext cx="5334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grpSp>
        <p:nvGrpSpPr>
          <p:cNvPr id="2" name="Group 8"/>
          <p:cNvGrpSpPr/>
          <p:nvPr/>
        </p:nvGrpSpPr>
        <p:grpSpPr>
          <a:xfrm>
            <a:off x="571472" y="5214950"/>
            <a:ext cx="5929354" cy="785818"/>
            <a:chOff x="1900230" y="3819532"/>
            <a:chExt cx="4343418" cy="609600"/>
          </a:xfrm>
          <a:solidFill>
            <a:schemeClr val="bg1"/>
          </a:solidFill>
          <a:effectLst/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0230" y="3819532"/>
              <a:ext cx="1600200" cy="609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113" y="3986218"/>
              <a:ext cx="2009775" cy="228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72198" y="3985787"/>
              <a:ext cx="171450" cy="18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24523" y="3929066"/>
              <a:ext cx="447675" cy="228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3714744" y="6029286"/>
            <a:ext cx="4807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Contribution of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 down by a factor ~ 10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285728"/>
            <a:ext cx="3929090" cy="100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4000504"/>
            <a:ext cx="61341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byasachi\Desktop\slide_fig\drdm2_T175_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285728"/>
            <a:ext cx="7543800" cy="5829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715" y="285728"/>
            <a:ext cx="8255658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Effect of  mesonic as well as baryonic medium modification of  </a:t>
            </a:r>
            <a:r>
              <a:rPr lang="el-GR" sz="2400" dirty="0" smtClean="0">
                <a:solidFill>
                  <a:schemeClr val="bg1"/>
                </a:solidFill>
                <a:latin typeface="Arial"/>
                <a:cs typeface="Arial"/>
              </a:rPr>
              <a:t>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on dilepton rate in low mass region :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857224" y="5643563"/>
          <a:ext cx="7008813" cy="922337"/>
        </p:xfrm>
        <a:graphic>
          <a:graphicData uri="http://schemas.openxmlformats.org/presentationml/2006/ole">
            <p:oleObj spid="_x0000_s75778" name="Equation" r:id="rId4" imgW="2869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5" name="Object 2"/>
          <p:cNvGraphicFramePr>
            <a:graphicFrameLocks noChangeAspect="1"/>
          </p:cNvGraphicFramePr>
          <p:nvPr/>
        </p:nvGraphicFramePr>
        <p:xfrm>
          <a:off x="1987580" y="5695950"/>
          <a:ext cx="6942138" cy="987425"/>
        </p:xfrm>
        <a:graphic>
          <a:graphicData uri="http://schemas.openxmlformats.org/presentationml/2006/ole">
            <p:oleObj spid="_x0000_s45062" name="Equation" r:id="rId3" imgW="3162240" imgH="4698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170" y="5357826"/>
            <a:ext cx="3195490" cy="369332"/>
          </a:xfrm>
          <a:prstGeom prst="rect">
            <a:avLst/>
          </a:prstGeom>
          <a:solidFill>
            <a:srgbClr val="00B0F0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Transverse momentum spectra</a:t>
            </a:r>
            <a:endParaRPr lang="en-IN" dirty="0"/>
          </a:p>
        </p:txBody>
      </p:sp>
      <p:pic>
        <p:nvPicPr>
          <p:cNvPr id="68611" name="Picture 3" descr="C:\Users\Sabyasachi\Desktop\depositphotos_2071904-Sphere-made-of-small-cub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5752"/>
            <a:ext cx="3286148" cy="2786058"/>
          </a:xfrm>
          <a:prstGeom prst="rect">
            <a:avLst/>
          </a:prstGeom>
          <a:noFill/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5720" y="1643050"/>
          <a:ext cx="1866900" cy="881063"/>
        </p:xfrm>
        <a:graphic>
          <a:graphicData uri="http://schemas.openxmlformats.org/presentationml/2006/ole">
            <p:oleObj spid="_x0000_s45058" name="Equation" r:id="rId5" imgW="850680" imgH="419040" progId="Equation.3">
              <p:embed/>
            </p:oleObj>
          </a:graphicData>
        </a:graphic>
      </p:graphicFrame>
      <p:sp>
        <p:nvSpPr>
          <p:cNvPr id="2253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D507B4-0504-4179-B85B-0646B2B470AA}" type="slidenum">
              <a:rPr lang="en-US" smtClean="0"/>
              <a:pPr/>
              <a:t>22</a:t>
            </a:fld>
            <a:endParaRPr lang="en-US" smtClean="0"/>
          </a:p>
        </p:txBody>
      </p:sp>
      <p:grpSp>
        <p:nvGrpSpPr>
          <p:cNvPr id="2" name="Group 18"/>
          <p:cNvGrpSpPr/>
          <p:nvPr/>
        </p:nvGrpSpPr>
        <p:grpSpPr>
          <a:xfrm>
            <a:off x="6886215" y="1305297"/>
            <a:ext cx="1932348" cy="1552199"/>
            <a:chOff x="6886215" y="571480"/>
            <a:chExt cx="1932348" cy="1552199"/>
          </a:xfrm>
        </p:grpSpPr>
        <p:sp>
          <p:nvSpPr>
            <p:cNvPr id="8" name="Cube 7"/>
            <p:cNvSpPr/>
            <p:nvPr/>
          </p:nvSpPr>
          <p:spPr bwMode="auto">
            <a:xfrm rot="2892013">
              <a:off x="6886215" y="599679"/>
              <a:ext cx="1524000" cy="1524000"/>
            </a:xfrm>
            <a:prstGeom prst="cube">
              <a:avLst/>
            </a:prstGeom>
            <a:gradFill flip="none" rotWithShape="1">
              <a:gsLst>
                <a:gs pos="0">
                  <a:schemeClr val="tx2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3500000" scaled="0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IN" dirty="0"/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7358082" y="1071546"/>
              <a:ext cx="838200" cy="304800"/>
              <a:chOff x="762000" y="990600"/>
              <a:chExt cx="838200" cy="228600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1295400" y="1066800"/>
                <a:ext cx="304800" cy="762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762000" y="1066800"/>
                <a:ext cx="304800" cy="762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1066800" y="990600"/>
                <a:ext cx="228600" cy="228600"/>
              </a:xfrm>
              <a:prstGeom prst="ellipse">
                <a:avLst/>
              </a:prstGeom>
              <a:solidFill>
                <a:srgbClr val="4D4D4D"/>
              </a:solidFill>
              <a:ln w="1905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IN" dirty="0"/>
              </a:p>
            </p:txBody>
          </p:sp>
        </p:grpSp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7396202" y="1500174"/>
            <a:ext cx="727075" cy="457200"/>
          </p:xfrm>
          <a:graphic>
            <a:graphicData uri="http://schemas.openxmlformats.org/presentationml/2006/ole">
              <p:oleObj spid="_x0000_s45059" name="Equation" r:id="rId6" imgW="431640" imgH="228600" progId="Equation.3">
                <p:embed/>
              </p:oleObj>
            </a:graphicData>
          </a:graphic>
        </p:graphicFrame>
        <p:cxnSp>
          <p:nvCxnSpPr>
            <p:cNvPr id="14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8120082" y="571480"/>
              <a:ext cx="533400" cy="3810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8181975" y="836221"/>
            <a:ext cx="636588" cy="381000"/>
          </p:xfrm>
          <a:graphic>
            <a:graphicData uri="http://schemas.openxmlformats.org/presentationml/2006/ole">
              <p:oleObj spid="_x0000_s45060" name="Equation" r:id="rId7" imgW="393480" imgH="228600" progId="Equation.3">
                <p:embed/>
              </p:oleObj>
            </a:graphicData>
          </a:graphic>
        </p:graphicFrame>
      </p:grpSp>
      <p:sp>
        <p:nvSpPr>
          <p:cNvPr id="18" name="Striped Right Arrow 17"/>
          <p:cNvSpPr/>
          <p:nvPr/>
        </p:nvSpPr>
        <p:spPr>
          <a:xfrm rot="1744670">
            <a:off x="5178231" y="1363624"/>
            <a:ext cx="1328379" cy="487414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197725" y="857250"/>
          <a:ext cx="733425" cy="387350"/>
        </p:xfrm>
        <a:graphic>
          <a:graphicData uri="http://schemas.openxmlformats.org/presentationml/2006/ole">
            <p:oleObj spid="_x0000_s45061" name="Equation" r:id="rId8" imgW="330120" imgH="2030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1406" y="214290"/>
            <a:ext cx="2984663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Dilepton</a:t>
            </a:r>
            <a:r>
              <a:rPr lang="en-US" sz="2000" i="1" dirty="0" smtClean="0">
                <a:solidFill>
                  <a:schemeClr val="bg1"/>
                </a:solidFill>
              </a:rPr>
              <a:t> production in 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transverse momentum and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invariant mass space : </a:t>
            </a:r>
            <a:endParaRPr lang="en-IN" sz="2000" i="1" dirty="0">
              <a:solidFill>
                <a:schemeClr val="bg1"/>
              </a:solidFill>
            </a:endParaRPr>
          </a:p>
        </p:txBody>
      </p:sp>
      <p:graphicFrame>
        <p:nvGraphicFramePr>
          <p:cNvPr id="68616" name="Object 2"/>
          <p:cNvGraphicFramePr>
            <a:graphicFrameLocks noChangeAspect="1"/>
          </p:cNvGraphicFramePr>
          <p:nvPr/>
        </p:nvGraphicFramePr>
        <p:xfrm>
          <a:off x="1312867" y="3071810"/>
          <a:ext cx="3902075" cy="960437"/>
        </p:xfrm>
        <a:graphic>
          <a:graphicData uri="http://schemas.openxmlformats.org/presentationml/2006/ole">
            <p:oleObj spid="_x0000_s45063" name="Equation" r:id="rId9" imgW="1777680" imgH="457200" progId="Equation.3">
              <p:embed/>
            </p:oleObj>
          </a:graphicData>
        </a:graphic>
      </p:graphicFrame>
      <p:graphicFrame>
        <p:nvGraphicFramePr>
          <p:cNvPr id="68618" name="Object 2"/>
          <p:cNvGraphicFramePr>
            <a:graphicFrameLocks noChangeAspect="1"/>
          </p:cNvGraphicFramePr>
          <p:nvPr/>
        </p:nvGraphicFramePr>
        <p:xfrm>
          <a:off x="2143108" y="4467239"/>
          <a:ext cx="6775450" cy="962025"/>
        </p:xfrm>
        <a:graphic>
          <a:graphicData uri="http://schemas.openxmlformats.org/presentationml/2006/ole">
            <p:oleObj spid="_x0000_s45064" name="Equation" r:id="rId10" imgW="3085920" imgH="4572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7311" y="4202676"/>
            <a:ext cx="2325252" cy="369332"/>
          </a:xfrm>
          <a:prstGeom prst="rect">
            <a:avLst/>
          </a:prstGeom>
          <a:solidFill>
            <a:srgbClr val="00B0F0"/>
          </a:solidFill>
          <a:effectLst>
            <a:outerShdw blurRad="50800" dist="50800" dir="5400000" algn="ctr" rotWithShape="0">
              <a:schemeClr val="tx2"/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Invariant mass spectra</a:t>
            </a:r>
            <a:endParaRPr lang="en-IN" dirty="0"/>
          </a:p>
        </p:txBody>
      </p:sp>
      <p:sp>
        <p:nvSpPr>
          <p:cNvPr id="28" name="Striped Right Arrow 27"/>
          <p:cNvSpPr/>
          <p:nvPr/>
        </p:nvSpPr>
        <p:spPr>
          <a:xfrm rot="2353031">
            <a:off x="1969144" y="2478919"/>
            <a:ext cx="1009892" cy="487414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7000892" y="3000372"/>
            <a:ext cx="14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Fluid element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358082" y="2285992"/>
            <a:ext cx="1712648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N" sz="2000" dirty="0" smtClean="0">
                <a:sym typeface="Symbol"/>
              </a:rPr>
              <a:t> contribution</a:t>
            </a:r>
            <a:endParaRPr lang="en-IN" sz="2000" dirty="0"/>
          </a:p>
        </p:txBody>
      </p:sp>
      <p:pic>
        <p:nvPicPr>
          <p:cNvPr id="70658" name="Picture 2" descr="C:\Users\Sabyasachi\Desktop\lowm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42972"/>
            <a:ext cx="6572296" cy="5829300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6500826" y="1000108"/>
            <a:ext cx="2000264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6143636" y="2714620"/>
            <a:ext cx="2928926" cy="3714776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28600" y="252691"/>
            <a:ext cx="5366084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Understanding low </a:t>
            </a:r>
            <a:r>
              <a:rPr lang="en-US" sz="2400" dirty="0">
                <a:solidFill>
                  <a:schemeClr val="bg1"/>
                </a:solidFill>
              </a:rPr>
              <a:t>mass </a:t>
            </a:r>
            <a:r>
              <a:rPr lang="en-US" sz="2400" dirty="0" smtClean="0">
                <a:solidFill>
                  <a:schemeClr val="bg1"/>
                </a:solidFill>
              </a:rPr>
              <a:t>enhancement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 the language of  Thermal Field Theory :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9347" y="2786058"/>
            <a:ext cx="2887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>
                <a:solidFill>
                  <a:srgbClr val="009900"/>
                </a:solidFill>
              </a:rPr>
              <a:t>Mesonic</a:t>
            </a:r>
            <a:r>
              <a:rPr lang="en-US" sz="2000" b="1" u="sng" dirty="0" smtClean="0">
                <a:solidFill>
                  <a:srgbClr val="009900"/>
                </a:solidFill>
              </a:rPr>
              <a:t> collision rate</a:t>
            </a:r>
          </a:p>
          <a:p>
            <a:r>
              <a:rPr lang="en-US" sz="2000" b="1" u="sng" dirty="0" smtClean="0">
                <a:solidFill>
                  <a:srgbClr val="009900"/>
                </a:solidFill>
              </a:rPr>
              <a:t>(Landau cuts of </a:t>
            </a:r>
            <a:r>
              <a:rPr lang="en-US" sz="2000" b="1" u="sng" dirty="0" smtClean="0">
                <a:solidFill>
                  <a:srgbClr val="009900"/>
                </a:solidFill>
                <a:sym typeface="Symbol"/>
              </a:rPr>
              <a:t>H loops</a:t>
            </a:r>
            <a:r>
              <a:rPr lang="en-US" sz="2000" b="1" u="sng" dirty="0" smtClean="0">
                <a:solidFill>
                  <a:srgbClr val="009900"/>
                </a:solidFill>
              </a:rPr>
              <a:t>)</a:t>
            </a:r>
            <a:endParaRPr lang="en-IN" sz="2000" b="1" u="sng" dirty="0">
              <a:solidFill>
                <a:srgbClr val="00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12" y="3814708"/>
            <a:ext cx="2525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Baryonic collision rate</a:t>
            </a:r>
            <a:endParaRPr lang="en-IN" sz="2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4578502"/>
            <a:ext cx="2514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Bose enhancement</a:t>
            </a:r>
          </a:p>
          <a:p>
            <a:r>
              <a:rPr lang="en-US" sz="2000" b="1" u="sng" dirty="0" smtClean="0">
                <a:solidFill>
                  <a:srgbClr val="0070C0"/>
                </a:solidFill>
              </a:rPr>
              <a:t> of decay rate (</a:t>
            </a:r>
            <a:r>
              <a:rPr lang="en-US" sz="2000" b="1" u="sng" dirty="0" smtClean="0">
                <a:solidFill>
                  <a:srgbClr val="0070C0"/>
                </a:solidFill>
                <a:sym typeface="Symbol"/>
              </a:rPr>
              <a:t></a:t>
            </a:r>
            <a:r>
              <a:rPr lang="en-US" sz="2000" b="1" u="sng" dirty="0" smtClean="0">
                <a:solidFill>
                  <a:srgbClr val="0070C0"/>
                </a:solidFill>
              </a:rPr>
              <a:t>)</a:t>
            </a:r>
            <a:endParaRPr lang="en-IN" sz="2000" b="1" u="sng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5650072"/>
            <a:ext cx="2198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Vacuum decay rate</a:t>
            </a:r>
          </a:p>
          <a:p>
            <a:r>
              <a:rPr lang="en-US" sz="2000" b="1" u="sng" dirty="0" smtClean="0"/>
              <a:t>(</a:t>
            </a:r>
            <a:r>
              <a:rPr lang="en-US" sz="2000" b="1" u="sng" dirty="0" smtClean="0">
                <a:sym typeface="Symbol"/>
              </a:rPr>
              <a:t></a:t>
            </a:r>
            <a:r>
              <a:rPr lang="en-US" sz="2000" b="1" u="sng" dirty="0" smtClean="0"/>
              <a:t>)</a:t>
            </a:r>
            <a:endParaRPr lang="en-IN" sz="2000" b="1" u="sng" dirty="0"/>
          </a:p>
        </p:txBody>
      </p:sp>
      <p:sp>
        <p:nvSpPr>
          <p:cNvPr id="8" name="Up Arrow 7"/>
          <p:cNvSpPr/>
          <p:nvPr/>
        </p:nvSpPr>
        <p:spPr>
          <a:xfrm>
            <a:off x="7715272" y="5214950"/>
            <a:ext cx="785818" cy="500066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286644" y="4143380"/>
            <a:ext cx="785818" cy="500066"/>
          </a:xfrm>
          <a:prstGeom prst="up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929454" y="3357562"/>
            <a:ext cx="785818" cy="500066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1814444"/>
            <a:ext cx="1816075" cy="40011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9900"/>
                </a:solidFill>
              </a:rPr>
              <a:t>Hdronic</a:t>
            </a:r>
            <a:r>
              <a:rPr lang="en-US" sz="2000" b="1" dirty="0" smtClean="0">
                <a:solidFill>
                  <a:srgbClr val="FF9900"/>
                </a:solidFill>
              </a:rPr>
              <a:t> Matter</a:t>
            </a:r>
            <a:endParaRPr lang="en-IN" sz="2000" b="1" dirty="0">
              <a:solidFill>
                <a:srgbClr val="FF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1071546"/>
            <a:ext cx="1638077" cy="40011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Quark Matter</a:t>
            </a:r>
            <a:endParaRPr lang="en-IN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84915" y="571480"/>
            <a:ext cx="701795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</a:t>
            </a:r>
            <a:endParaRPr lang="en-IN" sz="2000" b="1" dirty="0"/>
          </a:p>
        </p:txBody>
      </p:sp>
      <p:sp>
        <p:nvSpPr>
          <p:cNvPr id="18" name="Up Arrow 17"/>
          <p:cNvSpPr/>
          <p:nvPr/>
        </p:nvSpPr>
        <p:spPr>
          <a:xfrm>
            <a:off x="6572264" y="1428736"/>
            <a:ext cx="785818" cy="357190"/>
          </a:xfrm>
          <a:prstGeom prst="up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6643702" y="2214554"/>
            <a:ext cx="785818" cy="500066"/>
          </a:xfrm>
          <a:prstGeom prst="up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596" y="6068817"/>
            <a:ext cx="557216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Baryon part from 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Eltesky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et. al.  [Phys. Rev. C 64, (2001) 035202 ]</a:t>
            </a:r>
            <a:endParaRPr lang="en-IN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286380" y="4572008"/>
            <a:ext cx="1785950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290686" y="4247642"/>
            <a:ext cx="167738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N" sz="2000" dirty="0" smtClean="0">
                <a:sym typeface="Symbol"/>
              </a:rPr>
              <a:t> contribution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714357"/>
            <a:ext cx="4054475" cy="2928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8600" y="252691"/>
            <a:ext cx="4311821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Low mass </a:t>
            </a:r>
            <a:r>
              <a:rPr lang="en-US" sz="2400" dirty="0" smtClean="0">
                <a:solidFill>
                  <a:schemeClr val="bg1"/>
                </a:solidFill>
              </a:rPr>
              <a:t>enhancement  at  SPS :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6627" name="Picture 3" descr="C:\Users\Sabyasachi\Desktop\dm_allpt_c_EK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06820"/>
            <a:ext cx="4643470" cy="317976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Group 8"/>
          <p:cNvGrpSpPr/>
          <p:nvPr/>
        </p:nvGrpSpPr>
        <p:grpSpPr>
          <a:xfrm>
            <a:off x="5072066" y="2285992"/>
            <a:ext cx="4071966" cy="655084"/>
            <a:chOff x="5214942" y="2285992"/>
            <a:chExt cx="4071966" cy="655084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5332962" y="2571744"/>
              <a:ext cx="302525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IN" b="1" dirty="0" err="1" smtClean="0">
                  <a:latin typeface="Times New Roman" pitchFamily="18" charset="0"/>
                  <a:cs typeface="Times New Roman" pitchFamily="18" charset="0"/>
                </a:rPr>
                <a:t>Phys.Rev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. C85 (2012) 064906</a:t>
              </a:r>
              <a:endParaRPr lang="en-IN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14942" y="2285992"/>
              <a:ext cx="407196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J K </a:t>
              </a:r>
              <a:r>
                <a:rPr lang="en-IN" sz="1400" dirty="0" err="1" smtClean="0">
                  <a:latin typeface="Times New Roman" pitchFamily="18" charset="0"/>
                  <a:cs typeface="Times New Roman" pitchFamily="18" charset="0"/>
                </a:rPr>
                <a:t>Nayak</a:t>
              </a: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, J </a:t>
              </a:r>
              <a:r>
                <a:rPr lang="en-IN" sz="1400" dirty="0" err="1" smtClean="0">
                  <a:latin typeface="Times New Roman" pitchFamily="18" charset="0"/>
                  <a:cs typeface="Times New Roman" pitchFamily="18" charset="0"/>
                </a:rPr>
                <a:t>Alam</a:t>
              </a: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, T Hirano, S </a:t>
              </a:r>
              <a:r>
                <a:rPr lang="en-IN" sz="1400" dirty="0" err="1" smtClean="0">
                  <a:latin typeface="Times New Roman" pitchFamily="18" charset="0"/>
                  <a:cs typeface="Times New Roman" pitchFamily="18" charset="0"/>
                </a:rPr>
                <a:t>Sarkar</a:t>
              </a: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 and B </a:t>
              </a:r>
              <a:r>
                <a:rPr lang="en-IN" sz="1400" dirty="0" err="1" smtClean="0">
                  <a:latin typeface="Times New Roman" pitchFamily="18" charset="0"/>
                  <a:cs typeface="Times New Roman" pitchFamily="18" charset="0"/>
                </a:rPr>
                <a:t>Sinha</a:t>
              </a:r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IN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76911" y="4487299"/>
            <a:ext cx="2752741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Sarkar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&amp; S.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Ghosh</a:t>
            </a: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dirty="0" err="1" smtClean="0">
                <a:solidFill>
                  <a:srgbClr val="C00000"/>
                </a:solidFill>
              </a:rPr>
              <a:t>J.Phys.Conf.Ser</a:t>
            </a:r>
            <a:r>
              <a:rPr lang="en-IN" sz="1400" b="1" dirty="0" smtClean="0">
                <a:solidFill>
                  <a:srgbClr val="C00000"/>
                </a:solidFill>
              </a:rPr>
              <a:t>. 374 (2012) 012010</a:t>
            </a:r>
            <a:endParaRPr lang="en-IN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5072074"/>
            <a:ext cx="3807453" cy="147732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Meson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S.Ghosh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S.Mallik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S.Sarkar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Eur. Phys. C 70, (2010) 251)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Bayon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S.Ghosh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S.Sarkar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Phys. A 870, (2011) 94)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-loop self-energies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115329" flipH="1">
            <a:off x="4471899" y="5840182"/>
            <a:ext cx="830333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5715008" y="2928934"/>
            <a:ext cx="3360087" cy="1354217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Meson loop self-energies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S.Ghosh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S.Mallik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S.Sarkar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Eur. Phys. C 70, (2010) 251)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Baryon part from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Eltesky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et. al. 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(Phys. Rev. C 64, (2001) 035202) </a:t>
            </a:r>
            <a:endParaRPr lang="en-IN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4248527" flipV="1">
            <a:off x="5013142" y="3722934"/>
            <a:ext cx="484632" cy="97323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2844" y="357166"/>
            <a:ext cx="5986639" cy="544764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8100000" algn="tr" rotWithShape="0">
              <a:prstClr val="black">
                <a:alpha val="53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Analytic structure of ρ meson propagator at finite temperature</a:t>
            </a:r>
            <a:endParaRPr lang="en-US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Phys. J. C 70, 251 (2010)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S.Ghosh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Sourav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Sarkar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VECC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Mallik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ρ self-energy at finite temperature and density in the real-time formalism</a:t>
            </a:r>
            <a:endParaRPr lang="en-US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Phys. A 870, 94 (2011)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kumimoji="0" lang="en-US" sz="14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Ghosh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Sourav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Sarkar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VECC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Observing many-body effects on lepton pair production from low</a:t>
            </a:r>
          </a:p>
          <a:p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mass enhancement and flow at RHIC and LHC energies</a:t>
            </a:r>
            <a:endParaRPr lang="en-US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Phys. J. C 71, 1760 (2011).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kumimoji="0" lang="en-US" sz="14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Ghosh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Sourav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Sarkar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Jan-e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VECC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self-energy at finite temperature and density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the real-time formalism</a:t>
            </a:r>
            <a:endParaRPr lang="en-IN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Phys. J. A 49, 97 (2013).</a:t>
            </a:r>
            <a:endParaRPr lang="en-IN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lang="en-US" sz="14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Ghosh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8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Sourav</a:t>
            </a:r>
            <a:r>
              <a:rPr lang="en-US" sz="1400" dirty="0" smtClean="0">
                <a:solidFill>
                  <a:srgbClr val="00008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008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Sarkar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008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Jan-e </a:t>
            </a:r>
            <a:r>
              <a:rPr lang="en-US" sz="1400" dirty="0" err="1" smtClean="0">
                <a:solidFill>
                  <a:srgbClr val="00008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Alam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lang="en-US" sz="1400" dirty="0" smtClean="0">
                <a:solidFill>
                  <a:srgbClr val="00008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VECC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In-medium vector mesons and low mass lepton pairs from heavy ion collisions</a:t>
            </a:r>
          </a:p>
          <a:p>
            <a:r>
              <a:rPr lang="en-IN" sz="1600" b="1" dirty="0" err="1" smtClean="0"/>
              <a:t>J.Phys.Conf.Ser</a:t>
            </a:r>
            <a:r>
              <a:rPr lang="en-IN" sz="1600" b="1" dirty="0" smtClean="0"/>
              <a:t>. 374 (2012) 012010</a:t>
            </a:r>
            <a:endParaRPr lang="en-IN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Sourav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Sarkar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IN" sz="1600" b="1" u="sng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IN" sz="1600" b="1" u="sng" dirty="0" err="1" smtClean="0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lang="en-US" sz="1600" dirty="0" smtClean="0">
                <a:solidFill>
                  <a:srgbClr val="00008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VECC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IN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Elliptic flow of thermal </a:t>
            </a:r>
            <a:r>
              <a:rPr lang="en-IN" sz="1200" dirty="0" err="1" smtClean="0">
                <a:latin typeface="Times New Roman" pitchFamily="18" charset="0"/>
                <a:cs typeface="Times New Roman" pitchFamily="18" charset="0"/>
              </a:rPr>
              <a:t>dileptons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 as a probe of QCD matter</a:t>
            </a:r>
            <a:endParaRPr lang="en-US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Phys.Rev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C (R) 85 (2012) 031903</a:t>
            </a:r>
            <a:r>
              <a:rPr lang="en-US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Payal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Mohanty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Victor Roy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kumimoji="0" lang="en-US" sz="14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Ghosh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Santosh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K. Das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Bedangadas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Mohanty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Sourav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Sarkar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Jane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Asis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 K.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Chaudhuri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VECC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072198" y="666744"/>
            <a:ext cx="2643206" cy="1404934"/>
            <a:chOff x="5643570" y="523868"/>
            <a:chExt cx="2643206" cy="1404934"/>
          </a:xfrm>
        </p:grpSpPr>
        <p:pic>
          <p:nvPicPr>
            <p:cNvPr id="3" name="Picture 2" descr="C:\Users\Sabyasachi\Desktop\samir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43570" y="523868"/>
              <a:ext cx="2357454" cy="1333496"/>
            </a:xfrm>
            <a:prstGeom prst="rect">
              <a:avLst/>
            </a:prstGeom>
            <a:noFill/>
          </p:spPr>
        </p:pic>
        <p:pic>
          <p:nvPicPr>
            <p:cNvPr id="4" name="Picture 3" descr="C:\Users\Sabyasachi\Desktop\Sourav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15206" y="785794"/>
              <a:ext cx="1071570" cy="1143008"/>
            </a:xfrm>
            <a:prstGeom prst="rect">
              <a:avLst/>
            </a:prstGeom>
            <a:noFill/>
          </p:spPr>
        </p:pic>
      </p:grpSp>
      <p:grpSp>
        <p:nvGrpSpPr>
          <p:cNvPr id="5" name="Group 11"/>
          <p:cNvGrpSpPr/>
          <p:nvPr/>
        </p:nvGrpSpPr>
        <p:grpSpPr>
          <a:xfrm>
            <a:off x="6286512" y="2105024"/>
            <a:ext cx="2714644" cy="2609860"/>
            <a:chOff x="6286512" y="1890710"/>
            <a:chExt cx="2714644" cy="2609860"/>
          </a:xfrm>
        </p:grpSpPr>
        <p:pic>
          <p:nvPicPr>
            <p:cNvPr id="49154" name="Picture 2" descr="C:\Users\Sabyasachi\Desktop\qgpmeet_slide\jane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286512" y="1890710"/>
              <a:ext cx="1071570" cy="1395414"/>
            </a:xfrm>
            <a:prstGeom prst="rect">
              <a:avLst/>
            </a:prstGeom>
            <a:noFill/>
          </p:spPr>
        </p:pic>
        <p:pic>
          <p:nvPicPr>
            <p:cNvPr id="49155" name="Picture 3" descr="C:\Users\Sabyasachi\Pictures\new_pics\Goa_dec_2010\DAY 1\Santosh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86644" y="2419367"/>
              <a:ext cx="1000132" cy="1223947"/>
            </a:xfrm>
            <a:prstGeom prst="rect">
              <a:avLst/>
            </a:prstGeom>
            <a:noFill/>
          </p:spPr>
        </p:pic>
        <p:pic>
          <p:nvPicPr>
            <p:cNvPr id="49156" name="Picture 4" descr="C:\Users\Sabyasachi\Pictures\new_pics\Goa_dec_2010\DAY 1\Payal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01024" y="3343294"/>
              <a:ext cx="1000132" cy="1157276"/>
            </a:xfrm>
            <a:prstGeom prst="rect">
              <a:avLst/>
            </a:prstGeom>
            <a:noFill/>
          </p:spPr>
        </p:pic>
      </p:grpSp>
      <p:grpSp>
        <p:nvGrpSpPr>
          <p:cNvPr id="6" name="Group 10"/>
          <p:cNvGrpSpPr/>
          <p:nvPr/>
        </p:nvGrpSpPr>
        <p:grpSpPr>
          <a:xfrm>
            <a:off x="6215074" y="3643314"/>
            <a:ext cx="2214578" cy="2714644"/>
            <a:chOff x="6500826" y="3500438"/>
            <a:chExt cx="2214578" cy="2714644"/>
          </a:xfrm>
        </p:grpSpPr>
        <p:pic>
          <p:nvPicPr>
            <p:cNvPr id="49157" name="Picture 5" descr="C:\Users\Sabyasachi\Desktop\qgpmeet_slide\slides\asish.jpg-03-02-12-12-55-55-PM.jpe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595264" y="5026362"/>
              <a:ext cx="1120140" cy="1188720"/>
            </a:xfrm>
            <a:prstGeom prst="rect">
              <a:avLst/>
            </a:prstGeom>
            <a:noFill/>
          </p:spPr>
        </p:pic>
        <p:pic>
          <p:nvPicPr>
            <p:cNvPr id="49159" name="Picture 7" descr="C:\Users\Sabyasachi\Pictures\new_pics\china_oct_2010\Bedagadas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500826" y="3500438"/>
              <a:ext cx="928694" cy="1214446"/>
            </a:xfrm>
            <a:prstGeom prst="rect">
              <a:avLst/>
            </a:prstGeom>
            <a:noFill/>
          </p:spPr>
        </p:pic>
        <p:pic>
          <p:nvPicPr>
            <p:cNvPr id="49158" name="Picture 6" descr="C:\Users\Sabyasachi\Pictures\new_pics\Goa_dec_2010\Goa_pic\victor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858016" y="4572008"/>
              <a:ext cx="928694" cy="1143008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5397581" y="142852"/>
            <a:ext cx="338926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Collaborators at VECC (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1571612"/>
            <a:ext cx="95090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Mallik</a:t>
            </a:r>
            <a:endParaRPr lang="en-IN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15272" y="1733124"/>
            <a:ext cx="9380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Sarkar</a:t>
            </a:r>
            <a:endParaRPr lang="en-IN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00760" y="3161884"/>
            <a:ext cx="8129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J.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Alam</a:t>
            </a:r>
            <a:endParaRPr lang="en-IN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010877" y="2643182"/>
            <a:ext cx="9188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S.K. Das</a:t>
            </a:r>
            <a:endParaRPr lang="en-IN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86710" y="4447768"/>
            <a:ext cx="11205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Mohanty</a:t>
            </a:r>
            <a:endParaRPr lang="en-IN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0694" y="4714884"/>
            <a:ext cx="116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Mohanty</a:t>
            </a:r>
            <a:endParaRPr lang="en-IN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500424" y="6162280"/>
            <a:ext cx="15007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A.K.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Chaudhuri</a:t>
            </a:r>
            <a:endParaRPr lang="en-IN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322638" y="5662214"/>
            <a:ext cx="7496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V. Roy</a:t>
            </a:r>
            <a:endParaRPr lang="en-IN" sz="1600" dirty="0"/>
          </a:p>
        </p:txBody>
      </p:sp>
      <p:sp>
        <p:nvSpPr>
          <p:cNvPr id="24" name="Rectangle 23"/>
          <p:cNvSpPr/>
          <p:nvPr/>
        </p:nvSpPr>
        <p:spPr>
          <a:xfrm>
            <a:off x="357158" y="5857892"/>
            <a:ext cx="5050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u…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2971800" y="1981200"/>
            <a:ext cx="184150" cy="260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 baseline="6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3993621" y="2405714"/>
            <a:ext cx="100700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</a:rPr>
              <a:t>Fourier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</a:rPr>
              <a:t> transform</a:t>
            </a: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723896" y="642918"/>
          <a:ext cx="3276600" cy="2743200"/>
        </p:xfrm>
        <a:graphic>
          <a:graphicData uri="http://schemas.openxmlformats.org/presentationml/2006/ole">
            <p:oleObj spid="_x0000_s56322" name="SPW 10.0 Graph" r:id="rId3" imgW="5639760" imgH="432864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0" y="71414"/>
            <a:ext cx="4645824" cy="400110"/>
          </a:xfrm>
          <a:prstGeom prst="rect">
            <a:avLst/>
          </a:prstGeom>
          <a:noFill/>
          <a:ln w="0">
            <a:solidFill>
              <a:schemeClr val="accent1">
                <a:alpha val="9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Probabilistic amplitude of Unstable particle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85" name="Straight Arrow Connector 19"/>
          <p:cNvCxnSpPr>
            <a:cxnSpLocks noChangeShapeType="1"/>
          </p:cNvCxnSpPr>
          <p:nvPr/>
        </p:nvCxnSpPr>
        <p:spPr bwMode="auto">
          <a:xfrm>
            <a:off x="4572000" y="471524"/>
            <a:ext cx="571504" cy="31427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86" name="Straight Arrow Connector 21"/>
          <p:cNvCxnSpPr>
            <a:cxnSpLocks noChangeShapeType="1"/>
          </p:cNvCxnSpPr>
          <p:nvPr/>
        </p:nvCxnSpPr>
        <p:spPr bwMode="auto">
          <a:xfrm rot="5400000">
            <a:off x="4040411" y="217295"/>
            <a:ext cx="171396" cy="67985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87" name="Right Arrow 22"/>
          <p:cNvSpPr>
            <a:spLocks noChangeArrowheads="1"/>
          </p:cNvSpPr>
          <p:nvPr/>
        </p:nvSpPr>
        <p:spPr bwMode="auto">
          <a:xfrm>
            <a:off x="3733800" y="2071678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88" name="TextBox 28"/>
          <p:cNvSpPr txBox="1">
            <a:spLocks noChangeArrowheads="1"/>
          </p:cNvSpPr>
          <p:nvPr/>
        </p:nvSpPr>
        <p:spPr bwMode="auto">
          <a:xfrm>
            <a:off x="2593924" y="559338"/>
            <a:ext cx="1120820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 axis</a:t>
            </a:r>
            <a:endParaRPr lang="en-I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9" name="TextBox 29"/>
          <p:cNvSpPr txBox="1">
            <a:spLocks noChangeArrowheads="1"/>
          </p:cNvSpPr>
          <p:nvPr/>
        </p:nvSpPr>
        <p:spPr bwMode="auto">
          <a:xfrm>
            <a:off x="5267308" y="642918"/>
            <a:ext cx="1351652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  axis</a:t>
            </a:r>
            <a:endParaRPr lang="en-I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503238" y="3382970"/>
          <a:ext cx="2728912" cy="1117600"/>
        </p:xfrm>
        <a:graphic>
          <a:graphicData uri="http://schemas.openxmlformats.org/presentationml/2006/ole">
            <p:oleObj spid="_x0000_s56323" name="Equation" r:id="rId4" imgW="1663560" imgH="736560" progId="Equation.3">
              <p:embed/>
            </p:oleObj>
          </a:graphicData>
        </a:graphic>
      </p:graphicFrame>
      <p:sp>
        <p:nvSpPr>
          <p:cNvPr id="3091" name="Right Arrow 32"/>
          <p:cNvSpPr>
            <a:spLocks noChangeArrowheads="1"/>
          </p:cNvSpPr>
          <p:nvPr/>
        </p:nvSpPr>
        <p:spPr bwMode="auto">
          <a:xfrm rot="534328">
            <a:off x="3252686" y="4183358"/>
            <a:ext cx="1616152" cy="3670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4967318" y="3486150"/>
          <a:ext cx="4033838" cy="1371600"/>
        </p:xfrm>
        <a:graphic>
          <a:graphicData uri="http://schemas.openxmlformats.org/presentationml/2006/ole">
            <p:oleObj spid="_x0000_s56324" name="Equation" r:id="rId5" imgW="2730240" imgH="965160" progId="Equation.3">
              <p:embed/>
            </p:oleObj>
          </a:graphicData>
        </a:graphic>
      </p:graphicFrame>
      <p:sp>
        <p:nvSpPr>
          <p:cNvPr id="3104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E333A-9B7C-42F2-A914-37F59391FD77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22537" name="Object 13"/>
          <p:cNvGraphicFramePr>
            <a:graphicFrameLocks noChangeAspect="1"/>
          </p:cNvGraphicFramePr>
          <p:nvPr/>
        </p:nvGraphicFramePr>
        <p:xfrm>
          <a:off x="5500694" y="4976826"/>
          <a:ext cx="2401887" cy="452438"/>
        </p:xfrm>
        <a:graphic>
          <a:graphicData uri="http://schemas.openxmlformats.org/presentationml/2006/ole">
            <p:oleObj spid="_x0000_s56325" name="Equation" r:id="rId6" imgW="1625400" imgH="317160" progId="Equation.3">
              <p:embed/>
            </p:oleObj>
          </a:graphicData>
        </a:graphic>
      </p:graphicFrame>
      <p:pic>
        <p:nvPicPr>
          <p:cNvPr id="27" name="Picture 2" descr="C:\Users\Sabyasachi\Desktop\Breit2.e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928670"/>
            <a:ext cx="3429024" cy="2571768"/>
          </a:xfrm>
          <a:prstGeom prst="rect">
            <a:avLst/>
          </a:prstGeom>
          <a:noFill/>
        </p:spPr>
      </p:pic>
      <p:grpSp>
        <p:nvGrpSpPr>
          <p:cNvPr id="2" name="Group 41"/>
          <p:cNvGrpSpPr/>
          <p:nvPr/>
        </p:nvGrpSpPr>
        <p:grpSpPr>
          <a:xfrm>
            <a:off x="285720" y="4714884"/>
            <a:ext cx="8143932" cy="2000264"/>
            <a:chOff x="285720" y="4714884"/>
            <a:chExt cx="8143932" cy="2000264"/>
          </a:xfrm>
        </p:grpSpPr>
        <p:sp>
          <p:nvSpPr>
            <p:cNvPr id="28" name="TextBox 27"/>
            <p:cNvSpPr txBox="1"/>
            <p:nvPr/>
          </p:nvSpPr>
          <p:spPr>
            <a:xfrm>
              <a:off x="357158" y="4714884"/>
              <a:ext cx="4006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latin typeface="Times New Roman" pitchFamily="18" charset="0"/>
                  <a:cs typeface="Times New Roman" pitchFamily="18" charset="0"/>
                </a:rPr>
                <a:t>QFT definition of spectral function</a:t>
              </a:r>
              <a:endParaRPr lang="en-IN" sz="20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538" name="Object 12"/>
            <p:cNvGraphicFramePr>
              <a:graphicFrameLocks noChangeAspect="1"/>
            </p:cNvGraphicFramePr>
            <p:nvPr/>
          </p:nvGraphicFramePr>
          <p:xfrm>
            <a:off x="285720" y="5214950"/>
            <a:ext cx="936625" cy="307975"/>
          </p:xfrm>
          <a:graphic>
            <a:graphicData uri="http://schemas.openxmlformats.org/presentationml/2006/ole">
              <p:oleObj spid="_x0000_s56326" name="Equation" r:id="rId8" imgW="571320" imgH="203040" progId="Equation.3">
                <p:embed/>
              </p:oleObj>
            </a:graphicData>
          </a:graphic>
        </p:graphicFrame>
        <p:sp>
          <p:nvSpPr>
            <p:cNvPr id="31" name="Right Arrow 22"/>
            <p:cNvSpPr>
              <a:spLocks noChangeArrowheads="1"/>
            </p:cNvSpPr>
            <p:nvPr/>
          </p:nvSpPr>
          <p:spPr bwMode="auto">
            <a:xfrm>
              <a:off x="1285852" y="5272102"/>
              <a:ext cx="9144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aphicFrame>
          <p:nvGraphicFramePr>
            <p:cNvPr id="22539" name="Object 12"/>
            <p:cNvGraphicFramePr>
              <a:graphicFrameLocks noChangeAspect="1"/>
            </p:cNvGraphicFramePr>
            <p:nvPr/>
          </p:nvGraphicFramePr>
          <p:xfrm>
            <a:off x="2205038" y="5195888"/>
            <a:ext cx="1082675" cy="346075"/>
          </p:xfrm>
          <a:graphic>
            <a:graphicData uri="http://schemas.openxmlformats.org/presentationml/2006/ole">
              <p:oleObj spid="_x0000_s56327" name="Equation" r:id="rId9" imgW="660240" imgH="228600" progId="Equation.3">
                <p:embed/>
              </p:oleObj>
            </a:graphicData>
          </a:graphic>
        </p:graphicFrame>
        <p:graphicFrame>
          <p:nvGraphicFramePr>
            <p:cNvPr id="22540" name="Object 13"/>
            <p:cNvGraphicFramePr>
              <a:graphicFrameLocks noChangeAspect="1"/>
            </p:cNvGraphicFramePr>
            <p:nvPr/>
          </p:nvGraphicFramePr>
          <p:xfrm>
            <a:off x="928662" y="5594373"/>
            <a:ext cx="2719388" cy="1120775"/>
          </p:xfrm>
          <a:graphic>
            <a:graphicData uri="http://schemas.openxmlformats.org/presentationml/2006/ole">
              <p:oleObj spid="_x0000_s56328" name="Equation" r:id="rId10" imgW="1841400" imgH="787320" progId="Equation.3">
                <p:embed/>
              </p:oleObj>
            </a:graphicData>
          </a:graphic>
        </p:graphicFrame>
        <p:grpSp>
          <p:nvGrpSpPr>
            <p:cNvPr id="3" name="Group 39"/>
            <p:cNvGrpSpPr/>
            <p:nvPr/>
          </p:nvGrpSpPr>
          <p:grpSpPr>
            <a:xfrm>
              <a:off x="6429388" y="6000768"/>
              <a:ext cx="2000264" cy="642942"/>
              <a:chOff x="4071934" y="5857892"/>
              <a:chExt cx="2000264" cy="642942"/>
            </a:xfrm>
          </p:grpSpPr>
          <p:grpSp>
            <p:nvGrpSpPr>
              <p:cNvPr id="4" name="Group 36"/>
              <p:cNvGrpSpPr/>
              <p:nvPr/>
            </p:nvGrpSpPr>
            <p:grpSpPr>
              <a:xfrm>
                <a:off x="4410076" y="5857892"/>
                <a:ext cx="1162056" cy="214314"/>
                <a:chOff x="4195762" y="6327752"/>
                <a:chExt cx="609600" cy="101644"/>
              </a:xfrm>
            </p:grpSpPr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>
                  <a:off x="4195762" y="6327752"/>
                  <a:ext cx="304800" cy="101644"/>
                </a:xfrm>
                <a:custGeom>
                  <a:avLst/>
                  <a:gdLst>
                    <a:gd name="T0" fmla="*/ 0 w 480"/>
                    <a:gd name="T1" fmla="*/ 2147483647 h 48"/>
                    <a:gd name="T2" fmla="*/ 2147483647 w 480"/>
                    <a:gd name="T3" fmla="*/ 0 h 48"/>
                    <a:gd name="T4" fmla="*/ 2147483647 w 480"/>
                    <a:gd name="T5" fmla="*/ 2147483647 h 48"/>
                    <a:gd name="T6" fmla="*/ 2147483647 w 480"/>
                    <a:gd name="T7" fmla="*/ 0 h 48"/>
                    <a:gd name="T8" fmla="*/ 2147483647 w 480"/>
                    <a:gd name="T9" fmla="*/ 2147483647 h 48"/>
                    <a:gd name="T10" fmla="*/ 2147483647 w 480"/>
                    <a:gd name="T11" fmla="*/ 0 h 48"/>
                    <a:gd name="T12" fmla="*/ 2147483647 w 480"/>
                    <a:gd name="T13" fmla="*/ 2147483647 h 48"/>
                    <a:gd name="T14" fmla="*/ 2147483647 w 480"/>
                    <a:gd name="T15" fmla="*/ 0 h 48"/>
                    <a:gd name="T16" fmla="*/ 2147483647 w 480"/>
                    <a:gd name="T17" fmla="*/ 2147483647 h 48"/>
                    <a:gd name="T18" fmla="*/ 2147483647 w 480"/>
                    <a:gd name="T19" fmla="*/ 0 h 48"/>
                    <a:gd name="T20" fmla="*/ 2147483647 w 480"/>
                    <a:gd name="T21" fmla="*/ 214748364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8"/>
                    <a:gd name="T35" fmla="*/ 480 w 480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0" y="48"/>
                        <a:pt x="96" y="48"/>
                      </a:cubicBezTo>
                      <a:cubicBezTo>
                        <a:pt x="112" y="48"/>
                        <a:pt x="128" y="0"/>
                        <a:pt x="144" y="0"/>
                      </a:cubicBezTo>
                      <a:cubicBezTo>
                        <a:pt x="160" y="0"/>
                        <a:pt x="176" y="48"/>
                        <a:pt x="192" y="48"/>
                      </a:cubicBezTo>
                      <a:cubicBezTo>
                        <a:pt x="208" y="48"/>
                        <a:pt x="224" y="0"/>
                        <a:pt x="240" y="0"/>
                      </a:cubicBezTo>
                      <a:cubicBezTo>
                        <a:pt x="256" y="0"/>
                        <a:pt x="272" y="48"/>
                        <a:pt x="288" y="48"/>
                      </a:cubicBezTo>
                      <a:cubicBezTo>
                        <a:pt x="304" y="48"/>
                        <a:pt x="320" y="0"/>
                        <a:pt x="336" y="0"/>
                      </a:cubicBezTo>
                      <a:cubicBezTo>
                        <a:pt x="352" y="0"/>
                        <a:pt x="368" y="48"/>
                        <a:pt x="384" y="48"/>
                      </a:cubicBezTo>
                      <a:cubicBezTo>
                        <a:pt x="400" y="48"/>
                        <a:pt x="416" y="0"/>
                        <a:pt x="432" y="0"/>
                      </a:cubicBezTo>
                      <a:cubicBezTo>
                        <a:pt x="448" y="0"/>
                        <a:pt x="464" y="24"/>
                        <a:pt x="480" y="48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>
                  <a:off x="4500562" y="6327752"/>
                  <a:ext cx="304800" cy="101644"/>
                </a:xfrm>
                <a:custGeom>
                  <a:avLst/>
                  <a:gdLst>
                    <a:gd name="T0" fmla="*/ 0 w 480"/>
                    <a:gd name="T1" fmla="*/ 2147483647 h 48"/>
                    <a:gd name="T2" fmla="*/ 2147483647 w 480"/>
                    <a:gd name="T3" fmla="*/ 0 h 48"/>
                    <a:gd name="T4" fmla="*/ 2147483647 w 480"/>
                    <a:gd name="T5" fmla="*/ 2147483647 h 48"/>
                    <a:gd name="T6" fmla="*/ 2147483647 w 480"/>
                    <a:gd name="T7" fmla="*/ 0 h 48"/>
                    <a:gd name="T8" fmla="*/ 2147483647 w 480"/>
                    <a:gd name="T9" fmla="*/ 2147483647 h 48"/>
                    <a:gd name="T10" fmla="*/ 2147483647 w 480"/>
                    <a:gd name="T11" fmla="*/ 0 h 48"/>
                    <a:gd name="T12" fmla="*/ 2147483647 w 480"/>
                    <a:gd name="T13" fmla="*/ 2147483647 h 48"/>
                    <a:gd name="T14" fmla="*/ 2147483647 w 480"/>
                    <a:gd name="T15" fmla="*/ 0 h 48"/>
                    <a:gd name="T16" fmla="*/ 2147483647 w 480"/>
                    <a:gd name="T17" fmla="*/ 2147483647 h 48"/>
                    <a:gd name="T18" fmla="*/ 2147483647 w 480"/>
                    <a:gd name="T19" fmla="*/ 0 h 48"/>
                    <a:gd name="T20" fmla="*/ 2147483647 w 480"/>
                    <a:gd name="T21" fmla="*/ 214748364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8"/>
                    <a:gd name="T35" fmla="*/ 480 w 480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0" y="48"/>
                        <a:pt x="96" y="48"/>
                      </a:cubicBezTo>
                      <a:cubicBezTo>
                        <a:pt x="112" y="48"/>
                        <a:pt x="128" y="0"/>
                        <a:pt x="144" y="0"/>
                      </a:cubicBezTo>
                      <a:cubicBezTo>
                        <a:pt x="160" y="0"/>
                        <a:pt x="176" y="48"/>
                        <a:pt x="192" y="48"/>
                      </a:cubicBezTo>
                      <a:cubicBezTo>
                        <a:pt x="208" y="48"/>
                        <a:pt x="224" y="0"/>
                        <a:pt x="240" y="0"/>
                      </a:cubicBezTo>
                      <a:cubicBezTo>
                        <a:pt x="256" y="0"/>
                        <a:pt x="272" y="48"/>
                        <a:pt x="288" y="48"/>
                      </a:cubicBezTo>
                      <a:cubicBezTo>
                        <a:pt x="304" y="48"/>
                        <a:pt x="320" y="0"/>
                        <a:pt x="336" y="0"/>
                      </a:cubicBezTo>
                      <a:cubicBezTo>
                        <a:pt x="352" y="0"/>
                        <a:pt x="368" y="48"/>
                        <a:pt x="384" y="48"/>
                      </a:cubicBezTo>
                      <a:cubicBezTo>
                        <a:pt x="400" y="48"/>
                        <a:pt x="416" y="0"/>
                        <a:pt x="432" y="0"/>
                      </a:cubicBezTo>
                      <a:cubicBezTo>
                        <a:pt x="448" y="0"/>
                        <a:pt x="464" y="24"/>
                        <a:pt x="480" y="48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IN" dirty="0"/>
                </a:p>
              </p:txBody>
            </p:sp>
          </p:grpSp>
          <p:graphicFrame>
            <p:nvGraphicFramePr>
              <p:cNvPr id="38" name="Object 37"/>
              <p:cNvGraphicFramePr>
                <a:graphicFrameLocks noChangeAspect="1"/>
              </p:cNvGraphicFramePr>
              <p:nvPr/>
            </p:nvGraphicFramePr>
            <p:xfrm>
              <a:off x="4071934" y="6143644"/>
              <a:ext cx="2000264" cy="357190"/>
            </p:xfrm>
            <a:graphic>
              <a:graphicData uri="http://schemas.openxmlformats.org/presentationml/2006/ole">
                <p:oleObj spid="_x0000_s56329" name="Equation" r:id="rId11" imgW="1295280" imgH="215640" progId="Equation.3">
                  <p:embed/>
                </p:oleObj>
              </a:graphicData>
            </a:graphic>
          </p:graphicFrame>
        </p:grpSp>
        <p:sp>
          <p:nvSpPr>
            <p:cNvPr id="39" name="TextBox 38"/>
            <p:cNvSpPr txBox="1"/>
            <p:nvPr/>
          </p:nvSpPr>
          <p:spPr>
            <a:xfrm>
              <a:off x="3714744" y="6274378"/>
              <a:ext cx="1309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Propagator</a:t>
              </a:r>
              <a:endParaRPr lang="en-IN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ight Arrow 22"/>
            <p:cNvSpPr>
              <a:spLocks noChangeArrowheads="1"/>
            </p:cNvSpPr>
            <p:nvPr/>
          </p:nvSpPr>
          <p:spPr bwMode="auto">
            <a:xfrm flipH="1">
              <a:off x="5214942" y="6357958"/>
              <a:ext cx="785818" cy="21431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TextBox 29"/>
          <p:cNvSpPr txBox="1"/>
          <p:nvPr/>
        </p:nvSpPr>
        <p:spPr>
          <a:xfrm rot="19153926">
            <a:off x="52408" y="419260"/>
            <a:ext cx="1547218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spectral </a:t>
            </a:r>
          </a:p>
          <a:p>
            <a:r>
              <a:rPr lang="en-US" sz="2000" b="1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I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72198" y="5572140"/>
            <a:ext cx="2786082" cy="10715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49"/>
          <p:cNvGrpSpPr/>
          <p:nvPr/>
        </p:nvGrpSpPr>
        <p:grpSpPr>
          <a:xfrm>
            <a:off x="-32" y="4500570"/>
            <a:ext cx="2638424" cy="595313"/>
            <a:chOff x="388938" y="5105400"/>
            <a:chExt cx="2638424" cy="595313"/>
          </a:xfrm>
        </p:grpSpPr>
        <p:sp>
          <p:nvSpPr>
            <p:cNvPr id="6161" name="Text Box 30"/>
            <p:cNvSpPr txBox="1">
              <a:spLocks noChangeArrowheads="1"/>
            </p:cNvSpPr>
            <p:nvPr/>
          </p:nvSpPr>
          <p:spPr bwMode="auto">
            <a:xfrm>
              <a:off x="388938" y="5105400"/>
              <a:ext cx="449262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-</a:t>
              </a:r>
              <a:r>
                <a:rPr lang="en-US" sz="2000" dirty="0">
                  <a:cs typeface="Arial" charset="0"/>
                </a:rPr>
                <a:t>∞</a:t>
              </a:r>
            </a:p>
          </p:txBody>
        </p:sp>
        <p:sp>
          <p:nvSpPr>
            <p:cNvPr id="6162" name="Line 28"/>
            <p:cNvSpPr>
              <a:spLocks noChangeShapeType="1"/>
            </p:cNvSpPr>
            <p:nvPr/>
          </p:nvSpPr>
          <p:spPr bwMode="auto">
            <a:xfrm>
              <a:off x="609600" y="5181600"/>
              <a:ext cx="213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IN"/>
            </a:p>
          </p:txBody>
        </p:sp>
        <p:sp>
          <p:nvSpPr>
            <p:cNvPr id="6163" name="Line 29"/>
            <p:cNvSpPr>
              <a:spLocks noChangeShapeType="1"/>
            </p:cNvSpPr>
            <p:nvPr/>
          </p:nvSpPr>
          <p:spPr bwMode="auto">
            <a:xfrm>
              <a:off x="1600200" y="510540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IN"/>
            </a:p>
          </p:txBody>
        </p:sp>
        <p:sp>
          <p:nvSpPr>
            <p:cNvPr id="6164" name="Text Box 31"/>
            <p:cNvSpPr txBox="1">
              <a:spLocks noChangeArrowheads="1"/>
            </p:cNvSpPr>
            <p:nvPr/>
          </p:nvSpPr>
          <p:spPr bwMode="auto">
            <a:xfrm>
              <a:off x="2514600" y="5105400"/>
              <a:ext cx="512762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</a:t>
              </a:r>
              <a:r>
                <a:rPr lang="en-US" sz="2000">
                  <a:cs typeface="Arial" charset="0"/>
                </a:rPr>
                <a:t>∞</a:t>
              </a:r>
            </a:p>
          </p:txBody>
        </p:sp>
        <p:sp>
          <p:nvSpPr>
            <p:cNvPr id="6165" name="Text Box 32"/>
            <p:cNvSpPr txBox="1">
              <a:spLocks noChangeArrowheads="1"/>
            </p:cNvSpPr>
            <p:nvPr/>
          </p:nvSpPr>
          <p:spPr bwMode="auto">
            <a:xfrm>
              <a:off x="1752600" y="5334000"/>
              <a:ext cx="730250" cy="3667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t-axis</a:t>
              </a: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891116" y="4214818"/>
            <a:ext cx="3681412" cy="1152525"/>
            <a:chOff x="4876800" y="4572000"/>
            <a:chExt cx="3681412" cy="1152525"/>
          </a:xfrm>
        </p:grpSpPr>
        <p:sp>
          <p:nvSpPr>
            <p:cNvPr id="6179" name="Line 16"/>
            <p:cNvSpPr>
              <a:spLocks noChangeShapeType="1"/>
            </p:cNvSpPr>
            <p:nvPr/>
          </p:nvSpPr>
          <p:spPr bwMode="auto">
            <a:xfrm>
              <a:off x="5045075" y="4941888"/>
              <a:ext cx="2667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IN"/>
            </a:p>
          </p:txBody>
        </p:sp>
        <p:sp>
          <p:nvSpPr>
            <p:cNvPr id="6180" name="Line 17"/>
            <p:cNvSpPr>
              <a:spLocks noChangeShapeType="1"/>
            </p:cNvSpPr>
            <p:nvPr/>
          </p:nvSpPr>
          <p:spPr bwMode="auto">
            <a:xfrm>
              <a:off x="6340475" y="4789488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IN"/>
            </a:p>
          </p:txBody>
        </p:sp>
        <p:sp>
          <p:nvSpPr>
            <p:cNvPr id="6181" name="Line 18"/>
            <p:cNvSpPr>
              <a:spLocks noChangeShapeType="1"/>
            </p:cNvSpPr>
            <p:nvPr/>
          </p:nvSpPr>
          <p:spPr bwMode="auto">
            <a:xfrm>
              <a:off x="7712075" y="4941888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IN"/>
            </a:p>
          </p:txBody>
        </p:sp>
        <p:sp>
          <p:nvSpPr>
            <p:cNvPr id="6182" name="Line 19"/>
            <p:cNvSpPr>
              <a:spLocks noChangeShapeType="1"/>
            </p:cNvSpPr>
            <p:nvPr/>
          </p:nvSpPr>
          <p:spPr bwMode="auto">
            <a:xfrm flipH="1">
              <a:off x="5045075" y="5094288"/>
              <a:ext cx="2667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IN"/>
            </a:p>
          </p:txBody>
        </p:sp>
        <p:sp>
          <p:nvSpPr>
            <p:cNvPr id="6183" name="Line 20"/>
            <p:cNvSpPr>
              <a:spLocks noChangeShapeType="1"/>
            </p:cNvSpPr>
            <p:nvPr/>
          </p:nvSpPr>
          <p:spPr bwMode="auto">
            <a:xfrm>
              <a:off x="5045075" y="5094288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IN"/>
            </a:p>
          </p:txBody>
        </p:sp>
        <p:sp>
          <p:nvSpPr>
            <p:cNvPr id="6184" name="Line 21"/>
            <p:cNvSpPr>
              <a:spLocks noChangeShapeType="1"/>
            </p:cNvSpPr>
            <p:nvPr/>
          </p:nvSpPr>
          <p:spPr bwMode="auto">
            <a:xfrm>
              <a:off x="6264275" y="5246688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IN"/>
            </a:p>
          </p:txBody>
        </p:sp>
        <p:sp>
          <p:nvSpPr>
            <p:cNvPr id="6185" name="Text Box 22"/>
            <p:cNvSpPr txBox="1">
              <a:spLocks noChangeArrowheads="1"/>
            </p:cNvSpPr>
            <p:nvPr/>
          </p:nvSpPr>
          <p:spPr bwMode="auto">
            <a:xfrm>
              <a:off x="6400800" y="5099050"/>
              <a:ext cx="500062" cy="3667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 i</a:t>
              </a:r>
              <a:r>
                <a:rPr lang="en-US">
                  <a:latin typeface="SymbolPS" pitchFamily="18" charset="2"/>
                </a:rPr>
                <a:t>b</a:t>
              </a:r>
            </a:p>
          </p:txBody>
        </p:sp>
        <p:sp>
          <p:nvSpPr>
            <p:cNvPr id="6186" name="Text Box 23"/>
            <p:cNvSpPr txBox="1">
              <a:spLocks noChangeArrowheads="1"/>
            </p:cNvSpPr>
            <p:nvPr/>
          </p:nvSpPr>
          <p:spPr bwMode="auto">
            <a:xfrm>
              <a:off x="6324600" y="4643438"/>
              <a:ext cx="296862" cy="3365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6187" name="Text Box 24"/>
            <p:cNvSpPr txBox="1">
              <a:spLocks noChangeArrowheads="1"/>
            </p:cNvSpPr>
            <p:nvPr/>
          </p:nvSpPr>
          <p:spPr bwMode="auto">
            <a:xfrm>
              <a:off x="4876800" y="4572000"/>
              <a:ext cx="449262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cs typeface="Arial" charset="0"/>
                </a:rPr>
                <a:t>-∞</a:t>
              </a:r>
            </a:p>
          </p:txBody>
        </p:sp>
        <p:sp>
          <p:nvSpPr>
            <p:cNvPr id="6188" name="Rectangle 25"/>
            <p:cNvSpPr>
              <a:spLocks noChangeArrowheads="1"/>
            </p:cNvSpPr>
            <p:nvPr/>
          </p:nvSpPr>
          <p:spPr bwMode="auto">
            <a:xfrm>
              <a:off x="7315200" y="5083175"/>
              <a:ext cx="1243012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(+∞</a:t>
              </a:r>
              <a:r>
                <a:rPr lang="en-US" sz="2000" b="1"/>
                <a:t>,-</a:t>
              </a:r>
              <a:r>
                <a:rPr lang="en-US" sz="2000"/>
                <a:t>i</a:t>
              </a:r>
              <a:r>
                <a:rPr lang="en-US" sz="2000">
                  <a:latin typeface="SymbolPS" pitchFamily="18" charset="2"/>
                </a:rPr>
                <a:t>b</a:t>
              </a:r>
              <a:r>
                <a:rPr lang="en-US" sz="2000"/>
                <a:t>/2)</a:t>
              </a:r>
            </a:p>
          </p:txBody>
        </p:sp>
        <p:sp>
          <p:nvSpPr>
            <p:cNvPr id="6189" name="Text Box 26"/>
            <p:cNvSpPr txBox="1">
              <a:spLocks noChangeArrowheads="1"/>
            </p:cNvSpPr>
            <p:nvPr/>
          </p:nvSpPr>
          <p:spPr bwMode="auto">
            <a:xfrm>
              <a:off x="7467600" y="4572000"/>
              <a:ext cx="512762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cs typeface="Arial" charset="0"/>
                </a:rPr>
                <a:t>+∞</a:t>
              </a:r>
            </a:p>
          </p:txBody>
        </p:sp>
        <p:sp>
          <p:nvSpPr>
            <p:cNvPr id="6190" name="Text Box 33"/>
            <p:cNvSpPr txBox="1">
              <a:spLocks noChangeArrowheads="1"/>
            </p:cNvSpPr>
            <p:nvPr/>
          </p:nvSpPr>
          <p:spPr bwMode="auto">
            <a:xfrm>
              <a:off x="5856287" y="5327650"/>
              <a:ext cx="1001712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SymbolPS" pitchFamily="18" charset="2"/>
                </a:rPr>
                <a:t>t</a:t>
              </a:r>
              <a:r>
                <a:rPr lang="en-US" sz="2000" dirty="0"/>
                <a:t>-plane</a:t>
              </a:r>
            </a:p>
          </p:txBody>
        </p:sp>
      </p:grpSp>
      <p:graphicFrame>
        <p:nvGraphicFramePr>
          <p:cNvPr id="6148" name="Object 61"/>
          <p:cNvGraphicFramePr>
            <a:graphicFrameLocks noChangeAspect="1"/>
          </p:cNvGraphicFramePr>
          <p:nvPr/>
        </p:nvGraphicFramePr>
        <p:xfrm>
          <a:off x="2781352" y="2724144"/>
          <a:ext cx="2514600" cy="584200"/>
        </p:xfrm>
        <a:graphic>
          <a:graphicData uri="http://schemas.openxmlformats.org/presentationml/2006/ole">
            <p:oleObj spid="_x0000_s57346" name="Equation" r:id="rId3" imgW="1739880" imgH="431640" progId="Equation.3">
              <p:embed/>
            </p:oleObj>
          </a:graphicData>
        </a:graphic>
      </p:graphicFrame>
      <p:sp>
        <p:nvSpPr>
          <p:cNvPr id="6168" name="Text Box 62"/>
          <p:cNvSpPr txBox="1">
            <a:spLocks noChangeArrowheads="1"/>
          </p:cNvSpPr>
          <p:nvPr/>
        </p:nvSpPr>
        <p:spPr bwMode="auto">
          <a:xfrm>
            <a:off x="763640" y="2760657"/>
            <a:ext cx="1810688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evolution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operator</a:t>
            </a:r>
          </a:p>
        </p:txBody>
      </p:sp>
      <p:sp>
        <p:nvSpPr>
          <p:cNvPr id="6169" name="AutoShape 63"/>
          <p:cNvSpPr>
            <a:spLocks noChangeArrowheads="1"/>
          </p:cNvSpPr>
          <p:nvPr/>
        </p:nvSpPr>
        <p:spPr bwMode="auto">
          <a:xfrm rot="10800000">
            <a:off x="722365" y="2717794"/>
            <a:ext cx="1671637" cy="698500"/>
          </a:xfrm>
          <a:prstGeom prst="wedgeRoundRectCallout">
            <a:avLst>
              <a:gd name="adj1" fmla="val -70324"/>
              <a:gd name="adj2" fmla="val 36361"/>
              <a:gd name="adj3" fmla="val 16667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6170" name="Text Box 64"/>
          <p:cNvSpPr txBox="1">
            <a:spLocks noChangeArrowheads="1"/>
          </p:cNvSpPr>
          <p:nvPr/>
        </p:nvSpPr>
        <p:spPr bwMode="auto">
          <a:xfrm>
            <a:off x="5676952" y="2800344"/>
            <a:ext cx="1822935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~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density matrix</a:t>
            </a:r>
          </a:p>
        </p:txBody>
      </p:sp>
      <p:sp>
        <p:nvSpPr>
          <p:cNvPr id="6171" name="AutoShape 66"/>
          <p:cNvSpPr>
            <a:spLocks noChangeArrowheads="1"/>
          </p:cNvSpPr>
          <p:nvPr/>
        </p:nvSpPr>
        <p:spPr bwMode="auto">
          <a:xfrm>
            <a:off x="5676952" y="2741607"/>
            <a:ext cx="1981200" cy="609600"/>
          </a:xfrm>
          <a:prstGeom prst="wedgeRoundRectCallout">
            <a:avLst>
              <a:gd name="adj1" fmla="val -70273"/>
              <a:gd name="adj2" fmla="val -30991"/>
              <a:gd name="adj3" fmla="val 16667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172" name="Rectangle 69"/>
          <p:cNvSpPr>
            <a:spLocks noChangeArrowheads="1"/>
          </p:cNvSpPr>
          <p:nvPr/>
        </p:nvSpPr>
        <p:spPr bwMode="auto">
          <a:xfrm>
            <a:off x="528662" y="2571744"/>
            <a:ext cx="7543800" cy="9144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53" name="TextBox 52"/>
          <p:cNvSpPr txBox="1"/>
          <p:nvPr/>
        </p:nvSpPr>
        <p:spPr>
          <a:xfrm>
            <a:off x="214282" y="2100196"/>
            <a:ext cx="188602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Essence of RTF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2844" y="3857628"/>
            <a:ext cx="266989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Field Theory of vacuum</a:t>
            </a:r>
            <a:endParaRPr lang="en-IN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14876" y="3786190"/>
            <a:ext cx="3789051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Field Theory at finite temperature</a:t>
            </a:r>
            <a:endParaRPr lang="en-IN" sz="2000" b="1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2711438" y="4286256"/>
          <a:ext cx="788992" cy="1000132"/>
        </p:xfrm>
        <a:graphic>
          <a:graphicData uri="http://schemas.openxmlformats.org/presentationml/2006/ole">
            <p:oleObj spid="_x0000_s57347" name="Equation" r:id="rId5" imgW="291960" imgH="469800" progId="Equation.3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4000496" y="4286256"/>
          <a:ext cx="857256" cy="928694"/>
        </p:xfrm>
        <a:graphic>
          <a:graphicData uri="http://schemas.openxmlformats.org/presentationml/2006/ole">
            <p:oleObj spid="_x0000_s57348" name="Equation" r:id="rId6" imgW="406080" imgH="380880" progId="Equation.3">
              <p:embed/>
            </p:oleObj>
          </a:graphicData>
        </a:graphic>
      </p:graphicFrame>
      <p:grpSp>
        <p:nvGrpSpPr>
          <p:cNvPr id="4" name="Group 60"/>
          <p:cNvGrpSpPr/>
          <p:nvPr/>
        </p:nvGrpSpPr>
        <p:grpSpPr>
          <a:xfrm>
            <a:off x="4429124" y="1000108"/>
            <a:ext cx="3834598" cy="1428760"/>
            <a:chOff x="642910" y="5072074"/>
            <a:chExt cx="3834598" cy="1428760"/>
          </a:xfrm>
        </p:grpSpPr>
        <p:sp>
          <p:nvSpPr>
            <p:cNvPr id="60" name="Rounded Rectangle 59"/>
            <p:cNvSpPr/>
            <p:nvPr/>
          </p:nvSpPr>
          <p:spPr>
            <a:xfrm>
              <a:off x="642910" y="5072074"/>
              <a:ext cx="3786214" cy="14287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832856" y="5143512"/>
              <a:ext cx="3644652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Vacuum interacting propagator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777" name="Object 23"/>
            <p:cNvGraphicFramePr>
              <a:graphicFrameLocks noChangeAspect="1"/>
            </p:cNvGraphicFramePr>
            <p:nvPr/>
          </p:nvGraphicFramePr>
          <p:xfrm>
            <a:off x="1485894" y="5643578"/>
            <a:ext cx="2300288" cy="665163"/>
          </p:xfrm>
          <a:graphic>
            <a:graphicData uri="http://schemas.openxmlformats.org/presentationml/2006/ole">
              <p:oleObj spid="_x0000_s57349" name="Equation" r:id="rId7" imgW="1562040" imgH="419040" progId="Equation.3">
                <p:embed/>
              </p:oleObj>
            </a:graphicData>
          </a:graphic>
        </p:graphicFrame>
      </p:grpSp>
      <p:grpSp>
        <p:nvGrpSpPr>
          <p:cNvPr id="5" name="Group 66"/>
          <p:cNvGrpSpPr/>
          <p:nvPr/>
        </p:nvGrpSpPr>
        <p:grpSpPr>
          <a:xfrm>
            <a:off x="6143636" y="5643578"/>
            <a:ext cx="2679378" cy="881540"/>
            <a:chOff x="6072198" y="4488428"/>
            <a:chExt cx="2679378" cy="881540"/>
          </a:xfrm>
        </p:grpSpPr>
        <p:sp>
          <p:nvSpPr>
            <p:cNvPr id="62" name="TextBox 61"/>
            <p:cNvSpPr txBox="1"/>
            <p:nvPr/>
          </p:nvSpPr>
          <p:spPr>
            <a:xfrm>
              <a:off x="6729419" y="4488428"/>
              <a:ext cx="202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thermal propagator</a:t>
              </a:r>
              <a:endParaRPr lang="en-IN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72198" y="5000636"/>
              <a:ext cx="20570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Thermal self-energy</a:t>
              </a:r>
              <a:endParaRPr lang="en-IN" dirty="0"/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6143636" y="4500570"/>
            <a:ext cx="571504" cy="309564"/>
          </p:xfrm>
          <a:graphic>
            <a:graphicData uri="http://schemas.openxmlformats.org/presentationml/2006/ole">
              <p:oleObj spid="_x0000_s57351" name="Equation" r:id="rId8" imgW="266400" imgH="190440" progId="Equation.3">
                <p:embed/>
              </p:oleObj>
            </a:graphicData>
          </a:graphic>
        </p:graphicFrame>
        <p:graphicFrame>
          <p:nvGraphicFramePr>
            <p:cNvPr id="32780" name="Object 12"/>
            <p:cNvGraphicFramePr>
              <a:graphicFrameLocks noChangeAspect="1"/>
            </p:cNvGraphicFramePr>
            <p:nvPr/>
          </p:nvGraphicFramePr>
          <p:xfrm>
            <a:off x="8072466" y="5000636"/>
            <a:ext cx="571500" cy="309562"/>
          </p:xfrm>
          <a:graphic>
            <a:graphicData uri="http://schemas.openxmlformats.org/presentationml/2006/ole">
              <p:oleObj spid="_x0000_s57352" name="Equation" r:id="rId9" imgW="266400" imgH="190440" progId="Equation.3">
                <p:embed/>
              </p:oleObj>
            </a:graphicData>
          </a:graphic>
        </p:graphicFrame>
      </p:grpSp>
      <p:sp>
        <p:nvSpPr>
          <p:cNvPr id="48" name="Right Arrow 47"/>
          <p:cNvSpPr/>
          <p:nvPr/>
        </p:nvSpPr>
        <p:spPr>
          <a:xfrm>
            <a:off x="3500462" y="4444566"/>
            <a:ext cx="571472" cy="484632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5" name="Object 13"/>
          <p:cNvGraphicFramePr>
            <a:graphicFrameLocks noChangeAspect="1"/>
          </p:cNvGraphicFramePr>
          <p:nvPr/>
        </p:nvGraphicFramePr>
        <p:xfrm>
          <a:off x="357158" y="785794"/>
          <a:ext cx="2719388" cy="1120775"/>
        </p:xfrm>
        <a:graphic>
          <a:graphicData uri="http://schemas.openxmlformats.org/presentationml/2006/ole">
            <p:oleObj spid="_x0000_s57353" name="Equation" r:id="rId10" imgW="1841400" imgH="787320" progId="Equation.3">
              <p:embed/>
            </p:oleObj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57158" y="285728"/>
            <a:ext cx="287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Vacuum free propagator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39" y="214290"/>
            <a:ext cx="5286379" cy="7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65"/>
          <p:cNvGrpSpPr/>
          <p:nvPr/>
        </p:nvGrpSpPr>
        <p:grpSpPr>
          <a:xfrm>
            <a:off x="2143108" y="5500702"/>
            <a:ext cx="6000792" cy="1214446"/>
            <a:chOff x="2143108" y="5500702"/>
            <a:chExt cx="6000792" cy="1214446"/>
          </a:xfrm>
        </p:grpSpPr>
        <p:grpSp>
          <p:nvGrpSpPr>
            <p:cNvPr id="7" name="Group 53"/>
            <p:cNvGrpSpPr/>
            <p:nvPr/>
          </p:nvGrpSpPr>
          <p:grpSpPr>
            <a:xfrm>
              <a:off x="2143108" y="5786454"/>
              <a:ext cx="6000792" cy="928694"/>
              <a:chOff x="2143108" y="5786454"/>
              <a:chExt cx="6000792" cy="928694"/>
            </a:xfrm>
          </p:grpSpPr>
          <p:grpSp>
            <p:nvGrpSpPr>
              <p:cNvPr id="8" name="Group 74"/>
              <p:cNvGrpSpPr/>
              <p:nvPr/>
            </p:nvGrpSpPr>
            <p:grpSpPr>
              <a:xfrm>
                <a:off x="2143108" y="5857892"/>
                <a:ext cx="3357586" cy="857256"/>
                <a:chOff x="5357818" y="5857892"/>
                <a:chExt cx="3357586" cy="857256"/>
              </a:xfrm>
            </p:grpSpPr>
            <p:sp>
              <p:nvSpPr>
                <p:cNvPr id="73" name="Rounded Rectangle 72"/>
                <p:cNvSpPr/>
                <p:nvPr/>
              </p:nvSpPr>
              <p:spPr>
                <a:xfrm>
                  <a:off x="5357818" y="5857892"/>
                  <a:ext cx="3357586" cy="85725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aphicFrame>
              <p:nvGraphicFramePr>
                <p:cNvPr id="64" name="Object 23"/>
                <p:cNvGraphicFramePr>
                  <a:graphicFrameLocks noChangeAspect="1"/>
                </p:cNvGraphicFramePr>
                <p:nvPr/>
              </p:nvGraphicFramePr>
              <p:xfrm>
                <a:off x="5392766" y="5929330"/>
                <a:ext cx="3179762" cy="665162"/>
              </p:xfrm>
              <a:graphic>
                <a:graphicData uri="http://schemas.openxmlformats.org/presentationml/2006/ole">
                  <p:oleObj spid="_x0000_s57350" name="Equation" r:id="rId12" imgW="2158920" imgH="419040" progId="Equation.3">
                    <p:embed/>
                  </p:oleObj>
                </a:graphicData>
              </a:graphic>
            </p:graphicFrame>
          </p:grpSp>
          <p:cxnSp>
            <p:nvCxnSpPr>
              <p:cNvPr id="50" name="Straight Arrow Connector 49"/>
              <p:cNvCxnSpPr/>
              <p:nvPr/>
            </p:nvCxnSpPr>
            <p:spPr>
              <a:xfrm rot="10800000" flipV="1">
                <a:off x="2786050" y="5786454"/>
                <a:ext cx="3357586" cy="285752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0800000" flipV="1">
                <a:off x="4857752" y="6500832"/>
                <a:ext cx="3286148" cy="142877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3643306" y="5500702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Diagonalization</a:t>
              </a:r>
              <a:endPara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4357686" y="2928924"/>
          <a:ext cx="4714875" cy="3786201"/>
        </p:xfrm>
        <a:graphic>
          <a:graphicData uri="http://schemas.openxmlformats.org/presentationml/2006/ole">
            <p:oleObj spid="_x0000_s65540" name="Photo Editor Photo" r:id="rId4" imgW="7542857" imgH="5830114" progId="">
              <p:embed/>
            </p:oleObj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1116004" y="4000504"/>
          <a:ext cx="2241550" cy="412750"/>
        </p:xfrm>
        <a:graphic>
          <a:graphicData uri="http://schemas.openxmlformats.org/presentationml/2006/ole">
            <p:oleObj spid="_x0000_s65538" name="Equation" r:id="rId5" imgW="1117440" imgH="241200" progId="Equation.3">
              <p:embed/>
            </p:oleObj>
          </a:graphicData>
        </a:graphic>
      </p:graphicFrame>
      <p:grpSp>
        <p:nvGrpSpPr>
          <p:cNvPr id="2" name="Group 36"/>
          <p:cNvGrpSpPr/>
          <p:nvPr/>
        </p:nvGrpSpPr>
        <p:grpSpPr>
          <a:xfrm>
            <a:off x="142844" y="142876"/>
            <a:ext cx="3286148" cy="2857496"/>
            <a:chOff x="5429256" y="-24"/>
            <a:chExt cx="3286148" cy="2857496"/>
          </a:xfrm>
        </p:grpSpPr>
        <p:pic>
          <p:nvPicPr>
            <p:cNvPr id="50" name="Picture 49" descr="C:\Users\Sabyasachi\Desktop\slide_pic\bullet-in-air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0179571">
              <a:off x="5691553" y="364316"/>
              <a:ext cx="2649221" cy="2283731"/>
            </a:xfrm>
            <a:prstGeom prst="rect">
              <a:avLst/>
            </a:prstGeom>
            <a:noFill/>
          </p:spPr>
        </p:pic>
        <p:sp>
          <p:nvSpPr>
            <p:cNvPr id="51" name="Oval 50"/>
            <p:cNvSpPr/>
            <p:nvPr/>
          </p:nvSpPr>
          <p:spPr>
            <a:xfrm rot="19770609">
              <a:off x="7326897" y="925782"/>
              <a:ext cx="383324" cy="35909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5429256" y="-24"/>
              <a:ext cx="3286148" cy="2857496"/>
            </a:xfrm>
            <a:prstGeom prst="ellipse">
              <a:avLst/>
            </a:prstGeom>
            <a:noFill/>
            <a:ln w="762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5429256" y="3500438"/>
            <a:ext cx="2765425" cy="2643187"/>
            <a:chOff x="9093251" y="3500438"/>
            <a:chExt cx="2765425" cy="2643187"/>
          </a:xfrm>
        </p:grpSpPr>
        <p:cxnSp>
          <p:nvCxnSpPr>
            <p:cNvPr id="72" name="Straight Connector 71"/>
            <p:cNvCxnSpPr/>
            <p:nvPr/>
          </p:nvCxnSpPr>
          <p:spPr bwMode="auto">
            <a:xfrm rot="5400000">
              <a:off x="10004476" y="4821238"/>
              <a:ext cx="26431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16200000" flipV="1">
              <a:off x="8827345" y="4785519"/>
              <a:ext cx="2641600" cy="71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9898113" y="5857875"/>
              <a:ext cx="5715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11041113" y="4929188"/>
              <a:ext cx="214313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 bwMode="auto">
            <a:xfrm rot="10800000">
              <a:off x="11398301" y="4929188"/>
              <a:ext cx="21431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Left-Right Arrow 77"/>
            <p:cNvSpPr/>
            <p:nvPr/>
          </p:nvSpPr>
          <p:spPr bwMode="auto">
            <a:xfrm>
              <a:off x="10144176" y="3857625"/>
              <a:ext cx="1214437" cy="357188"/>
            </a:xfrm>
            <a:prstGeom prst="leftRightArrow">
              <a:avLst/>
            </a:prstGeom>
            <a:solidFill>
              <a:srgbClr val="FF0000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79" name="TextBox 63"/>
            <p:cNvSpPr txBox="1">
              <a:spLocks noChangeArrowheads="1"/>
            </p:cNvSpPr>
            <p:nvPr/>
          </p:nvSpPr>
          <p:spPr bwMode="auto">
            <a:xfrm>
              <a:off x="10199605" y="3571875"/>
              <a:ext cx="1087426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Perpetua" pitchFamily="18" charset="0"/>
                </a:rPr>
                <a:t>Mass shift</a:t>
              </a:r>
              <a:endParaRPr lang="en-IN" sz="2000" dirty="0">
                <a:latin typeface="Perpetua" pitchFamily="18" charset="0"/>
              </a:endParaRPr>
            </a:p>
          </p:txBody>
        </p:sp>
        <p:sp>
          <p:nvSpPr>
            <p:cNvPr id="80" name="Left Arrow 79"/>
            <p:cNvSpPr/>
            <p:nvPr/>
          </p:nvSpPr>
          <p:spPr bwMode="auto">
            <a:xfrm rot="19570027">
              <a:off x="10077501" y="5264150"/>
              <a:ext cx="1284287" cy="265113"/>
            </a:xfrm>
            <a:prstGeom prst="leftArrow">
              <a:avLst/>
            </a:prstGeom>
            <a:solidFill>
              <a:srgbClr val="66CCFF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81" name="Rectangle 80"/>
            <p:cNvSpPr/>
            <p:nvPr/>
          </p:nvSpPr>
          <p:spPr bwMode="auto">
            <a:xfrm rot="19361929">
              <a:off x="9093251" y="4797352"/>
              <a:ext cx="2765425" cy="400124"/>
            </a:xfrm>
            <a:prstGeom prst="rect">
              <a:avLst/>
            </a:prstGeom>
            <a:solidFill>
              <a:srgbClr val="66CCFF"/>
            </a:solidFill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spc="150" dirty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cs typeface="+mn-cs"/>
                </a:rPr>
                <a:t>Width enhancement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14282" y="4714884"/>
            <a:ext cx="4286280" cy="1928826"/>
            <a:chOff x="4572000" y="4071942"/>
            <a:chExt cx="4286280" cy="1928826"/>
          </a:xfrm>
        </p:grpSpPr>
        <p:sp>
          <p:nvSpPr>
            <p:cNvPr id="21" name="Oval 20"/>
            <p:cNvSpPr/>
            <p:nvPr/>
          </p:nvSpPr>
          <p:spPr>
            <a:xfrm>
              <a:off x="6429388" y="4071942"/>
              <a:ext cx="714380" cy="7239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 w="1143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4572000" y="5072074"/>
            <a:ext cx="4286280" cy="928694"/>
          </p:xfrm>
          <a:graphic>
            <a:graphicData uri="http://schemas.openxmlformats.org/presentationml/2006/ole">
              <p:oleObj spid="_x0000_s65541" name="Equation" r:id="rId7" imgW="2590560" imgH="533160" progId="Equation.3">
                <p:embed/>
              </p:oleObj>
            </a:graphicData>
          </a:graphic>
        </p:graphicFrame>
        <p:cxnSp>
          <p:nvCxnSpPr>
            <p:cNvPr id="23" name="Curved Connector 22"/>
            <p:cNvCxnSpPr>
              <a:stCxn id="21" idx="6"/>
            </p:cNvCxnSpPr>
            <p:nvPr/>
          </p:nvCxnSpPr>
          <p:spPr>
            <a:xfrm>
              <a:off x="7143768" y="4433894"/>
              <a:ext cx="928694" cy="63818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6750859" y="4536289"/>
              <a:ext cx="571504" cy="50006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259" name="Object 23"/>
          <p:cNvGraphicFramePr>
            <a:graphicFrameLocks noChangeAspect="1"/>
          </p:cNvGraphicFramePr>
          <p:nvPr/>
        </p:nvGraphicFramePr>
        <p:xfrm>
          <a:off x="4643438" y="1571612"/>
          <a:ext cx="2855909" cy="685800"/>
        </p:xfrm>
        <a:graphic>
          <a:graphicData uri="http://schemas.openxmlformats.org/presentationml/2006/ole">
            <p:oleObj spid="_x0000_s65542" name="Equation" r:id="rId8" imgW="1828800" imgH="43164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3862" y="142852"/>
            <a:ext cx="3924088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Spectral function = </a:t>
            </a:r>
            <a:r>
              <a:rPr lang="en-US" sz="2000" b="1" dirty="0" err="1" smtClean="0">
                <a:solidFill>
                  <a:schemeClr val="bg1"/>
                </a:solidFill>
              </a:rPr>
              <a:t>Im</a:t>
            </a:r>
            <a:r>
              <a:rPr lang="en-US" sz="2000" b="1" dirty="0" smtClean="0">
                <a:solidFill>
                  <a:schemeClr val="bg1"/>
                </a:solidFill>
              </a:rPr>
              <a:t> [propagator]</a:t>
            </a:r>
            <a:endParaRPr lang="en-IN" sz="2000" b="1" dirty="0">
              <a:solidFill>
                <a:schemeClr val="bg1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5426104" y="142852"/>
            <a:ext cx="3289300" cy="1258892"/>
            <a:chOff x="5143504" y="428604"/>
            <a:chExt cx="3289300" cy="1258892"/>
          </a:xfrm>
        </p:grpSpPr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5143504" y="428604"/>
              <a:ext cx="3289300" cy="1214437"/>
              <a:chOff x="428596" y="214290"/>
              <a:chExt cx="3289300" cy="1214446"/>
            </a:xfrm>
          </p:grpSpPr>
          <p:sp>
            <p:nvSpPr>
              <p:cNvPr id="28" name="Explosion 1 27"/>
              <p:cNvSpPr/>
              <p:nvPr/>
            </p:nvSpPr>
            <p:spPr bwMode="auto">
              <a:xfrm>
                <a:off x="1736696" y="819136"/>
                <a:ext cx="685800" cy="609600"/>
              </a:xfrm>
              <a:prstGeom prst="irregularSeal1">
                <a:avLst/>
              </a:prstGeom>
              <a:gradFill flip="none" rotWithShape="1">
                <a:gsLst>
                  <a:gs pos="17000">
                    <a:srgbClr val="FFF200">
                      <a:alpha val="60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>
                  <a:latin typeface="+mn-lt"/>
                  <a:cs typeface="+mn-cs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517496" y="1047733"/>
                <a:ext cx="1600200" cy="7620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rot="10800000">
                <a:off x="2117696" y="1123934"/>
                <a:ext cx="1600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aphicFrame>
            <p:nvGraphicFramePr>
              <p:cNvPr id="31" name="Object 40"/>
              <p:cNvGraphicFramePr>
                <a:graphicFrameLocks noChangeAspect="1"/>
              </p:cNvGraphicFramePr>
              <p:nvPr/>
            </p:nvGraphicFramePr>
            <p:xfrm>
              <a:off x="2803496" y="438136"/>
              <a:ext cx="444500" cy="457200"/>
            </p:xfrm>
            <a:graphic>
              <a:graphicData uri="http://schemas.openxmlformats.org/presentationml/2006/ole">
                <p:oleObj spid="_x0000_s65544" name="Equation" r:id="rId9" imgW="203040" imgH="228600" progId="Equation.3">
                  <p:embed/>
                </p:oleObj>
              </a:graphicData>
            </a:graphic>
          </p:graphicFrame>
          <p:graphicFrame>
            <p:nvGraphicFramePr>
              <p:cNvPr id="32" name="Object 77"/>
              <p:cNvGraphicFramePr>
                <a:graphicFrameLocks noChangeAspect="1"/>
              </p:cNvGraphicFramePr>
              <p:nvPr/>
            </p:nvGraphicFramePr>
            <p:xfrm>
              <a:off x="428596" y="1027098"/>
              <a:ext cx="317500" cy="330200"/>
            </p:xfrm>
            <a:graphic>
              <a:graphicData uri="http://schemas.openxmlformats.org/presentationml/2006/ole">
                <p:oleObj spid="_x0000_s65545" name="Equation" r:id="rId10" imgW="177480" imgH="203040" progId="Equation.3">
                  <p:embed/>
                </p:oleObj>
              </a:graphicData>
            </a:graphic>
          </p:graphicFrame>
          <p:sp>
            <p:nvSpPr>
              <p:cNvPr id="33" name="Oval 32"/>
              <p:cNvSpPr/>
              <p:nvPr/>
            </p:nvSpPr>
            <p:spPr>
              <a:xfrm>
                <a:off x="2943220" y="214290"/>
                <a:ext cx="200020" cy="2143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V="1">
                <a:off x="2143096" y="428604"/>
                <a:ext cx="714375" cy="57150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8" name="Object 77"/>
            <p:cNvGraphicFramePr>
              <a:graphicFrameLocks noChangeAspect="1"/>
            </p:cNvGraphicFramePr>
            <p:nvPr/>
          </p:nvGraphicFramePr>
          <p:xfrm>
            <a:off x="8112152" y="1357298"/>
            <a:ext cx="317500" cy="330198"/>
          </p:xfrm>
          <a:graphic>
            <a:graphicData uri="http://schemas.openxmlformats.org/presentationml/2006/ole">
              <p:oleObj spid="_x0000_s65546" name="Equation" r:id="rId11" imgW="177480" imgH="203040" progId="Equation.3">
                <p:embed/>
              </p:oleObj>
            </a:graphicData>
          </a:graphic>
        </p:graphicFrame>
      </p:grpSp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4500562" y="1571612"/>
          <a:ext cx="4438650" cy="685800"/>
        </p:xfrm>
        <a:graphic>
          <a:graphicData uri="http://schemas.openxmlformats.org/presentationml/2006/ole">
            <p:oleObj spid="_x0000_s65539" name="Equation" r:id="rId12" imgW="2705040" imgH="431640" progId="Equation.3">
              <p:embed/>
            </p:oleObj>
          </a:graphicData>
        </a:graphic>
      </p:graphicFrame>
      <p:grpSp>
        <p:nvGrpSpPr>
          <p:cNvPr id="8" name="Group 40"/>
          <p:cNvGrpSpPr/>
          <p:nvPr/>
        </p:nvGrpSpPr>
        <p:grpSpPr>
          <a:xfrm>
            <a:off x="4286248" y="1428736"/>
            <a:ext cx="4714876" cy="1071570"/>
            <a:chOff x="4429124" y="2357430"/>
            <a:chExt cx="4714876" cy="1071570"/>
          </a:xfrm>
          <a:solidFill>
            <a:schemeClr val="bg1"/>
          </a:solidFill>
        </p:grpSpPr>
        <p:sp>
          <p:nvSpPr>
            <p:cNvPr id="40" name="Rectangle 39"/>
            <p:cNvSpPr/>
            <p:nvPr/>
          </p:nvSpPr>
          <p:spPr>
            <a:xfrm>
              <a:off x="4429124" y="2357430"/>
              <a:ext cx="4714876" cy="10715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53260" name="Object 23"/>
            <p:cNvGraphicFramePr>
              <a:graphicFrameLocks noChangeAspect="1"/>
            </p:cNvGraphicFramePr>
            <p:nvPr/>
          </p:nvGraphicFramePr>
          <p:xfrm>
            <a:off x="4673568" y="2500319"/>
            <a:ext cx="3519488" cy="704850"/>
          </p:xfrm>
          <a:graphic>
            <a:graphicData uri="http://schemas.openxmlformats.org/presentationml/2006/ole">
              <p:oleObj spid="_x0000_s65543" name="Equation" r:id="rId13" imgW="2145960" imgH="444240" progId="Equation.3">
                <p:embed/>
              </p:oleObj>
            </a:graphicData>
          </a:graphic>
        </p:graphicFrame>
      </p:grpSp>
      <p:graphicFrame>
        <p:nvGraphicFramePr>
          <p:cNvPr id="42" name="Object 23"/>
          <p:cNvGraphicFramePr>
            <a:graphicFrameLocks noChangeAspect="1"/>
          </p:cNvGraphicFramePr>
          <p:nvPr/>
        </p:nvGraphicFramePr>
        <p:xfrm>
          <a:off x="285720" y="2959102"/>
          <a:ext cx="3186113" cy="684212"/>
        </p:xfrm>
        <a:graphic>
          <a:graphicData uri="http://schemas.openxmlformats.org/presentationml/2006/ole">
            <p:oleObj spid="_x0000_s65547" name="Equation" r:id="rId14" imgW="1942920" imgH="431640" progId="Equation.3">
              <p:embed/>
            </p:oleObj>
          </a:graphicData>
        </a:graphic>
      </p:graphicFrame>
      <p:graphicFrame>
        <p:nvGraphicFramePr>
          <p:cNvPr id="53266" name="Object 23"/>
          <p:cNvGraphicFramePr>
            <a:graphicFrameLocks noChangeAspect="1"/>
          </p:cNvGraphicFramePr>
          <p:nvPr/>
        </p:nvGraphicFramePr>
        <p:xfrm>
          <a:off x="255589" y="2928934"/>
          <a:ext cx="4602163" cy="684212"/>
        </p:xfrm>
        <a:graphic>
          <a:graphicData uri="http://schemas.openxmlformats.org/presentationml/2006/ole">
            <p:oleObj spid="_x0000_s65549" name="Equation" r:id="rId15" imgW="2806560" imgH="431640" progId="Equation.3">
              <p:embed/>
            </p:oleObj>
          </a:graphicData>
        </a:graphic>
      </p:graphicFrame>
      <p:graphicFrame>
        <p:nvGraphicFramePr>
          <p:cNvPr id="53265" name="Object 23"/>
          <p:cNvGraphicFramePr>
            <a:graphicFrameLocks noChangeAspect="1"/>
          </p:cNvGraphicFramePr>
          <p:nvPr/>
        </p:nvGraphicFramePr>
        <p:xfrm>
          <a:off x="215904" y="2928934"/>
          <a:ext cx="4999038" cy="704850"/>
        </p:xfrm>
        <a:graphic>
          <a:graphicData uri="http://schemas.openxmlformats.org/presentationml/2006/ole">
            <p:oleObj spid="_x0000_s65548" name="Equation" r:id="rId16" imgW="30477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65614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Self Energy of </a:t>
            </a:r>
            <a:r>
              <a:rPr lang="el-GR" sz="2400" dirty="0" smtClean="0">
                <a:solidFill>
                  <a:schemeClr val="bg1"/>
                </a:solidFill>
                <a:latin typeface="Arial"/>
                <a:cs typeface="Arial"/>
              </a:rPr>
              <a:t>ρ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for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mesonic</a:t>
            </a:r>
            <a:r>
              <a:rPr lang="en-US" sz="2400" dirty="0" smtClean="0">
                <a:solidFill>
                  <a:schemeClr val="bg1"/>
                </a:solidFill>
              </a:rPr>
              <a:t>  loops :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33400" y="2311400"/>
          <a:ext cx="7567613" cy="831850"/>
        </p:xfrm>
        <a:graphic>
          <a:graphicData uri="http://schemas.openxmlformats.org/presentationml/2006/ole">
            <p:oleObj spid="_x0000_s41986" name="Equation" r:id="rId3" imgW="3416040" imgH="444240" progId="Equation.3">
              <p:embed/>
            </p:oleObj>
          </a:graphicData>
        </a:graphic>
      </p:graphicFrame>
      <p:grpSp>
        <p:nvGrpSpPr>
          <p:cNvPr id="3" name="Group 28"/>
          <p:cNvGrpSpPr/>
          <p:nvPr/>
        </p:nvGrpSpPr>
        <p:grpSpPr>
          <a:xfrm>
            <a:off x="571472" y="928670"/>
            <a:ext cx="2209800" cy="1283732"/>
            <a:chOff x="3286116" y="1002260"/>
            <a:chExt cx="2209800" cy="1283732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276716" y="1307060"/>
              <a:ext cx="114300" cy="152400"/>
              <a:chOff x="3733800" y="1066800"/>
              <a:chExt cx="114300" cy="152400"/>
            </a:xfrm>
            <a:noFill/>
          </p:grpSpPr>
          <p:cxnSp>
            <p:nvCxnSpPr>
              <p:cNvPr id="24" name="Straight Connector 12"/>
              <p:cNvCxnSpPr>
                <a:cxnSpLocks noChangeShapeType="1"/>
                <a:endCxn id="16" idx="0"/>
              </p:cNvCxnSpPr>
              <p:nvPr/>
            </p:nvCxnSpPr>
            <p:spPr bwMode="auto">
              <a:xfrm>
                <a:off x="3733800" y="1066800"/>
                <a:ext cx="114300" cy="76200"/>
              </a:xfrm>
              <a:prstGeom prst="line">
                <a:avLst/>
              </a:prstGeom>
              <a:grp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" name="Straight Connector 14"/>
              <p:cNvCxnSpPr>
                <a:cxnSpLocks noChangeShapeType="1"/>
                <a:endCxn id="16" idx="0"/>
              </p:cNvCxnSpPr>
              <p:nvPr/>
            </p:nvCxnSpPr>
            <p:spPr bwMode="auto">
              <a:xfrm flipV="1">
                <a:off x="3733800" y="1143000"/>
                <a:ext cx="114300" cy="76200"/>
              </a:xfrm>
              <a:prstGeom prst="line">
                <a:avLst/>
              </a:prstGeom>
              <a:grp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438516" y="1383260"/>
              <a:ext cx="1905000" cy="609600"/>
              <a:chOff x="3657600" y="685800"/>
              <a:chExt cx="1905000" cy="609600"/>
            </a:xfrm>
            <a:noFill/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3657600" y="939800"/>
                <a:ext cx="609600" cy="101600"/>
                <a:chOff x="3657600" y="939800"/>
                <a:chExt cx="609600" cy="101600"/>
              </a:xfrm>
              <a:grpFill/>
            </p:grpSpPr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>
                  <a:off x="3962400" y="939800"/>
                  <a:ext cx="304800" cy="101600"/>
                </a:xfrm>
                <a:custGeom>
                  <a:avLst/>
                  <a:gdLst>
                    <a:gd name="T0" fmla="*/ 0 w 480"/>
                    <a:gd name="T1" fmla="*/ 2147483647 h 48"/>
                    <a:gd name="T2" fmla="*/ 2147483647 w 480"/>
                    <a:gd name="T3" fmla="*/ 0 h 48"/>
                    <a:gd name="T4" fmla="*/ 2147483647 w 480"/>
                    <a:gd name="T5" fmla="*/ 2147483647 h 48"/>
                    <a:gd name="T6" fmla="*/ 2147483647 w 480"/>
                    <a:gd name="T7" fmla="*/ 0 h 48"/>
                    <a:gd name="T8" fmla="*/ 2147483647 w 480"/>
                    <a:gd name="T9" fmla="*/ 2147483647 h 48"/>
                    <a:gd name="T10" fmla="*/ 2147483647 w 480"/>
                    <a:gd name="T11" fmla="*/ 0 h 48"/>
                    <a:gd name="T12" fmla="*/ 2147483647 w 480"/>
                    <a:gd name="T13" fmla="*/ 2147483647 h 48"/>
                    <a:gd name="T14" fmla="*/ 2147483647 w 480"/>
                    <a:gd name="T15" fmla="*/ 0 h 48"/>
                    <a:gd name="T16" fmla="*/ 2147483647 w 480"/>
                    <a:gd name="T17" fmla="*/ 2147483647 h 48"/>
                    <a:gd name="T18" fmla="*/ 2147483647 w 480"/>
                    <a:gd name="T19" fmla="*/ 0 h 48"/>
                    <a:gd name="T20" fmla="*/ 2147483647 w 480"/>
                    <a:gd name="T21" fmla="*/ 214748364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8"/>
                    <a:gd name="T35" fmla="*/ 480 w 480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0" y="48"/>
                        <a:pt x="96" y="48"/>
                      </a:cubicBezTo>
                      <a:cubicBezTo>
                        <a:pt x="112" y="48"/>
                        <a:pt x="128" y="0"/>
                        <a:pt x="144" y="0"/>
                      </a:cubicBezTo>
                      <a:cubicBezTo>
                        <a:pt x="160" y="0"/>
                        <a:pt x="176" y="48"/>
                        <a:pt x="192" y="48"/>
                      </a:cubicBezTo>
                      <a:cubicBezTo>
                        <a:pt x="208" y="48"/>
                        <a:pt x="224" y="0"/>
                        <a:pt x="240" y="0"/>
                      </a:cubicBezTo>
                      <a:cubicBezTo>
                        <a:pt x="256" y="0"/>
                        <a:pt x="272" y="48"/>
                        <a:pt x="288" y="48"/>
                      </a:cubicBezTo>
                      <a:cubicBezTo>
                        <a:pt x="304" y="48"/>
                        <a:pt x="320" y="0"/>
                        <a:pt x="336" y="0"/>
                      </a:cubicBezTo>
                      <a:cubicBezTo>
                        <a:pt x="352" y="0"/>
                        <a:pt x="368" y="48"/>
                        <a:pt x="384" y="48"/>
                      </a:cubicBezTo>
                      <a:cubicBezTo>
                        <a:pt x="400" y="48"/>
                        <a:pt x="416" y="0"/>
                        <a:pt x="432" y="0"/>
                      </a:cubicBezTo>
                      <a:cubicBezTo>
                        <a:pt x="448" y="0"/>
                        <a:pt x="464" y="24"/>
                        <a:pt x="480" y="48"/>
                      </a:cubicBezTo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IN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>
                  <a:off x="3657600" y="939800"/>
                  <a:ext cx="304800" cy="101600"/>
                </a:xfrm>
                <a:custGeom>
                  <a:avLst/>
                  <a:gdLst>
                    <a:gd name="T0" fmla="*/ 0 w 480"/>
                    <a:gd name="T1" fmla="*/ 2147483647 h 48"/>
                    <a:gd name="T2" fmla="*/ 2147483647 w 480"/>
                    <a:gd name="T3" fmla="*/ 0 h 48"/>
                    <a:gd name="T4" fmla="*/ 2147483647 w 480"/>
                    <a:gd name="T5" fmla="*/ 2147483647 h 48"/>
                    <a:gd name="T6" fmla="*/ 2147483647 w 480"/>
                    <a:gd name="T7" fmla="*/ 0 h 48"/>
                    <a:gd name="T8" fmla="*/ 2147483647 w 480"/>
                    <a:gd name="T9" fmla="*/ 2147483647 h 48"/>
                    <a:gd name="T10" fmla="*/ 2147483647 w 480"/>
                    <a:gd name="T11" fmla="*/ 0 h 48"/>
                    <a:gd name="T12" fmla="*/ 2147483647 w 480"/>
                    <a:gd name="T13" fmla="*/ 2147483647 h 48"/>
                    <a:gd name="T14" fmla="*/ 2147483647 w 480"/>
                    <a:gd name="T15" fmla="*/ 0 h 48"/>
                    <a:gd name="T16" fmla="*/ 2147483647 w 480"/>
                    <a:gd name="T17" fmla="*/ 2147483647 h 48"/>
                    <a:gd name="T18" fmla="*/ 2147483647 w 480"/>
                    <a:gd name="T19" fmla="*/ 0 h 48"/>
                    <a:gd name="T20" fmla="*/ 2147483647 w 480"/>
                    <a:gd name="T21" fmla="*/ 214748364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8"/>
                    <a:gd name="T35" fmla="*/ 480 w 480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0" y="48"/>
                        <a:pt x="96" y="48"/>
                      </a:cubicBezTo>
                      <a:cubicBezTo>
                        <a:pt x="112" y="48"/>
                        <a:pt x="128" y="0"/>
                        <a:pt x="144" y="0"/>
                      </a:cubicBezTo>
                      <a:cubicBezTo>
                        <a:pt x="160" y="0"/>
                        <a:pt x="176" y="48"/>
                        <a:pt x="192" y="48"/>
                      </a:cubicBezTo>
                      <a:cubicBezTo>
                        <a:pt x="208" y="48"/>
                        <a:pt x="224" y="0"/>
                        <a:pt x="240" y="0"/>
                      </a:cubicBezTo>
                      <a:cubicBezTo>
                        <a:pt x="256" y="0"/>
                        <a:pt x="272" y="48"/>
                        <a:pt x="288" y="48"/>
                      </a:cubicBezTo>
                      <a:cubicBezTo>
                        <a:pt x="304" y="48"/>
                        <a:pt x="320" y="0"/>
                        <a:pt x="336" y="0"/>
                      </a:cubicBezTo>
                      <a:cubicBezTo>
                        <a:pt x="352" y="0"/>
                        <a:pt x="368" y="48"/>
                        <a:pt x="384" y="48"/>
                      </a:cubicBezTo>
                      <a:cubicBezTo>
                        <a:pt x="400" y="48"/>
                        <a:pt x="416" y="0"/>
                        <a:pt x="432" y="0"/>
                      </a:cubicBezTo>
                      <a:cubicBezTo>
                        <a:pt x="448" y="0"/>
                        <a:pt x="464" y="24"/>
                        <a:pt x="480" y="48"/>
                      </a:cubicBezTo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4953000" y="914400"/>
                <a:ext cx="609600" cy="101600"/>
                <a:chOff x="3657600" y="939800"/>
                <a:chExt cx="609600" cy="101600"/>
              </a:xfrm>
              <a:grpFill/>
            </p:grpSpPr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>
                  <a:off x="3962400" y="939800"/>
                  <a:ext cx="304800" cy="101600"/>
                </a:xfrm>
                <a:custGeom>
                  <a:avLst/>
                  <a:gdLst>
                    <a:gd name="T0" fmla="*/ 0 w 480"/>
                    <a:gd name="T1" fmla="*/ 2147483647 h 48"/>
                    <a:gd name="T2" fmla="*/ 2147483647 w 480"/>
                    <a:gd name="T3" fmla="*/ 0 h 48"/>
                    <a:gd name="T4" fmla="*/ 2147483647 w 480"/>
                    <a:gd name="T5" fmla="*/ 2147483647 h 48"/>
                    <a:gd name="T6" fmla="*/ 2147483647 w 480"/>
                    <a:gd name="T7" fmla="*/ 0 h 48"/>
                    <a:gd name="T8" fmla="*/ 2147483647 w 480"/>
                    <a:gd name="T9" fmla="*/ 2147483647 h 48"/>
                    <a:gd name="T10" fmla="*/ 2147483647 w 480"/>
                    <a:gd name="T11" fmla="*/ 0 h 48"/>
                    <a:gd name="T12" fmla="*/ 2147483647 w 480"/>
                    <a:gd name="T13" fmla="*/ 2147483647 h 48"/>
                    <a:gd name="T14" fmla="*/ 2147483647 w 480"/>
                    <a:gd name="T15" fmla="*/ 0 h 48"/>
                    <a:gd name="T16" fmla="*/ 2147483647 w 480"/>
                    <a:gd name="T17" fmla="*/ 2147483647 h 48"/>
                    <a:gd name="T18" fmla="*/ 2147483647 w 480"/>
                    <a:gd name="T19" fmla="*/ 0 h 48"/>
                    <a:gd name="T20" fmla="*/ 2147483647 w 480"/>
                    <a:gd name="T21" fmla="*/ 214748364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8"/>
                    <a:gd name="T35" fmla="*/ 480 w 480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0" y="48"/>
                        <a:pt x="96" y="48"/>
                      </a:cubicBezTo>
                      <a:cubicBezTo>
                        <a:pt x="112" y="48"/>
                        <a:pt x="128" y="0"/>
                        <a:pt x="144" y="0"/>
                      </a:cubicBezTo>
                      <a:cubicBezTo>
                        <a:pt x="160" y="0"/>
                        <a:pt x="176" y="48"/>
                        <a:pt x="192" y="48"/>
                      </a:cubicBezTo>
                      <a:cubicBezTo>
                        <a:pt x="208" y="48"/>
                        <a:pt x="224" y="0"/>
                        <a:pt x="240" y="0"/>
                      </a:cubicBezTo>
                      <a:cubicBezTo>
                        <a:pt x="256" y="0"/>
                        <a:pt x="272" y="48"/>
                        <a:pt x="288" y="48"/>
                      </a:cubicBezTo>
                      <a:cubicBezTo>
                        <a:pt x="304" y="48"/>
                        <a:pt x="320" y="0"/>
                        <a:pt x="336" y="0"/>
                      </a:cubicBezTo>
                      <a:cubicBezTo>
                        <a:pt x="352" y="0"/>
                        <a:pt x="368" y="48"/>
                        <a:pt x="384" y="48"/>
                      </a:cubicBezTo>
                      <a:cubicBezTo>
                        <a:pt x="400" y="48"/>
                        <a:pt x="416" y="0"/>
                        <a:pt x="432" y="0"/>
                      </a:cubicBezTo>
                      <a:cubicBezTo>
                        <a:pt x="448" y="0"/>
                        <a:pt x="464" y="24"/>
                        <a:pt x="480" y="48"/>
                      </a:cubicBezTo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IN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>
                  <a:off x="3657600" y="939800"/>
                  <a:ext cx="304800" cy="101600"/>
                </a:xfrm>
                <a:custGeom>
                  <a:avLst/>
                  <a:gdLst>
                    <a:gd name="T0" fmla="*/ 0 w 480"/>
                    <a:gd name="T1" fmla="*/ 2147483647 h 48"/>
                    <a:gd name="T2" fmla="*/ 2147483647 w 480"/>
                    <a:gd name="T3" fmla="*/ 0 h 48"/>
                    <a:gd name="T4" fmla="*/ 2147483647 w 480"/>
                    <a:gd name="T5" fmla="*/ 2147483647 h 48"/>
                    <a:gd name="T6" fmla="*/ 2147483647 w 480"/>
                    <a:gd name="T7" fmla="*/ 0 h 48"/>
                    <a:gd name="T8" fmla="*/ 2147483647 w 480"/>
                    <a:gd name="T9" fmla="*/ 2147483647 h 48"/>
                    <a:gd name="T10" fmla="*/ 2147483647 w 480"/>
                    <a:gd name="T11" fmla="*/ 0 h 48"/>
                    <a:gd name="T12" fmla="*/ 2147483647 w 480"/>
                    <a:gd name="T13" fmla="*/ 2147483647 h 48"/>
                    <a:gd name="T14" fmla="*/ 2147483647 w 480"/>
                    <a:gd name="T15" fmla="*/ 0 h 48"/>
                    <a:gd name="T16" fmla="*/ 2147483647 w 480"/>
                    <a:gd name="T17" fmla="*/ 2147483647 h 48"/>
                    <a:gd name="T18" fmla="*/ 2147483647 w 480"/>
                    <a:gd name="T19" fmla="*/ 0 h 48"/>
                    <a:gd name="T20" fmla="*/ 2147483647 w 480"/>
                    <a:gd name="T21" fmla="*/ 214748364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8"/>
                    <a:gd name="T35" fmla="*/ 480 w 480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0" y="48"/>
                        <a:pt x="96" y="48"/>
                      </a:cubicBezTo>
                      <a:cubicBezTo>
                        <a:pt x="112" y="48"/>
                        <a:pt x="128" y="0"/>
                        <a:pt x="144" y="0"/>
                      </a:cubicBezTo>
                      <a:cubicBezTo>
                        <a:pt x="160" y="0"/>
                        <a:pt x="176" y="48"/>
                        <a:pt x="192" y="48"/>
                      </a:cubicBezTo>
                      <a:cubicBezTo>
                        <a:pt x="208" y="48"/>
                        <a:pt x="224" y="0"/>
                        <a:pt x="240" y="0"/>
                      </a:cubicBezTo>
                      <a:cubicBezTo>
                        <a:pt x="256" y="0"/>
                        <a:pt x="272" y="48"/>
                        <a:pt x="288" y="48"/>
                      </a:cubicBezTo>
                      <a:cubicBezTo>
                        <a:pt x="304" y="48"/>
                        <a:pt x="320" y="0"/>
                        <a:pt x="336" y="0"/>
                      </a:cubicBezTo>
                      <a:cubicBezTo>
                        <a:pt x="352" y="0"/>
                        <a:pt x="368" y="48"/>
                        <a:pt x="384" y="48"/>
                      </a:cubicBezTo>
                      <a:cubicBezTo>
                        <a:pt x="400" y="48"/>
                        <a:pt x="416" y="0"/>
                        <a:pt x="432" y="0"/>
                      </a:cubicBezTo>
                      <a:cubicBezTo>
                        <a:pt x="448" y="0"/>
                        <a:pt x="464" y="24"/>
                        <a:pt x="480" y="48"/>
                      </a:cubicBezTo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4267200" y="685800"/>
                <a:ext cx="685800" cy="533400"/>
              </a:xfrm>
              <a:prstGeom prst="ellipse">
                <a:avLst/>
              </a:prstGeom>
              <a:grp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4572000" y="1143000"/>
                <a:ext cx="114300" cy="152400"/>
                <a:chOff x="4495800" y="609600"/>
                <a:chExt cx="114300" cy="152400"/>
              </a:xfrm>
              <a:grpFill/>
            </p:grpSpPr>
            <p:cxnSp>
              <p:nvCxnSpPr>
                <p:cNvPr id="18" name="Straight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4495800" y="609600"/>
                  <a:ext cx="114300" cy="76200"/>
                </a:xfrm>
                <a:prstGeom prst="line">
                  <a:avLst/>
                </a:prstGeom>
                <a:grp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" name="Straight Connector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95800" y="685800"/>
                  <a:ext cx="114300" cy="76200"/>
                </a:xfrm>
                <a:prstGeom prst="line">
                  <a:avLst/>
                </a:prstGeom>
                <a:grp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7" name="TextBox 22"/>
            <p:cNvSpPr txBox="1">
              <a:spLocks noChangeArrowheads="1"/>
            </p:cNvSpPr>
            <p:nvPr/>
          </p:nvSpPr>
          <p:spPr bwMode="auto">
            <a:xfrm>
              <a:off x="4200516" y="100226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(k)</a:t>
              </a:r>
              <a:endParaRPr lang="en-IN" dirty="0"/>
            </a:p>
          </p:txBody>
        </p:sp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3286116" y="1230860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(q)</a:t>
              </a:r>
              <a:endParaRPr lang="en-IN"/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5029122" y="1230860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(q)</a:t>
              </a:r>
              <a:endParaRPr lang="en-IN" dirty="0"/>
            </a:p>
          </p:txBody>
        </p:sp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3971916" y="1916660"/>
              <a:ext cx="10102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(p=q – k)</a:t>
              </a:r>
              <a:endParaRPr lang="en-IN" dirty="0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981424" y="1597558"/>
              <a:ext cx="142876" cy="14287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4695804" y="1597558"/>
              <a:ext cx="142876" cy="14287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143240" y="1428750"/>
          <a:ext cx="3071818" cy="428614"/>
        </p:xfrm>
        <a:graphic>
          <a:graphicData uri="http://schemas.openxmlformats.org/presentationml/2006/ole">
            <p:oleObj spid="_x0000_s41987" name="Equation" r:id="rId4" imgW="1536480" imgH="215640" progId="Equation.3">
              <p:embed/>
            </p:oleObj>
          </a:graphicData>
        </a:graphic>
      </p:graphicFrame>
      <p:grpSp>
        <p:nvGrpSpPr>
          <p:cNvPr id="14" name="Group 72"/>
          <p:cNvGrpSpPr/>
          <p:nvPr/>
        </p:nvGrpSpPr>
        <p:grpSpPr>
          <a:xfrm>
            <a:off x="187299" y="3286124"/>
            <a:ext cx="8824939" cy="3143272"/>
            <a:chOff x="187299" y="3286124"/>
            <a:chExt cx="8824939" cy="3143272"/>
          </a:xfrm>
        </p:grpSpPr>
        <p:grpSp>
          <p:nvGrpSpPr>
            <p:cNvPr id="15" name="Group 69"/>
            <p:cNvGrpSpPr/>
            <p:nvPr/>
          </p:nvGrpSpPr>
          <p:grpSpPr>
            <a:xfrm>
              <a:off x="187299" y="3286124"/>
              <a:ext cx="8742419" cy="2257498"/>
              <a:chOff x="187299" y="3286124"/>
              <a:chExt cx="8742419" cy="2257498"/>
            </a:xfrm>
          </p:grpSpPr>
          <p:graphicFrame>
            <p:nvGraphicFramePr>
              <p:cNvPr id="59396" name="Object 23"/>
              <p:cNvGraphicFramePr>
                <a:graphicFrameLocks noChangeAspect="1"/>
              </p:cNvGraphicFramePr>
              <p:nvPr/>
            </p:nvGraphicFramePr>
            <p:xfrm>
              <a:off x="1814513" y="3286124"/>
              <a:ext cx="5372100" cy="622300"/>
            </p:xfrm>
            <a:graphic>
              <a:graphicData uri="http://schemas.openxmlformats.org/presentationml/2006/ole">
                <p:oleObj spid="_x0000_s41988" name="Equation" r:id="rId5" imgW="2730240" imgH="368280" progId="Equation.3">
                  <p:embed/>
                </p:oleObj>
              </a:graphicData>
            </a:graphic>
          </p:graphicFrame>
          <p:grpSp>
            <p:nvGrpSpPr>
              <p:cNvPr id="17" name="Group 65"/>
              <p:cNvGrpSpPr/>
              <p:nvPr/>
            </p:nvGrpSpPr>
            <p:grpSpPr>
              <a:xfrm>
                <a:off x="187299" y="4092575"/>
                <a:ext cx="8742419" cy="1062038"/>
                <a:chOff x="115861" y="4092575"/>
                <a:chExt cx="8742419" cy="1062038"/>
              </a:xfrm>
            </p:grpSpPr>
            <p:grpSp>
              <p:nvGrpSpPr>
                <p:cNvPr id="28" name="Group 53"/>
                <p:cNvGrpSpPr/>
                <p:nvPr/>
              </p:nvGrpSpPr>
              <p:grpSpPr>
                <a:xfrm>
                  <a:off x="428596" y="4357694"/>
                  <a:ext cx="8429684" cy="500066"/>
                  <a:chOff x="285720" y="5072868"/>
                  <a:chExt cx="8429684" cy="500066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357158" y="5286388"/>
                    <a:ext cx="8358246" cy="7143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>
                    <a:off x="4249735" y="5322107"/>
                    <a:ext cx="500066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3071802" y="5286388"/>
                    <a:ext cx="2857520" cy="1588"/>
                  </a:xfrm>
                  <a:prstGeom prst="line">
                    <a:avLst/>
                  </a:prstGeom>
                  <a:ln w="152400" cap="flat" cmpd="dbl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7072330" y="5356238"/>
                    <a:ext cx="1643074" cy="1588"/>
                  </a:xfrm>
                  <a:prstGeom prst="line">
                    <a:avLst/>
                  </a:prstGeom>
                  <a:ln w="152400" cmpd="dbl">
                    <a:solidFill>
                      <a:srgbClr val="00B0F0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0800000">
                    <a:off x="285720" y="5284800"/>
                    <a:ext cx="1500198" cy="1588"/>
                  </a:xfrm>
                  <a:prstGeom prst="line">
                    <a:avLst/>
                  </a:prstGeom>
                  <a:ln w="152400" cmpd="dbl">
                    <a:solidFill>
                      <a:srgbClr val="00B0F0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56" name="Object 55"/>
                <p:cNvGraphicFramePr>
                  <a:graphicFrameLocks noChangeAspect="1"/>
                </p:cNvGraphicFramePr>
                <p:nvPr/>
              </p:nvGraphicFramePr>
              <p:xfrm>
                <a:off x="7604170" y="4214818"/>
                <a:ext cx="468292" cy="285752"/>
              </p:xfrm>
              <a:graphic>
                <a:graphicData uri="http://schemas.openxmlformats.org/presentationml/2006/ole">
                  <p:oleObj spid="_x0000_s41989" name="Equation" r:id="rId6" imgW="26640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59398" name="Object 6"/>
                <p:cNvGraphicFramePr>
                  <a:graphicFrameLocks noChangeAspect="1"/>
                </p:cNvGraphicFramePr>
                <p:nvPr/>
              </p:nvGraphicFramePr>
              <p:xfrm>
                <a:off x="5054607" y="4143380"/>
                <a:ext cx="446087" cy="285750"/>
              </p:xfrm>
              <a:graphic>
                <a:graphicData uri="http://schemas.openxmlformats.org/presentationml/2006/ole">
                  <p:oleObj spid="_x0000_s41990" name="Equation" r:id="rId7" imgW="25380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59399" name="Object 7"/>
                <p:cNvGraphicFramePr>
                  <a:graphicFrameLocks noChangeAspect="1"/>
                </p:cNvGraphicFramePr>
                <p:nvPr/>
              </p:nvGraphicFramePr>
              <p:xfrm>
                <a:off x="3625847" y="4143380"/>
                <a:ext cx="446087" cy="285750"/>
              </p:xfrm>
              <a:graphic>
                <a:graphicData uri="http://schemas.openxmlformats.org/presentationml/2006/ole">
                  <p:oleObj spid="_x0000_s41991" name="Equation" r:id="rId8" imgW="25380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59400" name="Object 8"/>
                <p:cNvGraphicFramePr>
                  <a:graphicFrameLocks noChangeAspect="1"/>
                </p:cNvGraphicFramePr>
                <p:nvPr/>
              </p:nvGraphicFramePr>
              <p:xfrm>
                <a:off x="1125516" y="4214818"/>
                <a:ext cx="446088" cy="225425"/>
              </p:xfrm>
              <a:graphic>
                <a:graphicData uri="http://schemas.openxmlformats.org/presentationml/2006/ole">
                  <p:oleObj spid="_x0000_s41992" name="Equation" r:id="rId9" imgW="253800" imgH="139680" progId="Equation.3">
                    <p:embed/>
                  </p:oleObj>
                </a:graphicData>
              </a:graphic>
            </p:graphicFrame>
            <p:graphicFrame>
              <p:nvGraphicFramePr>
                <p:cNvPr id="59401" name="Object 9"/>
                <p:cNvGraphicFramePr>
                  <a:graphicFrameLocks noChangeAspect="1"/>
                </p:cNvGraphicFramePr>
                <p:nvPr/>
              </p:nvGraphicFramePr>
              <p:xfrm>
                <a:off x="115861" y="4092575"/>
                <a:ext cx="669925" cy="328613"/>
              </p:xfrm>
              <a:graphic>
                <a:graphicData uri="http://schemas.openxmlformats.org/presentationml/2006/ole">
                  <p:oleObj spid="_x0000_s41993" name="Equation" r:id="rId10" imgW="38088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59402" name="Object 10"/>
                <p:cNvGraphicFramePr>
                  <a:graphicFrameLocks noChangeAspect="1"/>
                </p:cNvGraphicFramePr>
                <p:nvPr/>
              </p:nvGraphicFramePr>
              <p:xfrm>
                <a:off x="5835650" y="4746625"/>
                <a:ext cx="312738" cy="368300"/>
              </p:xfrm>
              <a:graphic>
                <a:graphicData uri="http://schemas.openxmlformats.org/presentationml/2006/ole">
                  <p:oleObj spid="_x0000_s41994" name="Equation" r:id="rId11" imgW="1774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59403" name="Object 11"/>
                <p:cNvGraphicFramePr>
                  <a:graphicFrameLocks noChangeAspect="1"/>
                </p:cNvGraphicFramePr>
                <p:nvPr/>
              </p:nvGraphicFramePr>
              <p:xfrm>
                <a:off x="3043238" y="4643446"/>
                <a:ext cx="514350" cy="368300"/>
              </p:xfrm>
              <a:graphic>
                <a:graphicData uri="http://schemas.openxmlformats.org/presentationml/2006/ole">
                  <p:oleObj spid="_x0000_s41995" name="Equation" r:id="rId12" imgW="29196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59404" name="Object 12"/>
                <p:cNvGraphicFramePr>
                  <a:graphicFrameLocks noChangeAspect="1"/>
                </p:cNvGraphicFramePr>
                <p:nvPr/>
              </p:nvGraphicFramePr>
              <p:xfrm>
                <a:off x="7132638" y="4765675"/>
                <a:ext cx="336550" cy="388938"/>
              </p:xfrm>
              <a:graphic>
                <a:graphicData uri="http://schemas.openxmlformats.org/presentationml/2006/ole">
                  <p:oleObj spid="_x0000_s41996" name="Equation" r:id="rId13" imgW="19044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59405" name="Object 13"/>
                <p:cNvGraphicFramePr>
                  <a:graphicFrameLocks noChangeAspect="1"/>
                </p:cNvGraphicFramePr>
                <p:nvPr/>
              </p:nvGraphicFramePr>
              <p:xfrm>
                <a:off x="1500166" y="4714875"/>
                <a:ext cx="538162" cy="388938"/>
              </p:xfrm>
              <a:graphic>
                <a:graphicData uri="http://schemas.openxmlformats.org/presentationml/2006/ole">
                  <p:oleObj spid="_x0000_s41997" name="Equation" r:id="rId14" imgW="30456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59406" name="Object 14"/>
                <p:cNvGraphicFramePr>
                  <a:graphicFrameLocks noChangeAspect="1"/>
                </p:cNvGraphicFramePr>
                <p:nvPr/>
              </p:nvGraphicFramePr>
              <p:xfrm>
                <a:off x="4714876" y="4756150"/>
                <a:ext cx="223837" cy="285750"/>
              </p:xfrm>
              <a:graphic>
                <a:graphicData uri="http://schemas.openxmlformats.org/presentationml/2006/ole">
                  <p:oleObj spid="_x0000_s41998" name="Equation" r:id="rId15" imgW="126720" imgH="177480" progId="Equation.3">
                    <p:embed/>
                  </p:oleObj>
                </a:graphicData>
              </a:graphic>
            </p:graphicFrame>
          </p:grpSp>
          <p:sp>
            <p:nvSpPr>
              <p:cNvPr id="67" name="TextBox 66"/>
              <p:cNvSpPr txBox="1"/>
              <p:nvPr/>
            </p:nvSpPr>
            <p:spPr>
              <a:xfrm>
                <a:off x="3854578" y="5143512"/>
                <a:ext cx="1454244" cy="40011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Landau cuts</a:t>
                </a:r>
                <a:endParaRPr lang="en-I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283602" y="5143512"/>
                <a:ext cx="1472134" cy="4001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Unitary cuts</a:t>
                </a:r>
                <a:endParaRPr lang="en-I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00034" y="5072074"/>
                <a:ext cx="1472134" cy="4001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Unitary cuts</a:t>
                </a:r>
                <a:endParaRPr lang="en-IN" sz="2000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71" name="Object 10"/>
            <p:cNvGraphicFramePr>
              <a:graphicFrameLocks noChangeAspect="1"/>
            </p:cNvGraphicFramePr>
            <p:nvPr/>
          </p:nvGraphicFramePr>
          <p:xfrm>
            <a:off x="2998794" y="5938859"/>
            <a:ext cx="2501900" cy="490537"/>
          </p:xfrm>
          <a:graphic>
            <a:graphicData uri="http://schemas.openxmlformats.org/presentationml/2006/ole">
              <p:oleObj spid="_x0000_s41999" name="Equation" r:id="rId16" imgW="1422360" imgH="304560" progId="Equation.3">
                <p:embed/>
              </p:oleObj>
            </a:graphicData>
          </a:graphic>
        </p:graphicFrame>
        <p:graphicFrame>
          <p:nvGraphicFramePr>
            <p:cNvPr id="59408" name="Object 16"/>
            <p:cNvGraphicFramePr>
              <a:graphicFrameLocks noChangeAspect="1"/>
            </p:cNvGraphicFramePr>
            <p:nvPr/>
          </p:nvGraphicFramePr>
          <p:xfrm>
            <a:off x="6488113" y="5938858"/>
            <a:ext cx="2524125" cy="490538"/>
          </p:xfrm>
          <a:graphic>
            <a:graphicData uri="http://schemas.openxmlformats.org/presentationml/2006/ole">
              <p:oleObj spid="_x0000_s42000" name="Equation" r:id="rId17" imgW="1434960" imgH="3045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4114800"/>
            <a:ext cx="5029200" cy="2895600"/>
            <a:chOff x="0" y="152400"/>
            <a:chExt cx="5943600" cy="3733800"/>
          </a:xfrm>
        </p:grpSpPr>
        <p:pic>
          <p:nvPicPr>
            <p:cNvPr id="9257" name="Picture 3" descr="C:\Users\Sabyasachi\Desktop\untitled folder\slide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2400"/>
              <a:ext cx="59436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58" name="Straight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1790701" y="2017712"/>
              <a:ext cx="2667000" cy="317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259" name="Straight Connector 21"/>
            <p:cNvCxnSpPr>
              <a:cxnSpLocks noChangeShapeType="1"/>
            </p:cNvCxnSpPr>
            <p:nvPr/>
          </p:nvCxnSpPr>
          <p:spPr bwMode="auto">
            <a:xfrm>
              <a:off x="685800" y="2667000"/>
              <a:ext cx="2438400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2133600"/>
            <a:ext cx="5029200" cy="2362200"/>
            <a:chOff x="0" y="2743200"/>
            <a:chExt cx="6019800" cy="4191000"/>
          </a:xfrm>
        </p:grpSpPr>
        <p:pic>
          <p:nvPicPr>
            <p:cNvPr id="9254" name="Picture 3" descr="C:\Users\Sabyasachi\Desktop\untitled folder\slide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743200"/>
              <a:ext cx="60198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55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1713707" y="4839494"/>
              <a:ext cx="2971800" cy="158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256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685800" y="5791200"/>
              <a:ext cx="2514600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-228600"/>
            <a:ext cx="5029200" cy="2590800"/>
            <a:chOff x="0" y="-228600"/>
            <a:chExt cx="5943600" cy="3600450"/>
          </a:xfrm>
        </p:grpSpPr>
        <p:pic>
          <p:nvPicPr>
            <p:cNvPr id="9252" name="Picture 2" descr="C:\Users\Sabyasachi\Desktop\untitled folder\slide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228600"/>
              <a:ext cx="59436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53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1865313" y="1562100"/>
              <a:ext cx="2516188" cy="158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4572000" y="1428750"/>
          <a:ext cx="4524375" cy="806450"/>
        </p:xfrm>
        <a:graphic>
          <a:graphicData uri="http://schemas.openxmlformats.org/presentationml/2006/ole">
            <p:oleObj spid="_x0000_s43011" name="Equation" r:id="rId6" imgW="2463480" imgH="46980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643570" y="142852"/>
          <a:ext cx="2214578" cy="1214446"/>
        </p:xfrm>
        <a:graphic>
          <a:graphicData uri="http://schemas.openxmlformats.org/presentationml/2006/ole">
            <p:oleObj spid="_x0000_s43012" name="Equation" r:id="rId7" imgW="1079280" imgH="672840" progId="Equation.3">
              <p:embed/>
            </p:oleObj>
          </a:graphicData>
        </a:graphic>
      </p:graphicFrame>
      <p:grpSp>
        <p:nvGrpSpPr>
          <p:cNvPr id="5" name="Group 49"/>
          <p:cNvGrpSpPr/>
          <p:nvPr/>
        </p:nvGrpSpPr>
        <p:grpSpPr>
          <a:xfrm>
            <a:off x="5000628" y="2417757"/>
            <a:ext cx="3857652" cy="1125601"/>
            <a:chOff x="5072066" y="2417757"/>
            <a:chExt cx="3857652" cy="1125601"/>
          </a:xfrm>
        </p:grpSpPr>
        <p:grpSp>
          <p:nvGrpSpPr>
            <p:cNvPr id="6" name="Group 31"/>
            <p:cNvGrpSpPr/>
            <p:nvPr/>
          </p:nvGrpSpPr>
          <p:grpSpPr>
            <a:xfrm>
              <a:off x="5072066" y="2571744"/>
              <a:ext cx="1643074" cy="430216"/>
              <a:chOff x="5214942" y="2857496"/>
              <a:chExt cx="1643074" cy="43021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214942" y="3286124"/>
                <a:ext cx="100013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715008" y="2857496"/>
                <a:ext cx="500066" cy="42862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5074" y="3286124"/>
                <a:ext cx="64294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2"/>
            <p:cNvGrpSpPr/>
            <p:nvPr/>
          </p:nvGrpSpPr>
          <p:grpSpPr>
            <a:xfrm rot="10800000" flipV="1">
              <a:off x="7215206" y="2571744"/>
              <a:ext cx="1643074" cy="428628"/>
              <a:chOff x="5214942" y="2857496"/>
              <a:chExt cx="1643074" cy="43021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5214942" y="3286124"/>
                <a:ext cx="100013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715008" y="2857496"/>
                <a:ext cx="500066" cy="42862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215074" y="3286124"/>
                <a:ext cx="64294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5143504" y="26431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86512" y="26431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IN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86644" y="26431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IN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13606" y="26431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72132" y="3143248"/>
              <a:ext cx="30768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u="sng" dirty="0" err="1" smtClean="0">
                  <a:solidFill>
                    <a:srgbClr val="FF0000"/>
                  </a:solidFill>
                </a:rPr>
                <a:t>Mesonic</a:t>
              </a:r>
              <a:r>
                <a:rPr lang="en-US" sz="2000" b="1" u="sng" dirty="0" smtClean="0">
                  <a:solidFill>
                    <a:srgbClr val="FF0000"/>
                  </a:solidFill>
                </a:rPr>
                <a:t> collision rate          </a:t>
              </a:r>
              <a:endParaRPr lang="en-IN" sz="2000" b="1" u="sng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5745172" y="2417757"/>
            <a:ext cx="255588" cy="296863"/>
          </p:xfrm>
          <a:graphic>
            <a:graphicData uri="http://schemas.openxmlformats.org/presentationml/2006/ole">
              <p:oleObj spid="_x0000_s43013" name="Equation" r:id="rId8" imgW="126720" imgH="190440" progId="Equation.3">
                <p:embed/>
              </p:oleObj>
            </a:graphicData>
          </a:graphic>
        </p:graphicFrame>
        <p:graphicFrame>
          <p:nvGraphicFramePr>
            <p:cNvPr id="60428" name="Object 12"/>
            <p:cNvGraphicFramePr>
              <a:graphicFrameLocks noChangeAspect="1"/>
            </p:cNvGraphicFramePr>
            <p:nvPr/>
          </p:nvGraphicFramePr>
          <p:xfrm>
            <a:off x="7959750" y="2417757"/>
            <a:ext cx="255588" cy="296863"/>
          </p:xfrm>
          <a:graphic>
            <a:graphicData uri="http://schemas.openxmlformats.org/presentationml/2006/ole">
              <p:oleObj spid="_x0000_s43014" name="Equation" r:id="rId9" imgW="126720" imgH="190440" progId="Equation.3">
                <p:embed/>
              </p:oleObj>
            </a:graphicData>
          </a:graphic>
        </p:graphicFrame>
      </p:grp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7894662" y="3094036"/>
          <a:ext cx="606428" cy="406402"/>
        </p:xfrm>
        <a:graphic>
          <a:graphicData uri="http://schemas.openxmlformats.org/presentationml/2006/ole">
            <p:oleObj spid="_x0000_s43015" name="Equation" r:id="rId10" imgW="355320" imgH="241200" progId="Equation.3">
              <p:embed/>
            </p:oleObj>
          </a:graphicData>
        </a:graphic>
      </p:graphicFrame>
      <p:grpSp>
        <p:nvGrpSpPr>
          <p:cNvPr id="8" name="Group 48"/>
          <p:cNvGrpSpPr/>
          <p:nvPr/>
        </p:nvGrpSpPr>
        <p:grpSpPr>
          <a:xfrm>
            <a:off x="4572000" y="4071938"/>
            <a:ext cx="4500562" cy="2543254"/>
            <a:chOff x="4572000" y="4071938"/>
            <a:chExt cx="4500562" cy="2543254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572000" y="4071938"/>
            <a:ext cx="4500562" cy="806450"/>
          </p:xfrm>
          <a:graphic>
            <a:graphicData uri="http://schemas.openxmlformats.org/presentationml/2006/ole">
              <p:oleObj spid="_x0000_s43010" name="Equation" r:id="rId11" imgW="2450880" imgH="469800" progId="Equation.3">
                <p:embed/>
              </p:oleObj>
            </a:graphicData>
          </a:graphic>
        </p:graphicFrame>
        <p:grpSp>
          <p:nvGrpSpPr>
            <p:cNvPr id="9" name="Group 93"/>
            <p:cNvGrpSpPr/>
            <p:nvPr/>
          </p:nvGrpSpPr>
          <p:grpSpPr>
            <a:xfrm>
              <a:off x="5032375" y="5109704"/>
              <a:ext cx="3686204" cy="962502"/>
              <a:chOff x="5100638" y="5109704"/>
              <a:chExt cx="3686204" cy="962502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5100638" y="5540934"/>
                <a:ext cx="971560" cy="9540"/>
              </a:xfrm>
              <a:prstGeom prst="line">
                <a:avLst/>
              </a:prstGeom>
              <a:ln w="31750" cmpd="sng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6072198" y="5193284"/>
                <a:ext cx="428628" cy="357190"/>
              </a:xfrm>
              <a:prstGeom prst="line">
                <a:avLst/>
              </a:prstGeom>
              <a:ln w="31750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072198" y="5550474"/>
                <a:ext cx="428628" cy="357190"/>
              </a:xfrm>
              <a:prstGeom prst="line">
                <a:avLst/>
              </a:prstGeom>
              <a:ln w="3175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7643834" y="5621912"/>
                <a:ext cx="1143008" cy="1588"/>
              </a:xfrm>
              <a:prstGeom prst="line">
                <a:avLst/>
              </a:prstGeom>
              <a:ln w="31750" cmpd="sng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7179487" y="5229003"/>
                <a:ext cx="428628" cy="357190"/>
              </a:xfrm>
              <a:prstGeom prst="line">
                <a:avLst/>
              </a:prstGeom>
              <a:ln w="31750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7143768" y="5621912"/>
                <a:ext cx="428628" cy="357190"/>
              </a:xfrm>
              <a:prstGeom prst="line">
                <a:avLst/>
              </a:prstGeom>
              <a:ln w="31750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5143504" y="5193284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/>
                    <a:cs typeface="Arial"/>
                  </a:rPr>
                  <a:t>ρ</a:t>
                </a:r>
                <a:endParaRPr lang="en-IN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470730" y="5264722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/>
                    <a:cs typeface="Arial"/>
                  </a:rPr>
                  <a:t>ρ</a:t>
                </a:r>
                <a:endParaRPr lang="en-IN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429388" y="5121846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IN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354972" y="5109704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IN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429388" y="555047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IN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265902" y="570287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IN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4714876" y="6215082"/>
              <a:ext cx="42959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00B0F0"/>
                  </a:solidFill>
                </a:rPr>
                <a:t>Bose enhancement of decay rate           </a:t>
              </a:r>
              <a:endParaRPr lang="en-IN" sz="2000" b="1" u="sng" dirty="0">
                <a:solidFill>
                  <a:srgbClr val="00B0F0"/>
                </a:solidFill>
              </a:endParaRPr>
            </a:p>
          </p:txBody>
        </p:sp>
        <p:graphicFrame>
          <p:nvGraphicFramePr>
            <p:cNvPr id="60430" name="Object 14"/>
            <p:cNvGraphicFramePr>
              <a:graphicFrameLocks noChangeAspect="1"/>
            </p:cNvGraphicFramePr>
            <p:nvPr/>
          </p:nvGraphicFramePr>
          <p:xfrm>
            <a:off x="8220075" y="6165850"/>
            <a:ext cx="671513" cy="406400"/>
          </p:xfrm>
          <a:graphic>
            <a:graphicData uri="http://schemas.openxmlformats.org/presentationml/2006/ole">
              <p:oleObj spid="_x0000_s43016" name="Equation" r:id="rId12" imgW="393480" imgH="241200" progId="Equation.3">
                <p:embed/>
              </p:oleObj>
            </a:graphicData>
          </a:graphic>
        </p:graphicFrame>
      </p:grpSp>
      <p:cxnSp>
        <p:nvCxnSpPr>
          <p:cNvPr id="49" name="Straight Connector 48"/>
          <p:cNvCxnSpPr/>
          <p:nvPr/>
        </p:nvCxnSpPr>
        <p:spPr bwMode="auto">
          <a:xfrm>
            <a:off x="571472" y="4572008"/>
            <a:ext cx="3000396" cy="158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71472" y="2500306"/>
            <a:ext cx="2643206" cy="158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71472" y="142852"/>
            <a:ext cx="1714512" cy="158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3214678" y="142852"/>
            <a:ext cx="1428760" cy="158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00B0F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214810" y="2498718"/>
            <a:ext cx="500066" cy="158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00B0F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4286248" y="4572008"/>
            <a:ext cx="357190" cy="158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00B0F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2719390" y="642918"/>
            <a:ext cx="2209800" cy="1239838"/>
            <a:chOff x="228600" y="885825"/>
            <a:chExt cx="2209800" cy="1239838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219200" y="1230444"/>
              <a:ext cx="114300" cy="152466"/>
              <a:chOff x="3505200" y="1066800"/>
              <a:chExt cx="114300" cy="152400"/>
            </a:xfrm>
          </p:grpSpPr>
          <p:cxnSp>
            <p:nvCxnSpPr>
              <p:cNvPr id="21559" name="Straight Connector 12"/>
              <p:cNvCxnSpPr>
                <a:cxnSpLocks noChangeShapeType="1"/>
                <a:endCxn id="21551" idx="0"/>
              </p:cNvCxnSpPr>
              <p:nvPr/>
            </p:nvCxnSpPr>
            <p:spPr bwMode="auto">
              <a:xfrm>
                <a:off x="3505200" y="1066800"/>
                <a:ext cx="114300" cy="76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0" name="Straight Connector 14"/>
              <p:cNvCxnSpPr>
                <a:cxnSpLocks noChangeShapeType="1"/>
                <a:endCxn id="21551" idx="0"/>
              </p:cNvCxnSpPr>
              <p:nvPr/>
            </p:nvCxnSpPr>
            <p:spPr bwMode="auto">
              <a:xfrm flipV="1">
                <a:off x="3505200" y="1143000"/>
                <a:ext cx="114300" cy="76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4800" y="1560787"/>
              <a:ext cx="609600" cy="101644"/>
              <a:chOff x="3657600" y="939800"/>
              <a:chExt cx="609600" cy="101600"/>
            </a:xfrm>
          </p:grpSpPr>
          <p:sp>
            <p:nvSpPr>
              <p:cNvPr id="21557" name="Freeform 5"/>
              <p:cNvSpPr>
                <a:spLocks/>
              </p:cNvSpPr>
              <p:nvPr/>
            </p:nvSpPr>
            <p:spPr bwMode="auto">
              <a:xfrm>
                <a:off x="39624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21558" name="Freeform 5"/>
              <p:cNvSpPr>
                <a:spLocks/>
              </p:cNvSpPr>
              <p:nvPr/>
            </p:nvSpPr>
            <p:spPr bwMode="auto">
              <a:xfrm>
                <a:off x="36576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600200" y="1535376"/>
              <a:ext cx="609600" cy="101644"/>
              <a:chOff x="3657600" y="939800"/>
              <a:chExt cx="609600" cy="101600"/>
            </a:xfrm>
          </p:grpSpPr>
          <p:sp>
            <p:nvSpPr>
              <p:cNvPr id="21555" name="Freeform 5"/>
              <p:cNvSpPr>
                <a:spLocks/>
              </p:cNvSpPr>
              <p:nvPr/>
            </p:nvSpPr>
            <p:spPr bwMode="auto">
              <a:xfrm>
                <a:off x="39624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21556" name="Freeform 5"/>
              <p:cNvSpPr>
                <a:spLocks/>
              </p:cNvSpPr>
              <p:nvPr/>
            </p:nvSpPr>
            <p:spPr bwMode="auto">
              <a:xfrm>
                <a:off x="36576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</p:grpSp>
        <p:sp>
          <p:nvSpPr>
            <p:cNvPr id="21551" name="Oval 10"/>
            <p:cNvSpPr>
              <a:spLocks noChangeArrowheads="1"/>
            </p:cNvSpPr>
            <p:nvPr/>
          </p:nvSpPr>
          <p:spPr bwMode="auto">
            <a:xfrm>
              <a:off x="914400" y="1306677"/>
              <a:ext cx="685800" cy="533631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 flipH="1">
              <a:off x="1219200" y="1752600"/>
              <a:ext cx="152400" cy="152400"/>
              <a:chOff x="4495800" y="609600"/>
              <a:chExt cx="114300" cy="152400"/>
            </a:xfrm>
          </p:grpSpPr>
          <p:cxnSp>
            <p:nvCxnSpPr>
              <p:cNvPr id="21553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4495800" y="609600"/>
                <a:ext cx="114300" cy="76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54" name="Straight Connector 20"/>
              <p:cNvCxnSpPr>
                <a:cxnSpLocks noChangeShapeType="1"/>
              </p:cNvCxnSpPr>
              <p:nvPr/>
            </p:nvCxnSpPr>
            <p:spPr bwMode="auto">
              <a:xfrm flipV="1">
                <a:off x="4495800" y="685800"/>
                <a:ext cx="114300" cy="76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aphicFrame>
          <p:nvGraphicFramePr>
            <p:cNvPr id="21514" name="Object 17"/>
            <p:cNvGraphicFramePr>
              <a:graphicFrameLocks noChangeAspect="1"/>
            </p:cNvGraphicFramePr>
            <p:nvPr/>
          </p:nvGraphicFramePr>
          <p:xfrm>
            <a:off x="931863" y="885825"/>
            <a:ext cx="476250" cy="387350"/>
          </p:xfrm>
          <a:graphic>
            <a:graphicData uri="http://schemas.openxmlformats.org/presentationml/2006/ole">
              <p:oleObj spid="_x0000_s47113" name="Equation" r:id="rId3" imgW="177480" imgH="177480" progId="Equation.3">
                <p:embed/>
              </p:oleObj>
            </a:graphicData>
          </a:graphic>
        </p:graphicFrame>
        <p:graphicFrame>
          <p:nvGraphicFramePr>
            <p:cNvPr id="21515" name="Object 18"/>
            <p:cNvGraphicFramePr>
              <a:graphicFrameLocks noChangeAspect="1"/>
            </p:cNvGraphicFramePr>
            <p:nvPr/>
          </p:nvGraphicFramePr>
          <p:xfrm>
            <a:off x="228600" y="1217739"/>
            <a:ext cx="381000" cy="317638"/>
          </p:xfrm>
          <a:graphic>
            <a:graphicData uri="http://schemas.openxmlformats.org/presentationml/2006/ole">
              <p:oleObj spid="_x0000_s47114" name="Equation" r:id="rId4" imgW="152280" imgH="164880" progId="Equation.3">
                <p:embed/>
              </p:oleObj>
            </a:graphicData>
          </a:graphic>
        </p:graphicFrame>
        <p:graphicFrame>
          <p:nvGraphicFramePr>
            <p:cNvPr id="21516" name="Object 19"/>
            <p:cNvGraphicFramePr>
              <a:graphicFrameLocks noChangeAspect="1"/>
            </p:cNvGraphicFramePr>
            <p:nvPr/>
          </p:nvGraphicFramePr>
          <p:xfrm>
            <a:off x="2057400" y="1230444"/>
            <a:ext cx="381000" cy="317638"/>
          </p:xfrm>
          <a:graphic>
            <a:graphicData uri="http://schemas.openxmlformats.org/presentationml/2006/ole">
              <p:oleObj spid="_x0000_s47115" name="Equation" r:id="rId5" imgW="152280" imgH="164880" progId="Equation.3">
                <p:embed/>
              </p:oleObj>
            </a:graphicData>
          </a:graphic>
        </p:graphicFrame>
        <p:graphicFrame>
          <p:nvGraphicFramePr>
            <p:cNvPr id="21517" name="Object 25"/>
            <p:cNvGraphicFramePr>
              <a:graphicFrameLocks noChangeAspect="1"/>
            </p:cNvGraphicFramePr>
            <p:nvPr/>
          </p:nvGraphicFramePr>
          <p:xfrm>
            <a:off x="1520825" y="1763713"/>
            <a:ext cx="407988" cy="361950"/>
          </p:xfrm>
          <a:graphic>
            <a:graphicData uri="http://schemas.openxmlformats.org/presentationml/2006/ole">
              <p:oleObj spid="_x0000_s47116" name="Equation" r:id="rId6" imgW="152280" imgH="164880" progId="Equation.3">
                <p:embed/>
              </p:oleObj>
            </a:graphicData>
          </a:graphic>
        </p:graphicFrame>
      </p:grpSp>
      <p:grpSp>
        <p:nvGrpSpPr>
          <p:cNvPr id="7" name="Group 61"/>
          <p:cNvGrpSpPr/>
          <p:nvPr/>
        </p:nvGrpSpPr>
        <p:grpSpPr>
          <a:xfrm>
            <a:off x="5929322" y="571480"/>
            <a:ext cx="2209800" cy="1239838"/>
            <a:chOff x="3733800" y="457200"/>
            <a:chExt cx="2209800" cy="1239838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810000" y="1131888"/>
              <a:ext cx="609600" cy="101600"/>
              <a:chOff x="3657600" y="939800"/>
              <a:chExt cx="609600" cy="101600"/>
            </a:xfrm>
          </p:grpSpPr>
          <p:sp>
            <p:nvSpPr>
              <p:cNvPr id="21546" name="Freeform 5"/>
              <p:cNvSpPr>
                <a:spLocks/>
              </p:cNvSpPr>
              <p:nvPr/>
            </p:nvSpPr>
            <p:spPr bwMode="auto">
              <a:xfrm>
                <a:off x="39624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21547" name="Freeform 5"/>
              <p:cNvSpPr>
                <a:spLocks/>
              </p:cNvSpPr>
              <p:nvPr/>
            </p:nvSpPr>
            <p:spPr bwMode="auto">
              <a:xfrm>
                <a:off x="36576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5105400" y="1106488"/>
              <a:ext cx="609600" cy="101600"/>
              <a:chOff x="3657600" y="939800"/>
              <a:chExt cx="609600" cy="101600"/>
            </a:xfrm>
          </p:grpSpPr>
          <p:sp>
            <p:nvSpPr>
              <p:cNvPr id="21544" name="Freeform 5"/>
              <p:cNvSpPr>
                <a:spLocks/>
              </p:cNvSpPr>
              <p:nvPr/>
            </p:nvSpPr>
            <p:spPr bwMode="auto">
              <a:xfrm>
                <a:off x="39624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21545" name="Freeform 5"/>
              <p:cNvSpPr>
                <a:spLocks/>
              </p:cNvSpPr>
              <p:nvPr/>
            </p:nvSpPr>
            <p:spPr bwMode="auto">
              <a:xfrm>
                <a:off x="36576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</p:grpSp>
        <p:graphicFrame>
          <p:nvGraphicFramePr>
            <p:cNvPr id="21506" name="Object 7"/>
            <p:cNvGraphicFramePr>
              <a:graphicFrameLocks noChangeAspect="1"/>
            </p:cNvGraphicFramePr>
            <p:nvPr/>
          </p:nvGraphicFramePr>
          <p:xfrm>
            <a:off x="4437063" y="457200"/>
            <a:ext cx="476250" cy="387350"/>
          </p:xfrm>
          <a:graphic>
            <a:graphicData uri="http://schemas.openxmlformats.org/presentationml/2006/ole">
              <p:oleObj spid="_x0000_s47106" name="Equation" r:id="rId7" imgW="177480" imgH="177480" progId="Equation.3">
                <p:embed/>
              </p:oleObj>
            </a:graphicData>
          </a:graphic>
        </p:graphicFrame>
        <p:graphicFrame>
          <p:nvGraphicFramePr>
            <p:cNvPr id="21507" name="Object 8"/>
            <p:cNvGraphicFramePr>
              <a:graphicFrameLocks noChangeAspect="1"/>
            </p:cNvGraphicFramePr>
            <p:nvPr/>
          </p:nvGraphicFramePr>
          <p:xfrm>
            <a:off x="3733800" y="788988"/>
            <a:ext cx="381000" cy="317500"/>
          </p:xfrm>
          <a:graphic>
            <a:graphicData uri="http://schemas.openxmlformats.org/presentationml/2006/ole">
              <p:oleObj spid="_x0000_s47107" name="Equation" r:id="rId8" imgW="152280" imgH="164880" progId="Equation.3">
                <p:embed/>
              </p:oleObj>
            </a:graphicData>
          </a:graphic>
        </p:graphicFrame>
        <p:graphicFrame>
          <p:nvGraphicFramePr>
            <p:cNvPr id="21508" name="Object 9"/>
            <p:cNvGraphicFramePr>
              <a:graphicFrameLocks noChangeAspect="1"/>
            </p:cNvGraphicFramePr>
            <p:nvPr/>
          </p:nvGraphicFramePr>
          <p:xfrm>
            <a:off x="5562600" y="801688"/>
            <a:ext cx="381000" cy="317500"/>
          </p:xfrm>
          <a:graphic>
            <a:graphicData uri="http://schemas.openxmlformats.org/presentationml/2006/ole">
              <p:oleObj spid="_x0000_s47108" name="Equation" r:id="rId9" imgW="152280" imgH="164880" progId="Equation.3">
                <p:embed/>
              </p:oleObj>
            </a:graphicData>
          </a:graphic>
        </p:graphicFrame>
        <p:graphicFrame>
          <p:nvGraphicFramePr>
            <p:cNvPr id="21509" name="Object 10"/>
            <p:cNvGraphicFramePr>
              <a:graphicFrameLocks noChangeAspect="1"/>
            </p:cNvGraphicFramePr>
            <p:nvPr/>
          </p:nvGraphicFramePr>
          <p:xfrm>
            <a:off x="5026025" y="1335088"/>
            <a:ext cx="407988" cy="361950"/>
          </p:xfrm>
          <a:graphic>
            <a:graphicData uri="http://schemas.openxmlformats.org/presentationml/2006/ole">
              <p:oleObj spid="_x0000_s47109" name="Equation" r:id="rId10" imgW="152280" imgH="164880" progId="Equation.3">
                <p:embed/>
              </p:oleObj>
            </a:graphicData>
          </a:graphic>
        </p:graphicFrame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4419600" y="838200"/>
              <a:ext cx="685800" cy="685800"/>
              <a:chOff x="5943600" y="2667000"/>
              <a:chExt cx="838200" cy="685800"/>
            </a:xfrm>
          </p:grpSpPr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6362700" y="3200334"/>
                <a:ext cx="114300" cy="152466"/>
                <a:chOff x="4419600" y="2245638"/>
                <a:chExt cx="114300" cy="152400"/>
              </a:xfrm>
            </p:grpSpPr>
            <p:cxnSp>
              <p:nvCxnSpPr>
                <p:cNvPr id="21542" name="Straight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4419600" y="2245638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43" name="Straight Connector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19600" y="2321838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 flipH="1">
                <a:off x="6248400" y="2667000"/>
                <a:ext cx="152400" cy="152400"/>
                <a:chOff x="4495800" y="609600"/>
                <a:chExt cx="114300" cy="152400"/>
              </a:xfrm>
            </p:grpSpPr>
            <p:cxnSp>
              <p:nvCxnSpPr>
                <p:cNvPr id="21540" name="Straight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4495800" y="609600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41" name="Straight Connector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95800" y="685800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1539" name="Oval 41"/>
              <p:cNvSpPr>
                <a:spLocks noChangeArrowheads="1"/>
              </p:cNvSpPr>
              <p:nvPr/>
            </p:nvSpPr>
            <p:spPr bwMode="auto">
              <a:xfrm>
                <a:off x="5943600" y="2743200"/>
                <a:ext cx="838200" cy="533400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 dirty="0"/>
              </a:p>
            </p:txBody>
          </p:sp>
        </p:grpSp>
      </p:grpSp>
      <p:sp>
        <p:nvSpPr>
          <p:cNvPr id="21522" name="TextBox 46"/>
          <p:cNvSpPr txBox="1">
            <a:spLocks noChangeArrowheads="1"/>
          </p:cNvSpPr>
          <p:nvPr/>
        </p:nvSpPr>
        <p:spPr bwMode="auto">
          <a:xfrm>
            <a:off x="5286380" y="1130286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+</a:t>
            </a:r>
            <a:endParaRPr lang="en-IN" dirty="0"/>
          </a:p>
        </p:txBody>
      </p:sp>
      <p:grpSp>
        <p:nvGrpSpPr>
          <p:cNvPr id="13" name="Group 107"/>
          <p:cNvGrpSpPr/>
          <p:nvPr/>
        </p:nvGrpSpPr>
        <p:grpSpPr>
          <a:xfrm>
            <a:off x="671538" y="5500702"/>
            <a:ext cx="7543800" cy="1219200"/>
            <a:chOff x="857224" y="5495948"/>
            <a:chExt cx="7543800" cy="1219200"/>
          </a:xfrm>
        </p:grpSpPr>
        <p:graphicFrame>
          <p:nvGraphicFramePr>
            <p:cNvPr id="21512" name="Object 14"/>
            <p:cNvGraphicFramePr>
              <a:graphicFrameLocks noChangeAspect="1"/>
            </p:cNvGraphicFramePr>
            <p:nvPr/>
          </p:nvGraphicFramePr>
          <p:xfrm>
            <a:off x="5108549" y="6257948"/>
            <a:ext cx="3097213" cy="439738"/>
          </p:xfrm>
          <a:graphic>
            <a:graphicData uri="http://schemas.openxmlformats.org/presentationml/2006/ole">
              <p:oleObj spid="_x0000_s47111" name="Equation" r:id="rId11" imgW="1828800" imgH="279360" progId="Equation.3">
                <p:embed/>
              </p:oleObj>
            </a:graphicData>
          </a:graphic>
        </p:graphicFrame>
        <p:cxnSp>
          <p:nvCxnSpPr>
            <p:cNvPr id="21527" name="Straight Connector 49"/>
            <p:cNvCxnSpPr>
              <a:cxnSpLocks noChangeShapeType="1"/>
            </p:cNvCxnSpPr>
            <p:nvPr/>
          </p:nvCxnSpPr>
          <p:spPr bwMode="auto">
            <a:xfrm>
              <a:off x="928662" y="5876948"/>
              <a:ext cx="7086600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8" name="Straight Connector 51"/>
            <p:cNvCxnSpPr>
              <a:cxnSpLocks noChangeShapeType="1"/>
            </p:cNvCxnSpPr>
            <p:nvPr/>
          </p:nvCxnSpPr>
          <p:spPr bwMode="auto">
            <a:xfrm rot="5400000">
              <a:off x="512737" y="5953148"/>
              <a:ext cx="762000" cy="317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5734024" y="5875361"/>
              <a:ext cx="2667000" cy="1587"/>
            </a:xfrm>
            <a:prstGeom prst="line">
              <a:avLst/>
            </a:prstGeom>
            <a:solidFill>
              <a:schemeClr val="accent1"/>
            </a:solidFill>
            <a:ln w="76200" cap="flat" cmpd="dbl" algn="ctr">
              <a:solidFill>
                <a:srgbClr val="00B05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sp>
          <p:nvSpPr>
            <p:cNvPr id="21530" name="TextBox 56"/>
            <p:cNvSpPr txBox="1">
              <a:spLocks noChangeArrowheads="1"/>
            </p:cNvSpPr>
            <p:nvPr/>
          </p:nvSpPr>
          <p:spPr bwMode="auto">
            <a:xfrm>
              <a:off x="857224" y="5495948"/>
              <a:ext cx="3413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o</a:t>
              </a:r>
              <a:endParaRPr lang="en-IN" sz="2000" b="1" dirty="0"/>
            </a:p>
          </p:txBody>
        </p:sp>
        <p:sp>
          <p:nvSpPr>
            <p:cNvPr id="21531" name="TextBox 74"/>
            <p:cNvSpPr txBox="1">
              <a:spLocks noChangeArrowheads="1"/>
            </p:cNvSpPr>
            <p:nvPr/>
          </p:nvSpPr>
          <p:spPr bwMode="auto">
            <a:xfrm>
              <a:off x="5903887" y="5964261"/>
              <a:ext cx="12510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Unitary cut</a:t>
              </a:r>
              <a:endParaRPr lang="en-IN" b="1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21513" name="Object 15"/>
            <p:cNvGraphicFramePr>
              <a:graphicFrameLocks noChangeAspect="1"/>
            </p:cNvGraphicFramePr>
            <p:nvPr/>
          </p:nvGraphicFramePr>
          <p:xfrm>
            <a:off x="2838424" y="6354786"/>
            <a:ext cx="1184275" cy="360362"/>
          </p:xfrm>
          <a:graphic>
            <a:graphicData uri="http://schemas.openxmlformats.org/presentationml/2006/ole">
              <p:oleObj spid="_x0000_s47112" name="Equation" r:id="rId12" imgW="698400" imgH="228600" progId="Equation.3">
                <p:embed/>
              </p:oleObj>
            </a:graphicData>
          </a:graphic>
        </p:graphicFrame>
      </p:grpSp>
      <p:sp>
        <p:nvSpPr>
          <p:cNvPr id="62" name="TextBox 61"/>
          <p:cNvSpPr txBox="1"/>
          <p:nvPr/>
        </p:nvSpPr>
        <p:spPr>
          <a:xfrm>
            <a:off x="214282" y="142852"/>
            <a:ext cx="469090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Self Energy of </a:t>
            </a:r>
            <a:r>
              <a:rPr lang="el-GR" sz="2400" dirty="0" smtClean="0">
                <a:solidFill>
                  <a:schemeClr val="bg1"/>
                </a:solidFill>
                <a:latin typeface="Arial"/>
                <a:cs typeface="Arial"/>
              </a:rPr>
              <a:t>ρ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for</a:t>
            </a:r>
            <a:r>
              <a:rPr lang="en-US" sz="2400" dirty="0" smtClean="0">
                <a:solidFill>
                  <a:schemeClr val="bg1"/>
                </a:solidFill>
              </a:rPr>
              <a:t> baryonic  loops :</a:t>
            </a:r>
            <a:endParaRPr lang="en-IN" sz="2400" dirty="0">
              <a:solidFill>
                <a:schemeClr val="bg1"/>
              </a:solidFill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465138" y="1857375"/>
          <a:ext cx="8212137" cy="806450"/>
        </p:xfrm>
        <a:graphic>
          <a:graphicData uri="http://schemas.openxmlformats.org/presentationml/2006/ole">
            <p:oleObj spid="_x0000_s47117" name="Equation" r:id="rId13" imgW="4470120" imgH="469800" progId="Equation.3">
              <p:embed/>
            </p:oleObj>
          </a:graphicData>
        </a:graphic>
      </p:graphicFrame>
      <p:grpSp>
        <p:nvGrpSpPr>
          <p:cNvPr id="14" name="Group 83"/>
          <p:cNvGrpSpPr/>
          <p:nvPr/>
        </p:nvGrpSpPr>
        <p:grpSpPr>
          <a:xfrm>
            <a:off x="642910" y="2643188"/>
            <a:ext cx="3771926" cy="1143000"/>
            <a:chOff x="4657726" y="2643188"/>
            <a:chExt cx="3771926" cy="1143000"/>
          </a:xfrm>
        </p:grpSpPr>
        <p:graphicFrame>
          <p:nvGraphicFramePr>
            <p:cNvPr id="21510" name="Object 11"/>
            <p:cNvGraphicFramePr>
              <a:graphicFrameLocks noChangeAspect="1"/>
            </p:cNvGraphicFramePr>
            <p:nvPr/>
          </p:nvGraphicFramePr>
          <p:xfrm>
            <a:off x="4657726" y="3308908"/>
            <a:ext cx="114300" cy="215900"/>
          </p:xfrm>
          <a:graphic>
            <a:graphicData uri="http://schemas.openxmlformats.org/presentationml/2006/ole">
              <p:oleObj spid="_x0000_s47110" name="Equation" r:id="rId14" imgW="114120" imgH="215640" progId="Equation.3">
                <p:embed/>
              </p:oleObj>
            </a:graphicData>
          </a:graphic>
        </p:graphicFrame>
        <p:cxnSp>
          <p:nvCxnSpPr>
            <p:cNvPr id="65" name="Straight Connector 64"/>
            <p:cNvCxnSpPr/>
            <p:nvPr/>
          </p:nvCxnSpPr>
          <p:spPr>
            <a:xfrm>
              <a:off x="4743448" y="3205146"/>
              <a:ext cx="971560" cy="9540"/>
            </a:xfrm>
            <a:prstGeom prst="line">
              <a:avLst/>
            </a:prstGeom>
            <a:ln w="31750" cmpd="sng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715008" y="2857496"/>
              <a:ext cx="428628" cy="357190"/>
            </a:xfrm>
            <a:prstGeom prst="line">
              <a:avLst/>
            </a:prstGeom>
            <a:ln w="31750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715008" y="3214686"/>
              <a:ext cx="428628" cy="357190"/>
            </a:xfrm>
            <a:prstGeom prst="line">
              <a:avLst/>
            </a:prstGeom>
            <a:ln w="31750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286644" y="3286124"/>
              <a:ext cx="1143008" cy="1588"/>
            </a:xfrm>
            <a:prstGeom prst="line">
              <a:avLst/>
            </a:prstGeom>
            <a:ln w="31750" cmpd="sng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6822297" y="2893215"/>
              <a:ext cx="428628" cy="357190"/>
            </a:xfrm>
            <a:prstGeom prst="line">
              <a:avLst/>
            </a:prstGeom>
            <a:ln w="31750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786578" y="3286124"/>
              <a:ext cx="428628" cy="357190"/>
            </a:xfrm>
            <a:prstGeom prst="line">
              <a:avLst/>
            </a:prstGeom>
            <a:ln w="31750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786314" y="285749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13540" y="292893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ρ</a:t>
              </a:r>
              <a:endParaRPr lang="en-IN" dirty="0"/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/>
          </p:nvGraphicFramePr>
          <p:xfrm>
            <a:off x="5329266" y="2643188"/>
            <a:ext cx="763588" cy="328612"/>
          </p:xfrm>
          <a:graphic>
            <a:graphicData uri="http://schemas.openxmlformats.org/presentationml/2006/ole">
              <p:oleObj spid="_x0000_s47118" name="Equation" r:id="rId15" imgW="469800" imgH="228600" progId="Equation.3">
                <p:embed/>
              </p:oleObj>
            </a:graphicData>
          </a:graphic>
        </p:graphicFrame>
        <p:graphicFrame>
          <p:nvGraphicFramePr>
            <p:cNvPr id="7184" name="Object 16"/>
            <p:cNvGraphicFramePr>
              <a:graphicFrameLocks noChangeAspect="1"/>
            </p:cNvGraphicFramePr>
            <p:nvPr/>
          </p:nvGraphicFramePr>
          <p:xfrm>
            <a:off x="6908829" y="2714625"/>
            <a:ext cx="763587" cy="328613"/>
          </p:xfrm>
          <a:graphic>
            <a:graphicData uri="http://schemas.openxmlformats.org/presentationml/2006/ole">
              <p:oleObj spid="_x0000_s47119" name="Equation" r:id="rId16" imgW="469800" imgH="228600" progId="Equation.3">
                <p:embed/>
              </p:oleObj>
            </a:graphicData>
          </a:graphic>
        </p:graphicFrame>
        <p:graphicFrame>
          <p:nvGraphicFramePr>
            <p:cNvPr id="7185" name="Object 17"/>
            <p:cNvGraphicFramePr>
              <a:graphicFrameLocks noChangeAspect="1"/>
            </p:cNvGraphicFramePr>
            <p:nvPr/>
          </p:nvGraphicFramePr>
          <p:xfrm>
            <a:off x="5307041" y="3386138"/>
            <a:ext cx="681038" cy="328612"/>
          </p:xfrm>
          <a:graphic>
            <a:graphicData uri="http://schemas.openxmlformats.org/presentationml/2006/ole">
              <p:oleObj spid="_x0000_s47120" name="Equation" r:id="rId17" imgW="419040" imgH="228600" progId="Equation.3">
                <p:embed/>
              </p:oleObj>
            </a:graphicData>
          </a:graphic>
        </p:graphicFrame>
        <p:graphicFrame>
          <p:nvGraphicFramePr>
            <p:cNvPr id="7187" name="Object 19"/>
            <p:cNvGraphicFramePr>
              <a:graphicFrameLocks noChangeAspect="1"/>
            </p:cNvGraphicFramePr>
            <p:nvPr/>
          </p:nvGraphicFramePr>
          <p:xfrm>
            <a:off x="6869141" y="3457575"/>
            <a:ext cx="681038" cy="328613"/>
          </p:xfrm>
          <a:graphic>
            <a:graphicData uri="http://schemas.openxmlformats.org/presentationml/2006/ole">
              <p:oleObj spid="_x0000_s47121" name="Equation" r:id="rId18" imgW="419040" imgH="228600" progId="Equation.3">
                <p:embed/>
              </p:oleObj>
            </a:graphicData>
          </a:graphic>
        </p:graphicFrame>
      </p:grpSp>
      <p:sp>
        <p:nvSpPr>
          <p:cNvPr id="82" name="TextBox 81"/>
          <p:cNvSpPr txBox="1"/>
          <p:nvPr/>
        </p:nvSpPr>
        <p:spPr>
          <a:xfrm>
            <a:off x="4929190" y="2714620"/>
            <a:ext cx="372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Pauli blocking of decay rate           </a:t>
            </a:r>
            <a:endParaRPr lang="en-IN" sz="2000" b="1" u="sng" dirty="0">
              <a:solidFill>
                <a:srgbClr val="00B050"/>
              </a:solidFill>
            </a:endParaRPr>
          </a:p>
        </p:txBody>
      </p:sp>
      <p:graphicFrame>
        <p:nvGraphicFramePr>
          <p:cNvPr id="110" name="Object 14"/>
          <p:cNvGraphicFramePr>
            <a:graphicFrameLocks noChangeAspect="1"/>
          </p:cNvGraphicFramePr>
          <p:nvPr/>
        </p:nvGraphicFramePr>
        <p:xfrm>
          <a:off x="7897813" y="2667000"/>
          <a:ext cx="671512" cy="404813"/>
        </p:xfrm>
        <a:graphic>
          <a:graphicData uri="http://schemas.openxmlformats.org/presentationml/2006/ole">
            <p:oleObj spid="_x0000_s47127" name="Equation" r:id="rId19" imgW="393480" imgH="241200" progId="Equation.3">
              <p:embed/>
            </p:oleObj>
          </a:graphicData>
        </a:graphic>
      </p:graphicFrame>
      <p:grpSp>
        <p:nvGrpSpPr>
          <p:cNvPr id="15" name="Group 112"/>
          <p:cNvGrpSpPr/>
          <p:nvPr/>
        </p:nvGrpSpPr>
        <p:grpSpPr>
          <a:xfrm>
            <a:off x="644525" y="3809998"/>
            <a:ext cx="8140700" cy="2547960"/>
            <a:chOff x="644525" y="3809998"/>
            <a:chExt cx="8140700" cy="2547960"/>
          </a:xfrm>
        </p:grpSpPr>
        <p:sp>
          <p:nvSpPr>
            <p:cNvPr id="21532" name="TextBox 74"/>
            <p:cNvSpPr txBox="1">
              <a:spLocks noChangeArrowheads="1"/>
            </p:cNvSpPr>
            <p:nvPr/>
          </p:nvSpPr>
          <p:spPr bwMode="auto">
            <a:xfrm>
              <a:off x="1155686" y="5988071"/>
              <a:ext cx="14160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Landau cut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719126" y="5900758"/>
              <a:ext cx="2209800" cy="1588"/>
            </a:xfrm>
            <a:prstGeom prst="line">
              <a:avLst/>
            </a:prstGeom>
            <a:solidFill>
              <a:schemeClr val="accent1"/>
            </a:solidFill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graphicFrame>
          <p:nvGraphicFramePr>
            <p:cNvPr id="7188" name="Object 20"/>
            <p:cNvGraphicFramePr>
              <a:graphicFrameLocks noChangeAspect="1"/>
            </p:cNvGraphicFramePr>
            <p:nvPr/>
          </p:nvGraphicFramePr>
          <p:xfrm>
            <a:off x="644525" y="3809998"/>
            <a:ext cx="8140700" cy="806450"/>
          </p:xfrm>
          <a:graphic>
            <a:graphicData uri="http://schemas.openxmlformats.org/presentationml/2006/ole">
              <p:oleObj spid="_x0000_s47122" name="Equation" r:id="rId20" imgW="4431960" imgH="469800" progId="Equation.3">
                <p:embed/>
              </p:oleObj>
            </a:graphicData>
          </a:graphic>
        </p:graphicFrame>
        <p:grpSp>
          <p:nvGrpSpPr>
            <p:cNvPr id="16" name="Group 105"/>
            <p:cNvGrpSpPr/>
            <p:nvPr/>
          </p:nvGrpSpPr>
          <p:grpSpPr>
            <a:xfrm>
              <a:off x="857224" y="4672013"/>
              <a:ext cx="4051326" cy="709623"/>
              <a:chOff x="857224" y="4600018"/>
              <a:chExt cx="4051326" cy="709623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857224" y="5297499"/>
                <a:ext cx="100013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357290" y="4868871"/>
                <a:ext cx="500066" cy="42862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857356" y="5297499"/>
                <a:ext cx="642942" cy="1588"/>
              </a:xfrm>
              <a:prstGeom prst="line">
                <a:avLst/>
              </a:prstGeom>
              <a:ln w="3175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32"/>
              <p:cNvGrpSpPr/>
              <p:nvPr/>
            </p:nvGrpSpPr>
            <p:grpSpPr>
              <a:xfrm rot="10800000" flipV="1">
                <a:off x="3000364" y="4868618"/>
                <a:ext cx="1643074" cy="428590"/>
                <a:chOff x="5214942" y="2857496"/>
                <a:chExt cx="1643074" cy="430216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214942" y="3286124"/>
                  <a:ext cx="1000132" cy="1588"/>
                </a:xfrm>
                <a:prstGeom prst="line">
                  <a:avLst/>
                </a:prstGeom>
                <a:ln w="31750" cmpd="sng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715008" y="2857496"/>
                  <a:ext cx="500066" cy="428628"/>
                </a:xfrm>
                <a:prstGeom prst="line">
                  <a:avLst/>
                </a:prstGeom>
                <a:ln w="3175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6215074" y="3286124"/>
                  <a:ext cx="642942" cy="1588"/>
                </a:xfrm>
                <a:prstGeom prst="line">
                  <a:avLst/>
                </a:prstGeom>
                <a:ln w="3175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Box 87"/>
              <p:cNvSpPr txBox="1"/>
              <p:nvPr/>
            </p:nvSpPr>
            <p:spPr>
              <a:xfrm>
                <a:off x="928662" y="4940309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/>
                    <a:cs typeface="Arial"/>
                  </a:rPr>
                  <a:t>ρ</a:t>
                </a:r>
                <a:endParaRPr lang="en-IN" dirty="0"/>
              </a:p>
            </p:txBody>
          </p:sp>
          <p:graphicFrame>
            <p:nvGraphicFramePr>
              <p:cNvPr id="101" name="Object 100"/>
              <p:cNvGraphicFramePr>
                <a:graphicFrameLocks noChangeAspect="1"/>
              </p:cNvGraphicFramePr>
              <p:nvPr/>
            </p:nvGraphicFramePr>
            <p:xfrm>
              <a:off x="1449388" y="4600018"/>
              <a:ext cx="681037" cy="328612"/>
            </p:xfrm>
            <a:graphic>
              <a:graphicData uri="http://schemas.openxmlformats.org/presentationml/2006/ole">
                <p:oleObj spid="_x0000_s47123" name="Equation" r:id="rId21" imgW="419040" imgH="228600" progId="Equation.3">
                  <p:embed/>
                </p:oleObj>
              </a:graphicData>
            </a:graphic>
          </p:graphicFrame>
          <p:graphicFrame>
            <p:nvGraphicFramePr>
              <p:cNvPr id="7192" name="Object 24"/>
              <p:cNvGraphicFramePr>
                <a:graphicFrameLocks noChangeAspect="1"/>
              </p:cNvGraphicFramePr>
              <p:nvPr/>
            </p:nvGraphicFramePr>
            <p:xfrm>
              <a:off x="4227513" y="4642880"/>
              <a:ext cx="681037" cy="328613"/>
            </p:xfrm>
            <a:graphic>
              <a:graphicData uri="http://schemas.openxmlformats.org/presentationml/2006/ole">
                <p:oleObj spid="_x0000_s47124" name="Equation" r:id="rId22" imgW="419040" imgH="228600" progId="Equation.3">
                  <p:embed/>
                </p:oleObj>
              </a:graphicData>
            </a:graphic>
          </p:graphicFrame>
          <p:sp>
            <p:nvSpPr>
              <p:cNvPr id="103" name="TextBox 102"/>
              <p:cNvSpPr txBox="1"/>
              <p:nvPr/>
            </p:nvSpPr>
            <p:spPr>
              <a:xfrm>
                <a:off x="4041574" y="4929198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/>
                    <a:cs typeface="Arial"/>
                  </a:rPr>
                  <a:t>ρ</a:t>
                </a:r>
                <a:endParaRPr lang="en-IN" dirty="0"/>
              </a:p>
            </p:txBody>
          </p:sp>
          <p:graphicFrame>
            <p:nvGraphicFramePr>
              <p:cNvPr id="7193" name="Object 25"/>
              <p:cNvGraphicFramePr>
                <a:graphicFrameLocks noChangeAspect="1"/>
              </p:cNvGraphicFramePr>
              <p:nvPr/>
            </p:nvGraphicFramePr>
            <p:xfrm>
              <a:off x="1900238" y="4957205"/>
              <a:ext cx="763587" cy="328613"/>
            </p:xfrm>
            <a:graphic>
              <a:graphicData uri="http://schemas.openxmlformats.org/presentationml/2006/ole">
                <p:oleObj spid="_x0000_s47125" name="Equation" r:id="rId23" imgW="469800" imgH="228600" progId="Equation.3">
                  <p:embed/>
                </p:oleObj>
              </a:graphicData>
            </a:graphic>
          </p:graphicFrame>
          <p:graphicFrame>
            <p:nvGraphicFramePr>
              <p:cNvPr id="7194" name="Object 26"/>
              <p:cNvGraphicFramePr>
                <a:graphicFrameLocks noChangeAspect="1"/>
              </p:cNvGraphicFramePr>
              <p:nvPr/>
            </p:nvGraphicFramePr>
            <p:xfrm>
              <a:off x="2900363" y="4957205"/>
              <a:ext cx="763587" cy="328613"/>
            </p:xfrm>
            <a:graphic>
              <a:graphicData uri="http://schemas.openxmlformats.org/presentationml/2006/ole">
                <p:oleObj spid="_x0000_s47126" name="Equation" r:id="rId24" imgW="469800" imgH="228600" progId="Equation.3">
                  <p:embed/>
                </p:oleObj>
              </a:graphicData>
            </a:graphic>
          </p:graphicFrame>
        </p:grpSp>
        <p:sp>
          <p:nvSpPr>
            <p:cNvPr id="107" name="TextBox 106"/>
            <p:cNvSpPr txBox="1"/>
            <p:nvPr/>
          </p:nvSpPr>
          <p:spPr>
            <a:xfrm>
              <a:off x="5286380" y="4667256"/>
              <a:ext cx="300473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u="sng" dirty="0" err="1" smtClean="0">
                  <a:solidFill>
                    <a:srgbClr val="FF0000"/>
                  </a:solidFill>
                </a:rPr>
                <a:t>Bosonic</a:t>
              </a:r>
              <a:r>
                <a:rPr lang="en-US" sz="2000" b="1" u="sng" dirty="0" smtClean="0">
                  <a:solidFill>
                    <a:srgbClr val="FF0000"/>
                  </a:solidFill>
                </a:rPr>
                <a:t> collision rate          </a:t>
              </a:r>
              <a:endParaRPr lang="en-IN" sz="2000" b="1" u="sng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7196" name="Object 28"/>
            <p:cNvGraphicFramePr>
              <a:graphicFrameLocks noChangeAspect="1"/>
            </p:cNvGraphicFramePr>
            <p:nvPr/>
          </p:nvGraphicFramePr>
          <p:xfrm>
            <a:off x="7593013" y="4618035"/>
            <a:ext cx="563562" cy="406400"/>
          </p:xfrm>
          <a:graphic>
            <a:graphicData uri="http://schemas.openxmlformats.org/presentationml/2006/ole">
              <p:oleObj spid="_x0000_s47128" name="Equation" r:id="rId25" imgW="330120" imgH="2412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byasachi\Desktop\slide_fig\wow_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5572164" cy="4572032"/>
          </a:xfrm>
          <a:prstGeom prst="rect">
            <a:avLst/>
          </a:prstGeom>
          <a:noFill/>
        </p:spPr>
      </p:pic>
      <p:sp>
        <p:nvSpPr>
          <p:cNvPr id="67" name="Slide Number Placeholder 5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noFill/>
        </p:spPr>
        <p:txBody>
          <a:bodyPr/>
          <a:lstStyle/>
          <a:p>
            <a:fld id="{8D6AF209-DCDC-4716-8CF6-549E1252112D}" type="slidenum">
              <a:rPr lang="en-US" smtClean="0"/>
              <a:pPr/>
              <a:t>9</a:t>
            </a:fld>
            <a:endParaRPr lang="en-US" dirty="0" smtClean="0"/>
          </a:p>
        </p:txBody>
      </p:sp>
      <p:grpSp>
        <p:nvGrpSpPr>
          <p:cNvPr id="2" name="Group 97"/>
          <p:cNvGrpSpPr/>
          <p:nvPr/>
        </p:nvGrpSpPr>
        <p:grpSpPr>
          <a:xfrm>
            <a:off x="957290" y="4286256"/>
            <a:ext cx="7548489" cy="2428892"/>
            <a:chOff x="957290" y="3643314"/>
            <a:chExt cx="7548489" cy="2428892"/>
          </a:xfrm>
        </p:grpSpPr>
        <p:graphicFrame>
          <p:nvGraphicFramePr>
            <p:cNvPr id="56" name="Object 14"/>
            <p:cNvGraphicFramePr>
              <a:graphicFrameLocks noChangeAspect="1"/>
            </p:cNvGraphicFramePr>
            <p:nvPr/>
          </p:nvGraphicFramePr>
          <p:xfrm>
            <a:off x="6008688" y="5632468"/>
            <a:ext cx="1354137" cy="439738"/>
          </p:xfrm>
          <a:graphic>
            <a:graphicData uri="http://schemas.openxmlformats.org/presentationml/2006/ole">
              <p:oleObj spid="_x0000_s2050" name="Equation" r:id="rId4" imgW="799920" imgH="279360" progId="Equation.3">
                <p:embed/>
              </p:oleObj>
            </a:graphicData>
          </a:graphic>
        </p:graphicFrame>
        <p:cxnSp>
          <p:nvCxnSpPr>
            <p:cNvPr id="57" name="Straight Connector 49"/>
            <p:cNvCxnSpPr>
              <a:cxnSpLocks noChangeShapeType="1"/>
            </p:cNvCxnSpPr>
            <p:nvPr/>
          </p:nvCxnSpPr>
          <p:spPr bwMode="auto">
            <a:xfrm>
              <a:off x="993803" y="5181600"/>
              <a:ext cx="7086600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Straight Connector 51"/>
            <p:cNvCxnSpPr>
              <a:cxnSpLocks noChangeShapeType="1"/>
            </p:cNvCxnSpPr>
            <p:nvPr/>
          </p:nvCxnSpPr>
          <p:spPr bwMode="auto">
            <a:xfrm rot="5400000">
              <a:off x="-2379" y="4637909"/>
              <a:ext cx="1997074" cy="7884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643834" y="5176862"/>
              <a:ext cx="785818" cy="38088"/>
            </a:xfrm>
            <a:prstGeom prst="line">
              <a:avLst/>
            </a:prstGeom>
            <a:solidFill>
              <a:schemeClr val="accent1"/>
            </a:solidFill>
            <a:ln w="76200" cap="flat" cmpd="dbl" algn="ctr">
              <a:solidFill>
                <a:srgbClr val="00B05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sp>
          <p:nvSpPr>
            <p:cNvPr id="60" name="TextBox 56"/>
            <p:cNvSpPr txBox="1">
              <a:spLocks noChangeArrowheads="1"/>
            </p:cNvSpPr>
            <p:nvPr/>
          </p:nvSpPr>
          <p:spPr bwMode="auto">
            <a:xfrm>
              <a:off x="957290" y="4800600"/>
              <a:ext cx="3413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o</a:t>
              </a:r>
              <a:endParaRPr lang="en-IN" sz="2000" b="1" dirty="0"/>
            </a:p>
          </p:txBody>
        </p:sp>
        <p:sp>
          <p:nvSpPr>
            <p:cNvPr id="61" name="TextBox 74"/>
            <p:cNvSpPr txBox="1">
              <a:spLocks noChangeArrowheads="1"/>
            </p:cNvSpPr>
            <p:nvPr/>
          </p:nvSpPr>
          <p:spPr bwMode="auto">
            <a:xfrm>
              <a:off x="7254731" y="5268913"/>
              <a:ext cx="12510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Unitary cut</a:t>
              </a:r>
              <a:endParaRPr lang="en-IN" b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Box 74"/>
            <p:cNvSpPr txBox="1">
              <a:spLocks noChangeArrowheads="1"/>
            </p:cNvSpPr>
            <p:nvPr/>
          </p:nvSpPr>
          <p:spPr bwMode="auto">
            <a:xfrm>
              <a:off x="1279553" y="5268913"/>
              <a:ext cx="14160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Landau cut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993803" y="5143512"/>
              <a:ext cx="3506759" cy="1588"/>
            </a:xfrm>
            <a:prstGeom prst="line">
              <a:avLst/>
            </a:prstGeom>
            <a:solidFill>
              <a:schemeClr val="accent1"/>
            </a:solidFill>
            <a:ln w="254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1000100" y="4000504"/>
              <a:ext cx="1214446" cy="1588"/>
            </a:xfrm>
            <a:prstGeom prst="line">
              <a:avLst/>
            </a:prstGeom>
            <a:ln w="22225">
              <a:solidFill>
                <a:srgbClr val="FF66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000100" y="4214818"/>
              <a:ext cx="2500330" cy="1588"/>
            </a:xfrm>
            <a:prstGeom prst="line">
              <a:avLst/>
            </a:prstGeom>
            <a:ln w="2222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000100" y="4429132"/>
              <a:ext cx="2928958" cy="1588"/>
            </a:xfrm>
            <a:prstGeom prst="line">
              <a:avLst/>
            </a:prstGeom>
            <a:ln w="22225">
              <a:solidFill>
                <a:srgbClr val="66CC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000100" y="4714884"/>
              <a:ext cx="3071834" cy="1588"/>
            </a:xfrm>
            <a:prstGeom prst="line">
              <a:avLst/>
            </a:prstGeom>
            <a:ln w="22225"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000100" y="4927610"/>
              <a:ext cx="3286148" cy="1588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929058" y="500042"/>
            <a:ext cx="3922099" cy="1214446"/>
            <a:chOff x="4857752" y="571480"/>
            <a:chExt cx="3922099" cy="1214446"/>
          </a:xfrm>
        </p:grpSpPr>
        <p:sp>
          <p:nvSpPr>
            <p:cNvPr id="47" name="Folded Corner 46"/>
            <p:cNvSpPr/>
            <p:nvPr/>
          </p:nvSpPr>
          <p:spPr>
            <a:xfrm>
              <a:off x="4929190" y="571480"/>
              <a:ext cx="3786214" cy="12144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857752" y="571480"/>
              <a:ext cx="3922099" cy="1120654"/>
              <a:chOff x="5357818" y="928670"/>
              <a:chExt cx="3922099" cy="1120654"/>
            </a:xfrm>
            <a:noFill/>
          </p:grpSpPr>
          <p:graphicFrame>
            <p:nvGraphicFramePr>
              <p:cNvPr id="95" name="Object 15"/>
              <p:cNvGraphicFramePr>
                <a:graphicFrameLocks noChangeAspect="1"/>
              </p:cNvGraphicFramePr>
              <p:nvPr/>
            </p:nvGraphicFramePr>
            <p:xfrm>
              <a:off x="5500694" y="928670"/>
              <a:ext cx="1184275" cy="360362"/>
            </p:xfrm>
            <a:graphic>
              <a:graphicData uri="http://schemas.openxmlformats.org/presentationml/2006/ole">
                <p:oleObj spid="_x0000_s2051" name="Equation" r:id="rId5" imgW="698400" imgH="228600" progId="Equation.3">
                  <p:embed/>
                </p:oleObj>
              </a:graphicData>
            </a:graphic>
          </p:graphicFrame>
          <p:sp>
            <p:nvSpPr>
              <p:cNvPr id="96" name="TextBox 73"/>
              <p:cNvSpPr txBox="1">
                <a:spLocks noChangeArrowheads="1"/>
              </p:cNvSpPr>
              <p:nvPr/>
            </p:nvSpPr>
            <p:spPr bwMode="auto">
              <a:xfrm>
                <a:off x="5357818" y="1341438"/>
                <a:ext cx="3922099" cy="70788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=(0.94-0.94)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= 0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[min]</a:t>
                </a:r>
              </a:p>
              <a:p>
                <a:r>
                  <a:rPr lang="en-US" sz="2000" dirty="0"/>
                  <a:t>=(</a:t>
                </a:r>
                <a:r>
                  <a:rPr lang="en-US" sz="2000" dirty="0" smtClean="0"/>
                  <a:t>1.72-0.94)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= 0.78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[max]</a:t>
                </a:r>
                <a:endParaRPr lang="en-IN" sz="2000" dirty="0"/>
              </a:p>
            </p:txBody>
          </p:sp>
        </p:grpSp>
      </p:grpSp>
      <p:grpSp>
        <p:nvGrpSpPr>
          <p:cNvPr id="3" name="Group 99"/>
          <p:cNvGrpSpPr/>
          <p:nvPr/>
        </p:nvGrpSpPr>
        <p:grpSpPr>
          <a:xfrm>
            <a:off x="6577042" y="3832236"/>
            <a:ext cx="2209800" cy="1239838"/>
            <a:chOff x="3733800" y="457200"/>
            <a:chExt cx="2209800" cy="1239838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810000" y="1131888"/>
              <a:ext cx="609600" cy="101600"/>
              <a:chOff x="3657600" y="939800"/>
              <a:chExt cx="609600" cy="101600"/>
            </a:xfrm>
          </p:grpSpPr>
          <p:sp>
            <p:nvSpPr>
              <p:cNvPr id="117" name="Freeform 5"/>
              <p:cNvSpPr>
                <a:spLocks/>
              </p:cNvSpPr>
              <p:nvPr/>
            </p:nvSpPr>
            <p:spPr bwMode="auto">
              <a:xfrm>
                <a:off x="39624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18" name="Freeform 5"/>
              <p:cNvSpPr>
                <a:spLocks/>
              </p:cNvSpPr>
              <p:nvPr/>
            </p:nvSpPr>
            <p:spPr bwMode="auto">
              <a:xfrm>
                <a:off x="36576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5105400" y="1106488"/>
              <a:ext cx="609600" cy="101600"/>
              <a:chOff x="3657600" y="939800"/>
              <a:chExt cx="609600" cy="101600"/>
            </a:xfrm>
          </p:grpSpPr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>
                <a:off x="39624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16" name="Freeform 5"/>
              <p:cNvSpPr>
                <a:spLocks/>
              </p:cNvSpPr>
              <p:nvPr/>
            </p:nvSpPr>
            <p:spPr bwMode="auto">
              <a:xfrm>
                <a:off x="3657600" y="939800"/>
                <a:ext cx="304800" cy="101600"/>
              </a:xfrm>
              <a:custGeom>
                <a:avLst/>
                <a:gdLst>
                  <a:gd name="T0" fmla="*/ 0 w 480"/>
                  <a:gd name="T1" fmla="*/ 2147483647 h 48"/>
                  <a:gd name="T2" fmla="*/ 2147483647 w 480"/>
                  <a:gd name="T3" fmla="*/ 0 h 48"/>
                  <a:gd name="T4" fmla="*/ 2147483647 w 480"/>
                  <a:gd name="T5" fmla="*/ 2147483647 h 48"/>
                  <a:gd name="T6" fmla="*/ 2147483647 w 480"/>
                  <a:gd name="T7" fmla="*/ 0 h 48"/>
                  <a:gd name="T8" fmla="*/ 2147483647 w 480"/>
                  <a:gd name="T9" fmla="*/ 2147483647 h 48"/>
                  <a:gd name="T10" fmla="*/ 2147483647 w 480"/>
                  <a:gd name="T11" fmla="*/ 0 h 48"/>
                  <a:gd name="T12" fmla="*/ 2147483647 w 480"/>
                  <a:gd name="T13" fmla="*/ 2147483647 h 48"/>
                  <a:gd name="T14" fmla="*/ 2147483647 w 480"/>
                  <a:gd name="T15" fmla="*/ 0 h 48"/>
                  <a:gd name="T16" fmla="*/ 2147483647 w 480"/>
                  <a:gd name="T17" fmla="*/ 2147483647 h 48"/>
                  <a:gd name="T18" fmla="*/ 2147483647 w 480"/>
                  <a:gd name="T19" fmla="*/ 0 h 48"/>
                  <a:gd name="T20" fmla="*/ 2147483647 w 480"/>
                  <a:gd name="T21" fmla="*/ 21474836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8"/>
                  <a:gd name="T35" fmla="*/ 480 w 48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8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48"/>
                      <a:pt x="96" y="48"/>
                    </a:cubicBezTo>
                    <a:cubicBezTo>
                      <a:pt x="112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24"/>
                      <a:pt x="480" y="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N" dirty="0"/>
              </a:p>
            </p:txBody>
          </p:sp>
        </p:grpSp>
        <p:graphicFrame>
          <p:nvGraphicFramePr>
            <p:cNvPr id="103" name="Object 7"/>
            <p:cNvGraphicFramePr>
              <a:graphicFrameLocks noChangeAspect="1"/>
            </p:cNvGraphicFramePr>
            <p:nvPr/>
          </p:nvGraphicFramePr>
          <p:xfrm>
            <a:off x="4437063" y="457200"/>
            <a:ext cx="476250" cy="387350"/>
          </p:xfrm>
          <a:graphic>
            <a:graphicData uri="http://schemas.openxmlformats.org/presentationml/2006/ole">
              <p:oleObj spid="_x0000_s2053" name="Equation" r:id="rId6" imgW="177480" imgH="177480" progId="Equation.3">
                <p:embed/>
              </p:oleObj>
            </a:graphicData>
          </a:graphic>
        </p:graphicFrame>
        <p:graphicFrame>
          <p:nvGraphicFramePr>
            <p:cNvPr id="104" name="Object 8"/>
            <p:cNvGraphicFramePr>
              <a:graphicFrameLocks noChangeAspect="1"/>
            </p:cNvGraphicFramePr>
            <p:nvPr/>
          </p:nvGraphicFramePr>
          <p:xfrm>
            <a:off x="3733800" y="788988"/>
            <a:ext cx="381000" cy="317500"/>
          </p:xfrm>
          <a:graphic>
            <a:graphicData uri="http://schemas.openxmlformats.org/presentationml/2006/ole">
              <p:oleObj spid="_x0000_s2054" name="Equation" r:id="rId7" imgW="152280" imgH="164880" progId="Equation.3">
                <p:embed/>
              </p:oleObj>
            </a:graphicData>
          </a:graphic>
        </p:graphicFrame>
        <p:graphicFrame>
          <p:nvGraphicFramePr>
            <p:cNvPr id="105" name="Object 9"/>
            <p:cNvGraphicFramePr>
              <a:graphicFrameLocks noChangeAspect="1"/>
            </p:cNvGraphicFramePr>
            <p:nvPr/>
          </p:nvGraphicFramePr>
          <p:xfrm>
            <a:off x="5562600" y="801688"/>
            <a:ext cx="381000" cy="317500"/>
          </p:xfrm>
          <a:graphic>
            <a:graphicData uri="http://schemas.openxmlformats.org/presentationml/2006/ole">
              <p:oleObj spid="_x0000_s2055" name="Equation" r:id="rId8" imgW="152280" imgH="164880" progId="Equation.3">
                <p:embed/>
              </p:oleObj>
            </a:graphicData>
          </a:graphic>
        </p:graphicFrame>
        <p:graphicFrame>
          <p:nvGraphicFramePr>
            <p:cNvPr id="106" name="Object 10"/>
            <p:cNvGraphicFramePr>
              <a:graphicFrameLocks noChangeAspect="1"/>
            </p:cNvGraphicFramePr>
            <p:nvPr/>
          </p:nvGraphicFramePr>
          <p:xfrm>
            <a:off x="5026025" y="1335088"/>
            <a:ext cx="407988" cy="361950"/>
          </p:xfrm>
          <a:graphic>
            <a:graphicData uri="http://schemas.openxmlformats.org/presentationml/2006/ole">
              <p:oleObj spid="_x0000_s2056" name="Equation" r:id="rId9" imgW="152280" imgH="164880" progId="Equation.3">
                <p:embed/>
              </p:oleObj>
            </a:graphicData>
          </a:graphic>
        </p:graphicFrame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4419593" y="838200"/>
              <a:ext cx="685799" cy="685800"/>
              <a:chOff x="5943600" y="2667000"/>
              <a:chExt cx="838200" cy="685800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6362700" y="3200334"/>
                <a:ext cx="114300" cy="152466"/>
                <a:chOff x="4419600" y="2245638"/>
                <a:chExt cx="114300" cy="152400"/>
              </a:xfrm>
            </p:grpSpPr>
            <p:cxnSp>
              <p:nvCxnSpPr>
                <p:cNvPr id="113" name="Straight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4419600" y="2245638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19600" y="2321838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 flipH="1">
                <a:off x="6248400" y="2667000"/>
                <a:ext cx="152400" cy="152400"/>
                <a:chOff x="4495800" y="609600"/>
                <a:chExt cx="114300" cy="152400"/>
              </a:xfrm>
            </p:grpSpPr>
            <p:cxnSp>
              <p:nvCxnSpPr>
                <p:cNvPr id="111" name="Straight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4495800" y="609600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2" name="Straight Connector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95800" y="685800"/>
                  <a:ext cx="114300" cy="762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10" name="Oval 41"/>
              <p:cNvSpPr>
                <a:spLocks noChangeArrowheads="1"/>
              </p:cNvSpPr>
              <p:nvPr/>
            </p:nvSpPr>
            <p:spPr bwMode="auto">
              <a:xfrm>
                <a:off x="5943600" y="2743200"/>
                <a:ext cx="838200" cy="533400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 dirty="0"/>
              </a:p>
            </p:txBody>
          </p:sp>
        </p:grpSp>
      </p:grpSp>
      <p:graphicFrame>
        <p:nvGraphicFramePr>
          <p:cNvPr id="119" name="Table 118"/>
          <p:cNvGraphicFramePr>
            <a:graphicFrameLocks noGrp="1"/>
          </p:cNvGraphicFramePr>
          <p:nvPr/>
        </p:nvGraphicFramePr>
        <p:xfrm>
          <a:off x="5357818" y="4071942"/>
          <a:ext cx="114300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874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N*(1520)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dirty="0" smtClean="0"/>
                        <a:t>N*(1650)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dirty="0" smtClean="0"/>
                        <a:t>N*(1720)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/>
        </p:nvGraphicFramePr>
        <p:xfrm>
          <a:off x="5429256" y="4071942"/>
          <a:ext cx="928694" cy="357190"/>
        </p:xfrm>
        <a:graphic>
          <a:graphicData uri="http://schemas.openxmlformats.org/presentationml/2006/ole">
            <p:oleObj spid="_x0000_s2057" name="Equation" r:id="rId10" imgW="545760" imgH="203040" progId="Equation.3">
              <p:embed/>
            </p:oleObj>
          </a:graphicData>
        </a:graphic>
      </p:graphicFrame>
      <p:graphicFrame>
        <p:nvGraphicFramePr>
          <p:cNvPr id="4123" name="Object 27"/>
          <p:cNvGraphicFramePr>
            <a:graphicFrameLocks noChangeAspect="1"/>
          </p:cNvGraphicFramePr>
          <p:nvPr/>
        </p:nvGraphicFramePr>
        <p:xfrm>
          <a:off x="5429256" y="4786322"/>
          <a:ext cx="993775" cy="401638"/>
        </p:xfrm>
        <a:graphic>
          <a:graphicData uri="http://schemas.openxmlformats.org/presentationml/2006/ole">
            <p:oleObj spid="_x0000_s2058" name="Equation" r:id="rId11" imgW="583920" imgH="228600" progId="Equation.3">
              <p:embed/>
            </p:oleObj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5429256" y="5500702"/>
          <a:ext cx="993775" cy="401637"/>
        </p:xfrm>
        <a:graphic>
          <a:graphicData uri="http://schemas.openxmlformats.org/presentationml/2006/ole">
            <p:oleObj spid="_x0000_s2059" name="Equation" r:id="rId12" imgW="583920" imgH="228600" progId="Equation.3">
              <p:embed/>
            </p:oleObj>
          </a:graphicData>
        </a:graphic>
      </p:graphicFrame>
      <p:cxnSp>
        <p:nvCxnSpPr>
          <p:cNvPr id="124" name="Straight Arrow Connector 123"/>
          <p:cNvCxnSpPr/>
          <p:nvPr/>
        </p:nvCxnSpPr>
        <p:spPr>
          <a:xfrm rot="10800000" flipV="1">
            <a:off x="6643702" y="5000636"/>
            <a:ext cx="1214446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150495" y="2428868"/>
            <a:ext cx="3922099" cy="1214446"/>
            <a:chOff x="4857752" y="571480"/>
            <a:chExt cx="3922099" cy="1214446"/>
          </a:xfrm>
        </p:grpSpPr>
        <p:sp>
          <p:nvSpPr>
            <p:cNvPr id="50" name="Folded Corner 49"/>
            <p:cNvSpPr/>
            <p:nvPr/>
          </p:nvSpPr>
          <p:spPr>
            <a:xfrm>
              <a:off x="4929190" y="571480"/>
              <a:ext cx="3786214" cy="12144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1" name="Group 45"/>
            <p:cNvGrpSpPr/>
            <p:nvPr/>
          </p:nvGrpSpPr>
          <p:grpSpPr>
            <a:xfrm>
              <a:off x="4857752" y="571480"/>
              <a:ext cx="3922099" cy="1120654"/>
              <a:chOff x="5357818" y="928670"/>
              <a:chExt cx="3922099" cy="1120654"/>
            </a:xfrm>
            <a:noFill/>
          </p:grpSpPr>
          <p:graphicFrame>
            <p:nvGraphicFramePr>
              <p:cNvPr id="52" name="Object 15"/>
              <p:cNvGraphicFramePr>
                <a:graphicFrameLocks noChangeAspect="1"/>
              </p:cNvGraphicFramePr>
              <p:nvPr/>
            </p:nvGraphicFramePr>
            <p:xfrm>
              <a:off x="5500694" y="928670"/>
              <a:ext cx="1184275" cy="360362"/>
            </p:xfrm>
            <a:graphic>
              <a:graphicData uri="http://schemas.openxmlformats.org/presentationml/2006/ole">
                <p:oleObj spid="_x0000_s2060" name="Equation" r:id="rId13" imgW="698400" imgH="228600" progId="Equation.3">
                  <p:embed/>
                </p:oleObj>
              </a:graphicData>
            </a:graphic>
          </p:graphicFrame>
          <p:sp>
            <p:nvSpPr>
              <p:cNvPr id="53" name="TextBox 73"/>
              <p:cNvSpPr txBox="1">
                <a:spLocks noChangeArrowheads="1"/>
              </p:cNvSpPr>
              <p:nvPr/>
            </p:nvSpPr>
            <p:spPr bwMode="auto">
              <a:xfrm>
                <a:off x="5357818" y="1341438"/>
                <a:ext cx="3922099" cy="70788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=(0.94+0.94)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= 1.88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[min]</a:t>
                </a:r>
              </a:p>
              <a:p>
                <a:r>
                  <a:rPr lang="en-US" sz="2000" dirty="0"/>
                  <a:t>=(</a:t>
                </a:r>
                <a:r>
                  <a:rPr lang="en-US" sz="2000" dirty="0" smtClean="0"/>
                  <a:t>1.72+0.94)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= 2.66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[max]</a:t>
                </a:r>
                <a:endParaRPr lang="en-IN" sz="2000" dirty="0"/>
              </a:p>
            </p:txBody>
          </p:sp>
        </p:grpSp>
      </p:grpSp>
      <p:sp>
        <p:nvSpPr>
          <p:cNvPr id="54" name="TextBox 74"/>
          <p:cNvSpPr txBox="1">
            <a:spLocks noChangeArrowheads="1"/>
          </p:cNvSpPr>
          <p:nvPr/>
        </p:nvSpPr>
        <p:spPr bwMode="auto">
          <a:xfrm>
            <a:off x="7611921" y="2071678"/>
            <a:ext cx="1317797" cy="3693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Unitary cut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55" name="TextBox 74"/>
          <p:cNvSpPr txBox="1">
            <a:spLocks noChangeArrowheads="1"/>
          </p:cNvSpPr>
          <p:nvPr/>
        </p:nvSpPr>
        <p:spPr bwMode="auto">
          <a:xfrm>
            <a:off x="6299222" y="130155"/>
            <a:ext cx="1416050" cy="369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Landau cut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952</Words>
  <Application>Microsoft Office PowerPoint</Application>
  <PresentationFormat>On-screen Show (4:3)</PresentationFormat>
  <Paragraphs>232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Equation</vt:lpstr>
      <vt:lpstr>SPW 10.0 Graph</vt:lpstr>
      <vt:lpstr>Photo Editor Photo</vt:lpstr>
      <vt:lpstr>Vector Meson Spectral Functions in Medium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Sabya</dc:creator>
  <cp:lastModifiedBy>Sabya</cp:lastModifiedBy>
  <cp:revision>80</cp:revision>
  <dcterms:created xsi:type="dcterms:W3CDTF">2014-04-27T22:40:23Z</dcterms:created>
  <dcterms:modified xsi:type="dcterms:W3CDTF">2014-08-21T12:08:57Z</dcterms:modified>
</cp:coreProperties>
</file>