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14" r:id="rId3"/>
    <p:sldId id="415" r:id="rId4"/>
    <p:sldId id="416" r:id="rId5"/>
    <p:sldId id="420" r:id="rId6"/>
    <p:sldId id="421" r:id="rId7"/>
    <p:sldId id="409" r:id="rId8"/>
    <p:sldId id="410" r:id="rId9"/>
    <p:sldId id="406" r:id="rId10"/>
    <p:sldId id="411" r:id="rId11"/>
    <p:sldId id="412" r:id="rId12"/>
    <p:sldId id="288" r:id="rId13"/>
    <p:sldId id="41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0FF"/>
    <a:srgbClr val="CC66FF"/>
    <a:srgbClr val="0000FF"/>
    <a:srgbClr val="FFFF00"/>
    <a:srgbClr val="66CCFF"/>
    <a:srgbClr val="80FF00"/>
    <a:srgbClr val="8000FF"/>
    <a:srgbClr val="E6E6E6"/>
    <a:srgbClr val="FF00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 showGuides="1">
      <p:cViewPr>
        <p:scale>
          <a:sx n="110" d="100"/>
          <a:sy n="110" d="100"/>
        </p:scale>
        <p:origin x="-696" y="-312"/>
      </p:cViewPr>
      <p:guideLst>
        <p:guide orient="horz" pos="40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F94E1-F114-6A44-97AB-483D51EAA8CD}" type="datetimeFigureOut">
              <a:rPr lang="en-US" smtClean="0"/>
              <a:pPr/>
              <a:t>10/7/13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E7ECC-CBA3-4845-9579-E6587E5661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57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7F3EA-3C25-F547-BF2D-324B0C4B32B8}" type="datetimeFigureOut">
              <a:rPr lang="en-US" smtClean="0"/>
              <a:pPr/>
              <a:t>10/7/13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6D76A-D2C9-F441-A00A-6D9C956C84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35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0CDE-638D-6341-8711-B955414C4414}" type="datetime1">
              <a:rPr lang="en-US" smtClean="0"/>
              <a:t>10/7/13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C652-A623-41D2-B0ED-8F1D217186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36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tx1">
              <a:lumMod val="6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6" name="Picture 15" descr="bnl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2920" y="6432955"/>
            <a:ext cx="1005840" cy="36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42CE-BBB1-914E-AF19-41BAF885D69A}" type="datetime1">
              <a:rPr lang="en-US" smtClean="0"/>
              <a:t>10/7/13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66099" y="211139"/>
            <a:ext cx="787399" cy="6142036"/>
          </a:xfrm>
        </p:spPr>
        <p:txBody>
          <a:bodyPr vert="eaVert" anchor="ctr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223839"/>
            <a:ext cx="7772399" cy="612933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2074" y="6416675"/>
            <a:ext cx="1113019" cy="365125"/>
          </a:xfrm>
        </p:spPr>
        <p:txBody>
          <a:bodyPr/>
          <a:lstStyle/>
          <a:p>
            <a:fld id="{8F124EC0-2458-1344-A639-230D27F8F4FA}" type="datetime1">
              <a:rPr lang="en-US" smtClean="0"/>
              <a:t>10/7/13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31371" y="6416675"/>
            <a:ext cx="452184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1F5-89E5-3144-A898-D05C1B7F6A5D}" type="datetime1">
              <a:rPr lang="en-US" smtClean="0"/>
              <a:t>10/7/13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6200" y="29632"/>
            <a:ext cx="7772400" cy="609264"/>
          </a:xfrm>
        </p:spPr>
        <p:txBody>
          <a:bodyPr/>
          <a:lstStyle>
            <a:lvl1pPr>
              <a:defRPr sz="3200" cap="none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DCF5-A424-1D4A-80EE-8B4761BCC364}" type="datetime1">
              <a:rPr lang="en-US" smtClean="0"/>
              <a:t>10/7/13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9B87-FDFD-4E49-8BB0-BFD84D73C2D9}" type="datetime1">
              <a:rPr lang="en-US" smtClean="0"/>
              <a:t>10/7/13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82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06D7-D13A-A945-9C7D-3F64F8064A82}" type="datetime1">
              <a:rPr lang="en-US" smtClean="0"/>
              <a:t>10/7/13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bnl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2843" y="6423835"/>
            <a:ext cx="1005840" cy="36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B607-AA31-7349-92FC-2168D34C5DD2}" type="datetime1">
              <a:rPr lang="en-US" smtClean="0"/>
              <a:t>10/7/13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207264"/>
            <a:ext cx="8229600" cy="622774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830039"/>
            <a:ext cx="4038600" cy="5466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830039"/>
            <a:ext cx="4038600" cy="54664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05AA-8A94-944D-AC6A-2E59B8FA8F06}" type="datetime1">
              <a:rPr lang="en-US" smtClean="0"/>
              <a:t>10/7/13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bnl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2843" y="6423835"/>
            <a:ext cx="1005840" cy="36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6200" y="12700"/>
            <a:ext cx="7772400" cy="53417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510" y="818630"/>
            <a:ext cx="4363878" cy="639762"/>
          </a:xfrm>
        </p:spPr>
        <p:txBody>
          <a:bodyPr anchor="ctr">
            <a:noAutofit/>
          </a:bodyPr>
          <a:lstStyle>
            <a:lvl1pPr marL="73152" indent="0" algn="l">
              <a:buNone/>
              <a:defRPr sz="2000" b="1">
                <a:solidFill>
                  <a:srgbClr val="FF66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597400" y="818630"/>
            <a:ext cx="4470400" cy="639762"/>
          </a:xfrm>
        </p:spPr>
        <p:txBody>
          <a:bodyPr anchor="ctr">
            <a:noAutofit/>
          </a:bodyPr>
          <a:lstStyle>
            <a:lvl1pPr marL="73152" indent="0">
              <a:buNone/>
              <a:defRPr sz="2000" b="1">
                <a:solidFill>
                  <a:srgbClr val="FF66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33510" y="1458392"/>
            <a:ext cx="4363878" cy="495999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9625" y="1458392"/>
            <a:ext cx="4422775" cy="49599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3-CA12-064B-9D13-36E7396410BD}" type="datetime1">
              <a:rPr lang="en-US" smtClean="0"/>
              <a:t>10/7/13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23" name="Picture 22" descr="bnl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2843" y="6423835"/>
            <a:ext cx="1005840" cy="36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71450"/>
            <a:ext cx="8229600" cy="713178"/>
          </a:xfrm>
        </p:spPr>
        <p:txBody>
          <a:bodyPr anchor="ctr"/>
          <a:lstStyle>
            <a:lvl1pPr algn="r">
              <a:buNone/>
              <a:defRPr sz="3200" b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06400" y="986227"/>
            <a:ext cx="2794000" cy="5430447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986228"/>
            <a:ext cx="5486400" cy="54304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B514-B744-E54A-B5F9-976E9939E0FF}" type="datetime1">
              <a:rPr lang="en-US" smtClean="0"/>
              <a:t>10/7/13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solidFill>
                <a:srgbClr val="CC66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tx1">
              <a:lumMod val="8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rgbClr val="CC66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rgbClr val="CC66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79243" y="21164"/>
            <a:ext cx="8739357" cy="48787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55278" y="699537"/>
            <a:ext cx="8712522" cy="56917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715283" y="6416675"/>
            <a:ext cx="86981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fld id="{63CB4686-B134-C247-B59D-99EACC405067}" type="datetime1">
              <a:rPr lang="en-US" smtClean="0"/>
              <a:t>10/7/13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531371" y="6416675"/>
            <a:ext cx="5183912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 b="1" i="0">
                <a:solidFill>
                  <a:srgbClr val="CC66FF"/>
                </a:solidFill>
                <a:latin typeface="Comic Sans MS"/>
                <a:cs typeface="Comic Sans MS"/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rgbClr val="CC66FF"/>
                </a:solidFill>
                <a:latin typeface="Comic Sans MS"/>
                <a:cs typeface="Comic Sans MS"/>
              </a:defRPr>
            </a:lvl1pPr>
          </a:lstStyle>
          <a:p>
            <a:fld id="{74E37A68-6CDC-BF4C-A518-F2B8A7ADE48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bnl-logo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62843" y="6423835"/>
            <a:ext cx="1005840" cy="36830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4" r:id="rId3"/>
    <p:sldLayoutId id="2147483740" r:id="rId4"/>
    <p:sldLayoutId id="2147483735" r:id="rId5"/>
    <p:sldLayoutId id="2147483731" r:id="rId6"/>
    <p:sldLayoutId id="2147483732" r:id="rId7"/>
    <p:sldLayoutId id="2147483733" r:id="rId8"/>
    <p:sldLayoutId id="2147483736" r:id="rId9"/>
    <p:sldLayoutId id="2147483738" r:id="rId10"/>
    <p:sldLayoutId id="214748373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r" rtl="0" eaLnBrk="1" latinLnBrk="0" hangingPunct="1">
        <a:spcBef>
          <a:spcPct val="0"/>
        </a:spcBef>
        <a:buNone/>
        <a:defRPr kumimoji="0" sz="3000" b="1" kern="1200" spc="-100" baseline="0">
          <a:solidFill>
            <a:srgbClr val="CC66FF"/>
          </a:solidFill>
          <a:latin typeface="Comic Sans MS"/>
          <a:ea typeface="+mj-ea"/>
          <a:cs typeface="Comic Sans MS"/>
        </a:defRPr>
      </a:lvl1pPr>
    </p:titleStyle>
    <p:bodyStyle>
      <a:lvl1pPr marL="411480" indent="-342900" algn="l" rtl="0" eaLnBrk="1" latinLnBrk="0" hangingPunct="1">
        <a:spcBef>
          <a:spcPts val="700"/>
        </a:spcBef>
        <a:buClr>
          <a:srgbClr val="CC66FF"/>
        </a:buClr>
        <a:buSzPct val="95000"/>
        <a:buFont typeface="Wingdings" charset="2"/>
        <a:buChar char="q"/>
        <a:defRPr kumimoji="0" sz="2000" b="1" i="0" kern="1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0664" indent="-285750" algn="l" rtl="0" eaLnBrk="1" latinLnBrk="0" hangingPunct="1">
        <a:spcBef>
          <a:spcPct val="20000"/>
        </a:spcBef>
        <a:buClr>
          <a:srgbClr val="CC66FF"/>
        </a:buClr>
        <a:buSzPct val="90000"/>
        <a:buFont typeface="Wingdings" charset="2"/>
        <a:buChar char="u"/>
        <a:defRPr kumimoji="0" sz="1800" b="1" i="0" kern="1200">
          <a:solidFill>
            <a:schemeClr val="tx1"/>
          </a:solidFill>
          <a:latin typeface="Comic Sans MS"/>
          <a:ea typeface="+mn-ea"/>
          <a:cs typeface="Comic Sans MS"/>
        </a:defRPr>
      </a:lvl2pPr>
      <a:lvl3pPr marL="996696" indent="-228600" algn="l" rtl="0" eaLnBrk="1" latinLnBrk="0" hangingPunct="1">
        <a:spcBef>
          <a:spcPct val="20000"/>
        </a:spcBef>
        <a:buClr>
          <a:srgbClr val="CC66FF"/>
        </a:buClr>
        <a:buSzPct val="150000"/>
        <a:buFont typeface="Wingdings" charset="2"/>
        <a:buChar char="§"/>
        <a:defRPr kumimoji="0" sz="1600" b="1" i="0" kern="1200">
          <a:solidFill>
            <a:schemeClr val="tx1"/>
          </a:solidFill>
          <a:latin typeface="Comic Sans MS"/>
          <a:ea typeface="+mn-ea"/>
          <a:cs typeface="Comic Sans MS"/>
        </a:defRPr>
      </a:lvl3pPr>
      <a:lvl4pPr marL="1261872" indent="-228600" algn="l" rtl="0" eaLnBrk="1" latinLnBrk="0" hangingPunct="1">
        <a:spcBef>
          <a:spcPct val="20000"/>
        </a:spcBef>
        <a:buClr>
          <a:srgbClr val="CC66FF"/>
        </a:buClr>
        <a:buFont typeface="Wingdings" charset="2"/>
        <a:buChar char="²"/>
        <a:defRPr kumimoji="0" sz="1400" b="1" i="0" kern="1200">
          <a:solidFill>
            <a:schemeClr val="tx1"/>
          </a:solidFill>
          <a:latin typeface="Comic Sans MS"/>
          <a:ea typeface="+mn-ea"/>
          <a:cs typeface="Comic Sans MS"/>
        </a:defRPr>
      </a:lvl4pPr>
      <a:lvl5pPr marL="1481328" indent="-210312" algn="l" rtl="0" eaLnBrk="1" latinLnBrk="0" hangingPunct="1">
        <a:spcBef>
          <a:spcPct val="20000"/>
        </a:spcBef>
        <a:buClr>
          <a:srgbClr val="CC66FF"/>
        </a:buClr>
        <a:buFont typeface="Wingdings" charset="2"/>
        <a:buChar char="ü"/>
        <a:defRPr kumimoji="0" sz="1200" b="1" i="0" kern="1200">
          <a:solidFill>
            <a:schemeClr val="tx1"/>
          </a:solidFill>
          <a:latin typeface="Comic Sans MS"/>
          <a:ea typeface="+mn-ea"/>
          <a:cs typeface="Comic Sans M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04800" y="2537968"/>
            <a:ext cx="9423400" cy="1975104"/>
          </a:xfrm>
        </p:spPr>
        <p:txBody>
          <a:bodyPr/>
          <a:lstStyle/>
          <a:p>
            <a:pPr algn="r"/>
            <a:r>
              <a:rPr lang="en-US" sz="3600" cap="none" dirty="0" err="1" smtClean="0">
                <a:solidFill>
                  <a:srgbClr val="CC66FF"/>
                </a:solidFill>
              </a:rPr>
              <a:t>Drell</a:t>
            </a:r>
            <a:r>
              <a:rPr lang="en-US" sz="3600" cap="none" dirty="0" smtClean="0">
                <a:solidFill>
                  <a:srgbClr val="CC66FF"/>
                </a:solidFill>
              </a:rPr>
              <a:t>-Yan</a:t>
            </a:r>
            <a:endParaRPr lang="en-US" sz="3600" cap="none" dirty="0">
              <a:solidFill>
                <a:srgbClr val="CC66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1371" y="6416675"/>
            <a:ext cx="534442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C652-A623-41D2-B0ED-8F1D217186B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mp="http://schemas.microsoft.com/office/mac/powerpoint/2008/main">
    <mc:Choice Requires="mp">
      <p:transition xmlns:p14="http://schemas.microsoft.com/office/powerpoint/2010/main">
        <p14:prism/>
      </p:transition>
    </mc:Choice>
    <mc:Fallback xmlns="" xmlns:mv="urn:schemas-microsoft-com:mac:vml">
      <p:transition>
        <p:cov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1189038"/>
            <a:ext cx="8229600" cy="55165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CC66FF"/>
              </a:buClr>
              <a:buFont typeface="Wingdings" charset="2"/>
              <a:buChar char="q"/>
              <a:defRPr/>
            </a:pPr>
            <a:r>
              <a:rPr lang="en-US" sz="2000" dirty="0" smtClean="0">
                <a:latin typeface="Comic Sans MS"/>
                <a:cs typeface="Comic Sans MS"/>
              </a:rPr>
              <a:t>Electrons and positrons from hard QCD processes are uncorrelated</a:t>
            </a:r>
          </a:p>
          <a:p>
            <a:pPr lvl="1" fontAlgn="auto">
              <a:spcAft>
                <a:spcPts val="0"/>
              </a:spcAft>
              <a:buClr>
                <a:srgbClr val="CC66FF"/>
              </a:buClr>
              <a:buFont typeface="Wingdings" charset="2"/>
              <a:buChar char="Ø"/>
              <a:defRPr/>
            </a:pPr>
            <a:r>
              <a:rPr lang="en-US" sz="1800" dirty="0" smtClean="0">
                <a:latin typeface="Comic Sans MS"/>
                <a:cs typeface="Comic Sans MS"/>
              </a:rPr>
              <a:t>Opening angles are comparable to </a:t>
            </a:r>
            <a:r>
              <a:rPr lang="en-US" sz="1800" dirty="0" err="1" smtClean="0">
                <a:latin typeface="Comic Sans MS"/>
                <a:cs typeface="Comic Sans MS"/>
              </a:rPr>
              <a:t>Drell</a:t>
            </a:r>
            <a:r>
              <a:rPr lang="en-US" sz="1800" dirty="0" smtClean="0">
                <a:latin typeface="Comic Sans MS"/>
                <a:cs typeface="Comic Sans MS"/>
              </a:rPr>
              <a:t> Yan: detector acceptance</a:t>
            </a:r>
          </a:p>
          <a:p>
            <a:pPr lvl="1" fontAlgn="auto">
              <a:spcAft>
                <a:spcPts val="0"/>
              </a:spcAft>
              <a:buClr>
                <a:srgbClr val="CC66FF"/>
              </a:buClr>
              <a:buFont typeface="Wingdings" charset="2"/>
              <a:buChar char="Ø"/>
              <a:defRPr/>
            </a:pPr>
            <a:r>
              <a:rPr lang="en-US" sz="1800" dirty="0" smtClean="0">
                <a:latin typeface="Comic Sans MS"/>
                <a:cs typeface="Comic Sans MS"/>
              </a:rPr>
              <a:t>Lepton energies of </a:t>
            </a:r>
            <a:br>
              <a:rPr lang="en-US" sz="1800" dirty="0" smtClean="0">
                <a:latin typeface="Comic Sans MS"/>
                <a:cs typeface="Comic Sans MS"/>
              </a:rPr>
            </a:br>
            <a:r>
              <a:rPr lang="en-US" sz="1800" dirty="0" err="1" smtClean="0">
                <a:latin typeface="Comic Sans MS"/>
                <a:cs typeface="Comic Sans MS"/>
              </a:rPr>
              <a:t>Drell</a:t>
            </a:r>
            <a:r>
              <a:rPr lang="en-US" sz="1800" dirty="0" smtClean="0">
                <a:latin typeface="Comic Sans MS"/>
                <a:cs typeface="Comic Sans MS"/>
              </a:rPr>
              <a:t> Yan decays are </a:t>
            </a:r>
            <a:br>
              <a:rPr lang="en-US" sz="1800" dirty="0" smtClean="0">
                <a:latin typeface="Comic Sans MS"/>
                <a:cs typeface="Comic Sans MS"/>
              </a:rPr>
            </a:br>
            <a:r>
              <a:rPr lang="en-US" sz="1800" dirty="0" smtClean="0">
                <a:latin typeface="Comic Sans MS"/>
                <a:cs typeface="Comic Sans MS"/>
              </a:rPr>
              <a:t>large</a:t>
            </a:r>
          </a:p>
          <a:p>
            <a:pPr lvl="1" fontAlgn="auto">
              <a:spcAft>
                <a:spcPts val="0"/>
              </a:spcAft>
              <a:buClr>
                <a:srgbClr val="CC66FF"/>
              </a:buClr>
              <a:buFont typeface="Wingdings" charset="2"/>
              <a:buChar char="Ø"/>
              <a:defRPr/>
            </a:pPr>
            <a:r>
              <a:rPr lang="en-US" sz="1800" dirty="0" smtClean="0">
                <a:latin typeface="Comic Sans MS"/>
                <a:cs typeface="Comic Sans MS"/>
              </a:rPr>
              <a:t>Energy cut removes </a:t>
            </a:r>
            <a:br>
              <a:rPr lang="en-US" sz="1800" dirty="0" smtClean="0">
                <a:latin typeface="Comic Sans MS"/>
                <a:cs typeface="Comic Sans MS"/>
              </a:rPr>
            </a:br>
            <a:r>
              <a:rPr lang="en-US" sz="1800" dirty="0" smtClean="0">
                <a:latin typeface="Comic Sans MS"/>
                <a:cs typeface="Comic Sans MS"/>
              </a:rPr>
              <a:t>QCD background at </a:t>
            </a:r>
            <a:br>
              <a:rPr lang="en-US" sz="1800" dirty="0" smtClean="0">
                <a:latin typeface="Comic Sans MS"/>
                <a:cs typeface="Comic Sans MS"/>
              </a:rPr>
            </a:br>
            <a:r>
              <a:rPr lang="en-US" sz="1800" dirty="0" smtClean="0">
                <a:latin typeface="Comic Sans MS"/>
                <a:cs typeface="Comic Sans MS"/>
              </a:rPr>
              <a:t>small </a:t>
            </a:r>
            <a:r>
              <a:rPr lang="en-US" sz="1800" dirty="0" err="1" smtClean="0">
                <a:latin typeface="Comic Sans MS"/>
                <a:cs typeface="Comic Sans MS"/>
              </a:rPr>
              <a:t>m</a:t>
            </a:r>
            <a:r>
              <a:rPr lang="en-US" sz="1800" baseline="-25000" dirty="0" err="1" smtClean="0">
                <a:latin typeface="Comic Sans MS"/>
                <a:cs typeface="Comic Sans MS"/>
              </a:rPr>
              <a:t>inv</a:t>
            </a:r>
            <a:endParaRPr lang="en-US" sz="1800" baseline="-25000" dirty="0" smtClean="0">
              <a:latin typeface="Comic Sans MS"/>
              <a:cs typeface="Comic Sans MS"/>
            </a:endParaRPr>
          </a:p>
          <a:p>
            <a:pPr lvl="1" fontAlgn="auto">
              <a:spcAft>
                <a:spcPts val="0"/>
              </a:spcAft>
              <a:buClr>
                <a:srgbClr val="CC66FF"/>
              </a:buClr>
              <a:buFont typeface="Wingdings" charset="2"/>
              <a:buChar char="Ø"/>
              <a:defRPr/>
            </a:pPr>
            <a:r>
              <a:rPr lang="en-US" sz="1800" dirty="0" smtClean="0">
                <a:latin typeface="Comic Sans MS"/>
                <a:cs typeface="Comic Sans MS"/>
              </a:rPr>
              <a:t>Large masses in QCD</a:t>
            </a:r>
            <a:br>
              <a:rPr lang="en-US" sz="1800" dirty="0" smtClean="0">
                <a:latin typeface="Comic Sans MS"/>
                <a:cs typeface="Comic Sans MS"/>
              </a:rPr>
            </a:br>
            <a:r>
              <a:rPr lang="en-US" sz="1800" dirty="0" smtClean="0">
                <a:latin typeface="Comic Sans MS"/>
                <a:cs typeface="Comic Sans MS"/>
              </a:rPr>
              <a:t>background favor </a:t>
            </a:r>
            <a:br>
              <a:rPr lang="en-US" sz="1800" dirty="0" smtClean="0">
                <a:latin typeface="Comic Sans MS"/>
                <a:cs typeface="Comic Sans MS"/>
              </a:rPr>
            </a:br>
            <a:r>
              <a:rPr lang="en-US" sz="1800" dirty="0" smtClean="0">
                <a:latin typeface="Comic Sans MS"/>
                <a:cs typeface="Comic Sans MS"/>
              </a:rPr>
              <a:t>mid-rapidity</a:t>
            </a:r>
          </a:p>
          <a:p>
            <a:pPr lvl="1" fontAlgn="auto">
              <a:spcAft>
                <a:spcPts val="0"/>
              </a:spcAft>
              <a:buClr>
                <a:srgbClr val="CC66FF"/>
              </a:buClr>
              <a:buFont typeface="Wingdings" charset="2"/>
              <a:buChar char="Ø"/>
              <a:defRPr/>
            </a:pPr>
            <a:r>
              <a:rPr lang="en-US" sz="1800" dirty="0" smtClean="0">
                <a:latin typeface="Comic Sans MS"/>
                <a:cs typeface="Comic Sans MS"/>
              </a:rPr>
              <a:t>Energy asymmetry has</a:t>
            </a:r>
            <a:br>
              <a:rPr lang="en-US" sz="1800" dirty="0" smtClean="0">
                <a:latin typeface="Comic Sans MS"/>
                <a:cs typeface="Comic Sans MS"/>
              </a:rPr>
            </a:br>
            <a:r>
              <a:rPr lang="en-US" sz="1800" dirty="0" smtClean="0">
                <a:latin typeface="Comic Sans MS"/>
                <a:cs typeface="Comic Sans MS"/>
              </a:rPr>
              <a:t>not been used yet</a:t>
            </a:r>
          </a:p>
          <a:p>
            <a:pPr lvl="1" fontAlgn="auto">
              <a:spcAft>
                <a:spcPts val="0"/>
              </a:spcAft>
              <a:buClr>
                <a:srgbClr val="CC66FF"/>
              </a:buClr>
              <a:buFont typeface="Wingdings" charset="2"/>
              <a:buChar char="q"/>
              <a:defRPr/>
            </a:pPr>
            <a:endParaRPr lang="en-US" sz="1800" dirty="0" smtClean="0">
              <a:latin typeface="Comic Sans MS"/>
              <a:cs typeface="Comic Sans MS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/>
          <a:srcRect/>
          <a:stretch/>
        </p:blipFill>
        <p:spPr bwMode="auto">
          <a:xfrm>
            <a:off x="4038600" y="2514600"/>
            <a:ext cx="4800600" cy="4035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grpSp>
        <p:nvGrpSpPr>
          <p:cNvPr id="43011" name="Group 14"/>
          <p:cNvGrpSpPr>
            <a:grpSpLocks/>
          </p:cNvGrpSpPr>
          <p:nvPr/>
        </p:nvGrpSpPr>
        <p:grpSpPr bwMode="auto">
          <a:xfrm>
            <a:off x="2108200" y="3731418"/>
            <a:ext cx="762000" cy="157163"/>
            <a:chOff x="2895600" y="6549586"/>
            <a:chExt cx="762000" cy="157821"/>
          </a:xfrm>
        </p:grpSpPr>
        <p:sp>
          <p:nvSpPr>
            <p:cNvPr id="16" name="Oval 15"/>
            <p:cNvSpPr/>
            <p:nvPr/>
          </p:nvSpPr>
          <p:spPr>
            <a:xfrm>
              <a:off x="2895600" y="6549586"/>
              <a:ext cx="152400" cy="1578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200400" y="6552774"/>
              <a:ext cx="152400" cy="15463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505200" y="6552774"/>
              <a:ext cx="152400" cy="154633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3012" name="Group 18"/>
          <p:cNvGrpSpPr>
            <a:grpSpLocks/>
          </p:cNvGrpSpPr>
          <p:nvPr/>
        </p:nvGrpSpPr>
        <p:grpSpPr bwMode="auto">
          <a:xfrm>
            <a:off x="2438400" y="4607560"/>
            <a:ext cx="762000" cy="157163"/>
            <a:chOff x="2895600" y="6776379"/>
            <a:chExt cx="762000" cy="157821"/>
          </a:xfrm>
        </p:grpSpPr>
        <p:sp>
          <p:nvSpPr>
            <p:cNvPr id="20" name="Oval 19"/>
            <p:cNvSpPr/>
            <p:nvPr/>
          </p:nvSpPr>
          <p:spPr>
            <a:xfrm>
              <a:off x="2895600" y="6776379"/>
              <a:ext cx="152400" cy="1578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200400" y="6779567"/>
              <a:ext cx="152400" cy="15463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505200" y="6779567"/>
              <a:ext cx="152400" cy="154633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105400" y="3429000"/>
            <a:ext cx="2971800" cy="2062163"/>
            <a:chOff x="5105400" y="3429000"/>
            <a:chExt cx="2971800" cy="2062821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5105400" y="3429000"/>
              <a:ext cx="2971800" cy="206282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105400" y="3810122"/>
              <a:ext cx="2971800" cy="1681699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6" name="Down Arrow 25"/>
            <p:cNvSpPr/>
            <p:nvPr/>
          </p:nvSpPr>
          <p:spPr>
            <a:xfrm>
              <a:off x="5105400" y="3505224"/>
              <a:ext cx="152400" cy="30489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2"/>
          <a:srcRect/>
          <a:stretch/>
        </p:blipFill>
        <p:spPr bwMode="auto">
          <a:xfrm>
            <a:off x="4038600" y="2514600"/>
            <a:ext cx="4800600" cy="4035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5105400" y="3429000"/>
            <a:ext cx="2971800" cy="2438400"/>
            <a:chOff x="5105400" y="3429000"/>
            <a:chExt cx="2971800" cy="24384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105400" y="3429000"/>
              <a:ext cx="2971800" cy="2062163"/>
            </a:xfrm>
            <a:prstGeom prst="line">
              <a:avLst/>
            </a:prstGeom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105400" y="3652838"/>
              <a:ext cx="1485900" cy="2214562"/>
            </a:xfrm>
            <a:prstGeom prst="line">
              <a:avLst/>
            </a:prstGeom>
            <a:ln>
              <a:solidFill>
                <a:srgbClr val="00B050"/>
              </a:solidFill>
            </a:ln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31" name="Down Arrow 30"/>
            <p:cNvSpPr/>
            <p:nvPr/>
          </p:nvSpPr>
          <p:spPr>
            <a:xfrm>
              <a:off x="6591300" y="4648200"/>
              <a:ext cx="190500" cy="1108075"/>
            </a:xfrm>
            <a:prstGeom prst="downArrow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0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 rejection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E315A-9C61-4EFE-A211-25784E3397B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0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2"/>
          <a:srcRect/>
          <a:stretch/>
        </p:blipFill>
        <p:spPr bwMode="auto">
          <a:xfrm>
            <a:off x="3823860" y="1168405"/>
            <a:ext cx="5076825" cy="43529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Content Placeholder 2"/>
          <p:cNvSpPr txBox="1">
            <a:spLocks/>
          </p:cNvSpPr>
          <p:nvPr/>
        </p:nvSpPr>
        <p:spPr>
          <a:xfrm>
            <a:off x="152400" y="1143000"/>
            <a:ext cx="7848600" cy="5410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000" b="1" dirty="0" err="1" smtClean="0">
                <a:latin typeface="Comic Sans MS"/>
                <a:cs typeface="Comic Sans MS"/>
              </a:rPr>
              <a:t>Parametrized</a:t>
            </a:r>
            <a:r>
              <a:rPr lang="en-US" sz="2000" b="1" dirty="0" smtClean="0">
                <a:latin typeface="Comic Sans MS"/>
                <a:cs typeface="Comic Sans MS"/>
              </a:rPr>
              <a:t> fast </a:t>
            </a:r>
            <a:br>
              <a:rPr lang="en-US" sz="2000" b="1" dirty="0" smtClean="0">
                <a:latin typeface="Comic Sans MS"/>
                <a:cs typeface="Comic Sans MS"/>
              </a:rPr>
            </a:br>
            <a:r>
              <a:rPr lang="en-US" sz="2000" b="1" dirty="0" smtClean="0">
                <a:latin typeface="Comic Sans MS"/>
                <a:cs typeface="Comic Sans MS"/>
              </a:rPr>
              <a:t>MC for detector</a:t>
            </a:r>
            <a:br>
              <a:rPr lang="en-US" sz="2000" b="1" dirty="0" smtClean="0">
                <a:latin typeface="Comic Sans MS"/>
                <a:cs typeface="Comic Sans MS"/>
              </a:rPr>
            </a:br>
            <a:r>
              <a:rPr lang="en-US" sz="2000" b="1" dirty="0" smtClean="0">
                <a:latin typeface="Comic Sans MS"/>
                <a:cs typeface="Comic Sans MS"/>
              </a:rPr>
              <a:t>smearing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b="1" dirty="0" err="1" smtClean="0">
                <a:latin typeface="Comic Sans MS"/>
                <a:cs typeface="Comic Sans MS"/>
              </a:rPr>
              <a:t>Drell</a:t>
            </a:r>
            <a:r>
              <a:rPr lang="en-US" sz="2000" b="1" dirty="0" smtClean="0">
                <a:latin typeface="Comic Sans MS"/>
                <a:cs typeface="Comic Sans MS"/>
              </a:rPr>
              <a:t> Yan signal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1800" b="1" dirty="0" smtClean="0">
                <a:latin typeface="Comic Sans MS"/>
                <a:cs typeface="Comic Sans MS"/>
              </a:rPr>
              <a:t>3 – 10 </a:t>
            </a:r>
            <a:r>
              <a:rPr lang="en-US" sz="1800" b="1" dirty="0" err="1" smtClean="0">
                <a:latin typeface="Comic Sans MS"/>
                <a:cs typeface="Comic Sans MS"/>
              </a:rPr>
              <a:t>GeV</a:t>
            </a:r>
            <a:r>
              <a:rPr lang="en-US" sz="1800" b="1" dirty="0" smtClean="0">
                <a:latin typeface="Comic Sans MS"/>
                <a:cs typeface="Comic Sans MS"/>
              </a:rPr>
              <a:t>/c</a:t>
            </a:r>
            <a:r>
              <a:rPr lang="en-US" sz="1800" b="1" baseline="30000" dirty="0" smtClean="0">
                <a:latin typeface="Comic Sans MS"/>
                <a:cs typeface="Comic Sans MS"/>
              </a:rPr>
              <a:t>2</a:t>
            </a:r>
          </a:p>
          <a:p>
            <a:pPr lvl="1" fontAlgn="auto">
              <a:spcAft>
                <a:spcPts val="0"/>
              </a:spcAft>
              <a:defRPr/>
            </a:pPr>
            <a:endParaRPr lang="en-US" sz="1800" b="1" baseline="30000" dirty="0" smtClean="0">
              <a:latin typeface="Comic Sans MS"/>
              <a:cs typeface="Comic Sans M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80FF00"/>
                </a:solidFill>
                <a:latin typeface="Comic Sans MS"/>
                <a:cs typeface="Comic Sans MS"/>
              </a:rPr>
              <a:t>Energy cut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1800" b="1" dirty="0" smtClean="0">
                <a:solidFill>
                  <a:srgbClr val="80FF00"/>
                </a:solidFill>
                <a:latin typeface="Comic Sans MS"/>
                <a:cs typeface="Comic Sans MS"/>
              </a:rPr>
              <a:t>E</a:t>
            </a:r>
            <a:r>
              <a:rPr lang="en-US" sz="1800" b="1" baseline="-25000" dirty="0" smtClean="0">
                <a:solidFill>
                  <a:srgbClr val="80FF00"/>
                </a:solidFill>
                <a:latin typeface="Comic Sans MS"/>
                <a:cs typeface="Comic Sans MS"/>
              </a:rPr>
              <a:t>1,2</a:t>
            </a:r>
            <a:r>
              <a:rPr lang="en-US" sz="1800" b="1" dirty="0" smtClean="0">
                <a:solidFill>
                  <a:srgbClr val="80FF00"/>
                </a:solidFill>
                <a:latin typeface="Comic Sans MS"/>
                <a:cs typeface="Comic Sans MS"/>
              </a:rPr>
              <a:t> &gt; 2 </a:t>
            </a:r>
            <a:r>
              <a:rPr lang="en-US" sz="1800" b="1" dirty="0" err="1" smtClean="0">
                <a:solidFill>
                  <a:srgbClr val="80FF00"/>
                </a:solidFill>
                <a:latin typeface="Comic Sans MS"/>
                <a:cs typeface="Comic Sans MS"/>
              </a:rPr>
              <a:t>GeV</a:t>
            </a:r>
            <a:endParaRPr lang="en-US" sz="1800" b="1" dirty="0" smtClean="0">
              <a:solidFill>
                <a:srgbClr val="80FF00"/>
              </a:solidFill>
              <a:latin typeface="Comic Sans MS"/>
              <a:cs typeface="Comic Sans M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80FF00"/>
                </a:solidFill>
                <a:latin typeface="Comic Sans MS"/>
                <a:cs typeface="Comic Sans MS"/>
              </a:rPr>
              <a:t>Forward </a:t>
            </a:r>
            <a:r>
              <a:rPr lang="en-US" sz="2000" b="1" dirty="0" err="1" smtClean="0">
                <a:solidFill>
                  <a:srgbClr val="80FF00"/>
                </a:solidFill>
                <a:latin typeface="Comic Sans MS"/>
                <a:cs typeface="Comic Sans MS"/>
              </a:rPr>
              <a:t>rapidities</a:t>
            </a:r>
            <a:r>
              <a:rPr lang="en-US" sz="2000" b="1" dirty="0" smtClean="0">
                <a:solidFill>
                  <a:srgbClr val="80FF00"/>
                </a:solidFill>
                <a:latin typeface="Comic Sans MS"/>
                <a:cs typeface="Comic Sans MS"/>
              </a:rPr>
              <a:t>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1800" b="1" dirty="0" smtClean="0">
                <a:solidFill>
                  <a:srgbClr val="80FF00"/>
                </a:solidFill>
                <a:latin typeface="Comic Sans MS"/>
                <a:cs typeface="Comic Sans MS"/>
              </a:rPr>
              <a:t>Effectively no </a:t>
            </a:r>
            <a:br>
              <a:rPr lang="en-US" sz="1800" b="1" dirty="0" smtClean="0">
                <a:solidFill>
                  <a:srgbClr val="80FF00"/>
                </a:solidFill>
                <a:latin typeface="Comic Sans MS"/>
                <a:cs typeface="Comic Sans MS"/>
              </a:rPr>
            </a:br>
            <a:r>
              <a:rPr lang="en-US" sz="1800" b="1" dirty="0" smtClean="0">
                <a:solidFill>
                  <a:srgbClr val="80FF00"/>
                </a:solidFill>
                <a:latin typeface="Comic Sans MS"/>
                <a:cs typeface="Comic Sans MS"/>
              </a:rPr>
              <a:t>background left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1800" b="1" dirty="0" smtClean="0">
                <a:solidFill>
                  <a:srgbClr val="80FF00"/>
                </a:solidFill>
                <a:latin typeface="Comic Sans MS"/>
                <a:cs typeface="Comic Sans MS"/>
              </a:rPr>
              <a:t>Statistically limited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n-US" sz="1800" b="1" dirty="0" smtClean="0">
              <a:solidFill>
                <a:srgbClr val="80FF00"/>
              </a:solidFill>
              <a:latin typeface="Comic Sans MS"/>
              <a:cs typeface="Comic Sans MS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sz="1800" b="1" dirty="0" err="1" smtClean="0">
                <a:solidFill>
                  <a:srgbClr val="CC66FF"/>
                </a:solidFill>
                <a:latin typeface="Comic Sans MS"/>
                <a:cs typeface="Comic Sans MS"/>
              </a:rPr>
              <a:t>Drell</a:t>
            </a:r>
            <a:r>
              <a:rPr lang="en-US" sz="1800" b="1" dirty="0" smtClean="0">
                <a:solidFill>
                  <a:srgbClr val="CC66FF"/>
                </a:solidFill>
                <a:latin typeface="Comic Sans MS"/>
                <a:cs typeface="Comic Sans MS"/>
              </a:rPr>
              <a:t> Yan</a:t>
            </a:r>
            <a:br>
              <a:rPr lang="en-US" sz="1800" b="1" dirty="0" smtClean="0">
                <a:solidFill>
                  <a:srgbClr val="CC66FF"/>
                </a:solidFill>
                <a:latin typeface="Comic Sans MS"/>
                <a:cs typeface="Comic Sans MS"/>
              </a:rPr>
            </a:br>
            <a:r>
              <a:rPr lang="en-US" sz="1800" b="1" dirty="0" smtClean="0">
                <a:solidFill>
                  <a:srgbClr val="CC66FF"/>
                </a:solidFill>
                <a:latin typeface="Comic Sans MS"/>
                <a:cs typeface="Comic Sans MS"/>
              </a:rPr>
              <a:t>for </a:t>
            </a:r>
            <a:r>
              <a:rPr lang="en-US" sz="1800" b="1" dirty="0" err="1" smtClean="0">
                <a:solidFill>
                  <a:srgbClr val="CC66FF"/>
                </a:solidFill>
                <a:latin typeface="Comic Sans MS"/>
                <a:cs typeface="Comic Sans MS"/>
              </a:rPr>
              <a:t>m</a:t>
            </a:r>
            <a:r>
              <a:rPr lang="en-US" sz="1800" b="1" baseline="-25000" dirty="0" err="1" smtClean="0">
                <a:solidFill>
                  <a:srgbClr val="CC66FF"/>
                </a:solidFill>
                <a:latin typeface="Comic Sans MS"/>
                <a:cs typeface="Comic Sans MS"/>
              </a:rPr>
              <a:t>inv</a:t>
            </a:r>
            <a:r>
              <a:rPr lang="en-US" sz="1800" b="1" dirty="0" smtClean="0">
                <a:solidFill>
                  <a:srgbClr val="CC66FF"/>
                </a:solidFill>
                <a:latin typeface="Comic Sans MS"/>
                <a:cs typeface="Comic Sans MS"/>
              </a:rPr>
              <a:t> &lt; 3 </a:t>
            </a:r>
            <a:r>
              <a:rPr lang="en-US" sz="1800" b="1" dirty="0" err="1" smtClean="0">
                <a:solidFill>
                  <a:srgbClr val="CC66FF"/>
                </a:solidFill>
                <a:latin typeface="Comic Sans MS"/>
                <a:cs typeface="Comic Sans MS"/>
              </a:rPr>
              <a:t>GeV</a:t>
            </a:r>
            <a:r>
              <a:rPr lang="en-US" sz="1800" b="1" dirty="0" smtClean="0">
                <a:solidFill>
                  <a:srgbClr val="CC66FF"/>
                </a:solidFill>
                <a:latin typeface="Comic Sans MS"/>
                <a:cs typeface="Comic Sans MS"/>
              </a:rPr>
              <a:t>/c</a:t>
            </a:r>
            <a:r>
              <a:rPr lang="en-US" sz="1800" b="1" baseline="30000" dirty="0" smtClean="0">
                <a:solidFill>
                  <a:srgbClr val="CC66FF"/>
                </a:solidFill>
                <a:latin typeface="Comic Sans MS"/>
                <a:cs typeface="Comic Sans MS"/>
              </a:rPr>
              <a:t>2</a:t>
            </a:r>
            <a:r>
              <a:rPr lang="en-US" sz="1800" b="1" dirty="0" smtClean="0">
                <a:solidFill>
                  <a:srgbClr val="CC66FF"/>
                </a:solidFill>
                <a:latin typeface="Comic Sans MS"/>
                <a:cs typeface="Comic Sans MS"/>
              </a:rPr>
              <a:t> not physical (PYTHIA settings)</a:t>
            </a:r>
            <a:endParaRPr lang="en-US" sz="1800" b="1" dirty="0">
              <a:solidFill>
                <a:srgbClr val="CC66FF"/>
              </a:solidFill>
              <a:latin typeface="Comic Sans MS"/>
              <a:cs typeface="Comic Sans MS"/>
            </a:endParaRPr>
          </a:p>
        </p:txBody>
      </p:sp>
      <p:sp>
        <p:nvSpPr>
          <p:cNvPr id="4403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Drell</a:t>
            </a:r>
            <a:r>
              <a:rPr lang="en-US" dirty="0" smtClean="0"/>
              <a:t>-Yan at forward </a:t>
            </a:r>
            <a:r>
              <a:rPr lang="en-US" dirty="0" err="1" smtClean="0"/>
              <a:t>rapidities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A9A64-65EB-4B32-B26A-2072C40BA27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10000" y="1143000"/>
            <a:ext cx="5076825" cy="4352925"/>
            <a:chOff x="3810000" y="1143000"/>
            <a:chExt cx="5076825" cy="4352925"/>
          </a:xfrm>
        </p:grpSpPr>
        <p:grpSp>
          <p:nvGrpSpPr>
            <p:cNvPr id="7" name="Group 6"/>
            <p:cNvGrpSpPr/>
            <p:nvPr/>
          </p:nvGrpSpPr>
          <p:grpSpPr>
            <a:xfrm>
              <a:off x="3810000" y="1143000"/>
              <a:ext cx="5076825" cy="4352925"/>
              <a:chOff x="3810000" y="1143000"/>
              <a:chExt cx="5076825" cy="4352925"/>
            </a:xfrm>
          </p:grpSpPr>
          <p:pic>
            <p:nvPicPr>
              <p:cNvPr id="3" name="Picture 2"/>
              <p:cNvPicPr>
                <a:picLocks noChangeAspect="1" noChangeArrowheads="1"/>
              </p:cNvPicPr>
              <p:nvPr/>
            </p:nvPicPr>
            <p:blipFill rotWithShape="1">
              <a:blip r:embed="rId2"/>
              <a:srcRect/>
              <a:stretch/>
            </p:blipFill>
            <p:spPr bwMode="auto">
              <a:xfrm>
                <a:off x="3810000" y="1143000"/>
                <a:ext cx="5076825" cy="4352925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  <a:extLst/>
            </p:spPr>
          </p:pic>
          <p:pic>
            <p:nvPicPr>
              <p:cNvPr id="4101" name="Picture 5"/>
              <p:cNvPicPr>
                <a:picLocks noChangeAspect="1" noChangeArrowheads="1"/>
              </p:cNvPicPr>
              <p:nvPr/>
            </p:nvPicPr>
            <p:blipFill>
              <a:blip r:embed="rId3"/>
              <a:srcRect t="-8864" b="-17738"/>
              <a:stretch>
                <a:fillRect/>
              </a:stretch>
            </p:blipFill>
            <p:spPr bwMode="auto">
              <a:xfrm>
                <a:off x="3876675" y="1143000"/>
                <a:ext cx="4943475" cy="4352925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5720557" y="4827150"/>
                <a:ext cx="310854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  <a:latin typeface="Comic Sans MS"/>
                    <a:cs typeface="Comic Sans MS"/>
                  </a:rPr>
                  <a:t>Oleg: </a:t>
                </a:r>
                <a:r>
                  <a:rPr lang="en-US" b="1" dirty="0" err="1" smtClean="0">
                    <a:solidFill>
                      <a:schemeClr val="bg1"/>
                    </a:solidFill>
                    <a:latin typeface="Comic Sans MS"/>
                    <a:cs typeface="Comic Sans MS"/>
                  </a:rPr>
                  <a:t>HCal</a:t>
                </a:r>
                <a:r>
                  <a:rPr lang="en-US" b="1" dirty="0" smtClean="0">
                    <a:solidFill>
                      <a:schemeClr val="bg1"/>
                    </a:solidFill>
                    <a:latin typeface="Comic Sans MS"/>
                    <a:cs typeface="Comic Sans MS"/>
                  </a:rPr>
                  <a:t>: 38%√E+3%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b="1" dirty="0" smtClean="0">
                    <a:solidFill>
                      <a:schemeClr val="bg1"/>
                    </a:solidFill>
                    <a:latin typeface="Comic Sans MS"/>
                    <a:cs typeface="Comic Sans MS"/>
                  </a:rPr>
                  <a:t>      </a:t>
                </a:r>
                <a:r>
                  <a:rPr lang="en-US" b="1" dirty="0" err="1" smtClean="0">
                    <a:solidFill>
                      <a:schemeClr val="bg1"/>
                    </a:solidFill>
                    <a:latin typeface="Comic Sans MS"/>
                    <a:cs typeface="Comic Sans MS"/>
                  </a:rPr>
                  <a:t>Ecal</a:t>
                </a:r>
                <a:r>
                  <a:rPr lang="en-US" b="1" dirty="0" smtClean="0">
                    <a:solidFill>
                      <a:schemeClr val="bg1"/>
                    </a:solidFill>
                    <a:latin typeface="Comic Sans MS"/>
                    <a:cs typeface="Comic Sans MS"/>
                  </a:rPr>
                  <a:t>:  10%</a:t>
                </a:r>
                <a:r>
                  <a:rPr lang="en-US" b="1" dirty="0">
                    <a:solidFill>
                      <a:schemeClr val="bg1"/>
                    </a:solidFill>
                    <a:latin typeface="Comic Sans MS"/>
                    <a:cs typeface="Comic Sans MS"/>
                  </a:rPr>
                  <a:t>√E</a:t>
                </a:r>
                <a:r>
                  <a:rPr lang="en-US" b="1" dirty="0" smtClean="0">
                    <a:solidFill>
                      <a:schemeClr val="bg1"/>
                    </a:solidFill>
                    <a:latin typeface="Comic Sans MS"/>
                    <a:cs typeface="Comic Sans MS"/>
                  </a:rPr>
                  <a:t>+1.5%</a:t>
                </a:r>
                <a:endParaRPr lang="en-US" b="1" dirty="0">
                  <a:solidFill>
                    <a:schemeClr val="bg1"/>
                  </a:solidFill>
                  <a:latin typeface="Comic Sans MS"/>
                  <a:cs typeface="Comic Sans MS"/>
                </a:endParaRPr>
              </a:p>
            </p:txBody>
          </p:sp>
        </p:grpSp>
        <p:sp>
          <p:nvSpPr>
            <p:cNvPr id="8" name="Oval 7"/>
            <p:cNvSpPr/>
            <p:nvPr/>
          </p:nvSpPr>
          <p:spPr>
            <a:xfrm>
              <a:off x="6049820" y="1778004"/>
              <a:ext cx="831271" cy="60036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0956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need charge separation for DY?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5278" y="699537"/>
            <a:ext cx="8712522" cy="509503"/>
          </a:xfrm>
        </p:spPr>
        <p:txBody>
          <a:bodyPr/>
          <a:lstStyle/>
          <a:p>
            <a:r>
              <a:rPr lang="en-US" dirty="0" smtClean="0"/>
              <a:t>QCD 2</a:t>
            </a:r>
            <a:r>
              <a:rPr lang="en-US" dirty="0" smtClean="0">
                <a:sym typeface="Wingdings"/>
              </a:rPr>
              <a:t>2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40" y="1049020"/>
            <a:ext cx="3902710" cy="25692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5" y="2573020"/>
            <a:ext cx="3139440" cy="2430780"/>
          </a:xfrm>
          <a:prstGeom prst="rect">
            <a:avLst/>
          </a:prstGeom>
        </p:spPr>
      </p:pic>
      <p:sp>
        <p:nvSpPr>
          <p:cNvPr id="8" name="Right Brace 7"/>
          <p:cNvSpPr>
            <a:spLocks noChangeAspect="1"/>
          </p:cNvSpPr>
          <p:nvPr/>
        </p:nvSpPr>
        <p:spPr>
          <a:xfrm rot="16200000" flipH="1">
            <a:off x="1778267" y="3059162"/>
            <a:ext cx="548105" cy="1666240"/>
          </a:xfrm>
          <a:prstGeom prst="rightBrace">
            <a:avLst/>
          </a:prstGeom>
          <a:ln w="31750">
            <a:solidFill>
              <a:srgbClr val="CC66FF"/>
            </a:solidFill>
          </a:ln>
          <a:effectLst>
            <a:glow rad="63500">
              <a:srgbClr val="CC66FF">
                <a:alpha val="45000"/>
              </a:srgb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/>
          <p:nvPr/>
        </p:nvCxnSpPr>
        <p:spPr>
          <a:xfrm>
            <a:off x="2052320" y="4166335"/>
            <a:ext cx="2225040" cy="202465"/>
          </a:xfrm>
          <a:prstGeom prst="bentConnector3">
            <a:avLst/>
          </a:prstGeom>
          <a:ln>
            <a:solidFill>
              <a:srgbClr val="CC66FF"/>
            </a:solidFill>
            <a:tailEnd type="arrow"/>
          </a:ln>
          <a:effectLst>
            <a:glow rad="63500">
              <a:srgbClr val="CC66FF">
                <a:alpha val="45000"/>
              </a:srgb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68320" y="3981669"/>
            <a:ext cx="1379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mic Sans MS"/>
                <a:cs typeface="Comic Sans MS"/>
              </a:rPr>
              <a:t>2 &lt; </a:t>
            </a:r>
            <a:r>
              <a:rPr lang="en-US" sz="1600" b="1" dirty="0" smtClean="0">
                <a:latin typeface="Symbol" charset="2"/>
                <a:cs typeface="Symbol" charset="2"/>
              </a:rPr>
              <a:t>h</a:t>
            </a:r>
            <a:r>
              <a:rPr lang="en-US" sz="1600" b="1" dirty="0" smtClean="0">
                <a:latin typeface="Comic Sans MS"/>
                <a:cs typeface="Comic Sans MS"/>
              </a:rPr>
              <a:t> &lt; 4.5</a:t>
            </a:r>
            <a:endParaRPr lang="en-US" sz="1600" b="1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9125" y="1361440"/>
            <a:ext cx="467988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mic Sans MS"/>
                <a:cs typeface="Comic Sans MS"/>
              </a:rPr>
              <a:t>No big difference between +/- hadrons</a:t>
            </a:r>
          </a:p>
          <a:p>
            <a:r>
              <a:rPr lang="en-US" sz="1600" b="1" dirty="0" smtClean="0">
                <a:latin typeface="Comic Sans MS"/>
                <a:cs typeface="Comic Sans MS"/>
                <a:sym typeface="Wingdings"/>
              </a:rPr>
              <a:t> can live without charge sign discrimination</a:t>
            </a:r>
            <a:endParaRPr lang="en-US" sz="1600" b="1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243" y="5034280"/>
            <a:ext cx="61896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mic Sans MS"/>
                <a:cs typeface="Comic Sans MS"/>
              </a:rPr>
              <a:t>DY and background simulation working</a:t>
            </a:r>
          </a:p>
          <a:p>
            <a:r>
              <a:rPr lang="en-US" b="1" dirty="0" smtClean="0">
                <a:latin typeface="Comic Sans MS"/>
                <a:cs typeface="Comic Sans MS"/>
              </a:rPr>
              <a:t>as soon as upgrade detector performances are known</a:t>
            </a:r>
          </a:p>
          <a:p>
            <a:r>
              <a:rPr lang="en-US" b="1" dirty="0" smtClean="0">
                <a:latin typeface="Comic Sans MS"/>
                <a:cs typeface="Comic Sans MS"/>
              </a:rPr>
              <a:t>they can be integrated in the fast simulator</a:t>
            </a:r>
          </a:p>
          <a:p>
            <a:pPr marL="285750" indent="-285750">
              <a:buFont typeface="Wingdings" charset="0"/>
              <a:buChar char="à"/>
            </a:pPr>
            <a:r>
              <a:rPr lang="en-US" b="1" dirty="0" smtClean="0">
                <a:latin typeface="Comic Sans MS"/>
                <a:cs typeface="Comic Sans MS"/>
                <a:sym typeface="Wingdings"/>
              </a:rPr>
              <a:t>ultimately need full </a:t>
            </a:r>
            <a:r>
              <a:rPr lang="en-US" b="1" dirty="0" err="1" smtClean="0">
                <a:latin typeface="Comic Sans MS"/>
                <a:cs typeface="Comic Sans MS"/>
                <a:sym typeface="Wingdings"/>
              </a:rPr>
              <a:t>Geant</a:t>
            </a:r>
            <a:r>
              <a:rPr lang="en-US" b="1" dirty="0" smtClean="0">
                <a:latin typeface="Comic Sans MS"/>
                <a:cs typeface="Comic Sans MS"/>
                <a:sym typeface="Wingdings"/>
              </a:rPr>
              <a:t> simulation</a:t>
            </a:r>
          </a:p>
          <a:p>
            <a:pPr marL="285750" indent="-285750">
              <a:buFont typeface="Wingdings" charset="0"/>
              <a:buChar char="à"/>
            </a:pPr>
            <a:r>
              <a:rPr lang="en-US" b="1" dirty="0" smtClean="0">
                <a:latin typeface="Comic Sans MS"/>
                <a:cs typeface="Comic Sans MS"/>
                <a:sym typeface="Wingdings"/>
              </a:rPr>
              <a:t>framework can also be applied to </a:t>
            </a:r>
            <a:r>
              <a:rPr lang="en-US" b="1" dirty="0" err="1" smtClean="0">
                <a:latin typeface="Comic Sans MS"/>
                <a:cs typeface="Comic Sans MS"/>
                <a:sym typeface="Wingdings"/>
              </a:rPr>
              <a:t>pA</a:t>
            </a:r>
            <a:endParaRPr lang="en-US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083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1800" y="700088"/>
            <a:ext cx="8712200" cy="5716587"/>
          </a:xfrm>
        </p:spPr>
        <p:txBody>
          <a:bodyPr/>
          <a:lstStyle/>
          <a:p>
            <a:r>
              <a:rPr lang="en-US" dirty="0" smtClean="0"/>
              <a:t>Anna’s calculations for correlation function </a:t>
            </a:r>
            <a:r>
              <a:rPr lang="en-US" dirty="0" err="1" smtClean="0"/>
              <a:t>DY+hadron</a:t>
            </a:r>
            <a:r>
              <a:rPr lang="en-US" dirty="0" smtClean="0"/>
              <a:t> </a:t>
            </a:r>
            <a:r>
              <a:rPr lang="en-US" dirty="0"/>
              <a:t>are based on arXiv:</a:t>
            </a:r>
            <a:r>
              <a:rPr lang="en-US" dirty="0" smtClean="0"/>
              <a:t>1204.4861 and the following process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68580" indent="0">
              <a:buNone/>
            </a:pPr>
            <a:r>
              <a:rPr lang="en-US" dirty="0" smtClean="0"/>
              <a:t>  which is NLO to process a) so are b) and c)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  see Anna’s paper arXiv:1008.2652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964" y="1473200"/>
            <a:ext cx="2377440" cy="17792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964" y="3924300"/>
            <a:ext cx="6591300" cy="15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751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answer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fraction of this process to the total DY cross section ant forward </a:t>
            </a:r>
            <a:r>
              <a:rPr lang="en-US" dirty="0" err="1" smtClean="0"/>
              <a:t>rapidities</a:t>
            </a:r>
            <a:endParaRPr lang="en-US" dirty="0" smtClean="0"/>
          </a:p>
          <a:p>
            <a:r>
              <a:rPr lang="en-US" dirty="0" smtClean="0"/>
              <a:t>how often do we have a hadron together with the DY lepton pair at forward </a:t>
            </a:r>
            <a:r>
              <a:rPr lang="en-US" dirty="0" err="1" smtClean="0"/>
              <a:t>rapidities</a:t>
            </a:r>
            <a:r>
              <a:rPr lang="en-US" dirty="0" smtClean="0"/>
              <a:t> for the LO process</a:t>
            </a:r>
          </a:p>
          <a:p>
            <a:r>
              <a:rPr lang="en-US" dirty="0" smtClean="0"/>
              <a:t>What MC do we have available to answer this question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90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Existing MC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AD25FC1-E940-0141-B066-4AAF90AA57B9}" type="slidenum">
              <a:rPr lang="en-US" sz="1600" b="1">
                <a:latin typeface="Calibri" charset="0"/>
              </a:rPr>
              <a:pPr eaLnBrk="1" hangingPunct="1"/>
              <a:t>4</a:t>
            </a:fld>
            <a:endParaRPr lang="en-US" sz="1600" b="1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19200"/>
            <a:ext cx="1981200" cy="2743200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en-US" sz="1400" b="0" dirty="0" err="1" smtClean="0">
                <a:solidFill>
                  <a:srgbClr val="CC66FF"/>
                </a:solidFill>
                <a:latin typeface="Comic Sans MS Bold"/>
                <a:cs typeface="Comic Sans MS Bold"/>
              </a:rPr>
              <a:t>Pythia</a:t>
            </a:r>
            <a:r>
              <a:rPr lang="en-US" sz="1400" b="0" dirty="0" smtClean="0">
                <a:solidFill>
                  <a:srgbClr val="CC66FF"/>
                </a:solidFill>
                <a:latin typeface="Comic Sans MS Bold"/>
                <a:cs typeface="Comic Sans MS Bold"/>
              </a:rPr>
              <a:t> 6.4</a:t>
            </a:r>
            <a:endParaRPr lang="en-US" sz="1400" b="0" dirty="0">
              <a:solidFill>
                <a:srgbClr val="CC66FF"/>
              </a:solidFill>
              <a:latin typeface="Comic Sans MS Bold"/>
              <a:cs typeface="Comic Sans MS Bold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1400" b="0" dirty="0" smtClean="0">
                <a:solidFill>
                  <a:srgbClr val="CC66FF"/>
                </a:solidFill>
                <a:latin typeface="Comic Sans MS Bold"/>
                <a:cs typeface="Comic Sans MS Bold"/>
              </a:rPr>
              <a:t>can vary </a:t>
            </a:r>
            <a:r>
              <a:rPr lang="en-US" sz="1400" b="0" dirty="0" err="1" smtClean="0">
                <a:solidFill>
                  <a:srgbClr val="CC66FF"/>
                </a:solidFill>
                <a:latin typeface="Comic Sans MS Bold"/>
                <a:cs typeface="Comic Sans MS Bold"/>
              </a:rPr>
              <a:t>renormalisation</a:t>
            </a:r>
            <a:r>
              <a:rPr lang="en-US" sz="1400" b="0" dirty="0" smtClean="0">
                <a:solidFill>
                  <a:srgbClr val="CC66FF"/>
                </a:solidFill>
                <a:latin typeface="Comic Sans MS Bold"/>
                <a:cs typeface="Comic Sans MS Bold"/>
              </a:rPr>
              <a:t> /</a:t>
            </a:r>
            <a:r>
              <a:rPr lang="en-US" sz="1400" b="0" dirty="0" err="1" smtClean="0">
                <a:solidFill>
                  <a:srgbClr val="CC66FF"/>
                </a:solidFill>
                <a:latin typeface="Comic Sans MS Bold"/>
                <a:cs typeface="Comic Sans MS Bold"/>
              </a:rPr>
              <a:t>factorisation</a:t>
            </a:r>
            <a:r>
              <a:rPr lang="en-US" sz="1400" b="0" dirty="0" smtClean="0">
                <a:solidFill>
                  <a:srgbClr val="CC66FF"/>
                </a:solidFill>
                <a:latin typeface="Comic Sans MS Bold"/>
                <a:cs typeface="Comic Sans MS Bold"/>
              </a:rPr>
              <a:t> scale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1400" b="0" dirty="0" smtClean="0">
                <a:solidFill>
                  <a:srgbClr val="CC66FF"/>
                </a:solidFill>
                <a:latin typeface="Comic Sans MS Bold"/>
                <a:cs typeface="Comic Sans MS Bold"/>
              </a:rPr>
              <a:t>have LO + NLO processes included (ISUB 1,15,30) see reference </a:t>
            </a:r>
            <a:r>
              <a:rPr lang="de-DE" sz="1400" b="0" dirty="0">
                <a:solidFill>
                  <a:srgbClr val="CC66FF"/>
                </a:solidFill>
              </a:rPr>
              <a:t>[Eic84</a:t>
            </a:r>
            <a:r>
              <a:rPr lang="de-DE" sz="1400" b="0" dirty="0" smtClean="0">
                <a:solidFill>
                  <a:srgbClr val="CC66FF"/>
                </a:solidFill>
              </a:rPr>
              <a:t>] in Pythia</a:t>
            </a:r>
            <a:endParaRPr lang="en-US" sz="1400" b="0" dirty="0" smtClean="0">
              <a:solidFill>
                <a:srgbClr val="CC66FF"/>
              </a:solidFill>
              <a:latin typeface="Comic Sans MS Bold"/>
              <a:cs typeface="Comic Sans MS Bold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1400" b="0" dirty="0" smtClean="0">
                <a:solidFill>
                  <a:srgbClr val="CC66FF"/>
                </a:solidFill>
                <a:latin typeface="Comic Sans MS Bold"/>
                <a:cs typeface="Comic Sans MS Bold"/>
              </a:rPr>
              <a:t>any PDF we want</a:t>
            </a:r>
            <a:endParaRPr lang="en-US" sz="1400" b="0" dirty="0">
              <a:solidFill>
                <a:srgbClr val="CC66FF"/>
              </a:solidFill>
              <a:latin typeface="Comic Sans MS Bold"/>
              <a:cs typeface="Comic Sans MS Bold"/>
            </a:endParaRPr>
          </a:p>
          <a:p>
            <a:pPr eaLnBrk="1" hangingPunct="1">
              <a:lnSpc>
                <a:spcPct val="90000"/>
              </a:lnSpc>
            </a:pPr>
            <a:endParaRPr lang="en-US" sz="1400" b="0" dirty="0">
              <a:solidFill>
                <a:srgbClr val="CC66FF"/>
              </a:solidFill>
              <a:latin typeface="Comic Sans MS Bold"/>
              <a:cs typeface="Comic Sans MS Bold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200400" y="1219200"/>
            <a:ext cx="2209800" cy="27432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norm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400" dirty="0">
                <a:solidFill>
                  <a:srgbClr val="CC66FF"/>
                </a:solidFill>
                <a:latin typeface="Comic Sans MS Bold"/>
                <a:cs typeface="Comic Sans MS Bold"/>
              </a:rPr>
              <a:t>NLO(</a:t>
            </a:r>
            <a:r>
              <a:rPr lang="en-US" sz="1400" dirty="0" err="1">
                <a:solidFill>
                  <a:srgbClr val="CC66FF"/>
                </a:solidFill>
                <a:latin typeface="Comic Sans MS Bold"/>
                <a:cs typeface="Comic Sans MS Bold"/>
              </a:rPr>
              <a:t>Jianwei</a:t>
            </a:r>
            <a:r>
              <a:rPr lang="en-US" sz="1400" dirty="0">
                <a:solidFill>
                  <a:srgbClr val="CC66FF"/>
                </a:solidFill>
                <a:latin typeface="Comic Sans MS Bold"/>
                <a:cs typeface="Comic Sans MS Bold"/>
              </a:rPr>
              <a:t>)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1400" dirty="0">
              <a:solidFill>
                <a:srgbClr val="CC66FF"/>
              </a:solidFill>
              <a:latin typeface="Comic Sans MS Bold"/>
              <a:cs typeface="Comic Sans MS Bold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sz="1400" dirty="0">
                <a:solidFill>
                  <a:srgbClr val="CC66FF"/>
                </a:solidFill>
                <a:latin typeface="Comic Sans MS Bold"/>
                <a:cs typeface="Comic Sans MS Bold"/>
              </a:rPr>
              <a:t>CTEQ6 PDFs  (</a:t>
            </a:r>
            <a:r>
              <a:rPr lang="en-US" sz="1400" dirty="0" err="1">
                <a:solidFill>
                  <a:srgbClr val="CC66FF"/>
                </a:solidFill>
                <a:latin typeface="Comic Sans MS Bold"/>
                <a:cs typeface="Comic Sans MS Bold"/>
              </a:rPr>
              <a:t>msbar</a:t>
            </a:r>
            <a:r>
              <a:rPr lang="en-US" sz="1400" dirty="0" smtClean="0">
                <a:solidFill>
                  <a:srgbClr val="CC66FF"/>
                </a:solidFill>
                <a:latin typeface="Comic Sans MS Bold"/>
                <a:cs typeface="Comic Sans MS Bold"/>
              </a:rPr>
              <a:t>)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1400" dirty="0">
              <a:solidFill>
                <a:srgbClr val="CC66FF"/>
              </a:solidFill>
              <a:latin typeface="Comic Sans MS Bold"/>
              <a:cs typeface="Comic Sans MS Bold"/>
            </a:endParaRPr>
          </a:p>
          <a:p>
            <a:pPr marL="0" indent="0" eaLnBrk="1" hangingPunct="1">
              <a:spcBef>
                <a:spcPct val="20000"/>
              </a:spcBef>
            </a:pPr>
            <a:r>
              <a:rPr lang="en-US" sz="1400" dirty="0" smtClean="0">
                <a:solidFill>
                  <a:srgbClr val="CC66FF"/>
                </a:solidFill>
                <a:latin typeface="Comic Sans MS Bold"/>
                <a:cs typeface="Comic Sans MS Bold"/>
              </a:rPr>
              <a:t>calculates only </a:t>
            </a:r>
            <a:r>
              <a:rPr lang="en-US" sz="1400" dirty="0" err="1" smtClean="0">
                <a:solidFill>
                  <a:srgbClr val="CC66FF"/>
                </a:solidFill>
                <a:latin typeface="Comic Sans MS Bold"/>
                <a:cs typeface="Comic Sans MS Bold"/>
              </a:rPr>
              <a:t>c.s</a:t>
            </a:r>
            <a:r>
              <a:rPr lang="en-US" sz="1400" dirty="0" smtClean="0">
                <a:solidFill>
                  <a:srgbClr val="CC66FF"/>
                </a:solidFill>
                <a:latin typeface="Comic Sans MS Bold"/>
                <a:cs typeface="Comic Sans MS Bold"/>
              </a:rPr>
              <a:t>.</a:t>
            </a:r>
            <a:endParaRPr lang="en-US" sz="1400" dirty="0">
              <a:solidFill>
                <a:srgbClr val="CC66FF"/>
              </a:solidFill>
              <a:latin typeface="Comic Sans MS Bold"/>
              <a:cs typeface="Comic Sans MS Bold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1400" dirty="0">
              <a:solidFill>
                <a:srgbClr val="CC66FF"/>
              </a:solidFill>
              <a:latin typeface="Comic Sans MS Bold"/>
              <a:cs typeface="Comic Sans MS Bold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1400" dirty="0">
              <a:solidFill>
                <a:srgbClr val="CC66FF"/>
              </a:solidFill>
              <a:latin typeface="Comic Sans MS Bold"/>
              <a:cs typeface="Comic Sans MS Bold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791200" y="1219200"/>
            <a:ext cx="2362200" cy="27432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norm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1400" dirty="0">
                <a:latin typeface="Comic Sans MS Bold"/>
                <a:cs typeface="Comic Sans MS Bold"/>
              </a:rPr>
              <a:t>NLO(Ivan &amp; </a:t>
            </a:r>
            <a:r>
              <a:rPr lang="en-US" sz="1400" dirty="0" err="1">
                <a:latin typeface="Comic Sans MS Bold"/>
                <a:cs typeface="Comic Sans MS Bold"/>
              </a:rPr>
              <a:t>Benwei</a:t>
            </a:r>
            <a:r>
              <a:rPr lang="en-US" sz="1400" dirty="0">
                <a:latin typeface="Comic Sans MS Bold"/>
                <a:cs typeface="Comic Sans MS Bold"/>
              </a:rPr>
              <a:t>)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1400" dirty="0">
              <a:latin typeface="Comic Sans MS Bold"/>
              <a:cs typeface="Comic Sans MS Bold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sz="1400" dirty="0">
                <a:latin typeface="Comic Sans MS Bold"/>
                <a:cs typeface="Comic Sans MS Bold"/>
              </a:rPr>
              <a:t>CTEQ6 PDFs for different renormalization scale</a:t>
            </a:r>
            <a:br>
              <a:rPr lang="en-US" sz="1400" dirty="0">
                <a:latin typeface="Comic Sans MS Bold"/>
                <a:cs typeface="Comic Sans MS Bold"/>
              </a:rPr>
            </a:br>
            <a:r>
              <a:rPr lang="en-US" sz="1400" dirty="0">
                <a:latin typeface="Symbol" charset="2"/>
                <a:cs typeface="Symbol" charset="2"/>
              </a:rPr>
              <a:t>m</a:t>
            </a:r>
            <a:r>
              <a:rPr lang="en-US" sz="1400" dirty="0" smtClean="0">
                <a:latin typeface="Comic Sans MS Bold"/>
                <a:cs typeface="Comic Sans MS Bold"/>
              </a:rPr>
              <a:t>=</a:t>
            </a:r>
            <a:r>
              <a:rPr lang="en-US" sz="1400" dirty="0">
                <a:latin typeface="Comic Sans MS Bold"/>
                <a:cs typeface="Comic Sans MS Bold"/>
              </a:rPr>
              <a:t>Q,2Q,Q/</a:t>
            </a:r>
            <a:r>
              <a:rPr lang="en-US" sz="1400" dirty="0" smtClean="0">
                <a:latin typeface="Comic Sans MS Bold"/>
                <a:cs typeface="Comic Sans MS Bold"/>
              </a:rPr>
              <a:t>2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1400" dirty="0">
              <a:latin typeface="Comic Sans MS Bold"/>
              <a:cs typeface="Comic Sans MS Bold"/>
            </a:endParaRPr>
          </a:p>
          <a:p>
            <a:pPr marL="0" indent="0" eaLnBrk="1" hangingPunct="1">
              <a:spcBef>
                <a:spcPct val="20000"/>
              </a:spcBef>
            </a:pPr>
            <a:r>
              <a:rPr lang="en-US" sz="1400" dirty="0" smtClean="0">
                <a:latin typeface="Comic Sans MS Bold"/>
                <a:cs typeface="Comic Sans MS Bold"/>
              </a:rPr>
              <a:t>seems nonsense see next slide</a:t>
            </a:r>
            <a:endParaRPr lang="en-US" sz="1400" dirty="0">
              <a:latin typeface="Comic Sans MS Bold"/>
              <a:cs typeface="Comic Sans MS Bold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1400" dirty="0">
              <a:latin typeface="Comic Sans MS Bold"/>
              <a:cs typeface="Comic Sans MS Bold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200400" y="4038600"/>
            <a:ext cx="2209800" cy="27432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norm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400" dirty="0">
                <a:solidFill>
                  <a:srgbClr val="CC66FF"/>
                </a:solidFill>
                <a:latin typeface="Comic Sans MS Bold"/>
                <a:cs typeface="Comic Sans MS Bold"/>
              </a:rPr>
              <a:t>NLO(E866)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1400" dirty="0">
              <a:solidFill>
                <a:srgbClr val="CC66FF"/>
              </a:solidFill>
              <a:latin typeface="Comic Sans MS Bold"/>
              <a:cs typeface="Comic Sans MS Bold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sz="1400" dirty="0">
                <a:solidFill>
                  <a:srgbClr val="CC66FF"/>
                </a:solidFill>
                <a:latin typeface="Comic Sans MS Bold"/>
                <a:cs typeface="Comic Sans MS Bold"/>
              </a:rPr>
              <a:t>CTEQ6 PDFs or</a:t>
            </a:r>
          </a:p>
          <a:p>
            <a:pPr marL="0" indent="0" eaLnBrk="1" hangingPunct="1">
              <a:spcBef>
                <a:spcPct val="20000"/>
              </a:spcBef>
            </a:pPr>
            <a:r>
              <a:rPr lang="en-US" sz="1400" dirty="0" smtClean="0">
                <a:solidFill>
                  <a:srgbClr val="CC66FF"/>
                </a:solidFill>
                <a:latin typeface="Comic Sans MS Bold"/>
                <a:cs typeface="Comic Sans MS Bold"/>
              </a:rPr>
              <a:t>      MRST2001</a:t>
            </a:r>
          </a:p>
          <a:p>
            <a:pPr marL="0" indent="0" eaLnBrk="1" hangingPunct="1">
              <a:spcBef>
                <a:spcPct val="20000"/>
              </a:spcBef>
            </a:pPr>
            <a:endParaRPr lang="en-US" sz="1400" dirty="0">
              <a:solidFill>
                <a:srgbClr val="CC66FF"/>
              </a:solidFill>
              <a:latin typeface="Comic Sans MS Bold"/>
              <a:cs typeface="Comic Sans MS Bold"/>
            </a:endParaRPr>
          </a:p>
          <a:p>
            <a:pPr marL="0" indent="0" eaLnBrk="1" hangingPunct="1">
              <a:spcBef>
                <a:spcPct val="20000"/>
              </a:spcBef>
            </a:pPr>
            <a:r>
              <a:rPr lang="en-US" sz="1400" dirty="0">
                <a:solidFill>
                  <a:srgbClr val="CC66FF"/>
                </a:solidFill>
                <a:latin typeface="Comic Sans MS Bold"/>
                <a:cs typeface="Comic Sans MS Bold"/>
              </a:rPr>
              <a:t>calculates only </a:t>
            </a:r>
            <a:r>
              <a:rPr lang="en-US" sz="1400" dirty="0" err="1">
                <a:solidFill>
                  <a:srgbClr val="CC66FF"/>
                </a:solidFill>
                <a:latin typeface="Comic Sans MS Bold"/>
                <a:cs typeface="Comic Sans MS Bold"/>
              </a:rPr>
              <a:t>c.s</a:t>
            </a:r>
            <a:r>
              <a:rPr lang="en-US" sz="1400" dirty="0" smtClean="0">
                <a:solidFill>
                  <a:srgbClr val="CC66FF"/>
                </a:solidFill>
                <a:latin typeface="Comic Sans MS Bold"/>
                <a:cs typeface="Comic Sans MS Bold"/>
              </a:rPr>
              <a:t>.</a:t>
            </a:r>
            <a:endParaRPr lang="en-US" sz="1400" dirty="0">
              <a:solidFill>
                <a:srgbClr val="CC66FF"/>
              </a:solidFill>
              <a:latin typeface="Comic Sans MS Bold"/>
              <a:cs typeface="Comic Sans MS Bold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1400" dirty="0">
              <a:solidFill>
                <a:srgbClr val="CC66FF"/>
              </a:solidFill>
              <a:latin typeface="Comic Sans MS Bold"/>
              <a:cs typeface="Comic Sans MS Bold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sz="1400" dirty="0">
              <a:solidFill>
                <a:srgbClr val="CC66FF"/>
              </a:solidFill>
              <a:latin typeface="Comic Sans MS Bold"/>
              <a:cs typeface="Comic Sans MS Bol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546" y="4534766"/>
            <a:ext cx="1402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66FF"/>
                </a:solidFill>
                <a:latin typeface="Comic Sans MS"/>
                <a:cs typeface="Comic Sans MS"/>
              </a:rPr>
              <a:t>MCs </a:t>
            </a:r>
            <a:r>
              <a:rPr lang="en-US" dirty="0" err="1" smtClean="0">
                <a:solidFill>
                  <a:srgbClr val="CC66FF"/>
                </a:solidFill>
                <a:latin typeface="Comic Sans MS"/>
                <a:cs typeface="Comic Sans MS"/>
              </a:rPr>
              <a:t>inhand</a:t>
            </a:r>
            <a:endParaRPr lang="en-US" dirty="0">
              <a:solidFill>
                <a:srgbClr val="CC66FF"/>
              </a:solidFill>
              <a:latin typeface="Comic Sans MS"/>
              <a:cs typeface="Comic Sans M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06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Ratio of (NLOs / </a:t>
            </a:r>
            <a:r>
              <a:rPr lang="en-US" sz="3200" dirty="0" err="1"/>
              <a:t>Pythia</a:t>
            </a:r>
            <a:r>
              <a:rPr lang="en-US" sz="3200" dirty="0"/>
              <a:t> cross section)</a:t>
            </a:r>
          </a:p>
        </p:txBody>
      </p:sp>
      <p:pic>
        <p:nvPicPr>
          <p:cNvPr id="7171" name="Picture 5" descr="C:\Users\Kwangbok\Desktop\tmp\comparis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7848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40475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6540123-80E2-1946-8E32-B7D4AF7F252E}" type="slidenum">
              <a:rPr lang="en-US" sz="1600" b="1">
                <a:latin typeface="Calibri" charset="0"/>
              </a:rPr>
              <a:pPr eaLnBrk="1" hangingPunct="1"/>
              <a:t>5</a:t>
            </a:fld>
            <a:endParaRPr lang="en-US" sz="1600" b="1">
              <a:latin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98818" y="2228151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/>
                <a:cs typeface="Comic Sans MS"/>
              </a:rPr>
              <a:t>y=1.7</a:t>
            </a:r>
            <a:endParaRPr lang="en-US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67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 kinematic studies for 200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compare NLO </a:t>
            </a:r>
            <a:r>
              <a:rPr lang="en-US" dirty="0" err="1" smtClean="0"/>
              <a:t>pythia</a:t>
            </a:r>
            <a:r>
              <a:rPr lang="en-US" dirty="0" smtClean="0"/>
              <a:t>-DY with NLO-DY calculations</a:t>
            </a:r>
          </a:p>
          <a:p>
            <a:pPr lvl="1"/>
            <a:r>
              <a:rPr lang="en-US" dirty="0" smtClean="0"/>
              <a:t>will the agreement be as good as for LO</a:t>
            </a:r>
          </a:p>
          <a:p>
            <a:pPr lvl="1"/>
            <a:r>
              <a:rPr lang="en-US" dirty="0" smtClean="0"/>
              <a:t>NLO/LO = 1.25</a:t>
            </a:r>
          </a:p>
          <a:p>
            <a:pPr lvl="1"/>
            <a:r>
              <a:rPr lang="en-US" dirty="0" smtClean="0"/>
              <a:t>forward rapidity intrinsic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is important</a:t>
            </a:r>
            <a:endParaRPr lang="en-US" baseline="-25000" dirty="0" smtClean="0"/>
          </a:p>
          <a:p>
            <a:r>
              <a:rPr lang="en-US" dirty="0" smtClean="0"/>
              <a:t>see how Anna’s cuts translate into star forward upgrade acceptance</a:t>
            </a:r>
          </a:p>
          <a:p>
            <a:r>
              <a:rPr lang="en-US" dirty="0" smtClean="0"/>
              <a:t>can we see the NLO process </a:t>
            </a:r>
            <a:r>
              <a:rPr lang="en-US" dirty="0" smtClean="0">
                <a:sym typeface="Wingdings"/>
              </a:rPr>
              <a:t> many LO DY pairs have an additional hadron ( from target remnant)</a:t>
            </a:r>
          </a:p>
          <a:p>
            <a:r>
              <a:rPr lang="en-US" dirty="0" smtClean="0">
                <a:sym typeface="Wingdings"/>
              </a:rPr>
              <a:t>can we suppress QCD backgrounds enough?</a:t>
            </a:r>
          </a:p>
          <a:p>
            <a:pPr marL="68580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 see some DY simulations for pp-500 </a:t>
            </a:r>
            <a:r>
              <a:rPr lang="en-US" dirty="0" err="1" smtClean="0">
                <a:sym typeface="Wingdings"/>
              </a:rPr>
              <a:t>GeV</a:t>
            </a:r>
            <a:r>
              <a:rPr lang="en-US" dirty="0" smtClean="0">
                <a:sym typeface="Wingdings"/>
              </a:rPr>
              <a:t> on the next slides.</a:t>
            </a:r>
          </a:p>
          <a:p>
            <a:r>
              <a:rPr lang="en-US" dirty="0" smtClean="0">
                <a:sym typeface="Wingdings"/>
              </a:rPr>
              <a:t>….. and many more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7A68-6CDC-BF4C-A518-F2B8A7ADE48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5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40515"/>
            <a:ext cx="9144000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0" y="29632"/>
            <a:ext cx="9118600" cy="609264"/>
          </a:xfrm>
        </p:spPr>
        <p:txBody>
          <a:bodyPr/>
          <a:lstStyle/>
          <a:p>
            <a:r>
              <a:rPr lang="en-US" sz="2800" dirty="0" smtClean="0"/>
              <a:t>A little bit about DY Parton </a:t>
            </a:r>
            <a:r>
              <a:rPr lang="en-US" sz="2800" dirty="0" smtClean="0"/>
              <a:t>Kinematics: 500 </a:t>
            </a:r>
            <a:r>
              <a:rPr lang="en-US" sz="2800" dirty="0" err="1" smtClean="0"/>
              <a:t>GeV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AD2AA-A498-405E-BB1D-CFE90C36B4E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73350"/>
            <a:ext cx="9144000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47040" y="4169193"/>
            <a:ext cx="2090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4 </a:t>
            </a:r>
            <a:r>
              <a:rPr lang="en-US" sz="1400" b="1" dirty="0" err="1" smtClean="0">
                <a:solidFill>
                  <a:schemeClr val="bg1"/>
                </a:solidFill>
                <a:latin typeface="Comic Sans MS"/>
                <a:cs typeface="Comic Sans MS"/>
              </a:rPr>
              <a:t>GeV</a:t>
            </a:r>
            <a:r>
              <a:rPr lang="en-US" sz="1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 &lt; </a:t>
            </a:r>
            <a:r>
              <a:rPr lang="en-US" sz="1400" b="1" dirty="0" err="1" smtClean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r>
              <a:rPr lang="en-US" sz="1400" b="1" baseline="-25000" dirty="0" err="1" smtClean="0">
                <a:solidFill>
                  <a:schemeClr val="bg1"/>
                </a:solidFill>
                <a:latin typeface="Comic Sans MS"/>
                <a:cs typeface="Comic Sans MS"/>
              </a:rPr>
              <a:t>inv</a:t>
            </a:r>
            <a:r>
              <a:rPr lang="en-US" sz="1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 &lt; 9 </a:t>
            </a:r>
            <a:r>
              <a:rPr lang="en-US" sz="1400" b="1" smtClean="0">
                <a:solidFill>
                  <a:schemeClr val="bg1"/>
                </a:solidFill>
                <a:latin typeface="Comic Sans MS"/>
                <a:cs typeface="Comic Sans MS"/>
              </a:rPr>
              <a:t>GeV</a:t>
            </a:r>
            <a:endParaRPr lang="en-US" sz="1400" b="1" baseline="300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6478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Drell-Yan lepton pairs</a:t>
            </a:r>
          </a:p>
        </p:txBody>
      </p:sp>
      <p:grpSp>
        <p:nvGrpSpPr>
          <p:cNvPr id="37890" name="Group 13"/>
          <p:cNvGrpSpPr>
            <a:grpSpLocks/>
          </p:cNvGrpSpPr>
          <p:nvPr/>
        </p:nvGrpSpPr>
        <p:grpSpPr bwMode="auto">
          <a:xfrm>
            <a:off x="263525" y="3124200"/>
            <a:ext cx="4003675" cy="3429000"/>
            <a:chOff x="264278" y="3124200"/>
            <a:chExt cx="4002922" cy="3429000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278" y="3124200"/>
              <a:ext cx="4002922" cy="3429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/>
          </p:spPr>
        </p:pic>
        <p:sp>
          <p:nvSpPr>
            <p:cNvPr id="5" name="TextBox 4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62000" y="3124200"/>
              <a:ext cx="1516377" cy="390748"/>
            </a:xfrm>
            <a:prstGeom prst="rect">
              <a:avLst/>
            </a:prstGeom>
            <a:blipFill rotWithShape="1">
              <a:blip r:embed="rId3"/>
              <a:stretch>
                <a:fillRect b="-6250"/>
              </a:stretch>
            </a:blipFill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noFill/>
                  <a:latin typeface="+mn-lt"/>
                </a:rPr>
                <a:t> </a:t>
              </a:r>
            </a:p>
          </p:txBody>
        </p:sp>
      </p:grpSp>
      <p:grpSp>
        <p:nvGrpSpPr>
          <p:cNvPr id="37891" name="Group 12"/>
          <p:cNvGrpSpPr>
            <a:grpSpLocks/>
          </p:cNvGrpSpPr>
          <p:nvPr/>
        </p:nvGrpSpPr>
        <p:grpSpPr bwMode="auto">
          <a:xfrm>
            <a:off x="2717800" y="2128838"/>
            <a:ext cx="3971925" cy="3438525"/>
            <a:chOff x="2733974" y="2047652"/>
            <a:chExt cx="3971626" cy="3438748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 rotWithShape="1">
            <a:blip r:embed="rId4"/>
            <a:srcRect l="782"/>
            <a:stretch/>
          </p:blipFill>
          <p:spPr bwMode="auto">
            <a:xfrm>
              <a:off x="2733974" y="2057178"/>
              <a:ext cx="3971626" cy="342922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/>
          </p:spPr>
        </p:pic>
        <p:sp>
          <p:nvSpPr>
            <p:cNvPr id="8" name="TextBox 7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284223" y="2047652"/>
              <a:ext cx="1516377" cy="390748"/>
            </a:xfrm>
            <a:prstGeom prst="rect">
              <a:avLst/>
            </a:prstGeom>
            <a:blipFill rotWithShape="1">
              <a:blip r:embed="rId5"/>
              <a:stretch>
                <a:fillRect b="-7813"/>
              </a:stretch>
            </a:blipFill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noFill/>
                  <a:latin typeface="+mn-lt"/>
                </a:rPr>
                <a:t> </a:t>
              </a:r>
            </a:p>
          </p:txBody>
        </p:sp>
      </p:grpSp>
      <p:grpSp>
        <p:nvGrpSpPr>
          <p:cNvPr id="37892" name="Group 8"/>
          <p:cNvGrpSpPr>
            <a:grpSpLocks/>
          </p:cNvGrpSpPr>
          <p:nvPr/>
        </p:nvGrpSpPr>
        <p:grpSpPr bwMode="auto">
          <a:xfrm>
            <a:off x="5140325" y="1112838"/>
            <a:ext cx="4003675" cy="3459162"/>
            <a:chOff x="4836278" y="1723132"/>
            <a:chExt cx="4002922" cy="3458468"/>
          </a:xfrm>
        </p:grpSpPr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36278" y="1753288"/>
              <a:ext cx="4002922" cy="342831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/>
          </p:spPr>
        </p:pic>
        <p:sp>
          <p:nvSpPr>
            <p:cNvPr id="11" name="TextBox 10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341623" y="1723132"/>
              <a:ext cx="1516377" cy="390748"/>
            </a:xfrm>
            <a:prstGeom prst="rect">
              <a:avLst/>
            </a:prstGeom>
            <a:blipFill rotWithShape="1">
              <a:blip r:embed="rId7"/>
              <a:stretch>
                <a:fillRect b="-7813"/>
              </a:stretch>
            </a:blipFill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noFill/>
                  <a:latin typeface="+mn-lt"/>
                </a:rPr>
                <a:t> </a:t>
              </a:r>
            </a:p>
          </p:txBody>
        </p:sp>
      </p:grpSp>
      <p:sp>
        <p:nvSpPr>
          <p:cNvPr id="37893" name="TextBox 14"/>
          <p:cNvSpPr txBox="1">
            <a:spLocks noChangeArrowheads="1"/>
          </p:cNvSpPr>
          <p:nvPr/>
        </p:nvSpPr>
        <p:spPr bwMode="auto">
          <a:xfrm>
            <a:off x="0" y="949960"/>
            <a:ext cx="50084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Leptons have high energy</a:t>
            </a:r>
          </a:p>
          <a:p>
            <a:r>
              <a:rPr lang="en-US" sz="2800" dirty="0">
                <a:latin typeface="Comic Sans MS"/>
                <a:cs typeface="Comic Sans MS"/>
              </a:rPr>
              <a:t>Energies are very correlated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AFB99-144E-46F2-96B0-033B53109C1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576495" y="3752273"/>
            <a:ext cx="2964835" cy="115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959804" y="1503664"/>
            <a:ext cx="0" cy="27127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86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Backgrounds to DY production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51F1B-CFB1-C34C-B14F-6886EAB095E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4000" y="609600"/>
            <a:ext cx="454483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CC66FF"/>
              </a:buClr>
              <a:buFont typeface="Wingdings" charset="2"/>
              <a:buChar char="q"/>
            </a:pPr>
            <a:r>
              <a:rPr lang="en-US" sz="2000" dirty="0" smtClean="0">
                <a:latin typeface="Comic Sans MS"/>
                <a:cs typeface="Comic Sans MS"/>
              </a:rPr>
              <a:t> Most </a:t>
            </a:r>
            <a:r>
              <a:rPr lang="en-US" sz="2000" dirty="0" err="1" smtClean="0">
                <a:latin typeface="Comic Sans MS"/>
                <a:cs typeface="Comic Sans MS"/>
              </a:rPr>
              <a:t>dominat</a:t>
            </a:r>
            <a:r>
              <a:rPr lang="en-US" sz="2000" dirty="0" smtClean="0">
                <a:latin typeface="Comic Sans MS"/>
                <a:cs typeface="Comic Sans MS"/>
              </a:rPr>
              <a:t> background sources </a:t>
            </a:r>
          </a:p>
          <a:p>
            <a:pPr lvl="1">
              <a:buClr>
                <a:srgbClr val="CC66FF"/>
              </a:buClr>
              <a:buFont typeface="Wingdings" charset="2"/>
              <a:buChar char="q"/>
            </a:pPr>
            <a:r>
              <a:rPr lang="en-US" dirty="0" smtClean="0">
                <a:latin typeface="Comic Sans MS"/>
                <a:cs typeface="Comic Sans MS"/>
              </a:rPr>
              <a:t> QCD 2</a:t>
            </a:r>
            <a:r>
              <a:rPr lang="en-US" dirty="0" smtClean="0">
                <a:latin typeface="Comic Sans MS"/>
                <a:cs typeface="Comic Sans MS"/>
                <a:sym typeface="Wingdings"/>
              </a:rPr>
              <a:t>2</a:t>
            </a:r>
          </a:p>
          <a:p>
            <a:pPr lvl="1">
              <a:buClr>
                <a:srgbClr val="CC66FF"/>
              </a:buClr>
              <a:buFont typeface="Wingdings" charset="2"/>
              <a:buChar char="q"/>
            </a:pPr>
            <a:r>
              <a:rPr lang="en-US" dirty="0" smtClean="0">
                <a:latin typeface="Comic Sans MS"/>
                <a:cs typeface="Comic Sans MS"/>
                <a:sym typeface="Wingdings"/>
              </a:rPr>
              <a:t> Heavy </a:t>
            </a:r>
            <a:r>
              <a:rPr lang="en-US" dirty="0" err="1" smtClean="0">
                <a:latin typeface="Comic Sans MS"/>
                <a:cs typeface="Comic Sans MS"/>
                <a:sym typeface="Wingdings"/>
              </a:rPr>
              <a:t>flavour</a:t>
            </a:r>
            <a:r>
              <a:rPr lang="en-US" dirty="0" smtClean="0">
                <a:latin typeface="Comic Sans MS"/>
                <a:cs typeface="Comic Sans MS"/>
                <a:sym typeface="Wingdings"/>
              </a:rPr>
              <a:t> </a:t>
            </a:r>
          </a:p>
          <a:p>
            <a:pPr lvl="1">
              <a:buClr>
                <a:srgbClr val="CC66FF"/>
              </a:buClr>
              <a:buFont typeface="Wingdings" charset="2"/>
              <a:buChar char="q"/>
            </a:pPr>
            <a:r>
              <a:rPr lang="en-US" dirty="0" smtClean="0">
                <a:latin typeface="Comic Sans MS"/>
                <a:cs typeface="Comic Sans MS"/>
                <a:sym typeface="Wingdings"/>
              </a:rPr>
              <a:t> photon conversion in material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1764963"/>
            <a:ext cx="8229600" cy="1130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66FF"/>
              </a:buClr>
              <a:buSzTx/>
              <a:buFont typeface="Wingdings" charset="2"/>
              <a:buChar char="q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All charged particle pairs between J/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  <a:sym typeface="Symbol"/>
              </a:rPr>
              <a:t>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and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  <a:sym typeface="Symbol"/>
              </a:rPr>
              <a:t>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66FF"/>
              </a:buClr>
              <a:buSzTx/>
              <a:buFont typeface="Wingdings" charset="2"/>
              <a:buChar char="q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Hadron suppression 10</a:t>
            </a:r>
            <a:r>
              <a:rPr lang="en-US" sz="2000" b="1" baseline="30000" dirty="0">
                <a:latin typeface="Comic Sans MS"/>
                <a:cs typeface="Comic Sans MS"/>
              </a:rPr>
              <a:t>5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-10</a:t>
            </a:r>
            <a:r>
              <a:rPr lang="en-US" sz="2000" b="1" baseline="30000" dirty="0">
                <a:latin typeface="Comic Sans MS"/>
                <a:cs typeface="Comic Sans MS"/>
              </a:rPr>
              <a:t>6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needed at 500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GeV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796925" marR="0" lvl="1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66FF"/>
              </a:buClr>
              <a:buSzTx/>
              <a:buFont typeface="Wingdings" charset="2"/>
              <a:buChar char="Ø"/>
              <a:tabLst/>
              <a:defRPr/>
            </a:pP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Drell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Yan signal reduced in 200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GeV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forward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48200" y="3471606"/>
            <a:ext cx="4240530" cy="3335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600" y="3471606"/>
            <a:ext cx="4240530" cy="3335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28600" y="2931180"/>
            <a:ext cx="4240530" cy="523220"/>
          </a:xfrm>
          <a:prstGeom prst="rect">
            <a:avLst/>
          </a:prstGeom>
          <a:solidFill>
            <a:srgbClr val="0000FF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  <a:latin typeface="Comic Sans MS Bold"/>
                <a:cs typeface="Comic Sans MS Bold"/>
              </a:rPr>
              <a:t>200 </a:t>
            </a:r>
            <a:r>
              <a:rPr lang="en-US" sz="2800" dirty="0" err="1" smtClean="0">
                <a:solidFill>
                  <a:srgbClr val="FFFFFF"/>
                </a:solidFill>
                <a:latin typeface="Comic Sans MS Bold"/>
                <a:cs typeface="Comic Sans MS Bold"/>
              </a:rPr>
              <a:t>GeV</a:t>
            </a:r>
            <a:endParaRPr lang="en-US" sz="2800" dirty="0">
              <a:solidFill>
                <a:srgbClr val="FFFFFF"/>
              </a:solidFill>
              <a:latin typeface="Comic Sans MS Bold"/>
              <a:cs typeface="Comic Sans MS Bol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200" y="2931180"/>
            <a:ext cx="4240530" cy="523220"/>
          </a:xfrm>
          <a:prstGeom prst="rect">
            <a:avLst/>
          </a:prstGeom>
          <a:solidFill>
            <a:srgbClr val="0000FF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FF"/>
                </a:solidFill>
                <a:latin typeface="Comic Sans MS"/>
                <a:cs typeface="Comic Sans MS"/>
              </a:rPr>
              <a:t>5</a:t>
            </a:r>
            <a:r>
              <a:rPr lang="en-US" sz="2800" b="1" dirty="0" smtClean="0">
                <a:solidFill>
                  <a:srgbClr val="FFFFFF"/>
                </a:solidFill>
                <a:latin typeface="Comic Sans MS"/>
                <a:cs typeface="Comic Sans MS"/>
              </a:rPr>
              <a:t>00 </a:t>
            </a:r>
            <a:r>
              <a:rPr lang="en-US" sz="2800" b="1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GeV</a:t>
            </a:r>
            <a:endParaRPr lang="en-US" sz="2800" b="1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6084455" y="3636818"/>
            <a:ext cx="11545" cy="277985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1676401" y="3636818"/>
            <a:ext cx="11545" cy="277985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53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Metro.thmx</Template>
  <TotalTime>13488</TotalTime>
  <Words>489</Words>
  <Application>Microsoft Macintosh PowerPoint</Application>
  <PresentationFormat>On-screen Show (4:3)</PresentationFormat>
  <Paragraphs>116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Drell-Yan</vt:lpstr>
      <vt:lpstr>PowerPoint Presentation</vt:lpstr>
      <vt:lpstr>Questions to answer</vt:lpstr>
      <vt:lpstr>Existing MC</vt:lpstr>
      <vt:lpstr>Ratio of (NLOs / Pythia cross section)</vt:lpstr>
      <vt:lpstr>What to Do</vt:lpstr>
      <vt:lpstr>A little bit about DY Parton Kinematics: 500 GeV</vt:lpstr>
      <vt:lpstr>Drell-Yan lepton pairs</vt:lpstr>
      <vt:lpstr>Backgrounds to DY production</vt:lpstr>
      <vt:lpstr>Background rejection</vt:lpstr>
      <vt:lpstr>Drell-Yan at forward rapidities</vt:lpstr>
      <vt:lpstr>BACKUP</vt:lpstr>
      <vt:lpstr>Do we need charge separation for DY?</vt:lpstr>
    </vt:vector>
  </TitlesOfParts>
  <Company>JLAB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we do with 200GeV polarized pp in 2011</dc:title>
  <dc:creator>elke-caroline aschenauer</dc:creator>
  <cp:lastModifiedBy>elke-caroline aschenauer</cp:lastModifiedBy>
  <cp:revision>367</cp:revision>
  <cp:lastPrinted>2010-04-22T12:46:06Z</cp:lastPrinted>
  <dcterms:created xsi:type="dcterms:W3CDTF">2010-06-08T13:09:20Z</dcterms:created>
  <dcterms:modified xsi:type="dcterms:W3CDTF">2013-10-08T02:27:13Z</dcterms:modified>
</cp:coreProperties>
</file>