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7" r:id="rId3"/>
    <p:sldId id="258" r:id="rId4"/>
    <p:sldId id="256" r:id="rId5"/>
    <p:sldId id="259" r:id="rId6"/>
    <p:sldId id="263" r:id="rId7"/>
    <p:sldId id="260" r:id="rId8"/>
    <p:sldId id="261" r:id="rId9"/>
    <p:sldId id="262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F"/>
    <a:srgbClr val="DC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1" d="100"/>
          <a:sy n="191" d="100"/>
        </p:scale>
        <p:origin x="-792" y="-56"/>
      </p:cViewPr>
      <p:guideLst>
        <p:guide orient="horz" pos="216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659DC-5E16-3043-8F06-8EF7B882BE75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8E12E-C12C-714F-B82F-BD442B629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914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6364A-BBC3-4178-9629-538768D853D4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683E2-E382-4896-B370-4A5E046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88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8002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91440" bIns="914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3400" y="583287"/>
            <a:ext cx="853119" cy="369332"/>
          </a:xfrm>
        </p:spPr>
        <p:txBody>
          <a:bodyPr/>
          <a:lstStyle/>
          <a:p>
            <a:fld id="{4C67008E-1A12-0248-B99E-4E26DC650498}" type="datetime1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990600"/>
            <a:ext cx="88392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52400" y="6324600"/>
            <a:ext cx="88392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1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3505200" cy="5059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3906-3483-F345-9701-3D35D9A41871}" type="datetime1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990600"/>
            <a:ext cx="88392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733800" y="1112836"/>
            <a:ext cx="5257800" cy="5059363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324600"/>
            <a:ext cx="88392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2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CFB9-31DF-4143-97E2-59EFB0F82D12}" type="datetime1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2400" y="990600"/>
            <a:ext cx="88392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52400" y="6324600"/>
            <a:ext cx="88392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7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4F4E-1BF3-A945-B67B-95AAB1CFB469}" type="datetime1">
              <a:rPr lang="en-US" smtClean="0"/>
              <a:t>1/12/15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4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800219"/>
          </a:xfrm>
          <a:prstGeom prst="rect">
            <a:avLst/>
          </a:prstGeom>
          <a:noFill/>
          <a:ln w="38100">
            <a:noFill/>
          </a:ln>
        </p:spPr>
        <p:txBody>
          <a:bodyPr vert="horz" lIns="182880" tIns="91440" rIns="182880" bIns="9144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12837"/>
            <a:ext cx="79248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400" y="621268"/>
            <a:ext cx="853119" cy="369332"/>
          </a:xfrm>
          <a:prstGeom prst="rect">
            <a:avLst/>
          </a:prstGeom>
        </p:spPr>
        <p:txBody>
          <a:bodyPr vert="horz" wrap="none" lIns="91440" tIns="91440" rIns="91440" bIns="91440" rtlCol="0" anchor="ctr">
            <a:spAutoFit/>
          </a:bodyPr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1424646-11A4-DC45-A6E4-1E7195E292AD}" type="datetime1">
              <a:rPr lang="en-US" smtClean="0"/>
              <a:t>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883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E.C. Aschenauer/ O. Eyser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5823" y="152400"/>
            <a:ext cx="670696" cy="492443"/>
          </a:xfrm>
          <a:prstGeom prst="rect">
            <a:avLst/>
          </a:prstGeom>
          <a:noFill/>
          <a:ln>
            <a:noFill/>
          </a:ln>
        </p:spPr>
        <p:txBody>
          <a:bodyPr vert="horz" wrap="none" lIns="182880" tIns="91440" rIns="182880" bIns="91440" rtlCol="0" anchor="ctr">
            <a:normAutofit/>
          </a:bodyPr>
          <a:lstStyle>
            <a:lvl1pPr algn="r"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0A6B1D2-9F4A-4487-A4FC-D9A9DF316B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4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90513" indent="-290513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92150" indent="-29051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 Patterns for Run-2015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8839200" cy="365125"/>
          </a:xfrm>
        </p:spPr>
        <p:txBody>
          <a:bodyPr/>
          <a:lstStyle/>
          <a:p>
            <a:r>
              <a:rPr lang="en-US" smtClean="0"/>
              <a:t>E.C. Aschenauer/ O. Eyser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74075" y="152400"/>
            <a:ext cx="669925" cy="492125"/>
          </a:xfrm>
        </p:spPr>
        <p:txBody>
          <a:bodyPr/>
          <a:lstStyle/>
          <a:p>
            <a:fld id="{A0A6B1D2-9F4A-4487-A4FC-D9A9DF316B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0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2012</a:t>
            </a:r>
            <a:r>
              <a:rPr lang="en-US" dirty="0" smtClean="0"/>
              <a:t> </a:t>
            </a:r>
            <a:r>
              <a:rPr lang="en-US" dirty="0" smtClean="0"/>
              <a:t>What WE HAD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1096447"/>
            <a:ext cx="6183716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 smtClean="0"/>
              <a:t>1 </a:t>
            </a:r>
            <a:r>
              <a:rPr lang="en-US" dirty="0"/>
              <a:t>+-+--+-++-+</a:t>
            </a:r>
            <a:r>
              <a:rPr lang="en-US" dirty="0" smtClean="0"/>
              <a:t>-  </a:t>
            </a:r>
            <a:r>
              <a:rPr lang="en-US" dirty="0"/>
              <a:t>also before 2012 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-+-++-+--+-+  also before 2012</a:t>
            </a:r>
          </a:p>
          <a:p>
            <a:r>
              <a:rPr lang="en-US" dirty="0" smtClean="0"/>
              <a:t>3 ++--++--++--</a:t>
            </a:r>
          </a:p>
          <a:p>
            <a:r>
              <a:rPr lang="en-US" dirty="0" smtClean="0"/>
              <a:t>4 --++--++--++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1 ++--++--++-</a:t>
            </a:r>
            <a:r>
              <a:rPr lang="en-US" dirty="0" smtClean="0"/>
              <a:t>-  also before 2012</a:t>
            </a:r>
            <a:endParaRPr lang="en-US" dirty="0"/>
          </a:p>
          <a:p>
            <a:r>
              <a:rPr lang="en-US" dirty="0"/>
              <a:t>2 --++--++--+</a:t>
            </a:r>
            <a:r>
              <a:rPr lang="en-US" dirty="0" smtClean="0"/>
              <a:t>+  also before 2012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+-+--+-++-+</a:t>
            </a:r>
            <a:r>
              <a:rPr lang="en-US" dirty="0" smtClean="0"/>
              <a:t>-</a:t>
            </a:r>
          </a:p>
          <a:p>
            <a:r>
              <a:rPr lang="en-US" dirty="0" smtClean="0"/>
              <a:t>4 </a:t>
            </a:r>
            <a:r>
              <a:rPr lang="en-US" dirty="0"/>
              <a:t>-+-++-+--+-+</a:t>
            </a:r>
          </a:p>
          <a:p>
            <a:endParaRPr lang="en-US" dirty="0" smtClean="0"/>
          </a:p>
          <a:p>
            <a:r>
              <a:rPr lang="en-US" dirty="0" smtClean="0"/>
              <a:t>we did collide</a:t>
            </a:r>
          </a:p>
          <a:p>
            <a:r>
              <a:rPr lang="en-US" dirty="0" smtClean="0"/>
              <a:t>P1: B1xY1      P5: B3xY3</a:t>
            </a:r>
          </a:p>
          <a:p>
            <a:r>
              <a:rPr lang="en-US" dirty="0" smtClean="0"/>
              <a:t>P2: B2xY1      P6: B3xY4</a:t>
            </a:r>
          </a:p>
          <a:p>
            <a:r>
              <a:rPr lang="en-US" dirty="0" smtClean="0"/>
              <a:t>P3: B1xY2      P7: B4:Y3</a:t>
            </a:r>
          </a:p>
          <a:p>
            <a:r>
              <a:rPr lang="en-US" dirty="0" smtClean="0"/>
              <a:t>P4: B2xY2      P8: B4:Y4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attention:</a:t>
            </a:r>
            <a:r>
              <a:rPr lang="en-US" dirty="0" smtClean="0"/>
              <a:t> P7: 38/39 missing in yellow, 78/79 in blue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2500" y="984250"/>
            <a:ext cx="40446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38/39 missing in blue</a:t>
            </a:r>
          </a:p>
          <a:p>
            <a:r>
              <a:rPr lang="en-US" dirty="0" smtClean="0"/>
              <a:t>bunch 78/79 missing in yellow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9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77800" y="1921875"/>
            <a:ext cx="773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-+-++-+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  <a:p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60866" y="5029200"/>
            <a:ext cx="773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-+-++-+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  <a:p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HAD </a:t>
            </a:r>
            <a:r>
              <a:rPr lang="en-US" dirty="0" smtClean="0">
                <a:solidFill>
                  <a:srgbClr val="FF00FF"/>
                </a:solidFill>
              </a:rPr>
              <a:t>2012</a:t>
            </a:r>
            <a:r>
              <a:rPr lang="en-US" dirty="0" smtClean="0"/>
              <a:t> </a:t>
            </a:r>
            <a:r>
              <a:rPr lang="en-US" dirty="0" smtClean="0"/>
              <a:t>Spin Pattern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410838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-++--++--</a:t>
            </a:r>
            <a:r>
              <a:rPr lang="en-US" sz="1000" dirty="0" smtClean="0">
                <a:latin typeface="Comic Sans MS"/>
                <a:cs typeface="Comic Sans MS"/>
              </a:rPr>
              <a:t>|</a:t>
            </a:r>
            <a:endParaRPr lang="en-US" sz="10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59470" y="2855339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+--++--++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0890" y="1515474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+-+--+-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85800" y="1629832"/>
            <a:ext cx="7315581" cy="275168"/>
            <a:chOff x="678053" y="1765300"/>
            <a:chExt cx="7315581" cy="275168"/>
          </a:xfrm>
        </p:grpSpPr>
        <p:sp>
          <p:nvSpPr>
            <p:cNvPr id="61" name="TextBox 60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52400" y="3642738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-++--++--</a:t>
            </a:r>
            <a:r>
              <a:rPr lang="en-US" sz="1000" dirty="0" smtClean="0">
                <a:latin typeface="Comic Sans MS"/>
                <a:cs typeface="Comic Sans MS"/>
              </a:rPr>
              <a:t>|</a:t>
            </a:r>
            <a:endParaRPr lang="en-US" sz="10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2400" y="4095705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+--++--++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60866" y="4555007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+-+--+-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8600" y="3672007"/>
            <a:ext cx="3257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66"/>
                </a:solidFill>
              </a:rPr>
              <a:t>1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2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3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865532" y="1470673"/>
            <a:ext cx="3257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3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6334" y="57912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685800" y="2057400"/>
            <a:ext cx="7315581" cy="275168"/>
            <a:chOff x="678053" y="1765300"/>
            <a:chExt cx="7315581" cy="275168"/>
          </a:xfrm>
        </p:grpSpPr>
        <p:sp>
          <p:nvSpPr>
            <p:cNvPr id="133" name="TextBox 132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85800" y="2544232"/>
            <a:ext cx="7315581" cy="275168"/>
            <a:chOff x="678053" y="1765300"/>
            <a:chExt cx="7315581" cy="275168"/>
          </a:xfrm>
        </p:grpSpPr>
        <p:sp>
          <p:nvSpPr>
            <p:cNvPr id="146" name="TextBox 145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85800" y="3001432"/>
            <a:ext cx="7315581" cy="275168"/>
            <a:chOff x="678053" y="1765300"/>
            <a:chExt cx="7315581" cy="275168"/>
          </a:xfrm>
        </p:grpSpPr>
        <p:sp>
          <p:nvSpPr>
            <p:cNvPr id="159" name="TextBox 158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85800" y="3763432"/>
            <a:ext cx="7315581" cy="275168"/>
            <a:chOff x="678053" y="1765300"/>
            <a:chExt cx="7315581" cy="275168"/>
          </a:xfrm>
        </p:grpSpPr>
        <p:sp>
          <p:nvSpPr>
            <p:cNvPr id="172" name="TextBox 171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85800" y="4191000"/>
            <a:ext cx="7315581" cy="275168"/>
            <a:chOff x="678053" y="1765300"/>
            <a:chExt cx="7315581" cy="275168"/>
          </a:xfrm>
        </p:grpSpPr>
        <p:sp>
          <p:nvSpPr>
            <p:cNvPr id="185" name="TextBox 184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685800" y="4677832"/>
            <a:ext cx="7315581" cy="275168"/>
            <a:chOff x="678053" y="1765300"/>
            <a:chExt cx="7315581" cy="275168"/>
          </a:xfrm>
        </p:grpSpPr>
        <p:sp>
          <p:nvSpPr>
            <p:cNvPr id="198" name="TextBox 197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85800" y="5135032"/>
            <a:ext cx="7315581" cy="275168"/>
            <a:chOff x="678053" y="1765300"/>
            <a:chExt cx="7315581" cy="275168"/>
          </a:xfrm>
        </p:grpSpPr>
        <p:sp>
          <p:nvSpPr>
            <p:cNvPr id="211" name="TextBox 210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2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2012</a:t>
            </a:r>
            <a:r>
              <a:rPr lang="en-US" dirty="0" smtClean="0"/>
              <a:t> </a:t>
            </a:r>
            <a:r>
              <a:rPr lang="en-US" dirty="0"/>
              <a:t>Continued WHAT We HAD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5730" y="1253076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-++--++--</a:t>
            </a:r>
            <a:r>
              <a:rPr lang="en-US" sz="1000" dirty="0" smtClean="0">
                <a:latin typeface="Comic Sans MS"/>
                <a:cs typeface="Comic Sans MS"/>
              </a:rPr>
              <a:t>|</a:t>
            </a:r>
            <a:endParaRPr lang="en-US" sz="10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67747" y="1742014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latin typeface="Comic Sans MS"/>
                <a:cs typeface="Comic Sans MS"/>
              </a:rPr>
              <a:t>-|-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++-+--+-+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" y="9260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889381" y="1676395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74003" y="1185318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5734" y="2150589"/>
            <a:ext cx="773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1000" dirty="0" smtClean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 smtClean="0"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</a:t>
            </a:r>
            <a:r>
              <a:rPr lang="en-US" sz="1000" dirty="0" smtClean="0">
                <a:latin typeface="Comic Sans MS"/>
                <a:cs typeface="Comic Sans MS"/>
              </a:rPr>
              <a:t>|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--|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--|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--|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1000" dirty="0">
                <a:latin typeface="Comic Sans MS"/>
                <a:cs typeface="Comic Sans MS"/>
              </a:rPr>
              <a:t>--</a:t>
            </a:r>
            <a:r>
              <a:rPr lang="en-US" sz="10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10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10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1000" dirty="0" smtClean="0">
                <a:latin typeface="Comic Sans MS"/>
                <a:cs typeface="Comic Sans MS"/>
              </a:rPr>
              <a:t>-|</a:t>
            </a:r>
            <a:endParaRPr lang="en-US" sz="10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38004" y="2256400"/>
            <a:ext cx="7147005" cy="258921"/>
            <a:chOff x="730250" y="1765300"/>
            <a:chExt cx="7147005" cy="258921"/>
          </a:xfrm>
        </p:grpSpPr>
        <p:sp>
          <p:nvSpPr>
            <p:cNvPr id="78" name="TextBox 7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144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87184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532246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9899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0224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11846" y="177727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078596" y="177092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07246" y="177092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316846" y="177092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926446" y="1777279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36046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7848600" y="2099739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7067" y="2785534"/>
            <a:ext cx="780788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         Dropped Bunches                   Colliding bunches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5+/6-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6+/5-    STAR: 102x102   PHENIX: 107x107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</a:t>
            </a:r>
            <a:r>
              <a:rPr lang="en-US" dirty="0" smtClean="0"/>
              <a:t>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5+/6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>
                <a:solidFill>
                  <a:srgbClr val="FF00FF"/>
                </a:solidFill>
              </a:rPr>
              <a:t>P7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7+/4-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6+/5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</a:t>
            </a:r>
            <a:r>
              <a:rPr lang="en-US" dirty="0" smtClean="0">
                <a:sym typeface="Wingdings"/>
              </a:rPr>
              <a:t> Pattern had a bug</a:t>
            </a:r>
            <a:endParaRPr lang="en-US" dirty="0"/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6+/5-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6334" y="57912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85800" y="1371600"/>
            <a:ext cx="7315581" cy="275168"/>
            <a:chOff x="678053" y="1765300"/>
            <a:chExt cx="7315581" cy="275168"/>
          </a:xfrm>
        </p:grpSpPr>
        <p:sp>
          <p:nvSpPr>
            <p:cNvPr id="56" name="TextBox 55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85800" y="1858432"/>
            <a:ext cx="7315581" cy="275168"/>
            <a:chOff x="678053" y="1765300"/>
            <a:chExt cx="7315581" cy="275168"/>
          </a:xfrm>
        </p:grpSpPr>
        <p:sp>
          <p:nvSpPr>
            <p:cNvPr id="102" name="TextBox 101"/>
            <p:cNvSpPr txBox="1"/>
            <p:nvPr/>
          </p:nvSpPr>
          <p:spPr>
            <a:xfrm>
              <a:off x="6780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2876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48053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583053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926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802253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411853" y="179424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860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631053" y="1787897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247003" y="178789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2010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574153" y="1794247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678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Pattern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double </a:t>
            </a:r>
            <a:r>
              <a:rPr lang="en-US" dirty="0" err="1" smtClean="0"/>
              <a:t>helicity</a:t>
            </a:r>
            <a:r>
              <a:rPr lang="en-US" dirty="0" smtClean="0"/>
              <a:t> measurements:</a:t>
            </a:r>
          </a:p>
          <a:p>
            <a:pPr lvl="1"/>
            <a:r>
              <a:rPr lang="en-US" dirty="0" smtClean="0"/>
              <a:t>Equal number of bunch crossings with same and opposite </a:t>
            </a:r>
            <a:r>
              <a:rPr lang="en-US" dirty="0" err="1" smtClean="0"/>
              <a:t>helicities</a:t>
            </a:r>
            <a:endParaRPr lang="en-US" dirty="0" smtClean="0"/>
          </a:p>
          <a:p>
            <a:pPr lvl="1"/>
            <a:r>
              <a:rPr lang="en-US" dirty="0" smtClean="0"/>
              <a:t>PHENIX needs even/odd cross checks</a:t>
            </a:r>
          </a:p>
          <a:p>
            <a:pPr lvl="1"/>
            <a:r>
              <a:rPr lang="en-US" dirty="0" smtClean="0"/>
              <a:t>Abort gaps are aligned at PHENIX, STAR collides blue 1 with yellow 81</a:t>
            </a:r>
          </a:p>
          <a:p>
            <a:pPr lvl="1"/>
            <a:r>
              <a:rPr lang="en-US" dirty="0" smtClean="0"/>
              <a:t>STAR wants different crossing pattern after abort gaps</a:t>
            </a:r>
          </a:p>
          <a:p>
            <a:pPr lvl="1"/>
            <a:r>
              <a:rPr lang="en-US" dirty="0" err="1" smtClean="0"/>
              <a:t>Helicity</a:t>
            </a:r>
            <a:r>
              <a:rPr lang="en-US" dirty="0" smtClean="0"/>
              <a:t> states distributed equally over filled bunches</a:t>
            </a:r>
          </a:p>
          <a:p>
            <a:pPr lvl="1"/>
            <a:r>
              <a:rPr lang="en-US" dirty="0" smtClean="0"/>
              <a:t>Change beam patterns from fill to fill, four basic beam patterns → eight different crossing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Assumption: no empty bunches needed for e-lens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3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asic Pattern with 24 Bunches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112837"/>
            <a:ext cx="8915400" cy="5059363"/>
          </a:xfrm>
          <a:prstGeom prst="rect">
            <a:avLst/>
          </a:prstGeom>
        </p:spPr>
        <p:txBody>
          <a:bodyPr/>
          <a:lstStyle>
            <a:lvl1pPr marL="290513" indent="-290513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92150" indent="-29051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12 bunches  possible, but very hard to equalize crossings for all </a:t>
            </a:r>
            <a:r>
              <a:rPr lang="en-US" dirty="0" smtClean="0"/>
              <a:t>requirements</a:t>
            </a:r>
            <a:r>
              <a:rPr lang="en-US" dirty="0"/>
              <a:t>, i.e. to fulfill </a:t>
            </a:r>
            <a:r>
              <a:rPr lang="en-US" dirty="0" smtClean="0"/>
              <a:t>PHENIX </a:t>
            </a:r>
            <a:r>
              <a:rPr lang="en-US" dirty="0"/>
              <a:t>even / odd</a:t>
            </a:r>
            <a:endParaRPr lang="en-US" dirty="0" smtClean="0"/>
          </a:p>
          <a:p>
            <a:r>
              <a:rPr lang="en-US" dirty="0" smtClean="0"/>
              <a:t>Use 24 bunches </a:t>
            </a:r>
            <a:r>
              <a:rPr lang="en-US" dirty="0" smtClean="0"/>
              <a:t>instead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71600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789611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07622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625633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461655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879666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297680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043644" y="29108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043644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461655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879666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4297680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789611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207622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2625633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371600" y="338328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371600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4297680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1789611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2207622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3043644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879666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3461655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2625633" y="38252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625633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3043644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3879666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3461655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4297680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1789611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2207622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1371600" y="4282440"/>
            <a:ext cx="365760" cy="365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62000" y="29108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2000" y="338328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762000" y="38252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2000" y="42824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40" name="Right Arrow 39"/>
          <p:cNvSpPr/>
          <p:nvPr/>
        </p:nvSpPr>
        <p:spPr>
          <a:xfrm>
            <a:off x="4983480" y="2910840"/>
            <a:ext cx="914400" cy="365760"/>
          </a:xfrm>
          <a:prstGeom prst="rightArrow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4983480" y="3383280"/>
            <a:ext cx="914400" cy="365760"/>
          </a:xfrm>
          <a:prstGeom prst="rightArrow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4983480" y="3825240"/>
            <a:ext cx="914400" cy="365760"/>
          </a:xfrm>
          <a:prstGeom prst="rightArrow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4983480" y="4282440"/>
            <a:ext cx="914400" cy="365760"/>
          </a:xfrm>
          <a:prstGeom prst="rightArrow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278880" y="29108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8880" y="338328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6278880" y="38252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278880" y="42824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6736080" y="338328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736080" y="29108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50" name="Rectangle 49"/>
          <p:cNvSpPr/>
          <p:nvPr/>
        </p:nvSpPr>
        <p:spPr>
          <a:xfrm>
            <a:off x="6736080" y="38252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736080" y="42824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7193280" y="338328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193280" y="29108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54" name="Rectangle 53"/>
          <p:cNvSpPr/>
          <p:nvPr/>
        </p:nvSpPr>
        <p:spPr>
          <a:xfrm>
            <a:off x="7193280" y="38252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193280" y="4282440"/>
            <a:ext cx="365760" cy="365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52600" y="2557046"/>
            <a:ext cx="2366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ased on 2012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and before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19600" y="5029200"/>
            <a:ext cx="1130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P1=</a:t>
            </a:r>
            <a:r>
              <a:rPr lang="en-US" b="1" dirty="0" smtClean="0">
                <a:solidFill>
                  <a:srgbClr val="0070C0"/>
                </a:solidFill>
              </a:rPr>
              <a:t>B1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Y3</a:t>
            </a:r>
          </a:p>
          <a:p>
            <a:r>
              <a:rPr lang="en-US" b="1" dirty="0" smtClean="0"/>
              <a:t>P2=</a:t>
            </a:r>
            <a:r>
              <a:rPr lang="en-US" b="1" dirty="0" smtClean="0">
                <a:solidFill>
                  <a:srgbClr val="0070C0"/>
                </a:solidFill>
              </a:rPr>
              <a:t>B2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Y3</a:t>
            </a:r>
          </a:p>
          <a:p>
            <a:r>
              <a:rPr lang="en-US" b="1" dirty="0" smtClean="0"/>
              <a:t>P3=</a:t>
            </a:r>
            <a:r>
              <a:rPr lang="en-US" b="1" dirty="0" smtClean="0">
                <a:solidFill>
                  <a:srgbClr val="0070C0"/>
                </a:solidFill>
              </a:rPr>
              <a:t>B1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Y4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smtClean="0"/>
              <a:t>P4=</a:t>
            </a:r>
            <a:r>
              <a:rPr lang="en-US" b="1" dirty="0" smtClean="0">
                <a:solidFill>
                  <a:srgbClr val="0070C0"/>
                </a:solidFill>
              </a:rPr>
              <a:t>B2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Y4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" y="5398532"/>
            <a:ext cx="3662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Combined crossing patterns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27562" y="5029200"/>
            <a:ext cx="1130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P5=</a:t>
            </a:r>
            <a:r>
              <a:rPr lang="en-US" b="1" dirty="0" smtClean="0">
                <a:solidFill>
                  <a:srgbClr val="0070C0"/>
                </a:solidFill>
              </a:rPr>
              <a:t>B3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Y1</a:t>
            </a:r>
          </a:p>
          <a:p>
            <a:r>
              <a:rPr lang="en-US" b="1" dirty="0" smtClean="0"/>
              <a:t>P6=</a:t>
            </a:r>
            <a:r>
              <a:rPr lang="en-US" b="1" dirty="0" smtClean="0">
                <a:solidFill>
                  <a:srgbClr val="0070C0"/>
                </a:solidFill>
              </a:rPr>
              <a:t>B4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Y1</a:t>
            </a:r>
          </a:p>
          <a:p>
            <a:r>
              <a:rPr lang="en-US" b="1" dirty="0" smtClean="0"/>
              <a:t>P7=</a:t>
            </a:r>
            <a:r>
              <a:rPr lang="en-US" b="1" dirty="0" smtClean="0">
                <a:solidFill>
                  <a:srgbClr val="0070C0"/>
                </a:solidFill>
              </a:rPr>
              <a:t>B3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Y2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smtClean="0"/>
              <a:t>P8=</a:t>
            </a:r>
            <a:r>
              <a:rPr lang="en-US" b="1" dirty="0" smtClean="0">
                <a:solidFill>
                  <a:srgbClr val="0070C0"/>
                </a:solidFill>
              </a:rPr>
              <a:t>B4</a:t>
            </a:r>
            <a:r>
              <a:rPr lang="en-US" b="1" dirty="0" smtClean="0"/>
              <a:t>x</a:t>
            </a:r>
            <a:r>
              <a:rPr lang="en-US" b="1" dirty="0" smtClean="0">
                <a:solidFill>
                  <a:srgbClr val="FFC000"/>
                </a:solidFill>
              </a:rPr>
              <a:t>Y2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92"/>
          <a:stretch/>
        </p:blipFill>
        <p:spPr>
          <a:xfrm>
            <a:off x="85469" y="185166"/>
            <a:ext cx="8973063" cy="648766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2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Crossings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703639"/>
              </p:ext>
            </p:extLst>
          </p:nvPr>
        </p:nvGraphicFramePr>
        <p:xfrm>
          <a:off x="269748" y="1143000"/>
          <a:ext cx="8604504" cy="5417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3000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</a:tblGrid>
              <a:tr h="50517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STAR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PHENIX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even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odd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++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-+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++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-+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++,--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+-,-+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++,--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+-,-+</a:t>
                      </a:r>
                      <a:endParaRPr lang="en-US" sz="1800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P1=B1xY3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P2=B2xY3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P3=B1xY4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P4=B2xY4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P5=B3xY1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P6=B4xY1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P7=B3xY2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P8=B4xY2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0041" y="304800"/>
            <a:ext cx="5157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based on 111 filled bunches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does not include short gaps for e-lens commissioning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92875"/>
            <a:ext cx="8839200" cy="365125"/>
          </a:xfrm>
        </p:spPr>
        <p:txBody>
          <a:bodyPr/>
          <a:lstStyle/>
          <a:p>
            <a:r>
              <a:rPr lang="en-US" dirty="0" smtClean="0"/>
              <a:t>E.C. Aschenauer/ O. </a:t>
            </a:r>
            <a:r>
              <a:rPr lang="en-US" dirty="0" err="1" smtClean="0"/>
              <a:t>Eyser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5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HAD in 2012 and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1D2-9F4A-4487-A4FC-D9A9DF316B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2013</a:t>
            </a:r>
            <a:r>
              <a:rPr lang="en-US" dirty="0" smtClean="0"/>
              <a:t> What We </a:t>
            </a:r>
            <a:r>
              <a:rPr lang="en-US" dirty="0" smtClean="0"/>
              <a:t>Had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1093886"/>
            <a:ext cx="3625286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/>
              <a:t>1  ++--++--++--  </a:t>
            </a:r>
          </a:p>
          <a:p>
            <a:r>
              <a:rPr lang="en-US" dirty="0"/>
              <a:t>2  --++--++--++</a:t>
            </a:r>
          </a:p>
          <a:p>
            <a:r>
              <a:rPr lang="en-US" dirty="0" smtClean="0"/>
              <a:t>3  -</a:t>
            </a:r>
            <a:r>
              <a:rPr lang="en-US" dirty="0"/>
              <a:t>-++++----++++-</a:t>
            </a:r>
            <a:r>
              <a:rPr lang="en-US" dirty="0" smtClean="0"/>
              <a:t>---++++</a:t>
            </a:r>
            <a:endParaRPr lang="en-US" dirty="0"/>
          </a:p>
          <a:p>
            <a:r>
              <a:rPr lang="en-US" dirty="0" smtClean="0"/>
              <a:t>4  </a:t>
            </a:r>
            <a:r>
              <a:rPr lang="en-US" dirty="0"/>
              <a:t>++----++++----+</a:t>
            </a:r>
            <a:r>
              <a:rPr lang="en-US" dirty="0" smtClean="0"/>
              <a:t>+++----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4 </a:t>
            </a:r>
            <a:r>
              <a:rPr lang="en-US" dirty="0" smtClean="0"/>
              <a:t> +</a:t>
            </a:r>
            <a:r>
              <a:rPr lang="en-US" dirty="0"/>
              <a:t>+----++++----++++----</a:t>
            </a:r>
            <a:endParaRPr lang="en-US" dirty="0" smtClean="0"/>
          </a:p>
          <a:p>
            <a:r>
              <a:rPr lang="en-US" dirty="0"/>
              <a:t>3 </a:t>
            </a:r>
            <a:r>
              <a:rPr lang="en-US" dirty="0" smtClean="0"/>
              <a:t> -</a:t>
            </a:r>
            <a:r>
              <a:rPr lang="en-US" dirty="0"/>
              <a:t>-++++----++++----++++</a:t>
            </a:r>
            <a:endParaRPr lang="en-US" dirty="0" smtClean="0"/>
          </a:p>
          <a:p>
            <a:r>
              <a:rPr lang="en-US" dirty="0" smtClean="0"/>
              <a:t>2  -</a:t>
            </a:r>
            <a:r>
              <a:rPr lang="en-US" dirty="0"/>
              <a:t>-++--++--++  </a:t>
            </a:r>
          </a:p>
          <a:p>
            <a:r>
              <a:rPr lang="en-US" dirty="0" smtClean="0"/>
              <a:t>1  +</a:t>
            </a:r>
            <a:r>
              <a:rPr lang="en-US" dirty="0"/>
              <a:t>+--++--++-</a:t>
            </a:r>
            <a:r>
              <a:rPr lang="en-US" dirty="0" smtClean="0"/>
              <a:t>-</a:t>
            </a:r>
          </a:p>
          <a:p>
            <a:pPr marL="342900" indent="-342900">
              <a:buAutoNum type="arabicPlain" startAt="4"/>
            </a:pPr>
            <a:endParaRPr lang="en-US" dirty="0" smtClean="0"/>
          </a:p>
          <a:p>
            <a:r>
              <a:rPr lang="en-US" dirty="0" smtClean="0"/>
              <a:t>we will collide</a:t>
            </a:r>
          </a:p>
          <a:p>
            <a:r>
              <a:rPr lang="en-US" dirty="0" smtClean="0"/>
              <a:t>P21: B1xY3      P25: B3xY1</a:t>
            </a:r>
          </a:p>
          <a:p>
            <a:r>
              <a:rPr lang="en-US" dirty="0" smtClean="0"/>
              <a:t>P22: B1xY4      P26: B3xY2</a:t>
            </a:r>
          </a:p>
          <a:p>
            <a:r>
              <a:rPr lang="en-US" dirty="0" smtClean="0"/>
              <a:t>P23: B2xY3      P27: B4xY1</a:t>
            </a:r>
          </a:p>
          <a:p>
            <a:r>
              <a:rPr lang="en-US" dirty="0" smtClean="0"/>
              <a:t>P24: B2xY4      P28: B4xY2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9500" y="916631"/>
            <a:ext cx="40446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70/71 empty in blue</a:t>
            </a:r>
          </a:p>
          <a:p>
            <a:r>
              <a:rPr lang="en-US" dirty="0" smtClean="0"/>
              <a:t>bunch </a:t>
            </a:r>
            <a:r>
              <a:rPr lang="en-US" dirty="0"/>
              <a:t>3</a:t>
            </a:r>
            <a:r>
              <a:rPr lang="en-US" dirty="0" smtClean="0"/>
              <a:t>0/31 empty in yellow </a:t>
            </a:r>
          </a:p>
          <a:p>
            <a:r>
              <a:rPr lang="en-US" dirty="0"/>
              <a:t> </a:t>
            </a:r>
            <a:r>
              <a:rPr lang="en-US" dirty="0" smtClean="0"/>
              <a:t>      (fixed for e-</a:t>
            </a:r>
            <a:r>
              <a:rPr lang="en-US" dirty="0" err="1" smtClean="0"/>
              <a:t>Lense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558230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21956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986046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583630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566695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613512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62621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558230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770022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913156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913156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943600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531"/>
            <a:ext cx="7924800" cy="800219"/>
          </a:xfrm>
        </p:spPr>
        <p:txBody>
          <a:bodyPr/>
          <a:lstStyle/>
          <a:p>
            <a:r>
              <a:rPr lang="en-US" dirty="0"/>
              <a:t>WHAT We </a:t>
            </a:r>
            <a:r>
              <a:rPr lang="en-US" dirty="0" smtClean="0"/>
              <a:t>HAD </a:t>
            </a:r>
            <a:r>
              <a:rPr lang="en-US" dirty="0">
                <a:solidFill>
                  <a:srgbClr val="FF00FF"/>
                </a:solidFill>
              </a:rPr>
              <a:t>2013</a:t>
            </a:r>
            <a:r>
              <a:rPr lang="en-US" dirty="0"/>
              <a:t> Spin Pattern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8419" y="1465876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|-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-++--++--</a:t>
            </a:r>
            <a:r>
              <a:rPr lang="en-US" sz="800" dirty="0" smtClean="0">
                <a:latin typeface="Comic Sans MS"/>
                <a:cs typeface="Comic Sans MS"/>
              </a:rPr>
              <a:t>|</a:t>
            </a:r>
            <a:endParaRPr lang="en-US" sz="8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1357922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28419" y="1868045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-|+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9952" y="2323119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---++++--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latin typeface="Comic Sans MS"/>
              <a:cs typeface="Comic Sans M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53344" y="1556883"/>
            <a:ext cx="5838337" cy="258921"/>
            <a:chOff x="730250" y="1765300"/>
            <a:chExt cx="5838337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21506" y="2716799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-|+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+++----++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477000" y="1371600"/>
            <a:ext cx="9284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  5+6-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2  6+5-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+54 -55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3  5+6-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4  6+5-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+55 -54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326865" y="4346652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latin typeface="Comic Sans MS"/>
              <a:cs typeface="Comic Sans M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28419" y="4740332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-|+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++----+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6553200" y="4343162"/>
            <a:ext cx="8882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CC66"/>
                </a:solidFill>
              </a:rPr>
              <a:t>3</a:t>
            </a:r>
            <a:r>
              <a:rPr lang="en-US" sz="1400" dirty="0" smtClean="0">
                <a:solidFill>
                  <a:srgbClr val="FFCC66"/>
                </a:solidFill>
              </a:rPr>
              <a:t>  5+</a:t>
            </a:r>
            <a:r>
              <a:rPr lang="en-US" sz="1400" dirty="0">
                <a:solidFill>
                  <a:srgbClr val="FFCC66"/>
                </a:solidFill>
              </a:rPr>
              <a:t>6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4</a:t>
            </a:r>
            <a:r>
              <a:rPr lang="en-US" sz="1400" dirty="0" smtClean="0">
                <a:solidFill>
                  <a:srgbClr val="FFCC66"/>
                </a:solidFill>
              </a:rPr>
              <a:t>  6+</a:t>
            </a:r>
            <a:r>
              <a:rPr lang="en-US" sz="1400" dirty="0">
                <a:solidFill>
                  <a:srgbClr val="FFCC66"/>
                </a:solidFill>
              </a:rPr>
              <a:t>5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1</a:t>
            </a:r>
            <a:r>
              <a:rPr lang="en-US" sz="1400" dirty="0" smtClean="0">
                <a:solidFill>
                  <a:srgbClr val="FFCC66"/>
                </a:solidFill>
              </a:rPr>
              <a:t>  5+6-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>
                <a:solidFill>
                  <a:srgbClr val="FFCC66"/>
                </a:solidFill>
              </a:rPr>
              <a:t>2</a:t>
            </a:r>
            <a:r>
              <a:rPr lang="en-US" sz="1400" dirty="0" smtClean="0">
                <a:solidFill>
                  <a:srgbClr val="FFCC66"/>
                </a:solidFill>
              </a:rPr>
              <a:t>  6+5-</a:t>
            </a:r>
            <a:endParaRPr lang="en-US" sz="1400" dirty="0">
              <a:solidFill>
                <a:srgbClr val="FFCC66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19952" y="5189393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-++--++--</a:t>
            </a:r>
            <a:r>
              <a:rPr lang="en-US" sz="800" dirty="0" smtClean="0">
                <a:latin typeface="Comic Sans MS"/>
                <a:cs typeface="Comic Sans MS"/>
              </a:rPr>
              <a:t>|</a:t>
            </a:r>
            <a:endParaRPr lang="en-US" sz="8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28419" y="5591562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-|+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latin typeface="Comic Sans MS"/>
              <a:cs typeface="Comic Sans M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33400" y="35814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762000" y="1981200"/>
            <a:ext cx="5838337" cy="258921"/>
            <a:chOff x="730250" y="1765300"/>
            <a:chExt cx="5838337" cy="258921"/>
          </a:xfrm>
        </p:grpSpPr>
        <p:sp>
          <p:nvSpPr>
            <p:cNvPr id="123" name="TextBox 12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62000" y="2438400"/>
            <a:ext cx="5838337" cy="258921"/>
            <a:chOff x="730250" y="1765300"/>
            <a:chExt cx="5838337" cy="258921"/>
          </a:xfrm>
        </p:grpSpPr>
        <p:sp>
          <p:nvSpPr>
            <p:cNvPr id="137" name="TextBox 13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762000" y="2819400"/>
            <a:ext cx="5838337" cy="258921"/>
            <a:chOff x="730250" y="1765300"/>
            <a:chExt cx="5838337" cy="258921"/>
          </a:xfrm>
        </p:grpSpPr>
        <p:sp>
          <p:nvSpPr>
            <p:cNvPr id="150" name="TextBox 14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62000" y="4419600"/>
            <a:ext cx="5838337" cy="258921"/>
            <a:chOff x="730250" y="1765300"/>
            <a:chExt cx="5838337" cy="258921"/>
          </a:xfrm>
        </p:grpSpPr>
        <p:sp>
          <p:nvSpPr>
            <p:cNvPr id="192" name="TextBox 191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70656" y="4843917"/>
            <a:ext cx="5838337" cy="258921"/>
            <a:chOff x="730250" y="1765300"/>
            <a:chExt cx="5838337" cy="258921"/>
          </a:xfrm>
        </p:grpSpPr>
        <p:sp>
          <p:nvSpPr>
            <p:cNvPr id="205" name="TextBox 204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70656" y="5301117"/>
            <a:ext cx="5838337" cy="258921"/>
            <a:chOff x="730250" y="1765300"/>
            <a:chExt cx="5838337" cy="258921"/>
          </a:xfrm>
        </p:grpSpPr>
        <p:sp>
          <p:nvSpPr>
            <p:cNvPr id="247" name="TextBox 2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770656" y="5682117"/>
            <a:ext cx="5838337" cy="258921"/>
            <a:chOff x="730250" y="1765300"/>
            <a:chExt cx="5838337" cy="258921"/>
          </a:xfrm>
        </p:grpSpPr>
        <p:sp>
          <p:nvSpPr>
            <p:cNvPr id="260" name="TextBox 25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11961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1710075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2186706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27201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317730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371070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4234247" y="1771650"/>
              <a:ext cx="3146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474109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5158506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56919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614910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642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FF"/>
                </a:solidFill>
              </a:rPr>
              <a:t>2</a:t>
            </a:r>
            <a:r>
              <a:rPr lang="en-US" dirty="0" smtClean="0">
                <a:solidFill>
                  <a:srgbClr val="FF00FF"/>
                </a:solidFill>
              </a:rPr>
              <a:t>013</a:t>
            </a:r>
            <a:r>
              <a:rPr lang="en-US" dirty="0" smtClean="0"/>
              <a:t> Continued WHAT </a:t>
            </a:r>
            <a:r>
              <a:rPr lang="en-US" dirty="0" smtClean="0"/>
              <a:t>WE HAD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8419" y="1854205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-++--++--</a:t>
            </a:r>
            <a:r>
              <a:rPr lang="en-US" sz="800" dirty="0" smtClean="0">
                <a:latin typeface="Comic Sans MS"/>
                <a:cs typeface="Comic Sans MS"/>
              </a:rPr>
              <a:t>|</a:t>
            </a:r>
            <a:endParaRPr lang="en-US" sz="8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0813" y="1229784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729530" y="1351121"/>
            <a:ext cx="5862151" cy="258921"/>
            <a:chOff x="730250" y="1765300"/>
            <a:chExt cx="5862151" cy="258921"/>
          </a:xfrm>
        </p:grpSpPr>
        <p:sp>
          <p:nvSpPr>
            <p:cNvPr id="21" name="TextBox 2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92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5332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1052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56239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0112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3452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10389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4739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8232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572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7292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19952" y="1475306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----|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--|-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|</a:t>
            </a:r>
            <a:endParaRPr lang="en-US" sz="8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8419" y="2262721"/>
            <a:ext cx="6224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-|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 smtClean="0">
                <a:solidFill>
                  <a:srgbClr val="FF00FF"/>
                </a:solidFill>
                <a:latin typeface="Comic Sans MS"/>
                <a:cs typeface="Comic Sans MS"/>
              </a:rPr>
              <a:t>+|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-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+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00FF00"/>
                </a:solidFill>
                <a:latin typeface="Comic Sans MS"/>
                <a:cs typeface="Comic Sans MS"/>
              </a:rPr>
              <a:t>-</a:t>
            </a:r>
            <a:r>
              <a:rPr lang="en-US" sz="800" dirty="0" smtClean="0">
                <a:solidFill>
                  <a:srgbClr val="322F31"/>
                </a:solidFill>
                <a:latin typeface="Comic Sans MS"/>
                <a:cs typeface="Comic Sans MS"/>
              </a:rPr>
              <a:t>|</a:t>
            </a:r>
            <a:r>
              <a:rPr lang="en-US" sz="800" dirty="0">
                <a:latin typeface="Comic Sans MS"/>
                <a:cs typeface="Comic Sans MS"/>
              </a:rPr>
              <a:t>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----|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</a:t>
            </a:r>
            <a:r>
              <a:rPr lang="en-US" sz="800" dirty="0">
                <a:solidFill>
                  <a:srgbClr val="00FF00"/>
                </a:solidFill>
                <a:latin typeface="Comic Sans MS"/>
                <a:cs typeface="Comic Sans MS"/>
              </a:rPr>
              <a:t>+|-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--|--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----|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++|++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++++|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----</a:t>
            </a:r>
            <a:r>
              <a:rPr lang="en-US" sz="800" dirty="0">
                <a:solidFill>
                  <a:srgbClr val="FF00FF"/>
                </a:solidFill>
                <a:latin typeface="Comic Sans MS"/>
                <a:cs typeface="Comic Sans MS"/>
              </a:rPr>
              <a:t>++++</a:t>
            </a:r>
            <a:r>
              <a:rPr lang="en-US" sz="800" dirty="0">
                <a:solidFill>
                  <a:srgbClr val="322F31"/>
                </a:solidFill>
                <a:latin typeface="Comic Sans MS"/>
                <a:cs typeface="Comic Sans MS"/>
              </a:rPr>
              <a:t>--|</a:t>
            </a:r>
            <a:endParaRPr lang="en-US" sz="800" dirty="0">
              <a:latin typeface="Comic Sans MS"/>
              <a:cs typeface="Comic Sans M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38004" y="2358004"/>
            <a:ext cx="5851605" cy="258921"/>
            <a:chOff x="730250" y="1765300"/>
            <a:chExt cx="5851605" cy="258921"/>
          </a:xfrm>
        </p:grpSpPr>
        <p:sp>
          <p:nvSpPr>
            <p:cNvPr id="49" name="TextBox 48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72965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44846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02046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544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32437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2604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23037" y="1769496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1664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73846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07246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40646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50813" y="926068"/>
            <a:ext cx="2018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P21: as example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629400" y="1828800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53200" y="1219200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04189" y="2192872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7067" y="2946401"/>
            <a:ext cx="8254333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Dropped </a:t>
            </a:r>
            <a:r>
              <a:rPr lang="en-US" dirty="0">
                <a:solidFill>
                  <a:srgbClr val="008000"/>
                </a:solidFill>
              </a:rPr>
              <a:t>Bunches                   Colliding </a:t>
            </a:r>
            <a:r>
              <a:rPr lang="en-US" dirty="0" smtClean="0">
                <a:solidFill>
                  <a:srgbClr val="008000"/>
                </a:solidFill>
              </a:rPr>
              <a:t>bunches</a:t>
            </a:r>
          </a:p>
          <a:p>
            <a:r>
              <a:rPr lang="en-US" dirty="0" smtClean="0"/>
              <a:t>P21:     </a:t>
            </a:r>
            <a:r>
              <a:rPr lang="en-US" dirty="0" smtClean="0">
                <a:solidFill>
                  <a:srgbClr val="FFCC66"/>
                </a:solidFill>
              </a:rPr>
              <a:t>Y3:</a:t>
            </a:r>
            <a:r>
              <a:rPr lang="en-US" dirty="0" smtClean="0"/>
              <a:t> 5+/6- </a:t>
            </a:r>
            <a:r>
              <a:rPr lang="en-US" dirty="0" smtClean="0">
                <a:solidFill>
                  <a:srgbClr val="0000FF"/>
                </a:solidFill>
              </a:rPr>
              <a:t>B1:</a:t>
            </a:r>
            <a:r>
              <a:rPr lang="en-US" dirty="0" smtClean="0"/>
              <a:t> 5+/6-    STAR: 100x100   PHENIX: 107x107</a:t>
            </a:r>
          </a:p>
          <a:p>
            <a:r>
              <a:rPr lang="en-US" dirty="0" smtClean="0"/>
              <a:t>P22:     </a:t>
            </a:r>
            <a:r>
              <a:rPr lang="en-US" dirty="0" smtClean="0">
                <a:solidFill>
                  <a:srgbClr val="FFCC66"/>
                </a:solidFill>
              </a:rPr>
              <a:t>Y4:</a:t>
            </a:r>
            <a:r>
              <a:rPr lang="en-US" dirty="0" smtClean="0"/>
              <a:t> 6+/5- </a:t>
            </a:r>
            <a:r>
              <a:rPr lang="en-US" dirty="0" smtClean="0">
                <a:solidFill>
                  <a:srgbClr val="0000FF"/>
                </a:solidFill>
              </a:rPr>
              <a:t>B1:</a:t>
            </a:r>
            <a:r>
              <a:rPr lang="en-US" dirty="0" smtClean="0"/>
              <a:t> 5+/6-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P23:</a:t>
            </a:r>
            <a:r>
              <a:rPr lang="en-US" dirty="0" smtClean="0">
                <a:solidFill>
                  <a:srgbClr val="FFCC66"/>
                </a:solidFill>
              </a:rPr>
              <a:t>     Y3: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P24:</a:t>
            </a:r>
            <a:r>
              <a:rPr lang="en-US" dirty="0" smtClean="0">
                <a:solidFill>
                  <a:srgbClr val="FFCC66"/>
                </a:solidFill>
              </a:rPr>
              <a:t>     Y4:</a:t>
            </a:r>
            <a:r>
              <a:rPr lang="en-US" dirty="0" smtClean="0"/>
              <a:t> 6+/5- </a:t>
            </a:r>
            <a:r>
              <a:rPr lang="en-US" dirty="0" smtClean="0">
                <a:solidFill>
                  <a:srgbClr val="0000FF"/>
                </a:solidFill>
              </a:rPr>
              <a:t>B2: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P25:     </a:t>
            </a:r>
            <a:r>
              <a:rPr lang="en-US" dirty="0" smtClean="0">
                <a:solidFill>
                  <a:srgbClr val="FFCC66"/>
                </a:solidFill>
              </a:rPr>
              <a:t>Y1: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B3:</a:t>
            </a:r>
            <a:r>
              <a:rPr lang="en-US" dirty="0" smtClean="0"/>
              <a:t> 5+/6-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P26:     </a:t>
            </a:r>
            <a:r>
              <a:rPr lang="en-US" dirty="0" smtClean="0">
                <a:solidFill>
                  <a:srgbClr val="FFCC66"/>
                </a:solidFill>
              </a:rPr>
              <a:t>Y2: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B3:</a:t>
            </a:r>
            <a:r>
              <a:rPr lang="en-US" dirty="0" smtClean="0"/>
              <a:t> </a:t>
            </a:r>
            <a:r>
              <a:rPr lang="en-US" dirty="0"/>
              <a:t>5+/6</a:t>
            </a:r>
            <a:r>
              <a:rPr lang="en-US" dirty="0" smtClean="0"/>
              <a:t>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/>
              <a:t>P27:</a:t>
            </a:r>
            <a:r>
              <a:rPr lang="en-US" dirty="0" smtClean="0">
                <a:solidFill>
                  <a:srgbClr val="FFCC66"/>
                </a:solidFill>
              </a:rPr>
              <a:t>     Y1: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B4:</a:t>
            </a:r>
            <a:r>
              <a:rPr lang="en-US" dirty="0" smtClean="0"/>
              <a:t> </a:t>
            </a:r>
            <a:r>
              <a:rPr lang="en-US" dirty="0"/>
              <a:t>6+/5</a:t>
            </a:r>
            <a:r>
              <a:rPr lang="en-US" dirty="0" smtClean="0"/>
              <a:t>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P28:</a:t>
            </a:r>
            <a:r>
              <a:rPr lang="en-US" dirty="0" smtClean="0">
                <a:solidFill>
                  <a:srgbClr val="FFCC66"/>
                </a:solidFill>
              </a:rPr>
              <a:t>     Y2: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B4:</a:t>
            </a:r>
            <a:r>
              <a:rPr lang="en-US" dirty="0" smtClean="0"/>
              <a:t> 6+/5-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4734" y="60198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Aschenauer/ O. Eyser</a:t>
            </a:r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762000" y="1950879"/>
            <a:ext cx="5862151" cy="258921"/>
            <a:chOff x="730250" y="1765300"/>
            <a:chExt cx="5862151" cy="258921"/>
          </a:xfrm>
        </p:grpSpPr>
        <p:sp>
          <p:nvSpPr>
            <p:cNvPr id="68" name="TextBox 6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992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5332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21052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756239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0112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3452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10389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24739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32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71572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7292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565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ear">
      <a:dk1>
        <a:sysClr val="windowText" lastClr="000000"/>
      </a:dk1>
      <a:lt1>
        <a:sysClr val="window" lastClr="FFFFFF"/>
      </a:lt1>
      <a:dk2>
        <a:srgbClr val="3F3F3F"/>
      </a:dk2>
      <a:lt2>
        <a:srgbClr val="BFBFBF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00FFFF"/>
      </a:accent5>
      <a:accent6>
        <a:srgbClr val="FFFF00"/>
      </a:accent6>
      <a:hlink>
        <a:srgbClr val="0080FF"/>
      </a:hlink>
      <a:folHlink>
        <a:srgbClr val="00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4651</Words>
  <Application>Microsoft Macintosh PowerPoint</Application>
  <PresentationFormat>On-screen Show (4:3)</PresentationFormat>
  <Paragraphs>644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Spin Patterns for Run-2015</vt:lpstr>
      <vt:lpstr>Spin Pattern Considerations</vt:lpstr>
      <vt:lpstr>Basic Pattern with 24 Bunches</vt:lpstr>
      <vt:lpstr>PowerPoint Presentation</vt:lpstr>
      <vt:lpstr>Bunch Crossings</vt:lpstr>
      <vt:lpstr>What We HAD in 2012 and 2013</vt:lpstr>
      <vt:lpstr>2013 What We Had</vt:lpstr>
      <vt:lpstr>WHAT We HAD 2013 Spin Pattern</vt:lpstr>
      <vt:lpstr>2013 Continued WHAT WE HAD</vt:lpstr>
      <vt:lpstr>2012 What WE HAD</vt:lpstr>
      <vt:lpstr>WHAT We HAD 2012 Spin Pattern</vt:lpstr>
      <vt:lpstr>2012 Continued WHAT We HAD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Eyser, Kjeld Oleg</dc:creator>
  <cp:lastModifiedBy>Elke-Caroline Aschenauer</cp:lastModifiedBy>
  <cp:revision>69</cp:revision>
  <dcterms:created xsi:type="dcterms:W3CDTF">2014-05-09T13:35:47Z</dcterms:created>
  <dcterms:modified xsi:type="dcterms:W3CDTF">2015-01-12T15:01:56Z</dcterms:modified>
</cp:coreProperties>
</file>