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567" r:id="rId2"/>
    <p:sldId id="574" r:id="rId3"/>
    <p:sldId id="575" r:id="rId4"/>
    <p:sldId id="569" r:id="rId5"/>
    <p:sldId id="570" r:id="rId6"/>
    <p:sldId id="571" r:id="rId7"/>
    <p:sldId id="572" r:id="rId8"/>
    <p:sldId id="573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FF"/>
    <a:srgbClr val="FFFF00"/>
    <a:srgbClr val="FFFF66"/>
    <a:srgbClr val="66FFCC"/>
    <a:srgbClr val="FFF7CB"/>
    <a:srgbClr val="E3DD51"/>
    <a:srgbClr val="008040"/>
    <a:srgbClr val="0080FF"/>
    <a:srgbClr val="B3B3B3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5" autoAdjust="0"/>
    <p:restoredTop sz="98943" autoAdjust="0"/>
  </p:normalViewPr>
  <p:slideViewPr>
    <p:cSldViewPr snapToGrid="0">
      <p:cViewPr varScale="1">
        <p:scale>
          <a:sx n="130" d="100"/>
          <a:sy n="130" d="100"/>
        </p:scale>
        <p:origin x="-104" y="-160"/>
      </p:cViewPr>
      <p:guideLst>
        <p:guide orient="horz" pos="212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5/14/13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STAR, May 2013, BNL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lke-carolineaschenauer\Talks-Elke\2013\STAR\FMS.preshower\!OLE_LINK8" TargetMode="External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elke-carolineaschenauer\Talks-Elke\2013\STAR\FMS.preshower\!OLE_LINK3" TargetMode="External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31962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Pre-shower for the FMS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971800" y="2222499"/>
            <a:ext cx="6172200" cy="162983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15D78-F2A3-7C41-BA3C-1405FDC98FAB}" type="slidenum">
              <a:rPr lang="en-US"/>
              <a:pPr/>
              <a:t>10</a:t>
            </a:fld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FMS + Charged Track Isolation Cut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25" y="990203"/>
            <a:ext cx="5063133" cy="41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847722" y="5191621"/>
            <a:ext cx="708124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Palatino" charset="0"/>
              </a:rPr>
              <a:t>In addition to the isolation cut (r = 0.7), all photon pairs are examined (including photons outside the cone) to reject π</a:t>
            </a:r>
            <a:r>
              <a:rPr lang="en-US" sz="1700" baseline="32000">
                <a:ea typeface="ＭＳ Ｐゴシック" charset="0"/>
                <a:cs typeface="Palatino" charset="0"/>
              </a:rPr>
              <a:t>0</a:t>
            </a:r>
            <a:r>
              <a:rPr lang="en-US" sz="1700">
                <a:ea typeface="ＭＳ Ｐゴシック" charset="0"/>
                <a:cs typeface="Times" charset="0"/>
              </a:rPr>
              <a:t> and η. </a:t>
            </a:r>
          </a:p>
        </p:txBody>
      </p:sp>
    </p:spTree>
    <p:extLst>
      <p:ext uri="{BB962C8B-B14F-4D97-AF65-F5344CB8AC3E}">
        <p14:creationId xmlns:p14="http://schemas.microsoft.com/office/powerpoint/2010/main" val="35231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45869-FF05-B845-81A7-211CDFB75B63}" type="slidenum">
              <a:rPr lang="en-US"/>
              <a:pPr/>
              <a:t>11</a:t>
            </a:fld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NLO </a:t>
            </a:r>
            <a:r>
              <a:rPr lang="en-US" cap="none" dirty="0" err="1"/>
              <a:t>p</a:t>
            </a:r>
            <a:r>
              <a:rPr lang="en-US" dirty="0" err="1"/>
              <a:t>QCD</a:t>
            </a:r>
            <a:r>
              <a:rPr lang="en-US" dirty="0"/>
              <a:t> </a:t>
            </a:r>
            <a:r>
              <a:rPr lang="en-US" dirty="0" smtClean="0"/>
              <a:t>Cross</a:t>
            </a:r>
            <a:r>
              <a:rPr lang="en-US" dirty="0"/>
              <a:t>-sections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92" y="931588"/>
            <a:ext cx="5063133" cy="41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1573848" y="5133006"/>
            <a:ext cx="591145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Times" charset="0"/>
              </a:rPr>
              <a:t>Use calculations by Werner at &lt;η&gt; ~ 3.7 that were produced for a previous analysis. </a:t>
            </a:r>
          </a:p>
        </p:txBody>
      </p:sp>
    </p:spTree>
    <p:extLst>
      <p:ext uri="{BB962C8B-B14F-4D97-AF65-F5344CB8AC3E}">
        <p14:creationId xmlns:p14="http://schemas.microsoft.com/office/powerpoint/2010/main" val="5370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FB05-FBE7-5F41-82FA-31E66D485C66}" type="slidenum">
              <a:rPr lang="en-US"/>
              <a:pPr/>
              <a:t>12</a:t>
            </a:fld>
            <a:endParaRPr lang="en-US"/>
          </a:p>
        </p:txBody>
      </p:sp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Event Count with </a:t>
            </a:r>
            <a:r>
              <a:rPr lang="en-US" dirty="0" smtClean="0"/>
              <a:t>∫L </a:t>
            </a:r>
            <a:r>
              <a:rPr lang="en-US" dirty="0"/>
              <a:t>= 40 pb</a:t>
            </a:r>
            <a:r>
              <a:rPr lang="en-US" baseline="32000" dirty="0"/>
              <a:t>-1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759033" y="5115145"/>
            <a:ext cx="768846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Palatino" charset="0"/>
              </a:rPr>
              <a:t>Event count after the isolation cut was applied, based on the pQCD X-sections, π</a:t>
            </a:r>
            <a:r>
              <a:rPr lang="en-US" sz="1700" baseline="32000">
                <a:ea typeface="ＭＳ Ｐゴシック" charset="0"/>
                <a:cs typeface="Palatino" charset="0"/>
              </a:rPr>
              <a:t>0</a:t>
            </a:r>
            <a:r>
              <a:rPr lang="en-US" sz="1700">
                <a:ea typeface="ＭＳ Ｐゴシック" charset="0"/>
                <a:cs typeface="Times" charset="0"/>
              </a:rPr>
              <a:t> and η decay toy MC, and the full simulation isolation cuts.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6" y="931587"/>
            <a:ext cx="5063133" cy="41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6E00-51D0-2140-9145-654ECE76633C}" type="slidenum">
              <a:rPr lang="en-US"/>
              <a:pPr/>
              <a:t>13</a:t>
            </a:fld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</a:t>
            </a:r>
            <a:r>
              <a:rPr lang="en-US" baseline="-6000"/>
              <a:t>N</a:t>
            </a:r>
            <a:r>
              <a:rPr lang="en-US"/>
              <a:t> Uncertainty Projection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974719" y="4908313"/>
            <a:ext cx="708124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Palatino" charset="0"/>
              </a:rPr>
              <a:t>Prompt = Direct - Fragmentation photons. The uncertainty in fragmentation photon A</a:t>
            </a:r>
            <a:r>
              <a:rPr lang="en-US" sz="1700" baseline="-6000">
                <a:ea typeface="ＭＳ Ｐゴシック" charset="0"/>
                <a:cs typeface="Palatino" charset="0"/>
              </a:rPr>
              <a:t>N</a:t>
            </a:r>
            <a:r>
              <a:rPr lang="en-US" sz="1700">
                <a:ea typeface="ＭＳ Ｐゴシック" charset="0"/>
                <a:cs typeface="Palatino" charset="0"/>
              </a:rPr>
              <a:t> was set by hand at 5%, as a rough guess.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22" y="706895"/>
            <a:ext cx="5063133" cy="416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</a:t>
            </a:r>
            <a:r>
              <a:rPr lang="en-US" dirty="0"/>
              <a:t>mean by “Direct”….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3375" y="2107954"/>
            <a:ext cx="1287463" cy="571500"/>
            <a:chOff x="1790" y="1563"/>
            <a:chExt cx="1675" cy="744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911" y="1563"/>
              <a:ext cx="391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587761">
              <a:off x="1790" y="2053"/>
              <a:ext cx="553" cy="112"/>
              <a:chOff x="1608" y="2049"/>
              <a:chExt cx="2934" cy="42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2" name="Arc 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3" name="Arc 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55" name="Arc 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6" name="Arc 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59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0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2" name="Arc 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3" name="Arc 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66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7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69" name="Arc 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0" name="Arc 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73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4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76" name="Arc 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Arc 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17" name="Group 3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0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1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83" name="Arc 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4" name="Arc 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20" name="Group 4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87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8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4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0" name="Arc 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1" name="Arc 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23" name="Group 4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194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5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5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197" name="Arc 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8" name="Arc 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26" name="Group 5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201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2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5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204" name="Arc 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5" name="Arc 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6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207" name="Arc 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8" name="Arc 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>
              <a:off x="2302" y="1960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0" name="Line 66"/>
            <p:cNvSpPr>
              <a:spLocks noChangeShapeType="1"/>
            </p:cNvSpPr>
            <p:nvPr/>
          </p:nvSpPr>
          <p:spPr bwMode="auto">
            <a:xfrm>
              <a:off x="2908" y="1965"/>
              <a:ext cx="414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67"/>
            <p:cNvGrpSpPr>
              <a:grpSpLocks/>
            </p:cNvGrpSpPr>
            <p:nvPr/>
          </p:nvGrpSpPr>
          <p:grpSpPr bwMode="auto">
            <a:xfrm rot="-1599745">
              <a:off x="2875" y="1783"/>
              <a:ext cx="590" cy="63"/>
              <a:chOff x="432" y="1266"/>
              <a:chExt cx="3312" cy="252"/>
            </a:xfrm>
          </p:grpSpPr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31" name="Group 6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14" name="Arc 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5" name="Arc 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24" name="Group 7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17" name="Arc 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8" name="Arc 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27" name="Group 7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30" name="Group 7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1" name="Arc 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2" name="Arc 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3" name="Group 7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24" name="Arc 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5" name="Arc 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34" name="Group 8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35" name="Group 8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28" name="Arc 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9" name="Arc 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38" name="Group 8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1" name="Arc 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2" name="Arc 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1" name="Group 8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42" name="Group 9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35" name="Arc 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6" name="Arc 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45" name="Group 9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38" name="Arc 9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9" name="Arc 9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48" name="Group 9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649" name="Group 9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2" name="Arc 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3" name="Arc 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2" name="Group 10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45" name="Arc 10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6" name="Arc 10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55" name="Group 10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656" name="Group 10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49" name="Arc 1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0" name="Arc 1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59" name="Group 10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2" name="Arc 10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3" name="Arc 10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2" name="Group 11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663" name="Group 11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56" name="Arc 1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7" name="Arc 1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66" name="Group 11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59" name="Arc 1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0" name="Arc 1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69" name="Group 11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670" name="Group 11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63" name="Arc 1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4" name="Arc 1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73" name="Group 12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66" name="Arc 1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7" name="Arc 1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676" name="Group 124"/>
          <p:cNvGrpSpPr>
            <a:grpSpLocks/>
          </p:cNvGrpSpPr>
          <p:nvPr/>
        </p:nvGrpSpPr>
        <p:grpSpPr bwMode="auto">
          <a:xfrm>
            <a:off x="520700" y="2936629"/>
            <a:ext cx="892175" cy="862012"/>
            <a:chOff x="1807" y="1656"/>
            <a:chExt cx="988" cy="955"/>
          </a:xfrm>
        </p:grpSpPr>
        <p:sp>
          <p:nvSpPr>
            <p:cNvPr id="6269" name="Line 125"/>
            <p:cNvSpPr>
              <a:spLocks noChangeShapeType="1"/>
            </p:cNvSpPr>
            <p:nvPr/>
          </p:nvSpPr>
          <p:spPr bwMode="auto">
            <a:xfrm>
              <a:off x="1807" y="1656"/>
              <a:ext cx="443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0" name="Line 126"/>
            <p:cNvSpPr>
              <a:spLocks noChangeShapeType="1"/>
            </p:cNvSpPr>
            <p:nvPr/>
          </p:nvSpPr>
          <p:spPr bwMode="auto">
            <a:xfrm>
              <a:off x="2250" y="1904"/>
              <a:ext cx="0" cy="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1" name="Line 127"/>
            <p:cNvSpPr>
              <a:spLocks noChangeShapeType="1"/>
            </p:cNvSpPr>
            <p:nvPr/>
          </p:nvSpPr>
          <p:spPr bwMode="auto">
            <a:xfrm flipH="1">
              <a:off x="1881" y="2381"/>
              <a:ext cx="369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77" name="Group 128"/>
            <p:cNvGrpSpPr>
              <a:grpSpLocks/>
            </p:cNvGrpSpPr>
            <p:nvPr/>
          </p:nvGrpSpPr>
          <p:grpSpPr bwMode="auto">
            <a:xfrm rot="-1763102">
              <a:off x="2221" y="1758"/>
              <a:ext cx="537" cy="41"/>
              <a:chOff x="432" y="1266"/>
              <a:chExt cx="3312" cy="252"/>
            </a:xfrm>
          </p:grpSpPr>
          <p:grpSp>
            <p:nvGrpSpPr>
              <p:cNvPr id="6680" name="Group 129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683" name="Group 1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75" name="Arc 1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6" name="Arc 1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84" name="Group 1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78" name="Arc 1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9" name="Arc 1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87" name="Group 136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690" name="Group 1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2" name="Arc 1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3" name="Arc 1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4" name="Group 14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85" name="Arc 1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6" name="Arc 1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5" name="Group 143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696" name="Group 1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89" name="Arc 1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0" name="Arc 1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697" name="Group 1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2" name="Arc 1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3" name="Arc 1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698" name="Group 150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699" name="Group 1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296" name="Arc 1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7" name="Arc 1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0" name="Group 1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299" name="Arc 1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0" name="Arc 1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1" name="Group 157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702" name="Group 1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03" name="Arc 1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4" name="Arc 1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3" name="Group 1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06" name="Arc 1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7" name="Arc 1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4" name="Group 164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705" name="Group 16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0" name="Arc 16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1" name="Arc 16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6" name="Group 16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13" name="Arc 16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4" name="Arc 17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07" name="Group 171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708" name="Group 17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17" name="Arc 1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8" name="Arc 1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09" name="Group 17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0" name="Arc 17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1" name="Arc 17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0" name="Group 178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711" name="Group 17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24" name="Arc 1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5" name="Arc 1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2" name="Group 18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327" name="Arc 18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8" name="Arc 18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713" name="Group 185"/>
            <p:cNvGrpSpPr>
              <a:grpSpLocks/>
            </p:cNvGrpSpPr>
            <p:nvPr/>
          </p:nvGrpSpPr>
          <p:grpSpPr bwMode="auto">
            <a:xfrm rot="1880969">
              <a:off x="2209" y="2476"/>
              <a:ext cx="586" cy="86"/>
              <a:chOff x="1608" y="2049"/>
              <a:chExt cx="2934" cy="429"/>
            </a:xfrm>
          </p:grpSpPr>
          <p:grpSp>
            <p:nvGrpSpPr>
              <p:cNvPr id="6714" name="Group 18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715" name="Group 18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2" name="Arc 1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3" name="Arc 1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6" name="Group 19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35" name="Arc 1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6" name="Arc 1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17" name="Group 19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718" name="Group 19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39" name="Arc 1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0" name="Arc 1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19" name="Group 19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2" name="Arc 1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3" name="Arc 1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2" name="Group 20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753" name="Group 20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46" name="Arc 2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7" name="Arc 2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56" name="Group 20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49" name="Arc 2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0" name="Arc 2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59" name="Group 20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760" name="Group 20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53" name="Arc 20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4" name="Arc 21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63" name="Group 21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56" name="Arc 2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7" name="Arc 2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66" name="Group 21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767" name="Group 21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0" name="Arc 21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1" name="Arc 21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0" name="Group 21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63" name="Arc 2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4" name="Arc 2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73" name="Group 22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774" name="Group 22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67" name="Arc 22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8" name="Arc 22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77" name="Group 22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0" name="Arc 22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1" name="Arc 22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0" name="Group 22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781" name="Group 22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74" name="Arc 23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5" name="Arc 23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84" name="Group 23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77" name="Arc 23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8" name="Arc 23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87" name="Group 23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788" name="Group 23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381" name="Arc 23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2" name="Arc 23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91" name="Group 23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384" name="Arc 24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5" name="Arc 24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794" name="Group 24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387" name="Arc 24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8" name="Arc 24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795" name="Group 245"/>
          <p:cNvGrpSpPr>
            <a:grpSpLocks/>
          </p:cNvGrpSpPr>
          <p:nvPr/>
        </p:nvGrpSpPr>
        <p:grpSpPr bwMode="auto">
          <a:xfrm>
            <a:off x="1874838" y="2539754"/>
            <a:ext cx="1368425" cy="1006475"/>
            <a:chOff x="1149" y="1422"/>
            <a:chExt cx="1189" cy="875"/>
          </a:xfrm>
        </p:grpSpPr>
        <p:sp>
          <p:nvSpPr>
            <p:cNvPr id="6390" name="Line 246"/>
            <p:cNvSpPr>
              <a:spLocks noChangeShapeType="1"/>
            </p:cNvSpPr>
            <p:nvPr/>
          </p:nvSpPr>
          <p:spPr bwMode="auto">
            <a:xfrm>
              <a:off x="1149" y="1422"/>
              <a:ext cx="451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1" name="Line 247"/>
            <p:cNvSpPr>
              <a:spLocks noChangeShapeType="1"/>
            </p:cNvSpPr>
            <p:nvPr/>
          </p:nvSpPr>
          <p:spPr bwMode="auto">
            <a:xfrm flipV="1">
              <a:off x="1600" y="1422"/>
              <a:ext cx="510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2" name="Line 248"/>
            <p:cNvSpPr>
              <a:spLocks noChangeShapeType="1"/>
            </p:cNvSpPr>
            <p:nvPr/>
          </p:nvSpPr>
          <p:spPr bwMode="auto">
            <a:xfrm flipH="1">
              <a:off x="1164" y="2022"/>
              <a:ext cx="4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3" name="Line 249"/>
            <p:cNvSpPr>
              <a:spLocks noChangeShapeType="1"/>
            </p:cNvSpPr>
            <p:nvPr/>
          </p:nvSpPr>
          <p:spPr bwMode="auto">
            <a:xfrm>
              <a:off x="1608" y="2022"/>
              <a:ext cx="502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798" name="Group 250"/>
            <p:cNvGrpSpPr>
              <a:grpSpLocks/>
            </p:cNvGrpSpPr>
            <p:nvPr/>
          </p:nvGrpSpPr>
          <p:grpSpPr bwMode="auto">
            <a:xfrm>
              <a:off x="1732" y="2059"/>
              <a:ext cx="606" cy="46"/>
              <a:chOff x="432" y="1266"/>
              <a:chExt cx="3312" cy="252"/>
            </a:xfrm>
          </p:grpSpPr>
          <p:grpSp>
            <p:nvGrpSpPr>
              <p:cNvPr id="6801" name="Group 251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802" name="Group 25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397" name="Arc 2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8" name="Arc 2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05" name="Group 25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0" name="Arc 2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1" name="Arc 2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09" name="Group 258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810" name="Group 25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04" name="Arc 2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5" name="Arc 2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1" name="Group 26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07" name="Arc 26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8" name="Arc 26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14" name="Group 265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817" name="Group 26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1" name="Arc 26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2" name="Arc 26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18" name="Group 26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14" name="Arc 2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5" name="Arc 2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1" name="Group 272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824" name="Group 27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18" name="Arc 27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9" name="Arc 27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25" name="Group 27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1" name="Arc 2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2" name="Arc 2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28" name="Group 279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6831" name="Group 28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25" name="Arc 28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6" name="Arc 28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2" name="Group 28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28" name="Arc 2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9" name="Arc 2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35" name="Group 286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6838" name="Group 28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2" name="Arc 28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3" name="Arc 28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39" name="Group 29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35" name="Arc 2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6" name="Arc 2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2" name="Group 293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6845" name="Group 29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39" name="Arc 29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0" name="Arc 29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46" name="Group 29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2" name="Arc 2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3" name="Arc 2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49" name="Group 300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6852" name="Group 30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446" name="Arc 30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7" name="Arc 30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53" name="Group 30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449" name="Arc 3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0" name="Arc 3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856" name="Group 307"/>
            <p:cNvGrpSpPr>
              <a:grpSpLocks/>
            </p:cNvGrpSpPr>
            <p:nvPr/>
          </p:nvGrpSpPr>
          <p:grpSpPr bwMode="auto">
            <a:xfrm rot="-5400000">
              <a:off x="1419" y="1776"/>
              <a:ext cx="408" cy="60"/>
              <a:chOff x="1608" y="2049"/>
              <a:chExt cx="2934" cy="429"/>
            </a:xfrm>
          </p:grpSpPr>
          <p:grpSp>
            <p:nvGrpSpPr>
              <p:cNvPr id="6859" name="Group 308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6860" name="Group 30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54" name="Arc 3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5" name="Arc 3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3" name="Group 31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57" name="Arc 3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8" name="Arc 3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69" name="Group 315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6870" name="Group 31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1" name="Arc 3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2" name="Arc 3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1" name="Group 31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64" name="Arc 3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5" name="Arc 3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74" name="Group 322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6877" name="Group 32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68" name="Arc 3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9" name="Arc 3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78" name="Group 32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1" name="Arc 3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2" name="Arc 3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4" name="Group 329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6145" name="Group 33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75" name="Arc 3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6" name="Arc 3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47" name="Group 33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78" name="Arc 3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9" name="Arc 3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49" name="Group 336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6150" name="Group 33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2" name="Arc 3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3" name="Arc 3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1" name="Group 34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85" name="Arc 3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6" name="Arc 3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54" name="Group 343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6157" name="Group 34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89" name="Arc 3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0" name="Arc 3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58" name="Group 34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2" name="Arc 3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3" name="Arc 3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1" name="Group 350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6164" name="Group 35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496" name="Arc 3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7" name="Arc 3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65" name="Group 35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499" name="Arc 3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0" name="Arc 3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68" name="Group 357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6171" name="Group 35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6503" name="Arc 3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4" name="Arc 3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172" name="Group 36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6506" name="Arc 3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7" name="Arc 3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75" name="Group 364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6509" name="Arc 36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10" name="Arc 36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512" name="Line 368"/>
          <p:cNvSpPr>
            <a:spLocks noChangeShapeType="1"/>
          </p:cNvSpPr>
          <p:nvPr/>
        </p:nvSpPr>
        <p:spPr bwMode="auto">
          <a:xfrm>
            <a:off x="3663950" y="2457204"/>
            <a:ext cx="520700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3" name="Line 369"/>
          <p:cNvSpPr>
            <a:spLocks noChangeShapeType="1"/>
          </p:cNvSpPr>
          <p:nvPr/>
        </p:nvSpPr>
        <p:spPr bwMode="auto">
          <a:xfrm flipV="1">
            <a:off x="4184650" y="2457204"/>
            <a:ext cx="587375" cy="198437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4" name="Line 370"/>
          <p:cNvSpPr>
            <a:spLocks noChangeShapeType="1"/>
          </p:cNvSpPr>
          <p:nvPr/>
        </p:nvSpPr>
        <p:spPr bwMode="auto">
          <a:xfrm flipH="1">
            <a:off x="3681413" y="3149354"/>
            <a:ext cx="503237" cy="15716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5" name="Line 371"/>
          <p:cNvSpPr>
            <a:spLocks noChangeShapeType="1"/>
          </p:cNvSpPr>
          <p:nvPr/>
        </p:nvSpPr>
        <p:spPr bwMode="auto">
          <a:xfrm>
            <a:off x="4192588" y="3149354"/>
            <a:ext cx="579437" cy="315912"/>
          </a:xfrm>
          <a:prstGeom prst="line">
            <a:avLst/>
          </a:prstGeom>
          <a:noFill/>
          <a:ln w="9525">
            <a:solidFill>
              <a:srgbClr val="00804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81" name="Group 372"/>
          <p:cNvGrpSpPr>
            <a:grpSpLocks/>
          </p:cNvGrpSpPr>
          <p:nvPr/>
        </p:nvGrpSpPr>
        <p:grpSpPr bwMode="auto">
          <a:xfrm>
            <a:off x="4516438" y="3284291"/>
            <a:ext cx="698500" cy="52388"/>
            <a:chOff x="432" y="1266"/>
            <a:chExt cx="3312" cy="252"/>
          </a:xfrm>
        </p:grpSpPr>
        <p:grpSp>
          <p:nvGrpSpPr>
            <p:cNvPr id="6884" name="Group 37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885" name="Group 3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19" name="Arc 3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0" name="Arc 3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88" name="Group 3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2" name="Arc 3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3" name="Arc 3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1" name="Group 38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892" name="Group 3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26" name="Arc 3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27" name="Arc 3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895" name="Group 3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29" name="Arc 3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0" name="Arc 3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898" name="Group 38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899" name="Group 3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33" name="Arc 3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4" name="Arc 3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2" name="Group 3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36" name="Arc 3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37" name="Arc 3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05" name="Group 39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906" name="Group 3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0" name="Arc 3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1" name="Arc 3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09" name="Group 3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43" name="Arc 3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4" name="Arc 4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2" name="Group 40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913" name="Group 4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47" name="Arc 4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48" name="Arc 4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16" name="Group 4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0" name="Arc 4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1" name="Arc 4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19" name="Group 40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920" name="Group 4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54" name="Arc 4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5" name="Arc 4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3" name="Group 4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57" name="Arc 4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" name="Arc 4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26" name="Group 41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927" name="Group 4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1" name="Arc 4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2" name="Arc 4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28" name="Group 4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64" name="Arc 4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" name="Arc 4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31" name="Group 42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934" name="Group 42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568" name="Arc 42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" name="Arc 42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35" name="Group 42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571" name="Arc 4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2" name="Arc 4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38" name="Group 429"/>
          <p:cNvGrpSpPr>
            <a:grpSpLocks/>
          </p:cNvGrpSpPr>
          <p:nvPr/>
        </p:nvGrpSpPr>
        <p:grpSpPr bwMode="auto">
          <a:xfrm rot="-5400000">
            <a:off x="3975100" y="2865191"/>
            <a:ext cx="469900" cy="69850"/>
            <a:chOff x="1608" y="2049"/>
            <a:chExt cx="2934" cy="429"/>
          </a:xfrm>
        </p:grpSpPr>
        <p:grpSp>
          <p:nvGrpSpPr>
            <p:cNvPr id="6941" name="Group 43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42" name="Group 43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76" name="Arc 43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7" name="Arc 43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78" name="Group 43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79" name="Arc 4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0" name="Arc 4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79" name="Group 43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182" name="Group 43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83" name="Arc 43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4" name="Arc 44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85" name="Group 44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86" name="Arc 4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87" name="Arc 4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86" name="Group 44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189" name="Group 44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0" name="Arc 44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1" name="Arc 44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2" name="Group 44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593" name="Arc 4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4" name="Arc 4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93" name="Group 45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196" name="Group 45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597" name="Arc 45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98" name="Arc 45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99" name="Group 45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0" name="Arc 4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1" name="Arc 4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00" name="Group 45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03" name="Group 45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04" name="Arc 46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5" name="Arc 46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06" name="Group 46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07" name="Arc 4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08" name="Arc 4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45" name="Group 46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48" name="Group 46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1" name="Arc 46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2" name="Arc 46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49" name="Group 46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14" name="Arc 4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5" name="Arc 4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2" name="Group 47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55" name="Group 47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18" name="Arc 47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19" name="Arc 47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56" name="Group 47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1" name="Arc 4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2" name="Arc 4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59" name="Group 47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62" name="Group 48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25" name="Arc 48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6" name="Arc 48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63" name="Group 48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28" name="Arc 48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29" name="Arc 48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66" name="Group 48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31" name="Arc 48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Arc 48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69" name="Group 489"/>
          <p:cNvGrpSpPr>
            <a:grpSpLocks/>
          </p:cNvGrpSpPr>
          <p:nvPr/>
        </p:nvGrpSpPr>
        <p:grpSpPr bwMode="auto">
          <a:xfrm rot="-1710276">
            <a:off x="3775075" y="3385891"/>
            <a:ext cx="641350" cy="93663"/>
            <a:chOff x="1608" y="2049"/>
            <a:chExt cx="2934" cy="429"/>
          </a:xfrm>
        </p:grpSpPr>
        <p:grpSp>
          <p:nvGrpSpPr>
            <p:cNvPr id="6970" name="Group 490"/>
            <p:cNvGrpSpPr>
              <a:grpSpLocks/>
            </p:cNvGrpSpPr>
            <p:nvPr/>
          </p:nvGrpSpPr>
          <p:grpSpPr bwMode="auto">
            <a:xfrm>
              <a:off x="2820" y="2064"/>
              <a:ext cx="510" cy="384"/>
              <a:chOff x="2820" y="2064"/>
              <a:chExt cx="510" cy="384"/>
            </a:xfrm>
          </p:grpSpPr>
          <p:grpSp>
            <p:nvGrpSpPr>
              <p:cNvPr id="6973" name="Group 491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36" name="Arc 4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37" name="Arc 4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1" name="Group 494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39" name="Arc 4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0" name="Arc 4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2" name="Group 497"/>
            <p:cNvGrpSpPr>
              <a:grpSpLocks/>
            </p:cNvGrpSpPr>
            <p:nvPr/>
          </p:nvGrpSpPr>
          <p:grpSpPr bwMode="auto">
            <a:xfrm>
              <a:off x="2517" y="2079"/>
              <a:ext cx="510" cy="384"/>
              <a:chOff x="2820" y="2064"/>
              <a:chExt cx="510" cy="384"/>
            </a:xfrm>
          </p:grpSpPr>
          <p:grpSp>
            <p:nvGrpSpPr>
              <p:cNvPr id="6213" name="Group 498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43" name="Arc 4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4" name="Arc 5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16" name="Group 501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46" name="Arc 5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47" name="Arc 5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19" name="Group 504"/>
            <p:cNvGrpSpPr>
              <a:grpSpLocks/>
            </p:cNvGrpSpPr>
            <p:nvPr/>
          </p:nvGrpSpPr>
          <p:grpSpPr bwMode="auto">
            <a:xfrm>
              <a:off x="2214" y="2079"/>
              <a:ext cx="510" cy="384"/>
              <a:chOff x="2820" y="2064"/>
              <a:chExt cx="510" cy="384"/>
            </a:xfrm>
          </p:grpSpPr>
          <p:grpSp>
            <p:nvGrpSpPr>
              <p:cNvPr id="6220" name="Group 505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0" name="Arc 5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1" name="Arc 5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23" name="Group 508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53" name="Arc 5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4" name="Arc 5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26" name="Group 511"/>
            <p:cNvGrpSpPr>
              <a:grpSpLocks/>
            </p:cNvGrpSpPr>
            <p:nvPr/>
          </p:nvGrpSpPr>
          <p:grpSpPr bwMode="auto">
            <a:xfrm>
              <a:off x="1911" y="2094"/>
              <a:ext cx="510" cy="384"/>
              <a:chOff x="2820" y="2064"/>
              <a:chExt cx="510" cy="384"/>
            </a:xfrm>
          </p:grpSpPr>
          <p:grpSp>
            <p:nvGrpSpPr>
              <p:cNvPr id="6227" name="Group 512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57" name="Arc 5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58" name="Arc 5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0" name="Group 515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0" name="Arc 5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1" name="Arc 5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233" name="Group 518"/>
            <p:cNvGrpSpPr>
              <a:grpSpLocks/>
            </p:cNvGrpSpPr>
            <p:nvPr/>
          </p:nvGrpSpPr>
          <p:grpSpPr bwMode="auto">
            <a:xfrm>
              <a:off x="4032" y="2049"/>
              <a:ext cx="510" cy="384"/>
              <a:chOff x="2820" y="2064"/>
              <a:chExt cx="510" cy="384"/>
            </a:xfrm>
          </p:grpSpPr>
          <p:grpSp>
            <p:nvGrpSpPr>
              <p:cNvPr id="6234" name="Group 519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64" name="Arc 5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5" name="Arc 5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237" name="Group 522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67" name="Arc 5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68" name="Arc 5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76" name="Group 525"/>
            <p:cNvGrpSpPr>
              <a:grpSpLocks/>
            </p:cNvGrpSpPr>
            <p:nvPr/>
          </p:nvGrpSpPr>
          <p:grpSpPr bwMode="auto">
            <a:xfrm>
              <a:off x="3729" y="2064"/>
              <a:ext cx="510" cy="384"/>
              <a:chOff x="2820" y="2064"/>
              <a:chExt cx="510" cy="384"/>
            </a:xfrm>
          </p:grpSpPr>
          <p:grpSp>
            <p:nvGrpSpPr>
              <p:cNvPr id="6977" name="Group 526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1" name="Arc 5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2" name="Arc 5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80" name="Group 529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74" name="Arc 5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" name="Arc 5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83" name="Group 532"/>
            <p:cNvGrpSpPr>
              <a:grpSpLocks/>
            </p:cNvGrpSpPr>
            <p:nvPr/>
          </p:nvGrpSpPr>
          <p:grpSpPr bwMode="auto">
            <a:xfrm>
              <a:off x="3426" y="2064"/>
              <a:ext cx="510" cy="384"/>
              <a:chOff x="2820" y="2064"/>
              <a:chExt cx="510" cy="384"/>
            </a:xfrm>
          </p:grpSpPr>
          <p:grpSp>
            <p:nvGrpSpPr>
              <p:cNvPr id="6984" name="Group 533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78" name="Arc 5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9" name="Arc 5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94" name="Group 536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1" name="Arc 5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2" name="Arc 5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95" name="Group 539"/>
            <p:cNvGrpSpPr>
              <a:grpSpLocks/>
            </p:cNvGrpSpPr>
            <p:nvPr/>
          </p:nvGrpSpPr>
          <p:grpSpPr bwMode="auto">
            <a:xfrm>
              <a:off x="3123" y="2079"/>
              <a:ext cx="510" cy="384"/>
              <a:chOff x="2820" y="2064"/>
              <a:chExt cx="510" cy="384"/>
            </a:xfrm>
          </p:grpSpPr>
          <p:grpSp>
            <p:nvGrpSpPr>
              <p:cNvPr id="6999" name="Group 540"/>
              <p:cNvGrpSpPr>
                <a:grpSpLocks/>
              </p:cNvGrpSpPr>
              <p:nvPr/>
            </p:nvGrpSpPr>
            <p:grpSpPr bwMode="auto">
              <a:xfrm>
                <a:off x="2820" y="2064"/>
                <a:ext cx="207" cy="111"/>
                <a:chOff x="912" y="1632"/>
                <a:chExt cx="207" cy="111"/>
              </a:xfrm>
            </p:grpSpPr>
            <p:sp>
              <p:nvSpPr>
                <p:cNvPr id="6685" name="Arc 54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6" name="Arc 54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01" name="Group 543"/>
              <p:cNvGrpSpPr>
                <a:grpSpLocks/>
              </p:cNvGrpSpPr>
              <p:nvPr/>
            </p:nvGrpSpPr>
            <p:grpSpPr bwMode="auto">
              <a:xfrm flipV="1">
                <a:off x="2820" y="2175"/>
                <a:ext cx="510" cy="273"/>
                <a:chOff x="912" y="1632"/>
                <a:chExt cx="207" cy="111"/>
              </a:xfrm>
            </p:grpSpPr>
            <p:sp>
              <p:nvSpPr>
                <p:cNvPr id="6688" name="Arc 54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89" name="Arc 54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804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02" name="Group 546"/>
            <p:cNvGrpSpPr>
              <a:grpSpLocks/>
            </p:cNvGrpSpPr>
            <p:nvPr/>
          </p:nvGrpSpPr>
          <p:grpSpPr bwMode="auto">
            <a:xfrm flipV="1">
              <a:off x="1608" y="2205"/>
              <a:ext cx="510" cy="273"/>
              <a:chOff x="912" y="1632"/>
              <a:chExt cx="207" cy="111"/>
            </a:xfrm>
          </p:grpSpPr>
          <p:sp>
            <p:nvSpPr>
              <p:cNvPr id="6691" name="Arc 547"/>
              <p:cNvSpPr>
                <a:spLocks/>
              </p:cNvSpPr>
              <p:nvPr/>
            </p:nvSpPr>
            <p:spPr bwMode="auto">
              <a:xfrm>
                <a:off x="1008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Arc 548"/>
              <p:cNvSpPr>
                <a:spLocks/>
              </p:cNvSpPr>
              <p:nvPr/>
            </p:nvSpPr>
            <p:spPr bwMode="auto">
              <a:xfrm flipH="1">
                <a:off x="912" y="1632"/>
                <a:ext cx="111" cy="1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804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693" name="Oval 549"/>
          <p:cNvSpPr>
            <a:spLocks noChangeArrowheads="1"/>
          </p:cNvSpPr>
          <p:nvPr/>
        </p:nvSpPr>
        <p:spPr bwMode="auto">
          <a:xfrm>
            <a:off x="3646488" y="3531941"/>
            <a:ext cx="166687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03" name="Group 851"/>
          <p:cNvGrpSpPr>
            <a:grpSpLocks/>
          </p:cNvGrpSpPr>
          <p:nvPr/>
        </p:nvGrpSpPr>
        <p:grpSpPr bwMode="auto">
          <a:xfrm>
            <a:off x="5659010" y="2385926"/>
            <a:ext cx="527050" cy="1143001"/>
            <a:chOff x="3578" y="1116"/>
            <a:chExt cx="332" cy="720"/>
          </a:xfrm>
        </p:grpSpPr>
        <p:grpSp>
          <p:nvGrpSpPr>
            <p:cNvPr id="7006" name="Group 607"/>
            <p:cNvGrpSpPr>
              <a:grpSpLocks/>
            </p:cNvGrpSpPr>
            <p:nvPr/>
          </p:nvGrpSpPr>
          <p:grpSpPr bwMode="auto">
            <a:xfrm rot="-2961522">
              <a:off x="3616" y="1368"/>
              <a:ext cx="546" cy="42"/>
              <a:chOff x="432" y="1266"/>
              <a:chExt cx="3312" cy="252"/>
            </a:xfrm>
          </p:grpSpPr>
          <p:grpSp>
            <p:nvGrpSpPr>
              <p:cNvPr id="6240" name="Group 608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6241" name="Group 60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54" name="Arc 6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5" name="Arc 6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44" name="Group 61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57" name="Arc 61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8" name="Arc 61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47" name="Group 615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6248" name="Group 61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1" name="Arc 6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2" name="Arc 6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1" name="Group 61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64" name="Arc 62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5" name="Arc 62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54" name="Group 622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6255" name="Group 623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68" name="Arc 6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9" name="Arc 6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58" name="Group 626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1" name="Arc 62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2" name="Arc 62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1" name="Group 629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6262" name="Group 630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75" name="Arc 6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6" name="Arc 6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65" name="Group 633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78" name="Arc 6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9" name="Arc 6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268" name="Group 636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19"/>
                <a:chOff x="912" y="1632"/>
                <a:chExt cx="414" cy="219"/>
              </a:xfrm>
            </p:grpSpPr>
            <p:grpSp>
              <p:nvGrpSpPr>
                <p:cNvPr id="7009" name="Group 63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2" name="Arc 6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3" name="Arc 6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0" name="Group 640"/>
                <p:cNvGrpSpPr>
                  <a:grpSpLocks/>
                </p:cNvGrpSpPr>
                <p:nvPr/>
              </p:nvGrpSpPr>
              <p:grpSpPr bwMode="auto">
                <a:xfrm flipV="1">
                  <a:off x="1114" y="1728"/>
                  <a:ext cx="212" cy="123"/>
                  <a:chOff x="907" y="1620"/>
                  <a:chExt cx="212" cy="123"/>
                </a:xfrm>
              </p:grpSpPr>
              <p:sp>
                <p:nvSpPr>
                  <p:cNvPr id="6785" name="Arc 6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6" name="Arc 642"/>
                  <p:cNvSpPr>
                    <a:spLocks/>
                  </p:cNvSpPr>
                  <p:nvPr/>
                </p:nvSpPr>
                <p:spPr bwMode="auto">
                  <a:xfrm flipH="1">
                    <a:off x="907" y="1620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13" name="Group 643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7016" name="Group 64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89" name="Arc 6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0" name="Arc 6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17" name="Group 64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2" name="Arc 6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3" name="Arc 6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0" name="Group 650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7023" name="Group 65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796" name="Arc 6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7" name="Arc 6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24" name="Group 65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799" name="Arc 6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0" name="Arc 6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7" name="Group 657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7030" name="Group 65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6803" name="Arc 6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4" name="Arc 6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31" name="Group 66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6806" name="Arc 6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7" name="Arc 6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808" name="AutoShape 664"/>
            <p:cNvSpPr>
              <a:spLocks noChangeArrowheads="1"/>
            </p:cNvSpPr>
            <p:nvPr/>
          </p:nvSpPr>
          <p:spPr bwMode="auto">
            <a:xfrm>
              <a:off x="3578" y="1545"/>
              <a:ext cx="291" cy="291"/>
            </a:xfrm>
            <a:prstGeom prst="star24">
              <a:avLst>
                <a:gd name="adj" fmla="val 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7" name="Line 723"/>
          <p:cNvSpPr>
            <a:spLocks noChangeShapeType="1"/>
          </p:cNvSpPr>
          <p:nvPr/>
        </p:nvSpPr>
        <p:spPr bwMode="auto">
          <a:xfrm>
            <a:off x="7223673" y="5609569"/>
            <a:ext cx="5429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" name="Text Box 724"/>
          <p:cNvSpPr txBox="1">
            <a:spLocks noChangeArrowheads="1"/>
          </p:cNvSpPr>
          <p:nvPr/>
        </p:nvSpPr>
        <p:spPr bwMode="auto">
          <a:xfrm>
            <a:off x="7207798" y="5601631"/>
            <a:ext cx="48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Symbol" pitchFamily="-109" charset="2"/>
              </a:rPr>
              <a:t>p</a:t>
            </a:r>
            <a:r>
              <a:rPr lang="en-US" sz="1800" baseline="30000">
                <a:solidFill>
                  <a:srgbClr val="0000FF"/>
                </a:solidFill>
              </a:rPr>
              <a:t>0</a:t>
            </a:r>
            <a:endParaRPr lang="en-US" sz="1800">
              <a:solidFill>
                <a:srgbClr val="0000FF"/>
              </a:solidFill>
            </a:endParaRPr>
          </a:p>
        </p:txBody>
      </p:sp>
      <p:grpSp>
        <p:nvGrpSpPr>
          <p:cNvPr id="7058" name="Group 725"/>
          <p:cNvGrpSpPr>
            <a:grpSpLocks/>
          </p:cNvGrpSpPr>
          <p:nvPr/>
        </p:nvGrpSpPr>
        <p:grpSpPr bwMode="auto">
          <a:xfrm rot="-1079883">
            <a:off x="7722148" y="5471456"/>
            <a:ext cx="812800" cy="61913"/>
            <a:chOff x="432" y="1266"/>
            <a:chExt cx="3312" cy="252"/>
          </a:xfrm>
        </p:grpSpPr>
        <p:grpSp>
          <p:nvGrpSpPr>
            <p:cNvPr id="7063" name="Group 72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7064" name="Group 72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2" name="Arc 72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3" name="Arc 72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5" name="Group 73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75" name="Arc 73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6" name="Arc 73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6" name="Group 73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7067" name="Group 73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79" name="Arc 73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0" name="Arc 73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68" name="Group 73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2" name="Arc 73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3" name="Arc 73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69" name="Group 74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7070" name="Group 74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86" name="Arc 74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7" name="Arc 74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071" name="Group 74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89" name="Arc 74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0" name="Arc 74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05" name="Group 74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08" name="Group 74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893" name="Arc 74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4" name="Arc 75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09" name="Group 75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896" name="Arc 75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7" name="Arc 75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2" name="Group 75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15" name="Group 75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0" name="Arc 75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1" name="Arc 75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16" name="Group 75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03" name="Arc 75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4" name="Arc 76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19" name="Group 76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22" name="Group 76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07" name="Arc 76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8" name="Arc 76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23" name="Group 76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0" name="Arc 76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1" name="Arc 76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26" name="Group 76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29" name="Group 76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14" name="Arc 77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5" name="Arc 77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0" name="Group 77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17" name="Arc 77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8" name="Arc 77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31" name="Group 77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34" name="Group 77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1" name="Arc 77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2" name="Arc 77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37" name="Group 77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24" name="Arc 78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5" name="Arc 78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338" name="Group 782"/>
          <p:cNvGrpSpPr>
            <a:grpSpLocks/>
          </p:cNvGrpSpPr>
          <p:nvPr/>
        </p:nvGrpSpPr>
        <p:grpSpPr bwMode="auto">
          <a:xfrm rot="1285233">
            <a:off x="7717386" y="5774669"/>
            <a:ext cx="812800" cy="61912"/>
            <a:chOff x="432" y="1266"/>
            <a:chExt cx="3312" cy="252"/>
          </a:xfrm>
        </p:grpSpPr>
        <p:grpSp>
          <p:nvGrpSpPr>
            <p:cNvPr id="6341" name="Group 783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6344" name="Group 78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29" name="Arc 7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0" name="Arc 7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45" name="Group 78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2" name="Arc 78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3" name="Arc 78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48" name="Group 790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6351" name="Group 79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36" name="Arc 7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7" name="Arc 7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2" name="Group 79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39" name="Arc 79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0" name="Arc 79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5" name="Group 797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6358" name="Group 79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43" name="Arc 7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4" name="Arc 8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59" name="Group 80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46" name="Arc 80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7" name="Arc 80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2" name="Group 804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6365" name="Group 80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0" name="Arc 8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1" name="Arc 8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66" name="Group 80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53" name="Arc 80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4" name="Arc 81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69" name="Group 811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6372" name="Group 81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57" name="Arc 8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8" name="Arc 8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73" name="Group 81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0" name="Arc 81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1" name="Arc 81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76" name="Group 818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6379" name="Group 81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64" name="Arc 8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5" name="Arc 8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0" name="Group 82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67" name="Arc 82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8" name="Arc 82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83" name="Group 825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6386" name="Group 82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1" name="Arc 82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2" name="Arc 82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89" name="Group 82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74" name="Arc 83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5" name="Arc 83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394" name="Group 832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6395" name="Group 833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6978" name="Arc 8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9" name="Arc 8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396" name="Group 836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6981" name="Arc 83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2" name="Arc 83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85" name="Text Box 841"/>
          <p:cNvSpPr txBox="1">
            <a:spLocks noChangeArrowheads="1"/>
          </p:cNvSpPr>
          <p:nvPr/>
        </p:nvSpPr>
        <p:spPr bwMode="auto">
          <a:xfrm>
            <a:off x="288925" y="3916116"/>
            <a:ext cx="133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/>
                <a:cs typeface="Comic Sans MS"/>
              </a:rPr>
              <a:t>Prompt</a:t>
            </a:r>
          </a:p>
        </p:txBody>
      </p:sp>
      <p:sp>
        <p:nvSpPr>
          <p:cNvPr id="6986" name="Text Box 842"/>
          <p:cNvSpPr txBox="1">
            <a:spLocks noChangeArrowheads="1"/>
          </p:cNvSpPr>
          <p:nvPr/>
        </p:nvSpPr>
        <p:spPr bwMode="auto">
          <a:xfrm>
            <a:off x="1581149" y="3679579"/>
            <a:ext cx="22082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“Fragmentation”</a:t>
            </a:r>
          </a:p>
          <a:p>
            <a:pPr algn="ctr"/>
            <a:r>
              <a:rPr lang="en-US" sz="2000" b="1" dirty="0" smtClean="0">
                <a:latin typeface="Comic Sans MS"/>
                <a:cs typeface="Comic Sans MS"/>
              </a:rPr>
              <a:t>much better called internal </a:t>
            </a:r>
            <a:r>
              <a:rPr lang="en-US" sz="2000" b="1" dirty="0" err="1" smtClean="0">
                <a:latin typeface="Comic Sans MS"/>
                <a:cs typeface="Comic Sans MS"/>
              </a:rPr>
              <a:t>bremsstrahlung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6987" name="Text Box 843"/>
          <p:cNvSpPr txBox="1">
            <a:spLocks noChangeArrowheads="1"/>
          </p:cNvSpPr>
          <p:nvPr/>
        </p:nvSpPr>
        <p:spPr bwMode="auto">
          <a:xfrm>
            <a:off x="3371850" y="3763716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8040"/>
                </a:solidFill>
                <a:latin typeface="Comic Sans MS"/>
                <a:cs typeface="Comic Sans MS"/>
              </a:rPr>
              <a:t>Induced</a:t>
            </a:r>
          </a:p>
        </p:txBody>
      </p:sp>
      <p:sp>
        <p:nvSpPr>
          <p:cNvPr id="6989" name="Text Box 845"/>
          <p:cNvSpPr txBox="1">
            <a:spLocks noChangeArrowheads="1"/>
          </p:cNvSpPr>
          <p:nvPr/>
        </p:nvSpPr>
        <p:spPr bwMode="auto">
          <a:xfrm>
            <a:off x="7064923" y="6062006"/>
            <a:ext cx="171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EM &amp; Weak Decay</a:t>
            </a:r>
          </a:p>
        </p:txBody>
      </p:sp>
      <p:sp>
        <p:nvSpPr>
          <p:cNvPr id="857" name="TextBox 856"/>
          <p:cNvSpPr txBox="1"/>
          <p:nvPr/>
        </p:nvSpPr>
        <p:spPr>
          <a:xfrm>
            <a:off x="316468" y="865581"/>
            <a:ext cx="220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proton – proton:</a:t>
            </a:r>
            <a:endParaRPr lang="en-US" sz="2000" b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859" name="Group 858"/>
          <p:cNvGrpSpPr/>
          <p:nvPr/>
        </p:nvGrpSpPr>
        <p:grpSpPr>
          <a:xfrm>
            <a:off x="7102415" y="2700093"/>
            <a:ext cx="1680183" cy="1579260"/>
            <a:chOff x="2607749" y="1536819"/>
            <a:chExt cx="1680183" cy="1579260"/>
          </a:xfrm>
        </p:grpSpPr>
        <p:pic>
          <p:nvPicPr>
            <p:cNvPr id="860" name="Picture 3" descr="sidis-diagram"/>
            <p:cNvPicPr>
              <a:picLocks noChangeAspect="1" noChangeArrowheads="1"/>
            </p:cNvPicPr>
            <p:nvPr/>
          </p:nvPicPr>
          <p:blipFill>
            <a:blip r:embed="rId2"/>
            <a:srcRect l="49906" t="25951" b="3992"/>
            <a:stretch>
              <a:fillRect/>
            </a:stretch>
          </p:blipFill>
          <p:spPr bwMode="auto">
            <a:xfrm>
              <a:off x="2607749" y="1536819"/>
              <a:ext cx="1580942" cy="15792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861" name="TextBox 860"/>
            <p:cNvSpPr txBox="1"/>
            <p:nvPr/>
          </p:nvSpPr>
          <p:spPr>
            <a:xfrm>
              <a:off x="3987850" y="1909177"/>
              <a:ext cx="300082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g</a:t>
              </a:r>
              <a:endParaRPr lang="en-US" sz="16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</p:grpSp>
      <p:sp>
        <p:nvSpPr>
          <p:cNvPr id="862" name="Text Box 842"/>
          <p:cNvSpPr txBox="1">
            <a:spLocks noChangeArrowheads="1"/>
          </p:cNvSpPr>
          <p:nvPr/>
        </p:nvSpPr>
        <p:spPr bwMode="auto">
          <a:xfrm>
            <a:off x="6918632" y="4312991"/>
            <a:ext cx="2065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Fragmentation</a:t>
            </a:r>
            <a:endParaRPr lang="en-US" sz="2000" b="1" dirty="0">
              <a:latin typeface="Comic Sans MS"/>
              <a:cs typeface="Comic Sans MS"/>
            </a:endParaRPr>
          </a:p>
        </p:txBody>
      </p:sp>
      <p:sp>
        <p:nvSpPr>
          <p:cNvPr id="863" name="TextBox 862"/>
          <p:cNvSpPr txBox="1"/>
          <p:nvPr/>
        </p:nvSpPr>
        <p:spPr>
          <a:xfrm>
            <a:off x="316816" y="1224113"/>
            <a:ext cx="249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Au – Au  or  </a:t>
            </a:r>
            <a:r>
              <a:rPr lang="en-US" sz="2000" b="1" dirty="0" err="1" smtClean="0">
                <a:solidFill>
                  <a:srgbClr val="CC66FF"/>
                </a:solidFill>
                <a:latin typeface="Comic Sans MS"/>
                <a:cs typeface="Comic Sans MS"/>
              </a:rPr>
              <a:t>d</a:t>
            </a:r>
            <a:r>
              <a:rPr lang="en-US" sz="20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-Au</a:t>
            </a:r>
            <a:endParaRPr lang="en-US" sz="20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grpSp>
        <p:nvGrpSpPr>
          <p:cNvPr id="864" name="Group 665"/>
          <p:cNvGrpSpPr>
            <a:grpSpLocks/>
          </p:cNvGrpSpPr>
          <p:nvPr/>
        </p:nvGrpSpPr>
        <p:grpSpPr bwMode="auto">
          <a:xfrm rot="-2961522">
            <a:off x="5693939" y="4581633"/>
            <a:ext cx="866775" cy="66675"/>
            <a:chOff x="432" y="1266"/>
            <a:chExt cx="3312" cy="252"/>
          </a:xfrm>
        </p:grpSpPr>
        <p:grpSp>
          <p:nvGrpSpPr>
            <p:cNvPr id="865" name="Group 666"/>
            <p:cNvGrpSpPr>
              <a:grpSpLocks/>
            </p:cNvGrpSpPr>
            <p:nvPr/>
          </p:nvGrpSpPr>
          <p:grpSpPr bwMode="auto">
            <a:xfrm>
              <a:off x="432" y="1311"/>
              <a:ext cx="414" cy="207"/>
              <a:chOff x="912" y="1632"/>
              <a:chExt cx="414" cy="207"/>
            </a:xfrm>
          </p:grpSpPr>
          <p:grpSp>
            <p:nvGrpSpPr>
              <p:cNvPr id="915" name="Group 667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9" name="Arc 66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Arc 66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6" name="Group 670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7" name="Arc 671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Arc 672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6" name="Group 673"/>
            <p:cNvGrpSpPr>
              <a:grpSpLocks/>
            </p:cNvGrpSpPr>
            <p:nvPr/>
          </p:nvGrpSpPr>
          <p:grpSpPr bwMode="auto">
            <a:xfrm>
              <a:off x="846" y="1311"/>
              <a:ext cx="414" cy="207"/>
              <a:chOff x="912" y="1632"/>
              <a:chExt cx="414" cy="207"/>
            </a:xfrm>
          </p:grpSpPr>
          <p:grpSp>
            <p:nvGrpSpPr>
              <p:cNvPr id="909" name="Group 674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13" name="Arc 67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Arc 67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10" name="Group 677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11" name="Arc 678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Arc 679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7" name="Group 680"/>
            <p:cNvGrpSpPr>
              <a:grpSpLocks/>
            </p:cNvGrpSpPr>
            <p:nvPr/>
          </p:nvGrpSpPr>
          <p:grpSpPr bwMode="auto">
            <a:xfrm>
              <a:off x="1260" y="1296"/>
              <a:ext cx="414" cy="207"/>
              <a:chOff x="912" y="1632"/>
              <a:chExt cx="414" cy="207"/>
            </a:xfrm>
          </p:grpSpPr>
          <p:grpSp>
            <p:nvGrpSpPr>
              <p:cNvPr id="903" name="Group 681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7" name="Arc 68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Arc 68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4" name="Group 684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905" name="Arc 68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Arc 68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8" name="Group 687"/>
            <p:cNvGrpSpPr>
              <a:grpSpLocks/>
            </p:cNvGrpSpPr>
            <p:nvPr/>
          </p:nvGrpSpPr>
          <p:grpSpPr bwMode="auto">
            <a:xfrm>
              <a:off x="1674" y="1296"/>
              <a:ext cx="414" cy="207"/>
              <a:chOff x="912" y="1632"/>
              <a:chExt cx="414" cy="207"/>
            </a:xfrm>
          </p:grpSpPr>
          <p:grpSp>
            <p:nvGrpSpPr>
              <p:cNvPr id="897" name="Group 688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901" name="Arc 68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2" name="Arc 69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8" name="Group 691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9" name="Arc 69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Arc 69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69" name="Group 694"/>
            <p:cNvGrpSpPr>
              <a:grpSpLocks/>
            </p:cNvGrpSpPr>
            <p:nvPr/>
          </p:nvGrpSpPr>
          <p:grpSpPr bwMode="auto">
            <a:xfrm>
              <a:off x="2088" y="1281"/>
              <a:ext cx="414" cy="207"/>
              <a:chOff x="912" y="1632"/>
              <a:chExt cx="414" cy="207"/>
            </a:xfrm>
          </p:grpSpPr>
          <p:grpSp>
            <p:nvGrpSpPr>
              <p:cNvPr id="891" name="Group 695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95" name="Arc 69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6" name="Arc 69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92" name="Group 698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93" name="Arc 699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Arc 700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0" name="Group 701"/>
            <p:cNvGrpSpPr>
              <a:grpSpLocks/>
            </p:cNvGrpSpPr>
            <p:nvPr/>
          </p:nvGrpSpPr>
          <p:grpSpPr bwMode="auto">
            <a:xfrm>
              <a:off x="2502" y="1281"/>
              <a:ext cx="414" cy="207"/>
              <a:chOff x="912" y="1632"/>
              <a:chExt cx="414" cy="207"/>
            </a:xfrm>
          </p:grpSpPr>
          <p:grpSp>
            <p:nvGrpSpPr>
              <p:cNvPr id="885" name="Group 702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9" name="Arc 70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0" name="Arc 70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6" name="Group 705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7" name="Arc 706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8" name="Arc 707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1" name="Group 708"/>
            <p:cNvGrpSpPr>
              <a:grpSpLocks/>
            </p:cNvGrpSpPr>
            <p:nvPr/>
          </p:nvGrpSpPr>
          <p:grpSpPr bwMode="auto">
            <a:xfrm>
              <a:off x="2916" y="1266"/>
              <a:ext cx="414" cy="207"/>
              <a:chOff x="912" y="1632"/>
              <a:chExt cx="414" cy="207"/>
            </a:xfrm>
          </p:grpSpPr>
          <p:grpSp>
            <p:nvGrpSpPr>
              <p:cNvPr id="879" name="Group 709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83" name="Arc 71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4" name="Arc 71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" name="Group 712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81" name="Arc 71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2" name="Arc 71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72" name="Group 715"/>
            <p:cNvGrpSpPr>
              <a:grpSpLocks/>
            </p:cNvGrpSpPr>
            <p:nvPr/>
          </p:nvGrpSpPr>
          <p:grpSpPr bwMode="auto">
            <a:xfrm>
              <a:off x="3330" y="1266"/>
              <a:ext cx="414" cy="207"/>
              <a:chOff x="912" y="1632"/>
              <a:chExt cx="414" cy="207"/>
            </a:xfrm>
          </p:grpSpPr>
          <p:grpSp>
            <p:nvGrpSpPr>
              <p:cNvPr id="873" name="Group 716"/>
              <p:cNvGrpSpPr>
                <a:grpSpLocks/>
              </p:cNvGrpSpPr>
              <p:nvPr/>
            </p:nvGrpSpPr>
            <p:grpSpPr bwMode="auto">
              <a:xfrm>
                <a:off x="912" y="1632"/>
                <a:ext cx="207" cy="111"/>
                <a:chOff x="912" y="1632"/>
                <a:chExt cx="207" cy="111"/>
              </a:xfrm>
            </p:grpSpPr>
            <p:sp>
              <p:nvSpPr>
                <p:cNvPr id="877" name="Arc 717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8" name="Arc 718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74" name="Group 719"/>
              <p:cNvGrpSpPr>
                <a:grpSpLocks/>
              </p:cNvGrpSpPr>
              <p:nvPr/>
            </p:nvGrpSpPr>
            <p:grpSpPr bwMode="auto">
              <a:xfrm flipV="1">
                <a:off x="1119" y="1728"/>
                <a:ext cx="207" cy="111"/>
                <a:chOff x="912" y="1632"/>
                <a:chExt cx="207" cy="111"/>
              </a:xfrm>
            </p:grpSpPr>
            <p:sp>
              <p:nvSpPr>
                <p:cNvPr id="875" name="Arc 720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6" name="Arc 721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8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" name="AutoShape 722"/>
          <p:cNvSpPr>
            <a:spLocks noChangeArrowheads="1"/>
          </p:cNvSpPr>
          <p:nvPr/>
        </p:nvSpPr>
        <p:spPr bwMode="auto">
          <a:xfrm>
            <a:off x="5632026" y="4859446"/>
            <a:ext cx="461963" cy="461962"/>
          </a:xfrm>
          <a:prstGeom prst="star24">
            <a:avLst>
              <a:gd name="adj" fmla="val 37500"/>
            </a:avLst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Text Box 844"/>
          <p:cNvSpPr txBox="1">
            <a:spLocks noChangeArrowheads="1"/>
          </p:cNvSpPr>
          <p:nvPr/>
        </p:nvSpPr>
        <p:spPr bwMode="auto">
          <a:xfrm>
            <a:off x="4943238" y="5300006"/>
            <a:ext cx="19637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Thermal Radiation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QGP</a:t>
            </a:r>
            <a:r>
              <a:rPr lang="en-US" sz="2000" dirty="0">
                <a:latin typeface="Comic Sans MS"/>
                <a:cs typeface="Comic Sans MS"/>
              </a:rPr>
              <a:t> / </a:t>
            </a:r>
            <a:r>
              <a:rPr lang="en-US" sz="2000" dirty="0" err="1">
                <a:solidFill>
                  <a:srgbClr val="FF8000"/>
                </a:solidFill>
                <a:latin typeface="Comic Sans MS"/>
                <a:cs typeface="Comic Sans MS"/>
              </a:rPr>
              <a:t>Hadron</a:t>
            </a:r>
            <a:r>
              <a:rPr lang="en-US" sz="2000" dirty="0">
                <a:solidFill>
                  <a:srgbClr val="FF8000"/>
                </a:solidFill>
                <a:latin typeface="Comic Sans MS"/>
                <a:cs typeface="Comic Sans MS"/>
              </a:rPr>
              <a:t> Gas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923" name="TextBox 922"/>
          <p:cNvSpPr txBox="1"/>
          <p:nvPr/>
        </p:nvSpPr>
        <p:spPr>
          <a:xfrm>
            <a:off x="5061681" y="3637099"/>
            <a:ext cx="1722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De-excitation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for excited </a:t>
            </a:r>
          </a:p>
          <a:p>
            <a:r>
              <a:rPr lang="en-US" b="1" dirty="0" smtClean="0">
                <a:latin typeface="Comic Sans MS"/>
                <a:cs typeface="Comic Sans MS"/>
              </a:rPr>
              <a:t>states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794" name="TextBox 793"/>
          <p:cNvSpPr txBox="1"/>
          <p:nvPr/>
        </p:nvSpPr>
        <p:spPr>
          <a:xfrm>
            <a:off x="825899" y="1699697"/>
            <a:ext cx="50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795" name="TextBox 794"/>
          <p:cNvSpPr txBox="1"/>
          <p:nvPr/>
        </p:nvSpPr>
        <p:spPr>
          <a:xfrm>
            <a:off x="2203282" y="1680709"/>
            <a:ext cx="52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796" name="TextBox 795"/>
          <p:cNvSpPr txBox="1"/>
          <p:nvPr/>
        </p:nvSpPr>
        <p:spPr>
          <a:xfrm>
            <a:off x="3975709" y="1627260"/>
            <a:ext cx="5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(3)</a:t>
            </a:r>
            <a:endParaRPr lang="en-US" sz="2400" dirty="0"/>
          </a:p>
        </p:txBody>
      </p:sp>
      <p:sp>
        <p:nvSpPr>
          <p:cNvPr id="797" name="TextBox 796"/>
          <p:cNvSpPr txBox="1"/>
          <p:nvPr/>
        </p:nvSpPr>
        <p:spPr>
          <a:xfrm>
            <a:off x="5627331" y="1686997"/>
            <a:ext cx="52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(4)</a:t>
            </a:r>
            <a:endParaRPr lang="en-US" sz="2400" dirty="0"/>
          </a:p>
        </p:txBody>
      </p:sp>
      <p:sp>
        <p:nvSpPr>
          <p:cNvPr id="798" name="TextBox 797"/>
          <p:cNvSpPr txBox="1"/>
          <p:nvPr/>
        </p:nvSpPr>
        <p:spPr>
          <a:xfrm>
            <a:off x="7683388" y="1648521"/>
            <a:ext cx="5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(5)</a:t>
            </a:r>
            <a:endParaRPr lang="en-US" sz="2400" dirty="0"/>
          </a:p>
        </p:txBody>
      </p:sp>
      <p:sp>
        <p:nvSpPr>
          <p:cNvPr id="799" name="TextBox 798"/>
          <p:cNvSpPr txBox="1"/>
          <p:nvPr/>
        </p:nvSpPr>
        <p:spPr>
          <a:xfrm>
            <a:off x="7596980" y="4901430"/>
            <a:ext cx="53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41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</a:t>
            </a:r>
            <a:r>
              <a:rPr lang="en-US" dirty="0" err="1" smtClean="0"/>
              <a:t>Pythia</a:t>
            </a:r>
            <a:r>
              <a:rPr lang="en-US" dirty="0" smtClean="0"/>
              <a:t> 6.4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 included which would fall under prompt (1)</a:t>
            </a:r>
          </a:p>
          <a:p>
            <a:pPr lvl="1"/>
            <a:r>
              <a:rPr lang="en-US" dirty="0" smtClean="0"/>
              <a:t>14: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dirty="0" smtClean="0"/>
              <a:t>18: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 (19: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    20: </a:t>
            </a:r>
            <a:r>
              <a:rPr lang="en-US" dirty="0" err="1" smtClean="0"/>
              <a:t>qqbar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err="1" smtClean="0">
                <a:sym typeface="Wingdings"/>
              </a:rPr>
              <a:t>W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29: </a:t>
            </a:r>
            <a:r>
              <a:rPr lang="en-US" dirty="0" err="1" smtClean="0"/>
              <a:t>qg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114: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115: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/>
              <a:t>  (106: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J/Psi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</a:t>
            </a:r>
            <a:r>
              <a:rPr lang="en-US" dirty="0" smtClean="0"/>
              <a:t>      116: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g   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initial and final internal </a:t>
            </a:r>
            <a:r>
              <a:rPr lang="en-US" dirty="0" err="1" smtClean="0"/>
              <a:t>bremsstrahlung</a:t>
            </a:r>
            <a:r>
              <a:rPr lang="en-US" dirty="0" smtClean="0"/>
              <a:t> (</a:t>
            </a:r>
            <a:r>
              <a:rPr lang="en-US" dirty="0" err="1" smtClean="0"/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(3)</a:t>
            </a:r>
          </a:p>
          <a:p>
            <a:pPr lvl="2"/>
            <a:r>
              <a:rPr lang="en-US" dirty="0" err="1" smtClean="0"/>
              <a:t>Pythia</a:t>
            </a:r>
            <a:r>
              <a:rPr lang="en-US" dirty="0" smtClean="0"/>
              <a:t> manual section 2.2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 3 and 4 are for sure not in </a:t>
            </a:r>
            <a:r>
              <a:rPr lang="en-US" dirty="0" err="1" smtClean="0"/>
              <a:t>pythia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I’m still checking 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decay of resonances like the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is of course in </a:t>
            </a:r>
            <a:r>
              <a:rPr lang="en-US" dirty="0" err="1" smtClean="0"/>
              <a:t>pythia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            PheniX ND Forward Upgrade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Objectives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lepton-photon-hadron separation in the FMS to do</a:t>
            </a:r>
          </a:p>
          <a:p>
            <a:r>
              <a:rPr lang="en-US" dirty="0" smtClean="0"/>
              <a:t>Some examples</a:t>
            </a:r>
          </a:p>
          <a:p>
            <a:pPr lvl="1"/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physics in </a:t>
            </a:r>
            <a:r>
              <a:rPr lang="en-US" dirty="0" err="1"/>
              <a:t>p</a:t>
            </a:r>
            <a:r>
              <a:rPr lang="en-US" dirty="0" err="1" smtClean="0"/>
              <a:t>Au</a:t>
            </a:r>
            <a:r>
              <a:rPr lang="en-US" dirty="0" smtClean="0"/>
              <a:t> and </a:t>
            </a:r>
            <a:r>
              <a:rPr lang="en-US" dirty="0" err="1" smtClean="0"/>
              <a:t>pp</a:t>
            </a:r>
            <a:r>
              <a:rPr lang="en-US" dirty="0" smtClean="0"/>
              <a:t> at forward </a:t>
            </a:r>
            <a:r>
              <a:rPr lang="en-US" dirty="0" err="1" smtClean="0"/>
              <a:t>rapidities</a:t>
            </a:r>
            <a:endParaRPr lang="en-US" dirty="0" smtClean="0"/>
          </a:p>
          <a:p>
            <a:pPr lvl="1"/>
            <a:r>
              <a:rPr lang="en-US" dirty="0" smtClean="0"/>
              <a:t>current status from </a:t>
            </a:r>
            <a:r>
              <a:rPr lang="en-US" dirty="0" err="1" smtClean="0"/>
              <a:t>chris</a:t>
            </a:r>
            <a:r>
              <a:rPr lang="en-US" dirty="0" smtClean="0"/>
              <a:t> </a:t>
            </a:r>
            <a:r>
              <a:rPr lang="en-US" dirty="0" err="1" smtClean="0"/>
              <a:t>perkins</a:t>
            </a:r>
            <a:r>
              <a:rPr lang="en-US" dirty="0" smtClean="0"/>
              <a:t> from run-08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306"/>
            <a:ext cx="9144000" cy="405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photon physics in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r>
              <a:rPr lang="en-US" dirty="0" smtClean="0"/>
              <a:t>to study A</a:t>
            </a:r>
            <a:r>
              <a:rPr lang="en-US" baseline="-25000" dirty="0" smtClean="0"/>
              <a:t>N </a:t>
            </a:r>
            <a:r>
              <a:rPr lang="en-US" dirty="0" smtClean="0"/>
              <a:t>in transversely </a:t>
            </a:r>
            <a:r>
              <a:rPr lang="en-US" dirty="0" err="1" smtClean="0"/>
              <a:t>polarised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2"/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 contribution to A</a:t>
            </a:r>
            <a:r>
              <a:rPr lang="en-US" baseline="-25000" dirty="0" smtClean="0"/>
              <a:t>N</a:t>
            </a:r>
          </a:p>
          <a:p>
            <a:pPr lvl="2"/>
            <a:r>
              <a:rPr lang="en-US" dirty="0" smtClean="0"/>
              <a:t>see Yuri’s </a:t>
            </a:r>
            <a:r>
              <a:rPr lang="en-US" dirty="0" err="1" smtClean="0"/>
              <a:t>odderon</a:t>
            </a:r>
            <a:r>
              <a:rPr lang="en-US" dirty="0" smtClean="0"/>
              <a:t> model for the underlying process of A</a:t>
            </a:r>
            <a:r>
              <a:rPr lang="en-US" baseline="-25000" dirty="0" smtClean="0"/>
              <a:t>N</a:t>
            </a:r>
            <a:r>
              <a:rPr lang="en-US" dirty="0" smtClean="0"/>
              <a:t> has any bearing on what is going on.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=0</a:t>
            </a:r>
            <a:endParaRPr lang="en-US" dirty="0"/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example on what can be done: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A</a:t>
            </a:r>
            <a:r>
              <a:rPr lang="en-US" baseline="-25000" dirty="0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project_full_ANsa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2" y="2752966"/>
            <a:ext cx="606552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 anchor="t"/>
          <a:lstStyle/>
          <a:p>
            <a:pPr indent="0" eaLnBrk="1" hangingPunct="1"/>
            <a:r>
              <a:rPr lang="en-US" sz="3200" dirty="0" err="1">
                <a:latin typeface="Comic Sans MS"/>
                <a:ea typeface="ヒラギノ角ゴ ProN W3" charset="0"/>
                <a:cs typeface="Comic Sans MS"/>
              </a:rPr>
              <a:t>Geant</a:t>
            </a:r>
            <a:r>
              <a:rPr lang="en-US" sz="3200" dirty="0">
                <a:latin typeface="Comic Sans MS"/>
                <a:ea typeface="ヒラギノ角ゴ ProN W3" charset="0"/>
                <a:cs typeface="Comic Sans MS"/>
              </a:rPr>
              <a:t> Model for </a:t>
            </a:r>
            <a:r>
              <a:rPr lang="en-US" sz="3200" dirty="0" err="1" smtClean="0">
                <a:latin typeface="Comic Sans MS"/>
                <a:ea typeface="ヒラギノ角ゴ ProN W3" charset="0"/>
                <a:cs typeface="Comic Sans MS"/>
              </a:rPr>
              <a:t>A</a:t>
            </a:r>
            <a:r>
              <a:rPr lang="en-US" sz="3200" baseline="-25000" dirty="0" err="1" smtClean="0">
                <a:latin typeface="Comic Sans MS"/>
                <a:ea typeface="ヒラギノ角ゴ ProN W3" charset="0"/>
                <a:cs typeface="Comic Sans MS"/>
              </a:rPr>
              <a:t>n</a:t>
            </a:r>
            <a:r>
              <a:rPr lang="en-US" sz="3200" dirty="0" err="1" smtClean="0">
                <a:latin typeface="Comic Sans MS"/>
                <a:ea typeface="ヒラギノ角ゴ ProN W3" charset="0"/>
                <a:cs typeface="Comic Sans MS"/>
              </a:rPr>
              <a:t>DY</a:t>
            </a:r>
            <a:r>
              <a:rPr lang="en-US" sz="3200" dirty="0" smtClean="0">
                <a:latin typeface="Comic Sans MS"/>
                <a:ea typeface="ヒラギノ角ゴ ProN W3" charset="0"/>
                <a:cs typeface="Comic Sans MS"/>
              </a:rPr>
              <a:t> for Run</a:t>
            </a:r>
            <a:r>
              <a:rPr lang="en-US" sz="3200" dirty="0">
                <a:latin typeface="Comic Sans MS"/>
                <a:ea typeface="ヒラギノ角ゴ ProN W3" charset="0"/>
                <a:cs typeface="Comic Sans MS"/>
              </a:rPr>
              <a:t>-13</a:t>
            </a:r>
            <a:endParaRPr lang="en-US" sz="2400" dirty="0">
              <a:latin typeface="Comic Sans MS"/>
              <a:ea typeface="ヒラギノ角ゴ ProN W3" charset="0"/>
              <a:cs typeface="Comic Sans MS"/>
            </a:endParaRPr>
          </a:p>
        </p:txBody>
      </p:sp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BA844574-5640-0B4C-AAC8-EB518A07C294}" type="slidenum">
              <a:rPr lang="en-US" sz="1400">
                <a:solidFill>
                  <a:schemeClr val="tx1"/>
                </a:solidFill>
                <a:cs typeface="Arial" charset="0"/>
              </a:rPr>
              <a:pPr eaLnBrk="1" hangingPunct="1"/>
              <a:t>4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5362" name="Picture 1" descr="3d_run13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9" b="5891"/>
          <a:stretch/>
        </p:blipFill>
        <p:spPr bwMode="auto">
          <a:xfrm>
            <a:off x="228600" y="693614"/>
            <a:ext cx="8458200" cy="566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10539" y="2041769"/>
            <a:ext cx="3620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A</a:t>
            </a:r>
            <a:r>
              <a:rPr lang="en-US" baseline="-25000" dirty="0" smtClean="0"/>
              <a:t>N</a:t>
            </a:r>
            <a:r>
              <a:rPr lang="en-US" dirty="0" smtClean="0"/>
              <a:t>DY design as inspiration </a:t>
            </a:r>
          </a:p>
          <a:p>
            <a:pPr algn="ctr"/>
            <a:r>
              <a:rPr lang="en-US" dirty="0" smtClean="0"/>
              <a:t>for FMS </a:t>
            </a:r>
            <a:r>
              <a:rPr lang="en-US" dirty="0" err="1" smtClean="0"/>
              <a:t>preshower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505DBDD8-2D99-2D4D-9871-02297D86D6AE}" type="slidenum">
              <a:rPr lang="en-US" sz="1400">
                <a:solidFill>
                  <a:schemeClr val="tx1"/>
                </a:solidFill>
                <a:cs typeface="Arial" charset="0"/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0"/>
            <a:ext cx="738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07F9033D-FC4C-FD48-9935-017E794483E2}" type="slidenum">
              <a:rPr lang="en-US" sz="1400">
                <a:solidFill>
                  <a:schemeClr val="tx1"/>
                </a:solidFill>
                <a:cs typeface="Arial" charset="0"/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6"/>
          <a:stretch/>
        </p:blipFill>
        <p:spPr bwMode="auto">
          <a:xfrm>
            <a:off x="0" y="4200769"/>
            <a:ext cx="8293100" cy="21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61692" y="898769"/>
            <a:ext cx="45665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Readout-Concept:</a:t>
            </a:r>
          </a:p>
          <a:p>
            <a:r>
              <a:rPr lang="en-US" sz="1400" b="0" dirty="0"/>
              <a:t>The total of 228 strips from the three planes will </a:t>
            </a:r>
            <a:endParaRPr lang="en-US" sz="1400" b="0" dirty="0" smtClean="0"/>
          </a:p>
          <a:p>
            <a:r>
              <a:rPr lang="en-US" sz="1400" b="0" dirty="0" smtClean="0"/>
              <a:t>be </a:t>
            </a:r>
            <a:r>
              <a:rPr lang="en-US" sz="1400" b="0" dirty="0"/>
              <a:t>read out by </a:t>
            </a:r>
            <a:r>
              <a:rPr lang="en-US" sz="1400" b="0" dirty="0" smtClean="0"/>
              <a:t>eight 32</a:t>
            </a:r>
            <a:r>
              <a:rPr lang="en-US" sz="1400" b="0" dirty="0"/>
              <a:t>-channel QT boards, leaving </a:t>
            </a:r>
            <a:endParaRPr lang="en-US" sz="1400" b="0" dirty="0" smtClean="0"/>
          </a:p>
          <a:p>
            <a:r>
              <a:rPr lang="en-US" sz="1400" b="0" dirty="0" smtClean="0"/>
              <a:t>28 </a:t>
            </a:r>
            <a:r>
              <a:rPr lang="en-US" sz="1400" b="0" dirty="0"/>
              <a:t>spare channels. The detectors are </a:t>
            </a:r>
            <a:r>
              <a:rPr lang="en-US" sz="1400" b="0" dirty="0" smtClean="0"/>
              <a:t>readout </a:t>
            </a:r>
            <a:r>
              <a:rPr lang="en-US" sz="1400" b="0" dirty="0"/>
              <a:t>by </a:t>
            </a:r>
            <a:endParaRPr lang="en-US" sz="1400" b="0" dirty="0" smtClean="0"/>
          </a:p>
          <a:p>
            <a:r>
              <a:rPr lang="en-US" sz="1400" b="0" dirty="0" smtClean="0"/>
              <a:t>XP</a:t>
            </a:r>
            <a:r>
              <a:rPr lang="en-US" sz="1400" b="0" dirty="0"/>
              <a:t>-2972 photomultiplier tubes at their ends distant </a:t>
            </a:r>
            <a:endParaRPr lang="en-US" sz="1400" b="0" dirty="0" smtClean="0"/>
          </a:p>
          <a:p>
            <a:r>
              <a:rPr lang="en-US" sz="1400" b="0" dirty="0" smtClean="0"/>
              <a:t>from </a:t>
            </a:r>
            <a:r>
              <a:rPr lang="en-US" sz="1400" b="0" dirty="0"/>
              <a:t>the </a:t>
            </a:r>
            <a:r>
              <a:rPr lang="en-US" sz="1400" b="0" dirty="0" smtClean="0"/>
              <a:t>beam. Each </a:t>
            </a:r>
            <a:r>
              <a:rPr lang="en-US" sz="1400" b="0" dirty="0"/>
              <a:t>XP-2972 is powered by a </a:t>
            </a:r>
            <a:endParaRPr lang="en-US" sz="1400" b="0" dirty="0" smtClean="0"/>
          </a:p>
          <a:p>
            <a:r>
              <a:rPr lang="en-US" sz="1400" b="0" dirty="0" smtClean="0"/>
              <a:t>Cockcroft</a:t>
            </a:r>
            <a:r>
              <a:rPr lang="en-US" sz="1400" b="0" dirty="0"/>
              <a:t>-Walton base. The XP-2972 tubes</a:t>
            </a:r>
          </a:p>
          <a:p>
            <a:r>
              <a:rPr lang="en-US" sz="1400" b="0" dirty="0"/>
              <a:t>and CW bases were purchased for AGS/E-864 </a:t>
            </a:r>
            <a:endParaRPr lang="en-US" sz="1400" b="0" dirty="0" smtClean="0"/>
          </a:p>
          <a:p>
            <a:r>
              <a:rPr lang="en-US" sz="1400" b="0" dirty="0" smtClean="0"/>
              <a:t>and </a:t>
            </a:r>
            <a:r>
              <a:rPr lang="en-US" sz="1400" b="0" dirty="0"/>
              <a:t>400 sets have been loaned</a:t>
            </a:r>
          </a:p>
          <a:p>
            <a:r>
              <a:rPr lang="en-US" sz="1400" b="0" dirty="0"/>
              <a:t>to ANDY.</a:t>
            </a:r>
            <a:endParaRPr lang="en-US" sz="14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t="8262" r="25374" b="31994"/>
          <a:stretch/>
        </p:blipFill>
        <p:spPr bwMode="auto">
          <a:xfrm>
            <a:off x="0" y="0"/>
            <a:ext cx="4239846" cy="40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5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39076"/>
            <a:ext cx="9144000" cy="609600"/>
          </a:xfrm>
        </p:spPr>
        <p:txBody>
          <a:bodyPr/>
          <a:lstStyle/>
          <a:p>
            <a:r>
              <a:rPr lang="en-US" dirty="0">
                <a:latin typeface="Comic Sans MS"/>
                <a:ea typeface="ヒラギノ角ゴ ProN W3" charset="0"/>
                <a:cs typeface="Comic Sans MS"/>
              </a:rPr>
              <a:t>Single particle GEANT study</a:t>
            </a:r>
            <a:br>
              <a:rPr lang="en-US" dirty="0">
                <a:latin typeface="Comic Sans MS"/>
                <a:ea typeface="ヒラギノ角ゴ ProN W3" charset="0"/>
                <a:cs typeface="Comic Sans MS"/>
              </a:rPr>
            </a:br>
            <a:r>
              <a:rPr lang="en-US" dirty="0" err="1">
                <a:latin typeface="Comic Sans MS"/>
                <a:ea typeface="ヒラギノ角ゴ ProN W3" charset="0"/>
                <a:cs typeface="Comic Sans MS"/>
              </a:rPr>
              <a:t>Preshower</a:t>
            </a:r>
            <a:r>
              <a:rPr lang="en-US" dirty="0">
                <a:latin typeface="Comic Sans MS"/>
                <a:ea typeface="ヒラギノ角ゴ ProN W3" charset="0"/>
                <a:cs typeface="Comic Sans MS"/>
              </a:rPr>
              <a:t> 1 : photon rejection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A450F32-930D-4748-A9CE-9A873AD0672B}" type="slidenum">
              <a:rPr lang="en-US" sz="1400">
                <a:solidFill>
                  <a:schemeClr val="tx1"/>
                </a:solidFill>
                <a:cs typeface="Arial" charset="0"/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500095"/>
              </p:ext>
            </p:extLst>
          </p:nvPr>
        </p:nvGraphicFramePr>
        <p:xfrm>
          <a:off x="287214" y="994507"/>
          <a:ext cx="3698631" cy="397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4" name="Document" r:id="rId3" imgW="11428571" imgH="12292063" progId="Word.Document.12">
                  <p:link updateAutomatic="1"/>
                </p:oleObj>
              </mc:Choice>
              <mc:Fallback>
                <p:oleObj name="Document" r:id="rId3" imgW="11428571" imgH="1229206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14" y="994507"/>
                        <a:ext cx="3698631" cy="3978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572000" y="1858963"/>
            <a:ext cx="3810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400" b="0" dirty="0">
                <a:latin typeface="Comic Sans MS"/>
                <a:cs typeface="Comic Sans MS"/>
              </a:rPr>
              <a:t>GEANT simulation of a pre-shower detector made of 0.5cm thick plastic scintillation counter. Responses for 30GeV electrons and photons are simulated. A cut of 0.5MeV &lt; </a:t>
            </a:r>
            <a:r>
              <a:rPr lang="en-US" sz="1400" b="0" dirty="0" err="1">
                <a:latin typeface="Comic Sans MS"/>
                <a:cs typeface="Comic Sans MS"/>
              </a:rPr>
              <a:t>dE</a:t>
            </a:r>
            <a:r>
              <a:rPr lang="en-US" sz="1400" b="0" dirty="0">
                <a:latin typeface="Comic Sans MS"/>
                <a:cs typeface="Comic Sans MS"/>
              </a:rPr>
              <a:t> &lt; 1.5MeV will retain 86% of electrons, while rejecting 98% photons including ones converted to </a:t>
            </a:r>
            <a:r>
              <a:rPr lang="en-US" sz="1400" b="0" dirty="0" err="1">
                <a:latin typeface="Comic Sans MS"/>
                <a:cs typeface="Comic Sans MS"/>
              </a:rPr>
              <a:t>e+e</a:t>
            </a:r>
            <a:r>
              <a:rPr lang="en-US" sz="1400" b="0" dirty="0">
                <a:latin typeface="Comic Sans MS"/>
                <a:cs typeface="Comic Sans MS"/>
              </a:rPr>
              <a:t>- pairs in beam pipe and </a:t>
            </a:r>
            <a:r>
              <a:rPr lang="en-US" sz="1400" b="0" dirty="0" err="1">
                <a:latin typeface="Comic Sans MS"/>
                <a:cs typeface="Comic Sans MS"/>
              </a:rPr>
              <a:t>preshower</a:t>
            </a:r>
            <a:r>
              <a:rPr lang="en-US" sz="1400" b="0" dirty="0">
                <a:latin typeface="Comic Sans MS"/>
                <a:cs typeface="Comic Sans MS"/>
              </a:rPr>
              <a:t> detector itself. </a:t>
            </a: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121873" y="5023344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50800" tIns="50800" bIns="50800" anchor="ctr"/>
          <a:lstStyle>
            <a:lvl1pPr marL="39688" indent="-39688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Retain 86% electrons (and charged hadrons)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Reject 98% photons </a:t>
            </a:r>
          </a:p>
        </p:txBody>
      </p:sp>
    </p:spTree>
    <p:extLst>
      <p:ext uri="{BB962C8B-B14F-4D97-AF65-F5344CB8AC3E}">
        <p14:creationId xmlns:p14="http://schemas.microsoft.com/office/powerpoint/2010/main" val="15179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58614"/>
            <a:ext cx="9144000" cy="609600"/>
          </a:xfrm>
        </p:spPr>
        <p:txBody>
          <a:bodyPr/>
          <a:lstStyle/>
          <a:p>
            <a:r>
              <a:rPr lang="en-US" dirty="0">
                <a:latin typeface="Comic Sans MS"/>
                <a:ea typeface="ヒラギノ角ゴ ProN W3" charset="0"/>
                <a:cs typeface="Comic Sans MS"/>
              </a:rPr>
              <a:t>Single particle GEANT study</a:t>
            </a:r>
            <a:br>
              <a:rPr lang="en-US" dirty="0">
                <a:latin typeface="Comic Sans MS"/>
                <a:ea typeface="ヒラギノ角ゴ ProN W3" charset="0"/>
                <a:cs typeface="Comic Sans MS"/>
              </a:rPr>
            </a:br>
            <a:r>
              <a:rPr lang="en-US" dirty="0" err="1">
                <a:latin typeface="Comic Sans MS"/>
                <a:ea typeface="ヒラギノ角ゴ ProN W3" charset="0"/>
                <a:cs typeface="Comic Sans MS"/>
              </a:rPr>
              <a:t>Preshower</a:t>
            </a:r>
            <a:r>
              <a:rPr lang="en-US" dirty="0">
                <a:latin typeface="Comic Sans MS"/>
                <a:ea typeface="ヒラギノ角ゴ ProN W3" charset="0"/>
                <a:cs typeface="Comic Sans MS"/>
              </a:rPr>
              <a:t> 2 : hadron/photon rejection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STAR, May 2013, BNL</a:t>
            </a:r>
            <a:endParaRPr lang="en-US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F043A2F1-9695-D74A-B442-14B58CED9B81}" type="slidenum">
              <a:rPr lang="en-US" sz="1400">
                <a:solidFill>
                  <a:schemeClr val="tx1"/>
                </a:solidFill>
                <a:cs typeface="Arial" charset="0"/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174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00159"/>
              </p:ext>
            </p:extLst>
          </p:nvPr>
        </p:nvGraphicFramePr>
        <p:xfrm>
          <a:off x="452314" y="965199"/>
          <a:ext cx="4041531" cy="434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name="Document" r:id="rId3" imgW="12647619" imgH="13612698" progId="Word.Document.12">
                  <p:link updateAutomatic="1"/>
                </p:oleObj>
              </mc:Choice>
              <mc:Fallback>
                <p:oleObj name="Document" r:id="rId3" imgW="12647619" imgH="136126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4" y="965199"/>
                        <a:ext cx="4041531" cy="4349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29200" y="1720850"/>
            <a:ext cx="3657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400" b="0" dirty="0">
                <a:latin typeface="Comic Sans MS"/>
                <a:cs typeface="Comic Sans MS"/>
              </a:rPr>
              <a:t>GEANT simulation of 2</a:t>
            </a:r>
            <a:r>
              <a:rPr lang="en-US" sz="1400" b="0" baseline="30000" dirty="0">
                <a:latin typeface="Comic Sans MS"/>
                <a:cs typeface="Comic Sans MS"/>
              </a:rPr>
              <a:t>nd</a:t>
            </a:r>
            <a:r>
              <a:rPr lang="en-US" sz="1400" b="0" dirty="0">
                <a:latin typeface="Comic Sans MS"/>
                <a:cs typeface="Comic Sans MS"/>
              </a:rPr>
              <a:t> pre-shower detector made of 0.5cm thick plastic scintillation counter placed after 1cm </a:t>
            </a:r>
            <a:r>
              <a:rPr lang="en-US" sz="1400" b="0" dirty="0" err="1">
                <a:latin typeface="Comic Sans MS"/>
                <a:cs typeface="Comic Sans MS"/>
              </a:rPr>
              <a:t>Pb</a:t>
            </a:r>
            <a:r>
              <a:rPr lang="en-US" sz="1400" b="0" dirty="0">
                <a:latin typeface="Comic Sans MS"/>
                <a:cs typeface="Comic Sans MS"/>
              </a:rPr>
              <a:t> converter. Responses for 30GeV electrons, charged pion and photons are simulated. A cut of energy deposit in the 2</a:t>
            </a:r>
            <a:r>
              <a:rPr lang="en-US" sz="1400" b="0" baseline="30000" dirty="0">
                <a:latin typeface="Comic Sans MS"/>
                <a:cs typeface="Comic Sans MS"/>
              </a:rPr>
              <a:t>nd</a:t>
            </a:r>
            <a:r>
              <a:rPr lang="en-US" sz="1400" b="0" dirty="0">
                <a:latin typeface="Comic Sans MS"/>
                <a:cs typeface="Comic Sans MS"/>
              </a:rPr>
              <a:t> pre-shower above 5MeV will retain 98% of electrons, while rejecting 85% of </a:t>
            </a:r>
            <a:r>
              <a:rPr lang="en-US" sz="1400" b="0" dirty="0" err="1">
                <a:latin typeface="Comic Sans MS"/>
                <a:cs typeface="Comic Sans MS"/>
              </a:rPr>
              <a:t>pions</a:t>
            </a:r>
            <a:r>
              <a:rPr lang="en-US" sz="1400" b="0" dirty="0">
                <a:latin typeface="Comic Sans MS"/>
                <a:cs typeface="Comic Sans MS"/>
              </a:rPr>
              <a:t> and 39% of photons. </a:t>
            </a:r>
          </a:p>
        </p:txBody>
      </p:sp>
      <p:sp>
        <p:nvSpPr>
          <p:cNvPr id="17413" name="Title 1"/>
          <p:cNvSpPr txBox="1">
            <a:spLocks/>
          </p:cNvSpPr>
          <p:nvPr/>
        </p:nvSpPr>
        <p:spPr bwMode="auto">
          <a:xfrm>
            <a:off x="0" y="5285154"/>
            <a:ext cx="8915400" cy="122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50800" tIns="50800" bIns="50800" anchor="ctr"/>
          <a:lstStyle>
            <a:lvl1pPr marL="39688" indent="-39688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Retain 98% electrons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Reject 85% hadrons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Reject 39% photons </a:t>
            </a:r>
          </a:p>
        </p:txBody>
      </p:sp>
    </p:spTree>
    <p:extLst>
      <p:ext uri="{BB962C8B-B14F-4D97-AF65-F5344CB8AC3E}">
        <p14:creationId xmlns:p14="http://schemas.microsoft.com/office/powerpoint/2010/main" val="12744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C15B-2C24-C24D-8E99-B0DF30A58261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/>
          <a:lstStyle/>
          <a:p>
            <a:r>
              <a:rPr lang="en-US" dirty="0" smtClean="0"/>
              <a:t>Study BY Len on IMPACT ON FMS photon reconstruction</a:t>
            </a:r>
            <a:endParaRPr lang="en-US" dirty="0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387201" y="1586966"/>
            <a:ext cx="7358063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Palatino" charset="0"/>
              </a:rPr>
              <a:t>Use FCS simulation using only the clusters and tracks within the FMS geometry at 200 </a:t>
            </a:r>
            <a:r>
              <a:rPr lang="en-US" sz="1700" dirty="0" err="1">
                <a:ea typeface="ＭＳ Ｐゴシック" charset="0"/>
                <a:cs typeface="Palatino" charset="0"/>
              </a:rPr>
              <a:t>GeV</a:t>
            </a:r>
            <a:r>
              <a:rPr lang="en-US" sz="1700" dirty="0">
                <a:ea typeface="ＭＳ Ｐゴシック" charset="0"/>
                <a:cs typeface="Palatino" charset="0"/>
              </a:rPr>
              <a:t>. </a:t>
            </a:r>
          </a:p>
          <a:p>
            <a:endParaRPr lang="en-US" sz="1700" dirty="0">
              <a:ea typeface="ＭＳ Ｐゴシック" charset="0"/>
              <a:cs typeface="Palatino" charset="0"/>
            </a:endParaRPr>
          </a:p>
          <a:p>
            <a:r>
              <a:rPr lang="en-US" sz="1700" dirty="0">
                <a:ea typeface="ＭＳ Ｐゴシック" charset="0"/>
                <a:cs typeface="Palatino" charset="0"/>
              </a:rPr>
              <a:t>Photon reconstruction efficiency (~100%) and π</a:t>
            </a:r>
            <a:r>
              <a:rPr lang="en-US" sz="1700" baseline="32000" dirty="0">
                <a:ea typeface="ＭＳ Ｐゴシック" charset="0"/>
                <a:cs typeface="Palatino" charset="0"/>
              </a:rPr>
              <a:t>0</a:t>
            </a:r>
            <a:r>
              <a:rPr lang="en-US" sz="1700" dirty="0">
                <a:ea typeface="ＭＳ Ｐゴシック" charset="0"/>
                <a:cs typeface="Symbol" charset="0"/>
              </a:rPr>
              <a:t>-ϒ separation are comparable under 80 </a:t>
            </a:r>
            <a:r>
              <a:rPr lang="en-US" sz="1700" dirty="0" err="1">
                <a:ea typeface="ＭＳ Ｐゴシック" charset="0"/>
                <a:cs typeface="Symbol" charset="0"/>
              </a:rPr>
              <a:t>GeV</a:t>
            </a:r>
            <a:r>
              <a:rPr lang="en-US" sz="1700" dirty="0">
                <a:ea typeface="ＭＳ Ｐゴシック" charset="0"/>
                <a:cs typeface="Symbol" charset="0"/>
              </a:rPr>
              <a:t> for the FMS and the FCS </a:t>
            </a:r>
            <a:r>
              <a:rPr lang="en-US" sz="1700" dirty="0" err="1">
                <a:ea typeface="ＭＳ Ｐゴシック" charset="0"/>
                <a:cs typeface="Symbol" charset="0"/>
              </a:rPr>
              <a:t>EMCal</a:t>
            </a:r>
            <a:r>
              <a:rPr lang="en-US" sz="1700" dirty="0">
                <a:ea typeface="ＭＳ Ｐゴシック" charset="0"/>
                <a:cs typeface="Symbol" charset="0"/>
              </a:rPr>
              <a:t>. </a:t>
            </a:r>
          </a:p>
          <a:p>
            <a:endParaRPr lang="en-US" sz="1700" dirty="0">
              <a:ea typeface="ＭＳ Ｐゴシック" charset="0"/>
              <a:cs typeface="Symbol" charset="0"/>
            </a:endParaRPr>
          </a:p>
          <a:p>
            <a:r>
              <a:rPr lang="en-US" sz="1700" dirty="0">
                <a:ea typeface="ＭＳ Ｐゴシック" charset="0"/>
                <a:cs typeface="Symbol" charset="0"/>
              </a:rPr>
              <a:t>Energy resolution is better for the FCS. This has not been adjusted for the current estimate because the A</a:t>
            </a:r>
            <a:r>
              <a:rPr lang="en-US" sz="1700" baseline="-6000" dirty="0">
                <a:ea typeface="ＭＳ Ｐゴシック" charset="0"/>
                <a:cs typeface="Palatino" charset="0"/>
              </a:rPr>
              <a:t>N</a:t>
            </a:r>
            <a:r>
              <a:rPr lang="en-US" sz="1700" dirty="0">
                <a:ea typeface="ＭＳ Ｐゴシック" charset="0"/>
                <a:cs typeface="Palatino" charset="0"/>
              </a:rPr>
              <a:t> measurement is not very sensitive to the smearing in energy scale.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24" y="4070488"/>
            <a:ext cx="2091779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448279" y="4404243"/>
            <a:ext cx="475952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ea typeface="ＭＳ Ｐゴシック" charset="0"/>
                <a:cs typeface="Palatino" charset="0"/>
              </a:rPr>
              <a:t>The charged track detection efficiency is set at 86%, per Akio</a:t>
            </a:r>
            <a:r>
              <a:rPr lang="ja-JP" altLang="en-US" sz="1700" dirty="0">
                <a:latin typeface="Arial"/>
                <a:ea typeface="ＭＳ Ｐゴシック" charset="0"/>
                <a:cs typeface="Palatino" charset="0"/>
              </a:rPr>
              <a:t>’</a:t>
            </a:r>
            <a:r>
              <a:rPr lang="en-US" sz="1700" dirty="0">
                <a:ea typeface="ＭＳ Ｐゴシック" charset="0"/>
                <a:cs typeface="Palatino" charset="0"/>
              </a:rPr>
              <a:t>s study of the FMS pre-shower model, which showed that the first layer can be used to accept 98% of the photons and reject 86% of the charged hadrons.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98" y="1006231"/>
            <a:ext cx="1957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SET-UP used: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42614</TotalTime>
  <Words>899</Words>
  <Application>Microsoft Macintosh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Blank Presentation</vt:lpstr>
      <vt:lpstr>\\localhost\Users\elke-carolineaschenauer\Talks-Elke\2013\STAR\FMS.preshower\!OLE_LINK8</vt:lpstr>
      <vt:lpstr>\\localhost\Users\elke-carolineaschenauer\Talks-Elke\2013\STAR\FMS.preshower\!OLE_LINK3</vt:lpstr>
      <vt:lpstr>A Pre-shower for the FMS</vt:lpstr>
      <vt:lpstr>Physics Objectives</vt:lpstr>
      <vt:lpstr>Physics Objectives</vt:lpstr>
      <vt:lpstr>Geant Model for AnDY for Run-13</vt:lpstr>
      <vt:lpstr>PowerPoint Presentation</vt:lpstr>
      <vt:lpstr>PowerPoint Presentation</vt:lpstr>
      <vt:lpstr>Single particle GEANT study Preshower 1 : photon rejection </vt:lpstr>
      <vt:lpstr>Single particle GEANT study Preshower 2 : hadron/photon rejection</vt:lpstr>
      <vt:lpstr>Study BY Len on IMPACT ON FMS photon reconstruction</vt:lpstr>
      <vt:lpstr>FMS + Charged Track Isolation Cut</vt:lpstr>
      <vt:lpstr>NLO pQCD Cross-sections</vt:lpstr>
      <vt:lpstr>Event Count with ∫L = 40 pb-1</vt:lpstr>
      <vt:lpstr>AN Uncertainty Projection</vt:lpstr>
      <vt:lpstr>PowerPoint Presentation</vt:lpstr>
      <vt:lpstr>what do we mean by “Direct”….</vt:lpstr>
      <vt:lpstr>What is in Pythia 6.4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951</cp:revision>
  <cp:lastPrinted>2012-06-14T14:35:05Z</cp:lastPrinted>
  <dcterms:created xsi:type="dcterms:W3CDTF">2011-04-06T15:13:11Z</dcterms:created>
  <dcterms:modified xsi:type="dcterms:W3CDTF">2013-05-14T14:26:45Z</dcterms:modified>
</cp:coreProperties>
</file>