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gif" ContentType="image/gif"/>
  <Default Extension="png" ContentType="image/png"/>
  <Default Extension="bin" ContentType="application/vnd.openxmlformats-officedocument.presentationml.printerSettings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9977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20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044F7-C5C5-480F-9537-00544D92CAAD}" type="datetimeFigureOut">
              <a:rPr lang="en-US" smtClean="0"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0317-DA1C-4898-9BCD-D4349A972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044F7-C5C5-480F-9537-00544D92CAAD}" type="datetimeFigureOut">
              <a:rPr lang="en-US" smtClean="0"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0317-DA1C-4898-9BCD-D4349A972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044F7-C5C5-480F-9537-00544D92CAAD}" type="datetimeFigureOut">
              <a:rPr lang="en-US" smtClean="0"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0317-DA1C-4898-9BCD-D4349A972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044F7-C5C5-480F-9537-00544D92CAAD}" type="datetimeFigureOut">
              <a:rPr lang="en-US" smtClean="0"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0317-DA1C-4898-9BCD-D4349A972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044F7-C5C5-480F-9537-00544D92CAAD}" type="datetimeFigureOut">
              <a:rPr lang="en-US" smtClean="0"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0317-DA1C-4898-9BCD-D4349A972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044F7-C5C5-480F-9537-00544D92CAAD}" type="datetimeFigureOut">
              <a:rPr lang="en-US" smtClean="0"/>
              <a:t>1/26/12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0317-DA1C-4898-9BCD-D4349A972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044F7-C5C5-480F-9537-00544D92CAAD}" type="datetimeFigureOut">
              <a:rPr lang="en-US" smtClean="0"/>
              <a:t>1/26/12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0317-DA1C-4898-9BCD-D4349A972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044F7-C5C5-480F-9537-00544D92CAAD}" type="datetimeFigureOut">
              <a:rPr lang="en-US" smtClean="0"/>
              <a:t>1/26/12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0317-DA1C-4898-9BCD-D4349A972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044F7-C5C5-480F-9537-00544D92CAAD}" type="datetimeFigureOut">
              <a:rPr lang="en-US" smtClean="0"/>
              <a:t>1/26/12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0317-DA1C-4898-9BCD-D4349A972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044F7-C5C5-480F-9537-00544D92CAAD}" type="datetimeFigureOut">
              <a:rPr lang="en-US" smtClean="0"/>
              <a:t>1/26/12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0317-DA1C-4898-9BCD-D4349A972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044F7-C5C5-480F-9537-00544D92CAAD}" type="datetimeFigureOut">
              <a:rPr lang="en-US" smtClean="0"/>
              <a:t>1/26/12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0317-DA1C-4898-9BCD-D4349A972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044F7-C5C5-480F-9537-00544D92CAAD}" type="datetimeFigureOut">
              <a:rPr lang="en-US" smtClean="0"/>
              <a:t>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50317-DA1C-4898-9BCD-D4349A9721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3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-hermes.desy.de/notes/pub/publications/dsarho.v7.0.pdf" TargetMode="External"/><Relationship Id="rId3" Type="http://schemas.openxmlformats.org/officeDocument/2006/relationships/image" Target="../media/image6.emf"/><Relationship Id="rId5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533400"/>
            <a:ext cx="762260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3366FF"/>
              </a:buClr>
              <a:buFont typeface="Wingdings" charset="2"/>
              <a:buChar char="q"/>
            </a:pPr>
            <a:r>
              <a:rPr lang="en-US" b="1" dirty="0" smtClean="0">
                <a:latin typeface="Times New Roman"/>
                <a:cs typeface="Times New Roman"/>
              </a:rPr>
              <a:t>More ideas on what could cause the “relative </a:t>
            </a:r>
            <a:r>
              <a:rPr lang="en-US" b="1" dirty="0" err="1" smtClean="0">
                <a:latin typeface="Times New Roman"/>
                <a:cs typeface="Times New Roman"/>
              </a:rPr>
              <a:t>Lumi</a:t>
            </a:r>
            <a:r>
              <a:rPr lang="en-US" b="1" dirty="0" smtClean="0">
                <a:latin typeface="Times New Roman"/>
                <a:cs typeface="Times New Roman"/>
              </a:rPr>
              <a:t> problem”</a:t>
            </a:r>
          </a:p>
          <a:p>
            <a:pPr marL="742950" lvl="1" indent="-285750">
              <a:buClr>
                <a:srgbClr val="3366FF"/>
              </a:buClr>
              <a:buFont typeface="Wingdings" charset="2"/>
              <a:buChar char="q"/>
            </a:pPr>
            <a:r>
              <a:rPr lang="en-US" b="1" dirty="0" smtClean="0">
                <a:latin typeface="Times New Roman"/>
                <a:cs typeface="Times New Roman"/>
              </a:rPr>
              <a:t>Longitudinal polarization profile </a:t>
            </a:r>
          </a:p>
          <a:p>
            <a:pPr marL="1200150" lvl="2" indent="-285750">
              <a:buClr>
                <a:srgbClr val="3366FF"/>
              </a:buClr>
              <a:buFont typeface="Wingdings" charset="2"/>
              <a:buChar char="q"/>
            </a:pPr>
            <a:r>
              <a:rPr lang="en-US" b="1" dirty="0" smtClean="0">
                <a:latin typeface="Times New Roman"/>
                <a:cs typeface="Times New Roman"/>
              </a:rPr>
              <a:t>First look to data in Run-9 by Sasha for 250 </a:t>
            </a:r>
            <a:r>
              <a:rPr lang="en-US" b="1" dirty="0" err="1" smtClean="0">
                <a:latin typeface="Times New Roman"/>
                <a:cs typeface="Times New Roman"/>
              </a:rPr>
              <a:t>GeV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</a:p>
          <a:p>
            <a:pPr marL="1200150" lvl="2" indent="-285750">
              <a:buClr>
                <a:srgbClr val="3366FF"/>
              </a:buClr>
              <a:buFont typeface="Wingdings" charset="2"/>
              <a:buChar char="q"/>
            </a:pPr>
            <a:r>
              <a:rPr lang="en-US" b="1" dirty="0" err="1" smtClean="0">
                <a:latin typeface="Times New Roman"/>
                <a:cs typeface="Times New Roman"/>
              </a:rPr>
              <a:t>Dima</a:t>
            </a:r>
            <a:r>
              <a:rPr lang="en-US" b="1" dirty="0" smtClean="0">
                <a:latin typeface="Times New Roman"/>
                <a:cs typeface="Times New Roman"/>
              </a:rPr>
              <a:t> had a first look for Run-11 250 </a:t>
            </a:r>
            <a:r>
              <a:rPr lang="en-US" b="1" dirty="0" err="1" smtClean="0">
                <a:latin typeface="Times New Roman"/>
                <a:cs typeface="Times New Roman"/>
              </a:rPr>
              <a:t>GeV</a:t>
            </a:r>
            <a:r>
              <a:rPr lang="en-US" b="1" dirty="0" smtClean="0">
                <a:latin typeface="Times New Roman"/>
                <a:cs typeface="Times New Roman"/>
              </a:rPr>
              <a:t> running</a:t>
            </a:r>
          </a:p>
          <a:p>
            <a:pPr lvl="2">
              <a:buClr>
                <a:srgbClr val="3366FF"/>
              </a:buClr>
            </a:pPr>
            <a:r>
              <a:rPr lang="en-US" b="1" dirty="0" smtClean="0">
                <a:solidFill>
                  <a:srgbClr val="3366FF"/>
                </a:solidFill>
                <a:latin typeface="Times New Roman"/>
                <a:cs typeface="Times New Roman"/>
                <a:sym typeface="Wingdings"/>
              </a:rPr>
              <a:t></a:t>
            </a:r>
            <a:r>
              <a:rPr lang="en-US" b="1" dirty="0" smtClean="0">
                <a:latin typeface="Times New Roman"/>
                <a:cs typeface="Times New Roman"/>
                <a:sym typeface="Wingdings"/>
              </a:rPr>
              <a:t> ZDC and BBC sample differently along the length of the bunch</a:t>
            </a:r>
            <a:endParaRPr lang="en-US" b="1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/>
                <a:cs typeface="Times New Roman"/>
              </a:rPr>
              <a:t>Transverse                Longitudinal</a:t>
            </a:r>
            <a:br>
              <a:rPr lang="en-US" sz="3200" dirty="0" smtClean="0">
                <a:latin typeface="Times New Roman"/>
                <a:cs typeface="Times New Roman"/>
              </a:rPr>
            </a:br>
            <a:r>
              <a:rPr lang="en-US" sz="3200" dirty="0" smtClean="0">
                <a:latin typeface="Times New Roman"/>
                <a:cs typeface="Times New Roman"/>
              </a:rPr>
              <a:t>Profile</a:t>
            </a:r>
            <a:endParaRPr lang="en-US" sz="3200" dirty="0">
              <a:latin typeface="Times New Roman"/>
              <a:cs typeface="Times New Roman"/>
            </a:endParaRPr>
          </a:p>
        </p:txBody>
      </p:sp>
      <p:pic>
        <p:nvPicPr>
          <p:cNvPr id="4" name="Picture 3" descr="tprof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133600"/>
            <a:ext cx="4648200" cy="3430995"/>
          </a:xfrm>
          <a:prstGeom prst="rect">
            <a:avLst/>
          </a:prstGeom>
        </p:spPr>
      </p:pic>
      <p:pic>
        <p:nvPicPr>
          <p:cNvPr id="5" name="Picture 4" descr="lprof.gif"/>
          <p:cNvPicPr>
            <a:picLocks noChangeAspect="1"/>
          </p:cNvPicPr>
          <p:nvPr/>
        </p:nvPicPr>
        <p:blipFill rotWithShape="1">
          <a:blip r:embed="rId3" cstate="print"/>
          <a:srcRect t="3802"/>
          <a:stretch/>
        </p:blipFill>
        <p:spPr>
          <a:xfrm>
            <a:off x="4800600" y="1351502"/>
            <a:ext cx="4082434" cy="52751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81134" y="5257800"/>
            <a:ext cx="3033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Intensity profile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Transverse Polarization profile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Known effect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0" y="4267200"/>
            <a:ext cx="128657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Polarization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86400" y="1600200"/>
            <a:ext cx="99758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Intensity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524000"/>
            <a:ext cx="39293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/>
                <a:cs typeface="Times New Roman"/>
              </a:rPr>
              <a:t>Fill 10490 Yellow1 (250 </a:t>
            </a:r>
            <a:r>
              <a:rPr lang="en-US" sz="2000" b="1" dirty="0" err="1" smtClean="0">
                <a:latin typeface="Times New Roman"/>
                <a:cs typeface="Times New Roman"/>
              </a:rPr>
              <a:t>GeV</a:t>
            </a:r>
            <a:r>
              <a:rPr lang="en-US" sz="2000" b="1" dirty="0" smtClean="0">
                <a:latin typeface="Times New Roman"/>
                <a:cs typeface="Times New Roman"/>
              </a:rPr>
              <a:t>) </a:t>
            </a:r>
            <a:r>
              <a:rPr lang="en-US" sz="2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2009</a:t>
            </a:r>
            <a:endParaRPr lang="en-US" sz="2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86200" y="6400800"/>
            <a:ext cx="5248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/>
                <a:cs typeface="Times New Roman"/>
              </a:rPr>
              <a:t>No hint for longitudinal polarization profile in 2009</a:t>
            </a:r>
            <a:endParaRPr lang="en-US" b="1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2011:</a:t>
            </a:r>
            <a:r>
              <a:rPr lang="en-US" sz="3200" dirty="0" smtClean="0">
                <a:latin typeface="Times New Roman"/>
                <a:cs typeface="Times New Roman"/>
              </a:rPr>
              <a:t> Longitudinal Profile at 250 </a:t>
            </a:r>
            <a:r>
              <a:rPr lang="en-US" sz="3200" dirty="0" err="1" smtClean="0">
                <a:latin typeface="Times New Roman"/>
                <a:cs typeface="Times New Roman"/>
              </a:rPr>
              <a:t>GeV</a:t>
            </a:r>
            <a:endParaRPr lang="en-US" sz="3200" dirty="0"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1143000"/>
            <a:ext cx="79838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/>
                <a:cs typeface="Times New Roman"/>
              </a:rPr>
              <a:t>Combined 8 fills declared by </a:t>
            </a:r>
            <a:r>
              <a:rPr lang="en-US" b="1" dirty="0" err="1" smtClean="0">
                <a:latin typeface="Times New Roman"/>
                <a:cs typeface="Times New Roman"/>
              </a:rPr>
              <a:t>Haixin</a:t>
            </a:r>
            <a:r>
              <a:rPr lang="en-US" b="1" dirty="0" smtClean="0">
                <a:latin typeface="Times New Roman"/>
                <a:cs typeface="Times New Roman"/>
              </a:rPr>
              <a:t> and Mei to have the same machine settings</a:t>
            </a:r>
          </a:p>
          <a:p>
            <a:r>
              <a:rPr lang="en-US" sz="1200" b="1" dirty="0">
                <a:latin typeface="Times New Roman"/>
                <a:cs typeface="Times New Roman"/>
              </a:rPr>
              <a:t>15365, 15366, 15368, 15372, 15376, 15378, 15380, 15386, 15390, 15393, 15399, 15425, 15427, 15435, 15436, 15438, 15443</a:t>
            </a:r>
          </a:p>
        </p:txBody>
      </p:sp>
      <p:pic>
        <p:nvPicPr>
          <p:cNvPr id="11" name="Picture 10" descr="C_hLongiChAsym_B1U_250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35" r="16024"/>
          <a:stretch/>
        </p:blipFill>
        <p:spPr>
          <a:xfrm>
            <a:off x="152400" y="1828800"/>
            <a:ext cx="5210896" cy="2376385"/>
          </a:xfrm>
          <a:prstGeom prst="rect">
            <a:avLst/>
          </a:prstGeom>
        </p:spPr>
      </p:pic>
      <p:pic>
        <p:nvPicPr>
          <p:cNvPr id="12" name="Picture 11" descr="C_hLongiChAsym_Y2U_250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56" r="16661"/>
          <a:stretch/>
        </p:blipFill>
        <p:spPr>
          <a:xfrm>
            <a:off x="152400" y="4343400"/>
            <a:ext cx="5171368" cy="236059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66800" y="1981200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Blue Beam</a:t>
            </a:r>
            <a:endParaRPr lang="en-US" b="1" dirty="0">
              <a:solidFill>
                <a:srgbClr val="3366FF"/>
              </a:solidFill>
              <a:latin typeface="Times New Roman"/>
              <a:cs typeface="Times New Roman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4400" y="4495800"/>
            <a:ext cx="1460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C66"/>
                </a:solidFill>
                <a:latin typeface="Times New Roman"/>
                <a:cs typeface="Times New Roman"/>
              </a:rPr>
              <a:t>Yellow Beam</a:t>
            </a:r>
            <a:endParaRPr lang="en-US" b="1" dirty="0">
              <a:solidFill>
                <a:srgbClr val="FFCC66"/>
              </a:solidFill>
              <a:latin typeface="Times New Roman"/>
              <a:cs typeface="Times New Roman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059512" y="2737901"/>
            <a:ext cx="7084488" cy="4043899"/>
            <a:chOff x="2059512" y="2737901"/>
            <a:chExt cx="7084488" cy="4043899"/>
          </a:xfrm>
        </p:grpSpPr>
        <p:grpSp>
          <p:nvGrpSpPr>
            <p:cNvPr id="20" name="Group 19"/>
            <p:cNvGrpSpPr/>
            <p:nvPr/>
          </p:nvGrpSpPr>
          <p:grpSpPr>
            <a:xfrm>
              <a:off x="2059512" y="2737901"/>
              <a:ext cx="7084488" cy="4043899"/>
              <a:chOff x="2059512" y="2737901"/>
              <a:chExt cx="7084488" cy="4043899"/>
            </a:xfrm>
          </p:grpSpPr>
          <p:pic>
            <p:nvPicPr>
              <p:cNvPr id="16" name="Picture 15" descr="c_combo.png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39" t="7531" r="20483"/>
              <a:stretch/>
            </p:blipFill>
            <p:spPr>
              <a:xfrm>
                <a:off x="2059512" y="2737901"/>
                <a:ext cx="7084488" cy="4043899"/>
              </a:xfrm>
              <a:prstGeom prst="rect">
                <a:avLst/>
              </a:prstGeom>
            </p:spPr>
          </p:pic>
          <p:cxnSp>
            <p:nvCxnSpPr>
              <p:cNvPr id="18" name="Straight Connector 17"/>
              <p:cNvCxnSpPr/>
              <p:nvPr/>
            </p:nvCxnSpPr>
            <p:spPr>
              <a:xfrm flipV="1">
                <a:off x="3810000" y="2743200"/>
                <a:ext cx="0" cy="32766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5562600" y="2819400"/>
                <a:ext cx="0" cy="32766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Oval 20"/>
            <p:cNvSpPr/>
            <p:nvPr/>
          </p:nvSpPr>
          <p:spPr>
            <a:xfrm rot="1380000">
              <a:off x="2997004" y="5085463"/>
              <a:ext cx="2362200" cy="6096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 rot="1260000">
              <a:off x="3372387" y="5039721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/>
                  <a:cs typeface="Times New Roman"/>
                </a:rPr>
                <a:t>Background</a:t>
              </a:r>
              <a:endParaRPr lang="en-US" b="1" dirty="0">
                <a:latin typeface="Times New Roman"/>
                <a:cs typeface="Times New Roman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538296" y="1951672"/>
            <a:ext cx="33009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/>
                <a:cs typeface="Times New Roman"/>
              </a:rPr>
              <a:t>Maybe there is some hint for a </a:t>
            </a:r>
          </a:p>
          <a:p>
            <a:r>
              <a:rPr lang="en-US" b="1" dirty="0" smtClean="0">
                <a:latin typeface="Times New Roman"/>
                <a:cs typeface="Times New Roman"/>
              </a:rPr>
              <a:t>longitudinal profile.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BUT</a:t>
            </a:r>
            <a:r>
              <a:rPr lang="en-US" b="1" dirty="0" smtClean="0">
                <a:latin typeface="Times New Roman"/>
                <a:cs typeface="Times New Roman"/>
              </a:rPr>
              <a:t> need still to study in much </a:t>
            </a:r>
          </a:p>
          <a:p>
            <a:r>
              <a:rPr lang="en-US" b="1" dirty="0" smtClean="0">
                <a:latin typeface="Times New Roman"/>
                <a:cs typeface="Times New Roman"/>
              </a:rPr>
              <a:t>more detail background </a:t>
            </a:r>
          </a:p>
          <a:p>
            <a:r>
              <a:rPr lang="en-US" b="1" dirty="0" smtClean="0">
                <a:latin typeface="Times New Roman"/>
                <a:cs typeface="Times New Roman"/>
              </a:rPr>
              <a:t>Fraction in carbon sample</a:t>
            </a:r>
            <a:endParaRPr lang="en-US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03886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533400"/>
            <a:ext cx="836639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3366FF"/>
              </a:buClr>
              <a:buFont typeface="Wingdings" charset="2"/>
              <a:buChar char="q"/>
            </a:pPr>
            <a:r>
              <a:rPr lang="en-US" b="1" dirty="0" smtClean="0">
                <a:latin typeface="Times New Roman"/>
                <a:cs typeface="Times New Roman"/>
                <a:sym typeface="Wingdings"/>
              </a:rPr>
              <a:t>A</a:t>
            </a:r>
            <a:r>
              <a:rPr lang="en-US" b="1" baseline="-25000" dirty="0" smtClean="0">
                <a:latin typeface="Times New Roman"/>
                <a:cs typeface="Times New Roman"/>
                <a:sym typeface="Wingdings"/>
              </a:rPr>
              <a:t>LL</a:t>
            </a:r>
            <a:r>
              <a:rPr lang="en-US" b="1" dirty="0" smtClean="0">
                <a:latin typeface="Times New Roman"/>
                <a:cs typeface="Times New Roman"/>
                <a:sym typeface="Wingdings"/>
              </a:rPr>
              <a:t> due to real physics asymmetry in ZDC</a:t>
            </a:r>
          </a:p>
          <a:p>
            <a:pPr marL="742950" lvl="1" indent="-285750">
              <a:buClr>
                <a:srgbClr val="3366FF"/>
              </a:buClr>
              <a:buFont typeface="Wingdings" charset="2"/>
              <a:buChar char="q"/>
            </a:pPr>
            <a:r>
              <a:rPr lang="en-US" b="1" dirty="0" smtClean="0">
                <a:latin typeface="Times New Roman"/>
                <a:cs typeface="Times New Roman"/>
                <a:sym typeface="Wingdings"/>
              </a:rPr>
              <a:t>HERMES has measured a A</a:t>
            </a:r>
            <a:r>
              <a:rPr lang="en-US" b="1" baseline="-25000" dirty="0" smtClean="0">
                <a:latin typeface="Times New Roman"/>
                <a:cs typeface="Times New Roman"/>
                <a:sym typeface="Wingdings"/>
              </a:rPr>
              <a:t>LL</a:t>
            </a:r>
            <a:r>
              <a:rPr lang="en-US" b="1" dirty="0" smtClean="0">
                <a:latin typeface="Times New Roman"/>
                <a:cs typeface="Times New Roman"/>
                <a:sym typeface="Wingdings"/>
              </a:rPr>
              <a:t> in elastic diffractive </a:t>
            </a:r>
            <a:r>
              <a:rPr lang="en-US" b="1" dirty="0" smtClean="0">
                <a:latin typeface="Symbol" charset="2"/>
                <a:cs typeface="Symbol" charset="2"/>
                <a:sym typeface="Wingdings"/>
              </a:rPr>
              <a:t>r</a:t>
            </a:r>
            <a:r>
              <a:rPr lang="en-US" b="1" dirty="0" smtClean="0">
                <a:latin typeface="Times New Roman"/>
                <a:cs typeface="Times New Roman"/>
                <a:sym typeface="Wingdings"/>
              </a:rPr>
              <a:t> production</a:t>
            </a:r>
          </a:p>
          <a:p>
            <a:pPr marL="742950" lvl="1" indent="-285750">
              <a:buClr>
                <a:srgbClr val="3366FF"/>
              </a:buClr>
              <a:buFont typeface="Wingdings" charset="2"/>
              <a:buChar char="q"/>
            </a:pPr>
            <a:r>
              <a:rPr lang="en-US" b="1" dirty="0" err="1" smtClean="0">
                <a:latin typeface="Times New Roman"/>
                <a:cs typeface="Times New Roman"/>
                <a:sym typeface="Wingdings"/>
              </a:rPr>
              <a:t>epe’p’</a:t>
            </a:r>
            <a:r>
              <a:rPr lang="en-US" b="1" dirty="0" err="1" smtClean="0">
                <a:latin typeface="Symbol" charset="2"/>
                <a:cs typeface="Symbol" charset="2"/>
                <a:sym typeface="Wingdings"/>
              </a:rPr>
              <a:t>r</a:t>
            </a:r>
            <a:r>
              <a:rPr lang="en-US" b="1" dirty="0" smtClean="0">
                <a:latin typeface="Symbol" charset="2"/>
                <a:cs typeface="Symbol" charset="2"/>
                <a:sym typeface="Wingdings"/>
              </a:rPr>
              <a:t> </a:t>
            </a:r>
            <a:r>
              <a:rPr lang="en-US" b="1" dirty="0" smtClean="0">
                <a:latin typeface="Times New Roman"/>
                <a:cs typeface="Times New Roman"/>
                <a:sym typeface="Wingdings"/>
              </a:rPr>
              <a:t> or single diffractive </a:t>
            </a:r>
            <a:r>
              <a:rPr lang="en-US" b="1" dirty="0" err="1">
                <a:latin typeface="Times New Roman"/>
                <a:cs typeface="Times New Roman"/>
                <a:sym typeface="Wingdings"/>
              </a:rPr>
              <a:t>ep</a:t>
            </a:r>
            <a:r>
              <a:rPr lang="en-US" b="1" dirty="0" err="1" smtClean="0">
                <a:latin typeface="Times New Roman"/>
                <a:cs typeface="Times New Roman"/>
                <a:sym typeface="Wingdings"/>
              </a:rPr>
              <a:t>e’</a:t>
            </a:r>
            <a:r>
              <a:rPr lang="en-US" b="1" dirty="0" err="1" smtClean="0">
                <a:latin typeface="Symbol" charset="2"/>
                <a:cs typeface="Symbol" charset="2"/>
                <a:sym typeface="Wingdings"/>
              </a:rPr>
              <a:t>r</a:t>
            </a:r>
            <a:r>
              <a:rPr lang="en-US" b="1" dirty="0" err="1" smtClean="0">
                <a:latin typeface="Times New Roman"/>
                <a:cs typeface="Times New Roman"/>
                <a:sym typeface="Wingdings"/>
              </a:rPr>
              <a:t>Y</a:t>
            </a:r>
            <a:r>
              <a:rPr lang="en-US" b="1" dirty="0" smtClean="0">
                <a:latin typeface="Symbol" charset="2"/>
                <a:cs typeface="Symbol" charset="2"/>
                <a:sym typeface="Wingdings"/>
              </a:rPr>
              <a:t> </a:t>
            </a:r>
          </a:p>
          <a:p>
            <a:pPr lvl="1">
              <a:buClr>
                <a:srgbClr val="3366FF"/>
              </a:buClr>
            </a:pPr>
            <a:r>
              <a:rPr lang="en-US" sz="1400" b="1" dirty="0">
                <a:latin typeface="Times New Roman"/>
                <a:cs typeface="Times New Roman"/>
              </a:rPr>
              <a:t>Double-spin Asymmetries in the Cross Section of Diffractive rho</a:t>
            </a:r>
            <a:r>
              <a:rPr lang="en-US" sz="1400" b="1" baseline="30000" dirty="0">
                <a:latin typeface="Times New Roman"/>
                <a:cs typeface="Times New Roman"/>
              </a:rPr>
              <a:t>0</a:t>
            </a:r>
            <a:r>
              <a:rPr lang="en-US" sz="1400" b="1" dirty="0">
                <a:latin typeface="Times New Roman"/>
                <a:cs typeface="Times New Roman"/>
              </a:rPr>
              <a:t> and phi </a:t>
            </a:r>
            <a:r>
              <a:rPr lang="en-US" sz="1400" b="1" dirty="0" smtClean="0">
                <a:latin typeface="Times New Roman"/>
                <a:cs typeface="Times New Roman"/>
              </a:rPr>
              <a:t>Production</a:t>
            </a:r>
          </a:p>
          <a:p>
            <a:pPr lvl="1">
              <a:buClr>
                <a:srgbClr val="3366FF"/>
              </a:buClr>
            </a:pPr>
            <a:r>
              <a:rPr lang="en-US" sz="1400" b="1" dirty="0" smtClean="0">
                <a:latin typeface="Times New Roman"/>
                <a:cs typeface="Times New Roman"/>
              </a:rPr>
              <a:t> </a:t>
            </a:r>
            <a:r>
              <a:rPr lang="en-US" sz="1400" b="1" dirty="0">
                <a:latin typeface="Times New Roman"/>
                <a:cs typeface="Times New Roman"/>
              </a:rPr>
              <a:t>at Intermediate Energies </a:t>
            </a:r>
            <a:r>
              <a:rPr lang="en-US" sz="1400" b="1" dirty="0" smtClean="0">
                <a:latin typeface="Times New Roman"/>
                <a:cs typeface="Times New Roman"/>
              </a:rPr>
              <a:t> </a:t>
            </a:r>
            <a:r>
              <a:rPr lang="en-US" sz="1400" b="1" i="1" dirty="0" smtClean="0">
                <a:latin typeface="Times New Roman"/>
                <a:cs typeface="Times New Roman"/>
              </a:rPr>
              <a:t>A</a:t>
            </a:r>
            <a:r>
              <a:rPr lang="en-US" sz="1400" b="1" i="1" dirty="0">
                <a:latin typeface="Times New Roman"/>
                <a:cs typeface="Times New Roman"/>
              </a:rPr>
              <a:t>. </a:t>
            </a:r>
            <a:r>
              <a:rPr lang="en-US" sz="1400" b="1" i="1" dirty="0" err="1">
                <a:latin typeface="Times New Roman"/>
                <a:cs typeface="Times New Roman"/>
              </a:rPr>
              <a:t>Airapetian</a:t>
            </a:r>
            <a:r>
              <a:rPr lang="en-US" sz="1400" b="1" i="1" dirty="0">
                <a:latin typeface="Times New Roman"/>
                <a:cs typeface="Times New Roman"/>
              </a:rPr>
              <a:t> et al, Eur. Phys. J. C 29, 171 - 179 (2003)</a:t>
            </a:r>
            <a:r>
              <a:rPr lang="en-US" sz="1400" b="1" dirty="0">
                <a:latin typeface="Times New Roman"/>
                <a:cs typeface="Times New Roman"/>
              </a:rPr>
              <a:t>   </a:t>
            </a:r>
            <a:r>
              <a:rPr lang="en-US" sz="1400" b="1" u="sng" dirty="0" smtClean="0">
                <a:latin typeface="Times New Roman"/>
                <a:cs typeface="Times New Roman"/>
                <a:hlinkClick r:id="rId2"/>
              </a:rPr>
              <a:t>hep</a:t>
            </a:r>
            <a:r>
              <a:rPr lang="en-US" sz="1400" b="1" u="sng" dirty="0">
                <a:latin typeface="Times New Roman"/>
                <a:cs typeface="Times New Roman"/>
                <a:hlinkClick r:id="rId2"/>
              </a:rPr>
              <a:t>-ex/0302012</a:t>
            </a:r>
            <a:endParaRPr lang="en-US" sz="1400" b="1" dirty="0">
              <a:latin typeface="Times New Roman"/>
              <a:cs typeface="Times New Roman"/>
            </a:endParaRPr>
          </a:p>
        </p:txBody>
      </p:sp>
      <p:pic>
        <p:nvPicPr>
          <p:cNvPr id="2" name="Picture 1" descr="lipka.dsarho-4.ep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4" r="8331" b="47177"/>
          <a:stretch/>
        </p:blipFill>
        <p:spPr>
          <a:xfrm>
            <a:off x="152400" y="2133600"/>
            <a:ext cx="4156181" cy="2161265"/>
          </a:xfrm>
          <a:prstGeom prst="rect">
            <a:avLst/>
          </a:prstGeom>
        </p:spPr>
      </p:pic>
      <p:pic>
        <p:nvPicPr>
          <p:cNvPr id="3" name="Picture 2" descr="lipka.dsarho-5.eps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3" r="9770" b="48437"/>
          <a:stretch/>
        </p:blipFill>
        <p:spPr>
          <a:xfrm>
            <a:off x="533400" y="4572000"/>
            <a:ext cx="4090938" cy="2096022"/>
          </a:xfrm>
          <a:prstGeom prst="rect">
            <a:avLst/>
          </a:prstGeom>
        </p:spPr>
      </p:pic>
      <p:pic>
        <p:nvPicPr>
          <p:cNvPr id="5" name="Picture 4" descr="lipka.dsarho-6.eps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8" t="5153" r="8150" b="47178"/>
          <a:stretch/>
        </p:blipFill>
        <p:spPr>
          <a:xfrm>
            <a:off x="4800600" y="3048000"/>
            <a:ext cx="3915113" cy="2161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233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6397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/>
                <a:cs typeface="Times New Roman"/>
              </a:rPr>
              <a:t>What are the dominating sub-processes in ZDC &amp; BBC</a:t>
            </a:r>
            <a:endParaRPr lang="en-US" sz="2800" b="1" dirty="0">
              <a:latin typeface="Times New Roman"/>
              <a:cs typeface="Times New Roman"/>
            </a:endParaRPr>
          </a:p>
        </p:txBody>
      </p:sp>
      <p:pic>
        <p:nvPicPr>
          <p:cNvPr id="3" name="Picture 2" descr="subprocess.fraction.bbc.zd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773" y="1219200"/>
            <a:ext cx="5543227" cy="3759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838200"/>
            <a:ext cx="5600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/>
                <a:cs typeface="Times New Roman"/>
              </a:rPr>
              <a:t>PYTHIA 6.4: TUNE-4 </a:t>
            </a:r>
            <a:r>
              <a:rPr lang="en-US" b="1" dirty="0" err="1" smtClean="0">
                <a:latin typeface="Times New Roman"/>
                <a:cs typeface="Times New Roman"/>
              </a:rPr>
              <a:t>C</a:t>
            </a:r>
            <a:r>
              <a:rPr lang="en-US" b="1" baseline="-25000" dirty="0" err="1" smtClean="0">
                <a:latin typeface="Times New Roman"/>
                <a:cs typeface="Times New Roman"/>
              </a:rPr>
              <a:t>kin</a:t>
            </a:r>
            <a:r>
              <a:rPr lang="en-US" b="1" dirty="0" smtClean="0">
                <a:latin typeface="Times New Roman"/>
                <a:cs typeface="Times New Roman"/>
              </a:rPr>
              <a:t>(3) = 1</a:t>
            </a:r>
            <a:r>
              <a:rPr lang="en-US" b="1" dirty="0">
                <a:latin typeface="Times New Roman"/>
                <a:cs typeface="Times New Roman"/>
              </a:rPr>
              <a:t>.GeV, PARP(91) = </a:t>
            </a:r>
            <a:r>
              <a:rPr lang="en-US" b="1" dirty="0" smtClean="0">
                <a:latin typeface="Times New Roman"/>
                <a:cs typeface="Times New Roman"/>
              </a:rPr>
              <a:t>0.5</a:t>
            </a:r>
          </a:p>
          <a:p>
            <a:r>
              <a:rPr lang="en-US" b="1" dirty="0" smtClean="0">
                <a:latin typeface="Times New Roman"/>
                <a:cs typeface="Times New Roman"/>
              </a:rPr>
              <a:t>no full detector simulation done yet, only acceptances.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4953000"/>
            <a:ext cx="8368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/>
                <a:cs typeface="Times New Roman"/>
              </a:rPr>
              <a:t>Diffractive processes </a:t>
            </a:r>
            <a:r>
              <a:rPr lang="en-US" b="1" dirty="0" smtClean="0">
                <a:latin typeface="Times New Roman"/>
                <a:cs typeface="Times New Roman"/>
              </a:rPr>
              <a:t>contribute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en-US" b="1" dirty="0" smtClean="0">
                <a:latin typeface="Times New Roman"/>
                <a:cs typeface="Times New Roman"/>
              </a:rPr>
              <a:t>20% </a:t>
            </a:r>
            <a:r>
              <a:rPr lang="en-US" b="1" dirty="0" smtClean="0">
                <a:latin typeface="Times New Roman"/>
                <a:cs typeface="Times New Roman"/>
              </a:rPr>
              <a:t>to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en-US" b="1" dirty="0" smtClean="0">
                <a:latin typeface="Times New Roman"/>
                <a:cs typeface="Times New Roman"/>
              </a:rPr>
              <a:t>ZDC </a:t>
            </a:r>
            <a:r>
              <a:rPr lang="en-US" b="1" dirty="0" smtClean="0">
                <a:latin typeface="Times New Roman"/>
                <a:cs typeface="Times New Roman"/>
              </a:rPr>
              <a:t>event sample and only 5</a:t>
            </a:r>
            <a:r>
              <a:rPr lang="en-US" b="1" dirty="0" smtClean="0">
                <a:latin typeface="Times New Roman"/>
                <a:cs typeface="Times New Roman"/>
              </a:rPr>
              <a:t>% </a:t>
            </a:r>
            <a:r>
              <a:rPr lang="en-US" b="1" dirty="0" smtClean="0">
                <a:latin typeface="Times New Roman"/>
                <a:cs typeface="Times New Roman"/>
              </a:rPr>
              <a:t>to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en-US" b="1" dirty="0" smtClean="0">
                <a:latin typeface="Times New Roman"/>
                <a:cs typeface="Times New Roman"/>
              </a:rPr>
              <a:t>BBC</a:t>
            </a:r>
          </a:p>
          <a:p>
            <a:r>
              <a:rPr lang="en-US" b="1" dirty="0" smtClean="0">
                <a:latin typeface="Times New Roman"/>
                <a:cs typeface="Times New Roman"/>
              </a:rPr>
              <a:t>event sample, if </a:t>
            </a:r>
            <a:r>
              <a:rPr lang="en-US" b="1" dirty="0" smtClean="0">
                <a:latin typeface="Times New Roman"/>
                <a:cs typeface="Times New Roman"/>
              </a:rPr>
              <a:t>there is an asymmetry in </a:t>
            </a:r>
            <a:r>
              <a:rPr lang="en-US" b="1" dirty="0" err="1" smtClean="0">
                <a:latin typeface="Times New Roman"/>
                <a:cs typeface="Times New Roman"/>
              </a:rPr>
              <a:t>pp</a:t>
            </a:r>
            <a:r>
              <a:rPr lang="en-US" b="1" dirty="0" smtClean="0">
                <a:latin typeface="Times New Roman"/>
                <a:cs typeface="Times New Roman"/>
              </a:rPr>
              <a:t> like in </a:t>
            </a:r>
            <a:r>
              <a:rPr lang="en-US" b="1" dirty="0" err="1" smtClean="0">
                <a:latin typeface="Times New Roman"/>
                <a:cs typeface="Times New Roman"/>
              </a:rPr>
              <a:t>ep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en-US" b="1" dirty="0" smtClean="0">
                <a:latin typeface="Times New Roman"/>
                <a:cs typeface="Times New Roman"/>
              </a:rPr>
              <a:t>this would explain some part</a:t>
            </a:r>
          </a:p>
          <a:p>
            <a:r>
              <a:rPr lang="en-US" b="1" dirty="0" smtClean="0">
                <a:latin typeface="Times New Roman"/>
                <a:cs typeface="Times New Roman"/>
              </a:rPr>
              <a:t>of the difference measured between ZDC and BBC.</a:t>
            </a:r>
          </a:p>
        </p:txBody>
      </p:sp>
    </p:spTree>
    <p:extLst>
      <p:ext uri="{BB962C8B-B14F-4D97-AF65-F5344CB8AC3E}">
        <p14:creationId xmlns:p14="http://schemas.microsoft.com/office/powerpoint/2010/main" val="3416206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312</Words>
  <Application>Microsoft Macintosh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Transverse                Longitudinal Profile</vt:lpstr>
      <vt:lpstr>2011: Longitudinal Profile at 250 GeV</vt:lpstr>
      <vt:lpstr>PowerPoint Presentation</vt:lpstr>
      <vt:lpstr>What are the dominating sub-processes in ZDC &amp; BBC</vt:lpstr>
    </vt:vector>
  </TitlesOfParts>
  <Company>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Transverse and Longitudinal Polarization profiles</dc:title>
  <dc:creator>Alexander Bazilevsky</dc:creator>
  <cp:lastModifiedBy>Elke-Caroline Aschenauer</cp:lastModifiedBy>
  <cp:revision>13</cp:revision>
  <dcterms:created xsi:type="dcterms:W3CDTF">2011-01-31T14:39:59Z</dcterms:created>
  <dcterms:modified xsi:type="dcterms:W3CDTF">2012-01-27T02:39:27Z</dcterms:modified>
</cp:coreProperties>
</file>