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gif" ContentType="image/gif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9" r:id="rId1"/>
  </p:sldMasterIdLst>
  <p:notesMasterIdLst>
    <p:notesMasterId r:id="rId22"/>
  </p:notesMasterIdLst>
  <p:handoutMasterIdLst>
    <p:handoutMasterId r:id="rId23"/>
  </p:handoutMasterIdLst>
  <p:sldIdLst>
    <p:sldId id="567" r:id="rId2"/>
    <p:sldId id="582" r:id="rId3"/>
    <p:sldId id="583" r:id="rId4"/>
    <p:sldId id="577" r:id="rId5"/>
    <p:sldId id="578" r:id="rId6"/>
    <p:sldId id="579" r:id="rId7"/>
    <p:sldId id="581" r:id="rId8"/>
    <p:sldId id="588" r:id="rId9"/>
    <p:sldId id="586" r:id="rId10"/>
    <p:sldId id="584" r:id="rId11"/>
    <p:sldId id="587" r:id="rId12"/>
    <p:sldId id="568" r:id="rId13"/>
    <p:sldId id="570" r:id="rId14"/>
    <p:sldId id="572" r:id="rId15"/>
    <p:sldId id="571" r:id="rId16"/>
    <p:sldId id="573" r:id="rId17"/>
    <p:sldId id="574" r:id="rId18"/>
    <p:sldId id="575" r:id="rId19"/>
    <p:sldId id="576" r:id="rId20"/>
    <p:sldId id="580" r:id="rId21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kumimoji="1" b="1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Comic Sans M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00"/>
    <a:srgbClr val="FF8000"/>
    <a:srgbClr val="66CCFF"/>
    <a:srgbClr val="0000FF"/>
    <a:srgbClr val="CCFF66"/>
    <a:srgbClr val="00FF00"/>
    <a:srgbClr val="FFFF66"/>
    <a:srgbClr val="FF66FF"/>
    <a:srgbClr val="FF00FF"/>
    <a:srgbClr val="33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378" autoAdjust="0"/>
    <p:restoredTop sz="98178" autoAdjust="0"/>
  </p:normalViewPr>
  <p:slideViewPr>
    <p:cSldViewPr snapToGrid="0">
      <p:cViewPr>
        <p:scale>
          <a:sx n="150" d="100"/>
          <a:sy n="150" d="100"/>
        </p:scale>
        <p:origin x="-400" y="-568"/>
      </p:cViewPr>
      <p:guideLst>
        <p:guide orient="horz" pos="216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79" d="100"/>
          <a:sy n="79" d="100"/>
        </p:scale>
        <p:origin x="-2544" y="-11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A46B7F-8DA1-7B48-A56A-4FDC9BE8D490}" type="datetimeFigureOut">
              <a:rPr lang="en-US" smtClean="0"/>
              <a:pPr/>
              <a:t>3/22/12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C3A5D9-9C7B-7E44-BC71-9BB7B7E418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4544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effectLst/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/>
                <a:latin typeface="Arial" charset="0"/>
              </a:defRPr>
            </a:lvl1pPr>
          </a:lstStyle>
          <a:p>
            <a:fld id="{1BA35DD8-EC9B-BA4D-8381-9F34597E6638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484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ＭＳ Ｐ明朝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BNLppt_BG_Title_NewDOElogo_OffSci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57200" y="457200"/>
            <a:ext cx="6172200" cy="1600200"/>
          </a:xfrm>
        </p:spPr>
        <p:txBody>
          <a:bodyPr anchor="b"/>
          <a:lstStyle>
            <a:lvl1pPr algn="r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57200" y="2286000"/>
            <a:ext cx="6172200" cy="990600"/>
          </a:xfrm>
        </p:spPr>
        <p:txBody>
          <a:bodyPr/>
          <a:lstStyle>
            <a:lvl1pPr marL="0" indent="0" algn="r">
              <a:buFont typeface="Wingdings" pitchFamily="-112" charset="2"/>
              <a:buNone/>
              <a:defRPr sz="19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EEEB45-469B-C445-A2A6-597CC1D4FA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98A5D4-C106-3B44-833F-F6948D88D3D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85800"/>
            <a:ext cx="4495800" cy="55626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6856E-079A-7243-9D3B-2823E9335D6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C2DFF1-6A7E-5841-980E-96BA78821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F278B1-1B8B-1E49-8C17-9FA8E6334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666AF53-9C22-8E40-908A-50D959F8CC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REVBG_Slide4_Blue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0" y="0"/>
            <a:ext cx="9145588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9144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324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E.C. Aschenauer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324600"/>
            <a:ext cx="297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0000FF"/>
                </a:solidFill>
                <a:latin typeface="Comic Sans MS"/>
                <a:cs typeface="Comic Sans MS"/>
              </a:defRPr>
            </a:lvl1pPr>
          </a:lstStyle>
          <a:p>
            <a:r>
              <a:rPr lang="en-US" smtClean="0"/>
              <a:t>STAR Spin PWG 2012/03/22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324600"/>
            <a:ext cx="60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FF00FF"/>
                </a:solidFill>
                <a:latin typeface="Comic Sans MS"/>
                <a:cs typeface="Comic Sans MS"/>
              </a:defRPr>
            </a:lvl1pPr>
          </a:lstStyle>
          <a:p>
            <a:fld id="{646CCB68-4FAD-1042-A2AE-74D95A5F5F1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0"/>
            <a:ext cx="8382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/>
  <p:txStyles>
    <p:titleStyle>
      <a:lvl1pPr algn="r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2800" b="1" i="1" cap="all" spc="0">
          <a:ln w="0"/>
          <a:solidFill>
            <a:srgbClr val="0000FF"/>
          </a:solidFill>
          <a:effectLst>
            <a:reflection blurRad="12700" stA="50000" endPos="50000" dist="5000" dir="5400000" sy="-100000" rotWithShape="0"/>
          </a:effectLst>
          <a:latin typeface="Comic Sans MS Bold"/>
          <a:ea typeface="+mj-ea"/>
          <a:cs typeface="Comic Sans MS Bold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3600" b="1">
          <a:solidFill>
            <a:srgbClr val="042B7F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q"/>
        <a:defRPr sz="2200" b="1" i="0">
          <a:solidFill>
            <a:schemeClr val="tx1"/>
          </a:solidFill>
          <a:latin typeface="Comic Sans MS Bold"/>
          <a:ea typeface="+mn-ea"/>
          <a:cs typeface="Comic Sans MS Bold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Ø"/>
        <a:defRPr sz="2000" b="1" i="0">
          <a:solidFill>
            <a:schemeClr val="tx1"/>
          </a:solidFill>
          <a:latin typeface="Comic Sans MS Bold"/>
          <a:ea typeface="+mn-ea"/>
          <a:cs typeface="Comic Sans MS Bold"/>
        </a:defRPr>
      </a:lvl2pPr>
      <a:lvl3pPr marL="10858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10000"/>
        <a:buFont typeface="Courier New"/>
        <a:buChar char="o"/>
        <a:defRPr b="1" i="0">
          <a:solidFill>
            <a:schemeClr val="tx1"/>
          </a:solidFill>
          <a:latin typeface="Comic Sans MS Bold"/>
          <a:ea typeface="+mn-ea"/>
          <a:cs typeface="Comic Sans MS Bold"/>
        </a:defRPr>
      </a:lvl3pPr>
      <a:lvl4pPr marL="14287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Font typeface="Wingdings" charset="2"/>
        <a:buChar char="ü"/>
        <a:defRPr sz="1600" b="1" i="0">
          <a:solidFill>
            <a:schemeClr val="tx1"/>
          </a:solidFill>
          <a:latin typeface="Comic Sans MS Bold"/>
          <a:ea typeface="+mn-ea"/>
          <a:cs typeface="Comic Sans MS Bold"/>
        </a:defRPr>
      </a:lvl4pPr>
      <a:lvl5pPr marL="177165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Clr>
          <a:srgbClr val="0000FF"/>
        </a:buClr>
        <a:buSzPct val="100000"/>
        <a:buChar char="-"/>
        <a:defRPr sz="1400" b="1" i="0">
          <a:solidFill>
            <a:schemeClr val="tx1"/>
          </a:solidFill>
          <a:latin typeface="Comic Sans MS Bold"/>
          <a:ea typeface="+mn-ea"/>
          <a:cs typeface="Comic Sans MS Bold"/>
        </a:defRPr>
      </a:lvl5pPr>
      <a:lvl6pPr marL="22288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6pPr>
      <a:lvl7pPr marL="26860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7pPr>
      <a:lvl8pPr marL="31432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8pPr>
      <a:lvl9pPr marL="3600450" indent="-228600" algn="l" rtl="0" fontAlgn="base">
        <a:lnSpc>
          <a:spcPct val="80000"/>
        </a:lnSpc>
        <a:spcBef>
          <a:spcPct val="20000"/>
        </a:spcBef>
        <a:spcAft>
          <a:spcPct val="0"/>
        </a:spcAft>
        <a:buClr>
          <a:srgbClr val="042B7F"/>
        </a:buClr>
        <a:buSzPct val="90000"/>
        <a:buChar char="-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3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3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5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image" Target="../media/image38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5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image" Target="../media/image41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5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3.png"/><Relationship Id="rId3" Type="http://schemas.openxmlformats.org/officeDocument/2006/relationships/image" Target="../media/image44.png"/><Relationship Id="rId5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51.png"/><Relationship Id="rId4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5" Type="http://schemas.openxmlformats.org/officeDocument/2006/relationships/image" Target="../media/image50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Relationship Id="rId3" Type="http://schemas.openxmlformats.org/officeDocument/2006/relationships/image" Target="../media/image53.png"/><Relationship Id="rId5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6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5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Relationship Id="rId5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8242300" cy="15875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A summary on </a:t>
            </a:r>
            <a:r>
              <a:rPr lang="en-US" sz="2400" dirty="0" err="1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Polarisation</a:t>
            </a:r>
            <a: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  <a:t> in Run-12</a:t>
            </a:r>
            <a:br>
              <a:rPr lang="en-US" sz="2400" dirty="0" smtClean="0">
                <a:ln w="0"/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2400" dirty="0" smtClean="0"/>
              <a:t>100GeV and first results for 250 </a:t>
            </a:r>
            <a:r>
              <a:rPr lang="en-US" sz="2400" dirty="0" err="1" smtClean="0"/>
              <a:t>geV</a:t>
            </a:r>
            <a:endParaRPr lang="en-US" sz="2400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489200" y="2222500"/>
            <a:ext cx="6172200" cy="990600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E.C. Aschenauer</a:t>
            </a:r>
          </a:p>
          <a:p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presenting the work done by Alan, </a:t>
            </a:r>
            <a:r>
              <a:rPr lang="en-US" cap="all" dirty="0" err="1" smtClean="0">
                <a:ln w="0"/>
                <a:solidFill>
                  <a:srgbClr val="FFFF66"/>
                </a:solidFill>
                <a:effectLst>
                  <a:reflection blurRad="12700" stA="50000" endPos="50000" dist="5000" dir="5400000" sy="-100000" rotWithShape="0"/>
                </a:effectLst>
              </a:rPr>
              <a:t>anders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, Bill</a:t>
            </a:r>
            <a:r>
              <a:rPr lang="en-US" cap="all" dirty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en-US" cap="all" dirty="0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and </a:t>
            </a:r>
            <a:r>
              <a:rPr lang="en-US" cap="all" dirty="0" err="1" smtClean="0">
                <a:ln w="0"/>
                <a:solidFill>
                  <a:srgbClr val="FFFFFF"/>
                </a:solidFill>
                <a:effectLst>
                  <a:reflection blurRad="12700" stA="50000" endPos="50000" dist="5000" dir="5400000" sy="-100000" rotWithShape="0"/>
                </a:effectLst>
              </a:rPr>
              <a:t>Dima</a:t>
            </a:r>
            <a:endParaRPr lang="en-US" cap="all" dirty="0" smtClean="0">
              <a:ln w="0"/>
              <a:solidFill>
                <a:srgbClr val="FFFFFF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mp="http://schemas.microsoft.com/office/mac/powerpoint/2008/main">
    <mc:Choice Requires="mp">
      <p:transition xmlns:p14="http://schemas.microsoft.com/office/powerpoint/2010/main">
        <p14:prism/>
      </p:transition>
    </mc:Choice>
    <mc:Fallback xmlns="" xmlns:mv="urn:schemas-microsoft-com:mac:vml">
      <p:transition>
        <p:cover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796926"/>
            <a:ext cx="4364099" cy="311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r>
              <a:rPr lang="en-US" dirty="0" smtClean="0"/>
              <a:t>Intensity Dependence of </a:t>
            </a:r>
            <a:r>
              <a:rPr lang="en-US" dirty="0" err="1" smtClean="0"/>
              <a:t>Polarisation</a:t>
            </a:r>
            <a:endParaRPr lang="en-US" dirty="0"/>
          </a:p>
        </p:txBody>
      </p:sp>
      <p:sp>
        <p:nvSpPr>
          <p:cNvPr id="3" name="Oval 2"/>
          <p:cNvSpPr>
            <a:spLocks noChangeAspect="1"/>
          </p:cNvSpPr>
          <p:nvPr/>
        </p:nvSpPr>
        <p:spPr bwMode="auto">
          <a:xfrm>
            <a:off x="419101" y="1701800"/>
            <a:ext cx="812800" cy="10287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54100" y="1689100"/>
            <a:ext cx="1359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transverse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Thu_Mar_22_2012_100433_17886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7" b="7963"/>
          <a:stretch/>
        </p:blipFill>
        <p:spPr>
          <a:xfrm>
            <a:off x="4267200" y="3543299"/>
            <a:ext cx="4610100" cy="32836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91100" y="3835400"/>
            <a:ext cx="14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longitudinal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8" name="Oval 7"/>
          <p:cNvSpPr>
            <a:spLocks noChangeAspect="1"/>
          </p:cNvSpPr>
          <p:nvPr/>
        </p:nvSpPr>
        <p:spPr bwMode="auto">
          <a:xfrm>
            <a:off x="1511300" y="2082800"/>
            <a:ext cx="2070099" cy="6985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400300" y="2654300"/>
            <a:ext cx="1418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longitudinal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2599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9300" y="0"/>
            <a:ext cx="9893300" cy="609600"/>
          </a:xfrm>
        </p:spPr>
        <p:txBody>
          <a:bodyPr/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loss through rotator ramp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 descr="rotator_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5546901" cy="3645107"/>
          </a:xfrm>
          <a:prstGeom prst="rect">
            <a:avLst/>
          </a:prstGeom>
        </p:spPr>
      </p:pic>
      <p:pic>
        <p:nvPicPr>
          <p:cNvPr id="7" name="Picture 6" descr="rotator_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099" y="3212893"/>
            <a:ext cx="5546901" cy="364510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727700" y="1041400"/>
            <a:ext cx="31860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Shown are the </a:t>
            </a:r>
            <a:r>
              <a:rPr lang="en-US" dirty="0" err="1" smtClean="0"/>
              <a:t>polarisation</a:t>
            </a:r>
            <a:endParaRPr lang="en-US" dirty="0" smtClean="0"/>
          </a:p>
          <a:p>
            <a:r>
              <a:rPr lang="en-US" dirty="0" smtClean="0"/>
              <a:t>measurements before and </a:t>
            </a:r>
          </a:p>
          <a:p>
            <a:r>
              <a:rPr lang="en-US" dirty="0" smtClean="0"/>
              <a:t>after the rotator ramp </a:t>
            </a:r>
          </a:p>
          <a:p>
            <a:r>
              <a:rPr lang="en-US" dirty="0" smtClean="0"/>
              <a:t>at 255 </a:t>
            </a:r>
            <a:r>
              <a:rPr lang="en-US" dirty="0" err="1" smtClean="0"/>
              <a:t>GeV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11200" y="660400"/>
            <a:ext cx="1324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Blue Beam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1800" y="3378200"/>
            <a:ext cx="1548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Yellow Beam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65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</a:t>
            </a:r>
            <a:r>
              <a:rPr lang="en-US" dirty="0" err="1" smtClean="0"/>
              <a:t>geV</a:t>
            </a:r>
            <a:r>
              <a:rPr lang="en-US" dirty="0" smtClean="0"/>
              <a:t> Results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03" y="789642"/>
            <a:ext cx="5735197" cy="52813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896409" y="1943100"/>
            <a:ext cx="3247591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injection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00FF"/>
                </a:solidFill>
              </a:rPr>
              <a:t>Caveat: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only first round of cleaning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up noise in </a:t>
            </a:r>
            <a:r>
              <a:rPr lang="en-US" dirty="0" err="1" smtClean="0">
                <a:solidFill>
                  <a:srgbClr val="322F31"/>
                </a:solidFill>
              </a:rPr>
              <a:t>polarimeters</a:t>
            </a:r>
            <a:r>
              <a:rPr lang="en-US" dirty="0" smtClean="0">
                <a:solidFill>
                  <a:srgbClr val="322F31"/>
                </a:solidFill>
              </a:rPr>
              <a:t> 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was done</a:t>
            </a:r>
          </a:p>
          <a:p>
            <a:endParaRPr lang="en-US" dirty="0">
              <a:solidFill>
                <a:srgbClr val="322F31"/>
              </a:solidFill>
            </a:endParaRPr>
          </a:p>
          <a:p>
            <a:r>
              <a:rPr lang="en-US" dirty="0" err="1" smtClean="0">
                <a:solidFill>
                  <a:srgbClr val="322F31"/>
                </a:solidFill>
              </a:rPr>
              <a:t>pC</a:t>
            </a:r>
            <a:r>
              <a:rPr lang="en-US" dirty="0" smtClean="0">
                <a:solidFill>
                  <a:srgbClr val="322F31"/>
                </a:solidFill>
              </a:rPr>
              <a:t> numbers not normalized 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to jet</a:t>
            </a:r>
            <a:endParaRPr lang="en-US" dirty="0">
              <a:solidFill>
                <a:srgbClr val="322F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63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"/>
            <a:ext cx="4819047" cy="445587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5200" y="1676400"/>
            <a:ext cx="276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flat top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Yellow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089400" y="3225800"/>
            <a:ext cx="5054600" cy="3632200"/>
            <a:chOff x="4089400" y="3225800"/>
            <a:chExt cx="5054600" cy="3632200"/>
          </a:xfrm>
        </p:grpSpPr>
        <p:pic>
          <p:nvPicPr>
            <p:cNvPr id="5" name="Picture 4" descr="Yellow_blue_pol_v_fill_run1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9400" y="3225800"/>
              <a:ext cx="5054600" cy="363220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6112934" y="3242733"/>
              <a:ext cx="9669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H</a:t>
              </a:r>
              <a:r>
                <a:rPr lang="en-US" dirty="0" smtClean="0"/>
                <a:t>-JET</a:t>
              </a:r>
              <a:endParaRPr lang="en-US" dirty="0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40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80000" cy="365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3868" y="0"/>
            <a:ext cx="3920000" cy="363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32" y="3226257"/>
            <a:ext cx="3868571" cy="36571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7645" y="3200414"/>
            <a:ext cx="3902857" cy="36457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70000" y="26162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0.47%±0.040/hour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16134" y="26670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0.97%±0.047/hour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918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91429" cy="3645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7015" y="-38815"/>
            <a:ext cx="3914285" cy="36571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189429"/>
            <a:ext cx="3908571" cy="36685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571" y="3200857"/>
            <a:ext cx="3891429" cy="365714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6134" y="2667000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0.46%±0.11/hour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66800" y="26839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0.80%±0.11/hour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989666" y="3463290"/>
            <a:ext cx="5383530" cy="3394710"/>
            <a:chOff x="1989666" y="3463290"/>
            <a:chExt cx="5383530" cy="339471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89666" y="3463290"/>
              <a:ext cx="5383530" cy="339471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893060" y="5718810"/>
              <a:ext cx="25594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H-Jet</a:t>
              </a:r>
            </a:p>
            <a:p>
              <a:r>
                <a:rPr lang="en-US" dirty="0" smtClean="0"/>
                <a:t>Fills: 16386-16439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1175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14285" cy="36571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7343" y="4119"/>
            <a:ext cx="3908571" cy="36457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2286"/>
            <a:ext cx="3874285" cy="364571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715" y="3235143"/>
            <a:ext cx="3874285" cy="36228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33068" y="2667000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0.90%±0.095/hour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34534" y="27008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0.42%±0.08/hour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197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20000" cy="365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1143" y="0"/>
            <a:ext cx="3902857" cy="36514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6572"/>
            <a:ext cx="3885714" cy="3651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2571" y="3206572"/>
            <a:ext cx="3891429" cy="36514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6134" y="2667000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1.85%±0.13/hour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75267" y="27093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0.41%±0.07/hour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23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908571" cy="3628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2571" y="0"/>
            <a:ext cx="3891429" cy="363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18000"/>
            <a:ext cx="3868571" cy="364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35429" y="3218000"/>
            <a:ext cx="3908571" cy="364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316134" y="2667000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  <a:r>
              <a:rPr lang="en-US" dirty="0" smtClean="0"/>
              <a:t>.77%±0.17/hour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2523066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0.18%±0.118/hour</a:t>
            </a:r>
            <a:endParaRPr lang="en-US" dirty="0"/>
          </a:p>
        </p:txBody>
      </p:sp>
      <p:grpSp>
        <p:nvGrpSpPr>
          <p:cNvPr id="14" name="Group 13"/>
          <p:cNvGrpSpPr>
            <a:grpSpLocks noChangeAspect="1"/>
          </p:cNvGrpSpPr>
          <p:nvPr/>
        </p:nvGrpSpPr>
        <p:grpSpPr>
          <a:xfrm>
            <a:off x="1955800" y="2434590"/>
            <a:ext cx="4512564" cy="4423410"/>
            <a:chOff x="1066800" y="0"/>
            <a:chExt cx="5013960" cy="49149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66800" y="0"/>
              <a:ext cx="5013960" cy="4914900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2108200" y="3649133"/>
              <a:ext cx="237825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H-Jet</a:t>
              </a:r>
            </a:p>
            <a:p>
              <a:r>
                <a:rPr lang="en-US" dirty="0" smtClean="0"/>
                <a:t>Fills: 16502-16511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165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91429" cy="365142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4363" y="0"/>
            <a:ext cx="3897143" cy="363428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06572"/>
            <a:ext cx="3885714" cy="36514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1884" y="3229715"/>
            <a:ext cx="3880000" cy="3634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19334" y="2658533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0.76%±0.08/hour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09134" y="2599267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0.35%±0.11/hour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80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12 </a:t>
            </a:r>
            <a:r>
              <a:rPr lang="en-US" cap="none" dirty="0" err="1" smtClean="0"/>
              <a:t>p</a:t>
            </a:r>
            <a:r>
              <a:rPr lang="en-US" dirty="0" err="1" smtClean="0"/>
              <a:t>C</a:t>
            </a:r>
            <a:r>
              <a:rPr lang="en-US" dirty="0" smtClean="0"/>
              <a:t> </a:t>
            </a:r>
            <a:r>
              <a:rPr lang="en-US" dirty="0" err="1" smtClean="0"/>
              <a:t>polarimeters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EEB45-469B-C445-A2A6-597CC1D4FAC3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5440"/>
            <a:ext cx="9144000" cy="5758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396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100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main loss in </a:t>
            </a:r>
            <a:r>
              <a:rPr lang="en-US" dirty="0" err="1" smtClean="0"/>
              <a:t>polarisation</a:t>
            </a:r>
            <a:r>
              <a:rPr lang="en-US" dirty="0"/>
              <a:t> </a:t>
            </a:r>
            <a:r>
              <a:rPr lang="en-US" dirty="0" smtClean="0"/>
              <a:t>through decay in fill</a:t>
            </a:r>
          </a:p>
          <a:p>
            <a:pPr lvl="1"/>
            <a:r>
              <a:rPr lang="en-US" dirty="0" err="1" smtClean="0"/>
              <a:t>polarisation</a:t>
            </a:r>
            <a:r>
              <a:rPr lang="en-US" dirty="0" smtClean="0"/>
              <a:t> decay varies from week to week for the two beams</a:t>
            </a:r>
          </a:p>
          <a:p>
            <a:pPr lvl="1"/>
            <a:r>
              <a:rPr lang="en-US" dirty="0" smtClean="0"/>
              <a:t>jet and </a:t>
            </a:r>
            <a:r>
              <a:rPr lang="en-US" dirty="0" err="1" smtClean="0"/>
              <a:t>pC</a:t>
            </a:r>
            <a:r>
              <a:rPr lang="en-US" dirty="0" smtClean="0"/>
              <a:t> </a:t>
            </a:r>
            <a:r>
              <a:rPr lang="en-US" dirty="0" err="1" smtClean="0"/>
              <a:t>polarimeters</a:t>
            </a:r>
            <a:r>
              <a:rPr lang="en-US" dirty="0" smtClean="0"/>
              <a:t> consistent observing the same trends</a:t>
            </a:r>
          </a:p>
          <a:p>
            <a:pPr lvl="1"/>
            <a:endParaRPr lang="en-US" dirty="0"/>
          </a:p>
          <a:p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the </a:t>
            </a:r>
            <a:r>
              <a:rPr lang="en-US" dirty="0" err="1" smtClean="0"/>
              <a:t>polarisation</a:t>
            </a:r>
            <a:r>
              <a:rPr lang="en-US" dirty="0" smtClean="0"/>
              <a:t> loss through decay in fill and on the ramp</a:t>
            </a:r>
          </a:p>
          <a:p>
            <a:pPr lvl="1"/>
            <a:r>
              <a:rPr lang="en-US" dirty="0"/>
              <a:t>jet and </a:t>
            </a:r>
            <a:r>
              <a:rPr lang="en-US" dirty="0" err="1"/>
              <a:t>pC</a:t>
            </a:r>
            <a:r>
              <a:rPr lang="en-US" dirty="0"/>
              <a:t> </a:t>
            </a:r>
            <a:r>
              <a:rPr lang="en-US" dirty="0" err="1"/>
              <a:t>polarimeters</a:t>
            </a:r>
            <a:r>
              <a:rPr lang="en-US"/>
              <a:t> consistent observing the same </a:t>
            </a:r>
            <a:r>
              <a:rPr lang="en-US" smtClean="0"/>
              <a:t>trends</a:t>
            </a:r>
            <a:endParaRPr lang="en-US" dirty="0" smtClean="0"/>
          </a:p>
          <a:p>
            <a:pPr lvl="1"/>
            <a:r>
              <a:rPr lang="en-US" dirty="0" smtClean="0"/>
              <a:t>observed </a:t>
            </a:r>
            <a:r>
              <a:rPr lang="en-US" dirty="0" err="1" smtClean="0"/>
              <a:t>polarisation</a:t>
            </a:r>
            <a:r>
              <a:rPr lang="en-US" dirty="0" smtClean="0"/>
              <a:t> consistent with 2011 average</a:t>
            </a:r>
          </a:p>
          <a:p>
            <a:pPr lvl="1"/>
            <a:r>
              <a:rPr lang="en-US" dirty="0" err="1" smtClean="0"/>
              <a:t>polarisation</a:t>
            </a:r>
            <a:r>
              <a:rPr lang="en-US" dirty="0" smtClean="0"/>
              <a:t> decay in fill “comparable” to 2011 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33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 12 </a:t>
            </a:r>
            <a:r>
              <a:rPr lang="en-US" cap="none" dirty="0" err="1"/>
              <a:t>p</a:t>
            </a:r>
            <a:r>
              <a:rPr lang="en-US" dirty="0" err="1"/>
              <a:t>C</a:t>
            </a:r>
            <a:r>
              <a:rPr lang="en-US" dirty="0"/>
              <a:t> </a:t>
            </a:r>
            <a:r>
              <a:rPr lang="en-US" dirty="0" err="1"/>
              <a:t>polarimeters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Known complications:</a:t>
            </a:r>
          </a:p>
          <a:p>
            <a:pPr lvl="1"/>
            <a:r>
              <a:rPr lang="en-US" dirty="0" smtClean="0"/>
              <a:t>100 </a:t>
            </a:r>
            <a:r>
              <a:rPr lang="en-US" dirty="0" err="1" smtClean="0"/>
              <a:t>GeV</a:t>
            </a:r>
            <a:r>
              <a:rPr lang="en-US" dirty="0" smtClean="0"/>
              <a:t>:</a:t>
            </a:r>
          </a:p>
          <a:p>
            <a:pPr lvl="2"/>
            <a:r>
              <a:rPr lang="en-US" dirty="0" smtClean="0"/>
              <a:t>noise due to pickup especially at injection less significant at flat top</a:t>
            </a:r>
          </a:p>
          <a:p>
            <a:pPr lvl="3"/>
            <a:r>
              <a:rPr lang="en-US" dirty="0" smtClean="0"/>
              <a:t>method to correct for it was developed by </a:t>
            </a:r>
            <a:r>
              <a:rPr lang="en-US" dirty="0" err="1" smtClean="0"/>
              <a:t>Dima</a:t>
            </a:r>
            <a:r>
              <a:rPr lang="en-US" dirty="0" smtClean="0"/>
              <a:t> and Bill and implemented</a:t>
            </a:r>
          </a:p>
          <a:p>
            <a:pPr lvl="3"/>
            <a:r>
              <a:rPr lang="en-US" dirty="0" smtClean="0"/>
              <a:t>shown data have this correction included</a:t>
            </a:r>
          </a:p>
          <a:p>
            <a:pPr lvl="3"/>
            <a:r>
              <a:rPr lang="en-US" dirty="0" smtClean="0"/>
              <a:t>noise was correlated to stochastic cooling sitting before / after the </a:t>
            </a:r>
            <a:r>
              <a:rPr lang="en-US" dirty="0" err="1" smtClean="0"/>
              <a:t>polarimeters</a:t>
            </a:r>
            <a:endParaRPr lang="en-US" dirty="0" smtClean="0"/>
          </a:p>
          <a:p>
            <a:pPr lvl="2"/>
            <a:r>
              <a:rPr lang="en-US" dirty="0" smtClean="0"/>
              <a:t>B2D is a test </a:t>
            </a:r>
            <a:r>
              <a:rPr lang="en-US" dirty="0" err="1" smtClean="0"/>
              <a:t>polarimeter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new detector types</a:t>
            </a:r>
          </a:p>
          <a:p>
            <a:pPr lvl="1"/>
            <a:r>
              <a:rPr lang="en-US" dirty="0" smtClean="0">
                <a:sym typeface="Wingdings"/>
              </a:rPr>
              <a:t>255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pPr lvl="2"/>
            <a:r>
              <a:rPr lang="en-US" dirty="0" smtClean="0">
                <a:sym typeface="Wingdings"/>
              </a:rPr>
              <a:t>noise is gone  most likely due to grounding improvements and removing of antennas at the </a:t>
            </a:r>
            <a:r>
              <a:rPr lang="en-US" dirty="0" err="1" smtClean="0">
                <a:sym typeface="Wingdings"/>
              </a:rPr>
              <a:t>polarimeters</a:t>
            </a:r>
            <a:r>
              <a:rPr lang="en-US" dirty="0" smtClean="0">
                <a:sym typeface="Wingdings"/>
              </a:rPr>
              <a:t> and the stochastic cooling</a:t>
            </a:r>
          </a:p>
          <a:p>
            <a:pPr lvl="2"/>
            <a:r>
              <a:rPr lang="en-US" dirty="0" err="1" smtClean="0">
                <a:sym typeface="Wingdings"/>
              </a:rPr>
              <a:t>polarimeters</a:t>
            </a:r>
            <a:r>
              <a:rPr lang="en-US" dirty="0" smtClean="0">
                <a:sym typeface="Wingdings"/>
              </a:rPr>
              <a:t> not yet normalized to jet, need 10 long fills at least</a:t>
            </a:r>
          </a:p>
          <a:p>
            <a:pPr lvl="3"/>
            <a:r>
              <a:rPr lang="en-US" dirty="0" smtClean="0">
                <a:sym typeface="Wingdings"/>
              </a:rPr>
              <a:t>normalization is </a:t>
            </a:r>
            <a:r>
              <a:rPr lang="en-US" dirty="0" err="1" smtClean="0">
                <a:sym typeface="Wingdings"/>
              </a:rPr>
              <a:t>polarimeter</a:t>
            </a:r>
            <a:r>
              <a:rPr lang="en-US" dirty="0" smtClean="0">
                <a:sym typeface="Wingdings"/>
              </a:rPr>
              <a:t> dependent </a:t>
            </a:r>
          </a:p>
          <a:p>
            <a:pPr lvl="3"/>
            <a:r>
              <a:rPr lang="en-US" dirty="0" smtClean="0">
                <a:sym typeface="Wingdings"/>
              </a:rPr>
              <a:t>ratios like Y1D to Y2U need not to be 1 at the moment</a:t>
            </a:r>
            <a:endParaRPr lang="en-US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5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dirty="0" smtClean="0"/>
              <a:t>55 </a:t>
            </a:r>
            <a:r>
              <a:rPr lang="en-US" dirty="0" err="1" smtClean="0"/>
              <a:t>GeV</a:t>
            </a:r>
            <a:r>
              <a:rPr lang="en-US" dirty="0" smtClean="0"/>
              <a:t> Results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" y="431800"/>
            <a:ext cx="5560060" cy="5085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32342" y="1773766"/>
            <a:ext cx="318909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injection</a:t>
            </a:r>
          </a:p>
          <a:p>
            <a:r>
              <a:rPr lang="en-US" dirty="0" smtClean="0">
                <a:solidFill>
                  <a:srgbClr val="00FF00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FF00"/>
                </a:solidFill>
              </a:rPr>
              <a:t>Yellow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00FF"/>
                </a:solidFill>
              </a:rPr>
              <a:t>Caveat:</a:t>
            </a:r>
            <a:endParaRPr lang="en-US" dirty="0">
              <a:solidFill>
                <a:srgbClr val="322F31"/>
              </a:solidFill>
            </a:endParaRPr>
          </a:p>
          <a:p>
            <a:r>
              <a:rPr lang="en-US" dirty="0" err="1" smtClean="0">
                <a:solidFill>
                  <a:srgbClr val="322F31"/>
                </a:solidFill>
              </a:rPr>
              <a:t>pC</a:t>
            </a:r>
            <a:r>
              <a:rPr lang="en-US" dirty="0" smtClean="0">
                <a:solidFill>
                  <a:srgbClr val="322F31"/>
                </a:solidFill>
              </a:rPr>
              <a:t> numbers not normalized </a:t>
            </a:r>
          </a:p>
          <a:p>
            <a:r>
              <a:rPr lang="en-US" dirty="0" smtClean="0">
                <a:solidFill>
                  <a:srgbClr val="322F31"/>
                </a:solidFill>
              </a:rPr>
              <a:t>to jet</a:t>
            </a:r>
            <a:endParaRPr lang="en-US" dirty="0">
              <a:solidFill>
                <a:srgbClr val="322F3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44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45200" y="1676400"/>
            <a:ext cx="27613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at flat top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Blue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Yellow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400" y="3225800"/>
            <a:ext cx="5054600" cy="363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778"/>
            <a:ext cx="4425757" cy="40476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34667" y="3217334"/>
            <a:ext cx="894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H-Jet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6756400" y="3649133"/>
            <a:ext cx="8467" cy="265853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6781798" y="3691466"/>
            <a:ext cx="1749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longitudinal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16928" y="3683000"/>
            <a:ext cx="4546604" cy="3175000"/>
            <a:chOff x="135466" y="3683000"/>
            <a:chExt cx="4546604" cy="3175000"/>
          </a:xfrm>
        </p:grpSpPr>
        <p:pic>
          <p:nvPicPr>
            <p:cNvPr id="13" name="Picture 12" descr="Pol_from_jet-2011.png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817" r="6184"/>
            <a:stretch/>
          </p:blipFill>
          <p:spPr>
            <a:xfrm>
              <a:off x="135466" y="3683000"/>
              <a:ext cx="4546604" cy="3175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616216" y="3818468"/>
              <a:ext cx="18055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H-Jet Run-11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58689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101597"/>
            <a:ext cx="3590544" cy="32838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221780"/>
            <a:ext cx="3565838" cy="3261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455272"/>
            <a:ext cx="3544730" cy="324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550926"/>
            <a:ext cx="3537169" cy="3234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872067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0.9%±0.11/hour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9734" y="863601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0.62%±0.13/hour</a:t>
            </a:r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0" y="3132666"/>
            <a:ext cx="5318760" cy="2179320"/>
            <a:chOff x="0" y="3132666"/>
            <a:chExt cx="5318760" cy="2179320"/>
          </a:xfrm>
        </p:grpSpPr>
        <p:pic>
          <p:nvPicPr>
            <p:cNvPr id="13" name="Picture 12" descr="C_hPolarVsFillTime_B1U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3132666"/>
              <a:ext cx="5318760" cy="217932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753534" y="3437467"/>
              <a:ext cx="19543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Run-11</a:t>
              </a:r>
            </a:p>
            <a:p>
              <a:r>
                <a:rPr lang="en-US" sz="1600" dirty="0" smtClean="0"/>
                <a:t>0.39%±0.07/hour</a:t>
              </a:r>
              <a:endParaRPr lang="en-US" sz="16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25240" y="4678680"/>
            <a:ext cx="5318760" cy="2179320"/>
            <a:chOff x="3825240" y="4678680"/>
            <a:chExt cx="5318760" cy="2179320"/>
          </a:xfrm>
        </p:grpSpPr>
        <p:pic>
          <p:nvPicPr>
            <p:cNvPr id="14" name="Picture 13" descr="C_hPolarVsFillTime_Y2U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5240" y="4678680"/>
              <a:ext cx="5318760" cy="217932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4512734" y="4927600"/>
              <a:ext cx="195438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Run-11</a:t>
              </a:r>
            </a:p>
            <a:p>
              <a:r>
                <a:rPr lang="en-US" sz="1600" dirty="0" smtClean="0"/>
                <a:t>0.78%±0.07/hour</a:t>
              </a:r>
              <a:endParaRPr lang="en-US" sz="16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112000" y="1227667"/>
            <a:ext cx="2036172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 very </a:t>
            </a:r>
          </a:p>
          <a:p>
            <a:r>
              <a:rPr lang="en-US" dirty="0" smtClean="0"/>
              <a:t>similar run-11 </a:t>
            </a:r>
          </a:p>
          <a:p>
            <a:r>
              <a:rPr lang="en-US" dirty="0" smtClean="0"/>
              <a:t>and run-12 so </a:t>
            </a:r>
          </a:p>
          <a:p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 did not</a:t>
            </a:r>
          </a:p>
          <a:p>
            <a:r>
              <a:rPr lang="en-US" dirty="0" smtClean="0"/>
              <a:t>do the trick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61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Results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8" r="11147" b="5458"/>
          <a:stretch/>
        </p:blipFill>
        <p:spPr>
          <a:xfrm>
            <a:off x="8463" y="101597"/>
            <a:ext cx="3592931" cy="3283815"/>
          </a:xfrm>
          <a:prstGeom prst="rect">
            <a:avLst/>
          </a:prstGeom>
        </p:spPr>
      </p:pic>
      <p:pic>
        <p:nvPicPr>
          <p:cNvPr id="8" name="Picture 7" descr="pVfillTime_Y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9" r="11817" b="6419"/>
          <a:stretch/>
        </p:blipFill>
        <p:spPr>
          <a:xfrm>
            <a:off x="3964032" y="220134"/>
            <a:ext cx="3565838" cy="326451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8467" y="778934"/>
            <a:ext cx="2305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1.288%±0.18/hour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185334" y="651934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0.71%±0.28/hour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91840"/>
            <a:ext cx="4566285" cy="356616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94267" y="5638800"/>
            <a:ext cx="237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-Jet:</a:t>
            </a:r>
          </a:p>
          <a:p>
            <a:r>
              <a:rPr lang="en-US" dirty="0" smtClean="0"/>
              <a:t>Fills: 16570-16592</a:t>
            </a:r>
          </a:p>
          <a:p>
            <a:r>
              <a:rPr lang="en-US" dirty="0" smtClean="0"/>
              <a:t>trans + longitudinal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6285" y="3246120"/>
            <a:ext cx="4577715" cy="3611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25533" y="5511800"/>
            <a:ext cx="23782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</a:t>
            </a:r>
            <a:r>
              <a:rPr lang="en-US" dirty="0" smtClean="0"/>
              <a:t>-Jet:</a:t>
            </a:r>
          </a:p>
          <a:p>
            <a:r>
              <a:rPr lang="en-US" dirty="0" smtClean="0"/>
              <a:t>Fills: 16586-16592</a:t>
            </a:r>
          </a:p>
          <a:p>
            <a:r>
              <a:rPr lang="en-US" dirty="0" smtClean="0"/>
              <a:t>longitudinal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080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255 </a:t>
            </a:r>
            <a:r>
              <a:rPr lang="en-US" dirty="0" err="1"/>
              <a:t>GeV</a:t>
            </a:r>
            <a:r>
              <a:rPr lang="en-US" dirty="0"/>
              <a:t> </a:t>
            </a:r>
            <a:r>
              <a:rPr lang="en-US" dirty="0" smtClean="0"/>
              <a:t>Results Transverse Fills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E.C. Aschenauer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STAR Spin PWG 2012/03/22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6" y="469897"/>
            <a:ext cx="3590544" cy="328381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032" y="590080"/>
            <a:ext cx="3565837" cy="326121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4" y="3607672"/>
            <a:ext cx="3544729" cy="32419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134" y="3627126"/>
            <a:ext cx="3537168" cy="323499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65133" y="1392767"/>
            <a:ext cx="20233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1.4</a:t>
            </a:r>
            <a:r>
              <a:rPr lang="en-US" dirty="0" smtClean="0"/>
              <a:t>%</a:t>
            </a:r>
            <a:r>
              <a:rPr lang="en-US" dirty="0" smtClean="0"/>
              <a:t>±</a:t>
            </a:r>
            <a:r>
              <a:rPr lang="en-US" dirty="0" smtClean="0"/>
              <a:t>0.21</a:t>
            </a:r>
            <a:r>
              <a:rPr lang="en-US" dirty="0" smtClean="0"/>
              <a:t>/hour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42434" y="1308101"/>
            <a:ext cx="2164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0.10%</a:t>
            </a:r>
            <a:r>
              <a:rPr lang="en-US" dirty="0" smtClean="0"/>
              <a:t>±</a:t>
            </a:r>
            <a:r>
              <a:rPr lang="en-US" dirty="0" smtClean="0"/>
              <a:t>0.23/</a:t>
            </a:r>
            <a:r>
              <a:rPr lang="en-US" dirty="0" smtClean="0"/>
              <a:t>hour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12000" y="1227667"/>
            <a:ext cx="1670086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Polarisation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lifetime </a:t>
            </a:r>
            <a:r>
              <a:rPr lang="en-US" dirty="0" smtClean="0"/>
              <a:t>in</a:t>
            </a:r>
          </a:p>
          <a:p>
            <a:r>
              <a:rPr lang="en-US" dirty="0" smtClean="0"/>
              <a:t>yellow </a:t>
            </a:r>
            <a:r>
              <a:rPr lang="en-US" dirty="0" smtClean="0"/>
              <a:t>very </a:t>
            </a:r>
            <a:endParaRPr lang="en-US" dirty="0" smtClean="0"/>
          </a:p>
          <a:p>
            <a:r>
              <a:rPr lang="en-US" dirty="0" smtClean="0"/>
              <a:t>similar </a:t>
            </a:r>
            <a:r>
              <a:rPr lang="en-US" dirty="0" smtClean="0"/>
              <a:t>to </a:t>
            </a:r>
          </a:p>
          <a:p>
            <a:r>
              <a:rPr lang="en-US" dirty="0" smtClean="0"/>
              <a:t>longitudinal </a:t>
            </a:r>
          </a:p>
          <a:p>
            <a:r>
              <a:rPr lang="en-US" dirty="0" smtClean="0"/>
              <a:t>255 </a:t>
            </a:r>
            <a:r>
              <a:rPr lang="en-US" dirty="0" err="1" smtClean="0"/>
              <a:t>GeV</a:t>
            </a:r>
            <a:r>
              <a:rPr lang="en-US" dirty="0" smtClean="0"/>
              <a:t> </a:t>
            </a:r>
            <a:r>
              <a:rPr lang="en-US" dirty="0" smtClean="0"/>
              <a:t>fills </a:t>
            </a:r>
          </a:p>
        </p:txBody>
      </p:sp>
    </p:spTree>
    <p:extLst>
      <p:ext uri="{BB962C8B-B14F-4D97-AF65-F5344CB8AC3E}">
        <p14:creationId xmlns:p14="http://schemas.microsoft.com/office/powerpoint/2010/main" val="2468730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671726"/>
            <a:ext cx="8821452" cy="6186274"/>
            <a:chOff x="228600" y="354934"/>
            <a:chExt cx="8821452" cy="6186274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354934"/>
              <a:ext cx="8686800" cy="61862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838200" y="896112"/>
              <a:ext cx="7924800" cy="0"/>
            </a:xfrm>
            <a:prstGeom prst="line">
              <a:avLst/>
            </a:prstGeom>
            <a:ln w="1905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4"/>
            <p:cNvSpPr txBox="1"/>
            <p:nvPr/>
          </p:nvSpPr>
          <p:spPr>
            <a:xfrm>
              <a:off x="7440316" y="1752600"/>
              <a:ext cx="160973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smtClean="0"/>
                <a:t>~L</a:t>
              </a:r>
              <a:r>
                <a:rPr lang="en-US" baseline="-25000" dirty="0" smtClean="0"/>
                <a:t>store </a:t>
              </a:r>
              <a:r>
                <a:rPr lang="en-US" baseline="-25000" dirty="0" err="1" smtClean="0"/>
                <a:t>avg</a:t>
              </a:r>
              <a:r>
                <a:rPr lang="en-US" baseline="-25000" dirty="0" smtClean="0"/>
                <a:t> </a:t>
              </a:r>
              <a:r>
                <a:rPr lang="en-US" dirty="0" smtClean="0"/>
                <a:t>Goal</a:t>
              </a:r>
              <a:endParaRPr lang="en-US" dirty="0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8610600" y="896112"/>
              <a:ext cx="152400" cy="856488"/>
            </a:xfrm>
            <a:prstGeom prst="straightConnector1">
              <a:avLst/>
            </a:prstGeom>
            <a:ln w="127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 bwMode="auto">
          <a:xfrm>
            <a:off x="609600" y="1295400"/>
            <a:ext cx="3086099" cy="850900"/>
          </a:xfrm>
          <a:prstGeom prst="ellipse">
            <a:avLst/>
          </a:prstGeom>
          <a:noFill/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698379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3">
      <a:dk1>
        <a:srgbClr val="322F31"/>
      </a:dk1>
      <a:lt1>
        <a:srgbClr val="FFFFFF"/>
      </a:lt1>
      <a:dk2>
        <a:srgbClr val="322F31"/>
      </a:dk2>
      <a:lt2>
        <a:srgbClr val="322F31"/>
      </a:lt2>
      <a:accent1>
        <a:srgbClr val="8071B4"/>
      </a:accent1>
      <a:accent2>
        <a:srgbClr val="8071B4"/>
      </a:accent2>
      <a:accent3>
        <a:srgbClr val="FFFFFF"/>
      </a:accent3>
      <a:accent4>
        <a:srgbClr val="292728"/>
      </a:accent4>
      <a:accent5>
        <a:srgbClr val="C0BBD6"/>
      </a:accent5>
      <a:accent6>
        <a:srgbClr val="7366A3"/>
      </a:accent6>
      <a:hlink>
        <a:srgbClr val="8071B4"/>
      </a:hlink>
      <a:folHlink>
        <a:srgbClr val="8071B4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3">
        <a:dk1>
          <a:srgbClr val="322F31"/>
        </a:dk1>
        <a:lt1>
          <a:srgbClr val="FFFFFF"/>
        </a:lt1>
        <a:dk2>
          <a:srgbClr val="322F31"/>
        </a:dk2>
        <a:lt2>
          <a:srgbClr val="322F31"/>
        </a:lt2>
        <a:accent1>
          <a:srgbClr val="8071B4"/>
        </a:accent1>
        <a:accent2>
          <a:srgbClr val="8071B4"/>
        </a:accent2>
        <a:accent3>
          <a:srgbClr val="FFFFFF"/>
        </a:accent3>
        <a:accent4>
          <a:srgbClr val="292728"/>
        </a:accent4>
        <a:accent5>
          <a:srgbClr val="C0BBD6"/>
        </a:accent5>
        <a:accent6>
          <a:srgbClr val="7366A3"/>
        </a:accent6>
        <a:hlink>
          <a:srgbClr val="8071B4"/>
        </a:hlink>
        <a:folHlink>
          <a:srgbClr val="8071B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Origin.thmx</Template>
  <TotalTime>27157</TotalTime>
  <Words>771</Words>
  <Application>Microsoft Macintosh PowerPoint</Application>
  <PresentationFormat>On-screen Show (4:3)</PresentationFormat>
  <Paragraphs>169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Blank Presentation</vt:lpstr>
      <vt:lpstr>A summary on Polarisation in Run-12 100GeV and first results for 250 geV</vt:lpstr>
      <vt:lpstr>Run 12 pC polarimeters</vt:lpstr>
      <vt:lpstr>Run 12 pC polarimeters</vt:lpstr>
      <vt:lpstr>255 GeV Results</vt:lpstr>
      <vt:lpstr>255 GeV Results</vt:lpstr>
      <vt:lpstr>255 GeV Results</vt:lpstr>
      <vt:lpstr>255 GeV Results</vt:lpstr>
      <vt:lpstr>255 GeV Results Transverse Fills</vt:lpstr>
      <vt:lpstr>History</vt:lpstr>
      <vt:lpstr>Intensity Dependence of Polarisation</vt:lpstr>
      <vt:lpstr>Polarisation loss through rotator ramp</vt:lpstr>
      <vt:lpstr>100 geV Results</vt:lpstr>
      <vt:lpstr>100 geV Results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京都大学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Naohito Saito</dc:creator>
  <cp:lastModifiedBy>Elke-Caroline Aschenauer</cp:lastModifiedBy>
  <cp:revision>378</cp:revision>
  <cp:lastPrinted>2010-06-10T01:25:59Z</cp:lastPrinted>
  <dcterms:created xsi:type="dcterms:W3CDTF">2011-04-06T15:13:11Z</dcterms:created>
  <dcterms:modified xsi:type="dcterms:W3CDTF">2012-03-22T23:44:42Z</dcterms:modified>
</cp:coreProperties>
</file>