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tags/tag1.xml" ContentType="application/vnd.openxmlformats-officedocument.presentationml.tags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1"/>
  </p:notesMasterIdLst>
  <p:handoutMasterIdLst>
    <p:handoutMasterId r:id="rId32"/>
  </p:handoutMasterIdLst>
  <p:sldIdLst>
    <p:sldId id="934" r:id="rId2"/>
    <p:sldId id="942" r:id="rId3"/>
    <p:sldId id="970" r:id="rId4"/>
    <p:sldId id="971" r:id="rId5"/>
    <p:sldId id="976" r:id="rId6"/>
    <p:sldId id="943" r:id="rId7"/>
    <p:sldId id="944" r:id="rId8"/>
    <p:sldId id="973" r:id="rId9"/>
    <p:sldId id="949" r:id="rId10"/>
    <p:sldId id="945" r:id="rId11"/>
    <p:sldId id="950" r:id="rId12"/>
    <p:sldId id="952" r:id="rId13"/>
    <p:sldId id="953" r:id="rId14"/>
    <p:sldId id="954" r:id="rId15"/>
    <p:sldId id="955" r:id="rId16"/>
    <p:sldId id="956" r:id="rId17"/>
    <p:sldId id="957" r:id="rId18"/>
    <p:sldId id="959" r:id="rId19"/>
    <p:sldId id="960" r:id="rId20"/>
    <p:sldId id="974" r:id="rId21"/>
    <p:sldId id="961" r:id="rId22"/>
    <p:sldId id="962" r:id="rId23"/>
    <p:sldId id="963" r:id="rId24"/>
    <p:sldId id="964" r:id="rId25"/>
    <p:sldId id="965" r:id="rId26"/>
    <p:sldId id="967" r:id="rId27"/>
    <p:sldId id="968" r:id="rId28"/>
    <p:sldId id="975" r:id="rId29"/>
    <p:sldId id="941" r:id="rId3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66FF"/>
    <a:srgbClr val="FF6FCF"/>
    <a:srgbClr val="FF0000"/>
    <a:srgbClr val="F4FDFF"/>
    <a:srgbClr val="E0F5FF"/>
    <a:srgbClr val="00FF00"/>
    <a:srgbClr val="0080FF"/>
    <a:srgbClr val="00FFFF"/>
    <a:srgbClr val="FF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5" autoAdjust="0"/>
    <p:restoredTop sz="98943" autoAdjust="0"/>
  </p:normalViewPr>
  <p:slideViewPr>
    <p:cSldViewPr snapToGrid="0">
      <p:cViewPr>
        <p:scale>
          <a:sx n="115" d="100"/>
          <a:sy n="115" d="100"/>
        </p:scale>
        <p:origin x="-984" y="-112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Relationship Id="rId2" Type="http://schemas.openxmlformats.org/officeDocument/2006/relationships/image" Target="../media/image7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Relationship Id="rId3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80FF"/>
                </a:solidFill>
              </a:defRPr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45950" y="6483346"/>
            <a:ext cx="4648010" cy="368300"/>
          </a:xfrm>
          <a:ln/>
        </p:spPr>
        <p:txBody>
          <a:bodyPr/>
          <a:lstStyle>
            <a:lvl1pPr>
              <a:defRPr>
                <a:solidFill>
                  <a:srgbClr val="0080FF"/>
                </a:solidFill>
              </a:defRPr>
            </a:lvl1pPr>
          </a:lstStyle>
          <a:p>
            <a:r>
              <a:rPr lang="cs-CZ" smtClean="0"/>
              <a:t>RHIC-AGS User Meeting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0080FF"/>
                </a:solidFill>
              </a:defRPr>
            </a:lvl1pPr>
          </a:lstStyle>
          <a:p>
            <a:fld id="{4AEEEB45-469B-C445-A2A6-597CC1D4FA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RHIC-AGS User Meeting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RHIC-AGS User Meeting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45950" y="6483346"/>
            <a:ext cx="4683287" cy="3683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RHIC-AGS User Meeting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45949" y="6483346"/>
            <a:ext cx="4636252" cy="3683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RHIC-AGS User Meeting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RHIC-AGS User Meeting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10583"/>
            <a:ext cx="9145588" cy="684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166" y="64897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4833" y="6487583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1069" y="6483346"/>
            <a:ext cx="38353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r>
              <a:rPr lang="cs-CZ" smtClean="0"/>
              <a:t>RHIC-AGS User Meeting 2015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gif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gif"/><Relationship Id="rId12" Type="http://schemas.openxmlformats.org/officeDocument/2006/relationships/image" Target="../media/image4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44.emf"/><Relationship Id="rId4" Type="http://schemas.openxmlformats.org/officeDocument/2006/relationships/image" Target="../media/image45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43.emf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emf"/><Relationship Id="rId12" Type="http://schemas.openxmlformats.org/officeDocument/2006/relationships/image" Target="../media/image5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54.pn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52.emf"/><Relationship Id="rId8" Type="http://schemas.openxmlformats.org/officeDocument/2006/relationships/image" Target="../media/image55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emf"/><Relationship Id="rId12" Type="http://schemas.openxmlformats.org/officeDocument/2006/relationships/image" Target="../media/image6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61.emf"/><Relationship Id="rId4" Type="http://schemas.openxmlformats.org/officeDocument/2006/relationships/oleObject" Target="../embeddings/oleObject22.bin"/><Relationship Id="rId5" Type="http://schemas.openxmlformats.org/officeDocument/2006/relationships/image" Target="../media/image58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59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60.emf"/><Relationship Id="rId10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gif"/><Relationship Id="rId8" Type="http://schemas.openxmlformats.org/officeDocument/2006/relationships/image" Target="../media/image42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gif"/><Relationship Id="rId5" Type="http://schemas.openxmlformats.org/officeDocument/2006/relationships/image" Target="../media/image74.gif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oleObject" Target="../embeddings/oleObject25.bin"/><Relationship Id="rId9" Type="http://schemas.openxmlformats.org/officeDocument/2006/relationships/image" Target="../media/image7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80.png"/><Relationship Id="rId5" Type="http://schemas.openxmlformats.org/officeDocument/2006/relationships/oleObject" Target="../embeddings/oleObject26.bin"/><Relationship Id="rId6" Type="http://schemas.openxmlformats.org/officeDocument/2006/relationships/image" Target="../media/image78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79.emf"/><Relationship Id="rId9" Type="http://schemas.openxmlformats.org/officeDocument/2006/relationships/image" Target="../media/image81.png"/><Relationship Id="rId1" Type="http://schemas.openxmlformats.org/officeDocument/2006/relationships/vmlDrawing" Target="../drawings/vmlDrawing11.vml"/><Relationship Id="rId2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8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83.emf"/><Relationship Id="rId5" Type="http://schemas.openxmlformats.org/officeDocument/2006/relationships/image" Target="../media/image84.emf"/><Relationship Id="rId6" Type="http://schemas.openxmlformats.org/officeDocument/2006/relationships/image" Target="../media/image85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emf"/><Relationship Id="rId3" Type="http://schemas.openxmlformats.org/officeDocument/2006/relationships/image" Target="../media/image9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emf"/><Relationship Id="rId3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emf"/><Relationship Id="rId7" Type="http://schemas.openxmlformats.org/officeDocument/2006/relationships/image" Target="../media/image11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0.emf"/><Relationship Id="rId10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8.emf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oleObject" Target="../embeddings/oleObject11.bin"/><Relationship Id="rId13" Type="http://schemas.openxmlformats.org/officeDocument/2006/relationships/oleObject" Target="../embeddings/oleObject1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5.emf"/><Relationship Id="rId10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3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14.bin"/><Relationship Id="rId8" Type="http://schemas.openxmlformats.org/officeDocument/2006/relationships/oleObject" Target="../embeddings/oleObject15.bin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01700" y="552637"/>
            <a:ext cx="8242300" cy="87117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The beauty of electroweak physics at star</a:t>
            </a:r>
            <a:endParaRPr lang="en-US" sz="2400" dirty="0">
              <a:ln w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971800" y="2181222"/>
            <a:ext cx="6172200" cy="990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E.C. Aschenauer</a:t>
            </a:r>
          </a:p>
          <a:p>
            <a:r>
              <a:rPr lang="en-US" dirty="0" smtClean="0"/>
              <a:t>for the STAR Collaboration</a:t>
            </a:r>
          </a:p>
        </p:txBody>
      </p:sp>
      <p:pic>
        <p:nvPicPr>
          <p:cNvPr id="4" name="Picture 3" descr="Book_rhic_sp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5" y="1612348"/>
            <a:ext cx="3623940" cy="5245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140000">
            <a:off x="644057" y="5824249"/>
            <a:ext cx="1324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arXiv</a:t>
            </a:r>
            <a:r>
              <a:rPr lang="en-US" sz="1000" dirty="0"/>
              <a:t>:1501.01220</a:t>
            </a:r>
          </a:p>
        </p:txBody>
      </p:sp>
    </p:spTree>
    <p:extLst>
      <p:ext uri="{BB962C8B-B14F-4D97-AF65-F5344CB8AC3E}">
        <p14:creationId xmlns:p14="http://schemas.microsoft.com/office/powerpoint/2010/main" val="8636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600" dirty="0" smtClean="0"/>
              <a:t>Visualize Color interactions in QCD.</a:t>
            </a:r>
            <a:endParaRPr lang="en-US" sz="2600" dirty="0"/>
          </a:p>
        </p:txBody>
      </p:sp>
      <p:sp>
        <p:nvSpPr>
          <p:cNvPr id="235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47-C6DD-A04E-B29D-1DE275AF352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285509" y="1458173"/>
            <a:ext cx="1829347" cy="92333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101600">
              <a:srgbClr val="0000FF">
                <a:alpha val="75000"/>
              </a:srgbClr>
            </a:glo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DIS: 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q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-scattering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attractive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FSI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856492" y="1456230"/>
            <a:ext cx="1996047" cy="92333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101600">
              <a:srgbClr val="0000FF">
                <a:alpha val="75000"/>
              </a:srgbClr>
            </a:glo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pp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</a:p>
          <a:p>
            <a:pPr algn="ctr" eaLnBrk="0" hangingPunct="0"/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qqbar-anhilation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repulsive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ISI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15414" y="1687049"/>
            <a:ext cx="1000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CD1416"/>
                </a:solidFill>
                <a:latin typeface="Comic Sans MS"/>
                <a:cs typeface="Comic Sans MS"/>
              </a:rPr>
              <a:t>Q</a:t>
            </a:r>
            <a:r>
              <a:rPr lang="en-US" sz="2400" b="1" dirty="0" smtClean="0">
                <a:solidFill>
                  <a:srgbClr val="0B9E08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smtClean="0">
                <a:solidFill>
                  <a:srgbClr val="2130C9"/>
                </a:solidFill>
                <a:latin typeface="Comic Sans MS"/>
                <a:cs typeface="Comic Sans MS"/>
              </a:rPr>
              <a:t>D</a:t>
            </a:r>
            <a:r>
              <a:rPr lang="en-US" sz="2400" b="1" dirty="0">
                <a:solidFill>
                  <a:srgbClr val="CD1416"/>
                </a:solidFill>
                <a:latin typeface="Comic Sans MS"/>
                <a:cs typeface="Comic Sans MS"/>
              </a:rPr>
              <a:t>:</a:t>
            </a:r>
            <a:endParaRPr lang="en-US" sz="2400" b="1" dirty="0">
              <a:solidFill>
                <a:srgbClr val="E63F29"/>
              </a:solidFill>
              <a:latin typeface="Comic Sans MS"/>
              <a:cs typeface="Comic Sans M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22337" y="4340406"/>
            <a:ext cx="5550042" cy="58477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DIS</a:t>
            </a:r>
            <a:r>
              <a:rPr lang="en-US" b="1" dirty="0" smtClean="0">
                <a:latin typeface="Comic Sans MS"/>
                <a:cs typeface="Comic Sans MS"/>
              </a:rPr>
              <a:t> = 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DY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or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W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or </a:t>
            </a:r>
            <a:r>
              <a:rPr lang="en-US" dirty="0" smtClean="0">
                <a:latin typeface="Comic Sans MS"/>
                <a:cs typeface="Comic Sans MS"/>
              </a:rPr>
              <a:t>Sivers</a:t>
            </a:r>
            <a:r>
              <a:rPr lang="en-US" baseline="-25000" dirty="0" smtClean="0">
                <a:latin typeface="Comic Sans MS"/>
                <a:cs typeface="Comic Sans MS"/>
              </a:rPr>
              <a:t>Z0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endParaRPr lang="en-US" b="1" baseline="-25000" dirty="0">
              <a:latin typeface="Comic Sans MS"/>
              <a:cs typeface="Comic Sans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9521" y="762000"/>
            <a:ext cx="832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easure non-universality of </a:t>
            </a:r>
            <a:r>
              <a:rPr lang="en-US" sz="24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sivers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-function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RHIC-AGS User Meeting 2015</a:t>
            </a:r>
            <a:endParaRPr lang="en-US"/>
          </a:p>
        </p:txBody>
      </p:sp>
      <p:sp>
        <p:nvSpPr>
          <p:cNvPr id="38" name="AutoShape 49"/>
          <p:cNvSpPr>
            <a:spLocks noChangeArrowheads="1"/>
          </p:cNvSpPr>
          <p:nvPr/>
        </p:nvSpPr>
        <p:spPr bwMode="auto">
          <a:xfrm>
            <a:off x="625783" y="5657676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7915" y="5555320"/>
            <a:ext cx="6298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ll three observables can be approached</a:t>
            </a:r>
          </a:p>
          <a:p>
            <a:pPr algn="ctr"/>
            <a:r>
              <a:rPr lang="en-US" sz="2400" dirty="0" smtClean="0">
                <a:solidFill>
                  <a:srgbClr val="FF00FF"/>
                </a:solidFill>
              </a:rPr>
              <a:t>at 500 </a:t>
            </a:r>
            <a:r>
              <a:rPr lang="en-US" sz="2400" dirty="0" err="1" smtClean="0">
                <a:solidFill>
                  <a:srgbClr val="FF00FF"/>
                </a:solidFill>
              </a:rPr>
              <a:t>GeV</a:t>
            </a:r>
            <a:r>
              <a:rPr lang="en-US" sz="2400" dirty="0" smtClean="0">
                <a:solidFill>
                  <a:srgbClr val="FF00FF"/>
                </a:solidFill>
              </a:rPr>
              <a:t> at RHIC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434" y="4981533"/>
            <a:ext cx="803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FF"/>
                </a:solidFill>
              </a:rPr>
              <a:t>A</a:t>
            </a:r>
            <a:r>
              <a:rPr lang="en-US" baseline="-25000" dirty="0" smtClean="0">
                <a:solidFill>
                  <a:srgbClr val="FF00FF"/>
                </a:solidFill>
              </a:rPr>
              <a:t>N</a:t>
            </a:r>
            <a:r>
              <a:rPr lang="en-US" dirty="0" smtClean="0">
                <a:solidFill>
                  <a:srgbClr val="FF00FF"/>
                </a:solidFill>
              </a:rPr>
              <a:t>(direct photon) measures the sign change in the Twist-3 formalism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1" y="2421466"/>
            <a:ext cx="4639733" cy="1875197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>
          <a:xfrm rot="20520000">
            <a:off x="118251" y="2079842"/>
            <a:ext cx="8531225" cy="147447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charset="2"/>
              <a:buChar char="q"/>
              <a:defRPr kumimoji="1" sz="2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charset="2"/>
              <a:buChar char="Ø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1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5"/>
              </a:buBlip>
              <a:defRPr kumimoji="1" sz="14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400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Critical test of factorization in QCD</a:t>
            </a:r>
          </a:p>
          <a:p>
            <a:pPr marL="0" indent="0" algn="ctr">
              <a:buFont typeface="Wingdings" charset="2"/>
              <a:buNone/>
            </a:pPr>
            <a:r>
              <a:rPr lang="en-US" sz="2400" dirty="0" smtClean="0">
                <a:solidFill>
                  <a:schemeClr val="bg2"/>
                </a:solidFill>
                <a:latin typeface="Comic Sans MS"/>
                <a:cs typeface="Comic Sans MS"/>
              </a:rPr>
              <a:t>no sign change </a:t>
            </a:r>
          </a:p>
          <a:p>
            <a:pPr marL="0" indent="0" algn="ctr">
              <a:buFont typeface="Wingdings" charset="2"/>
              <a:buNone/>
            </a:pPr>
            <a:r>
              <a:rPr lang="en-US" sz="2400" dirty="0" smtClean="0">
                <a:solidFill>
                  <a:schemeClr val="bg2"/>
                </a:solidFill>
                <a:latin typeface="Comic Sans MS"/>
                <a:cs typeface="Comic Sans MS"/>
                <a:sym typeface="Wingdings"/>
              </a:rPr>
              <a:t> need to rethink QCD factorization </a:t>
            </a:r>
            <a:endParaRPr lang="en-US" sz="2400" dirty="0" smtClean="0">
              <a:solidFill>
                <a:schemeClr val="bg2"/>
              </a:solidFill>
              <a:latin typeface="Comic Sans MS"/>
              <a:cs typeface="Comic Sans MS"/>
            </a:endParaRPr>
          </a:p>
          <a:p>
            <a:pPr marL="0" indent="0" algn="ctr">
              <a:buFont typeface="Wingdings" charset="2"/>
              <a:buNone/>
            </a:pPr>
            <a:endParaRPr lang="en-US" sz="2400" dirty="0" smtClean="0">
              <a:solidFill>
                <a:schemeClr val="bg2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444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study TMD</a:t>
            </a:r>
            <a:r>
              <a:rPr lang="en-US" cap="none" dirty="0" smtClean="0"/>
              <a:t>s</a:t>
            </a:r>
            <a:r>
              <a:rPr lang="en-US" dirty="0" smtClean="0"/>
              <a:t> in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9241" y="1188092"/>
            <a:ext cx="2380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latin typeface="Comic Sans MS"/>
                <a:cs typeface="Comic Sans MS"/>
              </a:rPr>
              <a:t>Initial State</a:t>
            </a:r>
            <a:endParaRPr lang="en-US" sz="2800" b="1" dirty="0">
              <a:solidFill>
                <a:srgbClr val="00804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7722" y="1152109"/>
            <a:ext cx="213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Final State</a:t>
            </a:r>
            <a:endParaRPr lang="en-US" sz="2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1700729"/>
            <a:ext cx="872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582583" y="1414963"/>
            <a:ext cx="10577" cy="3291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171" y="1735056"/>
            <a:ext cx="391645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</a:rPr>
              <a:t>A</a:t>
            </a:r>
            <a:r>
              <a:rPr lang="en-US" baseline="-25000" dirty="0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/>
              <a:t>as function of rapidity, E</a:t>
            </a:r>
            <a:r>
              <a:rPr lang="en-US" baseline="-25000" dirty="0"/>
              <a:t>T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and </a:t>
            </a:r>
            <a:r>
              <a:rPr lang="en-US" dirty="0" err="1"/>
              <a:t>x</a:t>
            </a:r>
            <a:r>
              <a:rPr lang="en-US" baseline="-25000" dirty="0" err="1"/>
              <a:t>F</a:t>
            </a:r>
            <a:r>
              <a:rPr lang="en-US" dirty="0"/>
              <a:t> </a:t>
            </a:r>
            <a:r>
              <a:rPr lang="en-US" dirty="0" smtClean="0"/>
              <a:t>for inclusive </a:t>
            </a:r>
            <a:r>
              <a:rPr lang="en-US" dirty="0"/>
              <a:t>jets, </a:t>
            </a:r>
            <a:endParaRPr lang="en-US" dirty="0" smtClean="0"/>
          </a:p>
          <a:p>
            <a:r>
              <a:rPr lang="en-US" dirty="0" smtClean="0"/>
              <a:t>    direct </a:t>
            </a:r>
            <a:r>
              <a:rPr lang="en-US" dirty="0"/>
              <a:t>photons</a:t>
            </a:r>
            <a:endParaRPr lang="en-US" dirty="0" smtClean="0">
              <a:latin typeface="Comic Sans MS"/>
              <a:cs typeface="Comic Sans MS"/>
            </a:endParaRPr>
          </a:p>
          <a:p>
            <a:pPr>
              <a:buClr>
                <a:srgbClr val="008040"/>
              </a:buClr>
            </a:pPr>
            <a:endParaRPr lang="en-US" sz="800" dirty="0">
              <a:latin typeface="Comic Sans MS"/>
              <a:cs typeface="Comic Sans MS"/>
            </a:endParaRPr>
          </a:p>
          <a:p>
            <a:pPr marL="285750" indent="-285750">
              <a:buClr>
                <a:srgbClr val="00FF00"/>
              </a:buClr>
              <a:buFont typeface="Wingdings" charset="2"/>
              <a:buChar char="q"/>
            </a:pPr>
            <a:r>
              <a:rPr lang="en-US" dirty="0">
                <a:latin typeface="Comic Sans MS"/>
                <a:cs typeface="Comic Sans MS"/>
              </a:rPr>
              <a:t>A</a:t>
            </a:r>
            <a:r>
              <a:rPr lang="en-US" baseline="-25000" dirty="0">
                <a:latin typeface="Comic Sans MS"/>
                <a:cs typeface="Comic Sans MS"/>
              </a:rPr>
              <a:t>N </a:t>
            </a:r>
            <a:r>
              <a:rPr lang="en-US" dirty="0">
                <a:latin typeface="Comic Sans MS"/>
                <a:cs typeface="Comic Sans MS"/>
              </a:rPr>
              <a:t>for heavy </a:t>
            </a:r>
            <a:r>
              <a:rPr lang="en-US" dirty="0" err="1">
                <a:latin typeface="Comic Sans MS"/>
                <a:cs typeface="Comic Sans MS"/>
              </a:rPr>
              <a:t>flavour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  <a:sym typeface="Wingdings"/>
              </a:rPr>
              <a:t> 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gluon</a:t>
            </a:r>
          </a:p>
          <a:p>
            <a:pPr>
              <a:buClr>
                <a:srgbClr val="00FF00"/>
              </a:buClr>
            </a:pPr>
            <a:endParaRPr lang="en-US" sz="800" dirty="0" smtClean="0">
              <a:latin typeface="Comic Sans MS"/>
              <a:cs typeface="Comic Sans MS"/>
              <a:sym typeface="Wingdings"/>
            </a:endParaRPr>
          </a:p>
          <a:p>
            <a:pPr marL="285750" indent="-285750">
              <a:buClr>
                <a:srgbClr val="00FF00"/>
              </a:buClr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  <a:sym typeface="Wingdings"/>
              </a:rPr>
              <a:t>A</a:t>
            </a:r>
            <a:r>
              <a:rPr lang="en-US" baseline="-25000" dirty="0" smtClean="0">
                <a:latin typeface="Comic Sans MS"/>
                <a:cs typeface="Comic Sans MS"/>
                <a:sym typeface="Wingdings"/>
              </a:rPr>
              <a:t>N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dirty="0"/>
              <a:t>as a function of rapidity, </a:t>
            </a:r>
            <a:endParaRPr lang="en-US" dirty="0" smtClean="0"/>
          </a:p>
          <a:p>
            <a:pPr>
              <a:buClr>
                <a:srgbClr val="00FF00"/>
              </a:buClr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for W</a:t>
            </a:r>
            <a:r>
              <a:rPr lang="en-US" baseline="30000" dirty="0" smtClean="0">
                <a:latin typeface="Comic Sans MS"/>
                <a:cs typeface="Comic Sans MS"/>
                <a:sym typeface="Wingdings"/>
              </a:rPr>
              <a:t>+/-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, Z</a:t>
            </a:r>
            <a:r>
              <a:rPr lang="en-US" baseline="30000" dirty="0" smtClean="0">
                <a:latin typeface="Comic Sans MS"/>
                <a:cs typeface="Comic Sans MS"/>
                <a:sym typeface="Wingdings"/>
              </a:rPr>
              <a:t>0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, DY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6709" y="1735458"/>
            <a:ext cx="45704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A</a:t>
            </a:r>
            <a:r>
              <a:rPr lang="en-US" sz="1600" baseline="-25000" dirty="0" smtClean="0"/>
              <a:t>UT </a:t>
            </a:r>
            <a:r>
              <a:rPr lang="en-US" sz="1600" dirty="0"/>
              <a:t>as a function of the azimuthal </a:t>
            </a:r>
            <a:endParaRPr lang="en-US" sz="1600" dirty="0" smtClean="0"/>
          </a:p>
          <a:p>
            <a:pPr>
              <a:buClr>
                <a:srgbClr val="00FF00"/>
              </a:buClr>
            </a:pPr>
            <a:r>
              <a:rPr lang="en-US" sz="1600" dirty="0" smtClean="0"/>
              <a:t>    dependence of </a:t>
            </a:r>
            <a:r>
              <a:rPr lang="en-US" sz="1600" dirty="0"/>
              <a:t>the correlated </a:t>
            </a:r>
            <a:r>
              <a:rPr lang="en-US" sz="1600" dirty="0" smtClean="0"/>
              <a:t>hadron</a:t>
            </a:r>
          </a:p>
          <a:p>
            <a:pPr>
              <a:buClr>
                <a:srgbClr val="00FF00"/>
              </a:buClr>
            </a:pPr>
            <a:r>
              <a:rPr lang="en-US" sz="1600" dirty="0"/>
              <a:t> </a:t>
            </a:r>
            <a:r>
              <a:rPr lang="en-US" sz="1600" dirty="0" smtClean="0"/>
              <a:t>   pair on the spin of </a:t>
            </a:r>
            <a:r>
              <a:rPr lang="en-US" sz="1600" dirty="0"/>
              <a:t>the parent quark </a:t>
            </a:r>
            <a:endParaRPr lang="en-US" sz="1600" dirty="0" smtClean="0"/>
          </a:p>
          <a:p>
            <a:pPr>
              <a:buClr>
                <a:srgbClr val="00FF00"/>
              </a:buClr>
            </a:pPr>
            <a:r>
              <a:rPr lang="en-US" sz="1600" dirty="0" smtClean="0"/>
              <a:t>    (</a:t>
            </a:r>
            <a:r>
              <a:rPr lang="en-US" sz="1600" dirty="0" err="1"/>
              <a:t>transversity</a:t>
            </a:r>
            <a:r>
              <a:rPr lang="en-US" sz="1600" dirty="0"/>
              <a:t> x </a:t>
            </a:r>
            <a:r>
              <a:rPr lang="en-US" sz="1600" dirty="0" smtClean="0"/>
              <a:t>interference FF)</a:t>
            </a:r>
          </a:p>
          <a:p>
            <a:pPr>
              <a:buClr>
                <a:srgbClr val="00FF00"/>
              </a:buClr>
            </a:pP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00FF00"/>
              </a:buClr>
              <a:buFont typeface="Wingdings" charset="2"/>
              <a:buChar char="q"/>
            </a:pPr>
            <a:r>
              <a:rPr lang="en-US" sz="1600" dirty="0"/>
              <a:t>Azimuthal dependences of hadrons </a:t>
            </a:r>
            <a:r>
              <a:rPr lang="en-US" sz="1600" dirty="0" smtClean="0"/>
              <a:t>within</a:t>
            </a:r>
            <a:endParaRPr lang="en-US" sz="1600" dirty="0"/>
          </a:p>
          <a:p>
            <a:pPr>
              <a:buClr>
                <a:srgbClr val="00FF00"/>
              </a:buClr>
            </a:pPr>
            <a:r>
              <a:rPr lang="en-US" sz="1600" dirty="0"/>
              <a:t> </a:t>
            </a:r>
            <a:r>
              <a:rPr lang="en-US" sz="1600" dirty="0" smtClean="0"/>
              <a:t>   a jet </a:t>
            </a:r>
            <a:r>
              <a:rPr lang="en-US" sz="1600" dirty="0"/>
              <a:t>(</a:t>
            </a:r>
            <a:r>
              <a:rPr lang="en-US" sz="1600" dirty="0" err="1"/>
              <a:t>transversity</a:t>
            </a:r>
            <a:r>
              <a:rPr lang="en-US" sz="1600" dirty="0"/>
              <a:t> x </a:t>
            </a:r>
            <a:r>
              <a:rPr lang="en-US" sz="1600" dirty="0" smtClean="0"/>
              <a:t>Collins FF)</a:t>
            </a:r>
          </a:p>
          <a:p>
            <a:endParaRPr lang="en-US" sz="1600" dirty="0">
              <a:latin typeface="Comic Sans MS"/>
              <a:cs typeface="Comic Sans MS"/>
            </a:endParaRPr>
          </a:p>
          <a:p>
            <a:pPr marL="285750" indent="-285750">
              <a:buClr>
                <a:srgbClr val="008000"/>
              </a:buClr>
              <a:buFont typeface="Wingdings" charset="2"/>
              <a:buChar char="q"/>
            </a:pPr>
            <a:r>
              <a:rPr lang="en-US" sz="1600" dirty="0"/>
              <a:t>A</a:t>
            </a:r>
            <a:r>
              <a:rPr lang="en-US" sz="1600" baseline="-25000" dirty="0"/>
              <a:t>N </a:t>
            </a:r>
            <a:r>
              <a:rPr lang="en-US" sz="1600" dirty="0"/>
              <a:t>as function of rapidity,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dirty="0"/>
              <a:t> and </a:t>
            </a:r>
            <a:r>
              <a:rPr lang="en-US" sz="1600" dirty="0" err="1"/>
              <a:t>x</a:t>
            </a:r>
            <a:r>
              <a:rPr lang="en-US" sz="1600" baseline="-25000" dirty="0" err="1"/>
              <a:t>F</a:t>
            </a:r>
            <a:r>
              <a:rPr lang="en-US" sz="1600" dirty="0"/>
              <a:t> for </a:t>
            </a:r>
            <a:endParaRPr lang="en-US" sz="1600" dirty="0" smtClean="0"/>
          </a:p>
          <a:p>
            <a:pPr>
              <a:buClr>
                <a:srgbClr val="008000"/>
              </a:buClr>
            </a:pPr>
            <a:r>
              <a:rPr lang="en-US" sz="1600" dirty="0" smtClean="0"/>
              <a:t>     inclusive identified </a:t>
            </a:r>
            <a:r>
              <a:rPr lang="en-US" sz="1600" dirty="0"/>
              <a:t>hadrons </a:t>
            </a:r>
            <a:endParaRPr lang="en-US" sz="1600" dirty="0" smtClean="0"/>
          </a:p>
          <a:p>
            <a:pPr>
              <a:buClr>
                <a:srgbClr val="008000"/>
              </a:buClr>
            </a:pPr>
            <a:r>
              <a:rPr lang="en-US" sz="1600" dirty="0" smtClean="0"/>
              <a:t>     (</a:t>
            </a:r>
            <a:r>
              <a:rPr lang="en-US" sz="1600" dirty="0" err="1"/>
              <a:t>transversity</a:t>
            </a:r>
            <a:r>
              <a:rPr lang="en-US" sz="1600" dirty="0"/>
              <a:t> </a:t>
            </a:r>
            <a:r>
              <a:rPr lang="en-US" sz="1600" dirty="0" smtClean="0"/>
              <a:t>x Twist</a:t>
            </a:r>
            <a:r>
              <a:rPr lang="en-US" sz="1600" dirty="0"/>
              <a:t>-</a:t>
            </a:r>
            <a:r>
              <a:rPr lang="en-US" sz="1600" dirty="0" smtClean="0"/>
              <a:t>3 FF)</a:t>
            </a:r>
            <a:endParaRPr lang="en-US" sz="1600" dirty="0">
              <a:latin typeface="Comic Sans MS"/>
              <a:cs typeface="Comic Sans MS"/>
            </a:endParaRPr>
          </a:p>
          <a:p>
            <a:endParaRPr lang="en-US" sz="1600" dirty="0" smtClean="0"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420" y="4092514"/>
            <a:ext cx="318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TMD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TWIST-3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66FF"/>
                </a:solidFill>
              </a:rPr>
              <a:t>Collinear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997" y="6483346"/>
            <a:ext cx="4470389" cy="368300"/>
          </a:xfrm>
        </p:spPr>
        <p:txBody>
          <a:bodyPr/>
          <a:lstStyle/>
          <a:p>
            <a:r>
              <a:rPr lang="en-US" smtClean="0"/>
              <a:t>RHIC-AGS User Meeting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4089" y="5300874"/>
            <a:ext cx="50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All possible explanations for the underlying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physics of the forward A</a:t>
            </a:r>
            <a:r>
              <a:rPr lang="en-US" baseline="-25000" dirty="0" smtClean="0">
                <a:solidFill>
                  <a:srgbClr val="0000FF"/>
                </a:solidFill>
              </a:rPr>
              <a:t>N</a:t>
            </a:r>
            <a:endParaRPr lang="en-US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4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67041" y="1021427"/>
            <a:ext cx="3276959" cy="5098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much stronger than</a:t>
            </a:r>
          </a:p>
          <a:p>
            <a:pPr algn="ctr"/>
            <a:r>
              <a:rPr lang="en-US" sz="1600" dirty="0" smtClean="0"/>
              <a:t>any other known</a:t>
            </a:r>
          </a:p>
          <a:p>
            <a:pPr algn="ctr"/>
            <a:r>
              <a:rPr lang="en-US" sz="1600" dirty="0" smtClean="0"/>
              <a:t>evolution effects </a:t>
            </a:r>
          </a:p>
          <a:p>
            <a:pPr algn="ctr"/>
            <a:endParaRPr lang="en-US" sz="800" dirty="0"/>
          </a:p>
          <a:p>
            <a:pPr algn="ctr"/>
            <a:r>
              <a:rPr lang="en-US" sz="1600" dirty="0" smtClean="0"/>
              <a:t>needs input from</a:t>
            </a:r>
          </a:p>
          <a:p>
            <a:pPr algn="ctr"/>
            <a:r>
              <a:rPr lang="en-US" sz="1600" dirty="0" smtClean="0"/>
              <a:t>data to constrain</a:t>
            </a:r>
          </a:p>
          <a:p>
            <a:pPr algn="ctr"/>
            <a:r>
              <a:rPr lang="en-US" sz="1600" dirty="0"/>
              <a:t>non-</a:t>
            </a:r>
            <a:r>
              <a:rPr lang="en-US" sz="1600" dirty="0" err="1" smtClean="0"/>
              <a:t>perturbative</a:t>
            </a:r>
            <a:endParaRPr lang="en-US" sz="1600" dirty="0" smtClean="0"/>
          </a:p>
          <a:p>
            <a:pPr algn="ctr"/>
            <a:r>
              <a:rPr lang="en-US" sz="1600" dirty="0" smtClean="0"/>
              <a:t>part in TMD evolution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1600" dirty="0" smtClean="0"/>
              <a:t>current data extremely limited</a:t>
            </a:r>
          </a:p>
          <a:p>
            <a:pPr algn="ctr"/>
            <a:r>
              <a:rPr lang="en-US" sz="1600" dirty="0" smtClean="0">
                <a:solidFill>
                  <a:srgbClr val="FF00FF"/>
                </a:solidFill>
              </a:rPr>
              <a:t>further constraints</a:t>
            </a:r>
          </a:p>
          <a:p>
            <a:pPr algn="ctr"/>
            <a:r>
              <a:rPr lang="en-US" sz="1600" dirty="0" smtClean="0">
                <a:solidFill>
                  <a:srgbClr val="FF00FF"/>
                </a:solidFill>
              </a:rPr>
              <a:t>cannot come from fixed</a:t>
            </a:r>
          </a:p>
          <a:p>
            <a:pPr algn="ctr"/>
            <a:r>
              <a:rPr lang="en-US" sz="1600" dirty="0" smtClean="0">
                <a:solidFill>
                  <a:srgbClr val="FF00FF"/>
                </a:solidFill>
              </a:rPr>
              <a:t>target SIDIS</a:t>
            </a:r>
          </a:p>
          <a:p>
            <a:pPr algn="ctr"/>
            <a:r>
              <a:rPr lang="en-US" sz="1600" dirty="0" smtClean="0">
                <a:solidFill>
                  <a:srgbClr val="FF00FF"/>
                </a:solidFill>
                <a:sym typeface="Wingdings"/>
              </a:rPr>
              <a:t> too small lever arm in </a:t>
            </a:r>
          </a:p>
          <a:p>
            <a:pPr algn="ctr"/>
            <a:r>
              <a:rPr lang="en-US" sz="1600" dirty="0" smtClean="0">
                <a:solidFill>
                  <a:srgbClr val="FF00FF"/>
                </a:solidFill>
                <a:sym typeface="Wingdings"/>
              </a:rPr>
              <a:t>Q</a:t>
            </a:r>
            <a:r>
              <a:rPr lang="en-US" sz="1600" baseline="30000" dirty="0" smtClean="0">
                <a:solidFill>
                  <a:srgbClr val="FF00FF"/>
                </a:solidFill>
                <a:sym typeface="Wingdings"/>
              </a:rPr>
              <a:t>2</a:t>
            </a:r>
            <a:r>
              <a:rPr lang="en-US" sz="1600" dirty="0" smtClean="0">
                <a:solidFill>
                  <a:srgbClr val="FF00FF"/>
                </a:solidFill>
                <a:sym typeface="Wingdings"/>
              </a:rPr>
              <a:t> &amp; </a:t>
            </a:r>
            <a:r>
              <a:rPr lang="en-US" sz="1600" dirty="0" err="1" smtClean="0">
                <a:solidFill>
                  <a:srgbClr val="FF00FF"/>
                </a:solidFill>
                <a:sym typeface="Wingdings"/>
              </a:rPr>
              <a:t>p</a:t>
            </a:r>
            <a:r>
              <a:rPr lang="en-US" sz="1600" baseline="-25000" dirty="0" err="1" smtClean="0">
                <a:solidFill>
                  <a:srgbClr val="FF00FF"/>
                </a:solidFill>
                <a:sym typeface="Wingdings"/>
              </a:rPr>
              <a:t>t</a:t>
            </a:r>
            <a:endParaRPr lang="en-US" sz="1600" baseline="-25000" dirty="0" smtClean="0">
              <a:solidFill>
                <a:srgbClr val="FF00FF"/>
              </a:solidFill>
              <a:sym typeface="Wingdings"/>
            </a:endParaRPr>
          </a:p>
          <a:p>
            <a:pPr algn="ctr"/>
            <a:endParaRPr lang="en-US" sz="1600" baseline="-25000" dirty="0" smtClean="0">
              <a:solidFill>
                <a:srgbClr val="FF00FF"/>
              </a:solidFill>
              <a:sym typeface="Wingdings"/>
            </a:endParaRPr>
          </a:p>
          <a:p>
            <a:pPr algn="ctr"/>
            <a:endParaRPr lang="en-US" sz="1600" baseline="-25000" dirty="0">
              <a:solidFill>
                <a:srgbClr val="FF00FF"/>
              </a:solidFill>
              <a:sym typeface="Wingdings"/>
            </a:endParaRPr>
          </a:p>
          <a:p>
            <a:pPr algn="ctr"/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NOTE: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the same evolution applies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to TMD FFs, i.e. Collins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and to </a:t>
            </a:r>
            <a:r>
              <a:rPr lang="en-US" sz="1600" dirty="0" err="1" smtClean="0">
                <a:solidFill>
                  <a:srgbClr val="0000FF"/>
                </a:solidFill>
                <a:sym typeface="Wingdings"/>
              </a:rPr>
              <a:t>e</a:t>
            </a:r>
            <a:r>
              <a:rPr lang="en-US" sz="1600" baseline="30000" dirty="0" err="1" smtClean="0">
                <a:solidFill>
                  <a:srgbClr val="0000FF"/>
                </a:solidFill>
                <a:sym typeface="Wingdings"/>
              </a:rPr>
              <a:t>+</a:t>
            </a:r>
            <a:r>
              <a:rPr lang="en-US" sz="1600" dirty="0" err="1" smtClean="0">
                <a:solidFill>
                  <a:srgbClr val="0000FF"/>
                </a:solidFill>
                <a:sym typeface="Wingdings"/>
              </a:rPr>
              <a:t>e</a:t>
            </a:r>
            <a:r>
              <a:rPr lang="en-US" sz="1600" baseline="30000" dirty="0" smtClean="0">
                <a:solidFill>
                  <a:srgbClr val="0000FF"/>
                </a:solidFill>
                <a:sym typeface="Wingdings"/>
              </a:rPr>
              <a:t>-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,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SIDIS  </a:t>
            </a:r>
            <a:r>
              <a:rPr lang="en-US" sz="1600" dirty="0" err="1" smtClean="0">
                <a:solidFill>
                  <a:srgbClr val="0000FF"/>
                </a:solidFill>
                <a:sym typeface="Wingdings"/>
              </a:rPr>
              <a:t>eRHIC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Surprise: TMD evolution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9" name="Picture 18" descr="w_minu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36" y="898057"/>
            <a:ext cx="2905125" cy="24098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86667" y="643747"/>
            <a:ext cx="2988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Z. Kang: original </a:t>
            </a:r>
            <a:r>
              <a:rPr lang="en-US" sz="1200" b="0" dirty="0"/>
              <a:t>paper arXiv:</a:t>
            </a:r>
            <a:r>
              <a:rPr lang="en-US" sz="1200" b="0" dirty="0" smtClean="0"/>
              <a:t>1401.5078</a:t>
            </a:r>
            <a:endParaRPr lang="en-US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244" r="52466"/>
          <a:stretch/>
        </p:blipFill>
        <p:spPr>
          <a:xfrm>
            <a:off x="0" y="552450"/>
            <a:ext cx="2804583" cy="2941557"/>
          </a:xfrm>
          <a:prstGeom prst="rect">
            <a:avLst/>
          </a:prstGeom>
        </p:spPr>
      </p:pic>
      <p:sp>
        <p:nvSpPr>
          <p:cNvPr id="13" name="AutoShape 49"/>
          <p:cNvSpPr>
            <a:spLocks noChangeArrowheads="1"/>
          </p:cNvSpPr>
          <p:nvPr/>
        </p:nvSpPr>
        <p:spPr bwMode="auto">
          <a:xfrm>
            <a:off x="5912290" y="1066894"/>
            <a:ext cx="528728" cy="244533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98" y="529171"/>
            <a:ext cx="2952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Z.-B. Kang &amp; J.-W. Qui arXiv</a:t>
            </a:r>
            <a:r>
              <a:rPr lang="en-US" sz="1000" dirty="0"/>
              <a:t>:</a:t>
            </a:r>
            <a:r>
              <a:rPr lang="en-US" sz="1000" dirty="0" smtClean="0"/>
              <a:t>0903.3629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29169" y="793753"/>
            <a:ext cx="138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before evolution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396304" y="999072"/>
            <a:ext cx="1288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after evolution</a:t>
            </a:r>
            <a:endParaRPr lang="en-US" sz="12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2368403" y="2084917"/>
            <a:ext cx="1547430" cy="272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2308147" y="1676403"/>
            <a:ext cx="114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÷ ~10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813134"/>
              </p:ext>
            </p:extLst>
          </p:nvPr>
        </p:nvGraphicFramePr>
        <p:xfrm>
          <a:off x="5410200" y="46228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00" y="46228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170770" y="3621156"/>
            <a:ext cx="2971800" cy="2476500"/>
            <a:chOff x="120005" y="3655023"/>
            <a:chExt cx="2971800" cy="2476500"/>
          </a:xfrm>
        </p:grpSpPr>
        <p:grpSp>
          <p:nvGrpSpPr>
            <p:cNvPr id="29" name="Group 28"/>
            <p:cNvGrpSpPr/>
            <p:nvPr/>
          </p:nvGrpSpPr>
          <p:grpSpPr>
            <a:xfrm>
              <a:off x="120005" y="3655023"/>
              <a:ext cx="2971800" cy="2476500"/>
              <a:chOff x="225839" y="1157356"/>
              <a:chExt cx="2971800" cy="247650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839" y="1157356"/>
                <a:ext cx="2971800" cy="247650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945957" y="2606258"/>
                <a:ext cx="13260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4 &lt; Q &lt; 9 </a:t>
                </a:r>
                <a:r>
                  <a:rPr lang="en-US" sz="1200" dirty="0" err="1" smtClean="0"/>
                  <a:t>GeV</a:t>
                </a:r>
                <a:endParaRPr lang="en-US" sz="1200" dirty="0" smtClean="0"/>
              </a:p>
              <a:p>
                <a:pPr algn="ctr"/>
                <a:r>
                  <a:rPr lang="en-US" sz="1200" dirty="0" smtClean="0"/>
                  <a:t>0 &lt; </a:t>
                </a:r>
                <a:r>
                  <a:rPr lang="en-US" sz="1200" dirty="0" err="1"/>
                  <a:t>q</a:t>
                </a:r>
                <a:r>
                  <a:rPr lang="en-US" sz="1200" baseline="-25000" dirty="0" err="1" smtClean="0"/>
                  <a:t>T</a:t>
                </a:r>
                <a:r>
                  <a:rPr lang="en-US" sz="1200" baseline="-25000" dirty="0" smtClean="0"/>
                  <a:t> </a:t>
                </a:r>
                <a:r>
                  <a:rPr lang="en-US" sz="1200" dirty="0"/>
                  <a:t>&lt;</a:t>
                </a:r>
                <a:r>
                  <a:rPr lang="en-US" sz="1200" dirty="0" smtClean="0"/>
                  <a:t>1 </a:t>
                </a:r>
                <a:r>
                  <a:rPr lang="en-US" sz="1200" dirty="0" err="1" smtClean="0"/>
                  <a:t>GeV</a:t>
                </a:r>
                <a:endParaRPr lang="en-US" sz="12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379133" y="3843866"/>
              <a:ext cx="497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DY</a:t>
              </a:r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767" y="3585633"/>
            <a:ext cx="2951480" cy="25704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1931" y="40386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500 </a:t>
            </a:r>
            <a:r>
              <a:rPr lang="en-US" sz="1000" dirty="0" err="1" smtClean="0"/>
              <a:t>GeV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1227664" y="4174067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</a:t>
            </a:r>
            <a:r>
              <a:rPr lang="en-US" sz="1000" dirty="0" smtClean="0"/>
              <a:t>00 </a:t>
            </a:r>
            <a:r>
              <a:rPr lang="en-US" sz="1000" dirty="0" err="1" smtClean="0"/>
              <a:t>GeV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412066"/>
            <a:ext cx="3559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Z</a:t>
            </a:r>
            <a:r>
              <a:rPr lang="en-US" sz="1000" dirty="0"/>
              <a:t>.-B. Kang &amp; J.-W. Qui </a:t>
            </a:r>
            <a:r>
              <a:rPr lang="en-US" sz="1000" dirty="0" smtClean="0"/>
              <a:t>Phys.Rev.D81</a:t>
            </a:r>
            <a:r>
              <a:rPr lang="en-US" sz="1000" dirty="0"/>
              <a:t>:</a:t>
            </a:r>
            <a:r>
              <a:rPr lang="en-US" sz="1000" dirty="0" smtClean="0"/>
              <a:t>054020,2010</a:t>
            </a:r>
            <a:endParaRPr lang="en-US" sz="10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2656270" y="4404783"/>
            <a:ext cx="1547430" cy="272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2680684" y="4004736"/>
            <a:ext cx="100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÷ ~4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69267" y="3488547"/>
            <a:ext cx="2333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Z. Kang et al. arXiv</a:t>
            </a:r>
            <a:r>
              <a:rPr lang="en-US" sz="1200" b="0" dirty="0"/>
              <a:t>:</a:t>
            </a:r>
            <a:r>
              <a:rPr lang="en-US" sz="1200" b="0" dirty="0" smtClean="0"/>
              <a:t>1401.5078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732369" y="3663953"/>
            <a:ext cx="138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before evolution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888304" y="3818472"/>
            <a:ext cx="1288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after evolution</a:t>
            </a:r>
            <a:endParaRPr lang="en-US" sz="1200" dirty="0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997" y="6483346"/>
            <a:ext cx="4470389" cy="368300"/>
          </a:xfrm>
        </p:spPr>
        <p:txBody>
          <a:bodyPr/>
          <a:lstStyle/>
          <a:p>
            <a:r>
              <a:rPr lang="en-US" smtClean="0"/>
              <a:t>RHIC-AGS User Meeting 2015</a:t>
            </a:r>
            <a:endParaRPr lang="en-US" dirty="0"/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 rot="20520000">
            <a:off x="304800" y="2841177"/>
            <a:ext cx="8531225" cy="105044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charset="2"/>
              <a:buChar char="q"/>
              <a:defRPr kumimoji="1" sz="2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charset="2"/>
              <a:buChar char="Ø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 sz="1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11"/>
              </a:buBlip>
              <a:defRPr kumimoji="1" sz="14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400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TMD evolution can be tested at RHIC</a:t>
            </a:r>
          </a:p>
          <a:p>
            <a:pPr marL="0" indent="0" algn="ctr">
              <a:buFont typeface="Wingdings" charset="2"/>
              <a:buNone/>
            </a:pPr>
            <a:r>
              <a:rPr lang="en-US" sz="2400" dirty="0" smtClean="0">
                <a:solidFill>
                  <a:schemeClr val="bg2"/>
                </a:solidFill>
                <a:latin typeface="Comic Sans MS"/>
                <a:cs typeface="Comic Sans MS"/>
                <a:sym typeface="Wingdings"/>
              </a:rPr>
              <a:t> Measure A</a:t>
            </a:r>
            <a:r>
              <a:rPr lang="en-US" sz="2400" baseline="-25000" dirty="0" smtClean="0">
                <a:solidFill>
                  <a:schemeClr val="bg2"/>
                </a:solidFill>
                <a:latin typeface="Comic Sans MS"/>
                <a:cs typeface="Comic Sans MS"/>
                <a:sym typeface="Wingdings"/>
              </a:rPr>
              <a:t>N</a:t>
            </a:r>
            <a:r>
              <a:rPr lang="en-US" sz="2400" dirty="0" smtClean="0">
                <a:solidFill>
                  <a:schemeClr val="bg2"/>
                </a:solidFill>
                <a:latin typeface="Comic Sans MS"/>
                <a:cs typeface="Comic Sans MS"/>
                <a:sym typeface="Wingdings"/>
              </a:rPr>
              <a:t> through DY and W/Z</a:t>
            </a:r>
            <a:endParaRPr lang="en-US" sz="2400" dirty="0" smtClean="0">
              <a:solidFill>
                <a:schemeClr val="bg2"/>
              </a:solidFill>
              <a:latin typeface="Comic Sans MS"/>
              <a:cs typeface="Comic Sans MS"/>
            </a:endParaRPr>
          </a:p>
          <a:p>
            <a:pPr marL="0" indent="0" algn="ctr">
              <a:buFont typeface="Wingdings" charset="2"/>
              <a:buNone/>
            </a:pPr>
            <a:endParaRPr lang="en-US" sz="2400" dirty="0" smtClean="0">
              <a:solidFill>
                <a:schemeClr val="bg2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088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5" grpId="0"/>
      <p:bldP spid="34" grpId="0"/>
      <p:bldP spid="16" grpId="0"/>
      <p:bldP spid="36" grpId="0"/>
      <p:bldP spid="37" grpId="0"/>
      <p:bldP spid="38" grpId="0"/>
      <p:bldP spid="39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we learn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299" y="677334"/>
            <a:ext cx="922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What is the sea-quark </a:t>
            </a:r>
            <a:r>
              <a:rPr lang="en-US" dirty="0" err="1"/>
              <a:t>S</a:t>
            </a:r>
            <a:r>
              <a:rPr lang="en-US" dirty="0" err="1" smtClean="0"/>
              <a:t>ivers</a:t>
            </a:r>
            <a:r>
              <a:rPr lang="en-US" dirty="0" smtClean="0"/>
              <a:t> </a:t>
            </a:r>
            <a:r>
              <a:rPr lang="en-US" dirty="0" err="1" smtClean="0"/>
              <a:t>fct</a:t>
            </a:r>
            <a:r>
              <a:rPr lang="en-US" dirty="0" smtClean="0"/>
              <a:t>.?</a:t>
            </a: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W’s ideal  rapidity dependence of A</a:t>
            </a:r>
            <a:r>
              <a:rPr lang="en-US" baseline="-25000" dirty="0" smtClean="0">
                <a:sym typeface="Wingdings"/>
              </a:rPr>
              <a:t>N </a:t>
            </a:r>
            <a:r>
              <a:rPr lang="en-US" dirty="0" smtClean="0">
                <a:sym typeface="Wingdings"/>
              </a:rPr>
              <a:t>separates quarks from antiquarks</a:t>
            </a: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no constraint from existing SIDIS data</a:t>
            </a:r>
            <a:endParaRPr lang="en-US" dirty="0"/>
          </a:p>
        </p:txBody>
      </p:sp>
      <p:pic>
        <p:nvPicPr>
          <p:cNvPr id="7" name="Picture 6" descr="w_plu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90" y="1700871"/>
            <a:ext cx="2905125" cy="2409825"/>
          </a:xfrm>
          <a:prstGeom prst="rect">
            <a:avLst/>
          </a:prstGeom>
        </p:spPr>
      </p:pic>
      <p:pic>
        <p:nvPicPr>
          <p:cNvPr id="8" name="Picture 7" descr="w_minu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77" y="1655911"/>
            <a:ext cx="2905125" cy="2409825"/>
          </a:xfrm>
          <a:prstGeom prst="rect">
            <a:avLst/>
          </a:prstGeom>
        </p:spPr>
      </p:pic>
      <p:pic>
        <p:nvPicPr>
          <p:cNvPr id="9" name="Picture 8" descr="z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" y="1693038"/>
            <a:ext cx="2895600" cy="2343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8732" y="3958461"/>
            <a:ext cx="74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Z. Kang A</a:t>
            </a:r>
            <a:r>
              <a:rPr lang="en-US" sz="1600" b="0" baseline="-25000" dirty="0" smtClean="0"/>
              <a:t>N </a:t>
            </a:r>
            <a:r>
              <a:rPr lang="en-US" sz="1600" b="0" dirty="0" smtClean="0"/>
              <a:t>(W</a:t>
            </a:r>
            <a:r>
              <a:rPr lang="en-US" sz="1600" b="0" baseline="30000" dirty="0" smtClean="0"/>
              <a:t>+/-</a:t>
            </a:r>
            <a:r>
              <a:rPr lang="en-US" sz="1600" b="0" dirty="0" smtClean="0"/>
              <a:t>,Z</a:t>
            </a:r>
            <a:r>
              <a:rPr lang="en-US" sz="1600" b="0" baseline="30000" dirty="0" smtClean="0"/>
              <a:t>0</a:t>
            </a:r>
            <a:r>
              <a:rPr lang="en-US" sz="1600" b="0" dirty="0" smtClean="0"/>
              <a:t>) accounting for sea quark uncertainties through positivity bounds</a:t>
            </a:r>
          </a:p>
          <a:p>
            <a:r>
              <a:rPr lang="en-US" sz="1600" b="0" dirty="0" smtClean="0"/>
              <a:t>all plots after evolution (</a:t>
            </a:r>
            <a:r>
              <a:rPr lang="en-US" sz="1600" b="0" dirty="0"/>
              <a:t>arXiv:</a:t>
            </a:r>
            <a:r>
              <a:rPr lang="en-US" sz="1600" b="0" dirty="0" smtClean="0"/>
              <a:t>1401.5078)</a:t>
            </a:r>
            <a:endParaRPr lang="en-US" sz="1600" dirty="0"/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auto">
          <a:xfrm>
            <a:off x="351992" y="4041989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997" y="6483346"/>
            <a:ext cx="4470389" cy="368300"/>
          </a:xfrm>
        </p:spPr>
        <p:txBody>
          <a:bodyPr/>
          <a:lstStyle/>
          <a:p>
            <a:r>
              <a:rPr lang="en-US" smtClean="0"/>
              <a:t>RHIC-AGS User Meeting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Technique for A</a:t>
            </a:r>
            <a:r>
              <a:rPr lang="en-US" baseline="-25000" dirty="0" smtClean="0"/>
              <a:t>n</a:t>
            </a:r>
            <a:r>
              <a:rPr lang="en-US" dirty="0" smtClean="0"/>
              <a:t> 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62" y="869841"/>
            <a:ext cx="913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</a:t>
            </a:r>
            <a:r>
              <a:rPr lang="en-US" dirty="0"/>
              <a:t>reconstruct </a:t>
            </a:r>
            <a:r>
              <a:rPr lang="en-US" dirty="0">
                <a:solidFill>
                  <a:srgbClr val="FF00FF"/>
                </a:solidFill>
              </a:rPr>
              <a:t>W </a:t>
            </a:r>
            <a:r>
              <a:rPr lang="en-US" dirty="0" smtClean="0">
                <a:solidFill>
                  <a:srgbClr val="FF00FF"/>
                </a:solidFill>
              </a:rPr>
              <a:t>kinematics </a:t>
            </a:r>
            <a:r>
              <a:rPr lang="en-US" dirty="0" smtClean="0"/>
              <a:t>as lepton asymmetry is suppressed and </a:t>
            </a:r>
          </a:p>
          <a:p>
            <a:r>
              <a:rPr lang="en-US" dirty="0" smtClean="0"/>
              <a:t>the kinematic dependences are difficult to resolve </a:t>
            </a:r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resolution effects and statistics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826" t="7766" r="1546" b="3225"/>
          <a:stretch/>
        </p:blipFill>
        <p:spPr>
          <a:xfrm>
            <a:off x="1872594" y="1957252"/>
            <a:ext cx="5444067" cy="25230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830" y="4586709"/>
            <a:ext cx="79432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analysis technique developed at the </a:t>
            </a:r>
            <a:r>
              <a:rPr lang="en-US" dirty="0" err="1" smtClean="0"/>
              <a:t>Tevatron</a:t>
            </a:r>
            <a:r>
              <a:rPr lang="en-US" dirty="0" smtClean="0"/>
              <a:t> and used at LHC</a:t>
            </a:r>
          </a:p>
          <a:p>
            <a:r>
              <a:rPr lang="en-US" dirty="0" smtClean="0"/>
              <a:t>i.e. </a:t>
            </a:r>
            <a:r>
              <a:rPr lang="en-US" dirty="0"/>
              <a:t>CDF PRD 70, 032004 (2004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Philosophy: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W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l+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  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as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n 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is not seen </a:t>
            </a:r>
          </a:p>
          <a:p>
            <a:r>
              <a:rPr lang="en-US" dirty="0" smtClean="0">
                <a:latin typeface="Comic Sans MS"/>
                <a:cs typeface="Comic Sans MS"/>
                <a:sym typeface="Wingdings"/>
              </a:rPr>
              <a:t> reconstruct W kinematics through lepton and recoil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997" y="6483346"/>
            <a:ext cx="4470389" cy="368300"/>
          </a:xfrm>
        </p:spPr>
        <p:txBody>
          <a:bodyPr/>
          <a:lstStyle/>
          <a:p>
            <a:r>
              <a:rPr lang="en-US" smtClean="0"/>
              <a:t>RHIC-AGS User Meeting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7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perPlot_DataM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8420" r="4907" b="4205"/>
          <a:stretch/>
        </p:blipFill>
        <p:spPr>
          <a:xfrm>
            <a:off x="4440391" y="787400"/>
            <a:ext cx="4703609" cy="2063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STAR: A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91142"/>
            <a:ext cx="4494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Analysis Strategy to fully reconstruct </a:t>
            </a:r>
            <a:r>
              <a:rPr lang="en-US" sz="1600" dirty="0" err="1" smtClean="0">
                <a:solidFill>
                  <a:srgbClr val="0000FF"/>
                </a:solidFill>
              </a:rPr>
              <a:t>Ws</a:t>
            </a:r>
            <a:r>
              <a:rPr lang="en-US" sz="1600" dirty="0" smtClean="0">
                <a:solidFill>
                  <a:srgbClr val="0000FF"/>
                </a:solidFill>
              </a:rPr>
              <a:t>: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8276"/>
            <a:ext cx="46845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Follow the analysis steps of the A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 </a:t>
            </a:r>
          </a:p>
          <a:p>
            <a:r>
              <a:rPr lang="en-US" sz="1400" dirty="0" smtClean="0">
                <a:sym typeface="Wingdings"/>
              </a:rPr>
              <a:t> </a:t>
            </a:r>
            <a:r>
              <a:rPr lang="en-US" sz="1400" dirty="0" smtClean="0"/>
              <a:t>W candidate selection via high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 lepton</a:t>
            </a:r>
          </a:p>
          <a:p>
            <a:r>
              <a:rPr lang="en-US" sz="1400" dirty="0" smtClean="0"/>
              <a:t>Data set: 2011 transverse 500 </a:t>
            </a:r>
            <a:r>
              <a:rPr lang="en-US" sz="1400" dirty="0" err="1" smtClean="0"/>
              <a:t>GeV</a:t>
            </a:r>
            <a:r>
              <a:rPr lang="en-US" sz="1400" dirty="0" smtClean="0"/>
              <a:t> data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>
                <a:solidFill>
                  <a:srgbClr val="0000FF"/>
                </a:solidFill>
                <a:latin typeface="Comic Sans MS"/>
                <a:cs typeface="Comic Sans MS"/>
              </a:rPr>
              <a:t>25 pb</a:t>
            </a:r>
            <a:r>
              <a:rPr lang="en-US" sz="1400" baseline="30000" dirty="0">
                <a:solidFill>
                  <a:srgbClr val="0000FF"/>
                </a:solidFill>
                <a:latin typeface="Comic Sans MS"/>
                <a:cs typeface="Comic Sans MS"/>
              </a:rPr>
              <a:t>-</a:t>
            </a:r>
            <a:r>
              <a:rPr lang="en-US" sz="1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400" dirty="0" smtClean="0"/>
              <a:t>)</a:t>
            </a:r>
            <a:endParaRPr lang="en-US" sz="1400" baseline="30000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7732" y="2793547"/>
            <a:ext cx="5662080" cy="1569660"/>
            <a:chOff x="457200" y="4095750"/>
            <a:chExt cx="5662080" cy="1569660"/>
          </a:xfrm>
        </p:grpSpPr>
        <p:grpSp>
          <p:nvGrpSpPr>
            <p:cNvPr id="27" name="Group 26"/>
            <p:cNvGrpSpPr/>
            <p:nvPr/>
          </p:nvGrpSpPr>
          <p:grpSpPr>
            <a:xfrm>
              <a:off x="457200" y="4095750"/>
              <a:ext cx="5237163" cy="1569660"/>
              <a:chOff x="457200" y="4095750"/>
              <a:chExt cx="5576839" cy="156966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7200" y="4095750"/>
                <a:ext cx="55768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5888" indent="-115888">
                  <a:buFont typeface="Wingdings" charset="2"/>
                  <a:buChar char="ü"/>
                </a:pPr>
                <a:r>
                  <a:rPr lang="en-US" sz="1600" dirty="0" smtClean="0">
                    <a:solidFill>
                      <a:srgbClr val="0000FF"/>
                    </a:solidFill>
                  </a:rPr>
                  <a:t> In transverse plane:</a:t>
                </a:r>
              </a:p>
              <a:p>
                <a:pPr marL="115888" indent="-115888">
                  <a:buFont typeface="Wingdings" charset="2"/>
                  <a:buChar char="ü"/>
                </a:pPr>
                <a:endParaRPr lang="en-US" sz="1600" dirty="0" smtClean="0">
                  <a:solidFill>
                    <a:srgbClr val="0000FF"/>
                  </a:solidFill>
                </a:endParaRPr>
              </a:p>
              <a:p>
                <a:pPr marL="115888" indent="-115888">
                  <a:buFont typeface="Wingdings" charset="2"/>
                  <a:buChar char="ü"/>
                </a:pPr>
                <a:r>
                  <a:rPr lang="en-US" sz="1600" dirty="0" smtClean="0">
                    <a:solidFill>
                      <a:srgbClr val="0000FF"/>
                    </a:solidFill>
                  </a:rPr>
                  <a:t> Recoil reconstructed using tracks and towers:</a:t>
                </a:r>
              </a:p>
              <a:p>
                <a:pPr marL="115888" indent="-115888">
                  <a:buFont typeface="Wingdings" charset="2"/>
                  <a:buChar char="ü"/>
                </a:pPr>
                <a:r>
                  <a:rPr lang="en-US" sz="1600" dirty="0" smtClean="0">
                    <a:solidFill>
                      <a:srgbClr val="0000FF"/>
                    </a:solidFill>
                  </a:rPr>
                  <a:t> Part of the recoil not within STAR acceptance </a:t>
                </a:r>
              </a:p>
              <a:p>
                <a:r>
                  <a:rPr lang="en-US" sz="1600" dirty="0">
                    <a:solidFill>
                      <a:srgbClr val="0000FF"/>
                    </a:solidFill>
                    <a:sym typeface="Wingdings"/>
                  </a:rPr>
                  <a:t> </a:t>
                </a:r>
                <a:r>
                  <a:rPr lang="en-US" sz="1600" dirty="0" smtClean="0">
                    <a:solidFill>
                      <a:srgbClr val="0000FF"/>
                    </a:solidFill>
                    <a:sym typeface="Wingdings"/>
                  </a:rPr>
                  <a:t>  </a:t>
                </a:r>
                <a:r>
                  <a:rPr lang="en-US" sz="1600" dirty="0" smtClean="0">
                    <a:solidFill>
                      <a:srgbClr val="FF00FF"/>
                    </a:solidFill>
                    <a:sym typeface="Wingdings"/>
                  </a:rPr>
                  <a:t>correction through MC (</a:t>
                </a:r>
                <a:r>
                  <a:rPr lang="en-US" sz="1600" dirty="0" err="1" smtClean="0">
                    <a:solidFill>
                      <a:srgbClr val="FF00FF"/>
                    </a:solidFill>
                    <a:sym typeface="Wingdings"/>
                  </a:rPr>
                  <a:t>Pythia</a:t>
                </a:r>
                <a:r>
                  <a:rPr lang="en-US" sz="1600" dirty="0" smtClean="0">
                    <a:solidFill>
                      <a:srgbClr val="FF00FF"/>
                    </a:solidFill>
                    <a:sym typeface="Wingdings"/>
                  </a:rPr>
                  <a:t>) </a:t>
                </a:r>
              </a:p>
              <a:p>
                <a:r>
                  <a:rPr lang="en-US" sz="1600" dirty="0">
                    <a:solidFill>
                      <a:srgbClr val="FF00FF"/>
                    </a:solidFill>
                    <a:sym typeface="Wingdings"/>
                  </a:rPr>
                  <a:t> </a:t>
                </a:r>
                <a:r>
                  <a:rPr lang="en-US" sz="1600" dirty="0" smtClean="0">
                    <a:solidFill>
                      <a:srgbClr val="FF00FF"/>
                    </a:solidFill>
                    <a:sym typeface="Wingdings"/>
                  </a:rPr>
                  <a:t> </a:t>
                </a:r>
                <a:r>
                  <a:rPr lang="en-US" sz="1600" dirty="0" smtClean="0">
                    <a:solidFill>
                      <a:srgbClr val="0000FF"/>
                    </a:solidFill>
                    <a:sym typeface="Wingdings"/>
                  </a:rPr>
                  <a:t></a:t>
                </a:r>
                <a:r>
                  <a:rPr lang="en-US" sz="1600" dirty="0" smtClean="0">
                    <a:solidFill>
                      <a:srgbClr val="FF00FF"/>
                    </a:solidFill>
                    <a:sym typeface="Wingdings"/>
                  </a:rPr>
                  <a:t> </a:t>
                </a:r>
                <a:r>
                  <a:rPr lang="en-US" sz="1600" dirty="0" smtClean="0">
                    <a:sym typeface="Wingdings"/>
                  </a:rPr>
                  <a:t>MC-correction </a:t>
                </a:r>
                <a:r>
                  <a:rPr lang="en-US" sz="1600" dirty="0" smtClean="0"/>
                  <a:t>  </a:t>
                </a:r>
              </a:p>
            </p:txBody>
          </p:sp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5338012"/>
                  </p:ext>
                </p:extLst>
              </p:nvPr>
            </p:nvGraphicFramePr>
            <p:xfrm>
              <a:off x="2937699" y="4129565"/>
              <a:ext cx="2442280" cy="3686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70" name="Equation" r:id="rId4" imgW="1346200" imgH="203200" progId="Equation.3">
                      <p:embed/>
                    </p:oleObj>
                  </mc:Choice>
                  <mc:Fallback>
                    <p:oleObj name="Equation" r:id="rId4" imgW="13462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37699" y="4129565"/>
                            <a:ext cx="2442280" cy="3686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5827869"/>
                </p:ext>
              </p:extLst>
            </p:nvPr>
          </p:nvGraphicFramePr>
          <p:xfrm>
            <a:off x="4962760" y="4581619"/>
            <a:ext cx="1156520" cy="391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" name="Equation" r:id="rId6" imgW="1054100" imgH="355600" progId="Equation.DSMT4">
                    <p:embed/>
                  </p:oleObj>
                </mc:Choice>
                <mc:Fallback>
                  <p:oleObj name="Equation" r:id="rId6" imgW="1054100" imgH="355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2760" y="4581619"/>
                          <a:ext cx="1156520" cy="39158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9" name="Picture 38" descr="PaperPlot_PtCorr.ep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" r="20820"/>
          <a:stretch/>
        </p:blipFill>
        <p:spPr>
          <a:xfrm>
            <a:off x="5774724" y="3203379"/>
            <a:ext cx="3369276" cy="3654621"/>
          </a:xfrm>
          <a:prstGeom prst="rect">
            <a:avLst/>
          </a:prstGeom>
        </p:spPr>
      </p:pic>
      <p:graphicFrame>
        <p:nvGraphicFramePr>
          <p:cNvPr id="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130044"/>
              </p:ext>
            </p:extLst>
          </p:nvPr>
        </p:nvGraphicFramePr>
        <p:xfrm>
          <a:off x="575735" y="4305724"/>
          <a:ext cx="1676399" cy="43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Equation" r:id="rId9" imgW="1651000" imgH="431800" progId="Equation.DSMT4">
                  <p:embed/>
                </p:oleObj>
              </mc:Choice>
              <mc:Fallback>
                <p:oleObj name="Equation" r:id="rId9" imgW="1651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35" y="4305724"/>
                        <a:ext cx="1676399" cy="43728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997" y="6483346"/>
            <a:ext cx="4470389" cy="368300"/>
          </a:xfrm>
        </p:spPr>
        <p:txBody>
          <a:bodyPr/>
          <a:lstStyle/>
          <a:p>
            <a:r>
              <a:rPr lang="en-US" smtClean="0"/>
              <a:t>RHIC-AGS User Meeting 2015</a:t>
            </a:r>
            <a:endParaRPr lang="en-US" dirty="0"/>
          </a:p>
        </p:txBody>
      </p:sp>
      <p:pic>
        <p:nvPicPr>
          <p:cNvPr id="42" name="Picture 41" descr="plot_DataMc_WpPt.eps"/>
          <p:cNvPicPr>
            <a:picLocks noChangeAspect="1"/>
          </p:cNvPicPr>
          <p:nvPr/>
        </p:nvPicPr>
        <p:blipFill rotWithShape="1">
          <a:blip r:embed="rId11"/>
          <a:srcRect r="22359" b="3322"/>
          <a:stretch/>
        </p:blipFill>
        <p:spPr>
          <a:xfrm>
            <a:off x="3424405" y="4240308"/>
            <a:ext cx="2236340" cy="2617692"/>
          </a:xfrm>
          <a:prstGeom prst="rect">
            <a:avLst/>
          </a:prstGeom>
        </p:spPr>
      </p:pic>
      <p:pic>
        <p:nvPicPr>
          <p:cNvPr id="18" name="Picture 17" descr="plot_CorrectionVsRecoilPt.png"/>
          <p:cNvPicPr>
            <a:picLocks noChangeAspect="1"/>
          </p:cNvPicPr>
          <p:nvPr/>
        </p:nvPicPr>
        <p:blipFill rotWithShape="1">
          <a:blip r:embed="rId12"/>
          <a:srcRect l="6844" t="7008" r="13613"/>
          <a:stretch/>
        </p:blipFill>
        <p:spPr>
          <a:xfrm>
            <a:off x="0" y="4795401"/>
            <a:ext cx="3150297" cy="21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07045"/>
            <a:ext cx="523716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</a:rPr>
              <a:t>W Rapidity reconstruction:</a:t>
            </a:r>
            <a:endParaRPr lang="en-US" sz="1200" dirty="0" smtClean="0">
              <a:solidFill>
                <a:srgbClr val="FF00FF"/>
              </a:solidFill>
            </a:endParaRPr>
          </a:p>
          <a:p>
            <a:pPr marL="228600" indent="-228600">
              <a:spcAft>
                <a:spcPts val="600"/>
              </a:spcAft>
              <a:buFont typeface="Wingdings" charset="2"/>
              <a:buChar char="ü"/>
            </a:pPr>
            <a:r>
              <a:rPr lang="en-US" sz="1600" dirty="0"/>
              <a:t>W longitudinal momentum (along z) can be calculated from the invariant </a:t>
            </a:r>
            <a:r>
              <a:rPr lang="en-US" sz="1600" dirty="0" smtClean="0"/>
              <a:t>mass: 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ü"/>
            </a:pPr>
            <a:r>
              <a:rPr lang="en-US" sz="1600" dirty="0"/>
              <a:t>Neutrino longitudinal momentum component from quadratic equation</a:t>
            </a:r>
          </a:p>
          <a:p>
            <a:endParaRPr lang="en-US" sz="1600" dirty="0">
              <a:solidFill>
                <a:srgbClr val="FF00FF"/>
              </a:solidFill>
            </a:endParaRPr>
          </a:p>
        </p:txBody>
      </p:sp>
      <p:pic>
        <p:nvPicPr>
          <p:cNvPr id="12" name="Picture 11" descr="hWBosonPz_GoodRecoFraction_OtherSol.png"/>
          <p:cNvPicPr>
            <a:picLocks noChangeAspect="1"/>
          </p:cNvPicPr>
          <p:nvPr/>
        </p:nvPicPr>
        <p:blipFill rotWithShape="1">
          <a:blip r:embed="rId3"/>
          <a:srcRect r="23095" b="2572"/>
          <a:stretch/>
        </p:blipFill>
        <p:spPr>
          <a:xfrm>
            <a:off x="5450421" y="238550"/>
            <a:ext cx="2215141" cy="263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STAR: A</a:t>
            </a:r>
            <a:r>
              <a:rPr lang="en-US" baseline="-25000" dirty="0"/>
              <a:t>N</a:t>
            </a:r>
            <a:r>
              <a:rPr lang="en-US" baseline="30000" dirty="0"/>
              <a:t>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RHIC-AGS User Meeting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666" y="2031777"/>
            <a:ext cx="2530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GOOD data/MC agreement</a:t>
            </a:r>
            <a:endParaRPr lang="en-US" sz="1400" b="1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140211"/>
              </p:ext>
            </p:extLst>
          </p:nvPr>
        </p:nvGraphicFramePr>
        <p:xfrm>
          <a:off x="3888317" y="1149360"/>
          <a:ext cx="1549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Equation" r:id="rId4" imgW="1549400" imgH="215900" progId="Equation.DSMT4">
                  <p:embed/>
                </p:oleObj>
              </mc:Choice>
              <mc:Fallback>
                <p:oleObj name="Equation" r:id="rId4" imgW="15494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8317" y="1149360"/>
                        <a:ext cx="1549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44713"/>
              </p:ext>
            </p:extLst>
          </p:nvPr>
        </p:nvGraphicFramePr>
        <p:xfrm>
          <a:off x="2224617" y="1710277"/>
          <a:ext cx="220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Equation" r:id="rId6" imgW="2209800" imgH="279400" progId="Equation.DSMT4">
                  <p:embed/>
                </p:oleObj>
              </mc:Choice>
              <mc:Fallback>
                <p:oleObj name="Equation" r:id="rId6" imgW="2209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24617" y="1710277"/>
                        <a:ext cx="2209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102891"/>
              </p:ext>
            </p:extLst>
          </p:nvPr>
        </p:nvGraphicFramePr>
        <p:xfrm>
          <a:off x="4456113" y="1674294"/>
          <a:ext cx="889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Equation" r:id="rId8" imgW="889000" imgH="381000" progId="Equation.DSMT4">
                  <p:embed/>
                </p:oleObj>
              </mc:Choice>
              <mc:Fallback>
                <p:oleObj name="Equation" r:id="rId8" imgW="8890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56113" y="1674294"/>
                        <a:ext cx="889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2438399"/>
            <a:ext cx="67679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Systematics determined through a MC challenge method</a:t>
            </a:r>
          </a:p>
          <a:p>
            <a:r>
              <a:rPr lang="en-US" sz="1600" dirty="0" smtClean="0"/>
              <a:t>input asymmetries from </a:t>
            </a:r>
            <a:r>
              <a:rPr lang="en-US" sz="1600" dirty="0"/>
              <a:t>arXiv:</a:t>
            </a:r>
            <a:r>
              <a:rPr lang="en-US" sz="1600" dirty="0" smtClean="0"/>
              <a:t>1401.5078 and reconstruct it back</a:t>
            </a:r>
            <a:endParaRPr lang="en-US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t="6374" r="7382"/>
          <a:stretch/>
        </p:blipFill>
        <p:spPr>
          <a:xfrm>
            <a:off x="44179" y="3313042"/>
            <a:ext cx="3202608" cy="3543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6040" r="7356"/>
          <a:stretch/>
        </p:blipFill>
        <p:spPr>
          <a:xfrm>
            <a:off x="3213663" y="3302000"/>
            <a:ext cx="3235739" cy="3556000"/>
          </a:xfrm>
          <a:prstGeom prst="rect">
            <a:avLst/>
          </a:prstGeom>
        </p:spPr>
      </p:pic>
      <p:pic>
        <p:nvPicPr>
          <p:cNvPr id="21" name="Picture 20" descr="hd_Z0_AsymAmpSqrtVsRap.eps"/>
          <p:cNvPicPr>
            <a:picLocks noChangeAspect="1"/>
          </p:cNvPicPr>
          <p:nvPr/>
        </p:nvPicPr>
        <p:blipFill rotWithShape="1">
          <a:blip r:embed="rId12"/>
          <a:srcRect l="2249" t="8019" r="8046" b="3430"/>
          <a:stretch/>
        </p:blipFill>
        <p:spPr>
          <a:xfrm>
            <a:off x="6473772" y="3611219"/>
            <a:ext cx="2670228" cy="252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in RUN-17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RHIC-AGS User Meeting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57195"/>
            <a:ext cx="83279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ssumptions: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integrated delivered luminosity of 400 pb</a:t>
            </a:r>
            <a:r>
              <a:rPr lang="en-US" baseline="30000" dirty="0" smtClean="0"/>
              <a:t>-1 </a:t>
            </a:r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7 weeks transversely polarized </a:t>
            </a:r>
            <a:r>
              <a:rPr lang="en-US" dirty="0" err="1" smtClean="0">
                <a:sym typeface="Wingdings"/>
              </a:rPr>
              <a:t>p+p</a:t>
            </a:r>
            <a:r>
              <a:rPr lang="en-US" dirty="0" smtClean="0">
                <a:sym typeface="Wingdings"/>
              </a:rPr>
              <a:t> at 510 </a:t>
            </a:r>
            <a:r>
              <a:rPr lang="en-US" dirty="0" err="1" smtClean="0">
                <a:sym typeface="Wingdings"/>
              </a:rPr>
              <a:t>GeV</a:t>
            </a:r>
            <a:endParaRPr lang="en-US" dirty="0" smtClean="0">
              <a:sym typeface="Wingdings"/>
            </a:endParaRPr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electron lenses are operational and dynamic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-squeeze is used 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throughout the fill </a:t>
            </a: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smoothed </a:t>
            </a:r>
            <a:r>
              <a:rPr lang="en-US" dirty="0" err="1" smtClean="0">
                <a:sym typeface="Wingdings"/>
              </a:rPr>
              <a:t>lumi</a:t>
            </a:r>
            <a:r>
              <a:rPr lang="en-US" dirty="0" smtClean="0">
                <a:sym typeface="Wingdings"/>
              </a:rPr>
              <a:t>-decay during fills</a:t>
            </a: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reduced pileup effects in TPC  high W reconstruction efficiency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hd_WAsym2016ProjPt_zoom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7160" r="7901"/>
          <a:stretch/>
        </p:blipFill>
        <p:spPr>
          <a:xfrm>
            <a:off x="101600" y="2531527"/>
            <a:ext cx="2848640" cy="3141037"/>
          </a:xfrm>
          <a:prstGeom prst="rect">
            <a:avLst/>
          </a:prstGeom>
        </p:spPr>
      </p:pic>
      <p:pic>
        <p:nvPicPr>
          <p:cNvPr id="8" name="Picture 7" descr="hd_WAsym2016ProjRap_zoom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6790" r="7643"/>
          <a:stretch/>
        </p:blipFill>
        <p:spPr>
          <a:xfrm>
            <a:off x="3115734" y="2531526"/>
            <a:ext cx="2865361" cy="3153555"/>
          </a:xfrm>
          <a:prstGeom prst="rect">
            <a:avLst/>
          </a:prstGeom>
        </p:spPr>
      </p:pic>
      <p:pic>
        <p:nvPicPr>
          <p:cNvPr id="9" name="Picture 8" descr="hd_Z0Asym2016ProjRap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9013" r="7772" b="4074"/>
          <a:stretch/>
        </p:blipFill>
        <p:spPr>
          <a:xfrm>
            <a:off x="6104467" y="2590789"/>
            <a:ext cx="2877868" cy="2940510"/>
          </a:xfrm>
          <a:prstGeom prst="rect">
            <a:avLst/>
          </a:prstGeom>
        </p:spPr>
      </p:pic>
      <p:sp>
        <p:nvSpPr>
          <p:cNvPr id="10" name="AutoShape 49"/>
          <p:cNvSpPr>
            <a:spLocks noChangeArrowheads="1"/>
          </p:cNvSpPr>
          <p:nvPr/>
        </p:nvSpPr>
        <p:spPr bwMode="auto">
          <a:xfrm>
            <a:off x="617317" y="5983643"/>
            <a:ext cx="932083" cy="27322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252" y="5706529"/>
            <a:ext cx="6906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Will provide data to constrain TMD evolution</a:t>
            </a:r>
          </a:p>
          <a:p>
            <a:pPr algn="ctr"/>
            <a:r>
              <a:rPr lang="en-US" dirty="0" smtClean="0"/>
              <a:t>                                          sea-quark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fct</a:t>
            </a:r>
            <a:endParaRPr lang="en-US" dirty="0" smtClean="0"/>
          </a:p>
          <a:p>
            <a:pPr algn="ctr"/>
            <a:r>
              <a:rPr lang="en-US" dirty="0" smtClean="0"/>
              <a:t>             test sign-change if TMD evolution ÷ ~5 or less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16442" y="697076"/>
            <a:ext cx="8554217" cy="5428550"/>
            <a:chOff x="316442" y="697076"/>
            <a:chExt cx="8554217" cy="5428550"/>
          </a:xfrm>
        </p:grpSpPr>
        <p:sp>
          <p:nvSpPr>
            <p:cNvPr id="13" name="Content Placeholder 5"/>
            <p:cNvSpPr txBox="1">
              <a:spLocks/>
            </p:cNvSpPr>
            <p:nvPr/>
          </p:nvSpPr>
          <p:spPr>
            <a:xfrm rot="21000000">
              <a:off x="316442" y="697076"/>
              <a:ext cx="8531225" cy="54285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  <a:effectLst>
              <a:glow rad="101600">
                <a:schemeClr val="bg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  <p:txBody>
            <a:bodyPr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Wingdings" charset="2"/>
                <a:buChar char="q"/>
                <a:defRPr kumimoji="1" sz="2200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Wingdings" charset="2"/>
                <a:buChar char="Ø"/>
                <a:defRPr kumimoji="1" sz="2000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kumimoji="1" sz="1800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kumimoji="1" sz="1600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SzPct val="120000"/>
                <a:buFontTx/>
                <a:buBlip>
                  <a:blip r:embed="rId7"/>
                </a:buBlip>
                <a:defRPr kumimoji="1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kumimoji="1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kumimoji="1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kumimoji="1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kumimoji="1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9pPr>
            </a:lstStyle>
            <a:p>
              <a:pPr marL="0" indent="0" algn="ctr">
                <a:buFont typeface="Wingdings" charset="2"/>
                <a:buNone/>
              </a:pPr>
              <a:r>
                <a:rPr lang="en-US" sz="2400" u="sng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Measuring the sign change through DY</a:t>
              </a:r>
            </a:p>
            <a:p>
              <a:pPr marL="0" indent="0" algn="ctr">
                <a:buFont typeface="Wingdings" charset="2"/>
                <a:buNone/>
              </a:pPr>
              <a:r>
                <a:rPr lang="en-US" sz="2400" dirty="0" smtClean="0">
                  <a:solidFill>
                    <a:schemeClr val="bg2"/>
                  </a:solidFill>
                  <a:latin typeface="Comic Sans MS"/>
                  <a:cs typeface="Comic Sans MS"/>
                </a:rPr>
                <a:t>STAR has investigated in detail the option</a:t>
              </a:r>
              <a:endParaRPr lang="en-US" sz="2400" dirty="0" smtClean="0">
                <a:solidFill>
                  <a:schemeClr val="bg2"/>
                </a:solidFill>
                <a:latin typeface="Comic Sans MS"/>
                <a:cs typeface="Comic Sans MS"/>
                <a:sym typeface="Wingdings"/>
              </a:endParaRPr>
            </a:p>
            <a:p>
              <a:pPr marL="0" indent="0" algn="ctr">
                <a:buFont typeface="Wingdings" charset="2"/>
                <a:buNone/>
              </a:pPr>
              <a:r>
                <a:rPr lang="en-US" sz="2400" dirty="0" smtClean="0">
                  <a:solidFill>
                    <a:schemeClr val="bg2"/>
                  </a:solidFill>
                  <a:latin typeface="Comic Sans MS"/>
                  <a:cs typeface="Comic Sans MS"/>
                  <a:sym typeface="Wingdings"/>
                </a:rPr>
                <a:t>FMS &amp; Pre- and Post-shower</a:t>
              </a:r>
            </a:p>
            <a:p>
              <a:pPr marL="0" indent="0" algn="ctr">
                <a:buFont typeface="Wingdings" charset="2"/>
                <a:buNone/>
              </a:pPr>
              <a:endParaRPr lang="en-US" sz="2400" baseline="30000" dirty="0">
                <a:solidFill>
                  <a:schemeClr val="bg2"/>
                </a:solidFill>
                <a:latin typeface="Comic Sans MS"/>
                <a:cs typeface="Comic Sans MS"/>
                <a:sym typeface="Wingdings"/>
              </a:endParaRPr>
            </a:p>
            <a:p>
              <a:pPr marL="0" indent="0" algn="ctr">
                <a:buFont typeface="Wingdings" charset="2"/>
                <a:buNone/>
              </a:pPr>
              <a:endParaRPr lang="en-US" sz="2400" baseline="30000" dirty="0" smtClean="0">
                <a:solidFill>
                  <a:schemeClr val="bg2"/>
                </a:solidFill>
                <a:latin typeface="Comic Sans MS"/>
                <a:cs typeface="Comic Sans MS"/>
                <a:sym typeface="Wingdings"/>
              </a:endParaRPr>
            </a:p>
            <a:p>
              <a:pPr marL="0" indent="0" algn="ctr">
                <a:buFont typeface="Wingdings" charset="2"/>
                <a:buNone/>
              </a:pPr>
              <a:r>
                <a:rPr lang="en-US" sz="2400" dirty="0" smtClean="0">
                  <a:solidFill>
                    <a:schemeClr val="bg2"/>
                  </a:solidFill>
                  <a:latin typeface="Comic Sans MS"/>
                  <a:cs typeface="Comic Sans MS"/>
                  <a:sym typeface="Wingdings"/>
                </a:rPr>
                <a:t>             Results for a run-17</a:t>
              </a:r>
            </a:p>
            <a:p>
              <a:pPr marL="0" indent="0" algn="ctr">
                <a:buFont typeface="Wingdings" charset="2"/>
                <a:buNone/>
              </a:pPr>
              <a:endParaRPr lang="en-US" sz="2400" baseline="30000" dirty="0">
                <a:solidFill>
                  <a:schemeClr val="bg2"/>
                </a:solidFill>
                <a:latin typeface="Comic Sans MS"/>
                <a:cs typeface="Comic Sans MS"/>
                <a:sym typeface="Wingdings"/>
              </a:endParaRPr>
            </a:p>
            <a:p>
              <a:pPr marL="0" indent="0" algn="ctr">
                <a:buFont typeface="Wingdings" charset="2"/>
                <a:buNone/>
              </a:pPr>
              <a:endParaRPr lang="en-US" sz="2400" baseline="30000" dirty="0" smtClean="0">
                <a:solidFill>
                  <a:schemeClr val="bg2"/>
                </a:solidFill>
                <a:latin typeface="Comic Sans MS"/>
                <a:cs typeface="Comic Sans MS"/>
                <a:sym typeface="Wingdings"/>
              </a:endParaRPr>
            </a:p>
            <a:p>
              <a:pPr marL="0" indent="0" algn="ctr">
                <a:buFont typeface="Wingdings" charset="2"/>
                <a:buNone/>
              </a:pPr>
              <a:endParaRPr lang="en-US" sz="2400" baseline="30000" dirty="0">
                <a:solidFill>
                  <a:schemeClr val="bg2"/>
                </a:solidFill>
                <a:latin typeface="Comic Sans MS"/>
                <a:cs typeface="Comic Sans MS"/>
                <a:sym typeface="Wingdings"/>
              </a:endParaRPr>
            </a:p>
            <a:p>
              <a:pPr marL="0" indent="0" algn="ctr">
                <a:buFont typeface="Wingdings" charset="2"/>
                <a:buNone/>
              </a:pPr>
              <a:endParaRPr lang="en-US" sz="2400" baseline="30000" dirty="0" smtClean="0">
                <a:solidFill>
                  <a:schemeClr val="bg2"/>
                </a:solidFill>
                <a:latin typeface="Comic Sans MS"/>
                <a:cs typeface="Comic Sans MS"/>
                <a:sym typeface="Wingdings"/>
              </a:endParaRPr>
            </a:p>
            <a:p>
              <a:pPr marL="0" indent="0" algn="ctr">
                <a:buFont typeface="Wingdings" charset="2"/>
                <a:buNone/>
              </a:pPr>
              <a:endParaRPr lang="en-US" sz="2400" dirty="0" smtClean="0">
                <a:solidFill>
                  <a:schemeClr val="bg2"/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22" name="Picture 21" descr="C:\Users\Samuel\Desktop\DY_PICS\b2s_compare.png"/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" t="10457" r="1600" b="848"/>
            <a:stretch/>
          </p:blipFill>
          <p:spPr bwMode="auto">
            <a:xfrm rot="21000000">
              <a:off x="403348" y="2488649"/>
              <a:ext cx="3014345" cy="2057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/>
            <p:cNvPicPr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4" r="8251"/>
            <a:stretch/>
          </p:blipFill>
          <p:spPr bwMode="auto">
            <a:xfrm rot="21000000">
              <a:off x="3566519" y="3587503"/>
              <a:ext cx="2607310" cy="22009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/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8" r="7349"/>
            <a:stretch/>
          </p:blipFill>
          <p:spPr bwMode="auto">
            <a:xfrm rot="21000000">
              <a:off x="6258904" y="3183627"/>
              <a:ext cx="2611755" cy="23018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14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12725" y="1803400"/>
            <a:ext cx="2231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Note:</a:t>
            </a:r>
          </a:p>
          <a:p>
            <a:r>
              <a:rPr lang="en-US" sz="1400" dirty="0" smtClean="0"/>
              <a:t>similar capabilities with </a:t>
            </a:r>
          </a:p>
          <a:p>
            <a:r>
              <a:rPr lang="en-US" sz="1400" dirty="0" smtClean="0"/>
              <a:t>PHENIX MPC-EX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</a:t>
            </a:r>
            <a:r>
              <a:rPr lang="en-US" dirty="0" smtClean="0"/>
              <a:t>Channel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4533" y="3412056"/>
            <a:ext cx="393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for direct photon production: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4432"/>
            <a:ext cx="284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FF"/>
                </a:solidFill>
              </a:rPr>
              <a:t>STAR FMS-</a:t>
            </a:r>
            <a:r>
              <a:rPr lang="en-US" u="sng" dirty="0" err="1" smtClean="0">
                <a:solidFill>
                  <a:srgbClr val="FF00FF"/>
                </a:solidFill>
              </a:rPr>
              <a:t>PreShower</a:t>
            </a:r>
            <a:r>
              <a:rPr lang="en-US" u="sng" dirty="0" smtClean="0">
                <a:solidFill>
                  <a:srgbClr val="FF00FF"/>
                </a:solidFill>
              </a:rPr>
              <a:t>:</a:t>
            </a:r>
            <a:endParaRPr lang="en-US" u="sng" dirty="0">
              <a:solidFill>
                <a:srgbClr val="FF00FF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5" t="12043" r="19972" b="8923"/>
          <a:stretch/>
        </p:blipFill>
        <p:spPr bwMode="auto">
          <a:xfrm>
            <a:off x="100330" y="703570"/>
            <a:ext cx="2363470" cy="2452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projection_200_new(1)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41"/>
          <a:stretch/>
        </p:blipFill>
        <p:spPr>
          <a:xfrm>
            <a:off x="2526968" y="1485889"/>
            <a:ext cx="1906959" cy="1899920"/>
          </a:xfrm>
          <a:prstGeom prst="rect">
            <a:avLst/>
          </a:prstGeom>
        </p:spPr>
      </p:pic>
      <p:pic>
        <p:nvPicPr>
          <p:cNvPr id="13" name="Picture 12" descr="projection_500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2"/>
          <a:stretch/>
        </p:blipFill>
        <p:spPr>
          <a:xfrm>
            <a:off x="4588098" y="1477413"/>
            <a:ext cx="1939268" cy="1899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7600" y="706944"/>
            <a:ext cx="5641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3 layer </a:t>
            </a:r>
            <a:r>
              <a:rPr lang="en-US" dirty="0" err="1" smtClean="0">
                <a:effectLst/>
              </a:rPr>
              <a:t>preshower</a:t>
            </a:r>
            <a:r>
              <a:rPr lang="en-US" dirty="0" smtClean="0">
                <a:effectLst/>
              </a:rPr>
              <a:t> in </a:t>
            </a:r>
            <a:r>
              <a:rPr lang="en-US" dirty="0">
                <a:effectLst/>
              </a:rPr>
              <a:t>front of the FMS, </a:t>
            </a:r>
            <a:endParaRPr lang="en-US" dirty="0" smtClean="0">
              <a:effectLst/>
            </a:endParaRPr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effectLst/>
              </a:rPr>
              <a:t>distinguish </a:t>
            </a:r>
            <a:r>
              <a:rPr lang="en-US" dirty="0">
                <a:effectLst/>
              </a:rPr>
              <a:t>photons, electrons/positrons </a:t>
            </a:r>
            <a:endParaRPr lang="en-US" dirty="0" smtClean="0">
              <a:effectLst/>
            </a:endParaRPr>
          </a:p>
          <a:p>
            <a:pPr>
              <a:buClr>
                <a:srgbClr val="0000FF"/>
              </a:buClr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 and charged hadrons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  <a:sym typeface="Wingdings"/>
              </a:rPr>
              <a:t> installed for RUN-15</a:t>
            </a:r>
            <a:endParaRPr lang="en-US" dirty="0"/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auto">
          <a:xfrm>
            <a:off x="150449" y="3391314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pic>
        <p:nvPicPr>
          <p:cNvPr id="15" name="Picture 14" descr="direct_photon_200_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2" y="548650"/>
            <a:ext cx="3977640" cy="2708910"/>
          </a:xfrm>
          <a:prstGeom prst="rect">
            <a:avLst/>
          </a:prstGeom>
        </p:spPr>
      </p:pic>
      <p:pic>
        <p:nvPicPr>
          <p:cNvPr id="16" name="Picture 15" descr="direct_photon_500_t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93" y="559220"/>
            <a:ext cx="3977640" cy="27089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5870" y="3877733"/>
            <a:ext cx="741741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sensitive to sign change, but in TWIST-3 formalism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not sensitive to TMD evolution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no sensitivity to sea-quarks; mainly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v</a:t>
            </a:r>
            <a:r>
              <a:rPr lang="en-US" dirty="0" smtClean="0"/>
              <a:t> and d</a:t>
            </a:r>
            <a:r>
              <a:rPr lang="en-US" baseline="-25000" dirty="0" smtClean="0"/>
              <a:t>v</a:t>
            </a:r>
            <a:r>
              <a:rPr lang="en-US" dirty="0" smtClean="0"/>
              <a:t> at high x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collinear objects but more complicated evolutions than DGLAP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mtClean="0"/>
              <a:t>indirect constraint </a:t>
            </a:r>
            <a:r>
              <a:rPr lang="en-US" dirty="0" smtClean="0"/>
              <a:t>on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fct</a:t>
            </a:r>
            <a:r>
              <a:rPr lang="en-US" dirty="0" smtClean="0"/>
              <a:t>. </a:t>
            </a:r>
          </a:p>
          <a:p>
            <a:pPr>
              <a:buClr>
                <a:srgbClr val="0000FF"/>
              </a:buClr>
            </a:pP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185611"/>
              </p:ext>
            </p:extLst>
          </p:nvPr>
        </p:nvGraphicFramePr>
        <p:xfrm>
          <a:off x="4242329" y="5010156"/>
          <a:ext cx="3467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8" imgW="3467100" imgH="660400" progId="Equation.DSMT4">
                  <p:embed/>
                </p:oleObj>
              </mc:Choice>
              <mc:Fallback>
                <p:oleObj name="Equation" r:id="rId8" imgW="34671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42329" y="5010156"/>
                        <a:ext cx="34671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49"/>
          <p:cNvSpPr>
            <a:spLocks noChangeArrowheads="1"/>
          </p:cNvSpPr>
          <p:nvPr/>
        </p:nvSpPr>
        <p:spPr bwMode="auto">
          <a:xfrm>
            <a:off x="489116" y="5804314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2467" y="5689600"/>
            <a:ext cx="6533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a replacement for A</a:t>
            </a:r>
            <a:r>
              <a:rPr lang="en-US" baseline="-25000" dirty="0" smtClean="0"/>
              <a:t>N</a:t>
            </a:r>
            <a:r>
              <a:rPr lang="en-US" dirty="0" smtClean="0"/>
              <a:t>(W</a:t>
            </a:r>
            <a:r>
              <a:rPr lang="en-US" baseline="30000" dirty="0" smtClean="0"/>
              <a:t>+/-</a:t>
            </a:r>
            <a:r>
              <a:rPr lang="en-US" dirty="0" smtClean="0"/>
              <a:t>, Z</a:t>
            </a:r>
            <a:r>
              <a:rPr lang="en-US" baseline="30000" dirty="0" smtClean="0"/>
              <a:t>0</a:t>
            </a:r>
            <a:r>
              <a:rPr lang="en-US" dirty="0" smtClean="0"/>
              <a:t>, DY) measurement</a:t>
            </a:r>
          </a:p>
          <a:p>
            <a:pPr algn="ctr"/>
            <a:r>
              <a:rPr lang="en-US" dirty="0" smtClean="0"/>
              <a:t>but an important complementary piece in the puzzle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997" y="6483346"/>
            <a:ext cx="4470389" cy="368300"/>
          </a:xfrm>
        </p:spPr>
        <p:txBody>
          <a:bodyPr/>
          <a:lstStyle/>
          <a:p>
            <a:r>
              <a:rPr lang="en-US" smtClean="0"/>
              <a:t>RHIC-AGS User Meeting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9" grpId="0"/>
      <p:bldP spid="17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possibilities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52221"/>
              </p:ext>
            </p:extLst>
          </p:nvPr>
        </p:nvGraphicFramePr>
        <p:xfrm>
          <a:off x="177800" y="694267"/>
          <a:ext cx="88392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448733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lang="en-US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(W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+/-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,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Z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lang="en-US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(DY)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lang="en-US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 to sign </a:t>
                      </a:r>
                      <a:r>
                        <a:rPr lang="en-US" sz="1600" smtClean="0">
                          <a:latin typeface="Comic Sans MS"/>
                          <a:cs typeface="Comic Sans MS"/>
                        </a:rPr>
                        <a:t>change through </a:t>
                      </a:r>
                      <a:r>
                        <a:rPr lang="en-US" sz="1600" baseline="0" smtClean="0">
                          <a:latin typeface="Comic Sans MS"/>
                          <a:cs typeface="Comic Sans MS"/>
                        </a:rPr>
                        <a:t>TMDs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 to sign change through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Twist-3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q,F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(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x,x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)</a:t>
                      </a:r>
                      <a:endParaRPr lang="en-US" sz="1600" baseline="-25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to TMD</a:t>
                      </a:r>
                    </a:p>
                    <a:p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evolution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8918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 to sea-quark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Sivers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fct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19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need detector upgrades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FMS </a:t>
                      </a:r>
                      <a:r>
                        <a:rPr lang="en-US" sz="1200" dirty="0" err="1" smtClean="0">
                          <a:latin typeface="Comic Sans MS"/>
                          <a:cs typeface="Comic Sans MS"/>
                        </a:rPr>
                        <a:t>postshower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no</a:t>
                      </a: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biggest experimental challenge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integrated luminosity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background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suppression &amp; integrated luminosity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---------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utoShape 49"/>
          <p:cNvSpPr>
            <a:spLocks noChangeArrowheads="1"/>
          </p:cNvSpPr>
          <p:nvPr/>
        </p:nvSpPr>
        <p:spPr bwMode="auto">
          <a:xfrm>
            <a:off x="311701" y="5806527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3306" y="5700277"/>
            <a:ext cx="7743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(DY,W</a:t>
            </a:r>
            <a:r>
              <a:rPr lang="en-US" baseline="30000" dirty="0">
                <a:solidFill>
                  <a:srgbClr val="0000FF"/>
                </a:solidFill>
                <a:latin typeface="Comic Sans MS"/>
                <a:cs typeface="Comic Sans MS"/>
              </a:rPr>
              <a:t>+/-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Z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 clean and proven probes sensitive to all questions</a:t>
            </a:r>
          </a:p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       in a timely way without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the need for upgrades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997" y="6483346"/>
            <a:ext cx="4470389" cy="368300"/>
          </a:xfrm>
        </p:spPr>
        <p:txBody>
          <a:bodyPr/>
          <a:lstStyle/>
          <a:p>
            <a:r>
              <a:rPr lang="en-US" smtClean="0"/>
              <a:t>RHIC-AGS User Meeting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_Boson_Production_Illustration-600p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91" y="496067"/>
            <a:ext cx="5545667" cy="3234972"/>
          </a:xfrm>
          <a:prstGeom prst="rect">
            <a:avLst/>
          </a:prstGeom>
        </p:spPr>
      </p:pic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Production Basics</a:t>
            </a:r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5BDB-5E3F-244E-9F13-D354E3EE525C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913767"/>
              </p:ext>
            </p:extLst>
          </p:nvPr>
        </p:nvGraphicFramePr>
        <p:xfrm>
          <a:off x="328863" y="1226089"/>
          <a:ext cx="1368029" cy="83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4" imgW="1181100" imgH="723900" progId="Equation.DSMT4">
                  <p:embed/>
                </p:oleObj>
              </mc:Choice>
              <mc:Fallback>
                <p:oleObj name="Equation" r:id="rId4" imgW="1181100" imgH="723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63" y="1226089"/>
                        <a:ext cx="1368029" cy="8390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33837" name="Text Box 45"/>
          <p:cNvSpPr txBox="1">
            <a:spLocks noChangeArrowheads="1"/>
          </p:cNvSpPr>
          <p:nvPr/>
        </p:nvSpPr>
        <p:spPr bwMode="auto">
          <a:xfrm>
            <a:off x="0" y="3552749"/>
            <a:ext cx="534458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err="1" smtClean="0">
                <a:latin typeface="Comic Sans MS"/>
                <a:cs typeface="Comic Sans MS"/>
              </a:rPr>
              <a:t>Ws</a:t>
            </a:r>
            <a:r>
              <a:rPr lang="en-US" b="1" dirty="0" smtClean="0">
                <a:latin typeface="Comic Sans MS"/>
                <a:cs typeface="Comic Sans MS"/>
              </a:rPr>
              <a:t> naturally separate </a:t>
            </a:r>
            <a:r>
              <a:rPr lang="en-US" dirty="0" smtClean="0">
                <a:latin typeface="Comic Sans MS"/>
                <a:cs typeface="Comic Sans MS"/>
              </a:rPr>
              <a:t>quark flavors </a:t>
            </a:r>
          </a:p>
          <a:p>
            <a:pPr marL="285750" indent="-285750">
              <a:spcBef>
                <a:spcPts val="0"/>
              </a:spcBef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latin typeface="Comic Sans MS"/>
                <a:cs typeface="Comic Sans MS"/>
                <a:sym typeface="Wingdings"/>
              </a:rPr>
              <a:t>rapidity: sea vs. valence quarks</a:t>
            </a:r>
          </a:p>
          <a:p>
            <a:pPr>
              <a:spcBef>
                <a:spcPts val="0"/>
              </a:spcBef>
              <a:buClr>
                <a:srgbClr val="0000FF"/>
              </a:buClr>
            </a:pPr>
            <a:endParaRPr lang="en-US" dirty="0" smtClean="0">
              <a:latin typeface="Comic Sans MS"/>
              <a:cs typeface="Comic Sans MS"/>
            </a:endParaRPr>
          </a:p>
          <a:p>
            <a:pPr>
              <a:spcBef>
                <a:spcPts val="0"/>
              </a:spcBef>
            </a:pPr>
            <a:r>
              <a:rPr lang="en-US" b="1" dirty="0" err="1" smtClean="0">
                <a:latin typeface="Comic Sans MS"/>
                <a:cs typeface="Comic Sans MS"/>
              </a:rPr>
              <a:t>Ws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are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>
                <a:latin typeface="Comic Sans MS"/>
                <a:cs typeface="Comic Sans MS"/>
              </a:rPr>
              <a:t>maximally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parity violating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Ws</a:t>
            </a:r>
            <a:r>
              <a:rPr lang="en-US" b="1" dirty="0" smtClean="0">
                <a:latin typeface="Comic Sans MS"/>
                <a:cs typeface="Comic Sans MS"/>
              </a:rPr>
              <a:t> couple only to one </a:t>
            </a:r>
            <a:r>
              <a:rPr lang="en-US" b="1" dirty="0" err="1" smtClean="0">
                <a:latin typeface="Comic Sans MS"/>
                <a:cs typeface="Comic Sans MS"/>
              </a:rPr>
              <a:t>parton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helicity</a:t>
            </a:r>
            <a:endParaRPr lang="en-US" b="1" dirty="0" smtClean="0">
              <a:latin typeface="Comic Sans MS"/>
              <a:cs typeface="Comic Sans MS"/>
            </a:endParaRPr>
          </a:p>
        </p:txBody>
      </p:sp>
      <p:sp>
        <p:nvSpPr>
          <p:cNvPr id="21" name="Horizontal Scroll 20"/>
          <p:cNvSpPr/>
          <p:nvPr/>
        </p:nvSpPr>
        <p:spPr bwMode="auto">
          <a:xfrm>
            <a:off x="4570412" y="4260460"/>
            <a:ext cx="4573587" cy="2519753"/>
          </a:xfrm>
          <a:prstGeom prst="horizontalScroll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1613" y="4515380"/>
            <a:ext cx="42755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Complementary to SIDIS: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very high Q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-scale 6400 GeV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extremely clean theoretically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Fragmentation function 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/>
              </a:rPr>
              <a:t>stringent test on theory approach </a:t>
            </a:r>
          </a:p>
          <a:p>
            <a:r>
              <a:rPr lang="en-US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  for SIDIS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sym typeface="Wingdings"/>
              </a:rPr>
              <a:t>      UNIVERSALITY of PDFs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RHIC-AGS User Meeting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348" y="0"/>
            <a:ext cx="9232348" cy="609600"/>
          </a:xfrm>
        </p:spPr>
        <p:txBody>
          <a:bodyPr/>
          <a:lstStyle/>
          <a:p>
            <a:r>
              <a:rPr lang="en-US" dirty="0" smtClean="0"/>
              <a:t>Are sea quarks flavor-symmetric?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nnpdf23_nnlo_allpdf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67"/>
          <a:stretch/>
        </p:blipFill>
        <p:spPr>
          <a:xfrm>
            <a:off x="553624" y="728325"/>
            <a:ext cx="3786464" cy="5158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4739" y="1755926"/>
            <a:ext cx="4719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at which x-range are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sea quarks flavor symmetric 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 rot="2220000">
            <a:off x="2111367" y="4342359"/>
            <a:ext cx="1935003" cy="62518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2237" y="3059043"/>
            <a:ext cx="366394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precision high-x PDFs </a:t>
            </a:r>
          </a:p>
          <a:p>
            <a:r>
              <a:rPr lang="en-US" dirty="0" smtClean="0"/>
              <a:t>critical for searches at </a:t>
            </a:r>
          </a:p>
          <a:p>
            <a:r>
              <a:rPr lang="en-US" dirty="0" smtClean="0"/>
              <a:t>high masses at the LHC</a:t>
            </a:r>
          </a:p>
          <a:p>
            <a:endParaRPr lang="en-US" dirty="0"/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RHIC</a:t>
            </a: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mid-rapidity jet cross sections</a:t>
            </a:r>
          </a:p>
          <a:p>
            <a:r>
              <a:rPr lang="en-US" dirty="0" smtClean="0">
                <a:sym typeface="Wingdings"/>
              </a:rPr>
              <a:t> high x gluons (200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W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>
                <a:sym typeface="Wingdings"/>
              </a:rPr>
              <a:t>/</a:t>
            </a:r>
            <a:r>
              <a:rPr lang="en-US" dirty="0" smtClean="0">
                <a:sym typeface="Wingdings"/>
              </a:rPr>
              <a:t>W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: u, d, </a:t>
            </a:r>
            <a:r>
              <a:rPr lang="en-US" dirty="0" err="1" smtClean="0">
                <a:sym typeface="Wingdings"/>
              </a:rPr>
              <a:t>ubar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dbar</a:t>
            </a:r>
            <a:r>
              <a:rPr lang="en-US" dirty="0" smtClean="0">
                <a:sym typeface="Wingdings"/>
              </a:rPr>
              <a:t> PDFs</a:t>
            </a:r>
            <a:endParaRPr lang="en-US" dirty="0">
              <a:sym typeface="Wingding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RHIC-AGS User Meeting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9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unpolarized</a:t>
            </a:r>
            <a:r>
              <a:rPr lang="en-US" dirty="0"/>
              <a:t> W+/W- ratios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RHIC-AGS User Meeting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069" y="990600"/>
            <a:ext cx="490645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90000"/>
              </a:lnSpc>
              <a:spcAft>
                <a:spcPct val="50000"/>
              </a:spcAft>
              <a:buClr>
                <a:srgbClr val="0000FF"/>
              </a:buClr>
              <a:buFont typeface="Wingdings" charset="2"/>
              <a:buChar char=""/>
            </a:pP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What will we learn?</a:t>
            </a:r>
          </a:p>
          <a:p>
            <a:pPr marL="573088" lvl="1" indent="-227013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r>
              <a:rPr lang="en-US" dirty="0" smtClean="0"/>
              <a:t>d-bar/u-bar in PDFs</a:t>
            </a:r>
          </a:p>
          <a:p>
            <a:pPr marL="573088" lvl="1" indent="-227013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endParaRPr lang="en-US" dirty="0" smtClean="0"/>
          </a:p>
          <a:p>
            <a:pPr marL="573088" lvl="1" indent="-227013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endParaRPr lang="en-US" dirty="0"/>
          </a:p>
          <a:p>
            <a:pPr marL="573088" lvl="1" indent="-227013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endParaRPr lang="en-US" dirty="0" smtClean="0"/>
          </a:p>
          <a:p>
            <a:pPr marL="573088" lvl="1" indent="-227013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rgbClr val="0000FF"/>
                </a:solidFill>
              </a:rPr>
              <a:t>LHC coverage: </a:t>
            </a:r>
            <a:r>
              <a:rPr lang="en-US" sz="2000" dirty="0" smtClean="0"/>
              <a:t>~10</a:t>
            </a:r>
            <a:r>
              <a:rPr lang="en-US" sz="2000" baseline="30000" dirty="0" smtClean="0"/>
              <a:t>-3 </a:t>
            </a:r>
            <a:r>
              <a:rPr lang="en-US" sz="2000" dirty="0" smtClean="0"/>
              <a:t>&lt; x &lt; 10</a:t>
            </a:r>
            <a:r>
              <a:rPr lang="en-US" sz="2000" baseline="30000" dirty="0" smtClean="0"/>
              <a:t>-1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rgbClr val="FF00FF"/>
                </a:solidFill>
              </a:rPr>
              <a:t>RHIC coverage: </a:t>
            </a:r>
            <a:r>
              <a:rPr lang="en-US" sz="2000" dirty="0" err="1" smtClean="0"/>
              <a:t>x</a:t>
            </a:r>
            <a:r>
              <a:rPr lang="en-US" sz="2000" dirty="0" smtClean="0"/>
              <a:t> &gt; ~10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8584" y="3798056"/>
            <a:ext cx="5435242" cy="1138773"/>
            <a:chOff x="115569" y="4297104"/>
            <a:chExt cx="4888231" cy="1138773"/>
          </a:xfrm>
        </p:grpSpPr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115569" y="4297104"/>
              <a:ext cx="4888231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10000"/>
                </a:spcBef>
                <a:spcAft>
                  <a:spcPct val="10000"/>
                </a:spcAft>
                <a:buClr>
                  <a:srgbClr val="0000FF"/>
                </a:buClr>
                <a:buFont typeface="Wingdings" charset="2"/>
                <a:buChar char="q"/>
              </a:pPr>
              <a:r>
                <a:rPr lang="en-US" sz="2000" u="none" dirty="0" smtClean="0">
                  <a:solidFill>
                    <a:srgbClr val="0000FF"/>
                  </a:solidFill>
                </a:rPr>
                <a:t>Current data: </a:t>
              </a:r>
              <a:r>
                <a:rPr lang="en-US" sz="2000" u="none" dirty="0" smtClean="0"/>
                <a:t>E866</a:t>
              </a:r>
              <a:r>
                <a:rPr lang="en-US" sz="2000" u="none" dirty="0"/>
                <a:t>/NuSea (</a:t>
              </a:r>
              <a:r>
                <a:rPr lang="en-US" sz="2000" u="none" dirty="0" err="1"/>
                <a:t>Drell</a:t>
              </a:r>
              <a:r>
                <a:rPr lang="en-US" sz="2000" u="none" dirty="0"/>
                <a:t>-Yan</a:t>
              </a:r>
              <a:r>
                <a:rPr lang="en-US" sz="2000" u="none" dirty="0" smtClean="0"/>
                <a:t>)</a:t>
              </a:r>
            </a:p>
            <a:p>
              <a:pPr marL="739775" lvl="1" indent="-282575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</a:pPr>
              <a:endParaRPr lang="en-US" sz="2000" u="none" dirty="0" smtClean="0"/>
            </a:p>
            <a:p>
              <a:pPr marL="739775" lvl="1" indent="-282575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Lucida Grande"/>
                <a:buChar char="-"/>
              </a:pPr>
              <a:r>
                <a:rPr lang="en-US" sz="2000" dirty="0" smtClean="0"/>
                <a:t>included in all NLO global PDF fits </a:t>
              </a:r>
              <a:endParaRPr lang="en-US" sz="2000" u="none" dirty="0" smtClean="0"/>
            </a:p>
          </p:txBody>
        </p:sp>
        <p:pic>
          <p:nvPicPr>
            <p:cNvPr id="25" name="Picture 2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5957" y="4747740"/>
              <a:ext cx="3403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52069" y="5179021"/>
            <a:ext cx="5245100" cy="948729"/>
            <a:chOff x="3733801" y="1642960"/>
            <a:chExt cx="5245100" cy="948729"/>
          </a:xfrm>
        </p:grpSpPr>
        <p:sp>
          <p:nvSpPr>
            <p:cNvPr id="29" name="Rectangle 28"/>
            <p:cNvSpPr/>
            <p:nvPr/>
          </p:nvSpPr>
          <p:spPr>
            <a:xfrm>
              <a:off x="3733801" y="1642960"/>
              <a:ext cx="52451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Font typeface="Wingdings" charset="2"/>
                <a:buChar char="²"/>
              </a:pPr>
              <a:r>
                <a:rPr lang="en-US" b="1" dirty="0" err="1">
                  <a:solidFill>
                    <a:srgbClr val="0000FF"/>
                  </a:solidFill>
                </a:rPr>
                <a:t>Unpolarized</a:t>
              </a:r>
              <a:r>
                <a:rPr lang="en-US" b="1" dirty="0">
                  <a:solidFill>
                    <a:srgbClr val="0000FF"/>
                  </a:solidFill>
                </a:rPr>
                <a:t> asymmetries: </a:t>
              </a:r>
              <a:endParaRPr lang="en-US" b="1" dirty="0" smtClean="0">
                <a:solidFill>
                  <a:srgbClr val="0000FF"/>
                </a:solidFill>
              </a:endParaRPr>
            </a:p>
            <a:p>
              <a:pPr marL="228600" indent="-228600">
                <a:buFont typeface="Wingdings" charset="2"/>
                <a:buChar char="²"/>
              </a:pPr>
              <a:r>
                <a:rPr lang="en-US" dirty="0" smtClean="0"/>
                <a:t>Quantitative </a:t>
              </a:r>
              <a:r>
                <a:rPr lang="en-US" dirty="0"/>
                <a:t>calculation of Pauli blocking does not explain </a:t>
              </a:r>
              <a:r>
                <a:rPr lang="en-US" dirty="0" smtClean="0"/>
                <a:t>     ratio </a:t>
              </a:r>
              <a:endParaRPr lang="en-US" dirty="0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318286"/>
                </p:ext>
              </p:extLst>
            </p:nvPr>
          </p:nvGraphicFramePr>
          <p:xfrm>
            <a:off x="5880420" y="2199577"/>
            <a:ext cx="506412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6" name="Equation" r:id="rId5" imgW="279400" imgH="215900" progId="Equation.DSMT4">
                    <p:embed/>
                  </p:oleObj>
                </mc:Choice>
                <mc:Fallback>
                  <p:oleObj name="Equation" r:id="rId5" imgW="279400" imgH="215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0420" y="2199577"/>
                          <a:ext cx="506412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304863"/>
              </p:ext>
            </p:extLst>
          </p:nvPr>
        </p:nvGraphicFramePr>
        <p:xfrm>
          <a:off x="475093" y="1978000"/>
          <a:ext cx="4445000" cy="84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7" imgW="2476500" imgH="469900" progId="Equation.DSMT4">
                  <p:embed/>
                </p:oleObj>
              </mc:Choice>
              <mc:Fallback>
                <p:oleObj name="Equation" r:id="rId7" imgW="2476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5093" y="1978000"/>
                        <a:ext cx="4445000" cy="84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5900" y="199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826748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LO: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4048" t="2973" r="2182"/>
          <a:stretch/>
        </p:blipFill>
        <p:spPr>
          <a:xfrm>
            <a:off x="5345040" y="1413564"/>
            <a:ext cx="3798956" cy="40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5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435" y="0"/>
            <a:ext cx="9254435" cy="609600"/>
          </a:xfrm>
        </p:spPr>
        <p:txBody>
          <a:bodyPr/>
          <a:lstStyle/>
          <a:p>
            <a:pPr lvl="0"/>
            <a:r>
              <a:rPr lang="en-US" sz="2400" dirty="0"/>
              <a:t>The </a:t>
            </a:r>
            <a:r>
              <a:rPr lang="en-US" sz="2400" dirty="0" err="1"/>
              <a:t>unpolarized</a:t>
            </a:r>
            <a:r>
              <a:rPr lang="en-US" sz="2400" dirty="0"/>
              <a:t> W+/W- cross section </a:t>
            </a:r>
            <a:r>
              <a:rPr lang="en-US" sz="2400" dirty="0" smtClean="0"/>
              <a:t>ratio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RHIC-AGS User Meeting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3513" y="2409134"/>
            <a:ext cx="8813800" cy="2247900"/>
          </a:xfrm>
        </p:spPr>
        <p:txBody>
          <a:bodyPr>
            <a:noAutofit/>
          </a:bodyPr>
          <a:lstStyle/>
          <a:p>
            <a:r>
              <a:rPr lang="en-US" sz="2000" b="1" dirty="0"/>
              <a:t>S</a:t>
            </a:r>
            <a:r>
              <a:rPr lang="en-US" sz="2000" b="1" dirty="0" smtClean="0"/>
              <a:t>ame selection as for A</a:t>
            </a:r>
            <a:r>
              <a:rPr lang="en-US" sz="2000" b="1" baseline="-25000" dirty="0" smtClean="0"/>
              <a:t>N</a:t>
            </a:r>
          </a:p>
          <a:p>
            <a:r>
              <a:rPr lang="en-US" sz="2000" b="1" dirty="0"/>
              <a:t>B</a:t>
            </a:r>
            <a:r>
              <a:rPr lang="en-US" sz="2000" b="1" dirty="0" smtClean="0"/>
              <a:t>ackground estimated in the same way</a:t>
            </a:r>
          </a:p>
          <a:p>
            <a:r>
              <a:rPr lang="en-US" sz="2000" b="1" dirty="0" smtClean="0"/>
              <a:t>W boson kinematics are reconstructed in the same way</a:t>
            </a:r>
          </a:p>
          <a:p>
            <a:pPr marL="342900" lvl="1" indent="-342900"/>
            <a:r>
              <a:rPr lang="en-US" sz="2000" b="1" dirty="0">
                <a:solidFill>
                  <a:srgbClr val="0000FF"/>
                </a:solidFill>
              </a:rPr>
              <a:t>W</a:t>
            </a:r>
            <a:r>
              <a:rPr lang="en-US" sz="2000" b="1" dirty="0" smtClean="0">
                <a:solidFill>
                  <a:srgbClr val="0000FF"/>
                </a:solidFill>
              </a:rPr>
              <a:t>e </a:t>
            </a:r>
            <a:r>
              <a:rPr lang="en-US" sz="2000" b="1" dirty="0">
                <a:solidFill>
                  <a:srgbClr val="0000FF"/>
                </a:solidFill>
              </a:rPr>
              <a:t>do not care of the polarization </a:t>
            </a:r>
            <a:r>
              <a:rPr lang="en-US" sz="2000" b="1" dirty="0" smtClean="0">
                <a:solidFill>
                  <a:srgbClr val="0000FF"/>
                </a:solidFill>
              </a:rPr>
              <a:t>direction in measuring RW</a:t>
            </a:r>
            <a:endParaRPr lang="en-US" sz="2000" b="1" dirty="0">
              <a:solidFill>
                <a:srgbClr val="0000FF"/>
              </a:solidFill>
            </a:endParaRPr>
          </a:p>
          <a:p>
            <a:pPr lvl="1">
              <a:buFont typeface="Courier New"/>
              <a:buChar char="o"/>
            </a:pPr>
            <a:r>
              <a:rPr lang="en-US" sz="1600" b="1" dirty="0" smtClean="0"/>
              <a:t>We could add the STAR 2012 data at √s= 510 </a:t>
            </a:r>
            <a:r>
              <a:rPr lang="en-US" sz="1600" b="1" dirty="0" err="1" smtClean="0"/>
              <a:t>GeV</a:t>
            </a:r>
            <a:endParaRPr lang="en-US" sz="1600" b="1" dirty="0" smtClean="0"/>
          </a:p>
          <a:p>
            <a:pPr lvl="1">
              <a:buFont typeface="Courier New"/>
              <a:buChar char="o"/>
            </a:pPr>
            <a:r>
              <a:rPr lang="en-US" sz="1600" dirty="0" smtClean="0"/>
              <a:t>and will add run 13</a:t>
            </a:r>
            <a:endParaRPr lang="en-US" sz="1600" b="1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71704"/>
              </p:ext>
            </p:extLst>
          </p:nvPr>
        </p:nvGraphicFramePr>
        <p:xfrm>
          <a:off x="278675" y="1275798"/>
          <a:ext cx="40941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3" imgW="2082800" imgH="469900" progId="Equation.DSMT4">
                  <p:embed/>
                </p:oleObj>
              </mc:Choice>
              <mc:Fallback>
                <p:oleObj name="Equation" r:id="rId3" imgW="2082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675" y="1275798"/>
                        <a:ext cx="4094163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26931" y="1331015"/>
            <a:ext cx="3223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obs </a:t>
            </a:r>
            <a:r>
              <a:rPr lang="en-US" dirty="0" smtClean="0"/>
              <a:t>= observed W events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bkg</a:t>
            </a:r>
            <a:r>
              <a:rPr lang="en-US" baseline="-25000" dirty="0" smtClean="0"/>
              <a:t> </a:t>
            </a:r>
            <a:r>
              <a:rPr lang="en-US" dirty="0" smtClean="0"/>
              <a:t>= background events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ε</a:t>
            </a:r>
            <a:r>
              <a:rPr lang="en-US" dirty="0" smtClean="0"/>
              <a:t> = efficiency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938" y="717250"/>
            <a:ext cx="2859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What we measure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799" y="4658966"/>
            <a:ext cx="86459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sz="2000" b="1" dirty="0" smtClean="0">
                <a:solidFill>
                  <a:srgbClr val="0000FF"/>
                </a:solidFill>
              </a:rPr>
              <a:t>Data sample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err="1" smtClean="0"/>
              <a:t>pp</a:t>
            </a:r>
            <a:r>
              <a:rPr lang="en-US" dirty="0" smtClean="0"/>
              <a:t> – run11 transverse @ √s=500 </a:t>
            </a:r>
            <a:r>
              <a:rPr lang="en-US" dirty="0" err="1" smtClean="0"/>
              <a:t>GeV</a:t>
            </a:r>
            <a:r>
              <a:rPr lang="en-US" dirty="0" smtClean="0"/>
              <a:t> Integrated Luminosity </a:t>
            </a:r>
            <a:r>
              <a:rPr lang="en-US" b="1" dirty="0" smtClean="0"/>
              <a:t>~25 pb</a:t>
            </a:r>
            <a:r>
              <a:rPr lang="en-US" b="1" baseline="30000" dirty="0" smtClean="0"/>
              <a:t>-1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err="1"/>
              <a:t>pp</a:t>
            </a:r>
            <a:r>
              <a:rPr lang="en-US" dirty="0"/>
              <a:t> – </a:t>
            </a:r>
            <a:r>
              <a:rPr lang="en-US" dirty="0" smtClean="0"/>
              <a:t>run12 long </a:t>
            </a:r>
            <a:r>
              <a:rPr lang="en-US" dirty="0"/>
              <a:t>@  </a:t>
            </a:r>
            <a:r>
              <a:rPr lang="en-US" dirty="0" smtClean="0"/>
              <a:t>√s=510 </a:t>
            </a:r>
            <a:r>
              <a:rPr lang="en-US" dirty="0" err="1" smtClean="0"/>
              <a:t>GeV</a:t>
            </a:r>
            <a:r>
              <a:rPr lang="en-US" dirty="0" smtClean="0"/>
              <a:t> Integrated luminosity: </a:t>
            </a:r>
            <a:r>
              <a:rPr lang="en-US" b="1" dirty="0" smtClean="0"/>
              <a:t>~ 77 pb</a:t>
            </a:r>
            <a:r>
              <a:rPr lang="en-US" b="1" baseline="30000" dirty="0" smtClean="0"/>
              <a:t>-1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/>
              <a:t>Total Int. </a:t>
            </a:r>
            <a:r>
              <a:rPr lang="en-US" b="1" dirty="0" err="1" smtClean="0"/>
              <a:t>lumi</a:t>
            </a:r>
            <a:r>
              <a:rPr lang="en-US" b="1" dirty="0" smtClean="0"/>
              <a:t>: 102 pb</a:t>
            </a:r>
            <a:r>
              <a:rPr lang="en-US" b="1" baseline="30000" dirty="0" smtClean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54893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RHIC-AGS User Meeting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40515" y="931207"/>
            <a:ext cx="5262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Uncertainties calculated binomially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(not visible)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494848"/>
              </p:ext>
            </p:extLst>
          </p:nvPr>
        </p:nvGraphicFramePr>
        <p:xfrm>
          <a:off x="267168" y="689831"/>
          <a:ext cx="2996732" cy="96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3" imgW="1524000" imgH="469900" progId="Equation.DSMT4">
                  <p:embed/>
                </p:oleObj>
              </mc:Choice>
              <mc:Fallback>
                <p:oleObj name="Equation" r:id="rId3" imgW="1524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168" y="689831"/>
                        <a:ext cx="2996732" cy="968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308664" y="2385417"/>
            <a:ext cx="4756669" cy="3255327"/>
            <a:chOff x="4595794" y="3302001"/>
            <a:chExt cx="4756669" cy="32553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49" r="23841"/>
            <a:stretch/>
          </p:blipFill>
          <p:spPr>
            <a:xfrm>
              <a:off x="4595794" y="3302001"/>
              <a:ext cx="4756669" cy="185618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041900" y="5080000"/>
              <a:ext cx="40005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The efficiency depends on the period</a:t>
              </a:r>
            </a:p>
            <a:p>
              <a:pPr algn="ctr"/>
              <a:r>
                <a:rPr lang="en-US" b="1" dirty="0" smtClean="0"/>
                <a:t>Run 12 less efficient than run 11 because of the lower reconstruction efficiency at higher rates </a:t>
              </a:r>
              <a:r>
                <a:rPr lang="en-US" b="1" dirty="0"/>
                <a:t>due to pile up effects in the TPC</a:t>
              </a:r>
              <a:endParaRPr lang="en-US" b="1" dirty="0" smtClean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3999091"/>
            <a:ext cx="4570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22F31"/>
                </a:solidFill>
              </a:rPr>
              <a:t>The efficiency depends very little on </a:t>
            </a:r>
          </a:p>
          <a:p>
            <a:r>
              <a:rPr lang="en-US" b="1" dirty="0" smtClean="0">
                <a:solidFill>
                  <a:srgbClr val="322F31"/>
                </a:solidFill>
              </a:rPr>
              <a:t>the charge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</a:rPr>
              <a:t>it plays negligible role in this   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b="1" dirty="0" smtClean="0">
                <a:solidFill>
                  <a:srgbClr val="0000FF"/>
                </a:solidFill>
              </a:rPr>
              <a:t>measurement</a:t>
            </a:r>
          </a:p>
        </p:txBody>
      </p:sp>
      <p:pic>
        <p:nvPicPr>
          <p:cNvPr id="2" name="Picture 1" descr="Screen Shot 2015-04-28 at 3.52.12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5" b="51023"/>
          <a:stretch/>
        </p:blipFill>
        <p:spPr>
          <a:xfrm>
            <a:off x="97367" y="1768487"/>
            <a:ext cx="4275849" cy="225149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</a:t>
            </a:r>
            <a:r>
              <a:rPr lang="en-US" dirty="0" smtClean="0"/>
              <a:t>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W+/W- ratio as </a:t>
            </a:r>
            <a:r>
              <a:rPr lang="en-US" sz="2400" dirty="0" err="1" smtClean="0"/>
              <a:t>fct</a:t>
            </a:r>
            <a:r>
              <a:rPr lang="en-US" sz="2400" dirty="0" smtClean="0"/>
              <a:t>. of lepton </a:t>
            </a:r>
            <a:r>
              <a:rPr lang="en-US" sz="2400" dirty="0" err="1" smtClean="0"/>
              <a:t>rapitity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RHIC-AGS User Meeting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" name="Picture 14" descr="newprodu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0978"/>
            <a:ext cx="1347304" cy="8168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280" y="4664779"/>
            <a:ext cx="8984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Systematic uncertainties </a:t>
            </a:r>
            <a:r>
              <a:rPr lang="en-US" b="1" dirty="0" smtClean="0">
                <a:solidFill>
                  <a:srgbClr val="0000FF"/>
                </a:solidFill>
              </a:rPr>
              <a:t>(blue shades)</a:t>
            </a:r>
            <a:r>
              <a:rPr lang="en-US" b="1" dirty="0" smtClean="0">
                <a:solidFill>
                  <a:srgbClr val="000000"/>
                </a:solidFill>
              </a:rPr>
              <a:t> from background </a:t>
            </a:r>
            <a:r>
              <a:rPr lang="en-US" b="1" dirty="0">
                <a:solidFill>
                  <a:srgbClr val="000000"/>
                </a:solidFill>
              </a:rPr>
              <a:t>s</a:t>
            </a:r>
            <a:r>
              <a:rPr lang="en-US" b="1" dirty="0" smtClean="0">
                <a:solidFill>
                  <a:srgbClr val="000000"/>
                </a:solidFill>
              </a:rPr>
              <a:t>ubtraction: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QCD </a:t>
            </a:r>
            <a:r>
              <a:rPr lang="en-US" dirty="0">
                <a:solidFill>
                  <a:srgbClr val="0000FF"/>
                </a:solidFill>
              </a:rPr>
              <a:t>background </a:t>
            </a:r>
            <a:r>
              <a:rPr lang="en-US" dirty="0" smtClean="0"/>
              <a:t>varied </a:t>
            </a:r>
            <a:r>
              <a:rPr lang="en-US" dirty="0"/>
              <a:t>the normalization bin to: [15;17] and [15;21]   </a:t>
            </a:r>
          </a:p>
          <a:p>
            <a:pPr marL="285750" lvl="1" indent="-285750">
              <a:buFont typeface="Wingdings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Z</a:t>
            </a:r>
            <a:r>
              <a:rPr lang="en-US" b="1" baseline="30000" dirty="0" smtClean="0">
                <a:solidFill>
                  <a:srgbClr val="0000FF"/>
                </a:solidFill>
              </a:rPr>
              <a:t>0 </a:t>
            </a:r>
            <a:r>
              <a:rPr lang="en-US" b="1" dirty="0">
                <a:solidFill>
                  <a:srgbClr val="0000FF"/>
                </a:solidFill>
              </a:rPr>
              <a:t>-&gt; </a:t>
            </a:r>
            <a:r>
              <a:rPr lang="en-US" b="1" dirty="0" err="1">
                <a:solidFill>
                  <a:srgbClr val="0000FF"/>
                </a:solidFill>
              </a:rPr>
              <a:t>ee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background </a:t>
            </a:r>
            <a:r>
              <a:rPr lang="en-US" dirty="0" smtClean="0"/>
              <a:t>vary the normalization to STAR </a:t>
            </a:r>
            <a:r>
              <a:rPr lang="en-US" dirty="0" err="1" smtClean="0"/>
              <a:t>lumi</a:t>
            </a:r>
            <a:r>
              <a:rPr lang="en-US" dirty="0" smtClean="0"/>
              <a:t> +/- </a:t>
            </a:r>
            <a:r>
              <a:rPr lang="en-US" dirty="0"/>
              <a:t>13%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4222" y="1240184"/>
            <a:ext cx="240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dirty="0" smtClean="0">
                <a:solidFill>
                  <a:srgbClr val="0000FF"/>
                </a:solidFill>
              </a:rPr>
              <a:t>Systematics much smaller than statistical uncertainties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" y="762001"/>
            <a:ext cx="6184348" cy="3911544"/>
            <a:chOff x="-519439" y="3346174"/>
            <a:chExt cx="6184348" cy="39115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9" r="7955"/>
            <a:stretch/>
          </p:blipFill>
          <p:spPr>
            <a:xfrm>
              <a:off x="-519439" y="3346174"/>
              <a:ext cx="6184348" cy="391154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-1230264" y="5239026"/>
              <a:ext cx="18141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σ</a:t>
              </a:r>
              <a:r>
                <a:rPr lang="en-US" dirty="0" smtClean="0"/>
                <a:t>(W</a:t>
              </a:r>
              <a:r>
                <a:rPr lang="en-US" baseline="30000" dirty="0" smtClean="0"/>
                <a:t>+</a:t>
              </a:r>
              <a:r>
                <a:rPr lang="en-US" dirty="0" smtClean="0"/>
                <a:t>) / </a:t>
              </a:r>
              <a:r>
                <a:rPr lang="en-US" dirty="0" err="1"/>
                <a:t>σ</a:t>
              </a:r>
              <a:r>
                <a:rPr lang="en-US" dirty="0"/>
                <a:t>(</a:t>
              </a:r>
              <a:r>
                <a:rPr lang="en-US" dirty="0" smtClean="0"/>
                <a:t>W</a:t>
              </a:r>
              <a:r>
                <a:rPr lang="en-US" baseline="30000" dirty="0" smtClean="0"/>
                <a:t>-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31423" y="921099"/>
            <a:ext cx="2451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Collected </a:t>
            </a:r>
            <a:r>
              <a:rPr lang="en-US" sz="1400" b="1" dirty="0" err="1" smtClean="0">
                <a:solidFill>
                  <a:srgbClr val="0000FF"/>
                </a:solidFill>
              </a:rPr>
              <a:t>Lumi</a:t>
            </a:r>
            <a:r>
              <a:rPr lang="en-US" sz="1400" b="1" dirty="0" smtClean="0">
                <a:solidFill>
                  <a:srgbClr val="0000FF"/>
                </a:solidFill>
              </a:rPr>
              <a:t> = 102 pb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-1</a:t>
            </a:r>
            <a:endParaRPr lang="en-US" sz="1400" b="1" baseline="3000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796" y="2657632"/>
            <a:ext cx="5754204" cy="4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W+/W- </a:t>
            </a:r>
            <a:r>
              <a:rPr lang="en-US" dirty="0" err="1" smtClean="0"/>
              <a:t>vs</a:t>
            </a:r>
            <a:r>
              <a:rPr lang="en-US" dirty="0" smtClean="0"/>
              <a:t> boson rapidity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RHIC-AGS User Meeting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83295" y="1742733"/>
            <a:ext cx="431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 the same procedure to reconstruct W kinematics as for A</a:t>
            </a:r>
            <a:r>
              <a:rPr lang="en-US" baseline="-25000" dirty="0" smtClean="0"/>
              <a:t>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8374" y="2395138"/>
            <a:ext cx="413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/>
            <a:r>
              <a:rPr lang="en-US" b="1" dirty="0" smtClean="0">
                <a:solidFill>
                  <a:srgbClr val="0000FF"/>
                </a:solidFill>
              </a:rPr>
              <a:t>Blue points: After </a:t>
            </a:r>
            <a:r>
              <a:rPr lang="en-US" dirty="0" smtClean="0">
                <a:solidFill>
                  <a:srgbClr val="0000FF"/>
                </a:solidFill>
              </a:rPr>
              <a:t>background subtraction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1804339"/>
            <a:ext cx="4076700" cy="3159795"/>
            <a:chOff x="0" y="1804339"/>
            <a:chExt cx="4076700" cy="31597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45"/>
            <a:stretch/>
          </p:blipFill>
          <p:spPr>
            <a:xfrm>
              <a:off x="0" y="1804339"/>
              <a:ext cx="4076700" cy="315979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99952" y="4077797"/>
              <a:ext cx="21280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Collected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Lumi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= 102 pb</a:t>
              </a:r>
              <a:r>
                <a:rPr lang="en-US" sz="1200" b="1" baseline="30000" dirty="0" smtClean="0">
                  <a:solidFill>
                    <a:srgbClr val="FF0000"/>
                  </a:solidFill>
                </a:rPr>
                <a:t>-1</a:t>
              </a:r>
              <a:endParaRPr lang="en-US" sz="12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50954" y="2133594"/>
              <a:ext cx="1119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Preliminary</a:t>
              </a:r>
            </a:p>
            <a:p>
              <a:r>
                <a:rPr lang="en-US" sz="1200" dirty="0"/>
                <a:t>Stat. </a:t>
              </a:r>
              <a:r>
                <a:rPr lang="en-US" sz="1200" dirty="0" smtClean="0"/>
                <a:t>errors</a:t>
              </a:r>
              <a:endParaRPr lang="en-US" sz="1200" dirty="0"/>
            </a:p>
          </p:txBody>
        </p:sp>
      </p:grpSp>
      <p:pic>
        <p:nvPicPr>
          <p:cNvPr id="19" name="Picture 18" descr="plot_PtCorrFactor_ZDC_ProfileX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3352" r="22923"/>
          <a:stretch/>
        </p:blipFill>
        <p:spPr>
          <a:xfrm>
            <a:off x="5017194" y="3745610"/>
            <a:ext cx="4126806" cy="31123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7782" y="4694031"/>
            <a:ext cx="47243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The Correction factor</a:t>
            </a:r>
          </a:p>
          <a:p>
            <a:r>
              <a:rPr lang="en-US" dirty="0"/>
              <a:t>I</a:t>
            </a:r>
            <a:r>
              <a:rPr lang="en-US" b="1" dirty="0" smtClean="0"/>
              <a:t>s not charge-dependent </a:t>
            </a:r>
            <a:endParaRPr lang="en-US" dirty="0"/>
          </a:p>
          <a:p>
            <a:pPr marL="342900" indent="-342900">
              <a:buFont typeface="Wingdings" charset="0"/>
              <a:buChar char="à"/>
            </a:pPr>
            <a:r>
              <a:rPr lang="en-US" b="1" dirty="0" smtClean="0"/>
              <a:t>does not impact the W+/W- ratios !</a:t>
            </a:r>
          </a:p>
          <a:p>
            <a:r>
              <a:rPr lang="en-US" b="1" dirty="0" smtClean="0"/>
              <a:t>Is </a:t>
            </a:r>
            <a:r>
              <a:rPr lang="en-US" b="1" smtClean="0"/>
              <a:t>not interaction-rate </a:t>
            </a:r>
            <a:r>
              <a:rPr lang="en-US" b="1" dirty="0" smtClean="0"/>
              <a:t>dependent </a:t>
            </a:r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b="1" dirty="0" smtClean="0"/>
              <a:t>we can combine different run periods</a:t>
            </a:r>
          </a:p>
          <a:p>
            <a:pPr marL="342900" indent="-342900">
              <a:buFont typeface="Arial"/>
              <a:buChar char="•"/>
            </a:pP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30706"/>
            <a:ext cx="61928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Why to use fully reconstructed </a:t>
            </a:r>
            <a:r>
              <a:rPr lang="en-US" dirty="0" err="1" smtClean="0">
                <a:solidFill>
                  <a:srgbClr val="0000FF"/>
                </a:solidFill>
              </a:rPr>
              <a:t>Ws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for charge ratio: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no smearing in x compared to “lepton asymmetry” 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access to higher x </a:t>
            </a:r>
            <a:r>
              <a:rPr lang="en-US" sz="1600" dirty="0"/>
              <a:t>compared to “lepton asymmetry</a:t>
            </a:r>
            <a:r>
              <a:rPr lang="en-US" sz="1600" dirty="0" smtClean="0"/>
              <a:t>”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/>
              <a:t>Cross </a:t>
            </a:r>
            <a:r>
              <a:rPr lang="en-US" sz="1600" dirty="0" smtClean="0"/>
              <a:t>check of </a:t>
            </a:r>
            <a:r>
              <a:rPr lang="en-US" sz="1600" dirty="0"/>
              <a:t>CDF measurements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359495" y="2997840"/>
            <a:ext cx="4497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Impact of background subtraction smaller than statistical uncertainties</a:t>
            </a:r>
          </a:p>
        </p:txBody>
      </p:sp>
    </p:spTree>
    <p:extLst>
      <p:ext uri="{BB962C8B-B14F-4D97-AF65-F5344CB8AC3E}">
        <p14:creationId xmlns:p14="http://schemas.microsoft.com/office/powerpoint/2010/main" val="405826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Systematics for W reconstruction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RHIC-AGS User Meeting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94484"/>
            <a:ext cx="862330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sz="2000" dirty="0" smtClean="0">
                <a:solidFill>
                  <a:srgbClr val="0000FF"/>
                </a:solidFill>
              </a:rPr>
              <a:t>Systematics on background subtraction </a:t>
            </a:r>
            <a:r>
              <a:rPr lang="en-US" sz="2000" dirty="0" smtClean="0"/>
              <a:t>(as for the decay lepton)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sz="2000" dirty="0" smtClean="0">
                <a:solidFill>
                  <a:srgbClr val="0000FF"/>
                </a:solidFill>
              </a:rPr>
              <a:t>Systematics on the reconstruction smearing</a:t>
            </a:r>
            <a:endParaRPr lang="en-US" sz="2000" dirty="0" smtClean="0"/>
          </a:p>
          <a:p>
            <a:pPr marL="800100" lvl="1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 smtClean="0"/>
              <a:t>Calculate the ratio with generated pure MC</a:t>
            </a:r>
          </a:p>
          <a:p>
            <a:pPr marL="800100" lvl="1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/>
              <a:t>C</a:t>
            </a:r>
            <a:r>
              <a:rPr lang="en-US" sz="1600" dirty="0" smtClean="0"/>
              <a:t>alculated the ratio with reconstructed MC after all the analysis</a:t>
            </a:r>
          </a:p>
          <a:p>
            <a:pPr marL="800100" lvl="1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 smtClean="0"/>
              <a:t>Assign the difference as systematic uncertainty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37271" y="2263156"/>
            <a:ext cx="6711676" cy="4041084"/>
            <a:chOff x="1075357" y="1851992"/>
            <a:chExt cx="6711676" cy="40410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357" y="1915787"/>
              <a:ext cx="6711676" cy="397728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785139" y="1851992"/>
              <a:ext cx="2364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Relative Systematics 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6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W</a:t>
            </a:r>
            <a:r>
              <a:rPr lang="en-US" baseline="30000" dirty="0" smtClean="0"/>
              <a:t>+</a:t>
            </a:r>
            <a:r>
              <a:rPr lang="en-US" dirty="0" smtClean="0"/>
              <a:t>/W</a:t>
            </a:r>
            <a:r>
              <a:rPr lang="en-US" baseline="30000" dirty="0" smtClean="0"/>
              <a:t>-</a:t>
            </a:r>
            <a:r>
              <a:rPr lang="en-US" dirty="0" smtClean="0"/>
              <a:t> as function of boson rapidity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RHIC-AGS User Meeting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19946" y="957201"/>
            <a:ext cx="6897601" cy="4953976"/>
            <a:chOff x="700312" y="1144932"/>
            <a:chExt cx="6897601" cy="49539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32" r="6335"/>
            <a:stretch/>
          </p:blipFill>
          <p:spPr>
            <a:xfrm>
              <a:off x="700312" y="1247913"/>
              <a:ext cx="6897601" cy="485099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-381774" y="2318415"/>
              <a:ext cx="28086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σ</a:t>
              </a:r>
              <a:r>
                <a:rPr lang="en-US" sz="2400" dirty="0" smtClean="0"/>
                <a:t>(W</a:t>
              </a:r>
              <a:r>
                <a:rPr lang="en-US" sz="2400" baseline="30000" dirty="0" smtClean="0"/>
                <a:t>+</a:t>
              </a:r>
              <a:r>
                <a:rPr lang="en-US" sz="2400" dirty="0" smtClean="0"/>
                <a:t>) / </a:t>
              </a:r>
              <a:r>
                <a:rPr lang="en-US" sz="2400" dirty="0" err="1" smtClean="0"/>
                <a:t>σ</a:t>
              </a:r>
              <a:r>
                <a:rPr lang="en-US" sz="2400" dirty="0" smtClean="0"/>
                <a:t>(W</a:t>
              </a:r>
              <a:r>
                <a:rPr lang="en-US" sz="2400" baseline="30000" dirty="0" smtClean="0"/>
                <a:t>-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305" y="5526107"/>
            <a:ext cx="4901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Total systematic uncertainty accounts for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Syst. from background subtraction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Syst. </a:t>
            </a:r>
            <a:r>
              <a:rPr lang="en-US" dirty="0"/>
              <a:t>f</a:t>
            </a:r>
            <a:r>
              <a:rPr lang="en-US" dirty="0" smtClean="0"/>
              <a:t>rom W reconstruction </a:t>
            </a:r>
            <a:endParaRPr lang="en-US" dirty="0"/>
          </a:p>
        </p:txBody>
      </p:sp>
      <p:pic>
        <p:nvPicPr>
          <p:cNvPr id="12" name="Picture 11" descr="newprod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543"/>
            <a:ext cx="1606274" cy="9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671" y="684696"/>
            <a:ext cx="8812704" cy="5478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EW observables, W, Z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and DY, ideal tools to study the proton structure</a:t>
            </a:r>
          </a:p>
          <a:p>
            <a:endParaRPr lang="en-US" sz="800" dirty="0">
              <a:solidFill>
                <a:srgbClr val="0000FF"/>
              </a:solidFill>
            </a:endParaRPr>
          </a:p>
          <a:p>
            <a:r>
              <a:rPr lang="en-US" dirty="0" smtClean="0"/>
              <a:t>STAR the ideal detector to address several important physics questions </a:t>
            </a:r>
          </a:p>
          <a:p>
            <a:r>
              <a:rPr lang="en-US" dirty="0" smtClean="0"/>
              <a:t>through EW observables</a:t>
            </a:r>
          </a:p>
          <a:p>
            <a:endParaRPr lang="en-US" dirty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the sea quark </a:t>
            </a:r>
            <a:r>
              <a:rPr lang="en-US" dirty="0" err="1" smtClean="0"/>
              <a:t>helicity</a:t>
            </a:r>
            <a:r>
              <a:rPr lang="en-US" dirty="0" smtClean="0"/>
              <a:t> structure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dirty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dirty="0" smtClean="0"/>
          </a:p>
          <a:p>
            <a:pPr>
              <a:buClr>
                <a:srgbClr val="0000FF"/>
              </a:buClr>
            </a:pPr>
            <a:endParaRPr lang="en-US" dirty="0" smtClean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the sea quark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fct</a:t>
            </a:r>
            <a:r>
              <a:rPr lang="en-US" dirty="0" smtClean="0"/>
              <a:t>. and its evolution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dirty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dirty="0" smtClean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dirty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the </a:t>
            </a:r>
            <a:r>
              <a:rPr lang="en-US" dirty="0" err="1" smtClean="0"/>
              <a:t>unpolarized</a:t>
            </a:r>
            <a:r>
              <a:rPr lang="en-US" dirty="0" smtClean="0"/>
              <a:t> quark structure at high x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dirty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dirty="0" smtClean="0"/>
          </a:p>
          <a:p>
            <a:pPr>
              <a:buClr>
                <a:srgbClr val="0000FF"/>
              </a:buClr>
            </a:pPr>
            <a:r>
              <a:rPr lang="en-US" dirty="0" smtClean="0"/>
              <a:t> </a:t>
            </a:r>
          </a:p>
          <a:p>
            <a:r>
              <a:rPr lang="en-US" dirty="0" smtClean="0"/>
              <a:t>the comparison between PDFs extracted from SIDIS and EW measurements </a:t>
            </a:r>
          </a:p>
          <a:p>
            <a:r>
              <a:rPr lang="en-US" dirty="0" smtClean="0"/>
              <a:t>extremely critical to verify the theoretical approach for SIDIS 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 EIC: </a:t>
            </a:r>
            <a:r>
              <a:rPr lang="en-US" dirty="0" smtClean="0">
                <a:sym typeface="Wingdings"/>
              </a:rPr>
              <a:t>SIDIS the golden tool to extract proton structure</a:t>
            </a:r>
            <a:endParaRPr lang="en-US" dirty="0"/>
          </a:p>
        </p:txBody>
      </p:sp>
      <p:grpSp>
        <p:nvGrpSpPr>
          <p:cNvPr id="6" name="Group 171"/>
          <p:cNvGrpSpPr>
            <a:grpSpLocks/>
          </p:cNvGrpSpPr>
          <p:nvPr/>
        </p:nvGrpSpPr>
        <p:grpSpPr bwMode="auto">
          <a:xfrm rot="-5400000">
            <a:off x="4546048" y="1620630"/>
            <a:ext cx="838200" cy="1066800"/>
            <a:chOff x="240" y="528"/>
            <a:chExt cx="2496" cy="3168"/>
          </a:xfrm>
        </p:grpSpPr>
        <p:sp>
          <p:nvSpPr>
            <p:cNvPr id="7" name="AutoShape 172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" name="Oval 173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" name="AutoShape 174"/>
            <p:cNvSpPr>
              <a:spLocks noChangeArrowheads="1"/>
            </p:cNvSpPr>
            <p:nvPr/>
          </p:nvSpPr>
          <p:spPr bwMode="auto">
            <a:xfrm>
              <a:off x="1296" y="230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" name="Oval 175"/>
            <p:cNvSpPr>
              <a:spLocks noChangeArrowheads="1"/>
            </p:cNvSpPr>
            <p:nvPr/>
          </p:nvSpPr>
          <p:spPr bwMode="auto">
            <a:xfrm>
              <a:off x="1200" y="28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1" name="Group 176"/>
          <p:cNvGrpSpPr>
            <a:grpSpLocks/>
          </p:cNvGrpSpPr>
          <p:nvPr/>
        </p:nvGrpSpPr>
        <p:grpSpPr bwMode="auto">
          <a:xfrm rot="5400000">
            <a:off x="6700286" y="1549193"/>
            <a:ext cx="838200" cy="1143000"/>
            <a:chOff x="3120" y="528"/>
            <a:chExt cx="2496" cy="3168"/>
          </a:xfrm>
        </p:grpSpPr>
        <p:sp>
          <p:nvSpPr>
            <p:cNvPr id="12" name="AutoShape 177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" name="Oval 178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4" name="AutoShape 179"/>
            <p:cNvSpPr>
              <a:spLocks noChangeArrowheads="1"/>
            </p:cNvSpPr>
            <p:nvPr/>
          </p:nvSpPr>
          <p:spPr bwMode="auto">
            <a:xfrm rot="10800000">
              <a:off x="4176" y="206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5" name="Oval 180"/>
            <p:cNvSpPr>
              <a:spLocks noChangeArrowheads="1"/>
            </p:cNvSpPr>
            <p:nvPr/>
          </p:nvSpPr>
          <p:spPr bwMode="auto">
            <a:xfrm>
              <a:off x="4080" y="16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6" name="Line 181"/>
          <p:cNvSpPr>
            <a:spLocks noChangeShapeType="1"/>
          </p:cNvSpPr>
          <p:nvPr/>
        </p:nvSpPr>
        <p:spPr bwMode="auto">
          <a:xfrm>
            <a:off x="5803348" y="2115930"/>
            <a:ext cx="457200" cy="0"/>
          </a:xfrm>
          <a:prstGeom prst="line">
            <a:avLst/>
          </a:prstGeom>
          <a:noFill/>
          <a:ln w="44450">
            <a:solidFill>
              <a:srgbClr val="CC66FF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71"/>
          <p:cNvGrpSpPr>
            <a:grpSpLocks/>
          </p:cNvGrpSpPr>
          <p:nvPr/>
        </p:nvGrpSpPr>
        <p:grpSpPr bwMode="auto">
          <a:xfrm>
            <a:off x="5525397" y="2580297"/>
            <a:ext cx="838200" cy="1066800"/>
            <a:chOff x="240" y="528"/>
            <a:chExt cx="2496" cy="3168"/>
          </a:xfrm>
        </p:grpSpPr>
        <p:sp>
          <p:nvSpPr>
            <p:cNvPr id="18" name="AutoShape 172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9" name="Oval 173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0" name="Oval 175"/>
            <p:cNvSpPr>
              <a:spLocks noChangeArrowheads="1"/>
            </p:cNvSpPr>
            <p:nvPr/>
          </p:nvSpPr>
          <p:spPr bwMode="auto">
            <a:xfrm>
              <a:off x="1225" y="2229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21" name="Group 176"/>
          <p:cNvGrpSpPr>
            <a:grpSpLocks/>
          </p:cNvGrpSpPr>
          <p:nvPr/>
        </p:nvGrpSpPr>
        <p:grpSpPr bwMode="auto">
          <a:xfrm rot="10800000">
            <a:off x="7620897" y="2542197"/>
            <a:ext cx="838200" cy="1143000"/>
            <a:chOff x="3120" y="528"/>
            <a:chExt cx="2496" cy="3168"/>
          </a:xfrm>
        </p:grpSpPr>
        <p:sp>
          <p:nvSpPr>
            <p:cNvPr id="22" name="AutoShape 177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3" name="Oval 178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4" name="Oval 180"/>
            <p:cNvSpPr>
              <a:spLocks noChangeArrowheads="1"/>
            </p:cNvSpPr>
            <p:nvPr/>
          </p:nvSpPr>
          <p:spPr bwMode="auto">
            <a:xfrm>
              <a:off x="4080" y="224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25" name="Line 181"/>
          <p:cNvSpPr>
            <a:spLocks noChangeShapeType="1"/>
          </p:cNvSpPr>
          <p:nvPr/>
        </p:nvSpPr>
        <p:spPr bwMode="auto">
          <a:xfrm>
            <a:off x="6731897" y="3075597"/>
            <a:ext cx="457200" cy="0"/>
          </a:xfrm>
          <a:prstGeom prst="line">
            <a:avLst/>
          </a:prstGeom>
          <a:noFill/>
          <a:ln w="44450">
            <a:solidFill>
              <a:srgbClr val="CC66FF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6" name="Group 126"/>
          <p:cNvGrpSpPr>
            <a:grpSpLocks/>
          </p:cNvGrpSpPr>
          <p:nvPr/>
        </p:nvGrpSpPr>
        <p:grpSpPr bwMode="auto">
          <a:xfrm rot="-5400000">
            <a:off x="5528918" y="3776319"/>
            <a:ext cx="838200" cy="1066800"/>
            <a:chOff x="240" y="528"/>
            <a:chExt cx="2496" cy="3168"/>
          </a:xfrm>
        </p:grpSpPr>
        <p:sp>
          <p:nvSpPr>
            <p:cNvPr id="27" name="AutoShape 127"/>
            <p:cNvSpPr>
              <a:spLocks noChangeArrowheads="1"/>
            </p:cNvSpPr>
            <p:nvPr/>
          </p:nvSpPr>
          <p:spPr bwMode="auto">
            <a:xfrm>
              <a:off x="96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8" name="Oval 128"/>
            <p:cNvSpPr>
              <a:spLocks noChangeArrowheads="1"/>
            </p:cNvSpPr>
            <p:nvPr/>
          </p:nvSpPr>
          <p:spPr bwMode="auto">
            <a:xfrm>
              <a:off x="24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9" name="AutoShape 129"/>
            <p:cNvSpPr>
              <a:spLocks noChangeArrowheads="1"/>
            </p:cNvSpPr>
            <p:nvPr/>
          </p:nvSpPr>
          <p:spPr bwMode="auto">
            <a:xfrm>
              <a:off x="1296" y="230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0" name="Oval 130"/>
            <p:cNvSpPr>
              <a:spLocks noChangeArrowheads="1"/>
            </p:cNvSpPr>
            <p:nvPr/>
          </p:nvSpPr>
          <p:spPr bwMode="auto">
            <a:xfrm>
              <a:off x="1200" y="28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31" name="Group 131"/>
          <p:cNvGrpSpPr>
            <a:grpSpLocks/>
          </p:cNvGrpSpPr>
          <p:nvPr/>
        </p:nvGrpSpPr>
        <p:grpSpPr bwMode="auto">
          <a:xfrm rot="5400000">
            <a:off x="7776818" y="3738219"/>
            <a:ext cx="838200" cy="1143000"/>
            <a:chOff x="3120" y="528"/>
            <a:chExt cx="2496" cy="3168"/>
          </a:xfrm>
        </p:grpSpPr>
        <p:sp>
          <p:nvSpPr>
            <p:cNvPr id="32" name="AutoShape 132"/>
            <p:cNvSpPr>
              <a:spLocks noChangeArrowheads="1"/>
            </p:cNvSpPr>
            <p:nvPr/>
          </p:nvSpPr>
          <p:spPr bwMode="auto">
            <a:xfrm>
              <a:off x="3840" y="528"/>
              <a:ext cx="1056" cy="81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8080"/>
            </a:solidFill>
            <a:ln w="28575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3" name="Oval 133"/>
            <p:cNvSpPr>
              <a:spLocks noChangeArrowheads="1"/>
            </p:cNvSpPr>
            <p:nvPr/>
          </p:nvSpPr>
          <p:spPr bwMode="auto">
            <a:xfrm>
              <a:off x="3120" y="1296"/>
              <a:ext cx="2496" cy="24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" name="AutoShape 134"/>
            <p:cNvSpPr>
              <a:spLocks noChangeArrowheads="1"/>
            </p:cNvSpPr>
            <p:nvPr/>
          </p:nvSpPr>
          <p:spPr bwMode="auto">
            <a:xfrm rot="10800000">
              <a:off x="4176" y="2064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3366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5" name="Oval 135"/>
            <p:cNvSpPr>
              <a:spLocks noChangeArrowheads="1"/>
            </p:cNvSpPr>
            <p:nvPr/>
          </p:nvSpPr>
          <p:spPr bwMode="auto">
            <a:xfrm>
              <a:off x="4080" y="1632"/>
              <a:ext cx="576" cy="528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37" name="Line 25"/>
          <p:cNvSpPr>
            <a:spLocks noChangeShapeType="1"/>
          </p:cNvSpPr>
          <p:nvPr/>
        </p:nvSpPr>
        <p:spPr bwMode="auto">
          <a:xfrm>
            <a:off x="7092118" y="4076188"/>
            <a:ext cx="0" cy="457200"/>
          </a:xfrm>
          <a:prstGeom prst="line">
            <a:avLst/>
          </a:prstGeom>
          <a:noFill/>
          <a:ln w="44450">
            <a:solidFill>
              <a:srgbClr val="CC66FF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Line 136"/>
          <p:cNvSpPr>
            <a:spLocks noChangeShapeType="1"/>
          </p:cNvSpPr>
          <p:nvPr/>
        </p:nvSpPr>
        <p:spPr bwMode="auto">
          <a:xfrm>
            <a:off x="6863518" y="4304788"/>
            <a:ext cx="457200" cy="0"/>
          </a:xfrm>
          <a:prstGeom prst="line">
            <a:avLst/>
          </a:prstGeom>
          <a:noFill/>
          <a:ln w="44450">
            <a:solidFill>
              <a:srgbClr val="CC66FF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RHIC-AGS User Meeting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37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3847" y="2927518"/>
            <a:ext cx="31553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BACKUP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RHIC-AGS User Meeting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Helicity</a:t>
            </a:r>
            <a:r>
              <a:rPr lang="en-US" dirty="0"/>
              <a:t> </a:t>
            </a:r>
            <a:r>
              <a:rPr lang="en-US" dirty="0" smtClean="0"/>
              <a:t>structure of the proton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77" y="818130"/>
            <a:ext cx="5746272" cy="4348012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RHIC-AGS User Meeting 2015</a:t>
            </a:r>
            <a:endParaRPr 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506303"/>
              </p:ext>
            </p:extLst>
          </p:nvPr>
        </p:nvGraphicFramePr>
        <p:xfrm>
          <a:off x="2716213" y="5905170"/>
          <a:ext cx="3708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Equation" r:id="rId4" imgW="3708400" imgH="533400" progId="Equation.DSMT4">
                  <p:embed/>
                </p:oleObj>
              </mc:Choice>
              <mc:Fallback>
                <p:oleObj name="Equation" r:id="rId4" imgW="37084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5905170"/>
                        <a:ext cx="3708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8609" y="5411305"/>
            <a:ext cx="370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Jaffe-</a:t>
            </a:r>
            <a:r>
              <a:rPr lang="en-US" dirty="0" err="1" smtClean="0">
                <a:solidFill>
                  <a:srgbClr val="0000FF"/>
                </a:solidFill>
              </a:rPr>
              <a:t>Manohar</a:t>
            </a:r>
            <a:r>
              <a:rPr lang="en-US" dirty="0" smtClean="0">
                <a:solidFill>
                  <a:srgbClr val="0000FF"/>
                </a:solidFill>
              </a:rPr>
              <a:t> Spin Sum Rule: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3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45950" y="6494389"/>
            <a:ext cx="4683287" cy="368300"/>
          </a:xfrm>
        </p:spPr>
        <p:txBody>
          <a:bodyPr/>
          <a:lstStyle/>
          <a:p>
            <a:r>
              <a:rPr lang="cs-CZ" dirty="0" smtClean="0"/>
              <a:t>RHIC-AGS User Meeting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Polarized quark distributions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6" y="508013"/>
            <a:ext cx="7366119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Why is separating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quark 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flavors important?</a:t>
            </a:r>
          </a:p>
          <a:p>
            <a:endParaRPr lang="en-US" sz="105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322F31"/>
                </a:solidFill>
                <a:latin typeface="Comic Sans MS"/>
                <a:cs typeface="Comic Sans MS"/>
                <a:sym typeface="Wingdings"/>
              </a:rPr>
              <a:t>the nuclear structure is encoded in PDF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322F31"/>
                </a:solidFill>
                <a:latin typeface="Comic Sans MS"/>
                <a:cs typeface="Comic Sans MS"/>
                <a:sym typeface="Wingdings"/>
              </a:rPr>
              <a:t>understand </a:t>
            </a:r>
            <a:r>
              <a:rPr lang="en-US" dirty="0">
                <a:effectLst/>
              </a:rPr>
              <a:t>dynamics of the quark-antiquark fluctuations</a:t>
            </a:r>
          </a:p>
          <a:p>
            <a:pPr marL="342900" indent="-342900">
              <a:buFont typeface="Wingdings" charset="0"/>
              <a:buChar char="à"/>
            </a:pPr>
            <a:r>
              <a:rPr lang="en-US" dirty="0">
                <a:effectLst/>
              </a:rPr>
              <a:t>flavor asymmetry in the light quark sea in the proton</a:t>
            </a:r>
          </a:p>
          <a:p>
            <a:r>
              <a:rPr lang="en-US" dirty="0">
                <a:solidFill>
                  <a:srgbClr val="322F31"/>
                </a:solidFill>
                <a:effectLst/>
                <a:latin typeface="Comic Sans MS"/>
                <a:cs typeface="Comic Sans MS"/>
              </a:rPr>
              <a:t>    </a:t>
            </a:r>
            <a:r>
              <a:rPr lang="en-US" dirty="0" err="1" smtClean="0">
                <a:solidFill>
                  <a:srgbClr val="0000FF"/>
                </a:solidFill>
                <a:effectLst/>
                <a:latin typeface="Comic Sans MS"/>
                <a:cs typeface="Comic Sans MS"/>
              </a:rPr>
              <a:t>unpolarized</a:t>
            </a:r>
            <a:r>
              <a:rPr lang="en-US" dirty="0">
                <a:solidFill>
                  <a:srgbClr val="0000FF"/>
                </a:solidFill>
                <a:effectLst/>
                <a:latin typeface="Comic Sans MS"/>
                <a:cs typeface="Comic Sans MS"/>
              </a:rPr>
              <a:t>:</a:t>
            </a:r>
            <a:r>
              <a:rPr lang="en-US" dirty="0">
                <a:solidFill>
                  <a:srgbClr val="322F31"/>
                </a:solidFill>
                <a:effectLst/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322F31"/>
                </a:solidFill>
                <a:effectLst/>
                <a:latin typeface="Comic Sans MS"/>
                <a:cs typeface="Comic Sans MS"/>
              </a:rPr>
              <a:t>ubar</a:t>
            </a:r>
            <a:r>
              <a:rPr lang="en-US" dirty="0">
                <a:solidFill>
                  <a:srgbClr val="322F31"/>
                </a:solidFill>
                <a:effectLst/>
                <a:latin typeface="Comic Sans MS"/>
                <a:cs typeface="Comic Sans MS"/>
              </a:rPr>
              <a:t> ≠ </a:t>
            </a:r>
            <a:r>
              <a:rPr lang="en-US" dirty="0" err="1">
                <a:solidFill>
                  <a:srgbClr val="322F31"/>
                </a:solidFill>
                <a:effectLst/>
                <a:latin typeface="Comic Sans MS"/>
                <a:cs typeface="Comic Sans MS"/>
              </a:rPr>
              <a:t>dbar</a:t>
            </a:r>
            <a:r>
              <a:rPr lang="en-US" dirty="0">
                <a:solidFill>
                  <a:srgbClr val="322F31"/>
                </a:solidFill>
                <a:effectLst/>
                <a:latin typeface="Comic Sans MS"/>
                <a:cs typeface="Comic Sans MS"/>
              </a:rPr>
              <a:t>         </a:t>
            </a:r>
            <a:r>
              <a:rPr lang="en-US" dirty="0" smtClean="0">
                <a:solidFill>
                  <a:srgbClr val="FF00FF"/>
                </a:solidFill>
                <a:effectLst/>
                <a:latin typeface="Comic Sans MS"/>
                <a:cs typeface="Comic Sans MS"/>
              </a:rPr>
              <a:t>polarized </a:t>
            </a:r>
            <a:r>
              <a:rPr lang="en-US" dirty="0">
                <a:solidFill>
                  <a:srgbClr val="FF00FF"/>
                </a:solidFill>
                <a:effectLst/>
                <a:latin typeface="Comic Sans MS"/>
                <a:cs typeface="Comic Sans MS"/>
              </a:rPr>
              <a:t>case ?</a:t>
            </a:r>
          </a:p>
          <a:p>
            <a:pPr marL="285750" indent="-285750" algn="ctr">
              <a:buFont typeface="Wingdings" charset="0"/>
              <a:buChar char="à"/>
            </a:pPr>
            <a:r>
              <a:rPr lang="en-US" dirty="0">
                <a:solidFill>
                  <a:srgbClr val="322F31"/>
                </a:solidFill>
                <a:latin typeface="Comic Sans MS"/>
                <a:cs typeface="Comic Sans MS"/>
              </a:rPr>
              <a:t>sea-quark polarizations critical for quark contribution to </a:t>
            </a:r>
            <a:r>
              <a:rPr lang="en-US" dirty="0" smtClean="0">
                <a:solidFill>
                  <a:srgbClr val="322F31"/>
                </a:solidFill>
                <a:latin typeface="Comic Sans MS"/>
                <a:cs typeface="Comic Sans MS"/>
              </a:rPr>
              <a:t>spin</a:t>
            </a:r>
            <a:endParaRPr lang="en-US" dirty="0">
              <a:solidFill>
                <a:srgbClr val="322F31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12637"/>
              </p:ext>
            </p:extLst>
          </p:nvPr>
        </p:nvGraphicFramePr>
        <p:xfrm>
          <a:off x="103188" y="5238750"/>
          <a:ext cx="3352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" name="Equation" r:id="rId3" imgW="1917700" imgH="355600" progId="Equation.DSMT4">
                  <p:embed/>
                </p:oleObj>
              </mc:Choice>
              <mc:Fallback>
                <p:oleObj name="Equation" r:id="rId3" imgW="19177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188" y="5238750"/>
                        <a:ext cx="33528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210754"/>
              </p:ext>
            </p:extLst>
          </p:nvPr>
        </p:nvGraphicFramePr>
        <p:xfrm>
          <a:off x="455613" y="6148388"/>
          <a:ext cx="26431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" name="Equation" r:id="rId5" imgW="1511300" imgH="355600" progId="Equation.DSMT4">
                  <p:embed/>
                </p:oleObj>
              </mc:Choice>
              <mc:Fallback>
                <p:oleObj name="Equation" r:id="rId5" imgW="15113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613" y="6148388"/>
                        <a:ext cx="2643187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89738" y="2462709"/>
            <a:ext cx="5433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Drop of integral due to shape of polarized sea </a:t>
            </a:r>
          </a:p>
          <a:p>
            <a:r>
              <a:rPr lang="en-US" dirty="0" smtClean="0"/>
              <a:t>quark PDFs at low x</a:t>
            </a:r>
          </a:p>
          <a:p>
            <a:r>
              <a:rPr lang="en-US" dirty="0" smtClean="0">
                <a:sym typeface="Wingdings"/>
              </a:rPr>
              <a:t> forced by 3F-D constrain in PDF fits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3931" y="2529886"/>
            <a:ext cx="2867220" cy="2744783"/>
            <a:chOff x="223931" y="2529886"/>
            <a:chExt cx="2867220" cy="2744783"/>
          </a:xfrm>
        </p:grpSpPr>
        <p:pic>
          <p:nvPicPr>
            <p:cNvPr id="13" name="Picture 12" descr="running-deltas-band.eps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82" r="12511" b="3065"/>
            <a:stretch/>
          </p:blipFill>
          <p:spPr>
            <a:xfrm>
              <a:off x="223931" y="2529886"/>
              <a:ext cx="2867220" cy="2744783"/>
            </a:xfrm>
            <a:prstGeom prst="rect">
              <a:avLst/>
            </a:prstGeom>
          </p:spPr>
        </p:pic>
        <p:graphicFrame>
          <p:nvGraphicFramePr>
            <p:cNvPr id="1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2363582"/>
                </p:ext>
              </p:extLst>
            </p:nvPr>
          </p:nvGraphicFramePr>
          <p:xfrm>
            <a:off x="1550641" y="2819332"/>
            <a:ext cx="1453184" cy="399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0" name="Equation" r:id="rId8" imgW="3276600" imgH="901700" progId="Equation.DSMT4">
                    <p:embed/>
                  </p:oleObj>
                </mc:Choice>
                <mc:Fallback>
                  <p:oleObj name="Equation" r:id="rId8" imgW="3276600" imgH="901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0641" y="2819332"/>
                          <a:ext cx="1453184" cy="3995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8420" y="3322983"/>
            <a:ext cx="3909392" cy="3537446"/>
          </a:xfrm>
          <a:prstGeom prst="rect">
            <a:avLst/>
          </a:prstGeom>
        </p:spPr>
      </p:pic>
      <p:sp>
        <p:nvSpPr>
          <p:cNvPr id="16" name="AutoShape 49"/>
          <p:cNvSpPr>
            <a:spLocks noChangeArrowheads="1"/>
          </p:cNvSpPr>
          <p:nvPr/>
        </p:nvSpPr>
        <p:spPr bwMode="auto">
          <a:xfrm>
            <a:off x="1308667" y="5774915"/>
            <a:ext cx="809839" cy="424297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50000">
                <a:srgbClr val="CC66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normAutofit/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selection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57" y="617328"/>
            <a:ext cx="2713879" cy="3038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567" y="616785"/>
            <a:ext cx="2391410" cy="3040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979" y="611259"/>
            <a:ext cx="2809875" cy="3067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17" y="3672840"/>
            <a:ext cx="4023360" cy="3185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40696" y="3787913"/>
            <a:ext cx="4903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 smtClean="0">
                <a:solidFill>
                  <a:srgbClr val="0000FF"/>
                </a:solidFill>
              </a:rPr>
              <a:t>rimary Background:</a:t>
            </a:r>
          </a:p>
          <a:p>
            <a:endParaRPr lang="en-US" sz="800" dirty="0"/>
          </a:p>
          <a:p>
            <a:r>
              <a:rPr lang="en-US" sz="1400" dirty="0"/>
              <a:t>QCD processes where </a:t>
            </a:r>
            <a:r>
              <a:rPr lang="en-US" sz="1400" dirty="0" smtClean="0"/>
              <a:t>fragments of a jet</a:t>
            </a:r>
            <a:r>
              <a:rPr lang="en-US" sz="1400" dirty="0"/>
              <a:t> </a:t>
            </a:r>
            <a:r>
              <a:rPr lang="en-US" sz="1400" dirty="0" smtClean="0"/>
              <a:t>satisfy </a:t>
            </a:r>
            <a:r>
              <a:rPr lang="en-US" sz="1400" dirty="0"/>
              <a:t>candidate e+/- isolation cuts </a:t>
            </a:r>
            <a:r>
              <a:rPr lang="en-US" sz="1400" dirty="0" smtClean="0"/>
              <a:t>while all </a:t>
            </a:r>
            <a:r>
              <a:rPr lang="en-US" sz="1400" dirty="0"/>
              <a:t>other jets escape detection outside </a:t>
            </a:r>
            <a:r>
              <a:rPr lang="en-US" sz="1400" dirty="0" smtClean="0"/>
              <a:t>the acceptance.</a:t>
            </a:r>
          </a:p>
          <a:p>
            <a:endParaRPr lang="en-US" sz="1400" dirty="0"/>
          </a:p>
          <a:p>
            <a:r>
              <a:rPr lang="en-US" sz="1600" dirty="0" smtClean="0">
                <a:solidFill>
                  <a:srgbClr val="0000FF"/>
                </a:solidFill>
              </a:rPr>
              <a:t>Electroweak Background:</a:t>
            </a:r>
          </a:p>
          <a:p>
            <a:r>
              <a:rPr lang="en-US" sz="1600" dirty="0" smtClean="0"/>
              <a:t>W</a:t>
            </a:r>
            <a:r>
              <a:rPr lang="en-US" sz="1600" dirty="0" smtClean="0">
                <a:sym typeface="Wingdings"/>
              </a:rPr>
              <a:t> </a:t>
            </a:r>
            <a:r>
              <a:rPr lang="en-US" sz="1600" dirty="0" smtClean="0">
                <a:latin typeface="Symbol" charset="2"/>
                <a:cs typeface="Symbol" charset="2"/>
                <a:sym typeface="Wingdings"/>
              </a:rPr>
              <a:t>t n         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Ze+e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-</a:t>
            </a:r>
          </a:p>
          <a:p>
            <a:r>
              <a:rPr lang="en-US" sz="1600" dirty="0" smtClean="0">
                <a:latin typeface="Comic Sans MS"/>
                <a:cs typeface="Comic Sans MS"/>
                <a:sym typeface="Wingdings"/>
              </a:rPr>
              <a:t>MC embedded in zero bias events</a:t>
            </a:r>
          </a:p>
          <a:p>
            <a:endParaRPr lang="en-US" sz="800" dirty="0" smtClean="0">
              <a:latin typeface="Comic Sans MS"/>
              <a:cs typeface="Comic Sans MS"/>
              <a:sym typeface="Wingdings"/>
            </a:endParaRPr>
          </a:p>
          <a:p>
            <a:r>
              <a:rPr lang="en-US" sz="1400" dirty="0"/>
              <a:t>Forward rapidity (1</a:t>
            </a:r>
            <a:r>
              <a:rPr lang="en-US" sz="1400" dirty="0" smtClean="0"/>
              <a:t>&lt;</a:t>
            </a:r>
            <a:r>
              <a:rPr lang="en-US" sz="1400" dirty="0" smtClean="0">
                <a:latin typeface="Symbol" charset="2"/>
                <a:cs typeface="Symbol" charset="2"/>
              </a:rPr>
              <a:t>h</a:t>
            </a:r>
            <a:r>
              <a:rPr lang="en-US" sz="1400" baseline="-25000" dirty="0" smtClean="0"/>
              <a:t>e</a:t>
            </a:r>
            <a:r>
              <a:rPr lang="en-US" sz="1400" dirty="0" smtClean="0"/>
              <a:t>&lt;</a:t>
            </a:r>
            <a:r>
              <a:rPr lang="en-US" sz="1400" dirty="0"/>
              <a:t>1.4 ) W selection uses similar technique as mid rapidity </a:t>
            </a:r>
            <a:r>
              <a:rPr lang="en-US" sz="1400" dirty="0" smtClean="0"/>
              <a:t>and background </a:t>
            </a:r>
            <a:r>
              <a:rPr lang="en-US" sz="1400" dirty="0"/>
              <a:t>e</a:t>
            </a:r>
            <a:r>
              <a:rPr lang="en-US" sz="1400" dirty="0" smtClean="0"/>
              <a:t>stimation improves </a:t>
            </a:r>
            <a:r>
              <a:rPr lang="en-US" sz="1400" dirty="0"/>
              <a:t>using additional </a:t>
            </a:r>
            <a:r>
              <a:rPr lang="en-US" sz="1400" dirty="0" err="1"/>
              <a:t>Endcap</a:t>
            </a:r>
            <a:r>
              <a:rPr lang="en-US" sz="1400" dirty="0"/>
              <a:t> Shower Maximum </a:t>
            </a:r>
            <a:r>
              <a:rPr lang="en-US" sz="1400" dirty="0" smtClean="0"/>
              <a:t>Detector</a:t>
            </a:r>
            <a:endParaRPr lang="en-US" sz="1400" dirty="0">
              <a:latin typeface="Comic Sans MS"/>
              <a:cs typeface="Comic Sans M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656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W-Results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RHIC-AGS User Meeting 2015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556681"/>
            <a:ext cx="4326466" cy="5737141"/>
            <a:chOff x="4595284" y="620184"/>
            <a:chExt cx="4326466" cy="5737141"/>
          </a:xfrm>
        </p:grpSpPr>
        <p:grpSp>
          <p:nvGrpSpPr>
            <p:cNvPr id="20" name="Group 19"/>
            <p:cNvGrpSpPr/>
            <p:nvPr/>
          </p:nvGrpSpPr>
          <p:grpSpPr>
            <a:xfrm>
              <a:off x="4595284" y="761997"/>
              <a:ext cx="4326466" cy="5595328"/>
              <a:chOff x="4595284" y="761997"/>
              <a:chExt cx="4326466" cy="559532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5284" y="761997"/>
                <a:ext cx="4326466" cy="5595328"/>
              </a:xfrm>
              <a:prstGeom prst="rect">
                <a:avLst/>
              </a:prstGeom>
            </p:spPr>
          </p:pic>
          <p:pic>
            <p:nvPicPr>
              <p:cNvPr id="23" name="Picture 22" descr="STAR-logo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5833" y="3222579"/>
                <a:ext cx="1027961" cy="487329"/>
              </a:xfrm>
              <a:prstGeom prst="rect">
                <a:avLst/>
              </a:prstGeom>
            </p:spPr>
          </p:pic>
        </p:grp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1663837"/>
                </p:ext>
              </p:extLst>
            </p:nvPr>
          </p:nvGraphicFramePr>
          <p:xfrm>
            <a:off x="7476067" y="620184"/>
            <a:ext cx="1371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" name="Equation" r:id="rId5" imgW="1371600" imgH="228600" progId="Equation.DSMT4">
                    <p:embed/>
                  </p:oleObj>
                </mc:Choice>
                <mc:Fallback>
                  <p:oleObj name="Equation" r:id="rId5" imgW="13716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476067" y="620184"/>
                          <a:ext cx="13716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Right Arrow 23"/>
          <p:cNvSpPr/>
          <p:nvPr/>
        </p:nvSpPr>
        <p:spPr bwMode="auto">
          <a:xfrm rot="1680000">
            <a:off x="4426064" y="4504779"/>
            <a:ext cx="1193303" cy="295064"/>
          </a:xfrm>
          <a:prstGeom prst="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Right Arrow 24"/>
          <p:cNvSpPr/>
          <p:nvPr/>
        </p:nvSpPr>
        <p:spPr bwMode="auto">
          <a:xfrm rot="19680000">
            <a:off x="4440080" y="1570052"/>
            <a:ext cx="1206959" cy="295064"/>
          </a:xfrm>
          <a:prstGeom prst="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397463"/>
              </p:ext>
            </p:extLst>
          </p:nvPr>
        </p:nvGraphicFramePr>
        <p:xfrm>
          <a:off x="4838702" y="4080932"/>
          <a:ext cx="513082" cy="42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Equation" r:id="rId7" imgW="228600" imgH="190500" progId="Equation.DSMT4">
                  <p:embed/>
                </p:oleObj>
              </mc:Choice>
              <mc:Fallback>
                <p:oleObj name="Equation" r:id="rId7" imgW="2286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38702" y="4080932"/>
                        <a:ext cx="513082" cy="42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902212" y="818414"/>
            <a:ext cx="2959234" cy="2816276"/>
            <a:chOff x="4313331" y="506891"/>
            <a:chExt cx="2959234" cy="2816276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331" y="506891"/>
              <a:ext cx="2959234" cy="281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5449563" y="2501514"/>
              <a:ext cx="14583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arXiv:</a:t>
              </a:r>
              <a:r>
                <a:rPr lang="en-US" sz="1200" dirty="0" smtClean="0"/>
                <a:t>1406.5539</a:t>
              </a:r>
              <a:endParaRPr lang="en-US" sz="1200" dirty="0"/>
            </a:p>
          </p:txBody>
        </p: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18" y="3526689"/>
            <a:ext cx="2831132" cy="26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575010" y="2926345"/>
            <a:ext cx="4063291" cy="715683"/>
            <a:chOff x="2564427" y="2333678"/>
            <a:chExt cx="4063291" cy="715683"/>
          </a:xfrm>
        </p:grpSpPr>
        <p:sp>
          <p:nvSpPr>
            <p:cNvPr id="34" name="TextBox 33"/>
            <p:cNvSpPr txBox="1"/>
            <p:nvPr/>
          </p:nvSpPr>
          <p:spPr>
            <a:xfrm rot="20700000">
              <a:off x="2564427" y="2341475"/>
              <a:ext cx="4063291" cy="70788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5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solidFill>
                <a:srgbClr val="0000FF"/>
              </a:solidFill>
            </a:ln>
            <a:effectLst>
              <a:glow rad="101600">
                <a:srgbClr val="0000FF">
                  <a:alpha val="75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RHIC data already indicate </a:t>
              </a:r>
              <a:endParaRPr lang="en-US" sz="2000" dirty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r>
                <a:rPr lang="en-US" sz="20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polarized:  </a:t>
              </a:r>
            </a:p>
          </p:txBody>
        </p:sp>
        <p:pic>
          <p:nvPicPr>
            <p:cNvPr id="13" name="Picture 12" descr="bubu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00000">
              <a:off x="5175794" y="2333678"/>
              <a:ext cx="1289218" cy="347449"/>
            </a:xfrm>
            <a:prstGeom prst="rect">
              <a:avLst/>
            </a:prstGeom>
          </p:spPr>
        </p:pic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15126"/>
              </p:ext>
            </p:extLst>
          </p:nvPr>
        </p:nvGraphicFramePr>
        <p:xfrm>
          <a:off x="4748213" y="1763713"/>
          <a:ext cx="5127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Equation" r:id="rId12" imgW="228600" imgH="203200" progId="Equation.DSMT4">
                  <p:embed/>
                </p:oleObj>
              </mc:Choice>
              <mc:Fallback>
                <p:oleObj name="Equation" r:id="rId12" imgW="228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48213" y="1763713"/>
                        <a:ext cx="512762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49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2" y="1287945"/>
            <a:ext cx="3594244" cy="4520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If the run-13 data are fully analyzed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RHIC-AGS User Meeting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7" r="9589"/>
          <a:stretch/>
        </p:blipFill>
        <p:spPr>
          <a:xfrm>
            <a:off x="6848274" y="603259"/>
            <a:ext cx="2279216" cy="22026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5" r="11505"/>
          <a:stretch/>
        </p:blipFill>
        <p:spPr>
          <a:xfrm>
            <a:off x="6913085" y="4648261"/>
            <a:ext cx="2230915" cy="22097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ight Arrow 14"/>
          <p:cNvSpPr/>
          <p:nvPr/>
        </p:nvSpPr>
        <p:spPr bwMode="auto">
          <a:xfrm rot="1680000">
            <a:off x="3702063" y="4098608"/>
            <a:ext cx="905726" cy="295064"/>
          </a:xfrm>
          <a:prstGeom prst="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ight Arrow 16"/>
          <p:cNvSpPr/>
          <p:nvPr/>
        </p:nvSpPr>
        <p:spPr bwMode="auto">
          <a:xfrm rot="19680000">
            <a:off x="3712780" y="1961069"/>
            <a:ext cx="889551" cy="295064"/>
          </a:xfrm>
          <a:prstGeom prst="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6978"/>
              </p:ext>
            </p:extLst>
          </p:nvPr>
        </p:nvGraphicFramePr>
        <p:xfrm>
          <a:off x="3907375" y="3678767"/>
          <a:ext cx="513082" cy="42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quation" r:id="rId6" imgW="228600" imgH="190500" progId="Equation.DSMT4">
                  <p:embed/>
                </p:oleObj>
              </mc:Choice>
              <mc:Fallback>
                <p:oleObj name="Equation" r:id="rId6" imgW="2286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07375" y="3678767"/>
                        <a:ext cx="513082" cy="42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869970"/>
              </p:ext>
            </p:extLst>
          </p:nvPr>
        </p:nvGraphicFramePr>
        <p:xfrm>
          <a:off x="3946529" y="2186514"/>
          <a:ext cx="4857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Equation" r:id="rId8" imgW="215900" imgH="165100" progId="Equation.DSMT4">
                  <p:embed/>
                </p:oleObj>
              </mc:Choice>
              <mc:Fallback>
                <p:oleObj name="Equation" r:id="rId8" imgW="215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46529" y="2186514"/>
                        <a:ext cx="48577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857251"/>
            <a:ext cx="4624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pseudo-data randomized around DSSV</a:t>
            </a:r>
          </a:p>
          <a:p>
            <a:pPr algn="ctr"/>
            <a:r>
              <a:rPr lang="en-US" dirty="0" smtClean="0"/>
              <a:t>uncertainties correspond to 2009-2013</a:t>
            </a:r>
            <a:endParaRPr lang="en-US" dirty="0"/>
          </a:p>
        </p:txBody>
      </p:sp>
      <p:pic>
        <p:nvPicPr>
          <p:cNvPr id="28" name="Picture 27" descr="dssv-ubar-xbands.eps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3" r="10719" b="3694"/>
          <a:stretch/>
        </p:blipFill>
        <p:spPr>
          <a:xfrm>
            <a:off x="4419600" y="1153580"/>
            <a:ext cx="2573882" cy="2116665"/>
          </a:xfrm>
          <a:prstGeom prst="rect">
            <a:avLst/>
          </a:prstGeom>
        </p:spPr>
      </p:pic>
      <p:pic>
        <p:nvPicPr>
          <p:cNvPr id="29" name="Picture 28" descr="dssv-dbar-xbands.eps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5" r="11160" b="3653"/>
          <a:stretch/>
        </p:blipFill>
        <p:spPr>
          <a:xfrm>
            <a:off x="4370916" y="3723784"/>
            <a:ext cx="2561169" cy="21166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843008" y="2543618"/>
            <a:ext cx="3860151" cy="1287550"/>
            <a:chOff x="2545339" y="2830427"/>
            <a:chExt cx="3860151" cy="1287550"/>
          </a:xfrm>
        </p:grpSpPr>
        <p:sp>
          <p:nvSpPr>
            <p:cNvPr id="30" name="TextBox 29"/>
            <p:cNvSpPr txBox="1"/>
            <p:nvPr/>
          </p:nvSpPr>
          <p:spPr>
            <a:xfrm rot="20700000">
              <a:off x="2545339" y="2830427"/>
              <a:ext cx="3860151" cy="120032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5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solidFill>
                <a:srgbClr val="0000FF"/>
              </a:solidFill>
            </a:ln>
            <a:effectLst>
              <a:glow rad="101600">
                <a:srgbClr val="0000FF">
                  <a:alpha val="75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STAR </a:t>
              </a:r>
              <a:r>
                <a:rPr lang="en-US" sz="24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W</a:t>
              </a:r>
              <a:r>
                <a:rPr lang="en-US" sz="2400" baseline="300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±</a:t>
              </a:r>
              <a:r>
                <a:rPr lang="en-US" sz="24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-data will be a </a:t>
              </a:r>
            </a:p>
            <a:p>
              <a:pPr algn="ctr"/>
              <a:r>
                <a:rPr lang="en-US" sz="24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strong constraint for </a:t>
              </a:r>
            </a:p>
            <a:p>
              <a:pPr algn="ctr"/>
              <a:r>
                <a:rPr lang="en-US" sz="24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and</a:t>
              </a: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9099528"/>
                </p:ext>
              </p:extLst>
            </p:nvPr>
          </p:nvGraphicFramePr>
          <p:xfrm>
            <a:off x="3749676" y="3746502"/>
            <a:ext cx="48577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5" name="Equation" r:id="rId12" imgW="215900" imgH="165100" progId="Equation.DSMT4">
                    <p:embed/>
                  </p:oleObj>
                </mc:Choice>
                <mc:Fallback>
                  <p:oleObj name="Equation" r:id="rId12" imgW="2159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749676" y="3746502"/>
                          <a:ext cx="485775" cy="371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5632803"/>
                </p:ext>
              </p:extLst>
            </p:nvPr>
          </p:nvGraphicFramePr>
          <p:xfrm>
            <a:off x="4948762" y="3407834"/>
            <a:ext cx="513082" cy="427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" name="Equation" r:id="rId13" imgW="228600" imgH="190500" progId="Equation.DSMT4">
                    <p:embed/>
                  </p:oleObj>
                </mc:Choice>
                <mc:Fallback>
                  <p:oleObj name="Equation" r:id="rId13" imgW="2286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48762" y="3407834"/>
                          <a:ext cx="513082" cy="4275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320260" y="5499652"/>
            <a:ext cx="2269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</a:t>
            </a:r>
            <a:r>
              <a:rPr lang="en-US" sz="1400" baseline="-25000" dirty="0" smtClean="0"/>
              <a:t>int</a:t>
            </a:r>
            <a:r>
              <a:rPr lang="en-US" sz="1400" dirty="0" smtClean="0"/>
              <a:t>=716 pb</a:t>
            </a:r>
            <a:r>
              <a:rPr lang="en-US" sz="1400" baseline="30000" dirty="0" smtClean="0"/>
              <a:t>-1 </a:t>
            </a:r>
            <a:r>
              <a:rPr lang="en-US" sz="1400" dirty="0" smtClean="0"/>
              <a:t>(delivered)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65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</a:t>
            </a:r>
            <a:r>
              <a:rPr lang="en-US" dirty="0" err="1" smtClean="0"/>
              <a:t>SPin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667" y="738400"/>
            <a:ext cx="3875381" cy="257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RHIC-AGS User Meeting 2015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417" y="3386669"/>
            <a:ext cx="3733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using spin to unravel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the secrets / dynamics of QCD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 descr="PPP_PRD_132_3D_people-Puzz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84" y="1703857"/>
            <a:ext cx="4360417" cy="32703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68900" y="4836595"/>
            <a:ext cx="6075100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Resolving </a:t>
            </a:r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omic Sans MS"/>
                <a:cs typeface="Comic Sans MS"/>
              </a:rPr>
              <a:t>the new spin puzzle </a:t>
            </a:r>
            <a:endParaRPr lang="en-US" sz="2400" dirty="0" smtClean="0">
              <a:solidFill>
                <a:srgbClr val="0000FF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omic Sans MS"/>
                <a:cs typeface="Comic Sans MS"/>
              </a:rPr>
              <a:t>of the </a:t>
            </a:r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omic Sans MS"/>
                <a:cs typeface="Comic Sans MS"/>
              </a:rPr>
              <a:t>21</a:t>
            </a:r>
            <a:r>
              <a:rPr lang="en-US" sz="2400" baseline="30000" dirty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omic Sans MS"/>
                <a:cs typeface="Comic Sans MS"/>
              </a:rPr>
              <a:t>st</a:t>
            </a:r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omic Sans MS"/>
                <a:cs typeface="Comic Sans MS"/>
              </a:rPr>
              <a:t>century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The legacy of transverse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polarized </a:t>
            </a:r>
            <a:r>
              <a:rPr lang="en-US" sz="24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pp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endParaRPr lang="en-US" sz="2400" dirty="0" smtClean="0">
              <a:solidFill>
                <a:srgbClr val="0000FF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omic Sans MS"/>
                <a:cs typeface="Comic Sans MS"/>
              </a:rPr>
              <a:t>What causes A</a:t>
            </a:r>
            <a:r>
              <a:rPr lang="en-US" sz="2400" baseline="-250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omic Sans MS"/>
                <a:cs typeface="Comic Sans MS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omic Sans MS"/>
                <a:cs typeface="Comic Sans MS"/>
              </a:rPr>
              <a:t> at forward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omic Sans MS"/>
                <a:cs typeface="Comic Sans MS"/>
              </a:rPr>
              <a:t>rapidities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omic Sans MS"/>
                <a:cs typeface="Comic Sans MS"/>
              </a:rPr>
              <a:t>? </a:t>
            </a:r>
            <a:endParaRPr lang="en-US" sz="2400" dirty="0">
              <a:solidFill>
                <a:srgbClr val="0000FF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324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Initial State: TMD</a:t>
            </a:r>
            <a:r>
              <a:rPr lang="en-US" cap="none" dirty="0" smtClean="0"/>
              <a:t>s</a:t>
            </a:r>
            <a:r>
              <a:rPr lang="en-US" dirty="0" smtClean="0"/>
              <a:t> vs. Twist-3</a:t>
            </a:r>
            <a:endParaRPr lang="en-US" dirty="0"/>
          </a:p>
        </p:txBody>
      </p:sp>
      <p:sp>
        <p:nvSpPr>
          <p:cNvPr id="235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47-C6DD-A04E-B29D-1DE275AF3522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2861365" y="1087572"/>
            <a:ext cx="4038300" cy="2473325"/>
            <a:chOff x="1438711" y="4059469"/>
            <a:chExt cx="4038421" cy="2473008"/>
          </a:xfrm>
        </p:grpSpPr>
        <p:sp>
          <p:nvSpPr>
            <p:cNvPr id="23582" name="TextBox 16"/>
            <p:cNvSpPr txBox="1">
              <a:spLocks noChangeArrowheads="1"/>
            </p:cNvSpPr>
            <p:nvPr/>
          </p:nvSpPr>
          <p:spPr bwMode="auto">
            <a:xfrm>
              <a:off x="3806631" y="6147349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Q</a:t>
              </a:r>
            </a:p>
          </p:txBody>
        </p:sp>
        <p:sp>
          <p:nvSpPr>
            <p:cNvPr id="23583" name="TextBox 17"/>
            <p:cNvSpPr txBox="1">
              <a:spLocks noChangeArrowheads="1"/>
            </p:cNvSpPr>
            <p:nvPr/>
          </p:nvSpPr>
          <p:spPr bwMode="auto">
            <a:xfrm>
              <a:off x="1438711" y="6144055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  <a:sym typeface="Mathematica1" charset="0"/>
                </a:rPr>
                <a:t>L</a:t>
              </a:r>
              <a:r>
                <a:rPr lang="en-US" b="1" baseline="-2500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  <a:sym typeface="Mathematica1" charset="0"/>
                </a:rPr>
                <a:t>QCD</a:t>
              </a:r>
              <a:endParaRPr lang="en-US" b="1" baseline="-250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3584" name="TextBox 52"/>
            <p:cNvSpPr txBox="1">
              <a:spLocks noChangeArrowheads="1"/>
            </p:cNvSpPr>
            <p:nvPr/>
          </p:nvSpPr>
          <p:spPr bwMode="auto">
            <a:xfrm>
              <a:off x="2595403" y="6149881"/>
              <a:ext cx="842248" cy="369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Q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/P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endParaRPr lang="en-US" b="1" baseline="-25000" dirty="0">
                <a:solidFill>
                  <a:srgbClr val="1818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3585" name="TextBox 20"/>
            <p:cNvSpPr txBox="1">
              <a:spLocks noChangeArrowheads="1"/>
            </p:cNvSpPr>
            <p:nvPr/>
          </p:nvSpPr>
          <p:spPr bwMode="auto">
            <a:xfrm>
              <a:off x="3289106" y="6162589"/>
              <a:ext cx="45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&lt;&lt;</a:t>
              </a:r>
            </a:p>
          </p:txBody>
        </p:sp>
        <p:sp>
          <p:nvSpPr>
            <p:cNvPr id="23586" name="TextBox 21"/>
            <p:cNvSpPr txBox="1">
              <a:spLocks noChangeArrowheads="1"/>
            </p:cNvSpPr>
            <p:nvPr/>
          </p:nvSpPr>
          <p:spPr bwMode="auto">
            <a:xfrm>
              <a:off x="2238220" y="6162589"/>
              <a:ext cx="45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&lt;&lt;</a:t>
              </a:r>
            </a:p>
          </p:txBody>
        </p:sp>
        <p:grpSp>
          <p:nvGrpSpPr>
            <p:cNvPr id="4" name="Group 55"/>
            <p:cNvGrpSpPr>
              <a:grpSpLocks noChangeAspect="1"/>
            </p:cNvGrpSpPr>
            <p:nvPr/>
          </p:nvGrpSpPr>
          <p:grpSpPr bwMode="auto">
            <a:xfrm>
              <a:off x="1640646" y="4059469"/>
              <a:ext cx="3064192" cy="2240280"/>
              <a:chOff x="2055813" y="1905000"/>
              <a:chExt cx="5106987" cy="3733800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3429000" y="2133600"/>
                <a:ext cx="3200400" cy="3200400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Arial" pitchFamily="28" charset="0"/>
                  <a:cs typeface="Arial" pitchFamily="28" charset="0"/>
                </a:endParaRPr>
              </a:p>
            </p:txBody>
          </p: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2057400" y="2133600"/>
                <a:ext cx="3124200" cy="3200400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F9F9F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3429000" y="2057400"/>
                <a:ext cx="1752600" cy="3352800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/>
                  </a:gs>
                  <a:gs pos="100000">
                    <a:srgbClr val="CCFFCC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rgbClr val="C4C4F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3598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2057400" y="5334000"/>
                <a:ext cx="5105400" cy="1588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3599" name="Straight Arrow Connector 6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41313" y="3619500"/>
                <a:ext cx="3430588" cy="1587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3600" name="Freeform 61"/>
              <p:cNvSpPr>
                <a:spLocks noChangeArrowheads="1"/>
              </p:cNvSpPr>
              <p:nvPr/>
            </p:nvSpPr>
            <p:spPr bwMode="auto">
              <a:xfrm>
                <a:off x="2387600" y="2355850"/>
                <a:ext cx="4135438" cy="2598738"/>
              </a:xfrm>
              <a:custGeom>
                <a:avLst/>
                <a:gdLst>
                  <a:gd name="T0" fmla="*/ 0 w 4135272"/>
                  <a:gd name="T1" fmla="*/ 2557777 h 2597623"/>
                  <a:gd name="T2" fmla="*/ 955381 w 4135272"/>
                  <a:gd name="T3" fmla="*/ 113780 h 2597623"/>
                  <a:gd name="T4" fmla="*/ 2306565 w 4135272"/>
                  <a:gd name="T5" fmla="*/ 1875097 h 2597623"/>
                  <a:gd name="T6" fmla="*/ 4135438 w 4135272"/>
                  <a:gd name="T7" fmla="*/ 2598738 h 2597623"/>
                  <a:gd name="T8" fmla="*/ 4135438 w 4135272"/>
                  <a:gd name="T9" fmla="*/ 2598738 h 2597623"/>
                  <a:gd name="T10" fmla="*/ 4135438 w 4135272"/>
                  <a:gd name="T11" fmla="*/ 2598738 h 25976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35272"/>
                  <a:gd name="T19" fmla="*/ 0 h 2597623"/>
                  <a:gd name="T20" fmla="*/ 4135272 w 4135272"/>
                  <a:gd name="T21" fmla="*/ 2597623 h 25976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35272" h="2597623">
                    <a:moveTo>
                      <a:pt x="0" y="2556680"/>
                    </a:moveTo>
                    <a:cubicBezTo>
                      <a:pt x="285465" y="1392071"/>
                      <a:pt x="570931" y="227462"/>
                      <a:pt x="955343" y="113731"/>
                    </a:cubicBezTo>
                    <a:cubicBezTo>
                      <a:pt x="1339755" y="0"/>
                      <a:pt x="1776484" y="1460310"/>
                      <a:pt x="2306472" y="1874292"/>
                    </a:cubicBezTo>
                    <a:cubicBezTo>
                      <a:pt x="2836460" y="2288274"/>
                      <a:pt x="4135272" y="2597623"/>
                      <a:pt x="4135272" y="2597623"/>
                    </a:cubicBezTo>
                  </a:path>
                </a:pathLst>
              </a:custGeom>
              <a:solidFill>
                <a:srgbClr val="E6E6E6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latin typeface="Calibri" charset="0"/>
                </a:endParaRPr>
              </a:p>
            </p:txBody>
          </p:sp>
          <p:cxnSp>
            <p:nvCxnSpPr>
              <p:cNvPr id="23601" name="Straight Connector 62"/>
              <p:cNvCxnSpPr>
                <a:cxnSpLocks noChangeShapeType="1"/>
              </p:cNvCxnSpPr>
              <p:nvPr/>
            </p:nvCxnSpPr>
            <p:spPr bwMode="auto">
              <a:xfrm rot="5400000">
                <a:off x="1601787" y="3808413"/>
                <a:ext cx="3656013" cy="15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23602" name="Straight Connector 63"/>
              <p:cNvCxnSpPr>
                <a:cxnSpLocks noChangeShapeType="1"/>
              </p:cNvCxnSpPr>
              <p:nvPr/>
            </p:nvCxnSpPr>
            <p:spPr bwMode="auto">
              <a:xfrm rot="16200000" flipH="1">
                <a:off x="3314700" y="3771900"/>
                <a:ext cx="37338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</p:cxnSp>
        </p:grpSp>
        <p:sp>
          <p:nvSpPr>
            <p:cNvPr id="23588" name="TextBox 64"/>
            <p:cNvSpPr txBox="1">
              <a:spLocks noChangeArrowheads="1"/>
            </p:cNvSpPr>
            <p:nvPr/>
          </p:nvSpPr>
          <p:spPr bwMode="auto">
            <a:xfrm>
              <a:off x="4634884" y="5939823"/>
              <a:ext cx="842248" cy="369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Q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/P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endParaRPr lang="en-US" b="1" baseline="-25000" dirty="0">
                <a:solidFill>
                  <a:srgbClr val="1818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894999" y="1494233"/>
            <a:ext cx="1268166" cy="954107"/>
          </a:xfrm>
          <a:prstGeom prst="rect">
            <a:avLst/>
          </a:prstGeom>
          <a:noFill/>
          <a:ln w="12700">
            <a:solidFill>
              <a:srgbClr val="CCFFCC"/>
            </a:solidFill>
          </a:ln>
          <a:effectLst>
            <a:glow rad="101600">
              <a:srgbClr val="CCFFCC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ea typeface="+mn-ea"/>
                <a:cs typeface="Comic Sans MS"/>
              </a:rPr>
              <a:t>Collinear/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ea typeface="+mn-ea"/>
                <a:cs typeface="Comic Sans MS"/>
              </a:rPr>
              <a:t>twist-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Q,Q</a:t>
            </a:r>
            <a:r>
              <a:rPr lang="en-US" sz="1400" b="1" baseline="-25000" dirty="0" smtClean="0">
                <a:latin typeface="Comic Sans MS"/>
                <a:ea typeface="+mn-ea"/>
                <a:cs typeface="Comic Sans MS"/>
              </a:rPr>
              <a:t>T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&gt;&gt;</a:t>
            </a:r>
            <a:r>
              <a:rPr lang="en-US" sz="1400" b="1" dirty="0" smtClean="0">
                <a:latin typeface="Symbol" charset="2"/>
                <a:ea typeface="+mn-ea"/>
                <a:cs typeface="Symbol" charset="2"/>
              </a:rPr>
              <a:t>L</a:t>
            </a:r>
            <a:r>
              <a:rPr lang="en-US" sz="1400" b="1" baseline="-25000" dirty="0" smtClean="0">
                <a:latin typeface="Comic Sans MS"/>
                <a:ea typeface="+mn-ea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ea typeface="+mn-ea"/>
                <a:cs typeface="Comic Sans MS"/>
              </a:rPr>
              <a:t>T</a:t>
            </a: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~Q</a:t>
            </a:r>
            <a:endParaRPr lang="en-US" sz="1400" b="1" dirty="0">
              <a:latin typeface="Comic Sans MS"/>
              <a:ea typeface="+mn-ea"/>
              <a:cs typeface="Comic Sans M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60483" y="1358313"/>
            <a:ext cx="1409481" cy="1169551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Transverse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momentum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dependent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cs typeface="Comic Sans MS"/>
              </a:rPr>
              <a:t>Q&gt;&gt;Q</a:t>
            </a:r>
            <a:r>
              <a:rPr lang="en-US" sz="1400" b="1" baseline="-25000" dirty="0" smtClean="0"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latin typeface="Comic Sans MS"/>
                <a:cs typeface="Comic Sans MS"/>
              </a:rPr>
              <a:t>&gt;=</a:t>
            </a:r>
            <a:r>
              <a:rPr lang="en-US" sz="1400" b="1" dirty="0" smtClean="0">
                <a:latin typeface="Symbol" charset="2"/>
                <a:cs typeface="Symbol" charset="2"/>
              </a:rPr>
              <a:t>L</a:t>
            </a:r>
            <a:r>
              <a:rPr lang="en-US" sz="1400" b="1" baseline="-25000" dirty="0" smtClean="0">
                <a:latin typeface="Comic Sans MS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cs typeface="Comic Sans MS"/>
              </a:rPr>
              <a:t>Q&gt;&gt;</a:t>
            </a:r>
            <a:r>
              <a:rPr lang="en-US" sz="1400" b="1" dirty="0" err="1" smtClean="0">
                <a:latin typeface="Comic Sans MS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cs typeface="Comic Sans MS"/>
              </a:rPr>
              <a:t>T</a:t>
            </a:r>
            <a:endParaRPr lang="en-US" sz="14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18648" y="585715"/>
            <a:ext cx="1697901" cy="523220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80FF00"/>
                </a:solidFill>
                <a:latin typeface="Comic Sans MS"/>
                <a:ea typeface="+mn-ea"/>
                <a:cs typeface="Comic Sans MS"/>
              </a:rPr>
              <a:t>Intermediate Q</a:t>
            </a:r>
            <a:r>
              <a:rPr lang="en-US" sz="1400" b="1" baseline="-25000" dirty="0" smtClean="0">
                <a:solidFill>
                  <a:srgbClr val="80FF00"/>
                </a:solidFill>
                <a:latin typeface="Comic Sans MS"/>
                <a:ea typeface="+mn-ea"/>
                <a:cs typeface="Comic Sans M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Q&gt;&gt;Q</a:t>
            </a:r>
            <a:r>
              <a:rPr lang="en-US" sz="1400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/</a:t>
            </a:r>
            <a:r>
              <a:rPr lang="en-US" sz="1400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p</a:t>
            </a:r>
            <a:r>
              <a:rPr lang="en-US" sz="1400" b="1" baseline="-25000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&gt;&gt;</a:t>
            </a:r>
            <a:r>
              <a:rPr lang="en-US" sz="1400" b="1" dirty="0" smtClean="0">
                <a:solidFill>
                  <a:srgbClr val="80FF00"/>
                </a:solidFill>
                <a:latin typeface="Symbol" charset="2"/>
                <a:cs typeface="Symbol" charset="2"/>
              </a:rPr>
              <a:t>L</a:t>
            </a:r>
            <a:r>
              <a:rPr lang="en-US" sz="1400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QCD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7643" y="1494233"/>
            <a:ext cx="1246865" cy="1572597"/>
            <a:chOff x="377643" y="1494233"/>
            <a:chExt cx="1246865" cy="1572597"/>
          </a:xfrm>
        </p:grpSpPr>
        <p:pic>
          <p:nvPicPr>
            <p:cNvPr id="27" name="Bild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7643" y="1494233"/>
              <a:ext cx="1153728" cy="1572597"/>
            </a:xfrm>
            <a:prstGeom prst="rect">
              <a:avLst/>
            </a:prstGeom>
            <a:solidFill>
              <a:srgbClr val="FFF6D2"/>
            </a:solidFill>
          </p:spPr>
        </p:pic>
        <p:sp>
          <p:nvSpPr>
            <p:cNvPr id="28" name="TextBox 27"/>
            <p:cNvSpPr txBox="1"/>
            <p:nvPr/>
          </p:nvSpPr>
          <p:spPr>
            <a:xfrm>
              <a:off x="754183" y="2794449"/>
              <a:ext cx="8703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latin typeface="Comic Sans MS"/>
                  <a:cs typeface="Comic Sans MS"/>
                </a:rPr>
                <a:t>Sivers</a:t>
              </a:r>
              <a:r>
                <a:rPr lang="en-US" sz="1000" b="1" dirty="0" smtClean="0">
                  <a:latin typeface="Comic Sans MS"/>
                  <a:cs typeface="Comic Sans MS"/>
                </a:rPr>
                <a:t>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fct</a:t>
              </a:r>
              <a:r>
                <a:rPr lang="en-US" sz="1000" b="1" dirty="0" smtClean="0">
                  <a:latin typeface="Comic Sans MS"/>
                  <a:cs typeface="Comic Sans MS"/>
                </a:rPr>
                <a:t>.</a:t>
              </a:r>
              <a:endParaRPr lang="en-US" sz="1000" b="1" dirty="0">
                <a:latin typeface="Comic Sans MS"/>
                <a:cs typeface="Comic Sans MS"/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159535" y="1361512"/>
            <a:ext cx="1592954" cy="1737429"/>
            <a:chOff x="6938665" y="1579436"/>
            <a:chExt cx="1592954" cy="1737429"/>
          </a:xfrm>
        </p:grpSpPr>
        <p:pic>
          <p:nvPicPr>
            <p:cNvPr id="29" name="Bild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14307" y="1579436"/>
              <a:ext cx="812497" cy="966769"/>
            </a:xfrm>
            <a:prstGeom prst="rect">
              <a:avLst/>
            </a:prstGeom>
            <a:solidFill>
              <a:srgbClr val="FFF6D2"/>
            </a:solidFill>
          </p:spPr>
        </p:pic>
        <p:sp>
          <p:nvSpPr>
            <p:cNvPr id="30" name="Textfeld 41"/>
            <p:cNvSpPr txBox="1"/>
            <p:nvPr/>
          </p:nvSpPr>
          <p:spPr>
            <a:xfrm>
              <a:off x="6938665" y="2485868"/>
              <a:ext cx="15929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omic Sans MS"/>
                  <a:cs typeface="Comic Sans MS"/>
                </a:rPr>
                <a:t>Efremov</a:t>
              </a:r>
              <a:r>
                <a:rPr lang="en-US" sz="1200" b="1" dirty="0" smtClean="0">
                  <a:latin typeface="Comic Sans MS"/>
                  <a:cs typeface="Comic Sans MS"/>
                </a:rPr>
                <a:t>, </a:t>
              </a:r>
              <a:r>
                <a:rPr lang="en-US" sz="1200" b="1" dirty="0" err="1" smtClean="0">
                  <a:latin typeface="Comic Sans MS"/>
                  <a:cs typeface="Comic Sans MS"/>
                </a:rPr>
                <a:t>Teryaev</a:t>
              </a:r>
              <a:r>
                <a:rPr lang="en-US" sz="1200" b="1" dirty="0" smtClean="0">
                  <a:latin typeface="Comic Sans MS"/>
                  <a:cs typeface="Comic Sans MS"/>
                </a:rPr>
                <a:t>;</a:t>
              </a:r>
            </a:p>
            <a:p>
              <a:pPr algn="ctr"/>
              <a:r>
                <a:rPr lang="en-US" sz="1200" b="1" dirty="0" err="1" smtClean="0">
                  <a:latin typeface="Comic Sans MS"/>
                  <a:cs typeface="Comic Sans MS"/>
                </a:rPr>
                <a:t>Qiu</a:t>
              </a:r>
              <a:r>
                <a:rPr lang="en-US" sz="1200" b="1" dirty="0" smtClean="0">
                  <a:latin typeface="Comic Sans MS"/>
                  <a:cs typeface="Comic Sans MS"/>
                </a:rPr>
                <a:t>, </a:t>
              </a:r>
              <a:r>
                <a:rPr lang="en-US" sz="1200" b="1" dirty="0" err="1" smtClean="0">
                  <a:latin typeface="Comic Sans MS"/>
                  <a:cs typeface="Comic Sans MS"/>
                </a:rPr>
                <a:t>Sterman</a:t>
              </a:r>
              <a:endParaRPr lang="en-US" sz="1200" dirty="0">
                <a:latin typeface="Comic Sans MS"/>
                <a:cs typeface="Comic Sans MS"/>
              </a:endParaRPr>
            </a:p>
            <a:p>
              <a:pPr algn="ctr"/>
              <a:r>
                <a:rPr lang="en-US" sz="1200" b="1" dirty="0" smtClean="0">
                  <a:latin typeface="Comic Sans MS"/>
                  <a:cs typeface="Comic Sans MS"/>
                </a:rPr>
                <a:t>or</a:t>
              </a:r>
            </a:p>
            <a:p>
              <a:pPr algn="ctr"/>
              <a:r>
                <a:rPr lang="en-US" sz="1200" dirty="0" smtClean="0">
                  <a:latin typeface="Comic Sans MS"/>
                  <a:cs typeface="Comic Sans MS"/>
                </a:rPr>
                <a:t>Twist-3 FF</a:t>
              </a:r>
              <a:endParaRPr lang="en-US" sz="1200" b="1" dirty="0">
                <a:latin typeface="Comic Sans MS"/>
                <a:cs typeface="Comic Sans MS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24353" y="3509582"/>
            <a:ext cx="2752088" cy="1384995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Need 2 scales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</a:t>
            </a:r>
            <a:r>
              <a:rPr lang="en-US" sz="1400" b="1" baseline="30000" dirty="0" smtClean="0">
                <a:latin typeface="Comic Sans MS"/>
                <a:ea typeface="+mn-ea"/>
                <a:cs typeface="Comic Sans MS"/>
              </a:rPr>
              <a:t>2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 and </a:t>
            </a: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ea typeface="+mn-ea"/>
                <a:cs typeface="Comic Sans MS"/>
              </a:rPr>
              <a:t>t</a:t>
            </a:r>
            <a:endParaRPr lang="en-US" sz="1400" b="1" baseline="-25000" dirty="0" smtClean="0">
              <a:latin typeface="Comic Sans MS"/>
              <a:ea typeface="+mn-ea"/>
              <a:cs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66FF"/>
                </a:solidFill>
                <a:latin typeface="Comic Sans MS"/>
                <a:ea typeface="+mn-ea"/>
                <a:cs typeface="Comic Sans MS"/>
              </a:rPr>
              <a:t>Remember </a:t>
            </a:r>
            <a:r>
              <a:rPr lang="en-US" sz="1400" b="1" dirty="0" err="1" smtClean="0">
                <a:solidFill>
                  <a:srgbClr val="3366FF"/>
                </a:solidFill>
                <a:latin typeface="Comic Sans MS"/>
                <a:ea typeface="+mn-ea"/>
                <a:cs typeface="Comic Sans MS"/>
              </a:rPr>
              <a:t>pp</a:t>
            </a:r>
            <a:r>
              <a:rPr lang="en-US" sz="1400" b="1" dirty="0" smtClean="0">
                <a:solidFill>
                  <a:srgbClr val="3366FF"/>
                </a:solidFill>
                <a:latin typeface="Comic Sans MS"/>
                <a:ea typeface="+mn-ea"/>
                <a:cs typeface="Comic Sans M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several observables one scale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66FF"/>
                </a:solidFill>
                <a:latin typeface="Comic Sans MS"/>
                <a:ea typeface="+mn-ea"/>
                <a:cs typeface="Comic Sans MS"/>
              </a:rPr>
              <a:t>Exception: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DY, W/Z-production</a:t>
            </a:r>
            <a:endParaRPr lang="en-US" sz="1400" b="1" dirty="0" smtClean="0">
              <a:latin typeface="Comic Sans MS"/>
              <a:cs typeface="Comic Sans M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46918" y="3496335"/>
            <a:ext cx="2674856" cy="1815882"/>
          </a:xfrm>
          <a:prstGeom prst="rect">
            <a:avLst/>
          </a:prstGeom>
          <a:noFill/>
          <a:ln w="12700">
            <a:solidFill>
              <a:srgbClr val="66FFCC"/>
            </a:solidFill>
          </a:ln>
          <a:effectLst>
            <a:glow rad="101600">
              <a:srgbClr val="CCFFCC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Need only 1 scale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</a:t>
            </a:r>
            <a:r>
              <a:rPr lang="en-US" sz="1400" b="1" baseline="30000" dirty="0" smtClean="0">
                <a:latin typeface="Comic Sans MS"/>
                <a:ea typeface="+mn-ea"/>
                <a:cs typeface="Comic Sans MS"/>
              </a:rPr>
              <a:t>2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 or </a:t>
            </a: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ea typeface="+mn-ea"/>
                <a:cs typeface="Comic Sans MS"/>
              </a:rPr>
              <a:t>t</a:t>
            </a:r>
            <a:endParaRPr lang="en-US" sz="1400" b="1" baseline="-25000" dirty="0" smtClean="0">
              <a:latin typeface="Comic Sans MS"/>
              <a:ea typeface="+mn-ea"/>
              <a:cs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66FFCC"/>
                </a:solidFill>
                <a:latin typeface="Comic Sans MS"/>
                <a:ea typeface="+mn-ea"/>
                <a:cs typeface="Comic Sans MS"/>
              </a:rPr>
              <a:t>But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should be of reasonable size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latin typeface="Comic Sans MS"/>
              <a:ea typeface="+mn-ea"/>
              <a:cs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should be applicable 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latin typeface="Comic Sans MS"/>
                <a:ea typeface="+mn-ea"/>
                <a:cs typeface="Comic Sans MS"/>
              </a:rPr>
              <a:t>pp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 observables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A</a:t>
            </a:r>
            <a:r>
              <a:rPr lang="en-US" sz="1400" baseline="-25000" dirty="0" smtClean="0">
                <a:latin typeface="Comic Sans MS"/>
                <a:ea typeface="+mn-ea"/>
                <a:cs typeface="Comic Sans MS"/>
              </a:rPr>
              <a:t>N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(</a:t>
            </a:r>
            <a:r>
              <a:rPr lang="en-US" sz="1400" dirty="0" smtClean="0">
                <a:latin typeface="Symbol" charset="2"/>
                <a:ea typeface="+mn-ea"/>
                <a:cs typeface="Symbol" charset="2"/>
              </a:rPr>
              <a:t>p</a:t>
            </a:r>
            <a:r>
              <a:rPr lang="en-US" sz="1400" baseline="30000" dirty="0" smtClean="0">
                <a:latin typeface="Comic Sans MS"/>
                <a:ea typeface="+mn-ea"/>
                <a:cs typeface="Comic Sans MS"/>
              </a:rPr>
              <a:t>0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/</a:t>
            </a:r>
            <a:r>
              <a:rPr lang="en-US" sz="1400" dirty="0" smtClean="0">
                <a:latin typeface="Symbol" charset="2"/>
                <a:ea typeface="+mn-ea"/>
                <a:cs typeface="Symbol" charset="2"/>
              </a:rPr>
              <a:t>g</a:t>
            </a:r>
            <a:r>
              <a:rPr lang="en-US" sz="1400" dirty="0">
                <a:latin typeface="Comic Sans MS"/>
                <a:ea typeface="+mn-ea"/>
                <a:cs typeface="Comic Sans MS"/>
              </a:rPr>
              <a:t>/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jet)</a:t>
            </a:r>
            <a:endParaRPr lang="en-US" sz="1400" b="1" dirty="0" smtClean="0">
              <a:latin typeface="Comic Sans MS"/>
              <a:ea typeface="+mn-ea"/>
              <a:cs typeface="Comic Sans M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130834"/>
              </p:ext>
            </p:extLst>
          </p:nvPr>
        </p:nvGraphicFramePr>
        <p:xfrm>
          <a:off x="5994400" y="4914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4400" y="4914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68109"/>
              </p:ext>
            </p:extLst>
          </p:nvPr>
        </p:nvGraphicFramePr>
        <p:xfrm>
          <a:off x="5994400" y="4914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4400" y="4914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841167"/>
              </p:ext>
            </p:extLst>
          </p:nvPr>
        </p:nvGraphicFramePr>
        <p:xfrm>
          <a:off x="5994400" y="4914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4400" y="4914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156075"/>
              </p:ext>
            </p:extLst>
          </p:nvPr>
        </p:nvGraphicFramePr>
        <p:xfrm>
          <a:off x="5994400" y="4673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"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94400" y="46736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435067"/>
              </p:ext>
            </p:extLst>
          </p:nvPr>
        </p:nvGraphicFramePr>
        <p:xfrm>
          <a:off x="2878667" y="5508092"/>
          <a:ext cx="3365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Equation" r:id="rId11" imgW="3365500" imgH="596900" progId="Equation.DSMT4">
                  <p:embed/>
                </p:oleObj>
              </mc:Choice>
              <mc:Fallback>
                <p:oleObj name="Equation" r:id="rId11" imgW="33655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78667" y="5508092"/>
                        <a:ext cx="33655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49"/>
          <p:cNvSpPr>
            <a:spLocks noChangeArrowheads="1"/>
          </p:cNvSpPr>
          <p:nvPr/>
        </p:nvSpPr>
        <p:spPr bwMode="auto">
          <a:xfrm>
            <a:off x="2976232" y="4946654"/>
            <a:ext cx="809839" cy="424297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50000">
                <a:srgbClr val="CC66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normAutofit/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1165" y="5048252"/>
            <a:ext cx="193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related through</a:t>
            </a:r>
            <a:endParaRPr lang="en-US" dirty="0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997" y="6483346"/>
            <a:ext cx="4470389" cy="368300"/>
          </a:xfrm>
        </p:spPr>
        <p:txBody>
          <a:bodyPr/>
          <a:lstStyle/>
          <a:p>
            <a:r>
              <a:rPr lang="en-US" smtClean="0"/>
              <a:t>RHIC-AGS User Meeting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38" grpId="0" animBg="1"/>
      <p:bldP spid="41" grpId="0" animBg="1"/>
      <p:bldP spid="40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bar d(x)/\bar u(x)$ for $0.015 \le x \le 0.35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6"/>
  <p:tag name="BOXHEIGHT" val="30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541"/>
</p:tagLst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57385</TotalTime>
  <Words>2392</Words>
  <Application>Microsoft Macintosh PowerPoint</Application>
  <PresentationFormat>On-screen Show (4:3)</PresentationFormat>
  <Paragraphs>471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Blank Presentation</vt:lpstr>
      <vt:lpstr>Equation</vt:lpstr>
      <vt:lpstr>The beauty of electroweak physics at star</vt:lpstr>
      <vt:lpstr>W Production Basics</vt:lpstr>
      <vt:lpstr>The Helicity structure of the proton</vt:lpstr>
      <vt:lpstr>Polarized quark distributions</vt:lpstr>
      <vt:lpstr>W selection</vt:lpstr>
      <vt:lpstr>Current W-Results</vt:lpstr>
      <vt:lpstr>If the run-13 data are fully analyzed</vt:lpstr>
      <vt:lpstr>Transverse SPin Structure</vt:lpstr>
      <vt:lpstr>Initial State: TMDs vs. Twist-3</vt:lpstr>
      <vt:lpstr>Visualize Color interactions in QCD.</vt:lpstr>
      <vt:lpstr>How to study TMDs in p+P</vt:lpstr>
      <vt:lpstr>Surprise: TMD evolution</vt:lpstr>
      <vt:lpstr>What else Can we learn</vt:lpstr>
      <vt:lpstr>Analysis Technique for An W</vt:lpstr>
      <vt:lpstr>STAR: ANW</vt:lpstr>
      <vt:lpstr>STAR: ANW</vt:lpstr>
      <vt:lpstr>What can we DO in RUN-17 </vt:lpstr>
      <vt:lpstr>Complementary Channel</vt:lpstr>
      <vt:lpstr>STAR possibilities</vt:lpstr>
      <vt:lpstr>Are sea quarks flavor-symmetric?</vt:lpstr>
      <vt:lpstr>unpolarized W+/W- ratios </vt:lpstr>
      <vt:lpstr>The unpolarized W+/W- cross section ratio</vt:lpstr>
      <vt:lpstr>Efficiency Study</vt:lpstr>
      <vt:lpstr>W+/W- ratio as fct. of lepton rapitity</vt:lpstr>
      <vt:lpstr>W+/W- vs boson rapidity</vt:lpstr>
      <vt:lpstr>Systematics for W reconstruction</vt:lpstr>
      <vt:lpstr>W+/W- as function of boson rapidity</vt:lpstr>
      <vt:lpstr>Summary</vt:lpstr>
      <vt:lpstr>PowerPoint Presentation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1391</cp:revision>
  <cp:lastPrinted>2012-06-14T14:35:05Z</cp:lastPrinted>
  <dcterms:created xsi:type="dcterms:W3CDTF">2011-04-06T15:13:11Z</dcterms:created>
  <dcterms:modified xsi:type="dcterms:W3CDTF">2015-06-09T13:33:04Z</dcterms:modified>
</cp:coreProperties>
</file>