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21"/>
  </p:notesMasterIdLst>
  <p:handoutMasterIdLst>
    <p:handoutMasterId r:id="rId22"/>
  </p:handoutMasterIdLst>
  <p:sldIdLst>
    <p:sldId id="468" r:id="rId2"/>
    <p:sldId id="477" r:id="rId3"/>
    <p:sldId id="479" r:id="rId4"/>
    <p:sldId id="454" r:id="rId5"/>
    <p:sldId id="469" r:id="rId6"/>
    <p:sldId id="466" r:id="rId7"/>
    <p:sldId id="481" r:id="rId8"/>
    <p:sldId id="474" r:id="rId9"/>
    <p:sldId id="475" r:id="rId10"/>
    <p:sldId id="482" r:id="rId11"/>
    <p:sldId id="483" r:id="rId12"/>
    <p:sldId id="480" r:id="rId13"/>
    <p:sldId id="457" r:id="rId14"/>
    <p:sldId id="458" r:id="rId15"/>
    <p:sldId id="460" r:id="rId16"/>
    <p:sldId id="472" r:id="rId17"/>
    <p:sldId id="473" r:id="rId18"/>
    <p:sldId id="467" r:id="rId19"/>
    <p:sldId id="4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8A3"/>
    <a:srgbClr val="CCFF66"/>
    <a:srgbClr val="CC66FF"/>
    <a:srgbClr val="FF00FF"/>
    <a:srgbClr val="FF66FF"/>
    <a:srgbClr val="FFF6D2"/>
    <a:srgbClr val="66CCFF"/>
    <a:srgbClr val="0080FF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4" autoAdjust="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776" y="-104"/>
      </p:cViewPr>
      <p:guideLst>
        <p:guide orient="horz" pos="2161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w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1" Type="http://schemas.openxmlformats.org/officeDocument/2006/relationships/image" Target="../media/image37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94E1-F114-6A44-97AB-483D51EAA8CD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ECC-CBA3-4845-9579-E6587E566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3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F3EA-3C25-F547-BF2D-324B0C4B32B8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D76A-D2C9-F441-A00A-6D9C956C8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BBE3-43B8-4749-AC05-9EE34CFB3BEB}" type="datetime1">
              <a:rPr lang="en-US" smtClean="0"/>
              <a:t>4/8/13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3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643295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E9CC-395F-CB4A-BE06-541D19A63DA5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099" y="211139"/>
            <a:ext cx="787399" cy="6142036"/>
          </a:xfrm>
        </p:spPr>
        <p:txBody>
          <a:bodyPr vert="eaVert"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23839"/>
            <a:ext cx="7772399" cy="61293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2074" y="6416675"/>
            <a:ext cx="1113019" cy="365125"/>
          </a:xfrm>
        </p:spPr>
        <p:txBody>
          <a:bodyPr/>
          <a:lstStyle/>
          <a:p>
            <a:fld id="{BBD06400-6F21-8F47-9832-1A2911BA2659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4521842" cy="365125"/>
          </a:xfrm>
        </p:spPr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3D99-6B60-2449-BA99-BF9B6206E7CB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8E6-ADC3-FE4B-AFAD-15C7726683A9}" type="datetime1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632"/>
            <a:ext cx="7772400" cy="609264"/>
          </a:xfrm>
        </p:spPr>
        <p:txBody>
          <a:bodyPr/>
          <a:lstStyle>
            <a:lvl1pPr>
              <a:defRPr sz="320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1A1-8DAF-BE49-AD77-FDD32367C7E6}" type="datetime1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2345-614F-4D48-B7B2-CFB9DCD868F9}" type="datetime1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7264"/>
            <a:ext cx="8229600" cy="62277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830039"/>
            <a:ext cx="4038600" cy="5466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830039"/>
            <a:ext cx="4038600" cy="5466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B3AA-933E-9E48-B4F9-277E79D6CBE2}" type="datetime1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2700"/>
            <a:ext cx="7772400" cy="5341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10" y="818630"/>
            <a:ext cx="436387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97400" y="818630"/>
            <a:ext cx="4470400" cy="639762"/>
          </a:xfrm>
        </p:spPr>
        <p:txBody>
          <a:bodyPr anchor="ctr">
            <a:noAutofit/>
          </a:bodyPr>
          <a:lstStyle>
            <a:lvl1pPr marL="73152" indent="0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510" y="1458392"/>
            <a:ext cx="4363878" cy="4959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1458392"/>
            <a:ext cx="4422775" cy="49599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650A-8714-5243-91E2-B41FBBD570BC}" type="datetime1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229600" cy="713178"/>
          </a:xfrm>
        </p:spPr>
        <p:txBody>
          <a:bodyPr anchor="ctr"/>
          <a:lstStyle>
            <a:lvl1pPr algn="r">
              <a:buNone/>
              <a:defRPr sz="32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6400" y="986227"/>
            <a:ext cx="2794000" cy="543044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86228"/>
            <a:ext cx="5486400" cy="54304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305-4084-0646-A722-701F318E1596}" type="datetime1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98CD30E-0E87-EB47-8084-421789AF037D}" type="datetime1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5278" y="699537"/>
            <a:ext cx="8712522" cy="5691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15283" y="6416675"/>
            <a:ext cx="86981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fld id="{E6D49608-E779-8541-8B60-43663E53E16B}" type="datetime1">
              <a:rPr lang="en-US" smtClean="0"/>
              <a:t>4/8/13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b="1" i="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P. Djawotho &amp; E.C. Aschenauer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fld id="{74E37A68-6CDC-BF4C-A518-F2B8A7AD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nl-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  <p:sldLayoutId id="2147483734" r:id="rId4"/>
    <p:sldLayoutId id="2147483735" r:id="rId5"/>
    <p:sldLayoutId id="2147483732" r:id="rId6"/>
    <p:sldLayoutId id="2147483733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rtl="0" eaLnBrk="1" latinLnBrk="0" hangingPunct="1">
        <a:spcBef>
          <a:spcPct val="0"/>
        </a:spcBef>
        <a:buNone/>
        <a:defRPr kumimoji="0" sz="3000" b="1" kern="1200" spc="-100" baseline="0">
          <a:solidFill>
            <a:srgbClr val="CC66FF"/>
          </a:solidFill>
          <a:latin typeface="Comic Sans MS"/>
          <a:ea typeface="+mj-ea"/>
          <a:cs typeface="Comic Sans M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rgbClr val="CC66FF"/>
        </a:buClr>
        <a:buSzPct val="95000"/>
        <a:buFont typeface="Wingdings" charset="2"/>
        <a:buChar char="q"/>
        <a:defRPr kumimoji="0" sz="2000" b="1" i="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0664" indent="-285750" algn="l" rtl="0" eaLnBrk="1" latinLnBrk="0" hangingPunct="1">
        <a:spcBef>
          <a:spcPct val="20000"/>
        </a:spcBef>
        <a:buClr>
          <a:srgbClr val="CC66FF"/>
        </a:buClr>
        <a:buSzPct val="90000"/>
        <a:buFont typeface="Wingdings" charset="2"/>
        <a:buChar char="u"/>
        <a:defRPr kumimoji="0" sz="1800" b="1" i="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996696" indent="-228600" algn="l" rtl="0" eaLnBrk="1" latinLnBrk="0" hangingPunct="1">
        <a:spcBef>
          <a:spcPct val="20000"/>
        </a:spcBef>
        <a:buClr>
          <a:srgbClr val="CC66FF"/>
        </a:buClr>
        <a:buSzPct val="150000"/>
        <a:buFont typeface="Wingdings" charset="2"/>
        <a:buChar char="§"/>
        <a:defRPr kumimoji="0" sz="1600" b="1" i="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261872" indent="-228600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²"/>
        <a:defRPr kumimoji="0" sz="1400" b="1" i="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1481328" indent="-210312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ü"/>
        <a:defRPr kumimoji="0" sz="1200" b="1" i="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34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35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36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37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1.wmf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32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arxiv.org/abs/arXiv:0911.214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cap="none" dirty="0" err="1" smtClean="0"/>
              <a:t>pp</a:t>
            </a:r>
            <a:r>
              <a:rPr lang="en-US" dirty="0" smtClean="0"/>
              <a:t> and </a:t>
            </a:r>
            <a:r>
              <a:rPr lang="en-US" cap="none" dirty="0" err="1" smtClean="0"/>
              <a:t>p</a:t>
            </a:r>
            <a:r>
              <a:rPr lang="en-US" dirty="0" err="1" smtClean="0"/>
              <a:t>A</a:t>
            </a:r>
            <a:r>
              <a:rPr lang="en-US" dirty="0" smtClean="0"/>
              <a:t> for 2014 BUR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2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Fragmentation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70" y="837716"/>
            <a:ext cx="4927775" cy="3778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4702130"/>
            <a:ext cx="881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Measure pair transverse momentum 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and invariant mass M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Correlations describe product of </a:t>
            </a:r>
            <a:r>
              <a:rPr lang="en-US" b="1" dirty="0" err="1" smtClean="0">
                <a:latin typeface="Comic Sans MS"/>
                <a:cs typeface="Comic Sans MS"/>
              </a:rPr>
              <a:t>transversity</a:t>
            </a:r>
            <a:r>
              <a:rPr lang="en-US" b="1" dirty="0" smtClean="0">
                <a:latin typeface="Comic Sans MS"/>
                <a:cs typeface="Comic Sans MS"/>
              </a:rPr>
              <a:t> h(x) and Interference Fragmentation Function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IFF will help constrain h(x) at higher x than competing measurements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First significant non-zero transverse spin asymmetry measured at mid-rapidity at STAR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983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Asymmetry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1" y="1311849"/>
            <a:ext cx="8002679" cy="3433232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79" y="5066766"/>
            <a:ext cx="9379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Leading charged </a:t>
            </a:r>
            <a:r>
              <a:rPr lang="en-US" dirty="0" err="1" smtClean="0">
                <a:latin typeface="Comic Sans MS"/>
                <a:cs typeface="Comic Sans MS"/>
              </a:rPr>
              <a:t>pions</a:t>
            </a:r>
            <a:r>
              <a:rPr lang="en-US" dirty="0" smtClean="0">
                <a:latin typeface="Comic Sans MS"/>
                <a:cs typeface="Comic Sans MS"/>
              </a:rPr>
              <a:t> inside jets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Correlations between azimuthal distribution of </a:t>
            </a:r>
            <a:r>
              <a:rPr lang="en-US" dirty="0" err="1" smtClean="0">
                <a:latin typeface="Comic Sans MS"/>
                <a:cs typeface="Comic Sans MS"/>
              </a:rPr>
              <a:t>pions</a:t>
            </a:r>
            <a:r>
              <a:rPr lang="en-US" dirty="0" smtClean="0">
                <a:latin typeface="Comic Sans MS"/>
                <a:cs typeface="Comic Sans MS"/>
              </a:rPr>
              <a:t> and spin orientation of proton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Sensitive to </a:t>
            </a:r>
            <a:r>
              <a:rPr lang="en-US" dirty="0" err="1" smtClean="0">
                <a:latin typeface="Comic Sans MS"/>
                <a:cs typeface="Comic Sans MS"/>
              </a:rPr>
              <a:t>transversity</a:t>
            </a:r>
            <a:r>
              <a:rPr lang="en-US" dirty="0" smtClean="0">
                <a:latin typeface="Comic Sans MS"/>
                <a:cs typeface="Comic Sans MS"/>
              </a:rPr>
              <a:t> h(x) and Collins Fragmentation Function ΔD(z)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694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1667" cy="6096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in </a:t>
            </a:r>
            <a:r>
              <a:rPr lang="en-US" sz="2400" cap="none" dirty="0" err="1" smtClean="0"/>
              <a:t>p↑</a:t>
            </a:r>
            <a:r>
              <a:rPr lang="en-US" sz="2400" dirty="0" err="1" smtClean="0"/>
              <a:t>A</a:t>
            </a:r>
            <a:r>
              <a:rPr lang="en-US" sz="2400" dirty="0" smtClean="0"/>
              <a:t> or </a:t>
            </a:r>
            <a:r>
              <a:rPr lang="en-US" sz="2400" dirty="0"/>
              <a:t>Shooting Spin Through CGC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41569" y="531481"/>
            <a:ext cx="2038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mic Sans MS"/>
                <a:cs typeface="Comic Sans MS"/>
              </a:rPr>
              <a:t>Yuri </a:t>
            </a:r>
            <a:r>
              <a:rPr lang="en-US" sz="1400" b="1" dirty="0" err="1" smtClean="0">
                <a:latin typeface="Comic Sans MS"/>
                <a:cs typeface="Comic Sans MS"/>
              </a:rPr>
              <a:t>Kovchegov</a:t>
            </a:r>
            <a:r>
              <a:rPr lang="en-US" sz="1400" b="1" dirty="0" smtClean="0">
                <a:latin typeface="Comic Sans MS"/>
                <a:cs typeface="Comic Sans MS"/>
              </a:rPr>
              <a:t> et al</a:t>
            </a:r>
            <a:r>
              <a:rPr lang="en-US" sz="1400" b="1" dirty="0">
                <a:latin typeface="Comic Sans MS"/>
                <a:cs typeface="Comic Sans MS"/>
              </a:rPr>
              <a:t>.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5557" y="708555"/>
            <a:ext cx="4964686" cy="2704350"/>
            <a:chOff x="-228929" y="708555"/>
            <a:chExt cx="4964686" cy="2704350"/>
          </a:xfrm>
        </p:grpSpPr>
        <p:grpSp>
          <p:nvGrpSpPr>
            <p:cNvPr id="24" name="Group 23"/>
            <p:cNvGrpSpPr/>
            <p:nvPr/>
          </p:nvGrpSpPr>
          <p:grpSpPr>
            <a:xfrm>
              <a:off x="-228929" y="708555"/>
              <a:ext cx="4964686" cy="2704350"/>
              <a:chOff x="-239512" y="708555"/>
              <a:chExt cx="4964686" cy="2704350"/>
            </a:xfrm>
          </p:grpSpPr>
          <p:pic>
            <p:nvPicPr>
              <p:cNvPr id="6" name="Content Placeholder 3" descr="ANrad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5" r="-6065"/>
              <a:stretch>
                <a:fillRect/>
              </a:stretch>
            </p:blipFill>
            <p:spPr>
              <a:xfrm>
                <a:off x="-239512" y="708555"/>
                <a:ext cx="4917345" cy="270435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274234" y="2465916"/>
                <a:ext cx="419099" cy="2053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1591730" y="2216152"/>
                <a:ext cx="10116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r=1.4fm</a:t>
                </a:r>
                <a:endParaRPr lang="en-US" sz="1600" b="1" dirty="0">
                  <a:solidFill>
                    <a:schemeClr val="bg1"/>
                  </a:solidFill>
                  <a:latin typeface="Comic Sans MS"/>
                  <a:cs typeface="Comic Sans MS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1511301" y="2772834"/>
                <a:ext cx="838199" cy="3259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273297" y="2516720"/>
                <a:ext cx="797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r=2fm</a:t>
                </a:r>
                <a:endParaRPr lang="en-US" sz="1600" b="1" dirty="0">
                  <a:solidFill>
                    <a:schemeClr val="bg1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5775" y="751417"/>
                <a:ext cx="4239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strong suppression of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Comic Sans MS"/>
                    <a:cs typeface="Comic Sans MS"/>
                  </a:rPr>
                  <a:t>odderon</a:t>
                </a:r>
                <a:r>
                  <a:rPr lang="en-US" sz="1400" b="1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 STSA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in </a:t>
                </a:r>
                <a:r>
                  <a:rPr lang="en-US" sz="1400" b="1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nuclei.</a:t>
                </a: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 bwMode="auto">
            <a:xfrm flipV="1">
              <a:off x="1284817" y="1676401"/>
              <a:ext cx="285750" cy="2010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475317" y="1422404"/>
              <a:ext cx="79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r=1fm</a:t>
              </a:r>
              <a:endParaRPr lang="en-US" sz="1600" b="1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47000" y="836083"/>
            <a:ext cx="118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=1GeV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22627" y="4378327"/>
            <a:ext cx="3463864" cy="1985432"/>
            <a:chOff x="306193" y="4370920"/>
            <a:chExt cx="3463864" cy="1985432"/>
          </a:xfrm>
          <a:solidFill>
            <a:schemeClr val="tx1">
              <a:lumMod val="95000"/>
            </a:schemeClr>
          </a:solidFill>
        </p:grpSpPr>
        <p:pic>
          <p:nvPicPr>
            <p:cNvPr id="19" name="Content Placeholder 6" descr="AN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51" r="-2451"/>
            <a:stretch>
              <a:fillRect/>
            </a:stretch>
          </p:blipFill>
          <p:spPr>
            <a:xfrm>
              <a:off x="306193" y="4451352"/>
              <a:ext cx="3463864" cy="1905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V="1">
              <a:off x="1936750" y="4624917"/>
              <a:ext cx="285750" cy="201083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127250" y="4370920"/>
              <a:ext cx="75807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=0.9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1862667" y="5147734"/>
              <a:ext cx="416978" cy="302683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2184395" y="4893736"/>
              <a:ext cx="76174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=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0.7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1665817" y="5386917"/>
              <a:ext cx="1011766" cy="501651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1500717" y="5609167"/>
              <a:ext cx="1409700" cy="558802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2559045" y="5120219"/>
              <a:ext cx="75807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=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0.6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49028" y="5399619"/>
              <a:ext cx="75807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=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0.5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34" name="Content Placeholder 3" descr="A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4" r="-2654"/>
          <a:stretch>
            <a:fillRect/>
          </a:stretch>
        </p:blipFill>
        <p:spPr>
          <a:xfrm>
            <a:off x="312713" y="4466173"/>
            <a:ext cx="3691256" cy="20300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1030775" y="4689473"/>
            <a:ext cx="285750" cy="2010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221275" y="4435476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=0.7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214925" y="5138206"/>
            <a:ext cx="285750" cy="2010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405425" y="4884209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=0.9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111250" y="5434541"/>
            <a:ext cx="537592" cy="449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553592" y="5180543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=0.6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994833" y="5735108"/>
            <a:ext cx="986326" cy="456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885909" y="5481110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=0.5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4006148" y="5411802"/>
            <a:ext cx="1206959" cy="295064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96750" y="5016505"/>
            <a:ext cx="975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cut on</a:t>
            </a:r>
          </a:p>
          <a:p>
            <a:endParaRPr lang="en-US" b="1" dirty="0">
              <a:latin typeface="Comic Sans MS"/>
              <a:cs typeface="Comic Sans MS"/>
            </a:endParaRPr>
          </a:p>
          <a:p>
            <a:r>
              <a:rPr lang="en-US" b="1" dirty="0" smtClean="0">
                <a:latin typeface="Comic Sans MS"/>
                <a:cs typeface="Comic Sans MS"/>
              </a:rPr>
              <a:t>large b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5775" y="3598333"/>
            <a:ext cx="578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The asymmetry is larger for peripheral collisions, </a:t>
            </a:r>
            <a:endParaRPr lang="en-US" b="1" dirty="0" smtClean="0">
              <a:latin typeface="Comic Sans MS"/>
              <a:cs typeface="Comic Sans MS"/>
            </a:endParaRPr>
          </a:p>
          <a:p>
            <a:r>
              <a:rPr lang="en-US" b="1" dirty="0" smtClean="0">
                <a:latin typeface="Comic Sans MS"/>
                <a:cs typeface="Comic Sans MS"/>
              </a:rPr>
              <a:t>and </a:t>
            </a:r>
            <a:r>
              <a:rPr lang="en-US" b="1" dirty="0">
                <a:latin typeface="Comic Sans MS"/>
                <a:cs typeface="Comic Sans MS"/>
              </a:rPr>
              <a:t>is dominated by edge effects.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54067" y="1513417"/>
            <a:ext cx="3929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Very unique RHIC possibility </a:t>
            </a:r>
            <a:r>
              <a:rPr lang="en-US" sz="1600" b="1" dirty="0" err="1" smtClean="0">
                <a:latin typeface="Comic Sans MS"/>
                <a:cs typeface="Comic Sans MS"/>
              </a:rPr>
              <a:t>p↑A</a:t>
            </a:r>
            <a:endParaRPr lang="en-US" sz="1600" b="1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Synergy between CGC based</a:t>
            </a:r>
          </a:p>
          <a:p>
            <a:pPr>
              <a:buClr>
                <a:srgbClr val="0000FF"/>
              </a:buClr>
            </a:pPr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theory and transverse spin physics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A</a:t>
            </a:r>
            <a:r>
              <a:rPr lang="en-US" sz="1600" b="1" baseline="-25000" dirty="0" smtClean="0">
                <a:latin typeface="Comic Sans MS"/>
                <a:cs typeface="Comic Sans MS"/>
              </a:rPr>
              <a:t>N</a:t>
            </a:r>
            <a:r>
              <a:rPr lang="en-US" sz="1600" b="1" dirty="0" smtClean="0">
                <a:latin typeface="Comic Sans MS"/>
                <a:cs typeface="Comic Sans MS"/>
              </a:rPr>
              <a:t>(direct photon) = 0</a:t>
            </a:r>
            <a:endParaRPr lang="en-US" sz="16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00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Beyond form factors and quark distributions</a:t>
            </a:r>
            <a:endParaRPr lang="en-US" sz="2800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79CE-04EB-DA40-95B2-55F1030D4E53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250031" y="534459"/>
            <a:ext cx="8601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Generalized </a:t>
            </a:r>
            <a:r>
              <a:rPr lang="en-US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Parton </a:t>
            </a:r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Distributions </a:t>
            </a:r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/>
              </a:rPr>
              <a:t> 2d+1 proton imaging</a:t>
            </a:r>
            <a:endParaRPr lang="en-US" sz="2400" b="1" dirty="0">
              <a:solidFill>
                <a:srgbClr val="FF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295400"/>
            <a:ext cx="2362200" cy="4411663"/>
            <a:chOff x="288" y="720"/>
            <a:chExt cx="1488" cy="2779"/>
          </a:xfrm>
        </p:grpSpPr>
        <p:sp>
          <p:nvSpPr>
            <p:cNvPr id="858117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Proton form factors,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transverse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charge &amp; current densities</a:t>
              </a:r>
            </a:p>
          </p:txBody>
        </p:sp>
        <p:pic>
          <p:nvPicPr>
            <p:cNvPr id="858119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1" y="1295400"/>
            <a:ext cx="2236788" cy="4886325"/>
            <a:chOff x="4080" y="720"/>
            <a:chExt cx="1409" cy="3078"/>
          </a:xfrm>
        </p:grpSpPr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 i="0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40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Structure functions,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quark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longitudinal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momentum &amp; </a:t>
              </a:r>
              <a:r>
                <a:rPr lang="en-US" sz="1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helicity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distributions</a:t>
              </a:r>
            </a:p>
          </p:txBody>
        </p:sp>
        <p:pic>
          <p:nvPicPr>
            <p:cNvPr id="858123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767013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292475" y="1524000"/>
            <a:ext cx="2514600" cy="3703638"/>
            <a:chOff x="3292475" y="1524000"/>
            <a:chExt cx="2514600" cy="3703638"/>
          </a:xfrm>
        </p:grpSpPr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58127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921000"/>
            <a:ext cx="1087438" cy="508000"/>
          </a:xfrm>
          <a:prstGeom prst="leftArrow">
            <a:avLst>
              <a:gd name="adj1" fmla="val 50000"/>
              <a:gd name="adj2" fmla="val 53516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448050" y="708025"/>
            <a:ext cx="5695950" cy="5878672"/>
            <a:chOff x="2220" y="209"/>
            <a:chExt cx="3588" cy="3583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3380" y="3586"/>
              <a:ext cx="242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X. </a:t>
              </a:r>
              <a:r>
                <a:rPr lang="en-US" sz="16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Ji</a:t>
              </a:r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,  D. Mueller, A. </a:t>
              </a:r>
              <a:r>
                <a:rPr lang="en-US" sz="16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Radyushkin</a:t>
              </a:r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(1994-1997)</a:t>
              </a:r>
            </a:p>
          </p:txBody>
        </p:sp>
        <p:sp>
          <p:nvSpPr>
            <p:cNvPr id="858131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 i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2959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space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-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117508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advTm="110896">
        <p14:prism/>
      </p:transition>
    </mc:Choice>
    <mc:Fallback xmlns:mv="urn:schemas-microsoft-com:mac:vml" xmlns="">
      <p:transition advTm="110896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5" grpId="0" animBg="1"/>
      <p:bldP spid="858128" grpId="0" animBg="1"/>
      <p:bldP spid="858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GPDs Introduction</a:t>
            </a:r>
            <a:endParaRPr lang="en-US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7AF-2393-2140-8C81-CE544D5462B6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4224" y="554256"/>
            <a:ext cx="353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are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GPDs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characterized?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0836" y="919381"/>
            <a:ext cx="2863850" cy="1497013"/>
            <a:chOff x="1435" y="845"/>
            <a:chExt cx="1804" cy="943"/>
          </a:xfrm>
        </p:grpSpPr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435" y="845"/>
              <a:ext cx="1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unpolarized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    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polarized</a:t>
              </a: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1487" y="1096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" name="Equation" r:id="rId3" imgW="1282700" imgH="457200" progId="Equation.DSMT4">
                    <p:embed/>
                  </p:oleObj>
                </mc:Choice>
                <mc:Fallback>
                  <p:oleObj name="Equation" r:id="rId3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096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/>
          </p:nvGraphicFramePr>
          <p:xfrm>
            <a:off x="2431" y="1100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3" name="Equation" r:id="rId5" imgW="1282700" imgH="457200" progId="Equation.DSMT4">
                    <p:embed/>
                  </p:oleObj>
                </mc:Choice>
                <mc:Fallback>
                  <p:oleObj name="Equation" r:id="rId5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" y="1100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/>
          </p:nvGraphicFramePr>
          <p:xfrm>
            <a:off x="2426" y="147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4" name="Equation" r:id="rId7" imgW="1244600" imgH="457200" progId="Equation.DSMT4">
                    <p:embed/>
                  </p:oleObj>
                </mc:Choice>
                <mc:Fallback>
                  <p:oleObj name="Equation" r:id="rId7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47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1487" y="150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" name="Equation" r:id="rId9" imgW="1244600" imgH="457200" progId="Equation.DSMT4">
                    <p:embed/>
                  </p:oleObj>
                </mc:Choice>
                <mc:Fallback>
                  <p:oleObj name="Equation" r:id="rId9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50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5048024" y="1203544"/>
            <a:ext cx="302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conserve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113338" y="1758950"/>
          <a:ext cx="363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Equation" r:id="rId11" imgW="3632040" imgH="380880" progId="Equation.DSMT4">
                  <p:embed/>
                </p:oleObj>
              </mc:Choice>
              <mc:Fallback>
                <p:oleObj name="Equation" r:id="rId11" imgW="3632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1758950"/>
                        <a:ext cx="363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5050553" y="1808381"/>
            <a:ext cx="2587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flip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not accessible in DIS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9789" y="2487831"/>
            <a:ext cx="8376533" cy="2408238"/>
            <a:chOff x="242888" y="2968625"/>
            <a:chExt cx="8377237" cy="2408521"/>
          </a:xfrm>
        </p:grpSpPr>
        <p:sp>
          <p:nvSpPr>
            <p:cNvPr id="611342" name="Text Box 14"/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80994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</a:t>
              </a:r>
            </a:p>
          </p:txBody>
        </p:sp>
        <p:pic>
          <p:nvPicPr>
            <p:cNvPr id="65558" name="Picture 16" descr="gnom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11345" name="Text Box 17"/>
            <p:cNvSpPr txBox="1">
              <a:spLocks noChangeArrowheads="1"/>
            </p:cNvSpPr>
            <p:nvPr/>
          </p:nvSpPr>
          <p:spPr bwMode="auto">
            <a:xfrm>
              <a:off x="1015150" y="2968625"/>
              <a:ext cx="715487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quantum numbers of final state           select different GPD</a:t>
              </a:r>
            </a:p>
          </p:txBody>
        </p:sp>
        <p:pic>
          <p:nvPicPr>
            <p:cNvPr id="65561" name="Picture 19" descr="gnom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pic>
          <p:nvPicPr>
            <p:cNvPr id="65563" name="Picture 21" descr="gnom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5564" name="Line 22"/>
            <p:cNvSpPr>
              <a:spLocks noChangeShapeType="1"/>
            </p:cNvSpPr>
            <p:nvPr/>
          </p:nvSpPr>
          <p:spPr bwMode="auto">
            <a:xfrm>
              <a:off x="4875213" y="3159125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/>
          </p:nvGraphicFramePr>
          <p:xfrm>
            <a:off x="4022128" y="5021504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" name="Equation" r:id="rId16" imgW="787400" imgH="355600" progId="Equation.DSMT4">
                    <p:embed/>
                  </p:oleObj>
                </mc:Choice>
                <mc:Fallback>
                  <p:oleObj name="Equation" r:id="rId16" imgW="7874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128" y="5021504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2" name="Text Box 24"/>
            <p:cNvSpPr txBox="1">
              <a:spLocks noChangeArrowheads="1"/>
            </p:cNvSpPr>
            <p:nvPr/>
          </p:nvSpPr>
          <p:spPr bwMode="auto">
            <a:xfrm>
              <a:off x="3069548" y="4724606"/>
              <a:ext cx="2695245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pseudo-</a:t>
              </a:r>
              <a:r>
                <a:rPr lang="en-US" sz="1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scaler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mesons</a:t>
              </a:r>
            </a:p>
          </p:txBody>
        </p:sp>
        <p:graphicFrame>
          <p:nvGraphicFramePr>
            <p:cNvPr id="655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330397"/>
                </p:ext>
              </p:extLst>
            </p:nvPr>
          </p:nvGraphicFramePr>
          <p:xfrm>
            <a:off x="7354797" y="4984769"/>
            <a:ext cx="774765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8" name="Equation" r:id="rId18" imgW="774700" imgH="355600" progId="Equation.3">
                    <p:embed/>
                  </p:oleObj>
                </mc:Choice>
                <mc:Fallback>
                  <p:oleObj name="Equation" r:id="rId18" imgW="7747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4797" y="4984769"/>
                          <a:ext cx="774765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4" name="Text Box 26"/>
            <p:cNvSpPr txBox="1">
              <a:spLocks noChangeArrowheads="1"/>
            </p:cNvSpPr>
            <p:nvPr/>
          </p:nvSpPr>
          <p:spPr bwMode="auto">
            <a:xfrm>
              <a:off x="6851290" y="4713493"/>
              <a:ext cx="17611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vector mesons</a:t>
              </a:r>
            </a:p>
          </p:txBody>
        </p:sp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1747049" y="5059609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" name="Equation" r:id="rId20" imgW="330200" imgH="304800" progId="Equation.DSMT4">
                    <p:embed/>
                  </p:oleObj>
                </mc:Choice>
                <mc:Fallback>
                  <p:oleObj name="Equation" r:id="rId20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049" y="5059609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1235831" y="5056433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" name="Equation" r:id="rId22" imgW="368300" imgH="304800" progId="Equation.DSMT4">
                    <p:embed/>
                  </p:oleObj>
                </mc:Choice>
                <mc:Fallback>
                  <p:oleObj name="Equation" r:id="rId22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831" y="5056433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28920"/>
                </p:ext>
              </p:extLst>
            </p:nvPr>
          </p:nvGraphicFramePr>
          <p:xfrm>
            <a:off x="745825" y="5054845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" name="Equation" r:id="rId24" imgW="330200" imgH="304800" progId="Equation.3">
                    <p:embed/>
                  </p:oleObj>
                </mc:Choice>
                <mc:Fallback>
                  <p:oleObj name="Equation" r:id="rId24" imgW="33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25" y="5054845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297540" y="5059609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2" name="Equation" r:id="rId26" imgW="368300" imgH="304800" progId="Equation.3">
                    <p:embed/>
                  </p:oleObj>
                </mc:Choice>
                <mc:Fallback>
                  <p:oleObj name="Equation" r:id="rId26" imgW="3683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40" y="5059609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25398"/>
              </p:ext>
            </p:extLst>
          </p:nvPr>
        </p:nvGraphicFramePr>
        <p:xfrm>
          <a:off x="6399213" y="4894054"/>
          <a:ext cx="2744787" cy="199263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 9g/4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3g/4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Symbol" charset="2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J/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ψ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35"/>
          <p:cNvGraphicFramePr>
            <a:graphicFrameLocks noGrp="1"/>
          </p:cNvGraphicFramePr>
          <p:nvPr/>
        </p:nvGraphicFramePr>
        <p:xfrm>
          <a:off x="3169682" y="4953635"/>
          <a:ext cx="2744787" cy="73152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217"/>
          <p:cNvSpPr txBox="1">
            <a:spLocks noChangeArrowheads="1"/>
          </p:cNvSpPr>
          <p:nvPr/>
        </p:nvSpPr>
        <p:spPr bwMode="auto">
          <a:xfrm>
            <a:off x="478020" y="5858530"/>
            <a:ext cx="2121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smtClean="0">
                <a:latin typeface="Times New Roman" pitchFamily="-112" charset="0"/>
              </a:rPr>
              <a:t> 2E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’(1-cos</a:t>
            </a:r>
            <a:r>
              <a:rPr lang="en-US" sz="1400" b="1" dirty="0" smtClean="0">
                <a:latin typeface="Symbol" charset="2"/>
                <a:cs typeface="Symbol" charset="2"/>
              </a:rPr>
              <a:t>q</a:t>
            </a:r>
            <a:r>
              <a:rPr lang="en-US" sz="1400" b="1" baseline="-25000" dirty="0" smtClean="0">
                <a:latin typeface="Times New Roman" pitchFamily="-112" charset="0"/>
              </a:rPr>
              <a:t>e’</a:t>
            </a:r>
            <a:r>
              <a:rPr lang="en-US" sz="1400" b="1" dirty="0" smtClean="0">
                <a:latin typeface="Times New Roman" pitchFamily="-112" charset="0"/>
              </a:rPr>
              <a:t>)</a:t>
            </a:r>
            <a:endParaRPr lang="en-US" sz="1400" b="1" baseline="30000" dirty="0" smtClean="0">
              <a:latin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x</a:t>
            </a:r>
            <a:r>
              <a:rPr lang="en-US" sz="1400" b="1" baseline="-25000" dirty="0" err="1">
                <a:latin typeface="Times New Roman" pitchFamily="-112" charset="0"/>
              </a:rPr>
              <a:t>B</a:t>
            </a:r>
            <a:r>
              <a:rPr lang="en-US" sz="1400" b="1" dirty="0">
                <a:latin typeface="Times New Roman" pitchFamily="-112" charset="0"/>
              </a:rPr>
              <a:t> =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/2M</a:t>
            </a:r>
            <a:r>
              <a:rPr lang="en-US" sz="1400" b="1" dirty="0">
                <a:latin typeface="Symbol" pitchFamily="-112" charset="2"/>
              </a:rPr>
              <a:t>n   n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err="1">
                <a:latin typeface="Times New Roman" pitchFamily="-112" charset="0"/>
              </a:rPr>
              <a:t>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dirty="0" err="1">
                <a:latin typeface="Times New Roman" pitchFamily="-112" charset="0"/>
              </a:rPr>
              <a:t>-E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’</a:t>
            </a:r>
            <a:endParaRPr lang="en-US" sz="1400" b="1" baseline="-25000" dirty="0">
              <a:latin typeface="Times New Roman" pitchFamily="-112" charset="0"/>
            </a:endParaRPr>
          </a:p>
        </p:txBody>
      </p:sp>
      <p:sp>
        <p:nvSpPr>
          <p:cNvPr id="34" name="Text Box 217"/>
          <p:cNvSpPr txBox="1">
            <a:spLocks noChangeArrowheads="1"/>
          </p:cNvSpPr>
          <p:nvPr/>
        </p:nvSpPr>
        <p:spPr bwMode="auto">
          <a:xfrm>
            <a:off x="2610882" y="5864900"/>
            <a:ext cx="23775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+ξ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x-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long. mom.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fract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t</a:t>
            </a:r>
            <a:r>
              <a:rPr lang="en-US" sz="1400" b="1" dirty="0">
                <a:latin typeface="Times New Roman" pitchFamily="-112" charset="0"/>
              </a:rPr>
              <a:t> = (p-p’)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endParaRPr lang="en-US" sz="1400" b="1" dirty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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/(2-x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)</a:t>
            </a:r>
          </a:p>
        </p:txBody>
      </p:sp>
      <p:sp>
        <p:nvSpPr>
          <p:cNvPr id="36" name="Textfeld 20"/>
          <p:cNvSpPr txBox="1"/>
          <p:nvPr/>
        </p:nvSpPr>
        <p:spPr>
          <a:xfrm rot="20220000">
            <a:off x="1434522" y="2755543"/>
            <a:ext cx="6685220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UT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in exclusive J/</a:t>
            </a:r>
            <a:r>
              <a:rPr lang="en-U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Y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production sensitive to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GPD E for gluons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GPD E </a:t>
            </a: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responsible for orbital angular momentum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L</a:t>
            </a:r>
            <a:r>
              <a:rPr lang="en-US" sz="2000" b="1" baseline="-25000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g</a:t>
            </a:r>
            <a:endParaRPr lang="en-US" sz="2000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pp</a:t>
            </a:r>
            <a:r>
              <a:rPr lang="en-US" dirty="0" smtClean="0"/>
              <a:t> to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: UPC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977900"/>
            <a:ext cx="61762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>
                <a:latin typeface="Comic Sans MS"/>
                <a:cs typeface="Comic Sans MS"/>
              </a:rPr>
              <a:t>E</a:t>
            </a:r>
            <a:r>
              <a:rPr lang="en-US" sz="1600" baseline="30000" dirty="0" err="1">
                <a:latin typeface="Comic Sans MS"/>
                <a:cs typeface="Comic Sans MS"/>
              </a:rPr>
              <a:t>q;g</a:t>
            </a:r>
            <a:r>
              <a:rPr lang="en-US" sz="1600" baseline="30000" dirty="0">
                <a:latin typeface="Comic Sans MS"/>
                <a:cs typeface="Comic Sans MS"/>
              </a:rPr>
              <a:t> </a:t>
            </a:r>
            <a:r>
              <a:rPr lang="en-US" sz="1600" baseline="30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1" y="3276600"/>
            <a:ext cx="2919857" cy="2234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3400" y="3276600"/>
            <a:ext cx="59811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basically no background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96833"/>
              </p:ext>
            </p:extLst>
          </p:nvPr>
        </p:nvGraphicFramePr>
        <p:xfrm>
          <a:off x="3670300" y="441801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0" name="Equation" r:id="rId5" imgW="4483100" imgH="774700" progId="Equation.3">
                  <p:embed/>
                </p:oleObj>
              </mc:Choice>
              <mc:Fallback>
                <p:oleObj name="Equation" r:id="rId5" imgW="4483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0300" y="441801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3700" y="6070600"/>
            <a:ext cx="79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Work in collaboration with </a:t>
            </a:r>
            <a:r>
              <a:rPr lang="en-US" dirty="0" err="1" smtClean="0">
                <a:latin typeface="Comic Sans MS"/>
                <a:cs typeface="Comic Sans MS"/>
              </a:rPr>
              <a:t>Jakub</a:t>
            </a:r>
            <a:r>
              <a:rPr lang="en-US" dirty="0" smtClean="0">
                <a:latin typeface="Comic Sans MS"/>
                <a:cs typeface="Comic Sans MS"/>
              </a:rPr>
              <a:t> Wagner, Dieter Mueller, Markus Diehl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 descr="photon.t.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760" y="4025900"/>
            <a:ext cx="35317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lepton-</a:t>
            </a:r>
            <a:r>
              <a:rPr lang="en-US" b="1" dirty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lepton 1 and 2: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RP@500GeV: -0.8&lt;t&lt;-0.1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FF66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00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J/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723825"/>
            <a:ext cx="436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t-distribution for </a:t>
            </a:r>
            <a:r>
              <a:rPr lang="en-US" b="1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>
                <a:latin typeface="Comic Sans MS"/>
                <a:cs typeface="Comic Sans MS"/>
              </a:rPr>
              <a:t>emitted by p or Au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795167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1084450"/>
            <a:ext cx="4419600" cy="2997200"/>
            <a:chOff x="152400" y="431800"/>
            <a:chExt cx="4419600" cy="299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8720" y="2907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Au: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813" y="17591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487" y="5068808"/>
            <a:ext cx="5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Au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660" y="4705588"/>
            <a:ext cx="41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6343" y="4375139"/>
            <a:ext cx="403187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err="1" smtClean="0">
                <a:latin typeface="Comic Sans MS"/>
                <a:cs typeface="Comic Sans MS"/>
              </a:rPr>
              <a:t>pA</a:t>
            </a:r>
            <a:r>
              <a:rPr lang="en-US" b="1" u="sng" dirty="0" smtClean="0">
                <a:latin typeface="Comic Sans MS"/>
                <a:cs typeface="Comic Sans MS"/>
              </a:rPr>
              <a:t> Philosophy: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veto </a:t>
            </a:r>
            <a:r>
              <a:rPr lang="en-US" b="1" dirty="0" err="1" smtClean="0">
                <a:latin typeface="Comic Sans MS"/>
                <a:cs typeface="Comic Sans MS"/>
              </a:rPr>
              <a:t>p/n</a:t>
            </a:r>
            <a:r>
              <a:rPr lang="en-US" b="1" dirty="0" smtClean="0">
                <a:latin typeface="Comic Sans MS"/>
                <a:cs typeface="Comic Sans MS"/>
              </a:rPr>
              <a:t> from A by no hit in </a:t>
            </a:r>
          </a:p>
          <a:p>
            <a:pPr>
              <a:buClr>
                <a:srgbClr val="0000FF"/>
              </a:buClr>
            </a:pP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  RP and ZDC 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&gt;-0.016 </a:t>
            </a:r>
            <a:endParaRPr lang="en-US" b="1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detect p’ in RP 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0.2&lt;t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FF66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155800 J/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</a:t>
            </a: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67683" y="791296"/>
            <a:ext cx="2119757" cy="1622341"/>
            <a:chOff x="6715283" y="638896"/>
            <a:chExt cx="2119757" cy="16223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9414" y="1304632"/>
            <a:ext cx="2119757" cy="1622341"/>
            <a:chOff x="6715283" y="638896"/>
            <a:chExt cx="2119757" cy="162234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78320" y="762637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01251" y="756091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9600" y="1589564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00152" y="165562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63090" y="3425835"/>
            <a:ext cx="433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t-distribution for target being p or Au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21659" y="1400661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13559" y="1386990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566143" y="4099338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58043" y="4085667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6800" y="2854960"/>
            <a:ext cx="254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BACKUP</a:t>
            </a:r>
            <a:endParaRPr lang="en-US" sz="48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709294" y="1769195"/>
            <a:ext cx="4115469" cy="5088805"/>
          </a:xfrm>
          <a:ln/>
        </p:spPr>
        <p:txBody>
          <a:bodyPr lIns="64291" tIns="32146" rIns="64291" bIns="32146"/>
          <a:lstStyle/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sz="2100" dirty="0"/>
              <a:t>Phase I: 8 Roman pots at ±55.5, ±58.5m from the IP</a:t>
            </a:r>
            <a:endParaRPr lang="en-US" dirty="0"/>
          </a:p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sz="2100" dirty="0"/>
              <a:t>Require special beam tune :large </a:t>
            </a:r>
            <a:r>
              <a:rPr lang="en-US" sz="2100" dirty="0">
                <a:latin typeface="Symbol" charset="0"/>
                <a:cs typeface="Symbol" charset="0"/>
                <a:sym typeface="Symbol" charset="0"/>
              </a:rPr>
              <a:t>β</a:t>
            </a:r>
            <a:r>
              <a:rPr lang="en-US" sz="2100" dirty="0">
                <a:cs typeface="Lucida Grande" charset="0"/>
              </a:rPr>
              <a:t>* (21m for √s=200 </a:t>
            </a:r>
            <a:r>
              <a:rPr lang="en-US" sz="2100" dirty="0" err="1">
                <a:cs typeface="Lucida Grande" charset="0"/>
              </a:rPr>
              <a:t>GeV</a:t>
            </a:r>
            <a:r>
              <a:rPr lang="en-US" sz="2100" dirty="0">
                <a:cs typeface="Lucida Grande" charset="0"/>
              </a:rPr>
              <a:t>) for minimal angular divergence</a:t>
            </a:r>
            <a:endParaRPr lang="en-US" dirty="0"/>
          </a:p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sz="2100" dirty="0"/>
              <a:t>Successful run in 2009: Analysis in progress focusing on small-t processes (0.002&lt;|t|&lt;0.03 GeV</a:t>
            </a:r>
            <a:r>
              <a:rPr lang="en-US" sz="2100" baseline="30000" dirty="0"/>
              <a:t>2</a:t>
            </a:r>
            <a:r>
              <a:rPr lang="en-US" sz="2100" dirty="0"/>
              <a:t>)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/>
              <a:t>Roman Pots at STAR (Phase I) 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3" y="1438330"/>
            <a:ext cx="4420195" cy="39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461670" y="5712133"/>
            <a:ext cx="3749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b="1" dirty="0">
                <a:latin typeface="Comic Sans MS"/>
                <a:ea typeface="ＭＳ Ｐゴシック" charset="0"/>
                <a:cs typeface="Comic Sans MS"/>
              </a:rPr>
              <a:t>Beam transport simulation using Hector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polarized </a:t>
            </a:r>
            <a:r>
              <a:rPr lang="en-US" dirty="0" err="1" smtClean="0"/>
              <a:t>pp</a:t>
            </a:r>
            <a:r>
              <a:rPr lang="en-US" dirty="0" smtClean="0"/>
              <a:t> in 2014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polarized </a:t>
            </a:r>
            <a:r>
              <a:rPr lang="en-US" dirty="0" err="1" smtClean="0"/>
              <a:t>pp</a:t>
            </a:r>
            <a:r>
              <a:rPr lang="en-US" dirty="0" smtClean="0"/>
              <a:t> running in 2014 @ 200 </a:t>
            </a:r>
            <a:r>
              <a:rPr lang="en-US" dirty="0" err="1" smtClean="0"/>
              <a:t>GeV</a:t>
            </a:r>
            <a:r>
              <a:rPr lang="en-US" dirty="0" smtClean="0"/>
              <a:t> should be longitudinal</a:t>
            </a:r>
          </a:p>
          <a:p>
            <a:pPr lvl="1"/>
            <a:r>
              <a:rPr lang="en-US" dirty="0" smtClean="0"/>
              <a:t>main goal is to improve observables sensitive to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g(x)</a:t>
            </a:r>
          </a:p>
          <a:p>
            <a:pPr lvl="2"/>
            <a:r>
              <a:rPr lang="en-US" dirty="0" smtClean="0"/>
              <a:t>inclusive and di-jets</a:t>
            </a:r>
          </a:p>
          <a:p>
            <a:pPr marL="768096" lvl="2" indent="0">
              <a:buNone/>
            </a:pPr>
            <a:r>
              <a:rPr lang="en-US" dirty="0" smtClean="0">
                <a:sym typeface="Wingdings"/>
              </a:rPr>
              <a:t> need guidance from Marco how much more stat. we need to make an impact as we have already have statistics from run 11 and 12 and 13</a:t>
            </a:r>
            <a:endParaRPr lang="en-US" dirty="0" smtClean="0"/>
          </a:p>
          <a:p>
            <a:pPr lvl="2"/>
            <a:r>
              <a:rPr lang="en-US" dirty="0" smtClean="0"/>
              <a:t>direct photons </a:t>
            </a:r>
            <a:r>
              <a:rPr lang="en-US" dirty="0" smtClean="0">
                <a:sym typeface="Wingdings"/>
              </a:rPr>
              <a:t> statistically extremely challenging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charm-mesons: D</a:t>
            </a:r>
            <a:r>
              <a:rPr lang="en-US" baseline="30000" dirty="0" smtClean="0"/>
              <a:t>0</a:t>
            </a:r>
            <a:r>
              <a:rPr lang="en-US" dirty="0" smtClean="0"/>
              <a:t> and J/</a:t>
            </a:r>
            <a:r>
              <a:rPr lang="en-US" dirty="0" err="1" smtClean="0"/>
              <a:t>Ψ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can we profit from HFT and MTD </a:t>
            </a:r>
          </a:p>
          <a:p>
            <a:pPr marL="768096" lvl="2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for </a:t>
            </a:r>
            <a:r>
              <a:rPr lang="en-US" dirty="0">
                <a:sym typeface="Wingdings"/>
              </a:rPr>
              <a:t>theory predictions see </a:t>
            </a:r>
            <a:r>
              <a:rPr lang="en-US" dirty="0">
                <a:sym typeface="Wingdings"/>
                <a:hlinkClick r:id="rId2"/>
              </a:rPr>
              <a:t>http://arxiv.org/abs/arXiv:</a:t>
            </a:r>
            <a:r>
              <a:rPr lang="en-US" dirty="0" smtClean="0">
                <a:sym typeface="Wingdings"/>
                <a:hlinkClick r:id="rId2"/>
              </a:rPr>
              <a:t>0911.2146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in the FMS to go to low x</a:t>
            </a:r>
          </a:p>
          <a:p>
            <a:pPr lvl="3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not possible if FMS gets its maintenance</a:t>
            </a:r>
          </a:p>
          <a:p>
            <a:pPr marL="6858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3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164"/>
            <a:ext cx="9118600" cy="487870"/>
          </a:xfrm>
        </p:spPr>
        <p:txBody>
          <a:bodyPr/>
          <a:lstStyle/>
          <a:p>
            <a:r>
              <a:rPr lang="en-US" dirty="0" smtClean="0"/>
              <a:t>Physics Motivations p</a:t>
            </a:r>
            <a:r>
              <a:rPr lang="en-US" baseline="30000" dirty="0"/>
              <a:t>(↑)</a:t>
            </a:r>
            <a:r>
              <a:rPr lang="en-US" dirty="0" smtClean="0"/>
              <a:t>p and p</a:t>
            </a:r>
            <a:r>
              <a:rPr lang="en-US" baseline="30000" dirty="0"/>
              <a:t>(↑)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en-US" baseline="30000" dirty="0"/>
              <a:t>(↑)</a:t>
            </a:r>
            <a:r>
              <a:rPr lang="en-US" dirty="0" smtClean="0"/>
              <a:t>p</a:t>
            </a:r>
          </a:p>
          <a:p>
            <a:pPr lvl="1"/>
            <a:r>
              <a:rPr lang="en-US" dirty="0" smtClean="0"/>
              <a:t>increase statistics for classical observables sensitive to </a:t>
            </a:r>
            <a:r>
              <a:rPr lang="en-US" dirty="0" err="1" smtClean="0"/>
              <a:t>sivers</a:t>
            </a:r>
            <a:r>
              <a:rPr lang="en-US" dirty="0" smtClean="0"/>
              <a:t> and </a:t>
            </a:r>
            <a:r>
              <a:rPr lang="en-US" dirty="0" err="1" smtClean="0"/>
              <a:t>transversity</a:t>
            </a:r>
            <a:endParaRPr lang="en-US" dirty="0" smtClean="0"/>
          </a:p>
          <a:p>
            <a:pPr lvl="2"/>
            <a:r>
              <a:rPr lang="en-US" dirty="0" err="1" smtClean="0"/>
              <a:t>iff</a:t>
            </a:r>
            <a:r>
              <a:rPr lang="en-US" dirty="0" smtClean="0"/>
              <a:t>, A</a:t>
            </a:r>
            <a:r>
              <a:rPr lang="en-US" baseline="-25000" dirty="0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jet+hadron</a:t>
            </a:r>
            <a:r>
              <a:rPr lang="en-US" dirty="0" smtClean="0"/>
              <a:t>), A</a:t>
            </a:r>
            <a:r>
              <a:rPr lang="en-US" baseline="-25000" dirty="0" smtClean="0"/>
              <a:t>N</a:t>
            </a:r>
            <a:r>
              <a:rPr lang="en-US" dirty="0" smtClean="0"/>
              <a:t>(direct photon), </a:t>
            </a: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(</a:t>
            </a:r>
            <a:r>
              <a:rPr lang="en-US" dirty="0" smtClean="0"/>
              <a:t>jet), A</a:t>
            </a:r>
            <a:r>
              <a:rPr lang="en-US" baseline="-25000" dirty="0" smtClean="0"/>
              <a:t>N, ….</a:t>
            </a:r>
          </a:p>
          <a:p>
            <a:pPr lvl="1"/>
            <a:r>
              <a:rPr lang="en-US" dirty="0"/>
              <a:t>elastic scattering in p</a:t>
            </a:r>
            <a:r>
              <a:rPr lang="en-US" baseline="30000" dirty="0"/>
              <a:t>(↑)</a:t>
            </a:r>
            <a:r>
              <a:rPr lang="en-US" dirty="0" smtClean="0"/>
              <a:t>p</a:t>
            </a:r>
          </a:p>
          <a:p>
            <a:pPr lvl="2"/>
            <a:r>
              <a:rPr lang="en-US" dirty="0"/>
              <a:t>RP would detect the protons scattered under small </a:t>
            </a:r>
            <a:r>
              <a:rPr lang="en-US" dirty="0" smtClean="0"/>
              <a:t>angles</a:t>
            </a:r>
          </a:p>
          <a:p>
            <a:pPr lvl="1"/>
            <a:r>
              <a:rPr lang="en-US" dirty="0"/>
              <a:t>central </a:t>
            </a:r>
            <a:r>
              <a:rPr lang="en-US" dirty="0" smtClean="0"/>
              <a:t>diffraction to </a:t>
            </a:r>
            <a:r>
              <a:rPr lang="en-US" dirty="0"/>
              <a:t>study exotic particle production</a:t>
            </a:r>
          </a:p>
          <a:p>
            <a:pPr lvl="2"/>
            <a:r>
              <a:rPr lang="en-US" dirty="0"/>
              <a:t>RP would detect the protons scattered under small angles and veto the break up of the </a:t>
            </a:r>
            <a:r>
              <a:rPr lang="en-US" dirty="0" smtClean="0"/>
              <a:t>nucleus</a:t>
            </a:r>
            <a:endParaRPr lang="en-US" baseline="-25000" dirty="0" smtClean="0"/>
          </a:p>
          <a:p>
            <a:r>
              <a:rPr lang="en-US" dirty="0" smtClean="0"/>
              <a:t>transverse polarized p</a:t>
            </a:r>
            <a:r>
              <a:rPr lang="en-US" baseline="30000" dirty="0"/>
              <a:t>(↑)</a:t>
            </a:r>
            <a:r>
              <a:rPr lang="en-US" dirty="0" smtClean="0"/>
              <a:t>p and p</a:t>
            </a:r>
            <a:r>
              <a:rPr lang="en-US" baseline="30000" dirty="0"/>
              <a:t>(↑)</a:t>
            </a:r>
            <a:r>
              <a:rPr lang="en-US" dirty="0" smtClean="0"/>
              <a:t>A</a:t>
            </a:r>
            <a:endParaRPr lang="en-US" baseline="-25000" dirty="0" smtClean="0"/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for in exclusive J/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/>
              <a:t> in UPC in </a:t>
            </a:r>
            <a:r>
              <a:rPr lang="en-US" dirty="0" err="1"/>
              <a:t>polarised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p</a:t>
            </a:r>
            <a:r>
              <a:rPr lang="en-US" dirty="0"/>
              <a:t> or 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A</a:t>
            </a:r>
            <a:r>
              <a:rPr lang="en-US" dirty="0"/>
              <a:t> collisions to constrain GPD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2"/>
            <a:r>
              <a:rPr lang="en-US" dirty="0"/>
              <a:t>RP will tag the protons (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p</a:t>
            </a:r>
            <a:r>
              <a:rPr lang="en-US" dirty="0"/>
              <a:t> case) and act as the ZDC as a veto for the A-beam (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to study saturation arXiv:1106.1375</a:t>
            </a:r>
          </a:p>
          <a:p>
            <a:pPr lvl="1"/>
            <a:r>
              <a:rPr lang="en-US" dirty="0"/>
              <a:t>to understand the underlying sub-processes for A</a:t>
            </a:r>
            <a:r>
              <a:rPr lang="en-US" baseline="-25000" dirty="0"/>
              <a:t>N </a:t>
            </a:r>
            <a:r>
              <a:rPr lang="en-US" dirty="0"/>
              <a:t>arXiv:</a:t>
            </a:r>
            <a:r>
              <a:rPr lang="en-US" dirty="0" smtClean="0"/>
              <a:t>1201.5890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forward diffractive physics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underlying sub-processes for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</a:p>
          <a:p>
            <a:pPr lvl="2"/>
            <a:r>
              <a:rPr lang="en-US" dirty="0"/>
              <a:t>RP would detect the protons scattered under small angles and veto the break up of the nucleus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5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164"/>
            <a:ext cx="9118600" cy="487870"/>
          </a:xfrm>
        </p:spPr>
        <p:txBody>
          <a:bodyPr/>
          <a:lstStyle/>
          <a:p>
            <a:r>
              <a:rPr lang="en-US" dirty="0" smtClean="0"/>
              <a:t>Physics Motivations for </a:t>
            </a:r>
            <a:r>
              <a:rPr lang="en-US" dirty="0" err="1" smtClean="0"/>
              <a:t>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pA</a:t>
            </a:r>
            <a:r>
              <a:rPr lang="en-US" dirty="0" smtClean="0"/>
              <a:t> and comparison data for AA in mid rapidity</a:t>
            </a:r>
          </a:p>
          <a:p>
            <a:pPr lvl="1"/>
            <a:r>
              <a:rPr lang="en-US" dirty="0" smtClean="0"/>
              <a:t>Charm with HFT + MTD</a:t>
            </a:r>
          </a:p>
          <a:p>
            <a:r>
              <a:rPr lang="en-US" dirty="0" smtClean="0"/>
              <a:t>Study of saturation</a:t>
            </a:r>
          </a:p>
          <a:p>
            <a:pPr lvl="1"/>
            <a:r>
              <a:rPr lang="en-US" dirty="0" smtClean="0"/>
              <a:t>forward diffractive production in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1"/>
            <a:r>
              <a:rPr lang="en-US" dirty="0" smtClean="0"/>
              <a:t>di-hadron correlation, hadron-jet, photon-jet</a:t>
            </a:r>
          </a:p>
          <a:p>
            <a:pPr lvl="1"/>
            <a:r>
              <a:rPr lang="en-US" dirty="0" err="1" smtClean="0"/>
              <a:t>J</a:t>
            </a:r>
            <a:r>
              <a:rPr lang="en-US" baseline="-25000" dirty="0" err="1" smtClean="0"/>
              <a:t>dA</a:t>
            </a:r>
            <a:endParaRPr lang="en-US" baseline="-25000" dirty="0" smtClean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-broadening for J/</a:t>
            </a:r>
            <a:r>
              <a:rPr lang="en-US" dirty="0" err="1" smtClean="0"/>
              <a:t>Ψ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U,  </a:t>
            </a:r>
            <a:r>
              <a:rPr lang="en-US" dirty="0" smtClean="0"/>
              <a:t>DY(?)</a:t>
            </a:r>
          </a:p>
          <a:p>
            <a:pPr lvl="1"/>
            <a:endParaRPr lang="en-US" dirty="0" smtClean="0"/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need lepton/photon separation  </a:t>
            </a:r>
            <a:r>
              <a:rPr lang="en-US" dirty="0" err="1" smtClean="0">
                <a:sym typeface="Wingdings"/>
              </a:rPr>
              <a:t>preshower</a:t>
            </a:r>
            <a:r>
              <a:rPr lang="en-US" dirty="0" smtClean="0">
                <a:sym typeface="Wingdings"/>
              </a:rPr>
              <a:t> in front of FMS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provides also further hadron suppression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31371" y="6427258"/>
            <a:ext cx="5183912" cy="365125"/>
          </a:xfrm>
        </p:spPr>
        <p:txBody>
          <a:bodyPr/>
          <a:lstStyle/>
          <a:p>
            <a:r>
              <a:rPr lang="en-US" smtClean="0"/>
              <a:t>P. Djawotho &amp; E.C. Aschenauer </a:t>
            </a:r>
            <a:endParaRPr lang="en-US" dirty="0"/>
          </a:p>
        </p:txBody>
      </p:sp>
      <p:pic>
        <p:nvPicPr>
          <p:cNvPr id="3788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706245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at STAR/RHIC 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2855814"/>
            <a:ext cx="9144000" cy="30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00250" indent="-265649">
              <a:spcBef>
                <a:spcPts val="615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Roman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Verdana" charset="0"/>
              </a:rPr>
              <a:t>Pot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s 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to measure forward scattered </a:t>
            </a:r>
            <a:r>
              <a:rPr lang="en-US" b="1" dirty="0" err="1" smtClean="0">
                <a:latin typeface="Comic Sans MS"/>
                <a:ea typeface="ＭＳ Ｐゴシック" charset="0"/>
                <a:cs typeface="Comic Sans MS"/>
              </a:rPr>
              <a:t>ps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in diffractive processes</a:t>
            </a:r>
          </a:p>
          <a:p>
            <a:pPr marL="300250" indent="-265649">
              <a:spcBef>
                <a:spcPts val="501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implementation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to cover wide kinematic coverage 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 (Installed): for low-t coverage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II 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coverage, new RPs, reinstall old ones at old place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		  Phase II*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coverage, re-use RP from Phase I</a:t>
            </a:r>
            <a:endParaRPr lang="en-US" sz="16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     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full coverage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not possible due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to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machine constraints 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dedicated running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needed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any more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250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to 100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                        scale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t-range by 0.16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endParaRPr lang="en-US" b="1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656217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515890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at 55-58m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13" y="4427497"/>
            <a:ext cx="2660650" cy="2419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29837"/>
              </p:ext>
            </p:extLst>
          </p:nvPr>
        </p:nvGraphicFramePr>
        <p:xfrm>
          <a:off x="913130" y="5304603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3" name="Equation" r:id="rId5" imgW="1917700" imgH="342900" progId="Equation.DSMT4">
                  <p:embed/>
                </p:oleObj>
              </mc:Choice>
              <mc:Fallback>
                <p:oleObj name="Equation" r:id="rId5" imgW="191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130" y="5304603"/>
                        <a:ext cx="1637030" cy="2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0717" y="2185457"/>
            <a:ext cx="5958840" cy="4686300"/>
            <a:chOff x="756443" y="1730375"/>
            <a:chExt cx="5958840" cy="46863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443" y="1730375"/>
              <a:ext cx="5958840" cy="4686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56200" y="2139434"/>
              <a:ext cx="1200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J.H. Lee</a:t>
              </a:r>
              <a:endParaRPr lang="en-US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136" y="4434633"/>
            <a:ext cx="2606864" cy="2391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181" y="2358095"/>
            <a:ext cx="5948679" cy="45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" y="2186658"/>
            <a:ext cx="2866430" cy="25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5" y="2187773"/>
            <a:ext cx="286196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22" y="2143125"/>
            <a:ext cx="2857500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" y="29632"/>
            <a:ext cx="9047480" cy="609264"/>
          </a:xfrm>
          <a:ln/>
        </p:spPr>
        <p:txBody>
          <a:bodyPr lIns="64291" tIns="32146" rIns="64291" bIns="32146"/>
          <a:lstStyle/>
          <a:p>
            <a:r>
              <a:rPr lang="ja-JP" altLang="en-US" sz="4000" dirty="0">
                <a:latin typeface="Arial"/>
              </a:rPr>
              <a:t>“</a:t>
            </a:r>
            <a:r>
              <a:rPr lang="en-US" sz="2800" dirty="0"/>
              <a:t>Spectator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proton from deuteron with the current RHIC optics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808" y="4798433"/>
            <a:ext cx="8684314" cy="1473200"/>
          </a:xfrm>
          <a:ln/>
        </p:spPr>
        <p:txBody>
          <a:bodyPr lIns="64291" tIns="32146" rIns="64291" bIns="32146">
            <a:normAutofit fontScale="92500"/>
          </a:bodyPr>
          <a:lstStyle/>
          <a:p>
            <a:pPr marL="625056"/>
            <a:r>
              <a:rPr lang="en-US" sz="1900" dirty="0"/>
              <a:t>Rigidity (</a:t>
            </a:r>
            <a:r>
              <a:rPr lang="en-US" sz="1900" dirty="0" err="1"/>
              <a:t>d:p</a:t>
            </a:r>
            <a:r>
              <a:rPr lang="en-US" sz="1900" dirty="0"/>
              <a:t> =2:1)</a:t>
            </a:r>
          </a:p>
          <a:p>
            <a:pPr marL="625056">
              <a:spcBef>
                <a:spcPts val="1107"/>
              </a:spcBef>
            </a:pPr>
            <a:r>
              <a:rPr lang="en-US" sz="1900" dirty="0"/>
              <a:t>The same RP configuration with the current RHIC optics (at z ~ 15m between DX and D0)</a:t>
            </a:r>
          </a:p>
          <a:p>
            <a:pPr marL="625056">
              <a:spcBef>
                <a:spcPts val="1107"/>
              </a:spcBef>
            </a:pPr>
            <a:r>
              <a:rPr lang="en-US" sz="1900" dirty="0"/>
              <a:t>Detector size and position can be optimized for optimal acceptance 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6367984" y="1919793"/>
            <a:ext cx="168830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022700" y="1919793"/>
            <a:ext cx="1952608" cy="276999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Passed DX aperture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15951" y="1919793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694298" y="95830"/>
            <a:ext cx="1714326" cy="714375"/>
            <a:chOff x="0" y="0"/>
            <a:chExt cx="1840" cy="672"/>
          </a:xfrm>
        </p:grpSpPr>
        <p:sp>
          <p:nvSpPr>
            <p:cNvPr id="44041" name="Oval 9"/>
            <p:cNvSpPr>
              <a:spLocks/>
            </p:cNvSpPr>
            <p:nvPr/>
          </p:nvSpPr>
          <p:spPr bwMode="auto">
            <a:xfrm>
              <a:off x="32" y="32"/>
              <a:ext cx="1776" cy="6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042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Preshower</a:t>
            </a:r>
            <a:r>
              <a:rPr lang="en-US" dirty="0" smtClean="0"/>
              <a:t> in front of FMS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4" y="714375"/>
            <a:ext cx="66103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762000"/>
            <a:ext cx="8246745" cy="565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640" y="894080"/>
            <a:ext cx="169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Adrian </a:t>
            </a:r>
            <a:r>
              <a:rPr lang="en-US" sz="1600" b="1" dirty="0" err="1">
                <a:solidFill>
                  <a:srgbClr val="000000"/>
                </a:solidFill>
                <a:latin typeface="Comic Sans MS"/>
                <a:cs typeface="Comic Sans MS"/>
              </a:rPr>
              <a:t>Dumitru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feld 20"/>
          <p:cNvSpPr txBox="1"/>
          <p:nvPr/>
        </p:nvSpPr>
        <p:spPr>
          <a:xfrm rot="21000000">
            <a:off x="1804954" y="3087881"/>
            <a:ext cx="544928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To be sure it was diffraction need to make sure p and/or A are intact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0" y="20320"/>
            <a:ext cx="9398000" cy="477520"/>
          </a:xfrm>
        </p:spPr>
        <p:txBody>
          <a:bodyPr/>
          <a:lstStyle/>
          <a:p>
            <a:r>
              <a:rPr lang="en-US" sz="2200" dirty="0" smtClean="0"/>
              <a:t>Long standing puzzle </a:t>
            </a:r>
            <a:r>
              <a:rPr lang="en-US" sz="2200" dirty="0"/>
              <a:t>in forward </a:t>
            </a:r>
            <a:r>
              <a:rPr lang="en-US" sz="2200" dirty="0" smtClean="0"/>
              <a:t>physics: </a:t>
            </a:r>
            <a:r>
              <a:rPr lang="en-US" sz="2200" dirty="0"/>
              <a:t>large </a:t>
            </a:r>
            <a:r>
              <a:rPr lang="en-US" sz="2200" dirty="0" smtClean="0"/>
              <a:t>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/>
              <a:t>at </a:t>
            </a:r>
            <a:r>
              <a:rPr lang="en-US" sz="2200" dirty="0" smtClean="0"/>
              <a:t>high √</a:t>
            </a:r>
            <a:r>
              <a:rPr lang="en-US" sz="2200" cap="none" dirty="0" smtClean="0"/>
              <a:t>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537722"/>
            <a:ext cx="4302760" cy="3108325"/>
            <a:chOff x="0" y="548305"/>
            <a:chExt cx="4302760" cy="31083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305"/>
              <a:ext cx="4302760" cy="3108325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2469456" y="2165666"/>
              <a:ext cx="1706562" cy="854074"/>
              <a:chOff x="3582138" y="1828800"/>
              <a:chExt cx="3961662" cy="228812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573474" y="2007427"/>
                <a:ext cx="1522017" cy="1297171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3543884" y="3430061"/>
                <a:ext cx="137372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116501" y="3002632"/>
                <a:ext cx="228487" cy="99095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75666" y="2666645"/>
                <a:ext cx="228487" cy="99095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3582138" y="1828800"/>
                <a:ext cx="3961662" cy="19819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573474" y="2496525"/>
                <a:ext cx="2741839" cy="837843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8"/>
              <p:cNvSpPr txBox="1">
                <a:spLocks noChangeArrowheads="1"/>
              </p:cNvSpPr>
              <p:nvPr/>
            </p:nvSpPr>
            <p:spPr bwMode="auto">
              <a:xfrm>
                <a:off x="4754641" y="2021117"/>
                <a:ext cx="986702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latin typeface="Calibri" charset="0"/>
                  </a:rPr>
                  <a:t>Left</a:t>
                </a:r>
              </a:p>
            </p:txBody>
          </p:sp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5221387" y="2813585"/>
                <a:ext cx="1202711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 charset="0"/>
                  </a:rPr>
                  <a:t>Right</a:t>
                </a:r>
                <a:endParaRPr lang="en-US" sz="1200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27" name="TextBox 54"/>
          <p:cNvSpPr txBox="1">
            <a:spLocks noChangeArrowheads="1"/>
          </p:cNvSpPr>
          <p:nvPr/>
        </p:nvSpPr>
        <p:spPr bwMode="auto">
          <a:xfrm>
            <a:off x="4565482" y="501343"/>
            <a:ext cx="4416875" cy="309315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Big single spin asymmetries in 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err="1">
                <a:solidFill>
                  <a:srgbClr val="322F31"/>
                </a:solidFill>
                <a:latin typeface="Comic Sans MS"/>
                <a:ea typeface="Wingdings" charset="2"/>
                <a:cs typeface="Comic Sans MS"/>
              </a:rPr>
              <a:t>↑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!!</a:t>
            </a:r>
          </a:p>
          <a:p>
            <a:pPr algn="ctr"/>
            <a:endParaRPr lang="en-US" altLang="ja-JP" sz="1000" b="1" dirty="0">
              <a:solidFill>
                <a:srgbClr val="000000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Naive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pQCD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 (in a collinear picture) </a:t>
            </a: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predicts A</a:t>
            </a:r>
            <a:r>
              <a:rPr lang="en-US" altLang="ja-JP" sz="1500" b="1" baseline="-25000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 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~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Symbol" charset="2"/>
                <a:cs typeface="Comic Sans MS"/>
              </a:rPr>
              <a:t>a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m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q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/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sqrt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(s) ~ </a:t>
            </a:r>
            <a:r>
              <a:rPr lang="en-US" altLang="ja-JP" sz="1500" b="1" dirty="0" smtClean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0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Do they survive at high √s ? </a:t>
            </a:r>
            <a:r>
              <a:rPr lang="en-US" sz="1500" b="1" dirty="0" smtClean="0">
                <a:solidFill>
                  <a:srgbClr val="EA157A"/>
                </a:solidFill>
                <a:latin typeface="Comic Sans MS"/>
                <a:ea typeface="Comic Sans MS" charset="0"/>
                <a:cs typeface="Comic Sans MS"/>
              </a:rPr>
              <a:t>YES</a:t>
            </a:r>
            <a:endParaRPr lang="en-US" sz="1500" b="1" dirty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Is 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observed </a:t>
            </a:r>
            <a:r>
              <a:rPr lang="en-US" sz="1500" b="1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baseline="-25000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t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dependence as expected </a:t>
            </a:r>
            <a:endParaRPr lang="en-US" sz="1500" b="1" dirty="0" smtClean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from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p-QCD? </a:t>
            </a:r>
            <a:r>
              <a:rPr lang="en-US" sz="1500" b="1" dirty="0" smtClean="0">
                <a:solidFill>
                  <a:srgbClr val="FF0000"/>
                </a:solidFill>
                <a:latin typeface="Comic Sans MS"/>
                <a:ea typeface="Comic Sans MS" charset="0"/>
                <a:cs typeface="Comic Sans MS"/>
              </a:rPr>
              <a:t>NO</a:t>
            </a:r>
          </a:p>
          <a:p>
            <a:pPr algn="ctr"/>
            <a:endParaRPr lang="en-US" sz="1000" b="1" dirty="0">
              <a:solidFill>
                <a:srgbClr val="FF0000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Surprise: 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A</a:t>
            </a:r>
            <a:r>
              <a:rPr lang="en-US" sz="1500" b="1" baseline="-25000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N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 bigger for more isolated events</a:t>
            </a:r>
            <a:endParaRPr lang="en-US" sz="1500" b="1" dirty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endParaRPr lang="en-US" sz="1000" b="1" dirty="0" smtClean="0"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What </a:t>
            </a:r>
            <a:r>
              <a:rPr lang="en-US" sz="1500" b="1" dirty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is the underlying process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?</a:t>
            </a:r>
          </a:p>
          <a:p>
            <a:pPr algn="ctr"/>
            <a:r>
              <a:rPr lang="en-US" sz="1500" b="1" dirty="0" err="1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Sivers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 / Twist-3 or Collins or ..</a:t>
            </a:r>
          </a:p>
          <a:p>
            <a:pPr algn="ctr"/>
            <a:r>
              <a:rPr lang="en-US" altLang="ja-JP" sz="1500" b="1" dirty="0" smtClean="0">
                <a:solidFill>
                  <a:srgbClr val="FF00FF"/>
                </a:solidFill>
                <a:latin typeface="Comic Sans MS"/>
                <a:ea typeface="Comic Sans MS" charset="0"/>
                <a:cs typeface="Comic Sans MS"/>
              </a:rPr>
              <a:t>till now only hints</a:t>
            </a:r>
            <a:endParaRPr lang="en-US" altLang="ja-JP" sz="1500" b="1" dirty="0">
              <a:solidFill>
                <a:srgbClr val="FF00FF"/>
              </a:solidFill>
              <a:latin typeface="Comic Sans MS"/>
              <a:ea typeface="Comic Sans MS" charset="0"/>
              <a:cs typeface="Comic Sans M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9263" y="3628708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ANL  ZGS</a:t>
            </a: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=4.9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60838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714625" y="3620770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BNL AGS</a:t>
            </a:r>
          </a:p>
          <a:p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</a:rPr>
              <a:t>s=6.6 GeV</a:t>
            </a:r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867275" y="3566795"/>
            <a:ext cx="14798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FNAL </a:t>
            </a:r>
          </a:p>
          <a:p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s=19.4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7145338" y="3574733"/>
            <a:ext cx="18004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BRAHMS@RHIC 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=62.4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" y="3930649"/>
            <a:ext cx="3662680" cy="26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685" y="3672426"/>
            <a:ext cx="5443966" cy="3099103"/>
          </a:xfrm>
          <a:prstGeom prst="rect">
            <a:avLst/>
          </a:prstGeom>
        </p:spPr>
      </p:pic>
      <p:sp>
        <p:nvSpPr>
          <p:cNvPr id="33" name="Textfeld 20"/>
          <p:cNvSpPr txBox="1"/>
          <p:nvPr/>
        </p:nvSpPr>
        <p:spPr>
          <a:xfrm rot="21000000">
            <a:off x="1804954" y="2703161"/>
            <a:ext cx="5449286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Bigger asymmetries for isolated events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</a:t>
            </a:r>
            <a:endParaRPr lang="en-US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Measure A</a:t>
            </a:r>
            <a:r>
              <a:rPr lang="en-US" sz="2000" b="1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for diffractive and rapidity gap events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44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8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12989</TotalTime>
  <Words>1623</Words>
  <Application>Microsoft Macintosh PowerPoint</Application>
  <PresentationFormat>On-screen Show (4:3)</PresentationFormat>
  <Paragraphs>264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Metro</vt:lpstr>
      <vt:lpstr>Equation</vt:lpstr>
      <vt:lpstr>pp and pA for 2014 BUR</vt:lpstr>
      <vt:lpstr>Longitudinal polarized pp in 2014 </vt:lpstr>
      <vt:lpstr>Physics Motivations p(↑)p and p(↑)A</vt:lpstr>
      <vt:lpstr>Physics Motivations for pA</vt:lpstr>
      <vt:lpstr>Forward Proton Tagging at STAR/RHIC </vt:lpstr>
      <vt:lpstr>“Spectator” proton from deuteron with the current RHIC optics</vt:lpstr>
      <vt:lpstr>Preshower in front of FMS</vt:lpstr>
      <vt:lpstr>Diffractive Physics </vt:lpstr>
      <vt:lpstr>Long standing puzzle in forward physics: large AN at high √s </vt:lpstr>
      <vt:lpstr>Interference Fragmentation Function</vt:lpstr>
      <vt:lpstr>Collins Asymmetry</vt:lpstr>
      <vt:lpstr>AN in p↑A or Shooting Spin Through CGC</vt:lpstr>
      <vt:lpstr>Beyond form factors and quark distributions</vt:lpstr>
      <vt:lpstr>GPDs Introduction</vt:lpstr>
      <vt:lpstr>From pp to gp: UPC</vt:lpstr>
      <vt:lpstr>500 GeV pp: UPC kinematics</vt:lpstr>
      <vt:lpstr>200 GeV pAu: UPC kinematics</vt:lpstr>
      <vt:lpstr>PowerPoint Presentation</vt:lpstr>
      <vt:lpstr>Roman Pots at STAR (Phase I) 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with 200GeV polarized pp in 2011</dc:title>
  <dc:creator>elke-caroline aschenauer</dc:creator>
  <cp:lastModifiedBy>elke-caroline aschenauer</cp:lastModifiedBy>
  <cp:revision>271</cp:revision>
  <cp:lastPrinted>2010-04-22T12:46:06Z</cp:lastPrinted>
  <dcterms:created xsi:type="dcterms:W3CDTF">2011-06-24T22:36:54Z</dcterms:created>
  <dcterms:modified xsi:type="dcterms:W3CDTF">2013-04-08T04:07:42Z</dcterms:modified>
</cp:coreProperties>
</file>