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ags/tag1.xml" ContentType="application/vnd.openxmlformats-officedocument.presentationml.tags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8" r:id="rId1"/>
  </p:sldMasterIdLst>
  <p:notesMasterIdLst>
    <p:notesMasterId r:id="rId24"/>
  </p:notesMasterIdLst>
  <p:handoutMasterIdLst>
    <p:handoutMasterId r:id="rId25"/>
  </p:handoutMasterIdLst>
  <p:sldIdLst>
    <p:sldId id="468" r:id="rId2"/>
    <p:sldId id="484" r:id="rId3"/>
    <p:sldId id="485" r:id="rId4"/>
    <p:sldId id="479" r:id="rId5"/>
    <p:sldId id="454" r:id="rId6"/>
    <p:sldId id="469" r:id="rId7"/>
    <p:sldId id="486" r:id="rId8"/>
    <p:sldId id="466" r:id="rId9"/>
    <p:sldId id="481" r:id="rId10"/>
    <p:sldId id="474" r:id="rId11"/>
    <p:sldId id="475" r:id="rId12"/>
    <p:sldId id="482" r:id="rId13"/>
    <p:sldId id="483" r:id="rId14"/>
    <p:sldId id="480" r:id="rId15"/>
    <p:sldId id="457" r:id="rId16"/>
    <p:sldId id="458" r:id="rId17"/>
    <p:sldId id="460" r:id="rId18"/>
    <p:sldId id="472" r:id="rId19"/>
    <p:sldId id="473" r:id="rId20"/>
    <p:sldId id="467" r:id="rId21"/>
    <p:sldId id="463" r:id="rId22"/>
    <p:sldId id="48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8A3"/>
    <a:srgbClr val="CCFF66"/>
    <a:srgbClr val="CC66FF"/>
    <a:srgbClr val="FF00FF"/>
    <a:srgbClr val="FF66FF"/>
    <a:srgbClr val="FFF6D2"/>
    <a:srgbClr val="66CCFF"/>
    <a:srgbClr val="0080FF"/>
    <a:srgbClr val="FFCC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4" autoAdjust="0"/>
    <p:restoredTop sz="94660"/>
  </p:normalViewPr>
  <p:slideViewPr>
    <p:cSldViewPr snapToGrid="0" snapToObjects="1" showGuides="1">
      <p:cViewPr varScale="1">
        <p:scale>
          <a:sx n="110" d="100"/>
          <a:sy n="110" d="100"/>
        </p:scale>
        <p:origin x="-648" y="-104"/>
      </p:cViewPr>
      <p:guideLst>
        <p:guide orient="horz" pos="2161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w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emf"/><Relationship Id="rId11" Type="http://schemas.openxmlformats.org/officeDocument/2006/relationships/image" Target="../media/image36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F94E1-F114-6A44-97AB-483D51EAA8CD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E7ECC-CBA3-4845-9579-E6587E5661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37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7F3EA-3C25-F547-BF2D-324B0C4B32B8}" type="datetimeFigureOut">
              <a:rPr lang="en-US" smtClean="0"/>
              <a:pPr/>
              <a:t>4/18/13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6D76A-D2C9-F441-A00A-6D9C956C84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6860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BBBE3-43B8-4749-AC05-9EE34CFB3BEB}" type="datetime1">
              <a:rPr lang="en-US" smtClean="0"/>
              <a:t>4/18/13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36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6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16" name="Picture 15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2920" y="6432955"/>
            <a:ext cx="1005840" cy="36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E9CC-395F-CB4A-BE06-541D19A63DA5}" type="datetime1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66099" y="211139"/>
            <a:ext cx="787399" cy="6142036"/>
          </a:xfrm>
        </p:spPr>
        <p:txBody>
          <a:bodyPr vert="eaVert" anchor="ctr"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223839"/>
            <a:ext cx="7772399" cy="612933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72074" y="6416675"/>
            <a:ext cx="1113019" cy="365125"/>
          </a:xfrm>
        </p:spPr>
        <p:txBody>
          <a:bodyPr/>
          <a:lstStyle/>
          <a:p>
            <a:fld id="{BBD06400-6F21-8F47-9832-1A2911BA2659}" type="datetime1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1371" y="6416675"/>
            <a:ext cx="4521842" cy="365125"/>
          </a:xfrm>
        </p:spPr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3D99-6B60-2449-BA99-BF9B6206E7CB}" type="datetime1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D98E6-ADC3-FE4B-AFAD-15C7726683A9}" type="datetime1">
              <a:rPr lang="en-US" smtClean="0"/>
              <a:t>4/18/13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29632"/>
            <a:ext cx="7772400" cy="609264"/>
          </a:xfrm>
        </p:spPr>
        <p:txBody>
          <a:bodyPr/>
          <a:lstStyle>
            <a:lvl1pPr>
              <a:defRPr sz="3200" cap="none" baseline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7B1A1-8DAF-BE49-AD77-FDD32367C7E6}" type="datetime1">
              <a:rPr lang="en-US" smtClean="0"/>
              <a:t>4/18/13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32345-614F-4D48-B7B2-CFB9DCD868F9}" type="datetime1">
              <a:rPr lang="en-US" smtClean="0"/>
              <a:t>4/18/13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07264"/>
            <a:ext cx="8229600" cy="622774"/>
          </a:xfrm>
        </p:spPr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830039"/>
            <a:ext cx="4038600" cy="5466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830039"/>
            <a:ext cx="4038600" cy="54664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AB3AA-933E-9E48-B4F9-277E79D6CBE2}" type="datetime1">
              <a:rPr lang="en-US" smtClean="0"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6200" y="12700"/>
            <a:ext cx="7772400" cy="53417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510" y="818630"/>
            <a:ext cx="4363878" cy="639762"/>
          </a:xfrm>
        </p:spPr>
        <p:txBody>
          <a:bodyPr anchor="ctr">
            <a:noAutofit/>
          </a:bodyPr>
          <a:lstStyle>
            <a:lvl1pPr marL="73152" indent="0" algn="l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597400" y="818630"/>
            <a:ext cx="4470400" cy="639762"/>
          </a:xfrm>
        </p:spPr>
        <p:txBody>
          <a:bodyPr anchor="ctr">
            <a:noAutofit/>
          </a:bodyPr>
          <a:lstStyle>
            <a:lvl1pPr marL="73152" indent="0">
              <a:buNone/>
              <a:defRPr sz="2000" b="1">
                <a:solidFill>
                  <a:srgbClr val="FF66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3510" y="1458392"/>
            <a:ext cx="4363878" cy="495999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9625" y="1458392"/>
            <a:ext cx="4422775" cy="49599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D650A-8714-5243-91E2-B41FBBD570BC}" type="datetime1">
              <a:rPr lang="en-US" smtClean="0"/>
              <a:t>4/18/13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23" name="Picture 22" descr="bnl-logo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8229600" cy="713178"/>
          </a:xfrm>
        </p:spPr>
        <p:txBody>
          <a:bodyPr anchor="ctr"/>
          <a:lstStyle>
            <a:lvl1pPr algn="r">
              <a:buNone/>
              <a:defRPr sz="32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06400" y="986227"/>
            <a:ext cx="2794000" cy="5430447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986228"/>
            <a:ext cx="5486400" cy="54304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A2305-4084-0646-A722-701F318E1596}" type="datetime1">
              <a:rPr lang="en-US" smtClean="0"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598CD30E-0E87-EB47-8084-421789AF037D}" type="datetime1">
              <a:rPr lang="en-US" smtClean="0"/>
              <a:t>4/18/13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74E37A68-6CDC-BF4C-A518-F2B8A7ADE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>
              <a:solidFill>
                <a:srgbClr val="CC66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tx1">
              <a:lumMod val="8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rgbClr val="CC66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>
              <a:solidFill>
                <a:srgbClr val="CC66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79243" y="21164"/>
            <a:ext cx="8739357" cy="48787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55278" y="699537"/>
            <a:ext cx="8712522" cy="569173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715283" y="6416675"/>
            <a:ext cx="86981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fld id="{E6D49608-E779-8541-8B60-43663E53E16B}" type="datetime1">
              <a:rPr lang="en-US" smtClean="0"/>
              <a:t>4/18/13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531371" y="6416675"/>
            <a:ext cx="5183912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b="1" i="0">
                <a:solidFill>
                  <a:srgbClr val="CC66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P. Djawotho &amp; E.C. Aschenauer 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rgbClr val="CC66FF"/>
                </a:solidFill>
                <a:latin typeface="Comic Sans MS"/>
                <a:cs typeface="Comic Sans MS"/>
              </a:defRPr>
            </a:lvl1pPr>
          </a:lstStyle>
          <a:p>
            <a:fld id="{74E37A68-6CDC-BF4C-A518-F2B8A7ADE48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bnl-logo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2843" y="6423835"/>
            <a:ext cx="1005840" cy="368300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1" r:id="rId2"/>
    <p:sldLayoutId id="2147483730" r:id="rId3"/>
    <p:sldLayoutId id="2147483734" r:id="rId4"/>
    <p:sldLayoutId id="2147483735" r:id="rId5"/>
    <p:sldLayoutId id="2147483732" r:id="rId6"/>
    <p:sldLayoutId id="2147483733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r" rtl="0" eaLnBrk="1" latinLnBrk="0" hangingPunct="1">
        <a:spcBef>
          <a:spcPct val="0"/>
        </a:spcBef>
        <a:buNone/>
        <a:defRPr kumimoji="0" sz="3000" b="1" kern="1200" spc="-100" baseline="0">
          <a:solidFill>
            <a:srgbClr val="CC66FF"/>
          </a:solidFill>
          <a:latin typeface="Comic Sans MS"/>
          <a:ea typeface="+mj-ea"/>
          <a:cs typeface="Comic Sans MS"/>
        </a:defRPr>
      </a:lvl1pPr>
    </p:titleStyle>
    <p:bodyStyle>
      <a:lvl1pPr marL="411480" indent="-342900" algn="l" rtl="0" eaLnBrk="1" latinLnBrk="0" hangingPunct="1">
        <a:spcBef>
          <a:spcPts val="700"/>
        </a:spcBef>
        <a:buClr>
          <a:srgbClr val="CC66FF"/>
        </a:buClr>
        <a:buSzPct val="95000"/>
        <a:buFont typeface="Wingdings" charset="2"/>
        <a:buChar char="q"/>
        <a:defRPr kumimoji="0" sz="2000" b="1" i="0" kern="1200">
          <a:solidFill>
            <a:schemeClr val="tx1"/>
          </a:solidFill>
          <a:latin typeface="Comic Sans MS"/>
          <a:ea typeface="+mn-ea"/>
          <a:cs typeface="Comic Sans MS"/>
        </a:defRPr>
      </a:lvl1pPr>
      <a:lvl2pPr marL="740664" indent="-285750" algn="l" rtl="0" eaLnBrk="1" latinLnBrk="0" hangingPunct="1">
        <a:spcBef>
          <a:spcPct val="20000"/>
        </a:spcBef>
        <a:buClr>
          <a:srgbClr val="CC66FF"/>
        </a:buClr>
        <a:buSzPct val="90000"/>
        <a:buFont typeface="Wingdings" charset="2"/>
        <a:buChar char="u"/>
        <a:defRPr kumimoji="0" sz="1800" b="1" i="0" kern="1200">
          <a:solidFill>
            <a:schemeClr val="tx1"/>
          </a:solidFill>
          <a:latin typeface="Comic Sans MS"/>
          <a:ea typeface="+mn-ea"/>
          <a:cs typeface="Comic Sans MS"/>
        </a:defRPr>
      </a:lvl2pPr>
      <a:lvl3pPr marL="996696" indent="-228600" algn="l" rtl="0" eaLnBrk="1" latinLnBrk="0" hangingPunct="1">
        <a:spcBef>
          <a:spcPct val="20000"/>
        </a:spcBef>
        <a:buClr>
          <a:srgbClr val="CC66FF"/>
        </a:buClr>
        <a:buSzPct val="150000"/>
        <a:buFont typeface="Wingdings" charset="2"/>
        <a:buChar char="§"/>
        <a:defRPr kumimoji="0" sz="1600" b="1" i="0" kern="1200">
          <a:solidFill>
            <a:schemeClr val="tx1"/>
          </a:solidFill>
          <a:latin typeface="Comic Sans MS"/>
          <a:ea typeface="+mn-ea"/>
          <a:cs typeface="Comic Sans MS"/>
        </a:defRPr>
      </a:lvl3pPr>
      <a:lvl4pPr marL="1261872" indent="-228600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²"/>
        <a:defRPr kumimoji="0" sz="1400" b="1" i="0" kern="1200">
          <a:solidFill>
            <a:schemeClr val="tx1"/>
          </a:solidFill>
          <a:latin typeface="Comic Sans MS"/>
          <a:ea typeface="+mn-ea"/>
          <a:cs typeface="Comic Sans MS"/>
        </a:defRPr>
      </a:lvl4pPr>
      <a:lvl5pPr marL="1481328" indent="-210312" algn="l" rtl="0" eaLnBrk="1" latinLnBrk="0" hangingPunct="1">
        <a:spcBef>
          <a:spcPct val="20000"/>
        </a:spcBef>
        <a:buClr>
          <a:srgbClr val="CC66FF"/>
        </a:buClr>
        <a:buFont typeface="Wingdings" charset="2"/>
        <a:buChar char="ü"/>
        <a:defRPr kumimoji="0" sz="1200" b="1" i="0" kern="1200">
          <a:solidFill>
            <a:schemeClr val="tx1"/>
          </a:solidFill>
          <a:latin typeface="Comic Sans MS"/>
          <a:ea typeface="+mn-ea"/>
          <a:cs typeface="Comic Sans M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oleObject" Target="../embeddings/oleObject10.bin"/><Relationship Id="rId21" Type="http://schemas.openxmlformats.org/officeDocument/2006/relationships/image" Target="../media/image33.emf"/><Relationship Id="rId22" Type="http://schemas.openxmlformats.org/officeDocument/2006/relationships/oleObject" Target="../embeddings/oleObject11.bin"/><Relationship Id="rId23" Type="http://schemas.openxmlformats.org/officeDocument/2006/relationships/image" Target="../media/image34.emf"/><Relationship Id="rId24" Type="http://schemas.openxmlformats.org/officeDocument/2006/relationships/oleObject" Target="../embeddings/oleObject12.bin"/><Relationship Id="rId25" Type="http://schemas.openxmlformats.org/officeDocument/2006/relationships/image" Target="../media/image35.emf"/><Relationship Id="rId26" Type="http://schemas.openxmlformats.org/officeDocument/2006/relationships/oleObject" Target="../embeddings/oleObject13.bin"/><Relationship Id="rId27" Type="http://schemas.openxmlformats.org/officeDocument/2006/relationships/image" Target="../media/image36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30.wmf"/><Relationship Id="rId13" Type="http://schemas.openxmlformats.org/officeDocument/2006/relationships/image" Target="../media/image37.png"/><Relationship Id="rId14" Type="http://schemas.openxmlformats.org/officeDocument/2006/relationships/image" Target="../media/image38.png"/><Relationship Id="rId15" Type="http://schemas.openxmlformats.org/officeDocument/2006/relationships/image" Target="../media/image39.png"/><Relationship Id="rId16" Type="http://schemas.openxmlformats.org/officeDocument/2006/relationships/oleObject" Target="../embeddings/oleObject8.bin"/><Relationship Id="rId17" Type="http://schemas.openxmlformats.org/officeDocument/2006/relationships/image" Target="../media/image31.emf"/><Relationship Id="rId18" Type="http://schemas.openxmlformats.org/officeDocument/2006/relationships/oleObject" Target="../embeddings/oleObject9.bin"/><Relationship Id="rId19" Type="http://schemas.openxmlformats.org/officeDocument/2006/relationships/image" Target="../media/image3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40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em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US" cap="none" dirty="0" err="1" smtClean="0"/>
              <a:t>pp</a:t>
            </a:r>
            <a:r>
              <a:rPr lang="en-US" dirty="0" smtClean="0"/>
              <a:t> and </a:t>
            </a:r>
            <a:r>
              <a:rPr lang="en-US" cap="none" dirty="0" err="1" smtClean="0"/>
              <a:t>p</a:t>
            </a:r>
            <a:r>
              <a:rPr lang="en-US" dirty="0" err="1" smtClean="0"/>
              <a:t>A</a:t>
            </a:r>
            <a:r>
              <a:rPr lang="en-US" dirty="0" smtClean="0"/>
              <a:t> for 2014 BUR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24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Diffractive Physics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27" y="762000"/>
            <a:ext cx="8246745" cy="5654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8640" y="894080"/>
            <a:ext cx="1695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Adrian </a:t>
            </a:r>
            <a:r>
              <a:rPr lang="en-US" sz="1600" b="1" dirty="0" err="1">
                <a:solidFill>
                  <a:srgbClr val="000000"/>
                </a:solidFill>
                <a:latin typeface="Comic Sans MS"/>
                <a:cs typeface="Comic Sans MS"/>
              </a:rPr>
              <a:t>Dumitru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7" name="Textfeld 20"/>
          <p:cNvSpPr txBox="1"/>
          <p:nvPr/>
        </p:nvSpPr>
        <p:spPr>
          <a:xfrm rot="21000000">
            <a:off x="1804954" y="3087881"/>
            <a:ext cx="5449286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To be sure it was diffraction need to make sure p and/or A are intact</a:t>
            </a:r>
            <a:endParaRPr lang="en-US" sz="2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174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4000" y="20320"/>
            <a:ext cx="9398000" cy="477520"/>
          </a:xfrm>
        </p:spPr>
        <p:txBody>
          <a:bodyPr/>
          <a:lstStyle/>
          <a:p>
            <a:r>
              <a:rPr lang="en-US" sz="2200" dirty="0" smtClean="0"/>
              <a:t>Long standing puzzle </a:t>
            </a:r>
            <a:r>
              <a:rPr lang="en-US" sz="2200" dirty="0"/>
              <a:t>in forward </a:t>
            </a:r>
            <a:r>
              <a:rPr lang="en-US" sz="2200" dirty="0" smtClean="0"/>
              <a:t>physics: </a:t>
            </a:r>
            <a:r>
              <a:rPr lang="en-US" sz="2200" dirty="0"/>
              <a:t>large </a:t>
            </a:r>
            <a:r>
              <a:rPr lang="en-US" sz="2200" dirty="0" smtClean="0"/>
              <a:t>A</a:t>
            </a:r>
            <a:r>
              <a:rPr lang="en-US" sz="2200" baseline="-25000" dirty="0" smtClean="0"/>
              <a:t>N</a:t>
            </a:r>
            <a:r>
              <a:rPr lang="en-US" sz="2200" dirty="0" smtClean="0"/>
              <a:t> </a:t>
            </a:r>
            <a:r>
              <a:rPr lang="en-US" sz="2200" dirty="0"/>
              <a:t>at </a:t>
            </a:r>
            <a:r>
              <a:rPr lang="en-US" sz="2200" dirty="0" smtClean="0"/>
              <a:t>high √</a:t>
            </a:r>
            <a:r>
              <a:rPr lang="en-US" sz="2200" cap="none" dirty="0" smtClean="0"/>
              <a:t>s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0" y="537722"/>
            <a:ext cx="4302760" cy="3108325"/>
            <a:chOff x="0" y="548305"/>
            <a:chExt cx="4302760" cy="3108325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48305"/>
              <a:ext cx="4302760" cy="3108325"/>
            </a:xfrm>
            <a:prstGeom prst="rect">
              <a:avLst/>
            </a:prstGeom>
          </p:spPr>
        </p:pic>
        <p:grpSp>
          <p:nvGrpSpPr>
            <p:cNvPr id="11" name="Group 11"/>
            <p:cNvGrpSpPr>
              <a:grpSpLocks noChangeAspect="1"/>
            </p:cNvGrpSpPr>
            <p:nvPr/>
          </p:nvGrpSpPr>
          <p:grpSpPr bwMode="auto">
            <a:xfrm>
              <a:off x="2469456" y="2165666"/>
              <a:ext cx="1706562" cy="854074"/>
              <a:chOff x="3582138" y="1828800"/>
              <a:chExt cx="3961662" cy="2288122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4573474" y="2007427"/>
                <a:ext cx="1522017" cy="1297171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rot="16200000" flipV="1">
                <a:off x="3543884" y="3430061"/>
                <a:ext cx="1373722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/>
              <p:cNvSpPr/>
              <p:nvPr/>
            </p:nvSpPr>
            <p:spPr>
              <a:xfrm>
                <a:off x="4116501" y="3002632"/>
                <a:ext cx="228487" cy="99095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875666" y="2666645"/>
                <a:ext cx="228487" cy="99095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100000">
                    <a:schemeClr val="accent6">
                      <a:lumMod val="75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 flipV="1">
                <a:off x="3582138" y="1828800"/>
                <a:ext cx="3961662" cy="19819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4573474" y="2496525"/>
                <a:ext cx="2741839" cy="837843"/>
              </a:xfrm>
              <a:prstGeom prst="line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TextBox 18"/>
              <p:cNvSpPr txBox="1">
                <a:spLocks noChangeArrowheads="1"/>
              </p:cNvSpPr>
              <p:nvPr/>
            </p:nvSpPr>
            <p:spPr bwMode="auto">
              <a:xfrm>
                <a:off x="4754641" y="2021117"/>
                <a:ext cx="986702" cy="742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>
                    <a:latin typeface="Calibri" charset="0"/>
                  </a:rPr>
                  <a:t>Left</a:t>
                </a:r>
              </a:p>
            </p:txBody>
          </p:sp>
          <p:sp>
            <p:nvSpPr>
              <p:cNvPr id="19" name="TextBox 19"/>
              <p:cNvSpPr txBox="1">
                <a:spLocks noChangeArrowheads="1"/>
              </p:cNvSpPr>
              <p:nvPr/>
            </p:nvSpPr>
            <p:spPr bwMode="auto">
              <a:xfrm>
                <a:off x="5221387" y="2813585"/>
                <a:ext cx="1202711" cy="7420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dirty="0" smtClean="0">
                    <a:solidFill>
                      <a:srgbClr val="000000"/>
                    </a:solidFill>
                    <a:latin typeface="Calibri" charset="0"/>
                  </a:rPr>
                  <a:t>Right</a:t>
                </a:r>
                <a:endParaRPr lang="en-US" sz="1200" dirty="0">
                  <a:solidFill>
                    <a:srgbClr val="000000"/>
                  </a:solidFill>
                  <a:latin typeface="Calibri" charset="0"/>
                </a:endParaRPr>
              </a:p>
            </p:txBody>
          </p:sp>
        </p:grpSp>
      </p:grpSp>
      <p:sp>
        <p:nvSpPr>
          <p:cNvPr id="27" name="TextBox 54"/>
          <p:cNvSpPr txBox="1">
            <a:spLocks noChangeArrowheads="1"/>
          </p:cNvSpPr>
          <p:nvPr/>
        </p:nvSpPr>
        <p:spPr bwMode="auto">
          <a:xfrm>
            <a:off x="4565482" y="501343"/>
            <a:ext cx="4416875" cy="3093154"/>
          </a:xfrm>
          <a:prstGeom prst="rect">
            <a:avLst/>
          </a:prstGeom>
          <a:solidFill>
            <a:srgbClr val="E6E6E6"/>
          </a:solidFill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65000"/>
                <a:alpha val="75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500" b="1" dirty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Big single spin asymmetries in </a:t>
            </a:r>
            <a:r>
              <a:rPr lang="en-US" sz="1500" b="1" dirty="0" err="1" smtClean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p</a:t>
            </a:r>
            <a:r>
              <a:rPr lang="en-US" sz="1500" b="1" dirty="0" err="1">
                <a:solidFill>
                  <a:srgbClr val="322F31"/>
                </a:solidFill>
                <a:latin typeface="Comic Sans MS"/>
                <a:ea typeface="Wingdings" charset="2"/>
                <a:cs typeface="Comic Sans MS"/>
              </a:rPr>
              <a:t>↑</a:t>
            </a:r>
            <a:r>
              <a:rPr lang="en-US" sz="1500" b="1" dirty="0" err="1" smtClean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p</a:t>
            </a:r>
            <a:r>
              <a:rPr lang="en-US" sz="1500" b="1" dirty="0" smtClean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 </a:t>
            </a:r>
            <a:r>
              <a:rPr lang="en-US" sz="1500" b="1" dirty="0">
                <a:solidFill>
                  <a:srgbClr val="322F31"/>
                </a:solidFill>
                <a:latin typeface="Comic Sans MS"/>
                <a:ea typeface="Comic Sans MS" charset="0"/>
                <a:cs typeface="Comic Sans MS"/>
              </a:rPr>
              <a:t>!!</a:t>
            </a:r>
          </a:p>
          <a:p>
            <a:pPr algn="ctr"/>
            <a:endParaRPr lang="en-US" altLang="ja-JP" sz="1000" b="1" dirty="0">
              <a:solidFill>
                <a:srgbClr val="000000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Naive 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pQCD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 (in a collinear picture) </a:t>
            </a:r>
          </a:p>
          <a:p>
            <a:pPr algn="ctr"/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predicts A</a:t>
            </a:r>
            <a:r>
              <a:rPr lang="en-US" altLang="ja-JP" sz="1500" b="1" baseline="-25000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N 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~ 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Symbol" charset="2"/>
                <a:cs typeface="Comic Sans MS"/>
              </a:rPr>
              <a:t>a</a:t>
            </a:r>
            <a:r>
              <a:rPr lang="en-US" altLang="ja-JP" sz="1500" b="1" baseline="-25000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s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m</a:t>
            </a:r>
            <a:r>
              <a:rPr lang="en-US" altLang="ja-JP" sz="1500" b="1" baseline="-25000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q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/</a:t>
            </a:r>
            <a:r>
              <a:rPr lang="en-US" altLang="ja-JP" sz="1500" b="1" dirty="0" err="1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sqrt</a:t>
            </a:r>
            <a:r>
              <a:rPr lang="en-US" altLang="ja-JP" sz="1500" b="1" dirty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(s) ~ </a:t>
            </a:r>
            <a:r>
              <a:rPr lang="en-US" altLang="ja-JP" sz="1500" b="1" dirty="0" smtClean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0</a:t>
            </a:r>
          </a:p>
          <a:p>
            <a:pPr algn="ctr"/>
            <a:endParaRPr lang="en-US" sz="1000" b="1" dirty="0">
              <a:solidFill>
                <a:schemeClr val="bg1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Do they survive at high √s ? </a:t>
            </a:r>
            <a:r>
              <a:rPr lang="en-US" sz="1500" b="1" dirty="0" smtClean="0">
                <a:solidFill>
                  <a:srgbClr val="EA157A"/>
                </a:solidFill>
                <a:latin typeface="Comic Sans MS"/>
                <a:ea typeface="Comic Sans MS" charset="0"/>
                <a:cs typeface="Comic Sans MS"/>
              </a:rPr>
              <a:t>YES</a:t>
            </a:r>
            <a:endParaRPr lang="en-US" sz="1500" b="1" dirty="0">
              <a:solidFill>
                <a:srgbClr val="0000FF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Is 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observed </a:t>
            </a:r>
            <a:r>
              <a:rPr lang="en-US" sz="1500" b="1" dirty="0" err="1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p</a:t>
            </a:r>
            <a:r>
              <a:rPr lang="en-US" sz="1500" b="1" baseline="-25000" dirty="0" err="1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t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 </a:t>
            </a:r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dependence as expected </a:t>
            </a:r>
            <a:endParaRPr lang="en-US" sz="1500" b="1" dirty="0" smtClean="0">
              <a:solidFill>
                <a:srgbClr val="0000FF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from </a:t>
            </a:r>
            <a:r>
              <a:rPr lang="en-US" sz="1500" b="1" dirty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p-QCD? </a:t>
            </a:r>
            <a:r>
              <a:rPr lang="en-US" sz="1500" b="1" dirty="0" smtClean="0">
                <a:solidFill>
                  <a:srgbClr val="FF0000"/>
                </a:solidFill>
                <a:latin typeface="Comic Sans MS"/>
                <a:ea typeface="Comic Sans MS" charset="0"/>
                <a:cs typeface="Comic Sans MS"/>
              </a:rPr>
              <a:t>NO</a:t>
            </a:r>
          </a:p>
          <a:p>
            <a:pPr algn="ctr"/>
            <a:endParaRPr lang="en-US" sz="1000" b="1" dirty="0">
              <a:solidFill>
                <a:srgbClr val="FF0000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 smtClean="0">
                <a:solidFill>
                  <a:srgbClr val="FF66FF"/>
                </a:solidFill>
                <a:latin typeface="Comic Sans MS"/>
                <a:ea typeface="Comic Sans MS" charset="0"/>
                <a:cs typeface="Comic Sans MS"/>
              </a:rPr>
              <a:t>Surprise: 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A</a:t>
            </a:r>
            <a:r>
              <a:rPr lang="en-US" sz="1500" b="1" baseline="-25000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N</a:t>
            </a:r>
            <a:r>
              <a:rPr lang="en-US" sz="1500" b="1" dirty="0" smtClean="0">
                <a:solidFill>
                  <a:srgbClr val="0000FF"/>
                </a:solidFill>
                <a:latin typeface="Comic Sans MS"/>
                <a:ea typeface="Comic Sans MS" charset="0"/>
                <a:cs typeface="Comic Sans MS"/>
              </a:rPr>
              <a:t> bigger for more isolated events</a:t>
            </a:r>
            <a:endParaRPr lang="en-US" sz="1500" b="1" dirty="0">
              <a:solidFill>
                <a:srgbClr val="0000FF"/>
              </a:solidFill>
              <a:latin typeface="Comic Sans MS"/>
              <a:ea typeface="Comic Sans MS" charset="0"/>
              <a:cs typeface="Comic Sans MS"/>
            </a:endParaRPr>
          </a:p>
          <a:p>
            <a:pPr algn="ctr"/>
            <a:endParaRPr lang="en-US" sz="1000" b="1" dirty="0" smtClean="0">
              <a:latin typeface="Comic Sans MS"/>
              <a:ea typeface="Comic Sans MS" charset="0"/>
              <a:cs typeface="Comic Sans MS"/>
            </a:endParaRPr>
          </a:p>
          <a:p>
            <a:pPr algn="ctr"/>
            <a:r>
              <a:rPr lang="en-US" sz="1500" b="1" dirty="0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What </a:t>
            </a:r>
            <a:r>
              <a:rPr lang="en-US" sz="1500" b="1" dirty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is the underlying process</a:t>
            </a:r>
            <a:r>
              <a:rPr lang="en-US" sz="1500" b="1" dirty="0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?</a:t>
            </a:r>
          </a:p>
          <a:p>
            <a:pPr algn="ctr"/>
            <a:r>
              <a:rPr lang="en-US" sz="1500" b="1" dirty="0" err="1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Sivers</a:t>
            </a:r>
            <a:r>
              <a:rPr lang="en-US" sz="1500" b="1" dirty="0" smtClean="0">
                <a:solidFill>
                  <a:schemeClr val="bg1"/>
                </a:solidFill>
                <a:latin typeface="Comic Sans MS"/>
                <a:ea typeface="Comic Sans MS" charset="0"/>
                <a:cs typeface="Comic Sans MS"/>
              </a:rPr>
              <a:t> / Twist-3 or Collins or ..</a:t>
            </a:r>
          </a:p>
          <a:p>
            <a:pPr algn="ctr"/>
            <a:r>
              <a:rPr lang="en-US" altLang="ja-JP" sz="1500" b="1" dirty="0" smtClean="0">
                <a:solidFill>
                  <a:srgbClr val="FF00FF"/>
                </a:solidFill>
                <a:latin typeface="Comic Sans MS"/>
                <a:ea typeface="Comic Sans MS" charset="0"/>
                <a:cs typeface="Comic Sans MS"/>
              </a:rPr>
              <a:t>till now only hints</a:t>
            </a:r>
            <a:endParaRPr lang="en-US" altLang="ja-JP" sz="1500" b="1" dirty="0">
              <a:solidFill>
                <a:srgbClr val="FF00FF"/>
              </a:solidFill>
              <a:latin typeface="Comic Sans MS"/>
              <a:ea typeface="Comic Sans MS" charset="0"/>
              <a:cs typeface="Comic Sans MS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449263" y="3628708"/>
            <a:ext cx="13644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ANL  ZGS</a:t>
            </a:r>
          </a:p>
          <a:p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=4.9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60838"/>
            <a:ext cx="91440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2714625" y="3620770"/>
            <a:ext cx="136447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0000FF"/>
                </a:solidFill>
                <a:latin typeface="Comic Sans MS"/>
                <a:cs typeface="Comic Sans MS"/>
              </a:rPr>
              <a:t>BNL AGS</a:t>
            </a:r>
          </a:p>
          <a:p>
            <a:r>
              <a:rPr lang="en-US" altLang="ja-JP" sz="1600" b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>
                <a:solidFill>
                  <a:srgbClr val="0000FF"/>
                </a:solidFill>
                <a:latin typeface="Comic Sans MS"/>
                <a:cs typeface="Comic Sans MS"/>
              </a:rPr>
              <a:t>s=6.6 GeV</a:t>
            </a:r>
            <a:r>
              <a:rPr lang="en-US" sz="1600" b="1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4867275" y="3566795"/>
            <a:ext cx="147989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FNAL </a:t>
            </a:r>
          </a:p>
          <a:p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s=19.4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7145338" y="3574733"/>
            <a:ext cx="180049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BRAHMS@RHIC 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2"/>
              </a:rPr>
              <a:t>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altLang="ja-JP" sz="1600" b="1" dirty="0">
                <a:solidFill>
                  <a:srgbClr val="0000FF"/>
                </a:solidFill>
                <a:latin typeface="Comic Sans MS"/>
                <a:cs typeface="Comic Sans MS"/>
              </a:rPr>
              <a:t>=62.4 </a:t>
            </a:r>
            <a:r>
              <a:rPr lang="en-US" altLang="ja-JP" sz="1600" b="1" dirty="0" err="1">
                <a:solidFill>
                  <a:srgbClr val="0000FF"/>
                </a:solidFill>
                <a:latin typeface="Comic Sans MS"/>
                <a:cs typeface="Comic Sans MS"/>
              </a:rPr>
              <a:t>GeV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431" y="3930649"/>
            <a:ext cx="3662680" cy="268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3685" y="3672426"/>
            <a:ext cx="5443966" cy="3099103"/>
          </a:xfrm>
          <a:prstGeom prst="rect">
            <a:avLst/>
          </a:prstGeom>
        </p:spPr>
      </p:pic>
      <p:sp>
        <p:nvSpPr>
          <p:cNvPr id="33" name="Textfeld 20"/>
          <p:cNvSpPr txBox="1"/>
          <p:nvPr/>
        </p:nvSpPr>
        <p:spPr>
          <a:xfrm rot="21000000">
            <a:off x="1804954" y="2703161"/>
            <a:ext cx="5449286" cy="147732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Bigger asymmetries for isolated events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  <a:sym typeface="Wingdings"/>
              </a:rPr>
              <a:t></a:t>
            </a:r>
            <a:endParaRPr lang="en-US" sz="2000" b="1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Measure A</a:t>
            </a:r>
            <a:r>
              <a:rPr lang="en-US" sz="2000" b="1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r>
              <a:rPr lang="en-US" sz="20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 for diffractive and rapidity gap events</a:t>
            </a:r>
            <a:endParaRPr lang="en-US" sz="20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944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  <p:bldP spid="28" grpId="0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Interference Fragmentation Function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570" y="837716"/>
            <a:ext cx="4927775" cy="37789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200" y="4702130"/>
            <a:ext cx="8813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omic Sans MS"/>
                <a:cs typeface="Comic Sans MS"/>
              </a:rPr>
              <a:t>Measure pair transverse momentum </a:t>
            </a:r>
            <a:r>
              <a:rPr lang="en-US" b="1" dirty="0" err="1" smtClean="0">
                <a:latin typeface="Comic Sans MS"/>
                <a:cs typeface="Comic Sans MS"/>
              </a:rPr>
              <a:t>p</a:t>
            </a:r>
            <a:r>
              <a:rPr lang="en-US" b="1" baseline="-25000" dirty="0" err="1" smtClean="0">
                <a:latin typeface="Comic Sans MS"/>
                <a:cs typeface="Comic Sans MS"/>
              </a:rPr>
              <a:t>T</a:t>
            </a:r>
            <a:r>
              <a:rPr lang="en-US" b="1" dirty="0" smtClean="0">
                <a:latin typeface="Comic Sans MS"/>
                <a:cs typeface="Comic Sans MS"/>
              </a:rPr>
              <a:t> and invariant mass M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omic Sans MS"/>
                <a:cs typeface="Comic Sans MS"/>
              </a:rPr>
              <a:t>Correlations describe product of </a:t>
            </a:r>
            <a:r>
              <a:rPr lang="en-US" b="1" dirty="0" err="1" smtClean="0">
                <a:latin typeface="Comic Sans MS"/>
                <a:cs typeface="Comic Sans MS"/>
              </a:rPr>
              <a:t>transversity</a:t>
            </a:r>
            <a:r>
              <a:rPr lang="en-US" b="1" dirty="0" smtClean="0">
                <a:latin typeface="Comic Sans MS"/>
                <a:cs typeface="Comic Sans MS"/>
              </a:rPr>
              <a:t> h(x) and Interference Fragmentation Function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omic Sans MS"/>
                <a:cs typeface="Comic Sans MS"/>
              </a:rPr>
              <a:t>IFF will help constrain h(x) at higher x than competing measurements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Comic Sans MS"/>
                <a:cs typeface="Comic Sans MS"/>
              </a:rPr>
              <a:t>First significant non-zero transverse spin asymmetry measured at mid-rapidity at STAR</a:t>
            </a:r>
          </a:p>
          <a:p>
            <a:pPr marL="285750" indent="-285750">
              <a:buFont typeface="Arial"/>
              <a:buChar char="•"/>
            </a:pPr>
            <a:endParaRPr lang="en-US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0983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Collins Asymmetry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1" y="1311849"/>
            <a:ext cx="8002679" cy="3433232"/>
          </a:xfrm>
          <a:prstGeom prst="rect">
            <a:avLst/>
          </a:prstGeom>
          <a:noFill/>
          <a:ln w="31750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79" y="5066766"/>
            <a:ext cx="93794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Leading charged </a:t>
            </a:r>
            <a:r>
              <a:rPr lang="en-US" dirty="0" err="1" smtClean="0">
                <a:latin typeface="Comic Sans MS"/>
                <a:cs typeface="Comic Sans MS"/>
              </a:rPr>
              <a:t>pions</a:t>
            </a:r>
            <a:r>
              <a:rPr lang="en-US" dirty="0" smtClean="0">
                <a:latin typeface="Comic Sans MS"/>
                <a:cs typeface="Comic Sans MS"/>
              </a:rPr>
              <a:t> inside jets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Correlations between azimuthal distribution of </a:t>
            </a:r>
            <a:r>
              <a:rPr lang="en-US" dirty="0" err="1" smtClean="0">
                <a:latin typeface="Comic Sans MS"/>
                <a:cs typeface="Comic Sans MS"/>
              </a:rPr>
              <a:t>pions</a:t>
            </a:r>
            <a:r>
              <a:rPr lang="en-US" dirty="0" smtClean="0">
                <a:latin typeface="Comic Sans MS"/>
                <a:cs typeface="Comic Sans MS"/>
              </a:rPr>
              <a:t> and spin orientation of proton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Sensitive to </a:t>
            </a:r>
            <a:r>
              <a:rPr lang="en-US" dirty="0" err="1" smtClean="0">
                <a:latin typeface="Comic Sans MS"/>
                <a:cs typeface="Comic Sans MS"/>
              </a:rPr>
              <a:t>transversity</a:t>
            </a:r>
            <a:r>
              <a:rPr lang="en-US" dirty="0" smtClean="0">
                <a:latin typeface="Comic Sans MS"/>
                <a:cs typeface="Comic Sans MS"/>
              </a:rPr>
              <a:t> h(x) and Collins Fragmentation Function ΔD(z)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694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01667" cy="609600"/>
          </a:xfrm>
        </p:spPr>
        <p:txBody>
          <a:bodyPr/>
          <a:lstStyle/>
          <a:p>
            <a:r>
              <a:rPr lang="en-US" sz="2400" dirty="0" smtClean="0"/>
              <a:t>A</a:t>
            </a:r>
            <a:r>
              <a:rPr lang="en-US" sz="2400" baseline="-25000" dirty="0" smtClean="0"/>
              <a:t>N</a:t>
            </a:r>
            <a:r>
              <a:rPr lang="en-US" sz="2400" dirty="0" smtClean="0"/>
              <a:t> in </a:t>
            </a:r>
            <a:r>
              <a:rPr lang="en-US" sz="2400" cap="none" dirty="0" err="1" smtClean="0"/>
              <a:t>p↑</a:t>
            </a:r>
            <a:r>
              <a:rPr lang="en-US" sz="2400" dirty="0" err="1" smtClean="0"/>
              <a:t>A</a:t>
            </a:r>
            <a:r>
              <a:rPr lang="en-US" sz="2400" dirty="0" smtClean="0"/>
              <a:t> or </a:t>
            </a:r>
            <a:r>
              <a:rPr lang="en-US" sz="2400" dirty="0"/>
              <a:t>Shooting Spin Through CGC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41569" y="531481"/>
            <a:ext cx="2038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mic Sans MS"/>
                <a:cs typeface="Comic Sans MS"/>
              </a:rPr>
              <a:t>Yuri </a:t>
            </a:r>
            <a:r>
              <a:rPr lang="en-US" sz="1400" b="1" dirty="0" err="1" smtClean="0">
                <a:latin typeface="Comic Sans MS"/>
                <a:cs typeface="Comic Sans MS"/>
              </a:rPr>
              <a:t>Kovchegov</a:t>
            </a:r>
            <a:r>
              <a:rPr lang="en-US" sz="1400" b="1" dirty="0" smtClean="0">
                <a:latin typeface="Comic Sans MS"/>
                <a:cs typeface="Comic Sans MS"/>
              </a:rPr>
              <a:t> et al</a:t>
            </a:r>
            <a:r>
              <a:rPr lang="en-US" sz="1400" b="1" dirty="0">
                <a:latin typeface="Comic Sans MS"/>
                <a:cs typeface="Comic Sans MS"/>
              </a:rPr>
              <a:t>. 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215557" y="708555"/>
            <a:ext cx="4964686" cy="2704350"/>
            <a:chOff x="-228929" y="708555"/>
            <a:chExt cx="4964686" cy="2704350"/>
          </a:xfrm>
        </p:grpSpPr>
        <p:grpSp>
          <p:nvGrpSpPr>
            <p:cNvPr id="24" name="Group 23"/>
            <p:cNvGrpSpPr/>
            <p:nvPr/>
          </p:nvGrpSpPr>
          <p:grpSpPr>
            <a:xfrm>
              <a:off x="-228929" y="708555"/>
              <a:ext cx="4964686" cy="2704350"/>
              <a:chOff x="-239512" y="708555"/>
              <a:chExt cx="4964686" cy="2704350"/>
            </a:xfrm>
          </p:grpSpPr>
          <p:pic>
            <p:nvPicPr>
              <p:cNvPr id="6" name="Content Placeholder 3" descr="ANrad.eps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065" r="-6065"/>
              <a:stretch>
                <a:fillRect/>
              </a:stretch>
            </p:blipFill>
            <p:spPr>
              <a:xfrm>
                <a:off x="-239512" y="708555"/>
                <a:ext cx="4917345" cy="2704350"/>
              </a:xfrm>
              <a:prstGeom prst="rect">
                <a:avLst/>
              </a:prstGeom>
              <a:solidFill>
                <a:schemeClr val="tx1">
                  <a:lumMod val="95000"/>
                </a:schemeClr>
              </a:solidFill>
            </p:spPr>
          </p:pic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1274234" y="2465916"/>
                <a:ext cx="419099" cy="205317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2" name="TextBox 11"/>
              <p:cNvSpPr txBox="1"/>
              <p:nvPr/>
            </p:nvSpPr>
            <p:spPr>
              <a:xfrm>
                <a:off x="1591730" y="2216152"/>
                <a:ext cx="10116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r=1.4fm</a:t>
                </a:r>
                <a:endParaRPr lang="en-US" sz="1600" b="1" dirty="0">
                  <a:solidFill>
                    <a:schemeClr val="bg1"/>
                  </a:solidFill>
                  <a:latin typeface="Comic Sans MS"/>
                  <a:cs typeface="Comic Sans MS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 bwMode="auto">
              <a:xfrm flipV="1">
                <a:off x="1511301" y="2772834"/>
                <a:ext cx="838199" cy="3259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15" name="TextBox 14"/>
              <p:cNvSpPr txBox="1"/>
              <p:nvPr/>
            </p:nvSpPr>
            <p:spPr>
              <a:xfrm>
                <a:off x="2273297" y="2516720"/>
                <a:ext cx="7974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r=2fm</a:t>
                </a:r>
                <a:endParaRPr lang="en-US" sz="1600" b="1" dirty="0">
                  <a:solidFill>
                    <a:schemeClr val="bg1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85775" y="751417"/>
                <a:ext cx="423939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strong suppression of </a:t>
                </a:r>
                <a:r>
                  <a:rPr lang="en-US" sz="1400" b="1" dirty="0" err="1">
                    <a:solidFill>
                      <a:schemeClr val="bg1"/>
                    </a:solidFill>
                    <a:latin typeface="Comic Sans MS"/>
                    <a:cs typeface="Comic Sans MS"/>
                  </a:rPr>
                  <a:t>odderon</a:t>
                </a:r>
                <a:r>
                  <a:rPr lang="en-US" sz="1400" b="1" dirty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 STSA 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in </a:t>
                </a:r>
                <a:r>
                  <a:rPr lang="en-US" sz="1400" b="1" dirty="0">
                    <a:solidFill>
                      <a:schemeClr val="bg1"/>
                    </a:solidFill>
                    <a:latin typeface="Comic Sans MS"/>
                    <a:cs typeface="Comic Sans MS"/>
                  </a:rPr>
                  <a:t>nuclei.</a:t>
                </a:r>
              </a:p>
            </p:txBody>
          </p:sp>
        </p:grpSp>
        <p:cxnSp>
          <p:nvCxnSpPr>
            <p:cNvPr id="21" name="Straight Arrow Connector 20"/>
            <p:cNvCxnSpPr/>
            <p:nvPr/>
          </p:nvCxnSpPr>
          <p:spPr bwMode="auto">
            <a:xfrm flipV="1">
              <a:off x="1284817" y="1676401"/>
              <a:ext cx="285750" cy="2010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1475317" y="1422404"/>
              <a:ext cx="7974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r=1fm</a:t>
              </a:r>
              <a:endParaRPr lang="en-US" sz="1600" b="1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7747000" y="836083"/>
            <a:ext cx="1185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=1GeV</a:t>
            </a:r>
            <a:endParaRPr lang="en-US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322627" y="4378327"/>
            <a:ext cx="3463864" cy="1985432"/>
            <a:chOff x="306193" y="4370920"/>
            <a:chExt cx="3463864" cy="1985432"/>
          </a:xfrm>
          <a:solidFill>
            <a:schemeClr val="tx1">
              <a:lumMod val="95000"/>
            </a:schemeClr>
          </a:solidFill>
        </p:grpSpPr>
        <p:pic>
          <p:nvPicPr>
            <p:cNvPr id="19" name="Content Placeholder 6" descr="AN2.eps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451" r="-2451"/>
            <a:stretch>
              <a:fillRect/>
            </a:stretch>
          </p:blipFill>
          <p:spPr>
            <a:xfrm>
              <a:off x="306193" y="4451352"/>
              <a:ext cx="3463864" cy="19050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cxnSp>
          <p:nvCxnSpPr>
            <p:cNvPr id="9" name="Straight Arrow Connector 8"/>
            <p:cNvCxnSpPr/>
            <p:nvPr/>
          </p:nvCxnSpPr>
          <p:spPr bwMode="auto">
            <a:xfrm flipV="1">
              <a:off x="1936750" y="4624917"/>
              <a:ext cx="285750" cy="201083"/>
            </a:xfrm>
            <a:prstGeom prst="straightConnector1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127250" y="4370920"/>
              <a:ext cx="758077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x</a:t>
              </a:r>
              <a:r>
                <a:rPr lang="en-US" sz="1400" b="1" baseline="-25000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f</a:t>
              </a:r>
              <a:r>
                <a:rPr lang="en-US" sz="14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=0.9</a:t>
              </a:r>
              <a:endParaRPr lang="en-US" sz="14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1862667" y="5147734"/>
              <a:ext cx="416978" cy="302683"/>
            </a:xfrm>
            <a:prstGeom prst="straightConnector1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/>
            <p:cNvSpPr txBox="1"/>
            <p:nvPr/>
          </p:nvSpPr>
          <p:spPr>
            <a:xfrm>
              <a:off x="2184395" y="4893736"/>
              <a:ext cx="761747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x</a:t>
              </a:r>
              <a:r>
                <a:rPr lang="en-US" sz="1400" b="1" baseline="-250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f</a:t>
              </a:r>
              <a:r>
                <a:rPr lang="en-US" sz="14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=</a:t>
              </a:r>
              <a:r>
                <a:rPr lang="en-US" sz="14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0.7</a:t>
              </a:r>
              <a:endParaRPr lang="en-US" sz="14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V="1">
              <a:off x="1665817" y="5386917"/>
              <a:ext cx="1011766" cy="501651"/>
            </a:xfrm>
            <a:prstGeom prst="straightConnector1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 flipV="1">
              <a:off x="1500717" y="5609167"/>
              <a:ext cx="1409700" cy="558802"/>
            </a:xfrm>
            <a:prstGeom prst="straightConnector1">
              <a:avLst/>
            </a:prstGeom>
            <a:grp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2559045" y="5120219"/>
              <a:ext cx="758077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x</a:t>
              </a:r>
              <a:r>
                <a:rPr lang="en-US" sz="1400" b="1" baseline="-250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f</a:t>
              </a:r>
              <a:r>
                <a:rPr lang="en-US" sz="14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=</a:t>
              </a:r>
              <a:r>
                <a:rPr lang="en-US" sz="14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0.6</a:t>
              </a:r>
              <a:endParaRPr lang="en-US" sz="14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849028" y="5399619"/>
              <a:ext cx="758077" cy="30777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x</a:t>
              </a:r>
              <a:r>
                <a:rPr lang="en-US" sz="1400" b="1" baseline="-25000" dirty="0" err="1">
                  <a:solidFill>
                    <a:srgbClr val="000000"/>
                  </a:solidFill>
                  <a:latin typeface="Comic Sans MS"/>
                  <a:cs typeface="Comic Sans MS"/>
                </a:rPr>
                <a:t>f</a:t>
              </a:r>
              <a:r>
                <a:rPr lang="en-US" sz="1400" b="1" dirty="0">
                  <a:solidFill>
                    <a:srgbClr val="000000"/>
                  </a:solidFill>
                  <a:latin typeface="Comic Sans MS"/>
                  <a:cs typeface="Comic Sans MS"/>
                </a:rPr>
                <a:t>=</a:t>
              </a:r>
              <a:r>
                <a:rPr lang="en-US" sz="1400" b="1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0.5</a:t>
              </a:r>
              <a:endParaRPr lang="en-US" sz="1400" b="1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34" name="Content Placeholder 3" descr="AN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54" r="-2654"/>
          <a:stretch>
            <a:fillRect/>
          </a:stretch>
        </p:blipFill>
        <p:spPr>
          <a:xfrm>
            <a:off x="312713" y="4466173"/>
            <a:ext cx="3691256" cy="2030095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</p:pic>
      <p:cxnSp>
        <p:nvCxnSpPr>
          <p:cNvPr id="36" name="Straight Arrow Connector 35"/>
          <p:cNvCxnSpPr/>
          <p:nvPr/>
        </p:nvCxnSpPr>
        <p:spPr bwMode="auto">
          <a:xfrm flipV="1">
            <a:off x="1030775" y="4689473"/>
            <a:ext cx="285750" cy="2010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/>
          <p:cNvSpPr txBox="1"/>
          <p:nvPr/>
        </p:nvSpPr>
        <p:spPr>
          <a:xfrm>
            <a:off x="1221275" y="4435476"/>
            <a:ext cx="83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=0.7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V="1">
            <a:off x="1214925" y="5138206"/>
            <a:ext cx="285750" cy="2010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1405425" y="4884209"/>
            <a:ext cx="83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=0.9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flipV="1">
            <a:off x="1111250" y="5434541"/>
            <a:ext cx="537592" cy="4497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1553592" y="5180543"/>
            <a:ext cx="83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=0.6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994833" y="5735108"/>
            <a:ext cx="986326" cy="4561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/>
          <p:cNvSpPr txBox="1"/>
          <p:nvPr/>
        </p:nvSpPr>
        <p:spPr>
          <a:xfrm>
            <a:off x="1885909" y="5481110"/>
            <a:ext cx="839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="1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f</a:t>
            </a:r>
            <a:r>
              <a:rPr lang="en-US" sz="16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=0.5</a:t>
            </a:r>
            <a:endParaRPr lang="en-US" sz="16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6" name="Right Arrow 45"/>
          <p:cNvSpPr/>
          <p:nvPr/>
        </p:nvSpPr>
        <p:spPr bwMode="auto">
          <a:xfrm>
            <a:off x="4006148" y="5411802"/>
            <a:ext cx="1206959" cy="295064"/>
          </a:xfrm>
          <a:prstGeom prst="rightArrow">
            <a:avLst/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096750" y="5016505"/>
            <a:ext cx="9756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cut on</a:t>
            </a:r>
          </a:p>
          <a:p>
            <a:endParaRPr lang="en-US" b="1" dirty="0">
              <a:latin typeface="Comic Sans MS"/>
              <a:cs typeface="Comic Sans MS"/>
            </a:endParaRPr>
          </a:p>
          <a:p>
            <a:r>
              <a:rPr lang="en-US" b="1" dirty="0" smtClean="0">
                <a:latin typeface="Comic Sans MS"/>
                <a:cs typeface="Comic Sans MS"/>
              </a:rPr>
              <a:t>large b </a:t>
            </a:r>
            <a:endParaRPr lang="en-US" b="1" dirty="0">
              <a:latin typeface="Comic Sans MS"/>
              <a:cs typeface="Comic Sans M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5775" y="3598333"/>
            <a:ext cx="578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mic Sans MS"/>
                <a:cs typeface="Comic Sans MS"/>
              </a:rPr>
              <a:t>The asymmetry is larger for peripheral collisions, </a:t>
            </a:r>
            <a:endParaRPr lang="en-US" b="1" dirty="0" smtClean="0">
              <a:latin typeface="Comic Sans MS"/>
              <a:cs typeface="Comic Sans MS"/>
            </a:endParaRPr>
          </a:p>
          <a:p>
            <a:r>
              <a:rPr lang="en-US" b="1" dirty="0" smtClean="0">
                <a:latin typeface="Comic Sans MS"/>
                <a:cs typeface="Comic Sans MS"/>
              </a:rPr>
              <a:t>and </a:t>
            </a:r>
            <a:r>
              <a:rPr lang="en-US" b="1" dirty="0">
                <a:latin typeface="Comic Sans MS"/>
                <a:cs typeface="Comic Sans MS"/>
              </a:rPr>
              <a:t>is dominated by edge effects.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54067" y="1513417"/>
            <a:ext cx="39292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cs typeface="Comic Sans MS"/>
              </a:rPr>
              <a:t>Very unique RHIC possibility </a:t>
            </a:r>
            <a:r>
              <a:rPr lang="en-US" sz="1600" b="1" dirty="0" err="1" smtClean="0">
                <a:latin typeface="Comic Sans MS"/>
                <a:cs typeface="Comic Sans MS"/>
              </a:rPr>
              <a:t>p↑A</a:t>
            </a:r>
            <a:endParaRPr lang="en-US" sz="1600" b="1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cs typeface="Comic Sans MS"/>
              </a:rPr>
              <a:t>Synergy between CGC based</a:t>
            </a:r>
          </a:p>
          <a:p>
            <a:pPr>
              <a:buClr>
                <a:srgbClr val="0000FF"/>
              </a:buClr>
            </a:pPr>
            <a:r>
              <a:rPr lang="en-US" sz="1600" b="1" dirty="0"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cs typeface="Comic Sans MS"/>
              </a:rPr>
              <a:t>  theory and transverse spin physics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sz="1600" b="1" dirty="0" smtClean="0">
                <a:latin typeface="Comic Sans MS"/>
                <a:cs typeface="Comic Sans MS"/>
              </a:rPr>
              <a:t>A</a:t>
            </a:r>
            <a:r>
              <a:rPr lang="en-US" sz="1600" b="1" baseline="-25000" dirty="0" smtClean="0">
                <a:latin typeface="Comic Sans MS"/>
                <a:cs typeface="Comic Sans MS"/>
              </a:rPr>
              <a:t>N</a:t>
            </a:r>
            <a:r>
              <a:rPr lang="en-US" sz="1600" b="1" dirty="0" smtClean="0">
                <a:latin typeface="Comic Sans MS"/>
                <a:cs typeface="Comic Sans MS"/>
              </a:rPr>
              <a:t>(direct photon) = 0</a:t>
            </a:r>
            <a:endParaRPr lang="en-US" sz="16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560090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Beyond form factors and quark distributions</a:t>
            </a:r>
            <a:endParaRPr lang="en-US" sz="2800" dirty="0"/>
          </a:p>
        </p:txBody>
      </p:sp>
      <p:sp>
        <p:nvSpPr>
          <p:cNvPr id="21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479CE-04EB-DA40-95B2-55F1030D4E53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858114" name="Rectangle 2"/>
          <p:cNvSpPr>
            <a:spLocks noChangeArrowheads="1"/>
          </p:cNvSpPr>
          <p:nvPr/>
        </p:nvSpPr>
        <p:spPr bwMode="auto">
          <a:xfrm>
            <a:off x="1143000" y="52388"/>
            <a:ext cx="690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sp>
        <p:nvSpPr>
          <p:cNvPr id="858115" name="Text Box 3"/>
          <p:cNvSpPr txBox="1">
            <a:spLocks noChangeArrowheads="1"/>
          </p:cNvSpPr>
          <p:nvPr/>
        </p:nvSpPr>
        <p:spPr bwMode="auto">
          <a:xfrm>
            <a:off x="250031" y="534459"/>
            <a:ext cx="86011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Generalized </a:t>
            </a:r>
            <a:r>
              <a:rPr lang="en-US" sz="2400" b="1" dirty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Parton </a:t>
            </a:r>
            <a:r>
              <a:rPr lang="en-US" sz="2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Distributions </a:t>
            </a:r>
            <a:r>
              <a:rPr lang="en-US" sz="2400" b="1" dirty="0" smtClean="0">
                <a:solidFill>
                  <a:srgbClr val="FF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  <a:sym typeface="Wingdings"/>
              </a:rPr>
              <a:t> 2d+1 proton imaging</a:t>
            </a:r>
            <a:endParaRPr lang="en-US" sz="2400" b="1" dirty="0">
              <a:solidFill>
                <a:srgbClr val="FF66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1295400"/>
            <a:ext cx="2362200" cy="4411663"/>
            <a:chOff x="288" y="720"/>
            <a:chExt cx="1488" cy="2779"/>
          </a:xfrm>
        </p:grpSpPr>
        <p:sp>
          <p:nvSpPr>
            <p:cNvPr id="858117" name="Rectangle 5"/>
            <p:cNvSpPr>
              <a:spLocks noChangeArrowheads="1"/>
            </p:cNvSpPr>
            <p:nvPr/>
          </p:nvSpPr>
          <p:spPr bwMode="auto">
            <a:xfrm>
              <a:off x="432" y="720"/>
              <a:ext cx="1200" cy="19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58118" name="Text Box 6"/>
            <p:cNvSpPr txBox="1">
              <a:spLocks noChangeArrowheads="1"/>
            </p:cNvSpPr>
            <p:nvPr/>
          </p:nvSpPr>
          <p:spPr bwMode="auto">
            <a:xfrm>
              <a:off x="288" y="2976"/>
              <a:ext cx="1488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Proton form factors,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transverse 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charge &amp; current densities</a:t>
              </a:r>
            </a:p>
          </p:txBody>
        </p:sp>
        <p:pic>
          <p:nvPicPr>
            <p:cNvPr id="858119" name="Picture 7" descr="fig02-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816"/>
              <a:ext cx="1065" cy="18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705601" y="1295400"/>
            <a:ext cx="2236788" cy="4886325"/>
            <a:chOff x="4080" y="720"/>
            <a:chExt cx="1409" cy="3078"/>
          </a:xfrm>
        </p:grpSpPr>
        <p:sp>
          <p:nvSpPr>
            <p:cNvPr id="858121" name="Rectangle 9"/>
            <p:cNvSpPr>
              <a:spLocks noChangeArrowheads="1"/>
            </p:cNvSpPr>
            <p:nvPr/>
          </p:nvSpPr>
          <p:spPr bwMode="auto">
            <a:xfrm>
              <a:off x="4080" y="720"/>
              <a:ext cx="1248" cy="2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sz="2400" b="0" i="0">
                <a:solidFill>
                  <a:schemeClr val="hlink"/>
                </a:solidFill>
                <a:effectLst/>
              </a:endParaRPr>
            </a:p>
          </p:txBody>
        </p:sp>
        <p:sp>
          <p:nvSpPr>
            <p:cNvPr id="858122" name="Text Box 10"/>
            <p:cNvSpPr txBox="1">
              <a:spLocks noChangeArrowheads="1"/>
            </p:cNvSpPr>
            <p:nvPr/>
          </p:nvSpPr>
          <p:spPr bwMode="auto">
            <a:xfrm>
              <a:off x="4080" y="3119"/>
              <a:ext cx="1409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Structure functions,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quark </a:t>
              </a:r>
              <a:r>
                <a:rPr lang="en-US" sz="1600" b="1" dirty="0">
                  <a:solidFill>
                    <a:srgbClr val="7EE02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longitudinal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momentum &amp; </a:t>
              </a:r>
              <a:r>
                <a:rPr lang="en-US" sz="1600" b="1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helicity</a:t>
              </a: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</a:t>
              </a:r>
            </a:p>
            <a:p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distributions</a:t>
              </a:r>
            </a:p>
          </p:txBody>
        </p:sp>
        <p:pic>
          <p:nvPicPr>
            <p:cNvPr id="858123" name="Picture 11" descr="fig02-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8" y="816"/>
              <a:ext cx="1074" cy="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5" name="AutoShape 13"/>
          <p:cNvSpPr>
            <a:spLocks noChangeArrowheads="1"/>
          </p:cNvSpPr>
          <p:nvPr/>
        </p:nvSpPr>
        <p:spPr bwMode="auto">
          <a:xfrm rot="1611983">
            <a:off x="2133600" y="2767013"/>
            <a:ext cx="1092200" cy="509588"/>
          </a:xfrm>
          <a:prstGeom prst="rightArrow">
            <a:avLst>
              <a:gd name="adj1" fmla="val 50000"/>
              <a:gd name="adj2" fmla="val 53583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4" name="Group 27"/>
          <p:cNvGrpSpPr/>
          <p:nvPr/>
        </p:nvGrpSpPr>
        <p:grpSpPr>
          <a:xfrm>
            <a:off x="3292475" y="1524000"/>
            <a:ext cx="2514600" cy="3703638"/>
            <a:chOff x="3292475" y="1524000"/>
            <a:chExt cx="2514600" cy="3703638"/>
          </a:xfrm>
        </p:grpSpPr>
        <p:sp>
          <p:nvSpPr>
            <p:cNvPr id="858126" name="Rectangle 14"/>
            <p:cNvSpPr>
              <a:spLocks noChangeArrowheads="1"/>
            </p:cNvSpPr>
            <p:nvPr/>
          </p:nvSpPr>
          <p:spPr bwMode="auto">
            <a:xfrm>
              <a:off x="3292475" y="1524000"/>
              <a:ext cx="2514600" cy="3703638"/>
            </a:xfrm>
            <a:prstGeom prst="rect">
              <a:avLst/>
            </a:prstGeom>
            <a:solidFill>
              <a:srgbClr val="F2FC2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 b="0" i="0">
                <a:solidFill>
                  <a:schemeClr val="tx1"/>
                </a:solidFill>
                <a:effectLst/>
              </a:endParaRPr>
            </a:p>
          </p:txBody>
        </p:sp>
        <p:pic>
          <p:nvPicPr>
            <p:cNvPr id="858127" name="Picture 15" descr="fig02-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19475" y="1743075"/>
              <a:ext cx="2252663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8128" name="AutoShape 16"/>
          <p:cNvSpPr>
            <a:spLocks noChangeArrowheads="1"/>
          </p:cNvSpPr>
          <p:nvPr/>
        </p:nvSpPr>
        <p:spPr bwMode="auto">
          <a:xfrm rot="19816077">
            <a:off x="5783263" y="2921000"/>
            <a:ext cx="1087438" cy="508000"/>
          </a:xfrm>
          <a:prstGeom prst="leftArrow">
            <a:avLst>
              <a:gd name="adj1" fmla="val 50000"/>
              <a:gd name="adj2" fmla="val 53516"/>
            </a:avLst>
          </a:prstGeom>
          <a:solidFill>
            <a:srgbClr val="F4FC4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2400" b="0" i="0">
              <a:solidFill>
                <a:schemeClr val="tx1"/>
              </a:solidFill>
              <a:effectLst/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3448050" y="708025"/>
            <a:ext cx="5695950" cy="5878672"/>
            <a:chOff x="2220" y="209"/>
            <a:chExt cx="3588" cy="3583"/>
          </a:xfrm>
        </p:grpSpPr>
        <p:sp>
          <p:nvSpPr>
            <p:cNvPr id="858130" name="Text Box 18"/>
            <p:cNvSpPr txBox="1">
              <a:spLocks noChangeArrowheads="1"/>
            </p:cNvSpPr>
            <p:nvPr/>
          </p:nvSpPr>
          <p:spPr bwMode="auto">
            <a:xfrm>
              <a:off x="3380" y="3586"/>
              <a:ext cx="2428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X. </a:t>
              </a:r>
              <a:r>
                <a:rPr lang="en-US" sz="160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Ji</a:t>
              </a:r>
              <a:r>
                <a:rPr lang="en-US" sz="16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,  D. Mueller, A. </a:t>
              </a:r>
              <a:r>
                <a:rPr lang="en-US" sz="1600" i="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Radyushkin</a:t>
              </a:r>
              <a:r>
                <a:rPr lang="en-US" sz="1600" i="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(1994-1997)</a:t>
              </a:r>
            </a:p>
          </p:txBody>
        </p:sp>
        <p:sp>
          <p:nvSpPr>
            <p:cNvPr id="858131" name="Text Box 19"/>
            <p:cNvSpPr txBox="1">
              <a:spLocks noChangeArrowheads="1"/>
            </p:cNvSpPr>
            <p:nvPr/>
          </p:nvSpPr>
          <p:spPr bwMode="auto">
            <a:xfrm>
              <a:off x="2220" y="209"/>
              <a:ext cx="11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endParaRPr lang="en-US" sz="2400" i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58132" name="Text Box 20"/>
          <p:cNvSpPr txBox="1">
            <a:spLocks noChangeArrowheads="1"/>
          </p:cNvSpPr>
          <p:nvPr/>
        </p:nvSpPr>
        <p:spPr bwMode="auto">
          <a:xfrm>
            <a:off x="3048000" y="5378450"/>
            <a:ext cx="29598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Correlated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quark momentum </a:t>
            </a:r>
          </a:p>
          <a:p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and </a:t>
            </a:r>
            <a:r>
              <a:rPr lang="en-US" sz="1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helicity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 distributions in </a:t>
            </a:r>
          </a:p>
          <a:p>
            <a:r>
              <a:rPr lang="en-US" sz="1600" b="1" dirty="0">
                <a:solidFill>
                  <a:srgbClr val="CC66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transverse space </a:t>
            </a:r>
            <a:r>
              <a: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- </a:t>
            </a:r>
            <a:r>
              <a:rPr lang="en-US" sz="16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/>
                <a:cs typeface="Comic Sans MS"/>
              </a:rPr>
              <a:t>GPDs</a:t>
            </a:r>
            <a:endParaRPr lang="en-US" sz="16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/>
              <a:cs typeface="Comic Sans M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117508"/>
      </p:ext>
    </p:extLst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 advTm="110896">
        <p14:prism/>
      </p:transition>
    </mc:Choice>
    <mc:Fallback xmlns="" xmlns:mv="urn:schemas-microsoft-com:mac:vml">
      <p:transition advTm="110896">
        <p:cov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58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58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58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58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5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8125" grpId="0" animBg="1"/>
      <p:bldP spid="858128" grpId="0" animBg="1"/>
      <p:bldP spid="8581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GPDs Introduction</a:t>
            </a:r>
            <a:endParaRPr lang="en-US"/>
          </a:p>
        </p:txBody>
      </p:sp>
      <p:sp>
        <p:nvSpPr>
          <p:cNvPr id="3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1B7AF-2393-2140-8C81-CE544D5462B6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44224" y="554256"/>
            <a:ext cx="353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How are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GPDs</a:t>
            </a:r>
            <a:r>
              <a:rPr lang="en-US" sz="1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 characterized?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50836" y="919381"/>
            <a:ext cx="2863850" cy="1497013"/>
            <a:chOff x="1435" y="845"/>
            <a:chExt cx="1804" cy="943"/>
          </a:xfrm>
        </p:grpSpPr>
        <p:sp>
          <p:nvSpPr>
            <p:cNvPr id="611333" name="Text Box 5"/>
            <p:cNvSpPr txBox="1">
              <a:spLocks noChangeArrowheads="1"/>
            </p:cNvSpPr>
            <p:nvPr/>
          </p:nvSpPr>
          <p:spPr bwMode="auto">
            <a:xfrm>
              <a:off x="1435" y="845"/>
              <a:ext cx="18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 err="1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unpolarized</a:t>
              </a: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</a:t>
              </a:r>
              <a:r>
                <a:rPr lang="en-US" sz="1800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     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polarized</a:t>
              </a:r>
            </a:p>
          </p:txBody>
        </p:sp>
        <p:graphicFrame>
          <p:nvGraphicFramePr>
            <p:cNvPr id="65545" name="Object 9"/>
            <p:cNvGraphicFramePr>
              <a:graphicFrameLocks noChangeAspect="1"/>
            </p:cNvGraphicFramePr>
            <p:nvPr/>
          </p:nvGraphicFramePr>
          <p:xfrm>
            <a:off x="1487" y="1096"/>
            <a:ext cx="8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7" name="Equation" r:id="rId3" imgW="1282700" imgH="457200" progId="Equation.DSMT4">
                    <p:embed/>
                  </p:oleObj>
                </mc:Choice>
                <mc:Fallback>
                  <p:oleObj name="Equation" r:id="rId3" imgW="12827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096"/>
                          <a:ext cx="80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6" name="Object 10"/>
            <p:cNvGraphicFramePr>
              <a:graphicFrameLocks noChangeAspect="1"/>
            </p:cNvGraphicFramePr>
            <p:nvPr/>
          </p:nvGraphicFramePr>
          <p:xfrm>
            <a:off x="2431" y="1100"/>
            <a:ext cx="808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8" name="Equation" r:id="rId5" imgW="1282700" imgH="457200" progId="Equation.DSMT4">
                    <p:embed/>
                  </p:oleObj>
                </mc:Choice>
                <mc:Fallback>
                  <p:oleObj name="Equation" r:id="rId5" imgW="12827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1" y="1100"/>
                          <a:ext cx="808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7" name="Object 11"/>
            <p:cNvGraphicFramePr>
              <a:graphicFrameLocks noChangeAspect="1"/>
            </p:cNvGraphicFramePr>
            <p:nvPr/>
          </p:nvGraphicFramePr>
          <p:xfrm>
            <a:off x="2426" y="1470"/>
            <a:ext cx="7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" name="Equation" r:id="rId7" imgW="1244600" imgH="457200" progId="Equation.DSMT4">
                    <p:embed/>
                  </p:oleObj>
                </mc:Choice>
                <mc:Fallback>
                  <p:oleObj name="Equation" r:id="rId7" imgW="12446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6" y="1470"/>
                          <a:ext cx="7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8" name="Object 12"/>
            <p:cNvGraphicFramePr>
              <a:graphicFrameLocks noChangeAspect="1"/>
            </p:cNvGraphicFramePr>
            <p:nvPr/>
          </p:nvGraphicFramePr>
          <p:xfrm>
            <a:off x="1487" y="1500"/>
            <a:ext cx="784" cy="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" name="Equation" r:id="rId9" imgW="1244600" imgH="457200" progId="Equation.DSMT4">
                    <p:embed/>
                  </p:oleObj>
                </mc:Choice>
                <mc:Fallback>
                  <p:oleObj name="Equation" r:id="rId9" imgW="1244600" imgH="457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87" y="1500"/>
                          <a:ext cx="784" cy="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11338" name="Text Box 10"/>
          <p:cNvSpPr txBox="1">
            <a:spLocks noChangeArrowheads="1"/>
          </p:cNvSpPr>
          <p:nvPr/>
        </p:nvSpPr>
        <p:spPr bwMode="auto">
          <a:xfrm>
            <a:off x="5048024" y="1203544"/>
            <a:ext cx="30233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conserve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5113338" y="1758950"/>
          <a:ext cx="3632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" name="Equation" r:id="rId11" imgW="3632040" imgH="380880" progId="Equation.DSMT4">
                  <p:embed/>
                </p:oleObj>
              </mc:Choice>
              <mc:Fallback>
                <p:oleObj name="Equation" r:id="rId11" imgW="36320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38" y="1758950"/>
                        <a:ext cx="3632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1340" name="Text Box 12"/>
          <p:cNvSpPr txBox="1">
            <a:spLocks noChangeArrowheads="1"/>
          </p:cNvSpPr>
          <p:nvPr/>
        </p:nvSpPr>
        <p:spPr bwMode="auto">
          <a:xfrm>
            <a:off x="5050553" y="1808381"/>
            <a:ext cx="258732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flip nucleon </a:t>
            </a:r>
            <a:r>
              <a:rPr lang="en-US" sz="1800" b="1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helicity</a:t>
            </a:r>
            <a:endParaRPr lang="en-US" sz="1800" b="1" dirty="0"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  <a:p>
            <a:pPr algn="ctr">
              <a:defRPr/>
            </a:pPr>
            <a:r>
              <a:rPr lang="en-US" sz="18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not accessible in DIS</a:t>
            </a:r>
          </a:p>
        </p:txBody>
      </p: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419789" y="2487831"/>
            <a:ext cx="8376533" cy="2408238"/>
            <a:chOff x="242888" y="2968625"/>
            <a:chExt cx="8377237" cy="2408521"/>
          </a:xfrm>
        </p:grpSpPr>
        <p:sp>
          <p:nvSpPr>
            <p:cNvPr id="611342" name="Text Box 14"/>
            <p:cNvSpPr txBox="1">
              <a:spLocks noChangeArrowheads="1"/>
            </p:cNvSpPr>
            <p:nvPr/>
          </p:nvSpPr>
          <p:spPr bwMode="auto">
            <a:xfrm>
              <a:off x="730964" y="4777000"/>
              <a:ext cx="80994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D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V</a:t>
              </a: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C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</a:t>
              </a:r>
            </a:p>
          </p:txBody>
        </p:sp>
        <p:pic>
          <p:nvPicPr>
            <p:cNvPr id="65558" name="Picture 16" descr="gnome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42888" y="3392488"/>
              <a:ext cx="1701800" cy="13525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65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8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611345" name="Text Box 17"/>
            <p:cNvSpPr txBox="1">
              <a:spLocks noChangeArrowheads="1"/>
            </p:cNvSpPr>
            <p:nvPr/>
          </p:nvSpPr>
          <p:spPr bwMode="auto">
            <a:xfrm>
              <a:off x="1015150" y="2968625"/>
              <a:ext cx="7154873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</a:rPr>
                <a:t>quantum numbers of final state           select different GPD</a:t>
              </a:r>
            </a:p>
          </p:txBody>
        </p:sp>
        <p:pic>
          <p:nvPicPr>
            <p:cNvPr id="65561" name="Picture 19" descr="gnome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3556000" y="3367088"/>
              <a:ext cx="1727200" cy="13525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pic>
          <p:nvPicPr>
            <p:cNvPr id="65563" name="Picture 21" descr="gnome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6842125" y="3365500"/>
              <a:ext cx="1778000" cy="1390650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  <a:ln w="9525">
              <a:solidFill>
                <a:schemeClr val="tx1">
                  <a:lumMod val="50000"/>
                </a:schemeClr>
              </a:solidFill>
              <a:miter lim="800000"/>
              <a:headEnd/>
              <a:tailEnd/>
            </a:ln>
            <a:effectLst>
              <a:glow rad="101600">
                <a:schemeClr val="tx1">
                  <a:lumMod val="95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 w="114300" prst="artDeco"/>
              <a:bevelB w="114300" prst="artDeco"/>
            </a:sp3d>
          </p:spPr>
        </p:pic>
        <p:sp>
          <p:nvSpPr>
            <p:cNvPr id="65564" name="Line 22"/>
            <p:cNvSpPr>
              <a:spLocks noChangeShapeType="1"/>
            </p:cNvSpPr>
            <p:nvPr/>
          </p:nvSpPr>
          <p:spPr bwMode="auto">
            <a:xfrm>
              <a:off x="4875213" y="3159125"/>
              <a:ext cx="539750" cy="0"/>
            </a:xfrm>
            <a:prstGeom prst="line">
              <a:avLst/>
            </a:prstGeom>
            <a:noFill/>
            <a:ln w="76200" cmpd="tri">
              <a:solidFill>
                <a:srgbClr val="CC66FF"/>
              </a:solidFill>
              <a:round/>
              <a:headEnd/>
              <a:tailEnd type="triangle" w="med" len="sm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65539" name="Object 3"/>
            <p:cNvGraphicFramePr>
              <a:graphicFrameLocks noChangeAspect="1"/>
            </p:cNvGraphicFramePr>
            <p:nvPr/>
          </p:nvGraphicFramePr>
          <p:xfrm>
            <a:off x="4022128" y="5021504"/>
            <a:ext cx="787466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2" name="Equation" r:id="rId16" imgW="787400" imgH="355600" progId="Equation.DSMT4">
                    <p:embed/>
                  </p:oleObj>
                </mc:Choice>
                <mc:Fallback>
                  <p:oleObj name="Equation" r:id="rId16" imgW="787400" imgH="355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2128" y="5021504"/>
                          <a:ext cx="787466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2" name="Text Box 24"/>
            <p:cNvSpPr txBox="1">
              <a:spLocks noChangeArrowheads="1"/>
            </p:cNvSpPr>
            <p:nvPr/>
          </p:nvSpPr>
          <p:spPr bwMode="auto">
            <a:xfrm>
              <a:off x="3069548" y="4724606"/>
              <a:ext cx="2695245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pseudo-</a:t>
              </a:r>
              <a:r>
                <a:rPr lang="en-US" sz="18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scaler</a:t>
              </a:r>
              <a:r>
                <a:rPr lang="en-US" sz="18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 mesons</a:t>
              </a:r>
            </a:p>
          </p:txBody>
        </p:sp>
        <p:graphicFrame>
          <p:nvGraphicFramePr>
            <p:cNvPr id="6554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18330397"/>
                </p:ext>
              </p:extLst>
            </p:nvPr>
          </p:nvGraphicFramePr>
          <p:xfrm>
            <a:off x="7354797" y="4984769"/>
            <a:ext cx="774765" cy="355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3" name="Equation" r:id="rId18" imgW="774700" imgH="355600" progId="Equation.3">
                    <p:embed/>
                  </p:oleObj>
                </mc:Choice>
                <mc:Fallback>
                  <p:oleObj name="Equation" r:id="rId18" imgW="774700" imgH="355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4797" y="4984769"/>
                          <a:ext cx="774765" cy="3556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1354" name="Text Box 26"/>
            <p:cNvSpPr txBox="1">
              <a:spLocks noChangeArrowheads="1"/>
            </p:cNvSpPr>
            <p:nvPr/>
          </p:nvSpPr>
          <p:spPr bwMode="auto">
            <a:xfrm>
              <a:off x="6851290" y="4713493"/>
              <a:ext cx="1761192" cy="369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800" b="1" dirty="0">
                  <a:solidFill>
                    <a:srgbClr val="CC66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/>
                  <a:cs typeface="Comic Sans MS"/>
                </a:rPr>
                <a:t>vector mesons</a:t>
              </a:r>
            </a:p>
          </p:txBody>
        </p:sp>
        <p:graphicFrame>
          <p:nvGraphicFramePr>
            <p:cNvPr id="65541" name="Object 5"/>
            <p:cNvGraphicFramePr>
              <a:graphicFrameLocks noChangeAspect="1"/>
            </p:cNvGraphicFramePr>
            <p:nvPr/>
          </p:nvGraphicFramePr>
          <p:xfrm>
            <a:off x="1747049" y="5059609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4" name="Equation" r:id="rId20" imgW="330200" imgH="304800" progId="Equation.DSMT4">
                    <p:embed/>
                  </p:oleObj>
                </mc:Choice>
                <mc:Fallback>
                  <p:oleObj name="Equation" r:id="rId20" imgW="3302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47049" y="5059609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2" name="Object 6"/>
            <p:cNvGraphicFramePr>
              <a:graphicFrameLocks noChangeAspect="1"/>
            </p:cNvGraphicFramePr>
            <p:nvPr/>
          </p:nvGraphicFramePr>
          <p:xfrm>
            <a:off x="1235831" y="5056433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5" name="Equation" r:id="rId22" imgW="368300" imgH="304800" progId="Equation.DSMT4">
                    <p:embed/>
                  </p:oleObj>
                </mc:Choice>
                <mc:Fallback>
                  <p:oleObj name="Equation" r:id="rId22" imgW="368300" imgH="304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5831" y="5056433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3828920"/>
                </p:ext>
              </p:extLst>
            </p:nvPr>
          </p:nvGraphicFramePr>
          <p:xfrm>
            <a:off x="745825" y="5054845"/>
            <a:ext cx="330228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6" name="Equation" r:id="rId24" imgW="330200" imgH="304800" progId="Equation.3">
                    <p:embed/>
                  </p:oleObj>
                </mc:Choice>
                <mc:Fallback>
                  <p:oleObj name="Equation" r:id="rId24" imgW="3302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5825" y="5054845"/>
                          <a:ext cx="330228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544" name="Object 8"/>
            <p:cNvGraphicFramePr>
              <a:graphicFrameLocks noChangeAspect="1"/>
            </p:cNvGraphicFramePr>
            <p:nvPr/>
          </p:nvGraphicFramePr>
          <p:xfrm>
            <a:off x="297540" y="5059609"/>
            <a:ext cx="368331" cy="3048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7" name="Equation" r:id="rId26" imgW="368300" imgH="304800" progId="Equation.3">
                    <p:embed/>
                  </p:oleObj>
                </mc:Choice>
                <mc:Fallback>
                  <p:oleObj name="Equation" r:id="rId26" imgW="368300" imgH="304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540" y="5059609"/>
                          <a:ext cx="368331" cy="3048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6" name="Group 1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625398"/>
              </p:ext>
            </p:extLst>
          </p:nvPr>
        </p:nvGraphicFramePr>
        <p:xfrm>
          <a:off x="6399213" y="4894054"/>
          <a:ext cx="2744787" cy="1992630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2u+d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 9g/4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ω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d,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3g/4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f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Symbol" charset="2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80FF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80FF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ρ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CC66FF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+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rgbClr val="CC66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</a:rPr>
                        <a:t>-</a:t>
                      </a: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J/</a:t>
                      </a:r>
                      <a:r>
                        <a:rPr kumimoji="0" lang="el-G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ψ</a:t>
                      </a:r>
                      <a:endParaRPr kumimoji="0" lang="el-GR" sz="2000" b="0" i="0" u="none" strike="noStrike" cap="none" normalizeH="0" baseline="3000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7" name="Group 135"/>
          <p:cNvGraphicFramePr>
            <a:graphicFrameLocks noGrp="1"/>
          </p:cNvGraphicFramePr>
          <p:nvPr/>
        </p:nvGraphicFramePr>
        <p:xfrm>
          <a:off x="3169682" y="4953635"/>
          <a:ext cx="2744787" cy="731520"/>
        </p:xfrm>
        <a:graphic>
          <a:graphicData uri="http://schemas.openxmlformats.org/drawingml/2006/table">
            <a:tbl>
              <a:tblPr/>
              <a:tblGrid>
                <a:gridCol w="1273175"/>
                <a:gridCol w="14716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p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charset="0"/>
                          <a:cs typeface="Times New Roman" charset="0"/>
                        </a:rPr>
                        <a:t>0</a:t>
                      </a:r>
                      <a:endParaRPr kumimoji="0" lang="el-GR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+D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  <a:ea typeface="Times New Roman" charset="0"/>
                          <a:cs typeface="Times New Roman" charset="0"/>
                        </a:rPr>
                        <a:t>h</a:t>
                      </a:r>
                      <a:endParaRPr kumimoji="0" lang="el-GR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u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Symbol" charset="2"/>
                        </a:rPr>
                        <a:t>-D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</a:t>
                      </a:r>
                      <a:endParaRPr kumimoji="0" 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Text Box 217"/>
          <p:cNvSpPr txBox="1">
            <a:spLocks noChangeArrowheads="1"/>
          </p:cNvSpPr>
          <p:nvPr/>
        </p:nvSpPr>
        <p:spPr bwMode="auto">
          <a:xfrm>
            <a:off x="478020" y="5858530"/>
            <a:ext cx="212109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smtClean="0">
                <a:latin typeface="Times New Roman" pitchFamily="-112" charset="0"/>
              </a:rPr>
              <a:t> 2E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E</a:t>
            </a:r>
            <a:r>
              <a:rPr lang="en-US" sz="1400" b="1" baseline="-25000" dirty="0" smtClean="0">
                <a:latin typeface="Times New Roman" pitchFamily="-112" charset="0"/>
              </a:rPr>
              <a:t>e</a:t>
            </a:r>
            <a:r>
              <a:rPr lang="en-US" sz="1400" b="1" dirty="0" smtClean="0">
                <a:latin typeface="Times New Roman" pitchFamily="-112" charset="0"/>
              </a:rPr>
              <a:t>’(1-cos</a:t>
            </a:r>
            <a:r>
              <a:rPr lang="en-US" sz="1400" b="1" dirty="0" smtClean="0">
                <a:latin typeface="Symbol" charset="2"/>
                <a:cs typeface="Symbol" charset="2"/>
              </a:rPr>
              <a:t>q</a:t>
            </a:r>
            <a:r>
              <a:rPr lang="en-US" sz="1400" b="1" baseline="-25000" dirty="0" smtClean="0">
                <a:latin typeface="Times New Roman" pitchFamily="-112" charset="0"/>
              </a:rPr>
              <a:t>e’</a:t>
            </a:r>
            <a:r>
              <a:rPr lang="en-US" sz="1400" b="1" dirty="0" smtClean="0">
                <a:latin typeface="Times New Roman" pitchFamily="-112" charset="0"/>
              </a:rPr>
              <a:t>)</a:t>
            </a:r>
            <a:endParaRPr lang="en-US" sz="1400" b="1" baseline="30000" dirty="0" smtClean="0">
              <a:latin typeface="Times New Roman" pitchFamily="-112" charset="0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x</a:t>
            </a:r>
            <a:r>
              <a:rPr lang="en-US" sz="1400" b="1" baseline="-25000" dirty="0" err="1">
                <a:latin typeface="Times New Roman" pitchFamily="-112" charset="0"/>
              </a:rPr>
              <a:t>B</a:t>
            </a:r>
            <a:r>
              <a:rPr lang="en-US" sz="1400" b="1" dirty="0">
                <a:latin typeface="Times New Roman" pitchFamily="-112" charset="0"/>
              </a:rPr>
              <a:t> = Q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r>
              <a:rPr lang="en-US" sz="1400" b="1" dirty="0">
                <a:latin typeface="Times New Roman" pitchFamily="-112" charset="0"/>
              </a:rPr>
              <a:t>/2M</a:t>
            </a:r>
            <a:r>
              <a:rPr lang="en-US" sz="1400" b="1" dirty="0">
                <a:latin typeface="Symbol" pitchFamily="-112" charset="2"/>
              </a:rPr>
              <a:t>n   n</a:t>
            </a:r>
            <a:r>
              <a:rPr lang="en-US" sz="1400" b="1" dirty="0">
                <a:latin typeface="Times New Roman" pitchFamily="-112" charset="0"/>
              </a:rPr>
              <a:t>=</a:t>
            </a:r>
            <a:r>
              <a:rPr lang="en-US" sz="1400" b="1" dirty="0" err="1">
                <a:latin typeface="Times New Roman" pitchFamily="-112" charset="0"/>
              </a:rPr>
              <a:t>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dirty="0" err="1">
                <a:latin typeface="Times New Roman" pitchFamily="-112" charset="0"/>
              </a:rPr>
              <a:t>-E</a:t>
            </a:r>
            <a:r>
              <a:rPr lang="en-US" sz="1400" b="1" baseline="-25000" dirty="0" err="1">
                <a:latin typeface="Times New Roman" pitchFamily="-112" charset="0"/>
              </a:rPr>
              <a:t>e</a:t>
            </a:r>
            <a:r>
              <a:rPr lang="en-US" sz="1400" b="1" baseline="-25000" dirty="0" smtClean="0">
                <a:latin typeface="Times New Roman" pitchFamily="-112" charset="0"/>
              </a:rPr>
              <a:t>’</a:t>
            </a:r>
            <a:endParaRPr lang="en-US" sz="1400" b="1" baseline="-25000" dirty="0">
              <a:latin typeface="Times New Roman" pitchFamily="-112" charset="0"/>
            </a:endParaRPr>
          </a:p>
        </p:txBody>
      </p:sp>
      <p:sp>
        <p:nvSpPr>
          <p:cNvPr id="34" name="Text Box 217"/>
          <p:cNvSpPr txBox="1">
            <a:spLocks noChangeArrowheads="1"/>
          </p:cNvSpPr>
          <p:nvPr/>
        </p:nvSpPr>
        <p:spPr bwMode="auto">
          <a:xfrm>
            <a:off x="2610882" y="5864900"/>
            <a:ext cx="23775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+ξ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, x-</a:t>
            </a:r>
            <a:r>
              <a:rPr lang="en-US" sz="1400" b="1" dirty="0" err="1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ξ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 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long. mom. </a:t>
            </a:r>
            <a:r>
              <a:rPr lang="en-US" sz="1400" b="1" dirty="0" err="1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fract</a:t>
            </a:r>
            <a:r>
              <a:rPr lang="en-US" sz="1400" b="1" dirty="0" smtClean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.</a:t>
            </a: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</a:rPr>
              <a:t> </a:t>
            </a:r>
            <a:r>
              <a:rPr lang="en-US" sz="1400" b="1" dirty="0" err="1">
                <a:latin typeface="Times New Roman" pitchFamily="-112" charset="0"/>
              </a:rPr>
              <a:t>t</a:t>
            </a:r>
            <a:r>
              <a:rPr lang="en-US" sz="1400" b="1" dirty="0">
                <a:latin typeface="Times New Roman" pitchFamily="-112" charset="0"/>
              </a:rPr>
              <a:t> = (p-p’)</a:t>
            </a:r>
            <a:r>
              <a:rPr lang="en-US" sz="1400" b="1" baseline="30000" dirty="0">
                <a:latin typeface="Times New Roman" pitchFamily="-112" charset="0"/>
              </a:rPr>
              <a:t>2</a:t>
            </a:r>
            <a:endParaRPr lang="en-US" sz="1400" b="1" dirty="0">
              <a:latin typeface="Times New Roman" pitchFamily="-112" charset="0"/>
              <a:ea typeface="Times New Roman" pitchFamily="-112" charset="0"/>
              <a:cs typeface="Times New Roman" pitchFamily="-112" charset="0"/>
            </a:endParaRPr>
          </a:p>
          <a:p>
            <a:pPr>
              <a:buClr>
                <a:srgbClr val="CC66FF"/>
              </a:buClr>
              <a:buFont typeface="Wingdings" charset="2"/>
              <a:buChar char="q"/>
            </a:pP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x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</a:rPr>
              <a:t> </a:t>
            </a:r>
            <a:r>
              <a:rPr lang="en-US" sz="1400" b="1" dirty="0" err="1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</a:t>
            </a:r>
            <a:r>
              <a:rPr lang="en-US" sz="1400" b="1" dirty="0">
                <a:latin typeface="Symbol" pitchFamily="-112" charset="2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 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/(2-x</a:t>
            </a:r>
            <a:r>
              <a:rPr lang="en-US" sz="1400" b="1" baseline="-25000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B</a:t>
            </a:r>
            <a:r>
              <a:rPr lang="en-US" sz="1400" b="1" dirty="0">
                <a:latin typeface="Times New Roman" pitchFamily="-112" charset="0"/>
                <a:ea typeface="Times New Roman" pitchFamily="-112" charset="0"/>
                <a:cs typeface="Times New Roman" pitchFamily="-112" charset="0"/>
                <a:sym typeface="Symbol" pitchFamily="-112" charset="2"/>
              </a:rPr>
              <a:t>)</a:t>
            </a:r>
          </a:p>
        </p:txBody>
      </p:sp>
      <p:sp>
        <p:nvSpPr>
          <p:cNvPr id="36" name="Textfeld 20"/>
          <p:cNvSpPr txBox="1"/>
          <p:nvPr/>
        </p:nvSpPr>
        <p:spPr>
          <a:xfrm rot="20220000">
            <a:off x="1434522" y="2755543"/>
            <a:ext cx="6685220" cy="110799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UT 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in exclusive J/</a:t>
            </a:r>
            <a:r>
              <a:rPr lang="en-US" b="1" dirty="0" smtClean="0">
                <a:solidFill>
                  <a:schemeClr val="bg1"/>
                </a:solidFill>
                <a:latin typeface="Symbol" charset="2"/>
                <a:cs typeface="Symbol" charset="2"/>
              </a:rPr>
              <a:t>Y</a:t>
            </a: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 production sensitive to </a:t>
            </a:r>
          </a:p>
          <a:p>
            <a:pPr algn="ctr">
              <a:spcAft>
                <a:spcPts val="600"/>
              </a:spcAft>
            </a:pPr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GPD E for gluons</a:t>
            </a:r>
          </a:p>
          <a:p>
            <a:pPr algn="ctr">
              <a:spcAft>
                <a:spcPts val="600"/>
              </a:spcAft>
            </a:pPr>
            <a:r>
              <a:rPr lang="en-US" sz="2000" b="1" dirty="0" smtClean="0">
                <a:solidFill>
                  <a:schemeClr val="bg1"/>
                </a:solidFill>
                <a:latin typeface="Comic Sans MS"/>
                <a:cs typeface="Comic Sans MS"/>
              </a:rPr>
              <a:t>GPD E </a:t>
            </a:r>
            <a:r>
              <a:rPr lang="en-US" sz="2000" b="1" dirty="0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responsible for orbital angular momentum </a:t>
            </a:r>
            <a:r>
              <a:rPr lang="en-US" sz="2000" b="1" dirty="0" err="1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L</a:t>
            </a:r>
            <a:r>
              <a:rPr lang="en-US" sz="2000" b="1" baseline="-25000" dirty="0" err="1" smtClean="0">
                <a:solidFill>
                  <a:schemeClr val="bg1"/>
                </a:solidFill>
                <a:latin typeface="Comic Sans MS"/>
                <a:cs typeface="Comic Sans MS"/>
                <a:sym typeface="Wingdings"/>
              </a:rPr>
              <a:t>g</a:t>
            </a:r>
            <a:endParaRPr lang="en-US" sz="2000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85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</a:t>
            </a:r>
            <a:r>
              <a:rPr lang="en-US" dirty="0" err="1" smtClean="0"/>
              <a:t>pp</a:t>
            </a:r>
            <a:r>
              <a:rPr lang="en-US" dirty="0" smtClean="0"/>
              <a:t> to </a:t>
            </a:r>
            <a:r>
              <a:rPr lang="en-US" dirty="0" err="1" smtClean="0">
                <a:latin typeface="Symbol" charset="2"/>
                <a:cs typeface="Symbol" charset="2"/>
              </a:rPr>
              <a:t>g</a:t>
            </a:r>
            <a:r>
              <a:rPr lang="en-US" dirty="0" err="1" smtClean="0"/>
              <a:t>p</a:t>
            </a:r>
            <a:r>
              <a:rPr lang="en-US" dirty="0" smtClean="0"/>
              <a:t>: UPC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51F1B-CFB1-C34C-B14F-6886EAB095E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" y="774700"/>
            <a:ext cx="298450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977900"/>
            <a:ext cx="61762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Get quasi-real photon from one proton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Ensure dominance of g from one identified proton 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by selecting </a:t>
            </a:r>
            <a:r>
              <a:rPr lang="en-US" sz="1600" dirty="0" smtClean="0">
                <a:solidFill>
                  <a:srgbClr val="CC66FF"/>
                </a:solidFill>
                <a:latin typeface="Comic Sans MS"/>
                <a:cs typeface="Comic Sans MS"/>
              </a:rPr>
              <a:t>very</a:t>
            </a:r>
            <a:r>
              <a:rPr lang="en-US" sz="1600" dirty="0" smtClean="0">
                <a:latin typeface="Comic Sans MS"/>
                <a:cs typeface="Comic Sans MS"/>
              </a:rPr>
              <a:t>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, </a:t>
            </a:r>
            <a:r>
              <a:rPr lang="en-US" sz="1600" dirty="0">
                <a:latin typeface="Comic Sans MS"/>
                <a:cs typeface="Comic Sans MS"/>
              </a:rPr>
              <a:t>w</a:t>
            </a:r>
            <a:r>
              <a:rPr lang="en-US" sz="1600" dirty="0" smtClean="0">
                <a:latin typeface="Comic Sans MS"/>
                <a:cs typeface="Comic Sans MS"/>
              </a:rPr>
              <a:t>hile t</a:t>
            </a:r>
            <a:r>
              <a:rPr lang="en-US" sz="1600" baseline="-25000" dirty="0" smtClean="0">
                <a:latin typeface="Comic Sans MS"/>
                <a:cs typeface="Comic Sans MS"/>
              </a:rPr>
              <a:t>2</a:t>
            </a:r>
            <a:r>
              <a:rPr lang="en-US" sz="1600" dirty="0" smtClean="0">
                <a:latin typeface="Comic Sans MS"/>
                <a:cs typeface="Comic Sans MS"/>
              </a:rPr>
              <a:t> of “typical </a:t>
            </a:r>
            <a:r>
              <a:rPr lang="en-US" sz="1600" dirty="0" err="1" smtClean="0">
                <a:latin typeface="Comic Sans MS"/>
                <a:cs typeface="Comic Sans MS"/>
              </a:rPr>
              <a:t>hadronic</a:t>
            </a:r>
            <a:r>
              <a:rPr lang="en-US" sz="1600" dirty="0" smtClean="0">
                <a:latin typeface="Comic Sans MS"/>
                <a:cs typeface="Comic Sans MS"/>
              </a:rPr>
              <a:t> size”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small t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 large impact parameter b (UPC)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Final state lepton pair 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compton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scattering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err="1" smtClean="0">
                <a:latin typeface="Comic Sans MS"/>
                <a:cs typeface="Comic Sans MS"/>
              </a:rPr>
              <a:t>timelike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</a:rPr>
              <a:t>Compton scattering: detailed access to GPDs</a:t>
            </a:r>
          </a:p>
          <a:p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including </a:t>
            </a:r>
            <a:r>
              <a:rPr lang="en-US" sz="1600" dirty="0" err="1">
                <a:latin typeface="Comic Sans MS"/>
                <a:cs typeface="Comic Sans MS"/>
              </a:rPr>
              <a:t>E</a:t>
            </a:r>
            <a:r>
              <a:rPr lang="en-US" sz="1600" baseline="30000" dirty="0" err="1">
                <a:latin typeface="Comic Sans MS"/>
                <a:cs typeface="Comic Sans MS"/>
              </a:rPr>
              <a:t>q;g</a:t>
            </a:r>
            <a:r>
              <a:rPr lang="en-US" sz="1600" baseline="30000" dirty="0">
                <a:latin typeface="Comic Sans MS"/>
                <a:cs typeface="Comic Sans MS"/>
              </a:rPr>
              <a:t> </a:t>
            </a:r>
            <a:r>
              <a:rPr lang="en-US" sz="1600" baseline="300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if </a:t>
            </a:r>
            <a:r>
              <a:rPr lang="en-US" sz="1600" dirty="0">
                <a:latin typeface="Comic Sans MS"/>
                <a:cs typeface="Comic Sans MS"/>
              </a:rPr>
              <a:t>have </a:t>
            </a:r>
            <a:r>
              <a:rPr lang="en-US" sz="1600" dirty="0" err="1">
                <a:latin typeface="Comic Sans MS"/>
                <a:cs typeface="Comic Sans MS"/>
              </a:rPr>
              <a:t>transv</a:t>
            </a:r>
            <a:r>
              <a:rPr lang="en-US" sz="1600" dirty="0">
                <a:latin typeface="Comic Sans MS"/>
                <a:cs typeface="Comic Sans MS"/>
              </a:rPr>
              <a:t>. target pol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Challenging to suppress all backgrounds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01" y="3276600"/>
            <a:ext cx="2919857" cy="2234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3400" y="3276600"/>
            <a:ext cx="5981125" cy="2800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  <a:sym typeface="Wingdings"/>
              </a:rPr>
              <a:t>Final state lepton pair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not from </a:t>
            </a:r>
            <a:r>
              <a:rPr lang="en-US" sz="160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* but from 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 </a:t>
            </a: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Done already in </a:t>
            </a:r>
            <a:r>
              <a:rPr lang="en-US" sz="1600" dirty="0" err="1" smtClean="0">
                <a:latin typeface="Comic Sans MS"/>
                <a:cs typeface="Comic Sans MS"/>
                <a:sym typeface="Wingdings"/>
              </a:rPr>
              <a:t>AuAu</a:t>
            </a:r>
            <a:endParaRPr lang="en-US" sz="1600" dirty="0" smtClean="0">
              <a:latin typeface="Comic Sans MS"/>
              <a:cs typeface="Comic Sans MS"/>
              <a:sym typeface="Wingdings"/>
            </a:endParaRPr>
          </a:p>
          <a:p>
            <a:pPr marL="742950" lvl="1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  <a:sym typeface="Wingdings"/>
              </a:rPr>
              <a:t>Estimates for </a:t>
            </a:r>
            <a:r>
              <a:rPr lang="en-US" sz="1600" dirty="0">
                <a:latin typeface="Comic Sans MS"/>
                <a:cs typeface="Comic Sans MS"/>
                <a:sym typeface="Wingdings"/>
              </a:rPr>
              <a:t>J/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  <a:sym typeface="Wingdings"/>
              </a:rPr>
              <a:t>ψ</a:t>
            </a:r>
            <a:r>
              <a:rPr lang="en-US" sz="1600" dirty="0" smtClean="0">
                <a:latin typeface="Lucida Grande"/>
                <a:ea typeface="Lucida Grande"/>
                <a:cs typeface="Lucida Grande"/>
                <a:sym typeface="Wingdings"/>
              </a:rPr>
              <a:t>     (</a:t>
            </a:r>
            <a:r>
              <a:rPr lang="en-US" sz="1600" dirty="0" err="1" smtClean="0">
                <a:latin typeface="Comic Sans MS"/>
                <a:cs typeface="Comic Sans MS"/>
              </a:rPr>
              <a:t>hep</a:t>
            </a:r>
            <a:r>
              <a:rPr lang="en-US" sz="1600" dirty="0" err="1">
                <a:latin typeface="Comic Sans MS"/>
                <a:cs typeface="Comic Sans MS"/>
              </a:rPr>
              <a:t>-ph</a:t>
            </a:r>
            <a:r>
              <a:rPr lang="en-US" sz="1600" dirty="0">
                <a:latin typeface="Comic Sans MS"/>
                <a:cs typeface="Comic Sans MS"/>
              </a:rPr>
              <a:t>/</a:t>
            </a:r>
            <a:r>
              <a:rPr lang="en-US" sz="1600" dirty="0" smtClean="0">
                <a:latin typeface="Comic Sans MS"/>
                <a:cs typeface="Comic Sans MS"/>
              </a:rPr>
              <a:t>0310223)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 smtClean="0">
                <a:latin typeface="Comic Sans MS"/>
                <a:cs typeface="Comic Sans MS"/>
              </a:rPr>
              <a:t>basically no background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r>
              <a:rPr lang="en-US" sz="1600" dirty="0">
                <a:latin typeface="Comic Sans MS"/>
                <a:cs typeface="Comic Sans MS"/>
              </a:rPr>
              <a:t>transverse target spin </a:t>
            </a:r>
            <a:r>
              <a:rPr lang="en-US" sz="1600" dirty="0" smtClean="0">
                <a:latin typeface="Comic Sans MS"/>
                <a:cs typeface="Comic Sans MS"/>
              </a:rPr>
              <a:t>asymmetry </a:t>
            </a:r>
            <a:r>
              <a:rPr lang="en-US" sz="1600" dirty="0" smtClean="0"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dirty="0" smtClean="0">
                <a:latin typeface="Comic Sans MS"/>
                <a:cs typeface="Comic Sans MS"/>
              </a:rPr>
              <a:t>calculable with GPDs</a:t>
            </a: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q"/>
            </a:pPr>
            <a:endParaRPr lang="en-US" sz="1600" dirty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 smtClean="0">
              <a:latin typeface="Comic Sans MS"/>
              <a:cs typeface="Comic Sans MS"/>
            </a:endParaRPr>
          </a:p>
          <a:p>
            <a:pPr>
              <a:buClr>
                <a:srgbClr val="CC66FF"/>
              </a:buClr>
            </a:pPr>
            <a:endParaRPr lang="en-US" sz="1600" dirty="0">
              <a:latin typeface="Comic Sans MS"/>
              <a:cs typeface="Comic Sans MS"/>
            </a:endParaRPr>
          </a:p>
          <a:p>
            <a:pPr marL="285750" indent="-285750">
              <a:buClr>
                <a:srgbClr val="CC66FF"/>
              </a:buClr>
              <a:buFont typeface="Wingdings" charset="2"/>
              <a:buChar char="Ø"/>
            </a:pPr>
            <a:r>
              <a:rPr lang="en-US" sz="1600" dirty="0">
                <a:latin typeface="Comic Sans MS"/>
                <a:cs typeface="Comic Sans MS"/>
              </a:rPr>
              <a:t>information on </a:t>
            </a:r>
            <a:r>
              <a:rPr lang="en-US" sz="1600" dirty="0" err="1">
                <a:latin typeface="Comic Sans MS"/>
                <a:cs typeface="Comic Sans MS"/>
              </a:rPr>
              <a:t>helicity</a:t>
            </a:r>
            <a:r>
              <a:rPr lang="en-US" sz="1600" dirty="0" smtClean="0">
                <a:latin typeface="Comic Sans MS"/>
                <a:cs typeface="Comic Sans MS"/>
              </a:rPr>
              <a:t>-flip </a:t>
            </a:r>
            <a:r>
              <a:rPr lang="en-US" sz="1600" dirty="0">
                <a:latin typeface="Comic Sans MS"/>
                <a:cs typeface="Comic Sans MS"/>
              </a:rPr>
              <a:t>distribution </a:t>
            </a:r>
            <a:r>
              <a:rPr lang="en-US" sz="1600" dirty="0">
                <a:solidFill>
                  <a:srgbClr val="FF00FF"/>
                </a:solidFill>
                <a:latin typeface="Comic Sans MS"/>
                <a:cs typeface="Comic Sans MS"/>
              </a:rPr>
              <a:t>E</a:t>
            </a:r>
            <a:r>
              <a:rPr lang="en-US" sz="1600" dirty="0">
                <a:latin typeface="Comic Sans MS"/>
                <a:cs typeface="Comic Sans MS"/>
              </a:rPr>
              <a:t> for </a:t>
            </a:r>
            <a:r>
              <a:rPr lang="en-US" sz="1600" dirty="0" smtClean="0">
                <a:latin typeface="Comic Sans MS"/>
                <a:cs typeface="Comic Sans MS"/>
              </a:rPr>
              <a:t>gluons</a:t>
            </a:r>
          </a:p>
          <a:p>
            <a:pPr>
              <a:buClr>
                <a:srgbClr val="CC66FF"/>
              </a:buClr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golden measurement for </a:t>
            </a:r>
            <a:r>
              <a:rPr lang="en-US" sz="1600" dirty="0" err="1" smtClean="0">
                <a:latin typeface="Comic Sans MS"/>
                <a:cs typeface="Comic Sans MS"/>
              </a:rPr>
              <a:t>eRHIC</a:t>
            </a:r>
            <a:endParaRPr lang="en-US" sz="1600" dirty="0">
              <a:latin typeface="Comic Sans MS"/>
              <a:cs typeface="Comic Sans M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596833"/>
              </p:ext>
            </p:extLst>
          </p:nvPr>
        </p:nvGraphicFramePr>
        <p:xfrm>
          <a:off x="3670300" y="4418013"/>
          <a:ext cx="44831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55" name="Equation" r:id="rId5" imgW="4483100" imgH="774700" progId="Equation.3">
                  <p:embed/>
                </p:oleObj>
              </mc:Choice>
              <mc:Fallback>
                <p:oleObj name="Equation" r:id="rId5" imgW="4483100" imgH="774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70300" y="4418013"/>
                        <a:ext cx="44831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3700" y="6070600"/>
            <a:ext cx="79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Work in collaboration with </a:t>
            </a:r>
            <a:r>
              <a:rPr lang="en-US" dirty="0" err="1" smtClean="0">
                <a:latin typeface="Comic Sans MS"/>
                <a:cs typeface="Comic Sans MS"/>
              </a:rPr>
              <a:t>Jakub</a:t>
            </a:r>
            <a:r>
              <a:rPr lang="en-US" dirty="0" smtClean="0">
                <a:latin typeface="Comic Sans MS"/>
                <a:cs typeface="Comic Sans MS"/>
              </a:rPr>
              <a:t> Wagner, Dieter Mueller, Markus Diehl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3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/>
              <a:t>pp</a:t>
            </a:r>
            <a:r>
              <a:rPr lang="en-US" dirty="0"/>
              <a:t>: 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383" y="638896"/>
            <a:ext cx="2119757" cy="16223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80000" y="2743200"/>
            <a:ext cx="3259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kinematics of proton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1 and 2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3760" y="3276600"/>
            <a:ext cx="4419600" cy="2997200"/>
            <a:chOff x="4668043" y="2380615"/>
            <a:chExt cx="4419600" cy="2997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043" y="2380615"/>
              <a:ext cx="4419600" cy="299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32400" y="2710934"/>
              <a:ext cx="134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target: t</a:t>
              </a:r>
              <a:r>
                <a:rPr lang="en-US" b="1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</a:t>
              </a:r>
              <a:endParaRPr lang="en-US" b="1" baseline="-250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735211"/>
            <a:ext cx="4419600" cy="2997200"/>
            <a:chOff x="152400" y="431800"/>
            <a:chExt cx="4419600" cy="2997200"/>
          </a:xfrm>
        </p:grpSpPr>
        <p:pic>
          <p:nvPicPr>
            <p:cNvPr id="17" name="Picture 16" descr="photon.t.500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1800"/>
              <a:ext cx="4419600" cy="2997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813" y="780534"/>
              <a:ext cx="116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Beam: t</a:t>
              </a:r>
              <a:r>
                <a:rPr lang="en-US" b="1" baseline="-25000" dirty="0">
                  <a:solidFill>
                    <a:schemeClr val="bg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65760" y="4025900"/>
            <a:ext cx="353173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smtClean="0">
                <a:latin typeface="Comic Sans MS"/>
                <a:cs typeface="Comic Sans MS"/>
              </a:rPr>
              <a:t>Adding cut by cut: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leptons without cuts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lepton-</a:t>
            </a:r>
            <a:r>
              <a:rPr lang="en-US" b="1" dirty="0">
                <a:solidFill>
                  <a:srgbClr val="66CC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: -1 &lt; </a:t>
            </a:r>
            <a:r>
              <a:rPr lang="en-US" b="1" dirty="0" smtClean="0">
                <a:solidFill>
                  <a:srgbClr val="66CC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lepton 1 and 2: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-1 &lt; 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</a:rPr>
              <a:t>h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 &lt; 2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RP@500GeV: -0.8&lt;t&lt;-0.1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>
                <a:solidFill>
                  <a:srgbClr val="FF66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2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00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J/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in 100 pb</a:t>
            </a:r>
            <a:r>
              <a:rPr lang="en-US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-1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0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err="1" smtClean="0"/>
              <a:t>pAu</a:t>
            </a:r>
            <a:r>
              <a:rPr lang="en-US" dirty="0" smtClean="0"/>
              <a:t>: </a:t>
            </a:r>
            <a:r>
              <a:rPr lang="en-US" dirty="0"/>
              <a:t>UPC </a:t>
            </a:r>
            <a:r>
              <a:rPr lang="en-US" dirty="0" smtClean="0"/>
              <a:t>kinematics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" y="723825"/>
            <a:ext cx="436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t-distribution for </a:t>
            </a:r>
            <a:r>
              <a:rPr lang="en-US" b="1" dirty="0" smtClean="0">
                <a:latin typeface="Symbol" charset="2"/>
                <a:cs typeface="Symbol" charset="2"/>
              </a:rPr>
              <a:t>g </a:t>
            </a:r>
            <a:r>
              <a:rPr lang="en-US" dirty="0" smtClean="0">
                <a:latin typeface="Comic Sans MS"/>
                <a:cs typeface="Comic Sans MS"/>
              </a:rPr>
              <a:t>emitted by p or Au</a:t>
            </a: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83760" y="3795167"/>
            <a:ext cx="4419600" cy="2997200"/>
            <a:chOff x="4668043" y="2380615"/>
            <a:chExt cx="4419600" cy="2997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8043" y="2380615"/>
              <a:ext cx="4419600" cy="29972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232400" y="2710934"/>
              <a:ext cx="1342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target: t</a:t>
              </a:r>
              <a:r>
                <a:rPr lang="en-US" b="1" baseline="-250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</a:t>
              </a:r>
              <a:endParaRPr lang="en-US" b="1" baseline="-250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52400" y="1084450"/>
            <a:ext cx="4419600" cy="2997200"/>
            <a:chOff x="152400" y="431800"/>
            <a:chExt cx="4419600" cy="299720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431800"/>
              <a:ext cx="4419600" cy="2997200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74813" y="780534"/>
              <a:ext cx="1169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Beam: t</a:t>
              </a:r>
              <a:r>
                <a:rPr lang="en-US" b="1" baseline="-25000" dirty="0">
                  <a:solidFill>
                    <a:schemeClr val="bg1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58720" y="290726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mic Sans MS"/>
                <a:cs typeface="Comic Sans MS"/>
              </a:rPr>
              <a:t>Au: </a:t>
            </a:r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chemeClr val="bg1"/>
                </a:solidFill>
                <a:latin typeface="Symbol" charset="2"/>
                <a:cs typeface="Symbol" charset="2"/>
              </a:rPr>
              <a:t>g</a:t>
            </a:r>
            <a:endParaRPr lang="en-US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4813" y="175918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</a:rPr>
              <a:t>p</a:t>
            </a:r>
            <a:r>
              <a:rPr lang="en-US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: </a:t>
            </a:r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rgbClr val="FF00FF"/>
                </a:solidFill>
                <a:latin typeface="Symbol" charset="2"/>
                <a:cs typeface="Symbol" charset="2"/>
              </a:rPr>
              <a:t>g</a:t>
            </a:r>
            <a:endParaRPr lang="en-US" b="1" baseline="-25000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1487" y="5068808"/>
            <a:ext cx="520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rgbClr val="FF00FF"/>
                </a:solidFill>
                <a:latin typeface="Comic Sans MS"/>
                <a:cs typeface="Comic Sans MS"/>
              </a:rPr>
              <a:t>Au</a:t>
            </a:r>
            <a:r>
              <a:rPr lang="en-US" b="1" baseline="-25000" dirty="0" smtClean="0">
                <a:solidFill>
                  <a:srgbClr val="FF00FF"/>
                </a:solidFill>
                <a:latin typeface="Comic Sans MS"/>
                <a:cs typeface="Comic Sans MS"/>
              </a:rPr>
              <a:t>’</a:t>
            </a:r>
            <a:endParaRPr lang="en-US" b="1" baseline="-25000" dirty="0">
              <a:solidFill>
                <a:srgbClr val="FF00FF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65660" y="4705588"/>
            <a:ext cx="410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 err="1" smtClean="0">
                <a:solidFill>
                  <a:schemeClr val="bg1"/>
                </a:solidFill>
                <a:latin typeface="Comic Sans MS"/>
                <a:cs typeface="Comic Sans MS"/>
              </a:rPr>
              <a:t>p</a:t>
            </a:r>
            <a:r>
              <a:rPr lang="en-US" b="1" baseline="-25000" dirty="0" smtClean="0">
                <a:solidFill>
                  <a:schemeClr val="bg1"/>
                </a:solidFill>
                <a:latin typeface="Comic Sans MS"/>
                <a:cs typeface="Comic Sans MS"/>
              </a:rPr>
              <a:t>’</a:t>
            </a:r>
            <a:endParaRPr lang="en-US" b="1" baseline="-250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6343" y="4375139"/>
            <a:ext cx="4031873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</a:pPr>
            <a:r>
              <a:rPr lang="en-US" b="1" u="sng" dirty="0" err="1" smtClean="0">
                <a:latin typeface="Comic Sans MS"/>
                <a:cs typeface="Comic Sans MS"/>
              </a:rPr>
              <a:t>pA</a:t>
            </a:r>
            <a:r>
              <a:rPr lang="en-US" b="1" u="sng" dirty="0" smtClean="0">
                <a:latin typeface="Comic Sans MS"/>
                <a:cs typeface="Comic Sans MS"/>
              </a:rPr>
              <a:t> Philosophy: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latin typeface="Comic Sans MS"/>
                <a:cs typeface="Comic Sans MS"/>
              </a:rPr>
              <a:t>veto </a:t>
            </a:r>
            <a:r>
              <a:rPr lang="en-US" b="1" dirty="0" err="1" smtClean="0">
                <a:latin typeface="Comic Sans MS"/>
                <a:cs typeface="Comic Sans MS"/>
              </a:rPr>
              <a:t>p/n</a:t>
            </a:r>
            <a:r>
              <a:rPr lang="en-US" b="1" dirty="0" smtClean="0">
                <a:latin typeface="Comic Sans MS"/>
                <a:cs typeface="Comic Sans MS"/>
              </a:rPr>
              <a:t> from A by no hit in </a:t>
            </a:r>
          </a:p>
          <a:p>
            <a:pPr>
              <a:buClr>
                <a:srgbClr val="0000FF"/>
              </a:buClr>
            </a:pPr>
            <a:r>
              <a:rPr lang="en-US" b="1" dirty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  RP and ZDC  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1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&gt;-0.016 </a:t>
            </a:r>
            <a:endParaRPr lang="en-US" b="1" dirty="0" smtClean="0">
              <a:latin typeface="Comic Sans MS"/>
              <a:cs typeface="Comic Sans MS"/>
            </a:endParaRP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>
                <a:solidFill>
                  <a:srgbClr val="66CCFF"/>
                </a:solidFill>
                <a:latin typeface="Comic Sans MS"/>
                <a:cs typeface="Comic Sans MS"/>
              </a:rPr>
              <a:t>detect p’ in RP 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-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0.2&lt;t</a:t>
            </a:r>
            <a:r>
              <a:rPr lang="en-US" b="1" baseline="-25000" dirty="0">
                <a:solidFill>
                  <a:srgbClr val="80FF00"/>
                </a:solidFill>
                <a:latin typeface="Comic Sans MS"/>
                <a:cs typeface="Comic Sans MS"/>
              </a:rPr>
              <a:t>2</a:t>
            </a:r>
            <a:r>
              <a:rPr lang="en-US" b="1" dirty="0">
                <a:solidFill>
                  <a:srgbClr val="80FF00"/>
                </a:solidFill>
                <a:latin typeface="Comic Sans MS"/>
                <a:cs typeface="Comic Sans MS"/>
              </a:rPr>
              <a:t>&lt;-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0.016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  <a:p>
            <a:pPr>
              <a:buClr>
                <a:srgbClr val="0000FF"/>
              </a:buClr>
            </a:pPr>
            <a:r>
              <a:rPr lang="en-US" b="1" dirty="0" smtClean="0">
                <a:solidFill>
                  <a:srgbClr val="FF66FF"/>
                </a:solidFill>
                <a:latin typeface="Comic Sans MS"/>
                <a:cs typeface="Comic Sans MS"/>
                <a:sym typeface="Wingdings"/>
              </a:rPr>
              <a:t>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155800 J/</a:t>
            </a:r>
            <a:r>
              <a:rPr lang="en-US" b="1" dirty="0">
                <a:solidFill>
                  <a:srgbClr val="FF00FF"/>
                </a:solidFill>
                <a:latin typeface="Symbol" charset="2"/>
                <a:cs typeface="Symbol" charset="2"/>
                <a:sym typeface="Wingdings"/>
              </a:rPr>
              <a:t>Y  </a:t>
            </a:r>
            <a:r>
              <a:rPr lang="en-US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in 100 pb</a:t>
            </a:r>
            <a:r>
              <a:rPr lang="en-US" b="1" baseline="30000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-</a:t>
            </a:r>
            <a:r>
              <a:rPr lang="en-US" b="1" baseline="30000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1</a:t>
            </a:r>
            <a:r>
              <a:rPr lang="en-US" b="1" dirty="0" smtClean="0">
                <a:solidFill>
                  <a:srgbClr val="80FF00"/>
                </a:solidFill>
                <a:latin typeface="Comic Sans MS"/>
                <a:cs typeface="Comic Sans MS"/>
              </a:rPr>
              <a:t> </a:t>
            </a:r>
            <a:endParaRPr lang="en-US" b="1" dirty="0">
              <a:solidFill>
                <a:srgbClr val="80FF00"/>
              </a:solidFill>
              <a:latin typeface="Comic Sans MS"/>
              <a:cs typeface="Comic Sans MS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6867683" y="791296"/>
            <a:ext cx="2119757" cy="1622341"/>
            <a:chOff x="6715283" y="638896"/>
            <a:chExt cx="2119757" cy="1622341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6878320" y="762637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01251" y="756091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959600" y="1589564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00152" y="1655626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679414" y="1304632"/>
            <a:ext cx="2119757" cy="1622341"/>
            <a:chOff x="6715283" y="638896"/>
            <a:chExt cx="2119757" cy="1622341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15283" y="638896"/>
              <a:ext cx="2119757" cy="1622341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6878320" y="762637"/>
              <a:ext cx="28065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201251" y="756091"/>
              <a:ext cx="3130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  <a:latin typeface="Comic Sans MS Bold"/>
                  <a:cs typeface="Comic Sans MS Bold"/>
                </a:rPr>
                <a:t>p</a:t>
              </a:r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959600" y="1589564"/>
              <a:ext cx="4093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200152" y="1655626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mic Sans MS Bold"/>
                  <a:cs typeface="Comic Sans MS Bold"/>
                </a:rPr>
                <a:t>Au’</a:t>
              </a:r>
              <a:endParaRPr lang="en-US" sz="1400" dirty="0">
                <a:solidFill>
                  <a:schemeClr val="bg1"/>
                </a:solidFill>
                <a:latin typeface="Comic Sans MS Bold"/>
                <a:cs typeface="Comic Sans MS Bold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4663090" y="3425835"/>
            <a:ext cx="433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t-distribution for target being p or Au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021659" y="1400661"/>
            <a:ext cx="0" cy="2373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2713559" y="1386990"/>
            <a:ext cx="0" cy="2373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566143" y="4099338"/>
            <a:ext cx="0" cy="2373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258043" y="4085667"/>
            <a:ext cx="0" cy="2373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05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</a:t>
            </a:r>
            <a:r>
              <a:rPr lang="en-US" dirty="0" smtClean="0"/>
              <a:t>Summary 2015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Charge from Berndt Müller: Prepare for 15 or 22 </a:t>
            </a:r>
            <a:r>
              <a:rPr lang="en-US" dirty="0" err="1" smtClean="0"/>
              <a:t>cryo</a:t>
            </a:r>
            <a:r>
              <a:rPr lang="en-US" dirty="0" smtClean="0"/>
              <a:t>-weeks scenarios at √s=200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15 </a:t>
            </a:r>
            <a:r>
              <a:rPr lang="en-US" dirty="0" err="1" smtClean="0"/>
              <a:t>cryo</a:t>
            </a:r>
            <a:r>
              <a:rPr lang="en-US" dirty="0" smtClean="0"/>
              <a:t>-weeks</a:t>
            </a:r>
          </a:p>
          <a:p>
            <a:pPr lvl="1"/>
            <a:r>
              <a:rPr lang="en-US" dirty="0" smtClean="0"/>
              <a:t>Up to 11 physics weeks of </a:t>
            </a:r>
            <a:r>
              <a:rPr lang="en-US" dirty="0" err="1" smtClean="0"/>
              <a:t>p+</a:t>
            </a:r>
            <a:r>
              <a:rPr lang="en-US" dirty="0" err="1" smtClean="0"/>
              <a:t>A</a:t>
            </a:r>
            <a:r>
              <a:rPr lang="en-US" dirty="0" smtClean="0"/>
              <a:t> </a:t>
            </a:r>
            <a:r>
              <a:rPr lang="en-US" dirty="0" smtClean="0"/>
              <a:t>or </a:t>
            </a:r>
            <a:r>
              <a:rPr lang="en-US" dirty="0" smtClean="0"/>
              <a:t>11 </a:t>
            </a:r>
            <a:r>
              <a:rPr lang="en-US" dirty="0" smtClean="0"/>
              <a:t>physics of </a:t>
            </a:r>
            <a:r>
              <a:rPr lang="en-US" dirty="0" err="1" smtClean="0"/>
              <a:t>p+p</a:t>
            </a:r>
            <a:endParaRPr lang="en-US" dirty="0" smtClean="0"/>
          </a:p>
          <a:p>
            <a:pPr lvl="1"/>
            <a:r>
              <a:rPr lang="en-US" dirty="0" smtClean="0"/>
              <a:t>too </a:t>
            </a:r>
            <a:r>
              <a:rPr lang="en-US" dirty="0" smtClean="0"/>
              <a:t>short for 2 </a:t>
            </a:r>
            <a:r>
              <a:rPr lang="en-US" dirty="0" smtClean="0"/>
              <a:t>species, not clear to me what it will be</a:t>
            </a:r>
            <a:endParaRPr lang="en-US" dirty="0" smtClean="0"/>
          </a:p>
          <a:p>
            <a:r>
              <a:rPr lang="en-US" dirty="0" smtClean="0"/>
              <a:t>22 </a:t>
            </a:r>
            <a:r>
              <a:rPr lang="en-US" dirty="0" err="1" smtClean="0"/>
              <a:t>cryo</a:t>
            </a:r>
            <a:r>
              <a:rPr lang="en-US" dirty="0" smtClean="0"/>
              <a:t>-weeks</a:t>
            </a:r>
          </a:p>
          <a:p>
            <a:pPr lvl="1"/>
            <a:r>
              <a:rPr lang="en-US" dirty="0" smtClean="0"/>
              <a:t>11 physics weeks of </a:t>
            </a:r>
            <a:r>
              <a:rPr lang="en-US" dirty="0" err="1"/>
              <a:t>p</a:t>
            </a:r>
            <a:r>
              <a:rPr lang="en-US" dirty="0" err="1" smtClean="0"/>
              <a:t>+A</a:t>
            </a:r>
            <a:r>
              <a:rPr lang="en-US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5/6 </a:t>
            </a:r>
            <a:r>
              <a:rPr lang="en-US" dirty="0" smtClean="0"/>
              <a:t>weeks of </a:t>
            </a:r>
            <a:r>
              <a:rPr lang="en-US" dirty="0" err="1" smtClean="0"/>
              <a:t>p+p</a:t>
            </a:r>
            <a:endParaRPr lang="en-US" dirty="0" smtClean="0"/>
          </a:p>
          <a:p>
            <a:pPr lvl="1"/>
            <a:r>
              <a:rPr lang="en-US" dirty="0" smtClean="0"/>
              <a:t>Transverse</a:t>
            </a:r>
            <a:r>
              <a:rPr lang="en-US" dirty="0" smtClean="0"/>
              <a:t> </a:t>
            </a:r>
            <a:r>
              <a:rPr lang="en-US" dirty="0" err="1" smtClean="0"/>
              <a:t>pp</a:t>
            </a:r>
            <a:r>
              <a:rPr lang="en-US" dirty="0" smtClean="0"/>
              <a:t> and </a:t>
            </a:r>
            <a:r>
              <a:rPr lang="en-US" dirty="0" err="1" smtClean="0"/>
              <a:t>pA</a:t>
            </a:r>
            <a:r>
              <a:rPr lang="en-US" dirty="0" smtClean="0"/>
              <a:t> because </a:t>
            </a:r>
            <a:r>
              <a:rPr lang="en-US" dirty="0" smtClean="0"/>
              <a:t>FMS and Roman Pots </a:t>
            </a:r>
            <a:r>
              <a:rPr lang="en-US" dirty="0" smtClean="0"/>
              <a:t>will be installed</a:t>
            </a:r>
          </a:p>
          <a:p>
            <a:pPr lvl="1"/>
            <a:r>
              <a:rPr lang="en-US" dirty="0" err="1" smtClean="0"/>
              <a:t>pp</a:t>
            </a:r>
            <a:r>
              <a:rPr lang="en-US" dirty="0" smtClean="0"/>
              <a:t> still HI </a:t>
            </a:r>
            <a:r>
              <a:rPr lang="en-US" dirty="0" smtClean="0"/>
              <a:t>reference data</a:t>
            </a:r>
            <a:r>
              <a:rPr lang="en-US" dirty="0" smtClean="0"/>
              <a:t>: need to see what is needed in detail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6166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06800" y="2854960"/>
            <a:ext cx="25437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CC66FF"/>
                </a:solidFill>
                <a:latin typeface="Comic Sans MS"/>
                <a:cs typeface="Comic Sans MS"/>
              </a:rPr>
              <a:t>BACKUP</a:t>
            </a:r>
            <a:endParaRPr lang="en-US" sz="4800" b="1" dirty="0">
              <a:solidFill>
                <a:srgbClr val="CC66FF"/>
              </a:solidFill>
              <a:latin typeface="Comic Sans MS"/>
              <a:cs typeface="Comic Sans M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21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4709294" y="1769195"/>
            <a:ext cx="4115469" cy="5088805"/>
          </a:xfrm>
          <a:ln/>
        </p:spPr>
        <p:txBody>
          <a:bodyPr lIns="64291" tIns="32146" rIns="64291" bIns="32146"/>
          <a:lstStyle/>
          <a:p>
            <a:pPr marL="377501">
              <a:lnSpc>
                <a:spcPct val="90000"/>
              </a:lnSpc>
              <a:buClr>
                <a:srgbClr val="0000FF"/>
              </a:buClr>
              <a:buSzPct val="100000"/>
            </a:pPr>
            <a:r>
              <a:rPr lang="en-US" sz="2100" dirty="0"/>
              <a:t>Phase I: 8 Roman pots at ±55.5, ±58.5m from the IP</a:t>
            </a:r>
            <a:endParaRPr lang="en-US" dirty="0"/>
          </a:p>
          <a:p>
            <a:pPr marL="377501">
              <a:lnSpc>
                <a:spcPct val="90000"/>
              </a:lnSpc>
              <a:buClr>
                <a:srgbClr val="0000FF"/>
              </a:buClr>
              <a:buSzPct val="100000"/>
            </a:pPr>
            <a:r>
              <a:rPr lang="en-US" sz="2100" dirty="0"/>
              <a:t>Require special beam tune :large </a:t>
            </a:r>
            <a:r>
              <a:rPr lang="en-US" sz="2100" dirty="0">
                <a:latin typeface="Symbol" charset="0"/>
                <a:cs typeface="Symbol" charset="0"/>
                <a:sym typeface="Symbol" charset="0"/>
              </a:rPr>
              <a:t>β</a:t>
            </a:r>
            <a:r>
              <a:rPr lang="en-US" sz="2100" dirty="0">
                <a:cs typeface="Lucida Grande" charset="0"/>
              </a:rPr>
              <a:t>* (21m for √s=200 </a:t>
            </a:r>
            <a:r>
              <a:rPr lang="en-US" sz="2100" dirty="0" err="1">
                <a:cs typeface="Lucida Grande" charset="0"/>
              </a:rPr>
              <a:t>GeV</a:t>
            </a:r>
            <a:r>
              <a:rPr lang="en-US" sz="2100" dirty="0">
                <a:cs typeface="Lucida Grande" charset="0"/>
              </a:rPr>
              <a:t>) for minimal angular divergence</a:t>
            </a:r>
            <a:endParaRPr lang="en-US" dirty="0"/>
          </a:p>
          <a:p>
            <a:pPr marL="377501">
              <a:lnSpc>
                <a:spcPct val="90000"/>
              </a:lnSpc>
              <a:buClr>
                <a:srgbClr val="0000FF"/>
              </a:buClr>
              <a:buSzPct val="100000"/>
            </a:pPr>
            <a:r>
              <a:rPr lang="en-US" sz="2100" dirty="0"/>
              <a:t>Successful run in 2009: Analysis in progress focusing on small-t processes (0.002&lt;|t|&lt;0.03 GeV</a:t>
            </a:r>
            <a:r>
              <a:rPr lang="en-US" sz="2100" baseline="30000" dirty="0"/>
              <a:t>2</a:t>
            </a:r>
            <a:r>
              <a:rPr lang="en-US" sz="2100" dirty="0"/>
              <a:t>) 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64291" tIns="32146" rIns="64291" bIns="32146"/>
          <a:lstStyle/>
          <a:p>
            <a:r>
              <a:rPr lang="en-US"/>
              <a:t>Roman Pots at STAR (Phase I) </a:t>
            </a:r>
          </a:p>
        </p:txBody>
      </p:sp>
      <p:pic>
        <p:nvPicPr>
          <p:cNvPr id="38915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13" y="1438330"/>
            <a:ext cx="4420195" cy="396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/>
          </p:cNvSpPr>
          <p:nvPr/>
        </p:nvSpPr>
        <p:spPr bwMode="auto">
          <a:xfrm>
            <a:off x="461670" y="5712133"/>
            <a:ext cx="37491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1500" b="1" dirty="0">
                <a:latin typeface="Comic Sans MS"/>
                <a:ea typeface="ＭＳ Ｐゴシック" charset="0"/>
                <a:cs typeface="Comic Sans MS"/>
              </a:rPr>
              <a:t>Beam transport simulation using Hector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69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300" y="3180858"/>
            <a:ext cx="3004820" cy="25692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253" y="3196099"/>
            <a:ext cx="2941862" cy="2511560"/>
          </a:xfrm>
          <a:prstGeom prst="rect">
            <a:avLst/>
          </a:prstGeom>
        </p:spPr>
      </p:pic>
      <p:sp>
        <p:nvSpPr>
          <p:cNvPr id="43009" name="Rectangle 1"/>
          <p:cNvSpPr>
            <a:spLocks noGrp="1" noChangeArrowheads="1"/>
          </p:cNvSpPr>
          <p:nvPr>
            <p:ph type="title"/>
          </p:nvPr>
        </p:nvSpPr>
        <p:spPr>
          <a:xfrm>
            <a:off x="-762000" y="29632"/>
            <a:ext cx="9880600" cy="609264"/>
          </a:xfrm>
          <a:ln/>
        </p:spPr>
        <p:txBody>
          <a:bodyPr lIns="64291" tIns="32146" rIns="64291" bIns="32146"/>
          <a:lstStyle/>
          <a:p>
            <a:r>
              <a:rPr lang="en-US" sz="2600" dirty="0"/>
              <a:t>Spectator proton from </a:t>
            </a:r>
            <a:r>
              <a:rPr lang="en-US" sz="2600" baseline="32000" dirty="0"/>
              <a:t>3</a:t>
            </a:r>
            <a:r>
              <a:rPr lang="en-US" sz="2600" dirty="0"/>
              <a:t>He with the current RHIC optics</a:t>
            </a: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853906"/>
            <a:ext cx="9118600" cy="626427"/>
          </a:xfrm>
          <a:ln/>
        </p:spPr>
        <p:txBody>
          <a:bodyPr lIns="64291" tIns="32146" rIns="64291" bIns="32146"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1600" dirty="0" smtClean="0"/>
              <a:t> The </a:t>
            </a:r>
            <a:r>
              <a:rPr lang="en-US" sz="1600" dirty="0"/>
              <a:t>same RP configuration with the current RHIC optics (at z ~ 15m between </a:t>
            </a:r>
            <a:r>
              <a:rPr lang="en-US" sz="1600" dirty="0" smtClean="0"/>
              <a:t>DX-D0</a:t>
            </a:r>
            <a:r>
              <a:rPr lang="en-US" sz="1600" dirty="0"/>
              <a:t>)</a:t>
            </a:r>
          </a:p>
          <a:p>
            <a:pPr marL="0" indent="0">
              <a:spcBef>
                <a:spcPts val="0"/>
              </a:spcBef>
            </a:pPr>
            <a:r>
              <a:rPr lang="en-US" sz="1600" dirty="0" smtClean="0"/>
              <a:t> Acceptance </a:t>
            </a:r>
            <a:r>
              <a:rPr lang="en-US" sz="1600" dirty="0"/>
              <a:t>~ </a:t>
            </a:r>
            <a:r>
              <a:rPr lang="en-US" sz="1600" dirty="0" smtClean="0"/>
              <a:t>92% </a:t>
            </a:r>
            <a:endParaRPr lang="en-US" sz="16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329" y="2988335"/>
            <a:ext cx="2723555" cy="305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6"/>
          <p:cNvSpPr>
            <a:spLocks/>
          </p:cNvSpPr>
          <p:nvPr/>
        </p:nvSpPr>
        <p:spPr bwMode="auto">
          <a:xfrm>
            <a:off x="6581344" y="3134468"/>
            <a:ext cx="1688300" cy="276999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Accepted in RP</a:t>
            </a:r>
          </a:p>
        </p:txBody>
      </p:sp>
      <p:sp>
        <p:nvSpPr>
          <p:cNvPr id="43015" name="Rectangle 7"/>
          <p:cNvSpPr>
            <a:spLocks/>
          </p:cNvSpPr>
          <p:nvPr/>
        </p:nvSpPr>
        <p:spPr bwMode="auto">
          <a:xfrm>
            <a:off x="3479900" y="3134468"/>
            <a:ext cx="2234837" cy="276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/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Passed DX aperture</a:t>
            </a:r>
          </a:p>
        </p:txBody>
      </p:sp>
      <p:sp>
        <p:nvSpPr>
          <p:cNvPr id="43016" name="Rectangle 8"/>
          <p:cNvSpPr>
            <a:spLocks/>
          </p:cNvSpPr>
          <p:nvPr/>
        </p:nvSpPr>
        <p:spPr bwMode="auto">
          <a:xfrm>
            <a:off x="1019151" y="3134468"/>
            <a:ext cx="1114037" cy="276999"/>
          </a:xfrm>
          <a:prstGeom prst="rect">
            <a:avLst/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generated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7" y="638896"/>
            <a:ext cx="3660834" cy="242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3788569" y="997069"/>
            <a:ext cx="3953351" cy="831732"/>
          </a:xfrm>
          <a:prstGeom prst="rect">
            <a:avLst/>
          </a:prstGeom>
          <a:ln/>
        </p:spPr>
        <p:txBody>
          <a:bodyPr lIns="64291" tIns="32146" rIns="64291" bIns="32146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rgbClr val="CC66FF"/>
              </a:buClr>
              <a:buSzPct val="95000"/>
              <a:buFont typeface="Wingdings" charset="2"/>
              <a:buChar char="q"/>
              <a:defRPr kumimoji="0" sz="20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rgbClr val="CC66FF"/>
              </a:buClr>
              <a:buSzPct val="90000"/>
              <a:buFont typeface="Wingdings" charset="2"/>
              <a:buChar char="u"/>
              <a:defRPr kumimoji="0" sz="18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SzPct val="150000"/>
              <a:buFont typeface="Wingdings" charset="2"/>
              <a:buChar char="§"/>
              <a:defRPr kumimoji="0" sz="16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²"/>
              <a:defRPr kumimoji="0" sz="14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rgbClr val="CC66FF"/>
              </a:buClr>
              <a:buFont typeface="Wingdings" charset="2"/>
              <a:buChar char="ü"/>
              <a:defRPr kumimoji="0" sz="1200" b="1" i="0" kern="1200">
                <a:solidFill>
                  <a:schemeClr val="tx1"/>
                </a:solidFill>
                <a:latin typeface="Comic Sans MS"/>
                <a:ea typeface="+mn-ea"/>
                <a:cs typeface="Comic Sans M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rgbClr val="0000FF"/>
              </a:buClr>
            </a:pPr>
            <a:r>
              <a:rPr lang="en-US" sz="1500" dirty="0" smtClean="0"/>
              <a:t> Momentum smearing mainly due 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  <a:buNone/>
            </a:pPr>
            <a:r>
              <a:rPr lang="en-US" sz="1500" dirty="0"/>
              <a:t> </a:t>
            </a:r>
            <a:r>
              <a:rPr lang="en-US" sz="1500" dirty="0" smtClean="0"/>
              <a:t>  to Fermi motion + Lorentz boost</a:t>
            </a:r>
          </a:p>
          <a:p>
            <a:pPr marL="0" indent="0">
              <a:spcBef>
                <a:spcPts val="0"/>
              </a:spcBef>
              <a:buClr>
                <a:srgbClr val="0000FF"/>
              </a:buClr>
            </a:pPr>
            <a:r>
              <a:rPr lang="en-US" sz="1500" dirty="0" smtClean="0"/>
              <a:t> Angle &lt;~3mrad (&gt;99.9%)</a:t>
            </a:r>
            <a:endParaRPr lang="en-US" sz="1500" dirty="0"/>
          </a:p>
        </p:txBody>
      </p:sp>
      <p:sp>
        <p:nvSpPr>
          <p:cNvPr id="2" name="TextBox 1"/>
          <p:cNvSpPr txBox="1"/>
          <p:nvPr/>
        </p:nvSpPr>
        <p:spPr>
          <a:xfrm rot="16200000">
            <a:off x="-340468" y="1680141"/>
            <a:ext cx="92112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0000"/>
                </a:solidFill>
              </a:rPr>
              <a:t>Angle [rad]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562195" y="2719308"/>
            <a:ext cx="14822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Study: JH Lee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E.C. Aschenauer &amp; W. Guryn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99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smtClean="0"/>
              <a:t>15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Run </a:t>
            </a:r>
            <a:r>
              <a:rPr lang="en-US" dirty="0" smtClean="0"/>
              <a:t>12, </a:t>
            </a:r>
            <a:r>
              <a:rPr lang="en-US" dirty="0" smtClean="0"/>
              <a:t>we sampled </a:t>
            </a:r>
            <a:r>
              <a:rPr lang="en-US" dirty="0" smtClean="0"/>
              <a:t>22 </a:t>
            </a:r>
            <a:r>
              <a:rPr lang="en-US" dirty="0" smtClean="0"/>
              <a:t>pb</a:t>
            </a:r>
            <a:r>
              <a:rPr lang="en-US" baseline="30000" dirty="0" smtClean="0"/>
              <a:t>-1</a:t>
            </a:r>
            <a:r>
              <a:rPr lang="en-US" dirty="0" smtClean="0"/>
              <a:t> at </a:t>
            </a:r>
            <a:r>
              <a:rPr lang="en-US" dirty="0" smtClean="0"/>
              <a:t>61/58</a:t>
            </a:r>
            <a:r>
              <a:rPr lang="en-US" dirty="0" smtClean="0"/>
              <a:t>% </a:t>
            </a:r>
            <a:r>
              <a:rPr lang="en-US" dirty="0" smtClean="0"/>
              <a:t>polarization over </a:t>
            </a:r>
            <a:r>
              <a:rPr lang="en-US" dirty="0" smtClean="0"/>
              <a:t>~5 </a:t>
            </a:r>
            <a:r>
              <a:rPr lang="en-US" dirty="0" smtClean="0"/>
              <a:t>weeks with </a:t>
            </a:r>
            <a:r>
              <a:rPr lang="en-US" dirty="0" smtClean="0"/>
              <a:t>&gt;70</a:t>
            </a:r>
            <a:r>
              <a:rPr lang="en-US" dirty="0" smtClean="0"/>
              <a:t>% </a:t>
            </a:r>
            <a:r>
              <a:rPr lang="en-US" dirty="0" smtClean="0"/>
              <a:t>data-taking efficiency</a:t>
            </a:r>
          </a:p>
          <a:p>
            <a:r>
              <a:rPr lang="en-US" dirty="0" smtClean="0"/>
              <a:t>In Run </a:t>
            </a:r>
            <a:r>
              <a:rPr lang="en-US" dirty="0" smtClean="0"/>
              <a:t>15, </a:t>
            </a:r>
            <a:r>
              <a:rPr lang="en-US" dirty="0" smtClean="0"/>
              <a:t>we plan to sample </a:t>
            </a:r>
            <a:r>
              <a:rPr lang="en-US" dirty="0" smtClean="0"/>
              <a:t>40 </a:t>
            </a:r>
            <a:r>
              <a:rPr lang="en-US" dirty="0" smtClean="0"/>
              <a:t>pb</a:t>
            </a:r>
            <a:r>
              <a:rPr lang="en-US" baseline="30000" dirty="0" smtClean="0"/>
              <a:t>-1</a:t>
            </a:r>
            <a:r>
              <a:rPr lang="en-US" dirty="0" smtClean="0"/>
              <a:t> at </a:t>
            </a:r>
            <a:r>
              <a:rPr lang="en-US" dirty="0" smtClean="0"/>
              <a:t>~60% </a:t>
            </a:r>
            <a:r>
              <a:rPr lang="en-US" dirty="0" smtClean="0"/>
              <a:t>polarization over 5 weeks</a:t>
            </a:r>
          </a:p>
          <a:p>
            <a:r>
              <a:rPr lang="en-US" dirty="0" smtClean="0"/>
              <a:t>Higher FOM in Run </a:t>
            </a:r>
            <a:r>
              <a:rPr lang="en-US" dirty="0" smtClean="0"/>
              <a:t>15 </a:t>
            </a:r>
            <a:r>
              <a:rPr lang="en-US" dirty="0" smtClean="0"/>
              <a:t>will </a:t>
            </a:r>
            <a:r>
              <a:rPr lang="en-US" dirty="0" smtClean="0"/>
              <a:t>hopefully come </a:t>
            </a:r>
            <a:r>
              <a:rPr lang="en-US" dirty="0" smtClean="0"/>
              <a:t>from: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igher luminosity from electron lensing (2x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need still to commission the e-Lens nothing done till now in Run-13</a:t>
            </a:r>
            <a:endParaRPr lang="en-US" dirty="0" smtClean="0"/>
          </a:p>
          <a:p>
            <a:pPr lvl="1"/>
            <a:r>
              <a:rPr lang="en-US" dirty="0" smtClean="0"/>
              <a:t>there is the hope of higher </a:t>
            </a:r>
            <a:r>
              <a:rPr lang="en-US" dirty="0" smtClean="0"/>
              <a:t>polarization </a:t>
            </a:r>
            <a:r>
              <a:rPr lang="en-US" dirty="0" smtClean="0"/>
              <a:t>from</a:t>
            </a:r>
            <a:r>
              <a:rPr lang="en-US" dirty="0" smtClean="0"/>
              <a:t> the </a:t>
            </a:r>
            <a:r>
              <a:rPr lang="en-US" dirty="0" smtClean="0"/>
              <a:t>new polarized ion source (+5% at source and +4% at RHIC</a:t>
            </a:r>
            <a:r>
              <a:rPr lang="en-US" dirty="0" smtClean="0"/>
              <a:t>), have not seen anything from it in Run-13</a:t>
            </a:r>
            <a:endParaRPr lang="en-US" dirty="0" smtClean="0"/>
          </a:p>
          <a:p>
            <a:pPr lvl="1"/>
            <a:r>
              <a:rPr lang="en-US" dirty="0" smtClean="0"/>
              <a:t>maybe some improved </a:t>
            </a:r>
            <a:r>
              <a:rPr lang="en-US" dirty="0" smtClean="0"/>
              <a:t>data-taking efficiency</a:t>
            </a:r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944605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164"/>
            <a:ext cx="9118600" cy="487870"/>
          </a:xfrm>
        </p:spPr>
        <p:txBody>
          <a:bodyPr/>
          <a:lstStyle/>
          <a:p>
            <a:r>
              <a:rPr lang="en-US" dirty="0" smtClean="0"/>
              <a:t>Physics Motivations p</a:t>
            </a:r>
            <a:r>
              <a:rPr lang="en-US" baseline="30000" dirty="0"/>
              <a:t>(↑)</a:t>
            </a:r>
            <a:r>
              <a:rPr lang="en-US" dirty="0" smtClean="0"/>
              <a:t>p and p</a:t>
            </a:r>
            <a:r>
              <a:rPr lang="en-US" baseline="30000" dirty="0"/>
              <a:t>(↑)</a:t>
            </a:r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</a:t>
            </a:r>
            <a:r>
              <a:rPr lang="en-US" baseline="30000" dirty="0"/>
              <a:t>(↑)</a:t>
            </a:r>
            <a:r>
              <a:rPr lang="en-US" dirty="0" smtClean="0"/>
              <a:t>p</a:t>
            </a:r>
          </a:p>
          <a:p>
            <a:pPr lvl="1"/>
            <a:r>
              <a:rPr lang="en-US" dirty="0" smtClean="0"/>
              <a:t>increase statistics for classical observables sensitive to </a:t>
            </a:r>
            <a:r>
              <a:rPr lang="en-US" dirty="0" err="1" smtClean="0"/>
              <a:t>sivers</a:t>
            </a:r>
            <a:r>
              <a:rPr lang="en-US" dirty="0" smtClean="0"/>
              <a:t> and </a:t>
            </a:r>
            <a:r>
              <a:rPr lang="en-US" dirty="0" err="1" smtClean="0"/>
              <a:t>transversity</a:t>
            </a:r>
            <a:endParaRPr lang="en-US" dirty="0" smtClean="0"/>
          </a:p>
          <a:p>
            <a:pPr lvl="2"/>
            <a:r>
              <a:rPr lang="en-US" dirty="0" err="1" smtClean="0"/>
              <a:t>iff</a:t>
            </a:r>
            <a:r>
              <a:rPr lang="en-US" dirty="0" smtClean="0"/>
              <a:t>, A</a:t>
            </a:r>
            <a:r>
              <a:rPr lang="en-US" baseline="-25000" dirty="0" smtClean="0"/>
              <a:t>N</a:t>
            </a:r>
            <a:r>
              <a:rPr lang="en-US" dirty="0" smtClean="0"/>
              <a:t>(</a:t>
            </a:r>
            <a:r>
              <a:rPr lang="en-US" dirty="0" err="1" smtClean="0"/>
              <a:t>jet+hadron</a:t>
            </a:r>
            <a:r>
              <a:rPr lang="en-US" dirty="0" smtClean="0"/>
              <a:t>), A</a:t>
            </a:r>
            <a:r>
              <a:rPr lang="en-US" baseline="-25000" dirty="0" smtClean="0"/>
              <a:t>N</a:t>
            </a:r>
            <a:r>
              <a:rPr lang="en-US" dirty="0" smtClean="0"/>
              <a:t>(direct photon), </a:t>
            </a:r>
            <a:r>
              <a:rPr lang="en-US" dirty="0"/>
              <a:t>A</a:t>
            </a:r>
            <a:r>
              <a:rPr lang="en-US" baseline="-25000" dirty="0"/>
              <a:t>N</a:t>
            </a:r>
            <a:r>
              <a:rPr lang="en-US" dirty="0"/>
              <a:t>(</a:t>
            </a:r>
            <a:r>
              <a:rPr lang="en-US" dirty="0" smtClean="0"/>
              <a:t>jet), A</a:t>
            </a:r>
            <a:r>
              <a:rPr lang="en-US" baseline="-25000" dirty="0" smtClean="0"/>
              <a:t>N, ….</a:t>
            </a:r>
          </a:p>
          <a:p>
            <a:pPr lvl="1"/>
            <a:r>
              <a:rPr lang="en-US" dirty="0"/>
              <a:t>elastic scattering in p</a:t>
            </a:r>
            <a:r>
              <a:rPr lang="en-US" baseline="30000" dirty="0"/>
              <a:t>(↑)</a:t>
            </a:r>
            <a:r>
              <a:rPr lang="en-US" dirty="0" smtClean="0"/>
              <a:t>p</a:t>
            </a:r>
          </a:p>
          <a:p>
            <a:pPr lvl="2"/>
            <a:r>
              <a:rPr lang="en-US" dirty="0"/>
              <a:t>RP would detect the protons scattered under small </a:t>
            </a:r>
            <a:r>
              <a:rPr lang="en-US" dirty="0" smtClean="0"/>
              <a:t>angles</a:t>
            </a:r>
          </a:p>
          <a:p>
            <a:pPr lvl="1"/>
            <a:r>
              <a:rPr lang="en-US" dirty="0"/>
              <a:t>central </a:t>
            </a:r>
            <a:r>
              <a:rPr lang="en-US" dirty="0" smtClean="0"/>
              <a:t>diffraction to </a:t>
            </a:r>
            <a:r>
              <a:rPr lang="en-US" dirty="0"/>
              <a:t>study exotic particle production</a:t>
            </a:r>
          </a:p>
          <a:p>
            <a:pPr lvl="2"/>
            <a:r>
              <a:rPr lang="en-US" dirty="0"/>
              <a:t>RP would detect the protons scattered under small angles and veto the break up of the </a:t>
            </a:r>
            <a:r>
              <a:rPr lang="en-US" dirty="0" smtClean="0"/>
              <a:t>nucleus</a:t>
            </a:r>
            <a:endParaRPr lang="en-US" baseline="-25000" dirty="0" smtClean="0"/>
          </a:p>
          <a:p>
            <a:r>
              <a:rPr lang="en-US" dirty="0" smtClean="0"/>
              <a:t>transverse polarized p</a:t>
            </a:r>
            <a:r>
              <a:rPr lang="en-US" baseline="30000" dirty="0"/>
              <a:t>(↑)</a:t>
            </a:r>
            <a:r>
              <a:rPr lang="en-US" dirty="0" smtClean="0"/>
              <a:t>p and p</a:t>
            </a:r>
            <a:r>
              <a:rPr lang="en-US" baseline="30000" dirty="0"/>
              <a:t>(↑)</a:t>
            </a:r>
            <a:r>
              <a:rPr lang="en-US" dirty="0" smtClean="0"/>
              <a:t>A</a:t>
            </a:r>
            <a:endParaRPr lang="en-US" baseline="-25000" dirty="0" smtClean="0"/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for in exclusive J/</a:t>
            </a:r>
            <a:r>
              <a:rPr lang="en-US" dirty="0">
                <a:latin typeface="Symbol" charset="2"/>
                <a:cs typeface="Symbol" charset="2"/>
              </a:rPr>
              <a:t>Y</a:t>
            </a:r>
            <a:r>
              <a:rPr lang="en-US" dirty="0"/>
              <a:t> in UPC in </a:t>
            </a:r>
            <a:r>
              <a:rPr lang="en-US" dirty="0" err="1"/>
              <a:t>polarised</a:t>
            </a:r>
            <a:r>
              <a:rPr lang="en-US" dirty="0"/>
              <a:t> </a:t>
            </a:r>
            <a:r>
              <a:rPr lang="en-US" dirty="0" err="1"/>
              <a:t>p</a:t>
            </a:r>
            <a:r>
              <a:rPr lang="en-US" baseline="30000" dirty="0" err="1"/>
              <a:t>↑</a:t>
            </a:r>
            <a:r>
              <a:rPr lang="en-US" dirty="0" err="1"/>
              <a:t>p</a:t>
            </a:r>
            <a:r>
              <a:rPr lang="en-US" dirty="0"/>
              <a:t> or </a:t>
            </a:r>
            <a:r>
              <a:rPr lang="en-US" dirty="0" err="1"/>
              <a:t>p</a:t>
            </a:r>
            <a:r>
              <a:rPr lang="en-US" baseline="30000" dirty="0" err="1"/>
              <a:t>↑</a:t>
            </a:r>
            <a:r>
              <a:rPr lang="en-US" dirty="0" err="1"/>
              <a:t>A</a:t>
            </a:r>
            <a:r>
              <a:rPr lang="en-US" dirty="0"/>
              <a:t> collisions to constrain GPD </a:t>
            </a:r>
            <a:r>
              <a:rPr lang="en-US" dirty="0" err="1"/>
              <a:t>E</a:t>
            </a:r>
            <a:r>
              <a:rPr lang="en-US" baseline="-25000" dirty="0" err="1"/>
              <a:t>g</a:t>
            </a:r>
            <a:endParaRPr lang="en-US" baseline="-25000" dirty="0"/>
          </a:p>
          <a:p>
            <a:pPr lvl="2"/>
            <a:r>
              <a:rPr lang="en-US" dirty="0"/>
              <a:t>RP will tag the protons (</a:t>
            </a:r>
            <a:r>
              <a:rPr lang="en-US" dirty="0" err="1"/>
              <a:t>p</a:t>
            </a:r>
            <a:r>
              <a:rPr lang="en-US" baseline="30000" dirty="0" err="1"/>
              <a:t>↑</a:t>
            </a:r>
            <a:r>
              <a:rPr lang="en-US" dirty="0" err="1"/>
              <a:t>p</a:t>
            </a:r>
            <a:r>
              <a:rPr lang="en-US" dirty="0"/>
              <a:t> case) and act as the ZDC as a veto for the A-beam (</a:t>
            </a:r>
            <a:r>
              <a:rPr lang="en-US" dirty="0" err="1"/>
              <a:t>p</a:t>
            </a:r>
            <a:r>
              <a:rPr lang="en-US" baseline="30000" dirty="0" err="1"/>
              <a:t>↑</a:t>
            </a:r>
            <a:r>
              <a:rPr lang="en-US" dirty="0" err="1"/>
              <a:t>A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to study saturation arXiv:1106.1375</a:t>
            </a:r>
          </a:p>
          <a:p>
            <a:pPr lvl="1"/>
            <a:r>
              <a:rPr lang="en-US" dirty="0"/>
              <a:t>to understand the underlying sub-processes for A</a:t>
            </a:r>
            <a:r>
              <a:rPr lang="en-US" baseline="-25000" dirty="0"/>
              <a:t>N </a:t>
            </a:r>
            <a:r>
              <a:rPr lang="en-US" dirty="0"/>
              <a:t>arXiv:</a:t>
            </a:r>
            <a:r>
              <a:rPr lang="en-US" dirty="0" smtClean="0"/>
              <a:t>1201.5890</a:t>
            </a:r>
          </a:p>
          <a:p>
            <a:pPr lvl="1"/>
            <a:r>
              <a:rPr lang="en-US" dirty="0" smtClean="0"/>
              <a:t>A</a:t>
            </a:r>
            <a:r>
              <a:rPr lang="en-US" baseline="-25000" dirty="0" smtClean="0"/>
              <a:t>N</a:t>
            </a:r>
            <a:r>
              <a:rPr lang="en-US" dirty="0" smtClean="0"/>
              <a:t> in forward diffractive physics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/>
              <a:t>underlying sub-processes for </a:t>
            </a:r>
            <a:r>
              <a:rPr lang="en-US" dirty="0" smtClean="0"/>
              <a:t>A</a:t>
            </a:r>
            <a:r>
              <a:rPr lang="en-US" baseline="-25000" dirty="0" smtClean="0"/>
              <a:t>N</a:t>
            </a:r>
          </a:p>
          <a:p>
            <a:pPr lvl="2"/>
            <a:r>
              <a:rPr lang="en-US" dirty="0"/>
              <a:t>RP would detect the protons scattered under small angles and veto the break up of the nucleus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059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164"/>
            <a:ext cx="9118600" cy="487870"/>
          </a:xfrm>
        </p:spPr>
        <p:txBody>
          <a:bodyPr/>
          <a:lstStyle/>
          <a:p>
            <a:r>
              <a:rPr lang="en-US" dirty="0" smtClean="0"/>
              <a:t>Physics Motivations for </a:t>
            </a:r>
            <a:r>
              <a:rPr lang="en-US" dirty="0" err="1" smtClean="0"/>
              <a:t>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pA</a:t>
            </a:r>
            <a:r>
              <a:rPr lang="en-US" dirty="0" smtClean="0"/>
              <a:t> and comparison data for AA in mid rapidity</a:t>
            </a:r>
          </a:p>
          <a:p>
            <a:pPr lvl="1"/>
            <a:r>
              <a:rPr lang="en-US" dirty="0" smtClean="0"/>
              <a:t>Charm with HFT + MTD</a:t>
            </a:r>
          </a:p>
          <a:p>
            <a:r>
              <a:rPr lang="en-US" dirty="0" smtClean="0"/>
              <a:t>Study of saturation</a:t>
            </a:r>
          </a:p>
          <a:p>
            <a:pPr lvl="1"/>
            <a:r>
              <a:rPr lang="en-US" dirty="0" smtClean="0"/>
              <a:t>forward diffractive production in </a:t>
            </a:r>
            <a:r>
              <a:rPr lang="en-US" dirty="0" err="1" smtClean="0"/>
              <a:t>pA</a:t>
            </a:r>
            <a:endParaRPr lang="en-US" dirty="0" smtClean="0"/>
          </a:p>
          <a:p>
            <a:pPr lvl="1"/>
            <a:r>
              <a:rPr lang="en-US" dirty="0" smtClean="0"/>
              <a:t>di-hadron correlation, hadron-jet, photon-jet</a:t>
            </a:r>
          </a:p>
          <a:p>
            <a:pPr lvl="1"/>
            <a:r>
              <a:rPr lang="en-US" dirty="0" err="1" smtClean="0"/>
              <a:t>J</a:t>
            </a:r>
            <a:r>
              <a:rPr lang="en-US" baseline="-25000" dirty="0" err="1" smtClean="0"/>
              <a:t>dA</a:t>
            </a:r>
            <a:endParaRPr lang="en-US" baseline="-25000" dirty="0" smtClean="0"/>
          </a:p>
          <a:p>
            <a:pPr lvl="1"/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-broadening for J/</a:t>
            </a:r>
            <a:r>
              <a:rPr lang="en-US" dirty="0" err="1" smtClean="0"/>
              <a:t>Ψ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U,  </a:t>
            </a:r>
            <a:r>
              <a:rPr lang="en-US" dirty="0" smtClean="0"/>
              <a:t>DY(?)</a:t>
            </a:r>
          </a:p>
          <a:p>
            <a:pPr lvl="1"/>
            <a:endParaRPr lang="en-US" dirty="0" smtClean="0"/>
          </a:p>
          <a:p>
            <a:pP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need lepton/photon separation  </a:t>
            </a:r>
            <a:r>
              <a:rPr lang="en-US" dirty="0" err="1" smtClean="0">
                <a:sym typeface="Wingdings"/>
              </a:rPr>
              <a:t>preshower</a:t>
            </a:r>
            <a:r>
              <a:rPr lang="en-US" dirty="0" smtClean="0">
                <a:sym typeface="Wingdings"/>
              </a:rPr>
              <a:t> in front of FMS</a:t>
            </a:r>
          </a:p>
          <a:p>
            <a:pPr lvl="1">
              <a:buFont typeface="Wingdings" charset="0"/>
              <a:buChar char="à"/>
            </a:pPr>
            <a:r>
              <a:rPr lang="en-US" dirty="0">
                <a:sym typeface="Wingdings"/>
              </a:rPr>
              <a:t> </a:t>
            </a:r>
            <a:r>
              <a:rPr lang="en-US" dirty="0" smtClean="0">
                <a:sym typeface="Wingdings"/>
              </a:rPr>
              <a:t>provides also further hadron suppression </a:t>
            </a:r>
            <a:endParaRPr lang="en-US" dirty="0" smtClean="0"/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07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531371" y="6427258"/>
            <a:ext cx="5183912" cy="365125"/>
          </a:xfrm>
        </p:spPr>
        <p:txBody>
          <a:bodyPr/>
          <a:lstStyle/>
          <a:p>
            <a:r>
              <a:rPr lang="en-US" smtClean="0"/>
              <a:t>P. Djawotho &amp; E.C. Aschenauer </a:t>
            </a:r>
            <a:endParaRPr lang="en-US" dirty="0"/>
          </a:p>
        </p:txBody>
      </p:sp>
      <p:pic>
        <p:nvPicPr>
          <p:cNvPr id="37889" name="Picture 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0" y="706245"/>
            <a:ext cx="8367117" cy="1918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  <a:ln/>
        </p:spPr>
        <p:txBody>
          <a:bodyPr lIns="64291" tIns="32146" rIns="64291" bIns="32146"/>
          <a:lstStyle/>
          <a:p>
            <a:r>
              <a:rPr lang="en-US" dirty="0"/>
              <a:t>Forward Proton Tagging at STAR/RHIC </a:t>
            </a:r>
          </a:p>
        </p:txBody>
      </p:sp>
      <p:sp>
        <p:nvSpPr>
          <p:cNvPr id="37891" name="Rectangle 3"/>
          <p:cNvSpPr>
            <a:spLocks/>
          </p:cNvSpPr>
          <p:nvPr/>
        </p:nvSpPr>
        <p:spPr bwMode="auto">
          <a:xfrm>
            <a:off x="0" y="2855814"/>
            <a:ext cx="9144000" cy="306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5351" bIns="0" anchor="ctr"/>
          <a:lstStyle/>
          <a:p>
            <a:pPr marL="300250" indent="-265649">
              <a:spcBef>
                <a:spcPts val="615"/>
              </a:spcBef>
              <a:buSzPct val="100000"/>
              <a:buFont typeface="Verdana Bold" charset="0"/>
              <a:buChar char="•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Roman 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  <a:sym typeface="Verdana" charset="0"/>
              </a:rPr>
              <a:t>Pot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s 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to measure forward scattered </a:t>
            </a:r>
            <a:r>
              <a:rPr lang="en-US" b="1" dirty="0" err="1" smtClean="0">
                <a:latin typeface="Comic Sans MS"/>
                <a:ea typeface="ＭＳ Ｐゴシック" charset="0"/>
                <a:cs typeface="Comic Sans MS"/>
              </a:rPr>
              <a:t>ps</a:t>
            </a:r>
            <a:r>
              <a:rPr lang="en-US" b="1" dirty="0" smtClean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in diffractive processes</a:t>
            </a:r>
          </a:p>
          <a:p>
            <a:pPr marL="300250" indent="-265649">
              <a:spcBef>
                <a:spcPts val="501"/>
              </a:spcBef>
              <a:buSzPct val="100000"/>
              <a:buFont typeface="Verdana Bold" charset="0"/>
              <a:buChar char="•"/>
            </a:pPr>
            <a:r>
              <a:rPr lang="en-US" b="1" dirty="0">
                <a:latin typeface="Comic Sans MS"/>
                <a:ea typeface="ＭＳ Ｐゴシック" charset="0"/>
                <a:cs typeface="Comic Sans MS"/>
                <a:sym typeface="Verdana" charset="0"/>
              </a:rPr>
              <a:t>Staged implementation</a:t>
            </a:r>
            <a:r>
              <a:rPr lang="en-US" b="1" dirty="0">
                <a:latin typeface="Comic Sans MS"/>
                <a:ea typeface="ＭＳ Ｐゴシック" charset="0"/>
                <a:cs typeface="Comic Sans MS"/>
              </a:rPr>
              <a:t> to cover wide kinematic coverage </a:t>
            </a:r>
            <a:endParaRPr lang="en-US" sz="2400" b="1" dirty="0">
              <a:latin typeface="Comic Sans MS"/>
              <a:ea typeface="ＭＳ Ｐゴシック" charset="0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      Phase I (Installed): for low-t coverage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      Phase II (planned) : for higher-t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coverage, new RPs, reinstall old ones at old place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		  Phase II* </a:t>
            </a:r>
            <a:r>
              <a:rPr lang="en-US" sz="1600" b="1" dirty="0">
                <a:latin typeface="Comic Sans MS"/>
                <a:ea typeface="ＭＳ Ｐゴシック" charset="0"/>
                <a:cs typeface="Comic Sans MS"/>
              </a:rPr>
              <a:t>(planned) : for higher-t </a:t>
            </a:r>
            <a:r>
              <a:rPr lang="en-US" sz="1600" b="1" dirty="0" smtClean="0">
                <a:latin typeface="Comic Sans MS"/>
                <a:ea typeface="ＭＳ Ｐゴシック" charset="0"/>
                <a:cs typeface="Comic Sans MS"/>
              </a:rPr>
              <a:t>coverage, re-use RP from Phase I</a:t>
            </a:r>
            <a:endParaRPr lang="en-US" sz="1600" b="1" dirty="0">
              <a:latin typeface="Comic Sans MS"/>
              <a:ea typeface="ＭＳ Ｐゴシック" charset="0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r>
              <a:rPr lang="en-US" sz="1600" b="1" dirty="0" smtClean="0">
                <a:solidFill>
                  <a:srgbClr val="0000FF"/>
                </a:solidFill>
                <a:latin typeface="Comic Sans MS"/>
                <a:ea typeface="ＭＳ Ｐゴシック" charset="0"/>
                <a:cs typeface="Comic Sans MS"/>
              </a:rPr>
              <a:t>      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full coverage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in </a:t>
            </a:r>
            <a:r>
              <a:rPr lang="en-US" sz="1600" b="1" dirty="0" err="1">
                <a:solidFill>
                  <a:srgbClr val="0000FF"/>
                </a:solidFill>
                <a:latin typeface="Comic Sans MS"/>
                <a:cs typeface="Comic Sans MS"/>
                <a:sym typeface="Symbol" charset="0"/>
              </a:rPr>
              <a:t>φ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not possible due </a:t>
            </a: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</a:rPr>
              <a:t>to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machine constraints 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     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No dedicated running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needed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any more</a:t>
            </a: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   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250 </a:t>
            </a:r>
            <a:r>
              <a:rPr lang="en-US" sz="1600" b="1" dirty="0" err="1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to 100 </a:t>
            </a:r>
            <a:r>
              <a:rPr lang="en-US" sz="1600" b="1" dirty="0" err="1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GeV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endParaRPr lang="en-US" sz="1600" b="1" dirty="0" smtClean="0">
              <a:solidFill>
                <a:srgbClr val="FF00FF"/>
              </a:solidFill>
              <a:latin typeface="Comic Sans MS"/>
              <a:cs typeface="Comic Sans MS"/>
              <a:sym typeface="Wingdings"/>
            </a:endParaRPr>
          </a:p>
          <a:p>
            <a:pPr marL="300250" indent="-265649">
              <a:spcBef>
                <a:spcPts val="422"/>
              </a:spcBef>
            </a:pP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</a:t>
            </a:r>
            <a:r>
              <a:rPr lang="en-US" sz="1600" b="1" dirty="0" smtClean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                             scale </a:t>
            </a:r>
            <a:r>
              <a:rPr lang="en-US" sz="1600" b="1" dirty="0">
                <a:solidFill>
                  <a:srgbClr val="FF00FF"/>
                </a:solidFill>
                <a:latin typeface="Comic Sans MS"/>
                <a:cs typeface="Comic Sans MS"/>
                <a:sym typeface="Wingdings"/>
              </a:rPr>
              <a:t>t-range by 0.16</a:t>
            </a:r>
            <a:endParaRPr lang="en-US" sz="1600" b="1" dirty="0">
              <a:solidFill>
                <a:srgbClr val="FF00FF"/>
              </a:solidFill>
              <a:latin typeface="Comic Sans MS"/>
              <a:cs typeface="Comic Sans MS"/>
            </a:endParaRPr>
          </a:p>
          <a:p>
            <a:pPr marL="300250" indent="-265649">
              <a:spcBef>
                <a:spcPts val="422"/>
              </a:spcBef>
            </a:pPr>
            <a:endParaRPr lang="en-US" b="1" dirty="0">
              <a:latin typeface="Comic Sans MS"/>
              <a:ea typeface="ＭＳ Ｐゴシック" charset="0"/>
              <a:cs typeface="Comic Sans MS"/>
            </a:endParaRPr>
          </a:p>
        </p:txBody>
      </p:sp>
      <p:sp>
        <p:nvSpPr>
          <p:cNvPr id="37892" name="Rectangle 4"/>
          <p:cNvSpPr>
            <a:spLocks/>
          </p:cNvSpPr>
          <p:nvPr/>
        </p:nvSpPr>
        <p:spPr bwMode="auto">
          <a:xfrm>
            <a:off x="6097860" y="656217"/>
            <a:ext cx="1095419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at 15-17m</a:t>
            </a:r>
          </a:p>
        </p:txBody>
      </p:sp>
      <p:sp>
        <p:nvSpPr>
          <p:cNvPr id="37893" name="Rectangle 5"/>
          <p:cNvSpPr>
            <a:spLocks/>
          </p:cNvSpPr>
          <p:nvPr/>
        </p:nvSpPr>
        <p:spPr bwMode="auto">
          <a:xfrm>
            <a:off x="7548934" y="515890"/>
            <a:ext cx="1066745" cy="230832"/>
          </a:xfrm>
          <a:prstGeom prst="rect">
            <a:avLst/>
          </a:prstGeom>
          <a:solidFill>
            <a:srgbClr val="CCFF66"/>
          </a:solidFill>
          <a:ln>
            <a:noFill/>
          </a:ln>
          <a:extLst/>
        </p:spPr>
        <p:txBody>
          <a:bodyPr wrap="square" lIns="0" tIns="0" rIns="0" bIns="0" anchor="ctr">
            <a:spAutoFit/>
          </a:bodyPr>
          <a:lstStyle/>
          <a:p>
            <a:r>
              <a:rPr lang="en-US" sz="1500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at 55-58m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329837"/>
              </p:ext>
            </p:extLst>
          </p:nvPr>
        </p:nvGraphicFramePr>
        <p:xfrm>
          <a:off x="913130" y="5304603"/>
          <a:ext cx="1637030" cy="29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398" name="Equation" r:id="rId4" imgW="1917700" imgH="342900" progId="Equation.DSMT4">
                  <p:embed/>
                </p:oleObj>
              </mc:Choice>
              <mc:Fallback>
                <p:oleObj name="Equation" r:id="rId4" imgW="1917700" imgH="342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13130" y="5304603"/>
                        <a:ext cx="1637030" cy="292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16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Forward Proton Tagging at STAR/RHIC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264390"/>
              </p:ext>
            </p:extLst>
          </p:nvPr>
        </p:nvGraphicFramePr>
        <p:xfrm>
          <a:off x="913130" y="5304603"/>
          <a:ext cx="1637030" cy="292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01" name="Equation" r:id="rId3" imgW="1905000" imgH="342900" progId="Equation.DSMT4">
                  <p:embed/>
                </p:oleObj>
              </mc:Choice>
              <mc:Fallback>
                <p:oleObj name="Equation" r:id="rId3" imgW="1905000" imgH="342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130" y="5304603"/>
                        <a:ext cx="1637030" cy="29271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8"/>
          <p:cNvGrpSpPr/>
          <p:nvPr/>
        </p:nvGrpSpPr>
        <p:grpSpPr>
          <a:xfrm>
            <a:off x="2379403" y="499942"/>
            <a:ext cx="4674870" cy="3600450"/>
            <a:chOff x="-985999" y="932824"/>
            <a:chExt cx="6607666" cy="539277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85999" y="932824"/>
              <a:ext cx="6607666" cy="539277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756877" y="1482328"/>
              <a:ext cx="1772666" cy="460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J.H. Lee</a:t>
              </a:r>
              <a:endParaRPr lang="en-US" sz="14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5896" y="4353818"/>
            <a:ext cx="2606864" cy="23915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9078" y="4202550"/>
            <a:ext cx="2660650" cy="241935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2260600" y="2194245"/>
            <a:ext cx="2329998" cy="2008305"/>
          </a:xfrm>
          <a:prstGeom prst="straightConnector1">
            <a:avLst/>
          </a:prstGeom>
          <a:ln>
            <a:solidFill>
              <a:srgbClr val="00009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7" idx="0"/>
          </p:cNvCxnSpPr>
          <p:nvPr/>
        </p:nvCxnSpPr>
        <p:spPr>
          <a:xfrm>
            <a:off x="5246821" y="2942242"/>
            <a:ext cx="1762507" cy="14115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18694" y="4202550"/>
            <a:ext cx="8654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Phase-II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624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72" y="2186658"/>
            <a:ext cx="2866430" cy="2576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785" y="2187773"/>
            <a:ext cx="286196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622" y="2143125"/>
            <a:ext cx="2857500" cy="256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71120" y="29632"/>
            <a:ext cx="9047480" cy="609264"/>
          </a:xfrm>
          <a:ln/>
        </p:spPr>
        <p:txBody>
          <a:bodyPr lIns="64291" tIns="32146" rIns="64291" bIns="32146"/>
          <a:lstStyle/>
          <a:p>
            <a:r>
              <a:rPr lang="ja-JP" altLang="en-US" sz="4000" dirty="0">
                <a:latin typeface="Arial"/>
              </a:rPr>
              <a:t>“</a:t>
            </a:r>
            <a:r>
              <a:rPr lang="en-US" sz="2800" dirty="0"/>
              <a:t>Spectator</a:t>
            </a:r>
            <a:r>
              <a:rPr lang="ja-JP" altLang="en-US" sz="2800" dirty="0">
                <a:latin typeface="Arial"/>
              </a:rPr>
              <a:t>”</a:t>
            </a:r>
            <a:r>
              <a:rPr lang="en-US" sz="2800" dirty="0"/>
              <a:t> proton from deuteron with the current RHIC optics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64808" y="4798433"/>
            <a:ext cx="8684314" cy="1473200"/>
          </a:xfrm>
          <a:ln/>
        </p:spPr>
        <p:txBody>
          <a:bodyPr lIns="64291" tIns="32146" rIns="64291" bIns="32146">
            <a:normAutofit fontScale="92500"/>
          </a:bodyPr>
          <a:lstStyle/>
          <a:p>
            <a:pPr marL="625056"/>
            <a:r>
              <a:rPr lang="en-US" sz="1900" dirty="0"/>
              <a:t>Rigidity (</a:t>
            </a:r>
            <a:r>
              <a:rPr lang="en-US" sz="1900" dirty="0" err="1"/>
              <a:t>d:p</a:t>
            </a:r>
            <a:r>
              <a:rPr lang="en-US" sz="1900" dirty="0"/>
              <a:t> =2:1)</a:t>
            </a:r>
          </a:p>
          <a:p>
            <a:pPr marL="625056">
              <a:spcBef>
                <a:spcPts val="1107"/>
              </a:spcBef>
            </a:pPr>
            <a:r>
              <a:rPr lang="en-US" sz="1900" dirty="0"/>
              <a:t>The same RP configuration with the current RHIC optics (at z ~ 15m between DX and D0)</a:t>
            </a:r>
          </a:p>
          <a:p>
            <a:pPr marL="625056">
              <a:spcBef>
                <a:spcPts val="1107"/>
              </a:spcBef>
            </a:pPr>
            <a:r>
              <a:rPr lang="en-US" sz="1900" dirty="0"/>
              <a:t>Detector size and position can be optimized for optimal acceptance </a:t>
            </a:r>
          </a:p>
        </p:txBody>
      </p:sp>
      <p:sp>
        <p:nvSpPr>
          <p:cNvPr id="44038" name="Rectangle 6"/>
          <p:cNvSpPr>
            <a:spLocks/>
          </p:cNvSpPr>
          <p:nvPr/>
        </p:nvSpPr>
        <p:spPr bwMode="auto">
          <a:xfrm>
            <a:off x="6367984" y="1919793"/>
            <a:ext cx="1688300" cy="27699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mic Sans MS"/>
                <a:ea typeface="ＭＳ Ｐゴシック" charset="0"/>
                <a:cs typeface="Comic Sans MS"/>
              </a:rPr>
              <a:t>Accepted in RP</a:t>
            </a:r>
          </a:p>
        </p:txBody>
      </p:sp>
      <p:sp>
        <p:nvSpPr>
          <p:cNvPr id="44039" name="Rectangle 7"/>
          <p:cNvSpPr>
            <a:spLocks/>
          </p:cNvSpPr>
          <p:nvPr/>
        </p:nvSpPr>
        <p:spPr bwMode="auto">
          <a:xfrm>
            <a:off x="3022700" y="1919793"/>
            <a:ext cx="1952608" cy="276999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ea typeface="ＭＳ Ｐゴシック" charset="0"/>
                <a:cs typeface="Gill Sans" charset="0"/>
              </a:rPr>
              <a:t>Passed DX aperture</a:t>
            </a:r>
          </a:p>
        </p:txBody>
      </p:sp>
      <p:sp>
        <p:nvSpPr>
          <p:cNvPr id="44040" name="Rectangle 8"/>
          <p:cNvSpPr>
            <a:spLocks/>
          </p:cNvSpPr>
          <p:nvPr/>
        </p:nvSpPr>
        <p:spPr bwMode="auto">
          <a:xfrm>
            <a:off x="815951" y="1919793"/>
            <a:ext cx="1114037" cy="276999"/>
          </a:xfrm>
          <a:prstGeom prst="rect">
            <a:avLst/>
          </a:prstGeom>
          <a:solidFill>
            <a:srgbClr val="80FF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/>
                <a:ea typeface="ＭＳ Ｐゴシック" charset="0"/>
                <a:cs typeface="Comic Sans MS"/>
              </a:rPr>
              <a:t>generated</a:t>
            </a:r>
          </a:p>
        </p:txBody>
      </p: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4694298" y="95830"/>
            <a:ext cx="1714326" cy="714375"/>
            <a:chOff x="0" y="0"/>
            <a:chExt cx="1840" cy="672"/>
          </a:xfrm>
        </p:grpSpPr>
        <p:sp>
          <p:nvSpPr>
            <p:cNvPr id="44041" name="Oval 9"/>
            <p:cNvSpPr>
              <a:spLocks/>
            </p:cNvSpPr>
            <p:nvPr/>
          </p:nvSpPr>
          <p:spPr bwMode="auto">
            <a:xfrm>
              <a:off x="32" y="32"/>
              <a:ext cx="1776" cy="608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44042" name="Picture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84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Preshower</a:t>
            </a:r>
            <a:r>
              <a:rPr lang="en-US" dirty="0" smtClean="0"/>
              <a:t> in front of FMS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P. Djawotho &amp; E.C. Aschenauer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37A68-6CDC-BF4C-A518-F2B8A7ADE48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14" y="714375"/>
            <a:ext cx="661035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08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35.8|22.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ヒラギノ丸ゴ Pro W4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Metro.thmx</Template>
  <TotalTime>13101</TotalTime>
  <Words>1819</Words>
  <Application>Microsoft Macintosh PowerPoint</Application>
  <PresentationFormat>On-screen Show (4:3)</PresentationFormat>
  <Paragraphs>285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Metro</vt:lpstr>
      <vt:lpstr>Equation</vt:lpstr>
      <vt:lpstr>MathType 6.0 Equation</vt:lpstr>
      <vt:lpstr>pp and pA for 2014 BUR</vt:lpstr>
      <vt:lpstr>Executive Summary 2015</vt:lpstr>
      <vt:lpstr>Run 15 goals</vt:lpstr>
      <vt:lpstr>Physics Motivations p(↑)p and p(↑)A</vt:lpstr>
      <vt:lpstr>Physics Motivations for pA</vt:lpstr>
      <vt:lpstr>Forward Proton Tagging at STAR/RHIC </vt:lpstr>
      <vt:lpstr>Forward Proton Tagging at STAR/RHIC </vt:lpstr>
      <vt:lpstr>“Spectator” proton from deuteron with the current RHIC optics</vt:lpstr>
      <vt:lpstr>Preshower in front of FMS</vt:lpstr>
      <vt:lpstr>Diffractive Physics </vt:lpstr>
      <vt:lpstr>Long standing puzzle in forward physics: large AN at high √s </vt:lpstr>
      <vt:lpstr>Interference Fragmentation Function</vt:lpstr>
      <vt:lpstr>Collins Asymmetry</vt:lpstr>
      <vt:lpstr>AN in p↑A or Shooting Spin Through CGC</vt:lpstr>
      <vt:lpstr>Beyond form factors and quark distributions</vt:lpstr>
      <vt:lpstr>GPDs Introduction</vt:lpstr>
      <vt:lpstr>From pp to gp: UPC</vt:lpstr>
      <vt:lpstr>500 GeV pp: UPC kinematics</vt:lpstr>
      <vt:lpstr>200 GeV pAu: UPC kinematics</vt:lpstr>
      <vt:lpstr>PowerPoint Presentation</vt:lpstr>
      <vt:lpstr>Roman Pots at STAR (Phase I) </vt:lpstr>
      <vt:lpstr>Spectator proton from 3He with the current RHIC optics</vt:lpstr>
    </vt:vector>
  </TitlesOfParts>
  <Company>JLAB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we do with 200GeV polarized pp in 2011</dc:title>
  <dc:creator>elke-caroline aschenauer</dc:creator>
  <cp:lastModifiedBy>elke-caroline aschenauer</cp:lastModifiedBy>
  <cp:revision>278</cp:revision>
  <cp:lastPrinted>2010-04-22T12:46:06Z</cp:lastPrinted>
  <dcterms:created xsi:type="dcterms:W3CDTF">2011-06-24T22:36:54Z</dcterms:created>
  <dcterms:modified xsi:type="dcterms:W3CDTF">2013-04-18T15:00:52Z</dcterms:modified>
</cp:coreProperties>
</file>