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notesMasterIdLst>
    <p:notesMasterId r:id="rId29"/>
  </p:notesMasterIdLst>
  <p:handoutMasterIdLst>
    <p:handoutMasterId r:id="rId30"/>
  </p:handoutMasterIdLst>
  <p:sldIdLst>
    <p:sldId id="468" r:id="rId2"/>
    <p:sldId id="469" r:id="rId3"/>
    <p:sldId id="454" r:id="rId4"/>
    <p:sldId id="477" r:id="rId5"/>
    <p:sldId id="474" r:id="rId6"/>
    <p:sldId id="478" r:id="rId7"/>
    <p:sldId id="479" r:id="rId8"/>
    <p:sldId id="480" r:id="rId9"/>
    <p:sldId id="475" r:id="rId10"/>
    <p:sldId id="457" r:id="rId11"/>
    <p:sldId id="458" r:id="rId12"/>
    <p:sldId id="460" r:id="rId13"/>
    <p:sldId id="472" r:id="rId14"/>
    <p:sldId id="473" r:id="rId15"/>
    <p:sldId id="470" r:id="rId16"/>
    <p:sldId id="471" r:id="rId17"/>
    <p:sldId id="481" r:id="rId18"/>
    <p:sldId id="482" r:id="rId19"/>
    <p:sldId id="483" r:id="rId20"/>
    <p:sldId id="467" r:id="rId21"/>
    <p:sldId id="486" r:id="rId22"/>
    <p:sldId id="487" r:id="rId23"/>
    <p:sldId id="488" r:id="rId24"/>
    <p:sldId id="489" r:id="rId25"/>
    <p:sldId id="463" r:id="rId26"/>
    <p:sldId id="466" r:id="rId27"/>
    <p:sldId id="45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FF00"/>
    <a:srgbClr val="FFF8A3"/>
    <a:srgbClr val="CCFF66"/>
    <a:srgbClr val="CC66FF"/>
    <a:srgbClr val="FF00FF"/>
    <a:srgbClr val="FF66FF"/>
    <a:srgbClr val="FFF6D2"/>
    <a:srgbClr val="66CCFF"/>
    <a:srgbClr val="0080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4" autoAdjust="0"/>
    <p:restoredTop sz="94660"/>
  </p:normalViewPr>
  <p:slideViewPr>
    <p:cSldViewPr snapToGrid="0" snapToObjects="1" showGuides="1">
      <p:cViewPr>
        <p:scale>
          <a:sx n="110" d="100"/>
          <a:sy n="110" d="100"/>
        </p:scale>
        <p:origin x="-136" y="-80"/>
      </p:cViewPr>
      <p:guideLst>
        <p:guide orient="horz" pos="2161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w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0" Type="http://schemas.openxmlformats.org/officeDocument/2006/relationships/image" Target="../media/image31.emf"/><Relationship Id="rId11" Type="http://schemas.openxmlformats.org/officeDocument/2006/relationships/image" Target="../media/image32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94E1-F114-6A44-97AB-483D51EAA8CD}" type="datetimeFigureOut">
              <a:rPr lang="en-US" smtClean="0"/>
              <a:pPr/>
              <a:t>4/8/13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E7ECC-CBA3-4845-9579-E6587E566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63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7F3EA-3C25-F547-BF2D-324B0C4B32B8}" type="datetimeFigureOut">
              <a:rPr lang="en-US" smtClean="0"/>
              <a:pPr/>
              <a:t>4/8/13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6D76A-D2C9-F441-A00A-6D9C956C8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860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DB2478-643D-014A-BCCA-97853F3CED1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2531" name="Rectangle 1031"/>
          <p:cNvSpPr txBox="1">
            <a:spLocks noGrp="1" noChangeArrowheads="1"/>
          </p:cNvSpPr>
          <p:nvPr/>
        </p:nvSpPr>
        <p:spPr bwMode="auto">
          <a:xfrm>
            <a:off x="3917950" y="8670925"/>
            <a:ext cx="2940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8A2DE1D-5C40-CC45-925C-D824B09CBE81}" type="slidenum">
              <a:rPr lang="en-US" sz="1200" b="1">
                <a:solidFill>
                  <a:srgbClr val="000066"/>
                </a:solidFill>
                <a:latin typeface="Times New Roman" charset="0"/>
              </a:rPr>
              <a:pPr algn="r" eaLnBrk="1" hangingPunct="1"/>
              <a:t>6</a:t>
            </a:fld>
            <a:endParaRPr lang="en-US" sz="1200" b="1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569" tIns="44285" rIns="88569" bIns="44285"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9FB26C2-96EC-F248-B070-A6D858C1D5A8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24579" name="Rectangle 1031"/>
          <p:cNvSpPr txBox="1">
            <a:spLocks noGrp="1" noChangeArrowheads="1"/>
          </p:cNvSpPr>
          <p:nvPr/>
        </p:nvSpPr>
        <p:spPr bwMode="auto">
          <a:xfrm>
            <a:off x="3917950" y="8670925"/>
            <a:ext cx="2940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E52CE42-1C08-AC44-9D58-5D4C33AD6020}" type="slidenum">
              <a:rPr lang="en-US" sz="1200" b="1">
                <a:solidFill>
                  <a:srgbClr val="000066"/>
                </a:solidFill>
                <a:latin typeface="Times New Roman" charset="0"/>
              </a:rPr>
              <a:pPr algn="r" eaLnBrk="1" hangingPunct="1"/>
              <a:t>21</a:t>
            </a:fld>
            <a:endParaRPr lang="en-US" sz="1200" b="1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569" tIns="44285" rIns="88569" bIns="44285"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 txBox="1">
            <a:spLocks noGrp="1" noChangeArrowheads="1"/>
          </p:cNvSpPr>
          <p:nvPr/>
        </p:nvSpPr>
        <p:spPr bwMode="auto">
          <a:xfrm>
            <a:off x="3917950" y="8670925"/>
            <a:ext cx="2940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2298317-BFF1-7A4B-A162-5673EB7C7322}" type="slidenum">
              <a:rPr lang="en-US" sz="1200" b="1">
                <a:solidFill>
                  <a:srgbClr val="000066"/>
                </a:solidFill>
                <a:latin typeface="Times New Roman" charset="0"/>
              </a:rPr>
              <a:pPr algn="r" eaLnBrk="1" hangingPunct="1"/>
              <a:t>22</a:t>
            </a:fld>
            <a:endParaRPr lang="en-US" sz="1200" b="1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569" tIns="44285" rIns="88569" bIns="44285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FD1B-933F-F544-8A73-58D56422CC90}" type="datetime1">
              <a:rPr lang="en-US" smtClean="0"/>
              <a:t>4/8/13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36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6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6" name="Picture 15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920" y="6432955"/>
            <a:ext cx="1005840" cy="368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C480-355C-F741-BCEF-0DE591D46A50}" type="datetime1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6099" y="211139"/>
            <a:ext cx="787399" cy="6142036"/>
          </a:xfrm>
        </p:spPr>
        <p:txBody>
          <a:bodyPr vert="eaVert" anchor="ctr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223839"/>
            <a:ext cx="7772399" cy="612933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2074" y="6416675"/>
            <a:ext cx="1113019" cy="365125"/>
          </a:xfrm>
        </p:spPr>
        <p:txBody>
          <a:bodyPr/>
          <a:lstStyle/>
          <a:p>
            <a:fld id="{391BCB47-1AD2-6140-A8ED-9093C0EBABB9}" type="datetime1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4521842" cy="365125"/>
          </a:xfrm>
        </p:spPr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47FE-5AD6-E64E-A8F2-7DFC4C62E76D}" type="datetime1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E585-D4C1-B64D-84D5-121BE87DE610}" type="datetime1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29632"/>
            <a:ext cx="7772400" cy="609264"/>
          </a:xfrm>
        </p:spPr>
        <p:txBody>
          <a:bodyPr/>
          <a:lstStyle>
            <a:lvl1pPr>
              <a:defRPr sz="3200"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BAEC-6A5E-D444-B2B2-2CA394BA45F7}" type="datetime1">
              <a:rPr lang="en-US" smtClean="0"/>
              <a:t>4/8/13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4247-BE9C-8C4F-9E15-D43AC5F968FF}" type="datetime1">
              <a:rPr lang="en-US" smtClean="0"/>
              <a:t>4/8/13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CC66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CC66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07264"/>
            <a:ext cx="8229600" cy="622774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830039"/>
            <a:ext cx="4038600" cy="5466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830039"/>
            <a:ext cx="4038600" cy="54664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4125-D641-5143-A84B-FBE1EC6809BB}" type="datetime1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CC66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CC66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12700"/>
            <a:ext cx="7772400" cy="53417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510" y="818630"/>
            <a:ext cx="4363878" cy="639762"/>
          </a:xfrm>
        </p:spPr>
        <p:txBody>
          <a:bodyPr anchor="ctr">
            <a:noAutofit/>
          </a:bodyPr>
          <a:lstStyle>
            <a:lvl1pPr marL="73152" indent="0" algn="l">
              <a:buNone/>
              <a:defRPr sz="2000" b="1">
                <a:solidFill>
                  <a:srgbClr val="FF66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97400" y="818630"/>
            <a:ext cx="4470400" cy="639762"/>
          </a:xfrm>
        </p:spPr>
        <p:txBody>
          <a:bodyPr anchor="ctr">
            <a:noAutofit/>
          </a:bodyPr>
          <a:lstStyle>
            <a:lvl1pPr marL="73152" indent="0">
              <a:buNone/>
              <a:defRPr sz="2000" b="1">
                <a:solidFill>
                  <a:srgbClr val="FF66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3510" y="1458392"/>
            <a:ext cx="4363878" cy="4959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9625" y="1458392"/>
            <a:ext cx="4422775" cy="49599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A347-B8B1-474D-8EB8-A0F31B066466}" type="datetime1">
              <a:rPr lang="en-US" smtClean="0"/>
              <a:t>4/8/13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23" name="Picture 22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8229600" cy="713178"/>
          </a:xfrm>
        </p:spPr>
        <p:txBody>
          <a:bodyPr anchor="ctr"/>
          <a:lstStyle>
            <a:lvl1pPr algn="r">
              <a:buNone/>
              <a:defRPr sz="32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06400" y="986227"/>
            <a:ext cx="2794000" cy="5430447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986228"/>
            <a:ext cx="5486400" cy="54304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DF0C-4954-FB44-B7E3-9EB876B67059}" type="datetime1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BF242AE-6F65-B545-A549-D6CD7A00AC2E}" type="datetime1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CC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CC66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79243" y="21164"/>
            <a:ext cx="8739357" cy="48787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55278" y="699537"/>
            <a:ext cx="8712522" cy="56917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15283" y="6416675"/>
            <a:ext cx="86981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fld id="{49BB1A54-B2C2-0649-9F9C-4F0DEE818061}" type="datetime1">
              <a:rPr lang="en-US" smtClean="0"/>
              <a:t>4/8/13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b="1" i="0">
                <a:solidFill>
                  <a:srgbClr val="CC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 &amp; W. Guryn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rgbClr val="CC66FF"/>
                </a:solidFill>
                <a:latin typeface="Comic Sans MS"/>
                <a:cs typeface="Comic Sans MS"/>
              </a:defRPr>
            </a:lvl1pPr>
          </a:lstStyle>
          <a:p>
            <a:fld id="{74E37A68-6CDC-BF4C-A518-F2B8A7ADE4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bnl-log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0" r:id="rId3"/>
    <p:sldLayoutId id="2147483734" r:id="rId4"/>
    <p:sldLayoutId id="2147483735" r:id="rId5"/>
    <p:sldLayoutId id="2147483732" r:id="rId6"/>
    <p:sldLayoutId id="2147483733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rtl="0" eaLnBrk="1" latinLnBrk="0" hangingPunct="1">
        <a:spcBef>
          <a:spcPct val="0"/>
        </a:spcBef>
        <a:buNone/>
        <a:defRPr kumimoji="0" sz="3000" b="1" kern="1200" spc="-100" baseline="0">
          <a:solidFill>
            <a:srgbClr val="CC66FF"/>
          </a:solidFill>
          <a:latin typeface="Comic Sans MS"/>
          <a:ea typeface="+mj-ea"/>
          <a:cs typeface="Comic Sans M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rgbClr val="CC66FF"/>
        </a:buClr>
        <a:buSzPct val="95000"/>
        <a:buFont typeface="Wingdings" charset="2"/>
        <a:buChar char="q"/>
        <a:defRPr kumimoji="0" sz="2000" b="1" i="0" kern="1200">
          <a:solidFill>
            <a:schemeClr val="tx1"/>
          </a:solidFill>
          <a:latin typeface="Comic Sans MS"/>
          <a:ea typeface="+mn-ea"/>
          <a:cs typeface="Comic Sans MS"/>
        </a:defRPr>
      </a:lvl1pPr>
      <a:lvl2pPr marL="740664" indent="-285750" algn="l" rtl="0" eaLnBrk="1" latinLnBrk="0" hangingPunct="1">
        <a:spcBef>
          <a:spcPct val="20000"/>
        </a:spcBef>
        <a:buClr>
          <a:srgbClr val="CC66FF"/>
        </a:buClr>
        <a:buSzPct val="90000"/>
        <a:buFont typeface="Wingdings" charset="2"/>
        <a:buChar char="u"/>
        <a:defRPr kumimoji="0" sz="1800" b="1" i="0" kern="1200">
          <a:solidFill>
            <a:schemeClr val="tx1"/>
          </a:solidFill>
          <a:latin typeface="Comic Sans MS"/>
          <a:ea typeface="+mn-ea"/>
          <a:cs typeface="Comic Sans MS"/>
        </a:defRPr>
      </a:lvl2pPr>
      <a:lvl3pPr marL="996696" indent="-228600" algn="l" rtl="0" eaLnBrk="1" latinLnBrk="0" hangingPunct="1">
        <a:spcBef>
          <a:spcPct val="20000"/>
        </a:spcBef>
        <a:buClr>
          <a:srgbClr val="CC66FF"/>
        </a:buClr>
        <a:buSzPct val="150000"/>
        <a:buFont typeface="Wingdings" charset="2"/>
        <a:buChar char="§"/>
        <a:defRPr kumimoji="0" sz="1600" b="1" i="0" kern="1200">
          <a:solidFill>
            <a:schemeClr val="tx1"/>
          </a:solidFill>
          <a:latin typeface="Comic Sans MS"/>
          <a:ea typeface="+mn-ea"/>
          <a:cs typeface="Comic Sans MS"/>
        </a:defRPr>
      </a:lvl3pPr>
      <a:lvl4pPr marL="1261872" indent="-228600" algn="l" rtl="0" eaLnBrk="1" latinLnBrk="0" hangingPunct="1">
        <a:spcBef>
          <a:spcPct val="20000"/>
        </a:spcBef>
        <a:buClr>
          <a:srgbClr val="CC66FF"/>
        </a:buClr>
        <a:buFont typeface="Wingdings" charset="2"/>
        <a:buChar char="²"/>
        <a:defRPr kumimoji="0" sz="1400" b="1" i="0" kern="1200">
          <a:solidFill>
            <a:schemeClr val="tx1"/>
          </a:solidFill>
          <a:latin typeface="Comic Sans MS"/>
          <a:ea typeface="+mn-ea"/>
          <a:cs typeface="Comic Sans MS"/>
        </a:defRPr>
      </a:lvl4pPr>
      <a:lvl5pPr marL="1481328" indent="-210312" algn="l" rtl="0" eaLnBrk="1" latinLnBrk="0" hangingPunct="1">
        <a:spcBef>
          <a:spcPct val="20000"/>
        </a:spcBef>
        <a:buClr>
          <a:srgbClr val="CC66FF"/>
        </a:buClr>
        <a:buFont typeface="Wingdings" charset="2"/>
        <a:buChar char="ü"/>
        <a:defRPr kumimoji="0" sz="1200" b="1" i="0" kern="1200">
          <a:solidFill>
            <a:schemeClr val="tx1"/>
          </a:solidFill>
          <a:latin typeface="Comic Sans MS"/>
          <a:ea typeface="+mn-ea"/>
          <a:cs typeface="Comic Sans M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29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30.e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31.e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32.emf"/><Relationship Id="rId10" Type="http://schemas.openxmlformats.org/officeDocument/2006/relationships/image" Target="../media/image25.e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26.wmf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27.e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png"/><Relationship Id="rId5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60.emf"/><Relationship Id="rId5" Type="http://schemas.openxmlformats.org/officeDocument/2006/relationships/image" Target="../media/image6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Roman Pots at STAR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2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Beyond form factors and quark distributions</a:t>
            </a:r>
            <a:endParaRPr lang="en-US" sz="2800" dirty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79CE-04EB-DA40-95B2-55F1030D4E53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858114" name="Rectangle 2"/>
          <p:cNvSpPr>
            <a:spLocks noChangeArrowheads="1"/>
          </p:cNvSpPr>
          <p:nvPr/>
        </p:nvSpPr>
        <p:spPr bwMode="auto">
          <a:xfrm>
            <a:off x="1143000" y="52388"/>
            <a:ext cx="6907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sp>
        <p:nvSpPr>
          <p:cNvPr id="858115" name="Text Box 3"/>
          <p:cNvSpPr txBox="1">
            <a:spLocks noChangeArrowheads="1"/>
          </p:cNvSpPr>
          <p:nvPr/>
        </p:nvSpPr>
        <p:spPr bwMode="auto">
          <a:xfrm>
            <a:off x="250031" y="534459"/>
            <a:ext cx="86011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Generalized </a:t>
            </a:r>
            <a:r>
              <a:rPr lang="en-US" sz="2400" b="1" dirty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Parton </a:t>
            </a:r>
            <a:r>
              <a:rPr lang="en-US" sz="2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Distributions </a:t>
            </a:r>
            <a:r>
              <a:rPr lang="en-US" sz="2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  <a:sym typeface="Wingdings"/>
              </a:rPr>
              <a:t> 2d+1 proton imaging</a:t>
            </a:r>
            <a:endParaRPr lang="en-US" sz="2400" b="1" dirty="0">
              <a:solidFill>
                <a:srgbClr val="FF66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295400"/>
            <a:ext cx="2362200" cy="4411663"/>
            <a:chOff x="288" y="720"/>
            <a:chExt cx="1488" cy="2779"/>
          </a:xfrm>
        </p:grpSpPr>
        <p:sp>
          <p:nvSpPr>
            <p:cNvPr id="858117" name="Rectangle 5"/>
            <p:cNvSpPr>
              <a:spLocks noChangeArrowheads="1"/>
            </p:cNvSpPr>
            <p:nvPr/>
          </p:nvSpPr>
          <p:spPr bwMode="auto">
            <a:xfrm>
              <a:off x="432" y="720"/>
              <a:ext cx="1200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0" i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8118" name="Text Box 6"/>
            <p:cNvSpPr txBox="1">
              <a:spLocks noChangeArrowheads="1"/>
            </p:cNvSpPr>
            <p:nvPr/>
          </p:nvSpPr>
          <p:spPr bwMode="auto">
            <a:xfrm>
              <a:off x="288" y="2976"/>
              <a:ext cx="148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Proton form factors, </a:t>
              </a:r>
              <a:r>
                <a:rPr lang="en-US" sz="1600" b="1" dirty="0">
                  <a:solidFill>
                    <a:srgbClr val="7EE02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transverse 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charge &amp; current densities</a:t>
              </a:r>
            </a:p>
          </p:txBody>
        </p:sp>
        <p:pic>
          <p:nvPicPr>
            <p:cNvPr id="858119" name="Picture 7" descr="fig02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816"/>
              <a:ext cx="1065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705601" y="1295400"/>
            <a:ext cx="2236788" cy="4886325"/>
            <a:chOff x="4080" y="720"/>
            <a:chExt cx="1409" cy="3078"/>
          </a:xfrm>
        </p:grpSpPr>
        <p:sp>
          <p:nvSpPr>
            <p:cNvPr id="858121" name="Rectangle 9"/>
            <p:cNvSpPr>
              <a:spLocks noChangeArrowheads="1"/>
            </p:cNvSpPr>
            <p:nvPr/>
          </p:nvSpPr>
          <p:spPr bwMode="auto">
            <a:xfrm>
              <a:off x="4080" y="720"/>
              <a:ext cx="1248" cy="2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 b="0" i="0">
                <a:solidFill>
                  <a:schemeClr val="hlink"/>
                </a:solidFill>
                <a:effectLst/>
              </a:endParaRPr>
            </a:p>
          </p:txBody>
        </p:sp>
        <p:sp>
          <p:nvSpPr>
            <p:cNvPr id="858122" name="Text Box 10"/>
            <p:cNvSpPr txBox="1">
              <a:spLocks noChangeArrowheads="1"/>
            </p:cNvSpPr>
            <p:nvPr/>
          </p:nvSpPr>
          <p:spPr bwMode="auto">
            <a:xfrm>
              <a:off x="4080" y="3119"/>
              <a:ext cx="1409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Structure functions,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quark </a:t>
              </a:r>
              <a:r>
                <a:rPr lang="en-US" sz="1600" b="1" dirty="0">
                  <a:solidFill>
                    <a:srgbClr val="7EE02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longitudinal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momentum &amp; </a:t>
              </a:r>
              <a:r>
                <a:rPr lang="en-US" sz="1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helicity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distributions</a:t>
              </a:r>
            </a:p>
          </p:txBody>
        </p:sp>
        <p:pic>
          <p:nvPicPr>
            <p:cNvPr id="858123" name="Picture 11" descr="fig02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8" y="816"/>
              <a:ext cx="1074" cy="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8125" name="AutoShape 13"/>
          <p:cNvSpPr>
            <a:spLocks noChangeArrowheads="1"/>
          </p:cNvSpPr>
          <p:nvPr/>
        </p:nvSpPr>
        <p:spPr bwMode="auto">
          <a:xfrm rot="1611983">
            <a:off x="2133600" y="2767013"/>
            <a:ext cx="1092200" cy="509588"/>
          </a:xfrm>
          <a:prstGeom prst="rightArrow">
            <a:avLst>
              <a:gd name="adj1" fmla="val 50000"/>
              <a:gd name="adj2" fmla="val 53583"/>
            </a:avLst>
          </a:prstGeom>
          <a:solidFill>
            <a:srgbClr val="F4FC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grpSp>
        <p:nvGrpSpPr>
          <p:cNvPr id="4" name="Group 27"/>
          <p:cNvGrpSpPr/>
          <p:nvPr/>
        </p:nvGrpSpPr>
        <p:grpSpPr>
          <a:xfrm>
            <a:off x="3292475" y="1524000"/>
            <a:ext cx="2514600" cy="3703638"/>
            <a:chOff x="3292475" y="1524000"/>
            <a:chExt cx="2514600" cy="3703638"/>
          </a:xfrm>
        </p:grpSpPr>
        <p:sp>
          <p:nvSpPr>
            <p:cNvPr id="858126" name="Rectangle 14"/>
            <p:cNvSpPr>
              <a:spLocks noChangeArrowheads="1"/>
            </p:cNvSpPr>
            <p:nvPr/>
          </p:nvSpPr>
          <p:spPr bwMode="auto">
            <a:xfrm>
              <a:off x="3292475" y="1524000"/>
              <a:ext cx="2514600" cy="3703638"/>
            </a:xfrm>
            <a:prstGeom prst="rect">
              <a:avLst/>
            </a:prstGeom>
            <a:solidFill>
              <a:srgbClr val="F2FC2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0" i="0"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858127" name="Picture 15" descr="fig02-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19475" y="1743075"/>
              <a:ext cx="2252663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8128" name="AutoShape 16"/>
          <p:cNvSpPr>
            <a:spLocks noChangeArrowheads="1"/>
          </p:cNvSpPr>
          <p:nvPr/>
        </p:nvSpPr>
        <p:spPr bwMode="auto">
          <a:xfrm rot="19816077">
            <a:off x="5783263" y="2921000"/>
            <a:ext cx="1087438" cy="508000"/>
          </a:xfrm>
          <a:prstGeom prst="leftArrow">
            <a:avLst>
              <a:gd name="adj1" fmla="val 50000"/>
              <a:gd name="adj2" fmla="val 53516"/>
            </a:avLst>
          </a:prstGeom>
          <a:solidFill>
            <a:srgbClr val="F4FC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448050" y="708025"/>
            <a:ext cx="5695950" cy="5878672"/>
            <a:chOff x="2220" y="209"/>
            <a:chExt cx="3588" cy="3583"/>
          </a:xfrm>
        </p:grpSpPr>
        <p:sp>
          <p:nvSpPr>
            <p:cNvPr id="858130" name="Text Box 18"/>
            <p:cNvSpPr txBox="1">
              <a:spLocks noChangeArrowheads="1"/>
            </p:cNvSpPr>
            <p:nvPr/>
          </p:nvSpPr>
          <p:spPr bwMode="auto">
            <a:xfrm>
              <a:off x="3380" y="3586"/>
              <a:ext cx="242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X. </a:t>
              </a:r>
              <a:r>
                <a:rPr lang="en-US" sz="160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Ji</a:t>
              </a:r>
              <a:r>
                <a:rPr lang="en-US" sz="160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,  D. Mueller, A. </a:t>
              </a:r>
              <a:r>
                <a:rPr lang="en-US" sz="160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Radyushkin</a:t>
              </a:r>
              <a:r>
                <a:rPr lang="en-US" sz="160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(1994-1997)</a:t>
              </a:r>
            </a:p>
          </p:txBody>
        </p:sp>
        <p:sp>
          <p:nvSpPr>
            <p:cNvPr id="858131" name="Text Box 19"/>
            <p:cNvSpPr txBox="1">
              <a:spLocks noChangeArrowheads="1"/>
            </p:cNvSpPr>
            <p:nvPr/>
          </p:nvSpPr>
          <p:spPr bwMode="auto">
            <a:xfrm>
              <a:off x="2220" y="209"/>
              <a:ext cx="11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400" i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58132" name="Text Box 20"/>
          <p:cNvSpPr txBox="1">
            <a:spLocks noChangeArrowheads="1"/>
          </p:cNvSpPr>
          <p:nvPr/>
        </p:nvSpPr>
        <p:spPr bwMode="auto">
          <a:xfrm>
            <a:off x="3048000" y="5378450"/>
            <a:ext cx="29598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Correlated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quark momentum </a:t>
            </a:r>
          </a:p>
          <a:p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and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helicity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distributions in </a:t>
            </a:r>
          </a:p>
          <a:p>
            <a:r>
              <a:rPr lang="en-US" sz="1600" b="1" dirty="0">
                <a:solidFill>
                  <a:srgbClr val="CC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transverse space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- </a:t>
            </a:r>
            <a:r>
              <a:rPr lang="en-US" sz="16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GPDs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7117508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advTm="110896">
        <p14:prism/>
      </p:transition>
    </mc:Choice>
    <mc:Fallback xmlns:mv="urn:schemas-microsoft-com:mac:vml" xmlns="">
      <p:transition advTm="110896">
        <p:cov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5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5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5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25" grpId="0" animBg="1"/>
      <p:bldP spid="858128" grpId="0" animBg="1"/>
      <p:bldP spid="8581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GPDs Introduction</a:t>
            </a:r>
            <a:endParaRPr lang="en-US"/>
          </a:p>
        </p:txBody>
      </p:sp>
      <p:sp>
        <p:nvSpPr>
          <p:cNvPr id="3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7AF-2393-2140-8C81-CE544D5462B6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44224" y="554256"/>
            <a:ext cx="353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How are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GPDs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characterized?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50836" y="919381"/>
            <a:ext cx="2863850" cy="1497013"/>
            <a:chOff x="1435" y="845"/>
            <a:chExt cx="1804" cy="943"/>
          </a:xfrm>
        </p:grpSpPr>
        <p:sp>
          <p:nvSpPr>
            <p:cNvPr id="611333" name="Text Box 5"/>
            <p:cNvSpPr txBox="1">
              <a:spLocks noChangeArrowheads="1"/>
            </p:cNvSpPr>
            <p:nvPr/>
          </p:nvSpPr>
          <p:spPr bwMode="auto">
            <a:xfrm>
              <a:off x="1435" y="845"/>
              <a:ext cx="18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 err="1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unpolarized</a:t>
              </a: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 </a:t>
              </a:r>
              <a:r>
                <a:rPr lang="en-US" sz="18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     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polarized</a:t>
              </a:r>
            </a:p>
          </p:txBody>
        </p:sp>
        <p:graphicFrame>
          <p:nvGraphicFramePr>
            <p:cNvPr id="65545" name="Object 9"/>
            <p:cNvGraphicFramePr>
              <a:graphicFrameLocks noChangeAspect="1"/>
            </p:cNvGraphicFramePr>
            <p:nvPr/>
          </p:nvGraphicFramePr>
          <p:xfrm>
            <a:off x="1487" y="1096"/>
            <a:ext cx="80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1" name="Equation" r:id="rId3" imgW="1282700" imgH="457200" progId="Equation.DSMT4">
                    <p:embed/>
                  </p:oleObj>
                </mc:Choice>
                <mc:Fallback>
                  <p:oleObj name="Equation" r:id="rId3" imgW="12827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7" y="1096"/>
                          <a:ext cx="80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6" name="Object 10"/>
            <p:cNvGraphicFramePr>
              <a:graphicFrameLocks noChangeAspect="1"/>
            </p:cNvGraphicFramePr>
            <p:nvPr/>
          </p:nvGraphicFramePr>
          <p:xfrm>
            <a:off x="2431" y="1100"/>
            <a:ext cx="80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" name="Equation" r:id="rId5" imgW="1282700" imgH="457200" progId="Equation.DSMT4">
                    <p:embed/>
                  </p:oleObj>
                </mc:Choice>
                <mc:Fallback>
                  <p:oleObj name="Equation" r:id="rId5" imgW="12827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1" y="1100"/>
                          <a:ext cx="80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7" name="Object 11"/>
            <p:cNvGraphicFramePr>
              <a:graphicFrameLocks noChangeAspect="1"/>
            </p:cNvGraphicFramePr>
            <p:nvPr/>
          </p:nvGraphicFramePr>
          <p:xfrm>
            <a:off x="2426" y="1470"/>
            <a:ext cx="7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3" name="Equation" r:id="rId7" imgW="1244600" imgH="457200" progId="Equation.DSMT4">
                    <p:embed/>
                  </p:oleObj>
                </mc:Choice>
                <mc:Fallback>
                  <p:oleObj name="Equation" r:id="rId7" imgW="12446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1470"/>
                          <a:ext cx="78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8" name="Object 12"/>
            <p:cNvGraphicFramePr>
              <a:graphicFrameLocks noChangeAspect="1"/>
            </p:cNvGraphicFramePr>
            <p:nvPr/>
          </p:nvGraphicFramePr>
          <p:xfrm>
            <a:off x="1487" y="1500"/>
            <a:ext cx="7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4" name="Equation" r:id="rId9" imgW="1244600" imgH="457200" progId="Equation.DSMT4">
                    <p:embed/>
                  </p:oleObj>
                </mc:Choice>
                <mc:Fallback>
                  <p:oleObj name="Equation" r:id="rId9" imgW="12446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7" y="1500"/>
                          <a:ext cx="78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1338" name="Text Box 10"/>
          <p:cNvSpPr txBox="1">
            <a:spLocks noChangeArrowheads="1"/>
          </p:cNvSpPr>
          <p:nvPr/>
        </p:nvSpPr>
        <p:spPr bwMode="auto">
          <a:xfrm>
            <a:off x="5048024" y="1203544"/>
            <a:ext cx="3023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conserve nucleon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helicity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5113338" y="1758950"/>
          <a:ext cx="3632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Equation" r:id="rId11" imgW="3632040" imgH="380880" progId="Equation.DSMT4">
                  <p:embed/>
                </p:oleObj>
              </mc:Choice>
              <mc:Fallback>
                <p:oleObj name="Equation" r:id="rId11" imgW="36320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1758950"/>
                        <a:ext cx="3632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40" name="Text Box 12"/>
          <p:cNvSpPr txBox="1">
            <a:spLocks noChangeArrowheads="1"/>
          </p:cNvSpPr>
          <p:nvPr/>
        </p:nvSpPr>
        <p:spPr bwMode="auto">
          <a:xfrm>
            <a:off x="5050553" y="1808381"/>
            <a:ext cx="25873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flip nucleon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helicity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not accessible in DIS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419789" y="2487831"/>
            <a:ext cx="8376533" cy="2408238"/>
            <a:chOff x="242888" y="2968625"/>
            <a:chExt cx="8377237" cy="2408521"/>
          </a:xfrm>
        </p:grpSpPr>
        <p:sp>
          <p:nvSpPr>
            <p:cNvPr id="611342" name="Text Box 14"/>
            <p:cNvSpPr txBox="1">
              <a:spLocks noChangeArrowheads="1"/>
            </p:cNvSpPr>
            <p:nvPr/>
          </p:nvSpPr>
          <p:spPr bwMode="auto">
            <a:xfrm>
              <a:off x="730964" y="4777000"/>
              <a:ext cx="809943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D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V</a:t>
              </a: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C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S</a:t>
              </a:r>
            </a:p>
          </p:txBody>
        </p:sp>
        <p:pic>
          <p:nvPicPr>
            <p:cNvPr id="65558" name="Picture 16" descr="gnome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2888" y="3392488"/>
              <a:ext cx="1701800" cy="135255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8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sp>
          <p:nvSpPr>
            <p:cNvPr id="611345" name="Text Box 17"/>
            <p:cNvSpPr txBox="1">
              <a:spLocks noChangeArrowheads="1"/>
            </p:cNvSpPr>
            <p:nvPr/>
          </p:nvSpPr>
          <p:spPr bwMode="auto">
            <a:xfrm>
              <a:off x="1015150" y="2968625"/>
              <a:ext cx="7154873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quantum numbers of final state           select different GPD</a:t>
              </a:r>
            </a:p>
          </p:txBody>
        </p:sp>
        <p:pic>
          <p:nvPicPr>
            <p:cNvPr id="65561" name="Picture 19" descr="gnome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56000" y="3367088"/>
              <a:ext cx="1727200" cy="135255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9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pic>
          <p:nvPicPr>
            <p:cNvPr id="65563" name="Picture 21" descr="gnome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842125" y="3365500"/>
              <a:ext cx="1778000" cy="139065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9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sp>
          <p:nvSpPr>
            <p:cNvPr id="65564" name="Line 22"/>
            <p:cNvSpPr>
              <a:spLocks noChangeShapeType="1"/>
            </p:cNvSpPr>
            <p:nvPr/>
          </p:nvSpPr>
          <p:spPr bwMode="auto">
            <a:xfrm>
              <a:off x="4875213" y="3159125"/>
              <a:ext cx="539750" cy="0"/>
            </a:xfrm>
            <a:prstGeom prst="line">
              <a:avLst/>
            </a:prstGeom>
            <a:noFill/>
            <a:ln w="76200" cmpd="tri">
              <a:solidFill>
                <a:srgbClr val="CC66FF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65539" name="Object 3"/>
            <p:cNvGraphicFramePr>
              <a:graphicFrameLocks noChangeAspect="1"/>
            </p:cNvGraphicFramePr>
            <p:nvPr/>
          </p:nvGraphicFramePr>
          <p:xfrm>
            <a:off x="4022128" y="5021504"/>
            <a:ext cx="787466" cy="355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" name="Equation" r:id="rId16" imgW="787400" imgH="355600" progId="Equation.DSMT4">
                    <p:embed/>
                  </p:oleObj>
                </mc:Choice>
                <mc:Fallback>
                  <p:oleObj name="Equation" r:id="rId16" imgW="787400" imgH="355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2128" y="5021504"/>
                          <a:ext cx="787466" cy="3556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1352" name="Text Box 24"/>
            <p:cNvSpPr txBox="1">
              <a:spLocks noChangeArrowheads="1"/>
            </p:cNvSpPr>
            <p:nvPr/>
          </p:nvSpPr>
          <p:spPr bwMode="auto">
            <a:xfrm>
              <a:off x="3069548" y="4724606"/>
              <a:ext cx="2695245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pseudo-</a:t>
              </a:r>
              <a:r>
                <a:rPr lang="en-US" sz="18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scaler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mesons</a:t>
              </a:r>
            </a:p>
          </p:txBody>
        </p:sp>
        <p:graphicFrame>
          <p:nvGraphicFramePr>
            <p:cNvPr id="6554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8330397"/>
                </p:ext>
              </p:extLst>
            </p:nvPr>
          </p:nvGraphicFramePr>
          <p:xfrm>
            <a:off x="7354797" y="4984769"/>
            <a:ext cx="774765" cy="355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7" name="Equation" r:id="rId18" imgW="774700" imgH="355600" progId="Equation.3">
                    <p:embed/>
                  </p:oleObj>
                </mc:Choice>
                <mc:Fallback>
                  <p:oleObj name="Equation" r:id="rId18" imgW="7747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4797" y="4984769"/>
                          <a:ext cx="774765" cy="3556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1354" name="Text Box 26"/>
            <p:cNvSpPr txBox="1">
              <a:spLocks noChangeArrowheads="1"/>
            </p:cNvSpPr>
            <p:nvPr/>
          </p:nvSpPr>
          <p:spPr bwMode="auto">
            <a:xfrm>
              <a:off x="6851290" y="4713493"/>
              <a:ext cx="1761192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vector mesons</a:t>
              </a:r>
            </a:p>
          </p:txBody>
        </p:sp>
        <p:graphicFrame>
          <p:nvGraphicFramePr>
            <p:cNvPr id="65541" name="Object 5"/>
            <p:cNvGraphicFramePr>
              <a:graphicFrameLocks noChangeAspect="1"/>
            </p:cNvGraphicFramePr>
            <p:nvPr/>
          </p:nvGraphicFramePr>
          <p:xfrm>
            <a:off x="1747049" y="5059609"/>
            <a:ext cx="330228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" name="Equation" r:id="rId20" imgW="330200" imgH="304800" progId="Equation.DSMT4">
                    <p:embed/>
                  </p:oleObj>
                </mc:Choice>
                <mc:Fallback>
                  <p:oleObj name="Equation" r:id="rId20" imgW="3302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7049" y="5059609"/>
                          <a:ext cx="330228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2" name="Object 6"/>
            <p:cNvGraphicFramePr>
              <a:graphicFrameLocks noChangeAspect="1"/>
            </p:cNvGraphicFramePr>
            <p:nvPr/>
          </p:nvGraphicFramePr>
          <p:xfrm>
            <a:off x="1235831" y="5056433"/>
            <a:ext cx="368331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" name="Equation" r:id="rId22" imgW="368300" imgH="304800" progId="Equation.DSMT4">
                    <p:embed/>
                  </p:oleObj>
                </mc:Choice>
                <mc:Fallback>
                  <p:oleObj name="Equation" r:id="rId22" imgW="3683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5831" y="5056433"/>
                          <a:ext cx="368331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3828920"/>
                </p:ext>
              </p:extLst>
            </p:nvPr>
          </p:nvGraphicFramePr>
          <p:xfrm>
            <a:off x="745825" y="5054845"/>
            <a:ext cx="330228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" name="Equation" r:id="rId24" imgW="330200" imgH="304800" progId="Equation.3">
                    <p:embed/>
                  </p:oleObj>
                </mc:Choice>
                <mc:Fallback>
                  <p:oleObj name="Equation" r:id="rId24" imgW="330200" imgH="304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825" y="5054845"/>
                          <a:ext cx="330228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4" name="Object 8"/>
            <p:cNvGraphicFramePr>
              <a:graphicFrameLocks noChangeAspect="1"/>
            </p:cNvGraphicFramePr>
            <p:nvPr/>
          </p:nvGraphicFramePr>
          <p:xfrm>
            <a:off x="297540" y="5059609"/>
            <a:ext cx="368331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" name="Equation" r:id="rId26" imgW="368300" imgH="304800" progId="Equation.3">
                    <p:embed/>
                  </p:oleObj>
                </mc:Choice>
                <mc:Fallback>
                  <p:oleObj name="Equation" r:id="rId26" imgW="368300" imgH="304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540" y="5059609"/>
                          <a:ext cx="368331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25398"/>
              </p:ext>
            </p:extLst>
          </p:nvPr>
        </p:nvGraphicFramePr>
        <p:xfrm>
          <a:off x="6399213" y="4894054"/>
          <a:ext cx="2744787" cy="1992630"/>
        </p:xfrm>
        <a:graphic>
          <a:graphicData uri="http://schemas.openxmlformats.org/drawingml/2006/table">
            <a:tbl>
              <a:tblPr/>
              <a:tblGrid>
                <a:gridCol w="1273175"/>
                <a:gridCol w="1471612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ρ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kumimoji="0" lang="el-GR" sz="2400" b="0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2u+d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 9g/4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ω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3g/4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f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Symbol" charset="2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ρ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kumimoji="0" lang="el-GR" sz="2400" b="0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J/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ψ</a:t>
                      </a:r>
                      <a:endParaRPr kumimoji="0" lang="el-GR" sz="2000" b="0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Group 135"/>
          <p:cNvGraphicFramePr>
            <a:graphicFrameLocks noGrp="1"/>
          </p:cNvGraphicFramePr>
          <p:nvPr/>
        </p:nvGraphicFramePr>
        <p:xfrm>
          <a:off x="3169682" y="4953635"/>
          <a:ext cx="2744787" cy="731520"/>
        </p:xfrm>
        <a:graphic>
          <a:graphicData uri="http://schemas.openxmlformats.org/drawingml/2006/table">
            <a:tbl>
              <a:tblPr/>
              <a:tblGrid>
                <a:gridCol w="1273175"/>
                <a:gridCol w="1471612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kumimoji="0" lang="el-GR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+D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h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-D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Text Box 217"/>
          <p:cNvSpPr txBox="1">
            <a:spLocks noChangeArrowheads="1"/>
          </p:cNvSpPr>
          <p:nvPr/>
        </p:nvSpPr>
        <p:spPr bwMode="auto">
          <a:xfrm>
            <a:off x="478020" y="5858530"/>
            <a:ext cx="21210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Q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r>
              <a:rPr lang="en-US" sz="1400" b="1" dirty="0">
                <a:latin typeface="Times New Roman" pitchFamily="-112" charset="0"/>
              </a:rPr>
              <a:t>=</a:t>
            </a:r>
            <a:r>
              <a:rPr lang="en-US" sz="1400" b="1" dirty="0" smtClean="0">
                <a:latin typeface="Times New Roman" pitchFamily="-112" charset="0"/>
              </a:rPr>
              <a:t> 2E</a:t>
            </a:r>
            <a:r>
              <a:rPr lang="en-US" sz="1400" b="1" baseline="-25000" dirty="0" smtClean="0">
                <a:latin typeface="Times New Roman" pitchFamily="-112" charset="0"/>
              </a:rPr>
              <a:t>e</a:t>
            </a:r>
            <a:r>
              <a:rPr lang="en-US" sz="1400" b="1" dirty="0" smtClean="0">
                <a:latin typeface="Times New Roman" pitchFamily="-112" charset="0"/>
              </a:rPr>
              <a:t>E</a:t>
            </a:r>
            <a:r>
              <a:rPr lang="en-US" sz="1400" b="1" baseline="-25000" dirty="0" smtClean="0">
                <a:latin typeface="Times New Roman" pitchFamily="-112" charset="0"/>
              </a:rPr>
              <a:t>e</a:t>
            </a:r>
            <a:r>
              <a:rPr lang="en-US" sz="1400" b="1" dirty="0" smtClean="0">
                <a:latin typeface="Times New Roman" pitchFamily="-112" charset="0"/>
              </a:rPr>
              <a:t>’(1-cos</a:t>
            </a:r>
            <a:r>
              <a:rPr lang="en-US" sz="1400" b="1" dirty="0" smtClean="0">
                <a:latin typeface="Symbol" charset="2"/>
                <a:cs typeface="Symbol" charset="2"/>
              </a:rPr>
              <a:t>q</a:t>
            </a:r>
            <a:r>
              <a:rPr lang="en-US" sz="1400" b="1" baseline="-25000" dirty="0" smtClean="0">
                <a:latin typeface="Times New Roman" pitchFamily="-112" charset="0"/>
              </a:rPr>
              <a:t>e’</a:t>
            </a:r>
            <a:r>
              <a:rPr lang="en-US" sz="1400" b="1" dirty="0" smtClean="0">
                <a:latin typeface="Times New Roman" pitchFamily="-112" charset="0"/>
              </a:rPr>
              <a:t>)</a:t>
            </a:r>
            <a:endParaRPr lang="en-US" sz="1400" b="1" baseline="30000" dirty="0" smtClean="0">
              <a:latin typeface="Times New Roman" pitchFamily="-112" charset="0"/>
            </a:endParaRP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>
                <a:latin typeface="Times New Roman" pitchFamily="-112" charset="0"/>
              </a:rPr>
              <a:t>x</a:t>
            </a:r>
            <a:r>
              <a:rPr lang="en-US" sz="1400" b="1" baseline="-25000" dirty="0" err="1">
                <a:latin typeface="Times New Roman" pitchFamily="-112" charset="0"/>
              </a:rPr>
              <a:t>B</a:t>
            </a:r>
            <a:r>
              <a:rPr lang="en-US" sz="1400" b="1" dirty="0">
                <a:latin typeface="Times New Roman" pitchFamily="-112" charset="0"/>
              </a:rPr>
              <a:t> = Q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r>
              <a:rPr lang="en-US" sz="1400" b="1" dirty="0">
                <a:latin typeface="Times New Roman" pitchFamily="-112" charset="0"/>
              </a:rPr>
              <a:t>/2M</a:t>
            </a:r>
            <a:r>
              <a:rPr lang="en-US" sz="1400" b="1" dirty="0">
                <a:latin typeface="Symbol" pitchFamily="-112" charset="2"/>
              </a:rPr>
              <a:t>n   n</a:t>
            </a:r>
            <a:r>
              <a:rPr lang="en-US" sz="1400" b="1" dirty="0">
                <a:latin typeface="Times New Roman" pitchFamily="-112" charset="0"/>
              </a:rPr>
              <a:t>=</a:t>
            </a:r>
            <a:r>
              <a:rPr lang="en-US" sz="1400" b="1" dirty="0" err="1">
                <a:latin typeface="Times New Roman" pitchFamily="-112" charset="0"/>
              </a:rPr>
              <a:t>E</a:t>
            </a:r>
            <a:r>
              <a:rPr lang="en-US" sz="1400" b="1" baseline="-25000" dirty="0" err="1">
                <a:latin typeface="Times New Roman" pitchFamily="-112" charset="0"/>
              </a:rPr>
              <a:t>e</a:t>
            </a:r>
            <a:r>
              <a:rPr lang="en-US" sz="1400" b="1" dirty="0" err="1">
                <a:latin typeface="Times New Roman" pitchFamily="-112" charset="0"/>
              </a:rPr>
              <a:t>-E</a:t>
            </a:r>
            <a:r>
              <a:rPr lang="en-US" sz="1400" b="1" baseline="-25000" dirty="0" err="1">
                <a:latin typeface="Times New Roman" pitchFamily="-112" charset="0"/>
              </a:rPr>
              <a:t>e</a:t>
            </a:r>
            <a:r>
              <a:rPr lang="en-US" sz="1400" b="1" baseline="-25000" dirty="0" smtClean="0">
                <a:latin typeface="Times New Roman" pitchFamily="-112" charset="0"/>
              </a:rPr>
              <a:t>’</a:t>
            </a:r>
            <a:endParaRPr lang="en-US" sz="1400" b="1" baseline="-25000" dirty="0">
              <a:latin typeface="Times New Roman" pitchFamily="-112" charset="0"/>
            </a:endParaRPr>
          </a:p>
        </p:txBody>
      </p:sp>
      <p:sp>
        <p:nvSpPr>
          <p:cNvPr id="34" name="Text Box 217"/>
          <p:cNvSpPr txBox="1">
            <a:spLocks noChangeArrowheads="1"/>
          </p:cNvSpPr>
          <p:nvPr/>
        </p:nvSpPr>
        <p:spPr bwMode="auto">
          <a:xfrm>
            <a:off x="2610882" y="5864900"/>
            <a:ext cx="23775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x</a:t>
            </a:r>
            <a:r>
              <a:rPr lang="en-US" sz="1400" b="1" dirty="0" err="1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+ξ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, x-</a:t>
            </a:r>
            <a:r>
              <a:rPr lang="en-US" sz="1400" b="1" dirty="0" err="1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ξ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 sz="1400" b="1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long. mom. </a:t>
            </a:r>
            <a:r>
              <a:rPr lang="en-US" sz="1400" b="1" dirty="0" err="1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fract</a:t>
            </a:r>
            <a:r>
              <a:rPr lang="en-US" sz="1400" b="1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.</a:t>
            </a: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>
                <a:latin typeface="Times New Roman" pitchFamily="-112" charset="0"/>
              </a:rPr>
              <a:t>t</a:t>
            </a:r>
            <a:r>
              <a:rPr lang="en-US" sz="1400" b="1" dirty="0">
                <a:latin typeface="Times New Roman" pitchFamily="-112" charset="0"/>
              </a:rPr>
              <a:t> = (p-p’)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endParaRPr lang="en-US" sz="1400" b="1" dirty="0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1400" b="1" dirty="0" err="1">
                <a:latin typeface="Symbol" pitchFamily="-112" charset="2"/>
                <a:ea typeface="Times New Roman" pitchFamily="-112" charset="0"/>
                <a:cs typeface="Times New Roman" pitchFamily="-112" charset="0"/>
              </a:rPr>
              <a:t>x</a:t>
            </a:r>
            <a:r>
              <a:rPr lang="en-US" sz="1400" b="1" dirty="0">
                <a:latin typeface="Symbol" pitchFamily="-112" charset="2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1400" b="1" dirty="0" err="1">
                <a:latin typeface="Symbol" pitchFamily="-112" charset="2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</a:t>
            </a:r>
            <a:r>
              <a:rPr lang="en-US" sz="1400" b="1" dirty="0">
                <a:latin typeface="Symbol" pitchFamily="-112" charset="2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 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x</a:t>
            </a:r>
            <a:r>
              <a:rPr lang="en-US" sz="1400" b="1" baseline="-25000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B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/(2-x</a:t>
            </a:r>
            <a:r>
              <a:rPr lang="en-US" sz="1400" b="1" baseline="-25000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B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)</a:t>
            </a:r>
          </a:p>
        </p:txBody>
      </p:sp>
      <p:sp>
        <p:nvSpPr>
          <p:cNvPr id="36" name="Textfeld 20"/>
          <p:cNvSpPr txBox="1"/>
          <p:nvPr/>
        </p:nvSpPr>
        <p:spPr>
          <a:xfrm rot="20220000">
            <a:off x="1434522" y="2755543"/>
            <a:ext cx="6685220" cy="11079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latin typeface="Comic Sans MS"/>
                <a:cs typeface="Comic Sans MS"/>
              </a:rPr>
              <a:t>UT 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in exclusive J/</a:t>
            </a:r>
            <a:r>
              <a:rPr lang="en-US" b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Y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 production sensitive to 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GPD E for gluons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GPD E </a:t>
            </a:r>
            <a:r>
              <a:rPr lang="en-US" sz="2000" b="1" dirty="0" smtClean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responsible for orbital angular momentum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L</a:t>
            </a:r>
            <a:r>
              <a:rPr lang="en-US" sz="2000" b="1" baseline="-25000" dirty="0" err="1" smtClean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g</a:t>
            </a:r>
            <a:endParaRPr lang="en-US" sz="2000" b="1" baseline="-25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8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pp</a:t>
            </a:r>
            <a:r>
              <a:rPr lang="en-US" dirty="0" smtClean="0"/>
              <a:t> to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/>
              <a:t>p</a:t>
            </a:r>
            <a:r>
              <a:rPr lang="en-US" dirty="0" smtClean="0"/>
              <a:t>: UPC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1F1B-CFB1-C34C-B14F-6886EAB095E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774700"/>
            <a:ext cx="2984500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977900"/>
            <a:ext cx="61762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Get quasi-real photon from one proton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Ensure dominance of g from one identified proton 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by selecting </a:t>
            </a:r>
            <a:r>
              <a:rPr lang="en-US" sz="1600" dirty="0" smtClean="0">
                <a:solidFill>
                  <a:srgbClr val="CC66FF"/>
                </a:solidFill>
                <a:latin typeface="Comic Sans MS"/>
                <a:cs typeface="Comic Sans MS"/>
              </a:rPr>
              <a:t>very</a:t>
            </a:r>
            <a:r>
              <a:rPr lang="en-US" sz="1600" dirty="0" smtClean="0">
                <a:latin typeface="Comic Sans MS"/>
                <a:cs typeface="Comic Sans MS"/>
              </a:rPr>
              <a:t> small t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, </a:t>
            </a:r>
            <a:r>
              <a:rPr lang="en-US" sz="1600" dirty="0">
                <a:latin typeface="Comic Sans MS"/>
                <a:cs typeface="Comic Sans MS"/>
              </a:rPr>
              <a:t>w</a:t>
            </a:r>
            <a:r>
              <a:rPr lang="en-US" sz="1600" dirty="0" smtClean="0">
                <a:latin typeface="Comic Sans MS"/>
                <a:cs typeface="Comic Sans MS"/>
              </a:rPr>
              <a:t>hile t</a:t>
            </a:r>
            <a:r>
              <a:rPr lang="en-US" sz="1600" baseline="-25000" dirty="0" smtClean="0"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Comic Sans MS"/>
                <a:cs typeface="Comic Sans MS"/>
              </a:rPr>
              <a:t> of “typical </a:t>
            </a:r>
            <a:r>
              <a:rPr lang="en-US" sz="1600" dirty="0" err="1" smtClean="0">
                <a:latin typeface="Comic Sans MS"/>
                <a:cs typeface="Comic Sans MS"/>
              </a:rPr>
              <a:t>hadronic</a:t>
            </a:r>
            <a:r>
              <a:rPr lang="en-US" sz="1600" dirty="0" smtClean="0">
                <a:latin typeface="Comic Sans MS"/>
                <a:cs typeface="Comic Sans MS"/>
              </a:rPr>
              <a:t> size”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small t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 large impact parameter b (UPC)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Final state lepton pair 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timelike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compton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scattering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err="1" smtClean="0">
                <a:latin typeface="Comic Sans MS"/>
                <a:cs typeface="Comic Sans MS"/>
              </a:rPr>
              <a:t>timelike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</a:rPr>
              <a:t>Compton scattering: detailed access to GPDs</a:t>
            </a:r>
          </a:p>
          <a:p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including </a:t>
            </a:r>
            <a:r>
              <a:rPr lang="en-US" sz="1600" dirty="0" err="1">
                <a:latin typeface="Comic Sans MS"/>
                <a:cs typeface="Comic Sans MS"/>
              </a:rPr>
              <a:t>E</a:t>
            </a:r>
            <a:r>
              <a:rPr lang="en-US" sz="1600" baseline="30000" dirty="0" err="1">
                <a:latin typeface="Comic Sans MS"/>
                <a:cs typeface="Comic Sans MS"/>
              </a:rPr>
              <a:t>q;g</a:t>
            </a:r>
            <a:r>
              <a:rPr lang="en-US" sz="1600" baseline="30000" dirty="0">
                <a:latin typeface="Comic Sans MS"/>
                <a:cs typeface="Comic Sans MS"/>
              </a:rPr>
              <a:t> </a:t>
            </a:r>
            <a:r>
              <a:rPr lang="en-US" sz="1600" baseline="300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if </a:t>
            </a:r>
            <a:r>
              <a:rPr lang="en-US" sz="1600" dirty="0">
                <a:latin typeface="Comic Sans MS"/>
                <a:cs typeface="Comic Sans MS"/>
              </a:rPr>
              <a:t>have </a:t>
            </a:r>
            <a:r>
              <a:rPr lang="en-US" sz="1600" dirty="0" err="1">
                <a:latin typeface="Comic Sans MS"/>
                <a:cs typeface="Comic Sans MS"/>
              </a:rPr>
              <a:t>transv</a:t>
            </a:r>
            <a:r>
              <a:rPr lang="en-US" sz="1600" dirty="0">
                <a:latin typeface="Comic Sans MS"/>
                <a:cs typeface="Comic Sans MS"/>
              </a:rPr>
              <a:t>. target pol</a:t>
            </a:r>
            <a:r>
              <a:rPr lang="en-US" sz="1600" dirty="0" smtClean="0">
                <a:latin typeface="Comic Sans MS"/>
                <a:cs typeface="Comic Sans MS"/>
              </a:rPr>
              <a:t>.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Challenging to suppress all backgrounds</a:t>
            </a:r>
            <a:endParaRPr lang="en-US" sz="1600" dirty="0">
              <a:latin typeface="Comic Sans MS"/>
              <a:cs typeface="Comic Sans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1" y="3276600"/>
            <a:ext cx="2919857" cy="2234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3400" y="3276600"/>
            <a:ext cx="5981125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  <a:sym typeface="Wingdings"/>
              </a:rPr>
              <a:t>Final state lepton pair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not from </a:t>
            </a:r>
            <a:r>
              <a:rPr lang="en-US" sz="16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* but from J/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</a:t>
            </a:r>
          </a:p>
          <a:p>
            <a:pPr marL="742950" lvl="1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Done already in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AuAu</a:t>
            </a:r>
            <a:endParaRPr lang="en-US" sz="1600" dirty="0" smtClean="0">
              <a:latin typeface="Comic Sans MS"/>
              <a:cs typeface="Comic Sans MS"/>
              <a:sym typeface="Wingdings"/>
            </a:endParaRPr>
          </a:p>
          <a:p>
            <a:pPr marL="742950" lvl="1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Estimates for </a:t>
            </a:r>
            <a:r>
              <a:rPr lang="en-US" sz="1600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1600" dirty="0" smtClean="0">
                <a:latin typeface="Lucida Grande"/>
                <a:ea typeface="Lucida Grande"/>
                <a:cs typeface="Lucida Grande"/>
                <a:sym typeface="Wingdings"/>
              </a:rPr>
              <a:t>     (</a:t>
            </a:r>
            <a:r>
              <a:rPr lang="en-US" sz="1600" dirty="0" err="1" smtClean="0">
                <a:latin typeface="Comic Sans MS"/>
                <a:cs typeface="Comic Sans MS"/>
              </a:rPr>
              <a:t>hep</a:t>
            </a:r>
            <a:r>
              <a:rPr lang="en-US" sz="1600" dirty="0" err="1">
                <a:latin typeface="Comic Sans MS"/>
                <a:cs typeface="Comic Sans MS"/>
              </a:rPr>
              <a:t>-ph</a:t>
            </a:r>
            <a:r>
              <a:rPr lang="en-US" sz="1600" dirty="0">
                <a:latin typeface="Comic Sans MS"/>
                <a:cs typeface="Comic Sans MS"/>
              </a:rPr>
              <a:t>/</a:t>
            </a:r>
            <a:r>
              <a:rPr lang="en-US" sz="1600" dirty="0" smtClean="0">
                <a:latin typeface="Comic Sans MS"/>
                <a:cs typeface="Comic Sans MS"/>
              </a:rPr>
              <a:t>0310223)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basically no background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</a:rPr>
              <a:t>transverse target spin </a:t>
            </a:r>
            <a:r>
              <a:rPr lang="en-US" sz="1600" dirty="0" smtClean="0">
                <a:latin typeface="Comic Sans MS"/>
                <a:cs typeface="Comic Sans MS"/>
              </a:rPr>
              <a:t>asymmetry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 </a:t>
            </a:r>
            <a:r>
              <a:rPr lang="en-US" sz="1600" dirty="0" smtClean="0">
                <a:latin typeface="Comic Sans MS"/>
                <a:cs typeface="Comic Sans MS"/>
              </a:rPr>
              <a:t>calculable with GPDs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endParaRPr lang="en-US" sz="1600" dirty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endParaRPr lang="en-US" sz="1600" dirty="0" smtClean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endParaRPr lang="en-US" sz="1600" dirty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Ø"/>
            </a:pPr>
            <a:r>
              <a:rPr lang="en-US" sz="1600" dirty="0">
                <a:latin typeface="Comic Sans MS"/>
                <a:cs typeface="Comic Sans MS"/>
              </a:rPr>
              <a:t>information on </a:t>
            </a:r>
            <a:r>
              <a:rPr lang="en-US" sz="1600" dirty="0" err="1">
                <a:latin typeface="Comic Sans MS"/>
                <a:cs typeface="Comic Sans MS"/>
              </a:rPr>
              <a:t>helicity</a:t>
            </a:r>
            <a:r>
              <a:rPr lang="en-US" sz="1600" dirty="0" smtClean="0">
                <a:latin typeface="Comic Sans MS"/>
                <a:cs typeface="Comic Sans MS"/>
              </a:rPr>
              <a:t>-flip </a:t>
            </a:r>
            <a:r>
              <a:rPr lang="en-US" sz="1600" dirty="0">
                <a:latin typeface="Comic Sans MS"/>
                <a:cs typeface="Comic Sans MS"/>
              </a:rPr>
              <a:t>distribution </a:t>
            </a:r>
            <a:r>
              <a:rPr lang="en-US" sz="1600" dirty="0">
                <a:solidFill>
                  <a:srgbClr val="FF00FF"/>
                </a:solidFill>
                <a:latin typeface="Comic Sans MS"/>
                <a:cs typeface="Comic Sans MS"/>
              </a:rPr>
              <a:t>E</a:t>
            </a:r>
            <a:r>
              <a:rPr lang="en-US" sz="1600" dirty="0">
                <a:latin typeface="Comic Sans MS"/>
                <a:cs typeface="Comic Sans MS"/>
              </a:rPr>
              <a:t> for </a:t>
            </a:r>
            <a:r>
              <a:rPr lang="en-US" sz="1600" dirty="0" smtClean="0">
                <a:latin typeface="Comic Sans MS"/>
                <a:cs typeface="Comic Sans MS"/>
              </a:rPr>
              <a:t>gluons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golden measurement for </a:t>
            </a:r>
            <a:r>
              <a:rPr lang="en-US" sz="1600" dirty="0" err="1" smtClean="0">
                <a:latin typeface="Comic Sans MS"/>
                <a:cs typeface="Comic Sans MS"/>
              </a:rPr>
              <a:t>eRHIC</a:t>
            </a:r>
            <a:endParaRPr lang="en-US" sz="1600" dirty="0">
              <a:latin typeface="Comic Sans MS"/>
              <a:cs typeface="Comic Sans M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596833"/>
              </p:ext>
            </p:extLst>
          </p:nvPr>
        </p:nvGraphicFramePr>
        <p:xfrm>
          <a:off x="3670300" y="4418013"/>
          <a:ext cx="4483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29" name="Equation" r:id="rId5" imgW="4483100" imgH="774700" progId="Equation.3">
                  <p:embed/>
                </p:oleObj>
              </mc:Choice>
              <mc:Fallback>
                <p:oleObj name="Equation" r:id="rId5" imgW="44831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70300" y="4418013"/>
                        <a:ext cx="44831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3700" y="6070600"/>
            <a:ext cx="79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Work in collaboration with </a:t>
            </a:r>
            <a:r>
              <a:rPr lang="en-US" dirty="0" err="1" smtClean="0">
                <a:latin typeface="Comic Sans MS"/>
                <a:cs typeface="Comic Sans MS"/>
              </a:rPr>
              <a:t>Jakub</a:t>
            </a:r>
            <a:r>
              <a:rPr lang="en-US" dirty="0" smtClean="0">
                <a:latin typeface="Comic Sans MS"/>
                <a:cs typeface="Comic Sans MS"/>
              </a:rPr>
              <a:t> Wagner, Dieter Mueller, Markus Diehl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3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/>
              <a:t>pp</a:t>
            </a:r>
            <a:r>
              <a:rPr lang="en-US" dirty="0"/>
              <a:t>: UPC </a:t>
            </a:r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383" y="638896"/>
            <a:ext cx="2119757" cy="16223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80000" y="2743200"/>
            <a:ext cx="32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kinematics of proton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1 and 2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83760" y="3276600"/>
            <a:ext cx="4419600" cy="2997200"/>
            <a:chOff x="4668043" y="2380615"/>
            <a:chExt cx="4419600" cy="2997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043" y="2380615"/>
              <a:ext cx="4419600" cy="2997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32400" y="2710934"/>
              <a:ext cx="1342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target: t</a:t>
              </a:r>
              <a:r>
                <a:rPr lang="en-US" b="1" baseline="-250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2</a:t>
              </a:r>
              <a:endParaRPr lang="en-US" b="1" baseline="-250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" y="735211"/>
            <a:ext cx="4419600" cy="2997200"/>
            <a:chOff x="152400" y="431800"/>
            <a:chExt cx="4419600" cy="2997200"/>
          </a:xfrm>
        </p:grpSpPr>
        <p:pic>
          <p:nvPicPr>
            <p:cNvPr id="17" name="Picture 16" descr="photon.t.5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31800"/>
              <a:ext cx="4419600" cy="2997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4813" y="780534"/>
              <a:ext cx="1169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Beam: t</a:t>
              </a:r>
              <a:r>
                <a:rPr lang="en-US" b="1" baseline="-25000" dirty="0">
                  <a:solidFill>
                    <a:schemeClr val="bg1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5760" y="4025900"/>
            <a:ext cx="35317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leptons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lepton-</a:t>
            </a:r>
            <a:r>
              <a:rPr lang="en-US" b="1" dirty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lepton 1 and 2: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RP@500GeV: -0.8&lt;t&lt;-0.1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  <a:p>
            <a:pPr>
              <a:buClr>
                <a:srgbClr val="0000FF"/>
              </a:buClr>
            </a:pPr>
            <a:r>
              <a:rPr lang="en-US" b="1" dirty="0">
                <a:solidFill>
                  <a:srgbClr val="FF66FF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00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J/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in 100 pb</a:t>
            </a:r>
            <a:r>
              <a:rPr lang="en-US" b="1" baseline="30000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-1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0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 smtClean="0"/>
              <a:t>pAu</a:t>
            </a:r>
            <a:r>
              <a:rPr lang="en-US" dirty="0" smtClean="0"/>
              <a:t>: </a:t>
            </a:r>
            <a:r>
              <a:rPr lang="en-US" dirty="0"/>
              <a:t>UPC </a:t>
            </a:r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723825"/>
            <a:ext cx="436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t-distribution for </a:t>
            </a:r>
            <a:r>
              <a:rPr lang="en-US" b="1" dirty="0" smtClean="0">
                <a:latin typeface="Symbol" charset="2"/>
                <a:cs typeface="Symbol" charset="2"/>
              </a:rPr>
              <a:t>g </a:t>
            </a:r>
            <a:r>
              <a:rPr lang="en-US" dirty="0" smtClean="0">
                <a:latin typeface="Comic Sans MS"/>
                <a:cs typeface="Comic Sans MS"/>
              </a:rPr>
              <a:t>emitted by p or Au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83760" y="3795167"/>
            <a:ext cx="4419600" cy="2997200"/>
            <a:chOff x="4668043" y="2380615"/>
            <a:chExt cx="4419600" cy="2997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043" y="2380615"/>
              <a:ext cx="4419600" cy="2997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32400" y="2710934"/>
              <a:ext cx="1342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target: t</a:t>
              </a:r>
              <a:r>
                <a:rPr lang="en-US" b="1" baseline="-250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2</a:t>
              </a:r>
              <a:endParaRPr lang="en-US" b="1" baseline="-250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" y="1084450"/>
            <a:ext cx="4419600" cy="2997200"/>
            <a:chOff x="152400" y="431800"/>
            <a:chExt cx="4419600" cy="2997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31800"/>
              <a:ext cx="4419600" cy="2997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4813" y="780534"/>
              <a:ext cx="1169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Beam: t</a:t>
              </a:r>
              <a:r>
                <a:rPr lang="en-US" b="1" baseline="-25000" dirty="0">
                  <a:solidFill>
                    <a:schemeClr val="bg1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58720" y="29072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Au: </a:t>
            </a:r>
            <a:r>
              <a:rPr lang="en-US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endParaRPr lang="en-US" b="1" baseline="-25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4813" y="175918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p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rgbClr val="FF00FF"/>
                </a:solidFill>
                <a:latin typeface="Symbol" charset="2"/>
                <a:cs typeface="Symbol" charset="2"/>
              </a:rPr>
              <a:t>g</a:t>
            </a:r>
            <a:endParaRPr lang="en-US" b="1" baseline="-25000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1487" y="5068808"/>
            <a:ext cx="52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Au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’</a:t>
            </a:r>
            <a:endParaRPr lang="en-US" b="1" baseline="-25000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5660" y="4705588"/>
            <a:ext cx="41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p</a:t>
            </a:r>
            <a:r>
              <a:rPr lang="en-US" b="1" baseline="-25000" dirty="0" smtClean="0">
                <a:solidFill>
                  <a:schemeClr val="bg1"/>
                </a:solidFill>
                <a:latin typeface="Comic Sans MS"/>
                <a:cs typeface="Comic Sans MS"/>
              </a:rPr>
              <a:t>’</a:t>
            </a:r>
            <a:endParaRPr lang="en-US" b="1" baseline="-25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6343" y="4375139"/>
            <a:ext cx="403187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err="1" smtClean="0">
                <a:latin typeface="Comic Sans MS"/>
                <a:cs typeface="Comic Sans MS"/>
              </a:rPr>
              <a:t>pA</a:t>
            </a:r>
            <a:r>
              <a:rPr lang="en-US" b="1" u="sng" dirty="0" smtClean="0">
                <a:latin typeface="Comic Sans MS"/>
                <a:cs typeface="Comic Sans MS"/>
              </a:rPr>
              <a:t> Philosophy: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veto </a:t>
            </a:r>
            <a:r>
              <a:rPr lang="en-US" b="1" dirty="0" err="1" smtClean="0">
                <a:latin typeface="Comic Sans MS"/>
                <a:cs typeface="Comic Sans MS"/>
              </a:rPr>
              <a:t>p/n</a:t>
            </a:r>
            <a:r>
              <a:rPr lang="en-US" b="1" dirty="0" smtClean="0">
                <a:latin typeface="Comic Sans MS"/>
                <a:cs typeface="Comic Sans MS"/>
              </a:rPr>
              <a:t> from A by no hit in </a:t>
            </a:r>
          </a:p>
          <a:p>
            <a:pPr>
              <a:buClr>
                <a:srgbClr val="0000FF"/>
              </a:buClr>
            </a:pPr>
            <a:r>
              <a:rPr lang="en-US" b="1" dirty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  RP and ZDC  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>
                <a:solidFill>
                  <a:srgbClr val="80FF00"/>
                </a:solidFill>
                <a:latin typeface="Comic Sans MS"/>
                <a:cs typeface="Comic Sans MS"/>
              </a:rPr>
              <a:t>1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&gt;-0.016 </a:t>
            </a:r>
            <a:endParaRPr lang="en-US" b="1" dirty="0" smtClean="0">
              <a:latin typeface="Comic Sans MS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detect p’ in RP 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0.2&lt;t</a:t>
            </a:r>
            <a:r>
              <a:rPr lang="en-US" b="1" baseline="-25000" dirty="0">
                <a:solidFill>
                  <a:srgbClr val="80FF00"/>
                </a:solidFill>
                <a:latin typeface="Comic Sans MS"/>
                <a:cs typeface="Comic Sans MS"/>
              </a:rPr>
              <a:t>2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&lt;-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0.016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  <a:p>
            <a:pPr>
              <a:buClr>
                <a:srgbClr val="0000FF"/>
              </a:buClr>
            </a:pPr>
            <a:r>
              <a:rPr lang="en-US" b="1" dirty="0" smtClean="0">
                <a:solidFill>
                  <a:srgbClr val="FF66FF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155800 J/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in 100 pb</a:t>
            </a:r>
            <a:r>
              <a:rPr lang="en-US" b="1" baseline="30000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-</a:t>
            </a:r>
            <a:r>
              <a:rPr lang="en-US" b="1" baseline="30000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1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 </a:t>
            </a: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867683" y="791296"/>
            <a:ext cx="2119757" cy="1622341"/>
            <a:chOff x="6715283" y="638896"/>
            <a:chExt cx="2119757" cy="162234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283" y="638896"/>
              <a:ext cx="2119757" cy="162234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878320" y="762637"/>
              <a:ext cx="409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01251" y="75609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59600" y="1589564"/>
              <a:ext cx="280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00152" y="1655626"/>
              <a:ext cx="313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79414" y="1304632"/>
            <a:ext cx="2119757" cy="1622341"/>
            <a:chOff x="6715283" y="638896"/>
            <a:chExt cx="2119757" cy="162234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283" y="638896"/>
              <a:ext cx="2119757" cy="1622341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878320" y="762637"/>
              <a:ext cx="280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201251" y="756091"/>
              <a:ext cx="313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59600" y="1589564"/>
              <a:ext cx="409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200152" y="1655626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63090" y="3425835"/>
            <a:ext cx="433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t-distribution for target being p or Au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021659" y="1400661"/>
            <a:ext cx="0" cy="2373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713559" y="1386990"/>
            <a:ext cx="0" cy="2373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566143" y="4099338"/>
            <a:ext cx="0" cy="2373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258043" y="4085667"/>
            <a:ext cx="0" cy="2373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52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pHe3 can teach 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5278" y="567457"/>
            <a:ext cx="8712522" cy="895583"/>
          </a:xfrm>
        </p:spPr>
        <p:txBody>
          <a:bodyPr/>
          <a:lstStyle/>
          <a:p>
            <a:r>
              <a:rPr lang="en-US" dirty="0" smtClean="0"/>
              <a:t>Polarized He-3 is an effective neutron target </a:t>
            </a:r>
            <a:r>
              <a:rPr lang="en-US" dirty="0" smtClean="0">
                <a:sym typeface="Wingdings"/>
              </a:rPr>
              <a:t> d-quark target</a:t>
            </a:r>
          </a:p>
          <a:p>
            <a:pPr lvl="1"/>
            <a:r>
              <a:rPr lang="en-US" dirty="0" smtClean="0">
                <a:sym typeface="Wingdings"/>
              </a:rPr>
              <a:t>Polarized protons are an effective u-quark target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379243" y="1463040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8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01600">
              <a:srgbClr val="FF66FF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8880" y="1442476"/>
            <a:ext cx="6355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omic Sans MS"/>
                <a:cs typeface="Comic Sans MS"/>
              </a:rPr>
              <a:t>Therefore combining </a:t>
            </a:r>
            <a:r>
              <a:rPr lang="en-US" b="1" dirty="0" err="1" smtClean="0">
                <a:latin typeface="Comic Sans MS"/>
                <a:cs typeface="Comic Sans MS"/>
              </a:rPr>
              <a:t>pp</a:t>
            </a:r>
            <a:r>
              <a:rPr lang="en-US" b="1" dirty="0" smtClean="0">
                <a:latin typeface="Comic Sans MS"/>
                <a:cs typeface="Comic Sans MS"/>
              </a:rPr>
              <a:t> and pHe3 data will allow a full </a:t>
            </a:r>
          </a:p>
          <a:p>
            <a:pPr algn="ctr"/>
            <a:r>
              <a:rPr lang="en-US" b="1" dirty="0" smtClean="0">
                <a:latin typeface="Comic Sans MS"/>
                <a:cs typeface="Comic Sans MS"/>
              </a:rPr>
              <a:t>quark flavor separation u, d, </a:t>
            </a:r>
            <a:r>
              <a:rPr lang="en-US" b="1" dirty="0" err="1" smtClean="0">
                <a:latin typeface="Comic Sans MS"/>
                <a:cs typeface="Comic Sans MS"/>
              </a:rPr>
              <a:t>ubar</a:t>
            </a:r>
            <a:r>
              <a:rPr lang="en-US" b="1" dirty="0" smtClean="0">
                <a:latin typeface="Comic Sans MS"/>
                <a:cs typeface="Comic Sans MS"/>
              </a:rPr>
              <a:t>, </a:t>
            </a:r>
            <a:r>
              <a:rPr lang="en-US" b="1" dirty="0" err="1" smtClean="0">
                <a:latin typeface="Comic Sans MS"/>
                <a:cs typeface="Comic Sans MS"/>
              </a:rPr>
              <a:t>dbar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23" y="2211308"/>
            <a:ext cx="84701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F8A3"/>
                </a:solidFill>
                <a:latin typeface="Comic Sans MS"/>
                <a:cs typeface="Comic Sans MS"/>
              </a:rPr>
              <a:t>Two physics trusts for a polarized pHe3 program: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Measuring the sea quark </a:t>
            </a:r>
            <a:r>
              <a:rPr lang="en-US" b="1" dirty="0" err="1" smtClean="0">
                <a:latin typeface="Comic Sans MS"/>
                <a:cs typeface="Comic Sans MS"/>
              </a:rPr>
              <a:t>helicity</a:t>
            </a:r>
            <a:r>
              <a:rPr lang="en-US" b="1" dirty="0" smtClean="0">
                <a:latin typeface="Comic Sans MS"/>
                <a:cs typeface="Comic Sans MS"/>
              </a:rPr>
              <a:t> distributions through W-production</a:t>
            </a:r>
          </a:p>
          <a:p>
            <a:pPr marL="742950" lvl="1" indent="-285750">
              <a:buClr>
                <a:srgbClr val="CC66FF"/>
              </a:buClr>
              <a:buFont typeface="Wingdings" charset="2"/>
              <a:buChar char="u"/>
            </a:pPr>
            <a:r>
              <a:rPr lang="en-US" b="1" dirty="0" smtClean="0">
                <a:latin typeface="Comic Sans MS"/>
                <a:cs typeface="Comic Sans MS"/>
              </a:rPr>
              <a:t>Access to </a:t>
            </a:r>
            <a:r>
              <a:rPr lang="en-US" b="1" dirty="0" err="1" smtClean="0">
                <a:latin typeface="Symbol" charset="2"/>
                <a:cs typeface="Symbol" charset="2"/>
              </a:rPr>
              <a:t>D</a:t>
            </a:r>
            <a:r>
              <a:rPr lang="en-US" b="1" dirty="0" err="1" smtClean="0">
                <a:latin typeface="Comic Sans MS"/>
                <a:cs typeface="Comic Sans MS"/>
              </a:rPr>
              <a:t>dbar</a:t>
            </a:r>
            <a:endParaRPr lang="en-US" b="1" dirty="0" smtClean="0">
              <a:latin typeface="Comic Sans MS"/>
              <a:cs typeface="Comic Sans MS"/>
            </a:endParaRPr>
          </a:p>
          <a:p>
            <a:pPr marL="742950" lvl="1" indent="-285750">
              <a:buClr>
                <a:srgbClr val="CC66FF"/>
              </a:buClr>
              <a:buFont typeface="Wingdings" charset="2"/>
              <a:buChar char="u"/>
            </a:pPr>
            <a:r>
              <a:rPr lang="en-US" b="1" dirty="0" smtClean="0">
                <a:latin typeface="Comic Sans MS"/>
                <a:cs typeface="Comic Sans MS"/>
              </a:rPr>
              <a:t>Caveat maximum beam energy for He-3: 166 </a:t>
            </a:r>
            <a:r>
              <a:rPr lang="en-US" b="1" dirty="0" err="1" smtClean="0">
                <a:latin typeface="Comic Sans MS"/>
                <a:cs typeface="Comic Sans MS"/>
              </a:rPr>
              <a:t>GeV</a:t>
            </a:r>
            <a:endParaRPr lang="en-US" b="1" dirty="0" smtClean="0">
              <a:latin typeface="Comic Sans MS"/>
              <a:cs typeface="Comic Sans MS"/>
            </a:endParaRPr>
          </a:p>
          <a:p>
            <a:pPr marL="1200150" lvl="2" indent="-285750">
              <a:buClr>
                <a:srgbClr val="CC66FF"/>
              </a:buClr>
              <a:buFont typeface="Wingdings" charset="2"/>
              <a:buChar char="Ø"/>
            </a:pPr>
            <a:r>
              <a:rPr lang="en-US" b="1" dirty="0" smtClean="0">
                <a:latin typeface="Comic Sans MS"/>
                <a:cs typeface="Comic Sans MS"/>
              </a:rPr>
              <a:t>Need increased luminosity (e-Lens) to compensate for lower W-cross section</a:t>
            </a:r>
          </a:p>
          <a:p>
            <a:pPr marL="1200150" lvl="2" indent="-285750">
              <a:buClr>
                <a:srgbClr val="CC66FF"/>
              </a:buClr>
              <a:buFont typeface="Wingdings" charset="2"/>
              <a:buChar char="Ø"/>
            </a:pPr>
            <a:endParaRPr lang="en-US" b="1" dirty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Measuring single spin asymmetries A</a:t>
            </a:r>
            <a:r>
              <a:rPr lang="en-US" b="1" baseline="-25000" dirty="0" smtClean="0">
                <a:latin typeface="Comic Sans MS"/>
                <a:cs typeface="Comic Sans MS"/>
              </a:rPr>
              <a:t>N</a:t>
            </a:r>
            <a:r>
              <a:rPr lang="en-US" b="1" dirty="0" smtClean="0">
                <a:latin typeface="Comic Sans MS"/>
                <a:cs typeface="Comic Sans MS"/>
              </a:rPr>
              <a:t> for pion production and </a:t>
            </a:r>
            <a:r>
              <a:rPr lang="en-US" b="1" dirty="0" err="1" smtClean="0">
                <a:latin typeface="Comic Sans MS"/>
                <a:cs typeface="Comic Sans MS"/>
              </a:rPr>
              <a:t>Drell</a:t>
            </a:r>
            <a:r>
              <a:rPr lang="en-US" b="1" dirty="0" smtClean="0">
                <a:latin typeface="Comic Sans MS"/>
                <a:cs typeface="Comic Sans MS"/>
              </a:rPr>
              <a:t>-Yan</a:t>
            </a:r>
          </a:p>
          <a:p>
            <a:pPr marL="742950" lvl="1" indent="-285750">
              <a:buClr>
                <a:srgbClr val="CC66FF"/>
              </a:buClr>
              <a:buFont typeface="Wingdings" charset="2"/>
              <a:buChar char="u"/>
            </a:pPr>
            <a:r>
              <a:rPr lang="en-US" b="1" dirty="0">
                <a:latin typeface="Comic Sans MS"/>
                <a:cs typeface="Comic Sans MS"/>
              </a:rPr>
              <a:t>expectations for A</a:t>
            </a:r>
            <a:r>
              <a:rPr lang="en-US" b="1" baseline="-25000" dirty="0">
                <a:latin typeface="Comic Sans MS"/>
                <a:cs typeface="Comic Sans MS"/>
              </a:rPr>
              <a:t>N</a:t>
            </a:r>
            <a:r>
              <a:rPr lang="en-US" b="1" dirty="0">
                <a:latin typeface="Comic Sans MS"/>
                <a:cs typeface="Comic Sans MS"/>
              </a:rPr>
              <a:t> (</a:t>
            </a:r>
            <a:r>
              <a:rPr lang="en-US" b="1" dirty="0" err="1">
                <a:latin typeface="Comic Sans MS"/>
                <a:cs typeface="Comic Sans MS"/>
              </a:rPr>
              <a:t>pions</a:t>
            </a:r>
            <a:r>
              <a:rPr lang="en-US" b="1" dirty="0">
                <a:latin typeface="Comic Sans MS"/>
                <a:cs typeface="Comic Sans MS"/>
              </a:rPr>
              <a:t>)</a:t>
            </a:r>
          </a:p>
          <a:p>
            <a:pPr marL="1200150" lvl="2" indent="-285750">
              <a:buClr>
                <a:srgbClr val="CC66FF"/>
              </a:buClr>
              <a:buFont typeface="Wingdings" charset="2"/>
              <a:buChar char="Ø"/>
            </a:pPr>
            <a:r>
              <a:rPr lang="en-US" dirty="0">
                <a:latin typeface="Comic Sans MS"/>
                <a:cs typeface="Comic Sans MS"/>
              </a:rPr>
              <a:t>similar effect for 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π</a:t>
            </a:r>
            <a:r>
              <a:rPr lang="en-US" baseline="30000" dirty="0">
                <a:latin typeface="Lucida Grande"/>
                <a:ea typeface="Lucida Grande"/>
                <a:cs typeface="Lucida Grande"/>
              </a:rPr>
              <a:t>±</a:t>
            </a:r>
            <a:r>
              <a:rPr lang="en-US" dirty="0">
                <a:latin typeface="Comic Sans MS"/>
                <a:cs typeface="Comic Sans MS"/>
              </a:rPr>
              <a:t> (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π</a:t>
            </a:r>
            <a:r>
              <a:rPr lang="en-US" baseline="30000" dirty="0">
                <a:latin typeface="Comic Sans MS"/>
                <a:cs typeface="Comic Sans MS"/>
              </a:rPr>
              <a:t>0</a:t>
            </a:r>
            <a:r>
              <a:rPr lang="en-US" dirty="0">
                <a:latin typeface="Comic Sans MS"/>
                <a:cs typeface="Comic Sans MS"/>
              </a:rPr>
              <a:t> unchanged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b="1" dirty="0" smtClean="0">
              <a:latin typeface="Comic Sans MS"/>
              <a:cs typeface="Comic Sans MS"/>
            </a:endParaRPr>
          </a:p>
        </p:txBody>
      </p:sp>
      <p:pic>
        <p:nvPicPr>
          <p:cNvPr id="17" name="Bild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278" y="4231280"/>
            <a:ext cx="2827334" cy="207632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sp>
        <p:nvSpPr>
          <p:cNvPr id="22" name="Textfeld 20"/>
          <p:cNvSpPr txBox="1"/>
          <p:nvPr/>
        </p:nvSpPr>
        <p:spPr>
          <a:xfrm>
            <a:off x="971834" y="5373865"/>
            <a:ext cx="4324171" cy="723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baseline="30000" dirty="0" smtClean="0">
                <a:solidFill>
                  <a:srgbClr val="FF00FF"/>
                </a:solidFill>
                <a:latin typeface="Comic Sans MS"/>
                <a:cs typeface="Comic Sans MS"/>
              </a:rPr>
              <a:t>3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He: helpful input for understanding </a:t>
            </a:r>
          </a:p>
          <a:p>
            <a:pPr algn="ctr"/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of transverse spin phenomena</a:t>
            </a:r>
            <a:endParaRPr lang="en-US" sz="2000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1531371" y="6205023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8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01600">
              <a:srgbClr val="FF66FF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4796" y="6313118"/>
            <a:ext cx="700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Critical to tag spectator protons from 3He with roman pots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2" grpId="0" animBg="1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-762000" y="29632"/>
            <a:ext cx="9880600" cy="609264"/>
          </a:xfrm>
          <a:ln/>
        </p:spPr>
        <p:txBody>
          <a:bodyPr lIns="64291" tIns="32146" rIns="64291" bIns="32146"/>
          <a:lstStyle/>
          <a:p>
            <a:r>
              <a:rPr lang="en-US" sz="2600" dirty="0"/>
              <a:t>Spectator proton from </a:t>
            </a:r>
            <a:r>
              <a:rPr lang="en-US" sz="2600" baseline="32000" dirty="0"/>
              <a:t>3</a:t>
            </a:r>
            <a:r>
              <a:rPr lang="en-US" sz="2600" dirty="0"/>
              <a:t>He with the current RHIC optics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853906"/>
            <a:ext cx="9118600" cy="626427"/>
          </a:xfrm>
          <a:ln/>
        </p:spPr>
        <p:txBody>
          <a:bodyPr lIns="64291" tIns="32146" rIns="64291" bIns="32146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1600" dirty="0" smtClean="0"/>
              <a:t> The </a:t>
            </a:r>
            <a:r>
              <a:rPr lang="en-US" sz="1600" dirty="0"/>
              <a:t>same RP configuration with the current RHIC optics (at z ~ 15m between </a:t>
            </a:r>
            <a:r>
              <a:rPr lang="en-US" sz="1600" dirty="0" smtClean="0"/>
              <a:t>DX-D0</a:t>
            </a:r>
            <a:r>
              <a:rPr lang="en-US" sz="1600" dirty="0"/>
              <a:t>)</a:t>
            </a:r>
          </a:p>
          <a:p>
            <a:pPr marL="0" indent="0">
              <a:spcBef>
                <a:spcPts val="0"/>
              </a:spcBef>
            </a:pPr>
            <a:r>
              <a:rPr lang="en-US" sz="1600" dirty="0" smtClean="0"/>
              <a:t> Acceptance </a:t>
            </a:r>
            <a:r>
              <a:rPr lang="en-US" sz="1600" dirty="0"/>
              <a:t>~ 98% 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329" y="2988335"/>
            <a:ext cx="2723555" cy="305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1329" y="2992242"/>
            <a:ext cx="2661047" cy="29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03799" y="2998939"/>
            <a:ext cx="2628677" cy="294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6"/>
          <p:cNvSpPr>
            <a:spLocks/>
          </p:cNvSpPr>
          <p:nvPr/>
        </p:nvSpPr>
        <p:spPr bwMode="auto">
          <a:xfrm>
            <a:off x="6581344" y="3134468"/>
            <a:ext cx="1688300" cy="276999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Accepted in RP</a:t>
            </a:r>
          </a:p>
        </p:txBody>
      </p:sp>
      <p:sp>
        <p:nvSpPr>
          <p:cNvPr id="43015" name="Rectangle 7"/>
          <p:cNvSpPr>
            <a:spLocks/>
          </p:cNvSpPr>
          <p:nvPr/>
        </p:nvSpPr>
        <p:spPr bwMode="auto">
          <a:xfrm>
            <a:off x="3479900" y="3134468"/>
            <a:ext cx="2234837" cy="276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Passed DX aperture</a:t>
            </a:r>
          </a:p>
        </p:txBody>
      </p:sp>
      <p:sp>
        <p:nvSpPr>
          <p:cNvPr id="43016" name="Rectangle 8"/>
          <p:cNvSpPr>
            <a:spLocks/>
          </p:cNvSpPr>
          <p:nvPr/>
        </p:nvSpPr>
        <p:spPr bwMode="auto">
          <a:xfrm>
            <a:off x="1019151" y="3134468"/>
            <a:ext cx="1114037" cy="276999"/>
          </a:xfrm>
          <a:prstGeom prst="rect">
            <a:avLst/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generated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" y="638896"/>
            <a:ext cx="3660834" cy="242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788569" y="997069"/>
            <a:ext cx="3953351" cy="831732"/>
          </a:xfrm>
          <a:prstGeom prst="rect">
            <a:avLst/>
          </a:prstGeom>
          <a:ln/>
        </p:spPr>
        <p:txBody>
          <a:bodyPr lIns="64291" tIns="32146" rIns="64291" bIns="32146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rgbClr val="CC66FF"/>
              </a:buClr>
              <a:buSzPct val="95000"/>
              <a:buFont typeface="Wingdings" charset="2"/>
              <a:buChar char="q"/>
              <a:defRPr kumimoji="0" sz="20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rgbClr val="CC66FF"/>
              </a:buClr>
              <a:buSzPct val="90000"/>
              <a:buFont typeface="Wingdings" charset="2"/>
              <a:buChar char="u"/>
              <a:defRPr kumimoji="0" sz="18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rgbClr val="CC66FF"/>
              </a:buClr>
              <a:buSzPct val="150000"/>
              <a:buFont typeface="Wingdings" charset="2"/>
              <a:buChar char="§"/>
              <a:defRPr kumimoji="0" sz="16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rgbClr val="CC66FF"/>
              </a:buClr>
              <a:buFont typeface="Wingdings" charset="2"/>
              <a:buChar char="²"/>
              <a:defRPr kumimoji="0" sz="14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rgbClr val="CC66FF"/>
              </a:buClr>
              <a:buFont typeface="Wingdings" charset="2"/>
              <a:buChar char="ü"/>
              <a:defRPr kumimoji="0" sz="12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0FF"/>
              </a:buClr>
            </a:pPr>
            <a:r>
              <a:rPr lang="en-US" sz="1500" dirty="0" smtClean="0"/>
              <a:t> Momentum smearing mainly due </a:t>
            </a:r>
          </a:p>
          <a:p>
            <a:pPr marL="0" indent="0">
              <a:spcBef>
                <a:spcPts val="0"/>
              </a:spcBef>
              <a:buClr>
                <a:srgbClr val="0000FF"/>
              </a:buClr>
              <a:buNone/>
            </a:pPr>
            <a:r>
              <a:rPr lang="en-US" sz="1500" dirty="0"/>
              <a:t> </a:t>
            </a:r>
            <a:r>
              <a:rPr lang="en-US" sz="1500" dirty="0" smtClean="0"/>
              <a:t>  to Fermi motion + Lorentz boost</a:t>
            </a:r>
          </a:p>
          <a:p>
            <a:pPr marL="0" indent="0">
              <a:spcBef>
                <a:spcPts val="0"/>
              </a:spcBef>
              <a:buClr>
                <a:srgbClr val="0000FF"/>
              </a:buClr>
            </a:pPr>
            <a:r>
              <a:rPr lang="en-US" sz="1500" dirty="0" smtClean="0"/>
              <a:t> Angle &lt;~3mrad (&gt;99.9%)</a:t>
            </a:r>
            <a:endParaRPr lang="en-US" sz="15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340468" y="1680141"/>
            <a:ext cx="92112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Angle [rad]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62195" y="2719308"/>
            <a:ext cx="1482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Study: JH Lee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3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Resources Required (2009 est.)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CC66FF"/>
                </a:solidFill>
                <a:latin typeface="Comic Sans MS"/>
                <a:cs typeface="Comic Sans MS"/>
              </a:rPr>
              <a:t>E.C. Aschenauer &amp; W. Guryn</a:t>
            </a:r>
            <a:endParaRPr lang="en-US" sz="120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164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76759B-7127-374F-B76D-0F5A620CE8C1}" type="slidenum">
              <a:rPr lang="en-US" sz="1200" b="1">
                <a:solidFill>
                  <a:srgbClr val="CC66FF"/>
                </a:solidFill>
                <a:latin typeface="Comic Sans MS"/>
                <a:cs typeface="Comic Sans MS"/>
              </a:rPr>
              <a:pPr/>
              <a:t>17</a:t>
            </a:fld>
            <a:endParaRPr lang="en-US" sz="1200" b="1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2974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29402"/>
              </p:ext>
            </p:extLst>
          </p:nvPr>
        </p:nvGraphicFramePr>
        <p:xfrm>
          <a:off x="1981200" y="990600"/>
          <a:ext cx="5410200" cy="2043111"/>
        </p:xfrm>
        <a:graphic>
          <a:graphicData uri="http://schemas.openxmlformats.org/drawingml/2006/table">
            <a:tbl>
              <a:tblPr/>
              <a:tblGrid>
                <a:gridCol w="4057650"/>
                <a:gridCol w="1352550"/>
              </a:tblGrid>
              <a:tr h="228636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Phase II Capital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exp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, cont. and overhead included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61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40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RP and detectors' cost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1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$500,170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40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  Roman Pot Stations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$230,974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407">
                <a:tc>
                  <a:txBody>
                    <a:bodyPr/>
                    <a:lstStyle/>
                    <a:p>
                      <a:pPr marL="457200" marR="0" lvl="1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  Si readout and Si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$269,196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610">
                <a:tc>
                  <a:txBody>
                    <a:bodyPr/>
                    <a:lstStyle/>
                    <a:p>
                      <a:pPr marL="457200" marR="0" lvl="1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 Readout</a:t>
                      </a:r>
                    </a:p>
                  </a:txBody>
                  <a:tcPr marL="3048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$102,630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610">
                <a:tc>
                  <a:txBody>
                    <a:bodyPr/>
                    <a:lstStyle/>
                    <a:p>
                      <a:pPr marL="457200" marR="0" lvl="1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 sensors</a:t>
                      </a:r>
                    </a:p>
                  </a:txBody>
                  <a:tcPr marL="3048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$166,566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40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C-AD cost (DX-D0 and controls)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1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$307,230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61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40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0806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Total incl. cont. and overhead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080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$807,400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8" name="Content Placeholder 11"/>
          <p:cNvSpPr txBox="1">
            <a:spLocks/>
          </p:cNvSpPr>
          <p:nvPr/>
        </p:nvSpPr>
        <p:spPr bwMode="auto">
          <a:xfrm>
            <a:off x="519545" y="3352800"/>
            <a:ext cx="816725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b="1" dirty="0">
                <a:solidFill>
                  <a:srgbClr val="80FF00"/>
                </a:solidFill>
                <a:latin typeface="Comic Sans MS"/>
                <a:cs typeface="Comic Sans MS"/>
              </a:rPr>
              <a:t>The manpower form BNL STAR support group:</a:t>
            </a:r>
          </a:p>
          <a:p>
            <a:pPr lvl="1">
              <a:spcBef>
                <a:spcPct val="20000"/>
              </a:spcBef>
            </a:pPr>
            <a:r>
              <a:rPr lang="en-US" sz="1400" b="1" dirty="0">
                <a:latin typeface="Comic Sans MS"/>
                <a:cs typeface="Comic Sans MS"/>
              </a:rPr>
              <a:t>6 months of mechanical designer to adopt Roman Pot stations design to fit DX-D0</a:t>
            </a:r>
          </a:p>
          <a:p>
            <a:pPr lvl="1">
              <a:spcBef>
                <a:spcPct val="20000"/>
              </a:spcBef>
            </a:pPr>
            <a:r>
              <a:rPr lang="en-US" sz="1400" b="1" dirty="0">
                <a:latin typeface="Comic Sans MS"/>
                <a:cs typeface="Comic Sans MS"/>
              </a:rPr>
              <a:t>vacuum chamber and larger size of Roman Pots.</a:t>
            </a:r>
          </a:p>
          <a:p>
            <a:pPr lvl="1">
              <a:spcBef>
                <a:spcPct val="20000"/>
              </a:spcBef>
            </a:pPr>
            <a:r>
              <a:rPr lang="en-US" sz="1400" b="1" dirty="0">
                <a:latin typeface="Comic Sans MS"/>
                <a:cs typeface="Comic Sans MS"/>
              </a:rPr>
              <a:t>One month of electrical engineering of design and one month for layout of Si readout</a:t>
            </a:r>
          </a:p>
          <a:p>
            <a:pPr lvl="1">
              <a:spcBef>
                <a:spcPct val="20000"/>
              </a:spcBef>
            </a:pPr>
            <a:r>
              <a:rPr lang="en-US" sz="1400" b="1" dirty="0">
                <a:latin typeface="Comic Sans MS"/>
                <a:cs typeface="Comic Sans MS"/>
              </a:rPr>
              <a:t>board, which is based on APV chip, used by FGT and ST.</a:t>
            </a:r>
          </a:p>
          <a:p>
            <a:pPr lvl="1">
              <a:spcBef>
                <a:spcPct val="20000"/>
              </a:spcBef>
            </a:pPr>
            <a:r>
              <a:rPr lang="en-US" sz="1400" b="1" dirty="0">
                <a:latin typeface="Comic Sans MS"/>
                <a:cs typeface="Comic Sans MS"/>
              </a:rPr>
              <a:t>6 man months Roman Pot station mechanical assembly</a:t>
            </a:r>
          </a:p>
          <a:p>
            <a:pPr>
              <a:spcBef>
                <a:spcPct val="20000"/>
              </a:spcBef>
            </a:pPr>
            <a:r>
              <a:rPr lang="en-US" sz="1400" b="1" dirty="0">
                <a:solidFill>
                  <a:srgbClr val="80FF00"/>
                </a:solidFill>
                <a:latin typeface="Comic Sans MS"/>
                <a:cs typeface="Comic Sans MS"/>
              </a:rPr>
              <a:t>C-AD manpower - integrated over number of tasks:</a:t>
            </a:r>
          </a:p>
          <a:p>
            <a:pPr lvl="1">
              <a:spcBef>
                <a:spcPct val="20000"/>
              </a:spcBef>
            </a:pPr>
            <a:r>
              <a:rPr lang="en-US" sz="1400" b="1" dirty="0">
                <a:latin typeface="Comic Sans MS"/>
                <a:cs typeface="Comic Sans MS"/>
              </a:rPr>
              <a:t>9 man months - slow </a:t>
            </a:r>
            <a:r>
              <a:rPr lang="en-US" sz="1400" b="1" dirty="0" err="1">
                <a:latin typeface="Comic Sans MS"/>
                <a:cs typeface="Comic Sans MS"/>
              </a:rPr>
              <a:t>controlls</a:t>
            </a:r>
            <a:endParaRPr lang="en-US" sz="1400" b="1" dirty="0">
              <a:latin typeface="Comic Sans MS"/>
              <a:cs typeface="Comic Sans MS"/>
            </a:endParaRPr>
          </a:p>
          <a:p>
            <a:pPr lvl="1">
              <a:spcBef>
                <a:spcPct val="20000"/>
              </a:spcBef>
            </a:pPr>
            <a:r>
              <a:rPr lang="en-US" sz="1400" b="1" dirty="0">
                <a:latin typeface="Comic Sans MS"/>
                <a:cs typeface="Comic Sans MS"/>
              </a:rPr>
              <a:t>10 man months - DX-D0 design/installation, RP installation, etc…</a:t>
            </a:r>
          </a:p>
        </p:txBody>
      </p:sp>
    </p:spTree>
    <p:extLst>
      <p:ext uri="{BB962C8B-B14F-4D97-AF65-F5344CB8AC3E}">
        <p14:creationId xmlns:p14="http://schemas.microsoft.com/office/powerpoint/2010/main" val="321968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Can we move faster?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PHASE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IIA as presented in June, 2012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CC66FF"/>
                </a:solidFill>
                <a:latin typeface="Comic Sans MS"/>
                <a:cs typeface="Comic Sans MS"/>
              </a:rPr>
              <a:t>E.C. Aschenauer &amp; W. </a:t>
            </a:r>
            <a:r>
              <a:rPr lang="en-US" sz="1200" dirty="0" err="1" smtClean="0">
                <a:solidFill>
                  <a:srgbClr val="CC66FF"/>
                </a:solidFill>
                <a:latin typeface="Comic Sans MS"/>
                <a:cs typeface="Comic Sans MS"/>
              </a:rPr>
              <a:t>Guryn</a:t>
            </a:r>
            <a:endParaRPr lang="en-US" sz="1200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174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B45BC6-B184-3646-A91F-5B05A9BE7428}" type="slidenum">
              <a:rPr lang="en-US" sz="1200" b="1">
                <a:solidFill>
                  <a:srgbClr val="CC66FF"/>
                </a:solidFill>
                <a:latin typeface="Comic Sans MS"/>
                <a:cs typeface="Comic Sans MS"/>
              </a:rPr>
              <a:pPr/>
              <a:t>18</a:t>
            </a:fld>
            <a:endParaRPr lang="en-US" sz="1200" b="1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23577" name="Content Placeholder 11"/>
          <p:cNvSpPr txBox="1">
            <a:spLocks/>
          </p:cNvSpPr>
          <p:nvPr/>
        </p:nvSpPr>
        <p:spPr bwMode="auto">
          <a:xfrm>
            <a:off x="346364" y="1524000"/>
            <a:ext cx="877223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r>
              <a:rPr lang="en-US" sz="1800" b="1" dirty="0" smtClean="0">
                <a:latin typeface="Comic Sans MS"/>
                <a:cs typeface="Comic Sans MS"/>
              </a:rPr>
              <a:t>No major funding increase is expected in the next couple of years – this is most likely reality.</a:t>
            </a:r>
          </a:p>
          <a:p>
            <a:pPr>
              <a:spcBef>
                <a:spcPct val="20000"/>
              </a:spcBef>
              <a:defRPr/>
            </a:pPr>
            <a:endParaRPr lang="en-US" sz="1800" b="1" dirty="0" smtClean="0">
              <a:latin typeface="Comic Sans MS"/>
              <a:cs typeface="Comic Sans MS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en-US" sz="1800" b="1" dirty="0" smtClean="0">
                <a:latin typeface="Comic Sans MS"/>
                <a:cs typeface="Comic Sans MS"/>
              </a:rPr>
              <a:t>We do have existing Roman Pot system, which would be a good starting point – use existing RPs</a:t>
            </a:r>
          </a:p>
          <a:p>
            <a:pPr>
              <a:spcBef>
                <a:spcPct val="20000"/>
              </a:spcBef>
              <a:defRPr/>
            </a:pPr>
            <a:endParaRPr lang="en-US" sz="1800" b="1" dirty="0" smtClean="0">
              <a:latin typeface="Comic Sans MS"/>
              <a:cs typeface="Comic Sans MS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en-US" sz="1800" b="1" dirty="0" smtClean="0">
                <a:latin typeface="Comic Sans MS"/>
                <a:cs typeface="Comic Sans MS"/>
              </a:rPr>
              <a:t>So to get started PHASE IIA would require only design and procurement of DX – D0 vacuum chambers – about $250k (all in C-AD).</a:t>
            </a:r>
          </a:p>
          <a:p>
            <a:pPr marL="0" indent="0">
              <a:spcBef>
                <a:spcPct val="20000"/>
              </a:spcBef>
              <a:defRPr/>
            </a:pPr>
            <a:endParaRPr lang="en-US" sz="1800" b="1" dirty="0" smtClean="0">
              <a:latin typeface="Comic Sans MS"/>
              <a:cs typeface="Comic Sans MS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en-US" sz="1800" b="1" dirty="0" smtClean="0">
                <a:latin typeface="Comic Sans MS"/>
                <a:cs typeface="Comic Sans MS"/>
              </a:rPr>
              <a:t>The design of PHASE IIA will accommodate PHASE II as designed originally.</a:t>
            </a:r>
          </a:p>
          <a:p>
            <a:pPr marL="0" indent="0">
              <a:spcBef>
                <a:spcPct val="20000"/>
              </a:spcBef>
              <a:defRPr/>
            </a:pPr>
            <a:endParaRPr lang="en-US" sz="1800" b="1" dirty="0" smtClean="0">
              <a:latin typeface="Comic Sans MS"/>
              <a:cs typeface="Comic Sans MS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en-US" sz="1800" b="1" dirty="0" smtClean="0">
                <a:latin typeface="Comic Sans MS"/>
                <a:cs typeface="Comic Sans MS"/>
              </a:rPr>
              <a:t>Start engineering now – possible to install for Run 14.</a:t>
            </a:r>
            <a:endParaRPr lang="en-US" sz="18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0969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6"/>
          <p:cNvSpPr>
            <a:spLocks noGrp="1"/>
          </p:cNvSpPr>
          <p:nvPr>
            <p:ph type="title"/>
          </p:nvPr>
        </p:nvSpPr>
        <p:spPr>
          <a:xfrm>
            <a:off x="0" y="29632"/>
            <a:ext cx="9118600" cy="609264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Resources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Required for Phase IIA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(2009 est.)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CC66FF"/>
                </a:solidFill>
                <a:latin typeface="Comic Sans MS"/>
                <a:cs typeface="Comic Sans MS"/>
              </a:rPr>
              <a:t>E.C. Aschenauer &amp; W. </a:t>
            </a:r>
            <a:r>
              <a:rPr lang="en-US" sz="1200" dirty="0" err="1" smtClean="0">
                <a:solidFill>
                  <a:srgbClr val="CC66FF"/>
                </a:solidFill>
                <a:latin typeface="Comic Sans MS"/>
                <a:cs typeface="Comic Sans MS"/>
              </a:rPr>
              <a:t>Guryn</a:t>
            </a:r>
            <a:endParaRPr lang="en-US" sz="1200" b="0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164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76759B-7127-374F-B76D-0F5A620CE8C1}" type="slidenum">
              <a:rPr lang="en-US" sz="1200">
                <a:solidFill>
                  <a:srgbClr val="CC66FF"/>
                </a:solidFill>
                <a:latin typeface="Comic Sans MS"/>
                <a:cs typeface="Comic Sans MS"/>
              </a:rPr>
              <a:pPr/>
              <a:t>19</a:t>
            </a:fld>
            <a:endParaRPr lang="en-US" sz="120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2974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463175"/>
              </p:ext>
            </p:extLst>
          </p:nvPr>
        </p:nvGraphicFramePr>
        <p:xfrm>
          <a:off x="937695" y="990600"/>
          <a:ext cx="7520505" cy="2316474"/>
        </p:xfrm>
        <a:graphic>
          <a:graphicData uri="http://schemas.openxmlformats.org/drawingml/2006/table">
            <a:tbl>
              <a:tblPr/>
              <a:tblGrid>
                <a:gridCol w="6184031"/>
                <a:gridCol w="1336474"/>
              </a:tblGrid>
              <a:tr h="228636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0806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Phase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0806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IIA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0806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Capital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D0806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exp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0806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, cont. and overhead included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DD0806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61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40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RP and detectors' cost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$100,000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77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  Roman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Pot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Stations (my estimate, stand mods, etc.) was$ 230k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$100,000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40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  Si readout and Si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$0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61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 Readout</a:t>
                      </a:r>
                    </a:p>
                  </a:txBody>
                  <a:tcPr marL="3048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$0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61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 sensors</a:t>
                      </a:r>
                    </a:p>
                  </a:txBody>
                  <a:tcPr marL="3048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$0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40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C-AD cost (DX-D0 </a:t>
                      </a:r>
                      <a:r>
                        <a:rPr kumimoji="0" lang="en-US" sz="1200" b="1" i="0" u="none" strike="sng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and controls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 $200,000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61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40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DD0806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Total incl. cont. and overhead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080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 $300,000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DD0806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8" name="Content Placeholder 11"/>
          <p:cNvSpPr txBox="1">
            <a:spLocks/>
          </p:cNvSpPr>
          <p:nvPr/>
        </p:nvSpPr>
        <p:spPr bwMode="auto">
          <a:xfrm>
            <a:off x="685800" y="3412150"/>
            <a:ext cx="7772400" cy="107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b="1" dirty="0">
                <a:solidFill>
                  <a:srgbClr val="80FF00"/>
                </a:solidFill>
                <a:latin typeface="Comic Sans MS"/>
                <a:cs typeface="Comic Sans MS"/>
              </a:rPr>
              <a:t>The manpower form BNL STAR support group</a:t>
            </a:r>
            <a:r>
              <a:rPr lang="en-US" sz="1400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: minimal, cabling…</a:t>
            </a:r>
            <a:endParaRPr lang="en-US" sz="1400" b="1" dirty="0">
              <a:solidFill>
                <a:srgbClr val="80FF00"/>
              </a:solidFill>
              <a:latin typeface="Comic Sans MS"/>
              <a:cs typeface="Comic Sans MS"/>
            </a:endParaRPr>
          </a:p>
          <a:p>
            <a:pPr>
              <a:spcBef>
                <a:spcPct val="20000"/>
              </a:spcBef>
            </a:pPr>
            <a:r>
              <a:rPr lang="en-US" sz="1400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C</a:t>
            </a:r>
            <a:r>
              <a:rPr lang="en-US" sz="1400" b="1" dirty="0">
                <a:solidFill>
                  <a:srgbClr val="80FF00"/>
                </a:solidFill>
                <a:latin typeface="Comic Sans MS"/>
                <a:cs typeface="Comic Sans MS"/>
              </a:rPr>
              <a:t>-AD manpower - integrated over number of tasks:</a:t>
            </a:r>
          </a:p>
          <a:p>
            <a:pPr lvl="1">
              <a:spcBef>
                <a:spcPct val="20000"/>
              </a:spcBef>
            </a:pPr>
            <a:r>
              <a:rPr lang="en-US" sz="1400" b="1" dirty="0">
                <a:latin typeface="Comic Sans MS"/>
                <a:cs typeface="Comic Sans MS"/>
              </a:rPr>
              <a:t>9 man months - slow </a:t>
            </a:r>
            <a:r>
              <a:rPr lang="en-US" sz="1400" b="1" dirty="0" err="1">
                <a:latin typeface="Comic Sans MS"/>
                <a:cs typeface="Comic Sans MS"/>
              </a:rPr>
              <a:t>controlls</a:t>
            </a:r>
            <a:endParaRPr lang="en-US" sz="1400" b="1" dirty="0">
              <a:latin typeface="Comic Sans MS"/>
              <a:cs typeface="Comic Sans MS"/>
            </a:endParaRPr>
          </a:p>
          <a:p>
            <a:pPr lvl="1">
              <a:spcBef>
                <a:spcPct val="20000"/>
              </a:spcBef>
            </a:pPr>
            <a:r>
              <a:rPr lang="en-US" sz="1400" b="1" dirty="0">
                <a:latin typeface="Comic Sans MS"/>
                <a:cs typeface="Comic Sans MS"/>
              </a:rPr>
              <a:t>10 man months - DX-D0 design/installation, RP installation, etc…</a:t>
            </a:r>
          </a:p>
        </p:txBody>
      </p:sp>
      <p:sp>
        <p:nvSpPr>
          <p:cNvPr id="9" name="Content Placeholder 11"/>
          <p:cNvSpPr txBox="1">
            <a:spLocks/>
          </p:cNvSpPr>
          <p:nvPr/>
        </p:nvSpPr>
        <p:spPr bwMode="auto">
          <a:xfrm>
            <a:off x="832525" y="4597260"/>
            <a:ext cx="7772400" cy="132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>
              <a:spcBef>
                <a:spcPct val="20000"/>
              </a:spcBef>
            </a:pPr>
            <a:r>
              <a:rPr lang="en-US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To get the updated cost we need full engineering at C-AD to understand the details and the manpower requirements. Major issue will be shielding, which will need to be taken apart partially and reassembled.</a:t>
            </a:r>
          </a:p>
          <a:p>
            <a:pPr marL="0" indent="0" algn="ctr">
              <a:spcBef>
                <a:spcPct val="20000"/>
              </a:spcBef>
            </a:pPr>
            <a:r>
              <a:rPr lang="en-US" sz="18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Need to start now=&gt; request from STAR needs to be made</a:t>
            </a:r>
            <a:endParaRPr lang="en-US" sz="1800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6635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31371" y="6427258"/>
            <a:ext cx="5183912" cy="365125"/>
          </a:xfrm>
        </p:spPr>
        <p:txBody>
          <a:bodyPr/>
          <a:lstStyle/>
          <a:p>
            <a:r>
              <a:rPr lang="en-US" dirty="0" smtClean="0"/>
              <a:t>E.C. Aschenauer &amp; W. </a:t>
            </a:r>
            <a:r>
              <a:rPr lang="en-US" dirty="0" err="1" smtClean="0"/>
              <a:t>Guryn</a:t>
            </a:r>
            <a:endParaRPr lang="en-US" dirty="0"/>
          </a:p>
        </p:txBody>
      </p:sp>
      <p:pic>
        <p:nvPicPr>
          <p:cNvPr id="37889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0" y="706245"/>
            <a:ext cx="8367117" cy="191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ln/>
        </p:spPr>
        <p:txBody>
          <a:bodyPr lIns="64291" tIns="32146" rIns="64291" bIns="32146"/>
          <a:lstStyle/>
          <a:p>
            <a:r>
              <a:rPr lang="en-US" dirty="0"/>
              <a:t>Forward Proton Tagging at STAR/RHIC </a:t>
            </a:r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0" y="2855814"/>
            <a:ext cx="9144000" cy="30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5351" bIns="0" anchor="ctr"/>
          <a:lstStyle/>
          <a:p>
            <a:pPr marL="300250" indent="-265649">
              <a:spcBef>
                <a:spcPts val="615"/>
              </a:spcBef>
              <a:buSzPct val="100000"/>
              <a:buFont typeface="Verdana Bold" charset="0"/>
              <a:buChar char="•"/>
            </a:pPr>
            <a:r>
              <a:rPr lang="en-US" b="1" dirty="0">
                <a:latin typeface="Comic Sans MS"/>
                <a:ea typeface="ＭＳ Ｐゴシック" charset="0"/>
                <a:cs typeface="Comic Sans MS"/>
                <a:sym typeface="Verdana" charset="0"/>
              </a:rPr>
              <a:t>Roman 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  <a:sym typeface="Verdana" charset="0"/>
              </a:rPr>
              <a:t>Pot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</a:rPr>
              <a:t>s </a:t>
            </a: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to measure forward scattered </a:t>
            </a:r>
            <a:r>
              <a:rPr lang="en-US" b="1" dirty="0" err="1" smtClean="0">
                <a:latin typeface="Comic Sans MS"/>
                <a:ea typeface="ＭＳ Ｐゴシック" charset="0"/>
                <a:cs typeface="Comic Sans MS"/>
              </a:rPr>
              <a:t>ps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in diffractive processes</a:t>
            </a:r>
          </a:p>
          <a:p>
            <a:pPr marL="300250" indent="-265649">
              <a:spcBef>
                <a:spcPts val="501"/>
              </a:spcBef>
              <a:buSzPct val="100000"/>
              <a:buFont typeface="Verdana Bold" charset="0"/>
              <a:buChar char="•"/>
            </a:pPr>
            <a:r>
              <a:rPr lang="en-US" b="1" dirty="0">
                <a:latin typeface="Comic Sans MS"/>
                <a:ea typeface="ＭＳ Ｐゴシック" charset="0"/>
                <a:cs typeface="Comic Sans MS"/>
                <a:sym typeface="Verdana" charset="0"/>
              </a:rPr>
              <a:t>Staged implementation</a:t>
            </a: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 to cover wide kinematic coverage </a:t>
            </a:r>
            <a:endParaRPr lang="en-US" sz="2400" b="1" dirty="0">
              <a:latin typeface="Comic Sans MS"/>
              <a:ea typeface="ＭＳ Ｐゴシック" charset="0"/>
              <a:cs typeface="Comic Sans MS"/>
            </a:endParaRP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       Phase I (Installed): for low-t coverage</a:t>
            </a: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       Phase II (planned) : for higher-t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coverage, new RPs, reinstall old ones at old place</a:t>
            </a: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		  Phase II* 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(planned) : for higher-t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coverage, re-use RP from Phase I</a:t>
            </a:r>
            <a:endParaRPr lang="en-US" sz="1600" b="1" dirty="0">
              <a:latin typeface="Comic Sans MS"/>
              <a:ea typeface="ＭＳ Ｐゴシック" charset="0"/>
              <a:cs typeface="Comic Sans MS"/>
            </a:endParaRPr>
          </a:p>
          <a:p>
            <a:pPr marL="300250" indent="-265649">
              <a:spcBef>
                <a:spcPts val="422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     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full coverage 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in </a:t>
            </a:r>
            <a:r>
              <a:rPr lang="en-US" sz="1600" b="1" dirty="0" err="1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φ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not possible due 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to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machine constraints </a:t>
            </a: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     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No dedicated running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needed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any more</a:t>
            </a: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   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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250 </a:t>
            </a:r>
            <a:r>
              <a:rPr lang="en-US" sz="1600" b="1" dirty="0" err="1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GeV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to 100 </a:t>
            </a:r>
            <a:r>
              <a:rPr lang="en-US" sz="1600" b="1" dirty="0" err="1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GeV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</a:t>
            </a:r>
            <a:endParaRPr lang="en-US" sz="1600" b="1" dirty="0" smtClean="0">
              <a:solidFill>
                <a:srgbClr val="FF00FF"/>
              </a:solidFill>
              <a:latin typeface="Comic Sans MS"/>
              <a:cs typeface="Comic Sans MS"/>
              <a:sym typeface="Wingdings"/>
            </a:endParaRP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                            scale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t-range by 0.16</a:t>
            </a:r>
            <a:endParaRPr lang="en-US" sz="1600" b="1" dirty="0">
              <a:solidFill>
                <a:srgbClr val="FF00FF"/>
              </a:solidFill>
              <a:latin typeface="Comic Sans MS"/>
              <a:cs typeface="Comic Sans MS"/>
            </a:endParaRPr>
          </a:p>
          <a:p>
            <a:pPr marL="300250" indent="-265649">
              <a:spcBef>
                <a:spcPts val="422"/>
              </a:spcBef>
            </a:pPr>
            <a:endParaRPr lang="en-US" b="1" dirty="0"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6097860" y="656217"/>
            <a:ext cx="1095419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at 15-17m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7548934" y="515890"/>
            <a:ext cx="1066745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at 55-58m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713" y="4427497"/>
            <a:ext cx="2660650" cy="24193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329837"/>
              </p:ext>
            </p:extLst>
          </p:nvPr>
        </p:nvGraphicFramePr>
        <p:xfrm>
          <a:off x="913130" y="5304603"/>
          <a:ext cx="1637030" cy="292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72" name="Equation" r:id="rId5" imgW="1917700" imgH="342900" progId="Equation.DSMT4">
                  <p:embed/>
                </p:oleObj>
              </mc:Choice>
              <mc:Fallback>
                <p:oleObj name="Equation" r:id="rId5" imgW="19177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3130" y="5304603"/>
                        <a:ext cx="1637030" cy="292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80717" y="2185457"/>
            <a:ext cx="5958840" cy="4686300"/>
            <a:chOff x="756443" y="1730375"/>
            <a:chExt cx="5958840" cy="46863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6443" y="1730375"/>
              <a:ext cx="5958840" cy="46863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156200" y="2139434"/>
              <a:ext cx="1200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J.H. Lee</a:t>
              </a:r>
              <a:endParaRPr lang="en-US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7136" y="4434633"/>
            <a:ext cx="2606864" cy="23915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181" y="2358095"/>
            <a:ext cx="5948679" cy="450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6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6800" y="2854960"/>
            <a:ext cx="2543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66FF"/>
                </a:solidFill>
                <a:latin typeface="Comic Sans MS"/>
                <a:cs typeface="Comic Sans MS"/>
              </a:rPr>
              <a:t>BACKUP</a:t>
            </a:r>
            <a:endParaRPr lang="en-US" sz="4800" b="1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1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Central Exclusive Production in DPE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CC66FF"/>
                </a:solidFill>
                <a:latin typeface="Comic Sans MS"/>
                <a:cs typeface="Comic Sans MS"/>
              </a:rPr>
              <a:t>E.C. Aschenauer &amp; W. </a:t>
            </a:r>
            <a:r>
              <a:rPr lang="en-US" sz="1200" dirty="0" err="1" smtClean="0">
                <a:solidFill>
                  <a:srgbClr val="CC66FF"/>
                </a:solidFill>
                <a:latin typeface="Comic Sans MS"/>
                <a:cs typeface="Comic Sans MS"/>
              </a:rPr>
              <a:t>Guryn</a:t>
            </a:r>
            <a:endParaRPr lang="en-US" sz="1200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89386C-EF0F-454B-8E46-9981086B4C5E}" type="slidenum">
              <a:rPr lang="en-US" sz="1200" b="1">
                <a:solidFill>
                  <a:srgbClr val="CC66FF"/>
                </a:solidFill>
                <a:latin typeface="Comic Sans MS"/>
                <a:cs typeface="Comic Sans MS"/>
              </a:rPr>
              <a:pPr/>
              <a:t>21</a:t>
            </a:fld>
            <a:endParaRPr lang="en-US" sz="1200" b="1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235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909" y="2514600"/>
            <a:ext cx="8786091" cy="35052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ea typeface="ＭＳ Ｐゴシック" charset="0"/>
              </a:rPr>
              <a:t>In the double </a:t>
            </a:r>
            <a:r>
              <a:rPr lang="en-US" sz="1800" dirty="0" err="1">
                <a:ea typeface="ＭＳ Ｐゴシック" charset="0"/>
              </a:rPr>
              <a:t>Pomeron</a:t>
            </a:r>
            <a:r>
              <a:rPr lang="en-US" sz="1800" dirty="0">
                <a:ea typeface="ＭＳ Ｐゴシック" charset="0"/>
              </a:rPr>
              <a:t> exchange process each proton </a:t>
            </a:r>
            <a:r>
              <a:rPr lang="ja-JP" altLang="en-US" sz="1800" dirty="0">
                <a:ea typeface="ＭＳ Ｐゴシック" charset="0"/>
              </a:rPr>
              <a:t>“</a:t>
            </a:r>
            <a:r>
              <a:rPr lang="en-US" sz="1800" dirty="0">
                <a:ea typeface="ＭＳ Ｐゴシック" charset="0"/>
              </a:rPr>
              <a:t>emits</a:t>
            </a:r>
            <a:r>
              <a:rPr lang="ja-JP" altLang="en-US" sz="1800" dirty="0">
                <a:ea typeface="ＭＳ Ｐゴシック" charset="0"/>
              </a:rPr>
              <a:t>”</a:t>
            </a:r>
            <a:r>
              <a:rPr lang="en-US" sz="1800" dirty="0">
                <a:ea typeface="ＭＳ Ｐゴシック" charset="0"/>
              </a:rPr>
              <a:t> a </a:t>
            </a:r>
            <a:r>
              <a:rPr lang="en-US" sz="1800" dirty="0" err="1">
                <a:ea typeface="ＭＳ Ｐゴシック" charset="0"/>
              </a:rPr>
              <a:t>Pomeron</a:t>
            </a:r>
            <a:r>
              <a:rPr lang="en-US" sz="1800" dirty="0">
                <a:ea typeface="ＭＳ Ｐゴシック" charset="0"/>
              </a:rPr>
              <a:t> and the two </a:t>
            </a:r>
            <a:r>
              <a:rPr lang="en-US" sz="1800" dirty="0" err="1">
                <a:ea typeface="ＭＳ Ｐゴシック" charset="0"/>
              </a:rPr>
              <a:t>Pomerons</a:t>
            </a:r>
            <a:r>
              <a:rPr lang="en-US" sz="1800" dirty="0">
                <a:ea typeface="ＭＳ Ｐゴシック" charset="0"/>
              </a:rPr>
              <a:t> interact producing a massive system M</a:t>
            </a:r>
            <a:r>
              <a:rPr lang="en-US" sz="1800" baseline="-25000" dirty="0">
                <a:ea typeface="ＭＳ Ｐゴシック" charset="0"/>
              </a:rPr>
              <a:t>X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>
              <a:ea typeface="ＭＳ Ｐゴシック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80FF00"/>
                </a:solidFill>
                <a:ea typeface="ＭＳ Ｐゴシック" charset="0"/>
              </a:rPr>
              <a:t>where M</a:t>
            </a:r>
            <a:r>
              <a:rPr lang="en-US" sz="1800" baseline="-25000" dirty="0">
                <a:solidFill>
                  <a:srgbClr val="80FF00"/>
                </a:solidFill>
                <a:ea typeface="ＭＳ Ｐゴシック" charset="0"/>
              </a:rPr>
              <a:t>X</a:t>
            </a:r>
            <a:r>
              <a:rPr lang="en-US" sz="1800" dirty="0">
                <a:solidFill>
                  <a:srgbClr val="80FF00"/>
                </a:solidFill>
                <a:ea typeface="ＭＳ Ｐゴシック" charset="0"/>
              </a:rPr>
              <a:t> = </a:t>
            </a:r>
            <a:r>
              <a:rPr lang="en-US" sz="1800" dirty="0">
                <a:solidFill>
                  <a:srgbClr val="80FF00"/>
                </a:solidFill>
                <a:ea typeface="ＭＳ Ｐゴシック" charset="0"/>
                <a:sym typeface="Symbol" charset="0"/>
              </a:rPr>
              <a:t></a:t>
            </a:r>
            <a:r>
              <a:rPr lang="en-US" sz="1800" baseline="30000" dirty="0">
                <a:solidFill>
                  <a:srgbClr val="80FF00"/>
                </a:solidFill>
                <a:ea typeface="ＭＳ Ｐゴシック" charset="0"/>
                <a:sym typeface="Symbol" charset="0"/>
              </a:rPr>
              <a:t> </a:t>
            </a:r>
            <a:r>
              <a:rPr lang="en-US" sz="1800" dirty="0">
                <a:solidFill>
                  <a:srgbClr val="80FF00"/>
                </a:solidFill>
                <a:ea typeface="ＭＳ Ｐゴシック" charset="0"/>
                <a:sym typeface="Symbol" charset="0"/>
              </a:rPr>
              <a:t></a:t>
            </a:r>
            <a:r>
              <a:rPr lang="en-US" sz="1800" baseline="30000" dirty="0">
                <a:solidFill>
                  <a:srgbClr val="80FF00"/>
                </a:solidFill>
                <a:ea typeface="ＭＳ Ｐゴシック" charset="0"/>
                <a:sym typeface="Symbol" charset="0"/>
              </a:rPr>
              <a:t></a:t>
            </a:r>
            <a:r>
              <a:rPr lang="en-US" sz="1800" dirty="0">
                <a:solidFill>
                  <a:srgbClr val="80FF00"/>
                </a:solidFill>
                <a:ea typeface="ＭＳ Ｐゴシック" charset="0"/>
                <a:sym typeface="Symbol" charset="0"/>
              </a:rPr>
              <a:t></a:t>
            </a:r>
            <a:r>
              <a:rPr lang="en-US" sz="1800" baseline="-25000" dirty="0">
                <a:solidFill>
                  <a:srgbClr val="80FF00"/>
                </a:solidFill>
                <a:ea typeface="ＭＳ Ｐゴシック" charset="0"/>
              </a:rPr>
              <a:t>c</a:t>
            </a:r>
            <a:r>
              <a:rPr lang="en-US" sz="1800" dirty="0">
                <a:solidFill>
                  <a:srgbClr val="80FF00"/>
                </a:solidFill>
                <a:ea typeface="ＭＳ Ｐゴシック" charset="0"/>
              </a:rPr>
              <a:t>(</a:t>
            </a:r>
            <a:r>
              <a:rPr lang="en-US" sz="1800" dirty="0">
                <a:solidFill>
                  <a:srgbClr val="80FF00"/>
                </a:solidFill>
                <a:ea typeface="ＭＳ Ｐゴシック" charset="0"/>
                <a:sym typeface="Symbol" charset="0"/>
              </a:rPr>
              <a:t></a:t>
            </a:r>
            <a:r>
              <a:rPr lang="en-US" sz="1800" baseline="-25000" dirty="0">
                <a:solidFill>
                  <a:srgbClr val="80FF00"/>
                </a:solidFill>
                <a:ea typeface="ＭＳ Ｐゴシック" charset="0"/>
              </a:rPr>
              <a:t>b</a:t>
            </a:r>
            <a:r>
              <a:rPr lang="en-US" sz="1800" dirty="0">
                <a:solidFill>
                  <a:srgbClr val="80FF00"/>
                </a:solidFill>
                <a:ea typeface="ＭＳ Ｐゴシック" charset="0"/>
              </a:rPr>
              <a:t>), </a:t>
            </a:r>
            <a:r>
              <a:rPr lang="en-US" sz="1800" dirty="0" err="1">
                <a:solidFill>
                  <a:srgbClr val="80FF00"/>
                </a:solidFill>
                <a:ea typeface="ＭＳ Ｐゴシック" charset="0"/>
              </a:rPr>
              <a:t>qq</a:t>
            </a:r>
            <a:r>
              <a:rPr lang="en-US" sz="1800" dirty="0">
                <a:solidFill>
                  <a:srgbClr val="80FF00"/>
                </a:solidFill>
                <a:ea typeface="ＭＳ Ｐゴシック" charset="0"/>
              </a:rPr>
              <a:t>(jets), H(Higgs boson), </a:t>
            </a:r>
            <a:r>
              <a:rPr lang="en-US" sz="1800" dirty="0" err="1">
                <a:solidFill>
                  <a:srgbClr val="80FF00"/>
                </a:solidFill>
                <a:ea typeface="ＭＳ Ｐゴシック" charset="0"/>
              </a:rPr>
              <a:t>gg</a:t>
            </a:r>
            <a:r>
              <a:rPr lang="en-US" sz="1800" dirty="0">
                <a:solidFill>
                  <a:srgbClr val="80FF00"/>
                </a:solidFill>
                <a:ea typeface="ＭＳ Ｐゴシック" charset="0"/>
              </a:rPr>
              <a:t>(</a:t>
            </a:r>
            <a:r>
              <a:rPr lang="en-US" sz="1800" dirty="0" err="1">
                <a:solidFill>
                  <a:srgbClr val="80FF00"/>
                </a:solidFill>
                <a:ea typeface="ＭＳ Ｐゴシック" charset="0"/>
              </a:rPr>
              <a:t>glueballs</a:t>
            </a:r>
            <a:r>
              <a:rPr lang="en-US" sz="1800" dirty="0">
                <a:solidFill>
                  <a:srgbClr val="80FF00"/>
                </a:solidFill>
                <a:ea typeface="ＭＳ Ｐゴシック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ea typeface="ＭＳ Ｐゴシック" charset="0"/>
              </a:rPr>
              <a:t>The massive system could form resonances. We expect that </a:t>
            </a:r>
            <a:r>
              <a:rPr lang="en-US" sz="1800" dirty="0">
                <a:solidFill>
                  <a:srgbClr val="3300FF"/>
                </a:solidFill>
                <a:ea typeface="ＭＳ Ｐゴシック" charset="0"/>
              </a:rPr>
              <a:t>because of the constraints provided by the double </a:t>
            </a:r>
            <a:r>
              <a:rPr lang="en-US" sz="1800" dirty="0" err="1">
                <a:solidFill>
                  <a:srgbClr val="3300FF"/>
                </a:solidFill>
                <a:ea typeface="ＭＳ Ｐゴシック" charset="0"/>
              </a:rPr>
              <a:t>Pomeron</a:t>
            </a:r>
            <a:r>
              <a:rPr lang="en-US" sz="1800" dirty="0">
                <a:solidFill>
                  <a:srgbClr val="3300FF"/>
                </a:solidFill>
                <a:ea typeface="ＭＳ Ｐゴシック" charset="0"/>
              </a:rPr>
              <a:t> interaction, </a:t>
            </a:r>
            <a:r>
              <a:rPr lang="en-US" sz="1800" dirty="0" err="1">
                <a:solidFill>
                  <a:srgbClr val="3300FF"/>
                </a:solidFill>
                <a:ea typeface="ＭＳ Ｐゴシック" charset="0"/>
              </a:rPr>
              <a:t>glueballs</a:t>
            </a:r>
            <a:r>
              <a:rPr lang="en-US" sz="1800" dirty="0">
                <a:solidFill>
                  <a:srgbClr val="3300FF"/>
                </a:solidFill>
                <a:ea typeface="ＭＳ Ｐゴシック" charset="0"/>
              </a:rPr>
              <a:t>, hybrids, and other states coupling preferentially to gluons</a:t>
            </a:r>
            <a:r>
              <a:rPr lang="en-US" sz="1800" dirty="0">
                <a:ea typeface="ＭＳ Ｐゴシック" charset="0"/>
              </a:rPr>
              <a:t>, will be produced with much reduced backgrounds compared to standard </a:t>
            </a:r>
            <a:r>
              <a:rPr lang="en-US" sz="1800" dirty="0" err="1">
                <a:ea typeface="ＭＳ Ｐゴシック" charset="0"/>
              </a:rPr>
              <a:t>hadronic</a:t>
            </a:r>
            <a:r>
              <a:rPr lang="en-US" sz="1800" dirty="0">
                <a:ea typeface="ＭＳ Ｐゴシック" charset="0"/>
              </a:rPr>
              <a:t> production processes.</a:t>
            </a:r>
          </a:p>
        </p:txBody>
      </p:sp>
      <p:grpSp>
        <p:nvGrpSpPr>
          <p:cNvPr id="23561" name="Group 21"/>
          <p:cNvGrpSpPr>
            <a:grpSpLocks/>
          </p:cNvGrpSpPr>
          <p:nvPr/>
        </p:nvGrpSpPr>
        <p:grpSpPr bwMode="auto">
          <a:xfrm>
            <a:off x="3124200" y="3097213"/>
            <a:ext cx="2141538" cy="1033462"/>
            <a:chOff x="3124200" y="2971800"/>
            <a:chExt cx="2141538" cy="1123117"/>
          </a:xfrm>
        </p:grpSpPr>
        <p:grpSp>
          <p:nvGrpSpPr>
            <p:cNvPr id="23572" name="Group 1115"/>
            <p:cNvGrpSpPr>
              <a:grpSpLocks/>
            </p:cNvGrpSpPr>
            <p:nvPr/>
          </p:nvGrpSpPr>
          <p:grpSpPr bwMode="auto">
            <a:xfrm>
              <a:off x="3124200" y="3297238"/>
              <a:ext cx="2141538" cy="457200"/>
              <a:chOff x="3777" y="2019"/>
              <a:chExt cx="1621" cy="288"/>
            </a:xfrm>
          </p:grpSpPr>
          <p:sp>
            <p:nvSpPr>
              <p:cNvPr id="680028" name="Line 1116"/>
              <p:cNvSpPr>
                <a:spLocks noChangeShapeType="1"/>
              </p:cNvSpPr>
              <p:nvPr/>
            </p:nvSpPr>
            <p:spPr bwMode="auto">
              <a:xfrm flipV="1">
                <a:off x="4566" y="2019"/>
                <a:ext cx="832" cy="1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8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65" charset="0"/>
                  <a:ea typeface="+mn-ea"/>
                  <a:cs typeface="+mn-cs"/>
                </a:endParaRPr>
              </a:p>
            </p:txBody>
          </p:sp>
          <p:sp>
            <p:nvSpPr>
              <p:cNvPr id="680029" name="Line 1117"/>
              <p:cNvSpPr>
                <a:spLocks noChangeShapeType="1"/>
              </p:cNvSpPr>
              <p:nvPr/>
            </p:nvSpPr>
            <p:spPr bwMode="auto">
              <a:xfrm flipH="1" flipV="1">
                <a:off x="3777" y="2026"/>
                <a:ext cx="832" cy="138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8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65" charset="0"/>
                  <a:ea typeface="+mn-ea"/>
                  <a:cs typeface="+mn-cs"/>
                </a:endParaRPr>
              </a:p>
            </p:txBody>
          </p:sp>
          <p:sp>
            <p:nvSpPr>
              <p:cNvPr id="680030" name="Line 1118"/>
              <p:cNvSpPr>
                <a:spLocks noChangeShapeType="1"/>
              </p:cNvSpPr>
              <p:nvPr/>
            </p:nvSpPr>
            <p:spPr bwMode="auto">
              <a:xfrm>
                <a:off x="4603" y="2164"/>
                <a:ext cx="0" cy="15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8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65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573" name="Text Box 1119"/>
            <p:cNvSpPr txBox="1">
              <a:spLocks noChangeArrowheads="1"/>
            </p:cNvSpPr>
            <p:nvPr/>
          </p:nvSpPr>
          <p:spPr bwMode="auto">
            <a:xfrm>
              <a:off x="3125788" y="2971800"/>
              <a:ext cx="298450" cy="3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Times" charset="0"/>
                  <a:ea typeface="Osaka" charset="0"/>
                  <a:cs typeface="Osaka" charset="0"/>
                </a:rPr>
                <a:t>p</a:t>
              </a:r>
              <a:endParaRPr lang="en-US">
                <a:latin typeface="Times" charset="0"/>
                <a:ea typeface="Osaka" charset="0"/>
                <a:cs typeface="Osaka" charset="0"/>
              </a:endParaRPr>
            </a:p>
          </p:txBody>
        </p:sp>
        <p:sp>
          <p:nvSpPr>
            <p:cNvPr id="23574" name="Text Box 1120"/>
            <p:cNvSpPr txBox="1">
              <a:spLocks noChangeArrowheads="1"/>
            </p:cNvSpPr>
            <p:nvPr/>
          </p:nvSpPr>
          <p:spPr bwMode="auto">
            <a:xfrm>
              <a:off x="4948238" y="2971800"/>
              <a:ext cx="298450" cy="3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Times" charset="0"/>
                  <a:ea typeface="Osaka" charset="0"/>
                  <a:cs typeface="Osaka" charset="0"/>
                </a:rPr>
                <a:t>p</a:t>
              </a:r>
              <a:endParaRPr lang="en-US">
                <a:latin typeface="Times" charset="0"/>
                <a:ea typeface="Osaka" charset="0"/>
                <a:cs typeface="Osaka" charset="0"/>
              </a:endParaRPr>
            </a:p>
          </p:txBody>
        </p:sp>
        <p:sp>
          <p:nvSpPr>
            <p:cNvPr id="23575" name="Text Box 1122"/>
            <p:cNvSpPr txBox="1">
              <a:spLocks noChangeArrowheads="1"/>
            </p:cNvSpPr>
            <p:nvPr/>
          </p:nvSpPr>
          <p:spPr bwMode="auto">
            <a:xfrm>
              <a:off x="3963988" y="3729171"/>
              <a:ext cx="434975" cy="365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latin typeface="Times" charset="0"/>
                  <a:ea typeface="Osaka" charset="0"/>
                  <a:cs typeface="Osaka" charset="0"/>
                </a:rPr>
                <a:t>M</a:t>
              </a:r>
              <a:r>
                <a:rPr lang="en-US" sz="1600" baseline="-25000">
                  <a:latin typeface="Times" charset="0"/>
                  <a:ea typeface="Osaka" charset="0"/>
                  <a:cs typeface="Osaka" charset="0"/>
                </a:rPr>
                <a:t>x</a:t>
              </a:r>
              <a:endParaRPr lang="en-US" sz="1600">
                <a:latin typeface="Times" charset="0"/>
                <a:ea typeface="Osaka" charset="0"/>
                <a:cs typeface="Osaka" charset="0"/>
              </a:endParaRPr>
            </a:p>
          </p:txBody>
        </p:sp>
      </p:grpSp>
      <p:sp>
        <p:nvSpPr>
          <p:cNvPr id="23562" name="Rectangle 1071"/>
          <p:cNvSpPr>
            <a:spLocks noChangeArrowheads="1"/>
          </p:cNvSpPr>
          <p:nvPr/>
        </p:nvSpPr>
        <p:spPr bwMode="auto">
          <a:xfrm>
            <a:off x="5824538" y="101282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28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23563" name="Rectangle 5"/>
          <p:cNvSpPr>
            <a:spLocks noChangeArrowheads="1"/>
          </p:cNvSpPr>
          <p:nvPr/>
        </p:nvSpPr>
        <p:spPr bwMode="auto">
          <a:xfrm>
            <a:off x="5486400" y="3352800"/>
            <a:ext cx="3429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 b="1" dirty="0">
                <a:latin typeface="Comic Sans MS"/>
                <a:cs typeface="Comic Sans MS"/>
              </a:rPr>
              <a:t>For each proton vertex one has</a:t>
            </a:r>
          </a:p>
          <a:p>
            <a:pPr eaLnBrk="1" hangingPunct="1"/>
            <a:r>
              <a:rPr lang="en-US" sz="1600" b="1" dirty="0">
                <a:solidFill>
                  <a:srgbClr val="80FF00"/>
                </a:solidFill>
                <a:latin typeface="Comic Sans MS"/>
                <a:cs typeface="Comic Sans MS"/>
              </a:rPr>
              <a:t>t </a:t>
            </a:r>
            <a:r>
              <a:rPr lang="en-US" sz="1600" b="1" dirty="0">
                <a:latin typeface="Comic Sans MS"/>
                <a:cs typeface="Comic Sans MS"/>
              </a:rPr>
              <a:t>    four-momentum transfer </a:t>
            </a:r>
          </a:p>
          <a:p>
            <a:pPr eaLnBrk="1" hangingPunct="1"/>
            <a:r>
              <a:rPr lang="en-US" sz="1600" b="1" dirty="0">
                <a:solidFill>
                  <a:srgbClr val="80FF00"/>
                </a:solidFill>
                <a:latin typeface="Comic Sans MS"/>
                <a:cs typeface="Comic Sans MS"/>
                <a:sym typeface="Symbol" charset="0"/>
              </a:rPr>
              <a:t></a:t>
            </a:r>
            <a:r>
              <a:rPr lang="en-US" sz="1600" b="1" dirty="0">
                <a:solidFill>
                  <a:srgbClr val="80FF00"/>
                </a:solidFill>
                <a:latin typeface="Comic Sans MS"/>
                <a:cs typeface="Comic Sans MS"/>
              </a:rPr>
              <a:t>p/p</a:t>
            </a:r>
          </a:p>
          <a:p>
            <a:pPr eaLnBrk="1" hangingPunct="1"/>
            <a:endParaRPr lang="en-US" sz="1600" b="1" dirty="0">
              <a:solidFill>
                <a:srgbClr val="0F00D0"/>
              </a:solidFill>
              <a:latin typeface="Comic Sans MS"/>
              <a:cs typeface="Comic Sans MS"/>
            </a:endParaRPr>
          </a:p>
        </p:txBody>
      </p:sp>
      <p:grpSp>
        <p:nvGrpSpPr>
          <p:cNvPr id="23564" name="Group 22"/>
          <p:cNvGrpSpPr>
            <a:grpSpLocks/>
          </p:cNvGrpSpPr>
          <p:nvPr/>
        </p:nvGrpSpPr>
        <p:grpSpPr bwMode="auto">
          <a:xfrm>
            <a:off x="487363" y="3668714"/>
            <a:ext cx="3207182" cy="800219"/>
            <a:chOff x="487362" y="3669268"/>
            <a:chExt cx="3207183" cy="799017"/>
          </a:xfrm>
        </p:grpSpPr>
        <p:sp>
          <p:nvSpPr>
            <p:cNvPr id="23570" name="Line 1074"/>
            <p:cNvSpPr>
              <a:spLocks noChangeShapeType="1"/>
            </p:cNvSpPr>
            <p:nvPr/>
          </p:nvSpPr>
          <p:spPr bwMode="auto">
            <a:xfrm>
              <a:off x="1143000" y="3733800"/>
              <a:ext cx="5334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>
                <a:latin typeface="Comic Sans MS"/>
                <a:cs typeface="Comic Sans MS"/>
              </a:endParaRPr>
            </a:p>
          </p:txBody>
        </p:sp>
        <p:sp>
          <p:nvSpPr>
            <p:cNvPr id="23571" name="TextBox 20"/>
            <p:cNvSpPr txBox="1">
              <a:spLocks noChangeArrowheads="1"/>
            </p:cNvSpPr>
            <p:nvPr/>
          </p:nvSpPr>
          <p:spPr bwMode="auto">
            <a:xfrm>
              <a:off x="487362" y="3669268"/>
              <a:ext cx="3207183" cy="79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80FF00"/>
                  </a:solidFill>
                  <a:latin typeface="Comic Sans MS"/>
                  <a:cs typeface="Comic Sans MS"/>
                </a:rPr>
                <a:t>M</a:t>
              </a:r>
              <a:r>
                <a:rPr lang="en-US" sz="1800" b="1" baseline="-25000" dirty="0">
                  <a:solidFill>
                    <a:srgbClr val="80FF00"/>
                  </a:solidFill>
                  <a:latin typeface="Comic Sans MS"/>
                  <a:cs typeface="Comic Sans MS"/>
                </a:rPr>
                <a:t>X</a:t>
              </a:r>
              <a:r>
                <a:rPr lang="en-US" sz="1800" b="1" dirty="0">
                  <a:solidFill>
                    <a:srgbClr val="80FF00"/>
                  </a:solidFill>
                  <a:latin typeface="Comic Sans MS"/>
                  <a:cs typeface="Comic Sans MS"/>
                </a:rPr>
                <a:t>=√</a:t>
              </a:r>
              <a:r>
                <a:rPr lang="en-US" sz="1800" b="1" dirty="0">
                  <a:solidFill>
                    <a:srgbClr val="80FF00"/>
                  </a:solidFill>
                  <a:latin typeface="Comic Sans MS"/>
                  <a:cs typeface="Comic Sans MS"/>
                  <a:sym typeface="Symbol" charset="0"/>
                </a:rPr>
                <a:t></a:t>
              </a:r>
              <a:r>
                <a:rPr lang="en-US" sz="1800" b="1" baseline="-25000" dirty="0">
                  <a:solidFill>
                    <a:srgbClr val="80FF00"/>
                  </a:solidFill>
                  <a:latin typeface="Comic Sans MS"/>
                  <a:cs typeface="Comic Sans MS"/>
                  <a:sym typeface="Symbol" charset="0"/>
                </a:rPr>
                <a:t></a:t>
              </a:r>
              <a:r>
                <a:rPr lang="en-US" sz="1800" b="1" dirty="0">
                  <a:solidFill>
                    <a:srgbClr val="80FF00"/>
                  </a:solidFill>
                  <a:latin typeface="Comic Sans MS"/>
                  <a:cs typeface="Comic Sans MS"/>
                  <a:sym typeface="Symbol" charset="0"/>
                </a:rPr>
                <a:t></a:t>
              </a:r>
              <a:r>
                <a:rPr lang="en-US" sz="1800" b="1" baseline="-25000" dirty="0">
                  <a:solidFill>
                    <a:srgbClr val="80FF00"/>
                  </a:solidFill>
                  <a:latin typeface="Comic Sans MS"/>
                  <a:cs typeface="Comic Sans MS"/>
                  <a:sym typeface="Symbol" charset="0"/>
                </a:rPr>
                <a:t></a:t>
              </a:r>
              <a:r>
                <a:rPr lang="en-US" sz="1800" b="1" dirty="0">
                  <a:solidFill>
                    <a:srgbClr val="80FF00"/>
                  </a:solidFill>
                  <a:latin typeface="Comic Sans MS"/>
                  <a:cs typeface="Comic Sans MS"/>
                </a:rPr>
                <a:t>s</a:t>
              </a:r>
              <a:r>
                <a:rPr lang="en-US" sz="1800" b="1" dirty="0">
                  <a:latin typeface="Comic Sans MS"/>
                  <a:cs typeface="Comic Sans MS"/>
                </a:rPr>
                <a:t> invariant mass</a:t>
              </a:r>
            </a:p>
            <a:p>
              <a:pPr eaLnBrk="1" hangingPunct="1"/>
              <a:endParaRPr lang="en-US" sz="2800" b="1" dirty="0">
                <a:solidFill>
                  <a:srgbClr val="000066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3565" name="Rectangle 20"/>
          <p:cNvSpPr>
            <a:spLocks noChangeArrowheads="1"/>
          </p:cNvSpPr>
          <p:nvPr/>
        </p:nvSpPr>
        <p:spPr bwMode="auto">
          <a:xfrm>
            <a:off x="9204325" y="69532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28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4876800" y="1139825"/>
            <a:ext cx="396775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3363" indent="-233363"/>
            <a:r>
              <a:rPr lang="en-US" sz="1600" b="1" dirty="0">
                <a:solidFill>
                  <a:srgbClr val="80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Method is complementary to: </a:t>
            </a:r>
          </a:p>
          <a:p>
            <a:pPr marL="233363" indent="-233363">
              <a:buFontTx/>
              <a:buChar char="•"/>
            </a:pPr>
            <a:r>
              <a:rPr lang="en-US" sz="1600" b="1" dirty="0">
                <a:solidFill>
                  <a:srgbClr val="80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GLUEX experiment (2015)</a:t>
            </a:r>
          </a:p>
          <a:p>
            <a:pPr marL="233363" indent="-233363">
              <a:buFontTx/>
              <a:buChar char="•"/>
            </a:pPr>
            <a:r>
              <a:rPr lang="en-US" sz="1600" b="1" dirty="0">
                <a:solidFill>
                  <a:srgbClr val="80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PANDA experiment (&gt;2015)</a:t>
            </a:r>
          </a:p>
          <a:p>
            <a:pPr marL="233363" indent="-233363">
              <a:buFontTx/>
              <a:buChar char="•"/>
            </a:pPr>
            <a:r>
              <a:rPr lang="en-US" sz="1600" b="1" dirty="0">
                <a:solidFill>
                  <a:srgbClr val="80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COMPASS experiment (taking data</a:t>
            </a:r>
            <a:r>
              <a:rPr lang="en-US" sz="1400" b="1" dirty="0">
                <a:solidFill>
                  <a:srgbClr val="80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)</a:t>
            </a:r>
          </a:p>
        </p:txBody>
      </p:sp>
      <p:grpSp>
        <p:nvGrpSpPr>
          <p:cNvPr id="23567" name="Group 27"/>
          <p:cNvGrpSpPr>
            <a:grpSpLocks/>
          </p:cNvGrpSpPr>
          <p:nvPr/>
        </p:nvGrpSpPr>
        <p:grpSpPr bwMode="auto">
          <a:xfrm>
            <a:off x="685800" y="914400"/>
            <a:ext cx="3810000" cy="1447800"/>
            <a:chOff x="838200" y="2133600"/>
            <a:chExt cx="3810000" cy="1447800"/>
          </a:xfrm>
        </p:grpSpPr>
        <p:pic>
          <p:nvPicPr>
            <p:cNvPr id="23568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r="11821" b="8333"/>
            <a:stretch>
              <a:fillRect/>
            </a:stretch>
          </p:blipFill>
          <p:spPr bwMode="auto">
            <a:xfrm>
              <a:off x="838200" y="2133600"/>
              <a:ext cx="1828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r="6920" b="8333"/>
            <a:stretch>
              <a:fillRect/>
            </a:stretch>
          </p:blipFill>
          <p:spPr bwMode="auto">
            <a:xfrm>
              <a:off x="2819400" y="2133600"/>
              <a:ext cx="1828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53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/>
          </p:cNvSpPr>
          <p:nvPr/>
        </p:nvSpPr>
        <p:spPr bwMode="auto">
          <a:xfrm>
            <a:off x="25405" y="4514413"/>
            <a:ext cx="6400800" cy="1468437"/>
          </a:xfrm>
          <a:prstGeom prst="rect">
            <a:avLst/>
          </a:prstGeom>
          <a:noFill/>
          <a:ln w="9525">
            <a:noFill/>
            <a:miter lim="800000"/>
            <a:headEnd type="none" w="med" len="med"/>
            <a:tailEnd type="none" w="med" len="med"/>
          </a:ln>
        </p:spPr>
        <p:txBody>
          <a:bodyPr lIns="35717" tIns="35717" rIns="35717" bIns="35717"/>
          <a:lstStyle/>
          <a:p>
            <a:pPr marL="342900" indent="-342900">
              <a:spcBef>
                <a:spcPts val="613"/>
              </a:spcBef>
              <a:buSzPct val="100000"/>
              <a:buFontTx/>
              <a:buAutoNum type="arabicPeriod"/>
            </a:pPr>
            <a:r>
              <a:rPr lang="en-US" sz="1600" b="1" dirty="0">
                <a:solidFill>
                  <a:srgbClr val="0080FF"/>
                </a:solidFill>
                <a:latin typeface="Comic Sans MS"/>
                <a:cs typeface="Comic Sans MS"/>
                <a:sym typeface="Verdana" charset="0"/>
              </a:rPr>
              <a:t>Roman Pot (RP) detectors to measure forward protons</a:t>
            </a:r>
          </a:p>
          <a:p>
            <a:pPr marL="342900" indent="-342900">
              <a:spcBef>
                <a:spcPts val="488"/>
              </a:spcBef>
              <a:buSzPct val="100000"/>
              <a:buFontTx/>
              <a:buAutoNum type="arabicPeriod"/>
            </a:pPr>
            <a:r>
              <a:rPr lang="en-US" sz="1600" b="1" dirty="0">
                <a:solidFill>
                  <a:srgbClr val="0080FF"/>
                </a:solidFill>
                <a:latin typeface="Comic Sans MS"/>
                <a:cs typeface="Comic Sans MS"/>
                <a:sym typeface="Verdana" charset="0"/>
              </a:rPr>
              <a:t>Staged implementation for wide kinematic coverage </a:t>
            </a:r>
          </a:p>
          <a:p>
            <a:pPr marL="342900" indent="-342900">
              <a:spcBef>
                <a:spcPts val="463"/>
              </a:spcBef>
              <a:buClr>
                <a:srgbClr val="006600"/>
              </a:buClr>
              <a:buSzPct val="100000"/>
              <a:buFont typeface="Arial" charset="0"/>
              <a:buChar char="•"/>
            </a:pPr>
            <a:r>
              <a:rPr lang="en-US" sz="1600" b="1" dirty="0">
                <a:solidFill>
                  <a:srgbClr val="80FF00"/>
                </a:solidFill>
                <a:latin typeface="Comic Sans MS"/>
                <a:cs typeface="Comic Sans MS"/>
                <a:sym typeface="Verdana" charset="0"/>
              </a:rPr>
              <a:t>Phase I, present- low-t coverage</a:t>
            </a:r>
          </a:p>
          <a:p>
            <a:pPr marL="342900" indent="-342900">
              <a:spcBef>
                <a:spcPts val="463"/>
              </a:spcBef>
              <a:buClr>
                <a:srgbClr val="006600"/>
              </a:buClr>
              <a:buSzPct val="100000"/>
              <a:buFont typeface="Arial" charset="0"/>
              <a:buChar char="•"/>
            </a:pPr>
            <a:r>
              <a:rPr lang="en-US" sz="1600" b="1" dirty="0">
                <a:solidFill>
                  <a:srgbClr val="80FF00"/>
                </a:solidFill>
                <a:latin typeface="Comic Sans MS"/>
                <a:cs typeface="Comic Sans MS"/>
                <a:sym typeface="Verdana" charset="0"/>
              </a:rPr>
              <a:t>Phase II, future- higher-t coverage, large data samples</a:t>
            </a:r>
          </a:p>
        </p:txBody>
      </p:sp>
      <p:sp>
        <p:nvSpPr>
          <p:cNvPr id="378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Implementation at STAR + pp2ppp</a:t>
            </a:r>
            <a:endParaRPr lang="en-US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FF00FF"/>
                </a:solidFill>
                <a:latin typeface="Comic Sans MS"/>
                <a:cs typeface="Comic Sans MS"/>
              </a:rPr>
              <a:t>E.C. Aschenauer &amp; W. </a:t>
            </a:r>
            <a:r>
              <a:rPr lang="en-US" sz="1200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Guryn</a:t>
            </a:r>
            <a:endParaRPr lang="en-US" sz="1200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378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E14E4D-8CE8-EC42-8E75-E987B7B1C341}" type="slidenum">
              <a:rPr lang="en-US" sz="1200">
                <a:solidFill>
                  <a:srgbClr val="FF00FF"/>
                </a:solidFill>
                <a:latin typeface="Comic Sans MS"/>
                <a:cs typeface="Comic Sans MS"/>
              </a:rPr>
              <a:pPr/>
              <a:t>22</a:t>
            </a:fld>
            <a:endParaRPr lang="en-US" sz="120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37896" name="Rectangle 4"/>
          <p:cNvSpPr>
            <a:spLocks noChangeArrowheads="1"/>
          </p:cNvSpPr>
          <p:nvPr/>
        </p:nvSpPr>
        <p:spPr bwMode="auto">
          <a:xfrm>
            <a:off x="381000" y="989013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buFont typeface="Arial" charset="0"/>
              <a:buAutoNum type="arabicPeriod"/>
            </a:pPr>
            <a:r>
              <a:rPr lang="en-US" sz="1600" b="1" dirty="0">
                <a:solidFill>
                  <a:srgbClr val="80FF00"/>
                </a:solidFill>
                <a:latin typeface="Comic Sans MS"/>
                <a:cs typeface="Comic Sans MS"/>
              </a:rPr>
              <a:t>Need detectors to measure forward protons: t - four-momentum transfer, 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US" sz="1600" b="1" dirty="0" smtClean="0">
                <a:solidFill>
                  <a:srgbClr val="80FF00"/>
                </a:solidFill>
                <a:latin typeface="Comic Sans MS"/>
                <a:cs typeface="Comic Sans MS"/>
                <a:sym typeface="Symbol" charset="0"/>
              </a:rPr>
              <a:t>     </a:t>
            </a:r>
            <a:r>
              <a:rPr lang="en-US" sz="1600" b="1" dirty="0">
                <a:solidFill>
                  <a:srgbClr val="80FF00"/>
                </a:solidFill>
                <a:latin typeface="Comic Sans MS"/>
                <a:cs typeface="Comic Sans MS"/>
                <a:sym typeface="Symbol" charset="0"/>
              </a:rPr>
              <a:t></a:t>
            </a:r>
            <a:r>
              <a:rPr lang="en-US" sz="1600" b="1" dirty="0">
                <a:solidFill>
                  <a:srgbClr val="80FF00"/>
                </a:solidFill>
                <a:latin typeface="Comic Sans MS"/>
                <a:cs typeface="Comic Sans MS"/>
              </a:rPr>
              <a:t>p/p, M</a:t>
            </a:r>
            <a:r>
              <a:rPr lang="en-US" sz="1600" b="1" baseline="-25000" dirty="0">
                <a:solidFill>
                  <a:srgbClr val="80FF00"/>
                </a:solidFill>
                <a:latin typeface="Comic Sans MS"/>
                <a:cs typeface="Comic Sans MS"/>
              </a:rPr>
              <a:t>X</a:t>
            </a:r>
            <a:r>
              <a:rPr lang="en-US" sz="1600" b="1" dirty="0">
                <a:solidFill>
                  <a:srgbClr val="80FF00"/>
                </a:solidFill>
                <a:latin typeface="Comic Sans MS"/>
                <a:cs typeface="Comic Sans MS"/>
              </a:rPr>
              <a:t> invariant mass and;  </a:t>
            </a:r>
          </a:p>
          <a:p>
            <a:pPr marL="457200" indent="-457200" eaLnBrk="1" hangingPunct="1">
              <a:buFont typeface="Arial" charset="0"/>
              <a:buAutoNum type="arabicPeriod" startAt="2"/>
            </a:pPr>
            <a:r>
              <a:rPr lang="en-US" sz="1600" b="1" dirty="0">
                <a:solidFill>
                  <a:srgbClr val="80FF00"/>
                </a:solidFill>
                <a:latin typeface="Comic Sans MS"/>
                <a:cs typeface="Comic Sans MS"/>
              </a:rPr>
              <a:t>Detector with good acceptance and particle ID to measure central system</a:t>
            </a:r>
          </a:p>
        </p:txBody>
      </p:sp>
      <p:grpSp>
        <p:nvGrpSpPr>
          <p:cNvPr id="37897" name="Group 12"/>
          <p:cNvGrpSpPr>
            <a:grpSpLocks/>
          </p:cNvGrpSpPr>
          <p:nvPr/>
        </p:nvGrpSpPr>
        <p:grpSpPr bwMode="auto">
          <a:xfrm>
            <a:off x="533400" y="2057400"/>
            <a:ext cx="8229600" cy="2133600"/>
            <a:chOff x="533400" y="2057400"/>
            <a:chExt cx="8229600" cy="2133600"/>
          </a:xfrm>
        </p:grpSpPr>
        <p:pic>
          <p:nvPicPr>
            <p:cNvPr id="3789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57400"/>
              <a:ext cx="8229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0" name="Picture 3" descr="tpcsymposium cop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3" r="19006"/>
            <a:stretch>
              <a:fillRect/>
            </a:stretch>
          </p:blipFill>
          <p:spPr bwMode="auto">
            <a:xfrm>
              <a:off x="3657600" y="2274336"/>
              <a:ext cx="1828800" cy="191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8" name="Picture 10" descr="pastedGraph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4173026"/>
            <a:ext cx="297338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29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CC66FF"/>
                </a:solidFill>
                <a:latin typeface="Comic Sans MS"/>
                <a:cs typeface="Comic Sans MS"/>
              </a:rPr>
              <a:t>E.C. Aschenauer &amp; W. </a:t>
            </a:r>
            <a:r>
              <a:rPr lang="en-US" sz="1200" dirty="0" err="1" smtClean="0">
                <a:solidFill>
                  <a:srgbClr val="CC66FF"/>
                </a:solidFill>
                <a:latin typeface="Comic Sans MS"/>
                <a:cs typeface="Comic Sans MS"/>
              </a:rPr>
              <a:t>Guryn</a:t>
            </a:r>
            <a:endParaRPr lang="en-US" sz="1200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1CB434-8FA3-4D4E-9592-E2C9F6DD29C6}" type="slidenum">
              <a:rPr lang="en-US" sz="1200" b="1">
                <a:solidFill>
                  <a:srgbClr val="CC66FF"/>
                </a:solidFill>
                <a:latin typeface="Comic Sans MS"/>
                <a:cs typeface="Comic Sans MS"/>
              </a:rPr>
              <a:pPr/>
              <a:t>23</a:t>
            </a:fld>
            <a:endParaRPr lang="en-US" sz="1200" b="1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886092" y="6002371"/>
            <a:ext cx="7397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Comic Sans MS"/>
                <a:cs typeface="Comic Sans MS"/>
              </a:rPr>
              <a:t>Engineering estimates and direct quotes for all major purchases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7324" y="515971"/>
            <a:ext cx="7784736" cy="5486400"/>
            <a:chOff x="612965" y="315395"/>
            <a:chExt cx="7784736" cy="5486400"/>
          </a:xfrm>
        </p:grpSpPr>
        <p:pic>
          <p:nvPicPr>
            <p:cNvPr id="15363" name="Picture 6" descr="AllCostPhaseII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5" t="9454" r="10796" b="12125"/>
            <a:stretch/>
          </p:blipFill>
          <p:spPr bwMode="auto">
            <a:xfrm>
              <a:off x="612965" y="315395"/>
              <a:ext cx="7784736" cy="548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314296" y="4604687"/>
              <a:ext cx="1192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COST</a:t>
              </a:r>
              <a:endParaRPr lang="en-US" sz="2800" b="1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59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Advanced Conceptual Design Exists</a:t>
            </a:r>
          </a:p>
        </p:txBody>
      </p:sp>
      <p:sp>
        <p:nvSpPr>
          <p:cNvPr id="1946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CC66FF"/>
                </a:solidFill>
                <a:latin typeface="Comic Sans MS"/>
                <a:cs typeface="Comic Sans MS"/>
              </a:rPr>
              <a:t>E.C. Aschenauer &amp; W. </a:t>
            </a:r>
            <a:r>
              <a:rPr lang="en-US" sz="1200" dirty="0" err="1" smtClean="0">
                <a:solidFill>
                  <a:srgbClr val="CC66FF"/>
                </a:solidFill>
                <a:latin typeface="Comic Sans MS"/>
                <a:cs typeface="Comic Sans MS"/>
              </a:rPr>
              <a:t>Guryn</a:t>
            </a:r>
            <a:endParaRPr lang="en-US" sz="1200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1946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182D02-ADA9-394E-8E8B-9423D81CE75B}" type="slidenum">
              <a:rPr lang="en-US" sz="1200" b="1">
                <a:solidFill>
                  <a:srgbClr val="CC66FF"/>
                </a:solidFill>
                <a:latin typeface="Comic Sans MS"/>
                <a:cs typeface="Comic Sans MS"/>
              </a:rPr>
              <a:pPr/>
              <a:t>24</a:t>
            </a:fld>
            <a:endParaRPr lang="en-US" sz="1200" b="1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5" y="719996"/>
            <a:ext cx="7846290" cy="60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37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753108" y="1879782"/>
            <a:ext cx="4390892" cy="3373384"/>
          </a:xfrm>
          <a:ln/>
        </p:spPr>
        <p:txBody>
          <a:bodyPr lIns="64291" tIns="32146" rIns="64291" bIns="32146">
            <a:normAutofit/>
          </a:bodyPr>
          <a:lstStyle/>
          <a:p>
            <a:pPr marL="377501">
              <a:lnSpc>
                <a:spcPct val="90000"/>
              </a:lnSpc>
              <a:buClr>
                <a:srgbClr val="0000FF"/>
              </a:buClr>
              <a:buSzPct val="100000"/>
            </a:pPr>
            <a:r>
              <a:rPr lang="en-US" dirty="0"/>
              <a:t>Phase I: 8 Roman pots at ±55.5, ±58.5m from the IP</a:t>
            </a:r>
            <a:endParaRPr lang="en-US" sz="1800" dirty="0"/>
          </a:p>
          <a:p>
            <a:pPr marL="377501">
              <a:lnSpc>
                <a:spcPct val="90000"/>
              </a:lnSpc>
              <a:buClr>
                <a:srgbClr val="0000FF"/>
              </a:buClr>
              <a:buSzPct val="100000"/>
            </a:pPr>
            <a:r>
              <a:rPr lang="en-US" dirty="0"/>
              <a:t>Require special beam tune :large </a:t>
            </a:r>
            <a:r>
              <a:rPr lang="en-US" dirty="0">
                <a:latin typeface="Symbol" charset="0"/>
                <a:cs typeface="Symbol" charset="0"/>
                <a:sym typeface="Symbol" charset="0"/>
              </a:rPr>
              <a:t>β</a:t>
            </a:r>
            <a:r>
              <a:rPr lang="en-US" dirty="0">
                <a:cs typeface="Lucida Grande" charset="0"/>
              </a:rPr>
              <a:t>* (21m for √s=200 </a:t>
            </a:r>
            <a:r>
              <a:rPr lang="en-US" dirty="0" err="1">
                <a:cs typeface="Lucida Grande" charset="0"/>
              </a:rPr>
              <a:t>GeV</a:t>
            </a:r>
            <a:r>
              <a:rPr lang="en-US" dirty="0">
                <a:cs typeface="Lucida Grande" charset="0"/>
              </a:rPr>
              <a:t>) for minimal angular divergence</a:t>
            </a:r>
            <a:endParaRPr lang="en-US" sz="1800" dirty="0"/>
          </a:p>
          <a:p>
            <a:pPr marL="377501">
              <a:lnSpc>
                <a:spcPct val="90000"/>
              </a:lnSpc>
              <a:buClr>
                <a:srgbClr val="0000FF"/>
              </a:buClr>
              <a:buSzPct val="100000"/>
            </a:pPr>
            <a:r>
              <a:rPr lang="en-US" dirty="0"/>
              <a:t>Successful run in 2009: Analysis in progress focusing on small-t processes </a:t>
            </a:r>
            <a:endParaRPr lang="en-US" dirty="0" smtClean="0"/>
          </a:p>
          <a:p>
            <a:pPr marL="34601" indent="0">
              <a:lnSpc>
                <a:spcPct val="90000"/>
              </a:lnSpc>
              <a:buClr>
                <a:srgbClr val="0000FF"/>
              </a:buClr>
              <a:buSzPct val="100000"/>
              <a:buNone/>
            </a:pPr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dirty="0"/>
              <a:t>0.002&lt;|t|&lt;0.03 GeV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r>
              <a:rPr lang="en-US"/>
              <a:t>Roman Pots at STAR (Phase I) 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3" y="1438330"/>
            <a:ext cx="4420195" cy="396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/>
          <p:cNvSpPr>
            <a:spLocks/>
          </p:cNvSpPr>
          <p:nvPr/>
        </p:nvSpPr>
        <p:spPr bwMode="auto">
          <a:xfrm>
            <a:off x="461670" y="5712133"/>
            <a:ext cx="37491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 b="1" dirty="0">
                <a:latin typeface="Comic Sans MS"/>
                <a:ea typeface="ＭＳ Ｐゴシック" charset="0"/>
                <a:cs typeface="Comic Sans MS"/>
              </a:rPr>
              <a:t>Beam transport simulation using Hector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2" y="2186658"/>
            <a:ext cx="2866430" cy="257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85" y="2187773"/>
            <a:ext cx="286196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22" y="2143125"/>
            <a:ext cx="2857500" cy="256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71120" y="29632"/>
            <a:ext cx="9047480" cy="609264"/>
          </a:xfrm>
          <a:ln/>
        </p:spPr>
        <p:txBody>
          <a:bodyPr lIns="64291" tIns="32146" rIns="64291" bIns="32146"/>
          <a:lstStyle/>
          <a:p>
            <a:r>
              <a:rPr lang="ja-JP" altLang="en-US" sz="4000" dirty="0">
                <a:latin typeface="Arial"/>
              </a:rPr>
              <a:t>“</a:t>
            </a:r>
            <a:r>
              <a:rPr lang="en-US" sz="2800" dirty="0"/>
              <a:t>Spectator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proton from deuteron with the current RHIC optics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64808" y="4798433"/>
            <a:ext cx="8684314" cy="1473200"/>
          </a:xfrm>
          <a:ln/>
        </p:spPr>
        <p:txBody>
          <a:bodyPr lIns="64291" tIns="32146" rIns="64291" bIns="32146">
            <a:normAutofit fontScale="92500"/>
          </a:bodyPr>
          <a:lstStyle/>
          <a:p>
            <a:pPr marL="625056"/>
            <a:r>
              <a:rPr lang="en-US" sz="1900" dirty="0"/>
              <a:t>Rigidity (</a:t>
            </a:r>
            <a:r>
              <a:rPr lang="en-US" sz="1900" dirty="0" err="1"/>
              <a:t>d:p</a:t>
            </a:r>
            <a:r>
              <a:rPr lang="en-US" sz="1900" dirty="0"/>
              <a:t> =2:1)</a:t>
            </a:r>
          </a:p>
          <a:p>
            <a:pPr marL="625056">
              <a:spcBef>
                <a:spcPts val="1107"/>
              </a:spcBef>
            </a:pPr>
            <a:r>
              <a:rPr lang="en-US" sz="1900" dirty="0"/>
              <a:t>The same RP configuration with the current RHIC optics (at z ~ 15m between DX and D0)</a:t>
            </a:r>
          </a:p>
          <a:p>
            <a:pPr marL="625056">
              <a:spcBef>
                <a:spcPts val="1107"/>
              </a:spcBef>
            </a:pPr>
            <a:r>
              <a:rPr lang="en-US" sz="1900" dirty="0"/>
              <a:t>Detector size and position can be optimized for optimal acceptance </a:t>
            </a:r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6367984" y="1919793"/>
            <a:ext cx="1688300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Accepted in RP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3022700" y="1919793"/>
            <a:ext cx="1952608" cy="276999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Passed DX aperture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815951" y="1919793"/>
            <a:ext cx="1114037" cy="276999"/>
          </a:xfrm>
          <a:prstGeom prst="rect">
            <a:avLst/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generated</a:t>
            </a:r>
          </a:p>
        </p:txBody>
      </p:sp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4694298" y="95830"/>
            <a:ext cx="1714326" cy="714375"/>
            <a:chOff x="0" y="0"/>
            <a:chExt cx="1840" cy="672"/>
          </a:xfrm>
        </p:grpSpPr>
        <p:sp>
          <p:nvSpPr>
            <p:cNvPr id="44041" name="Oval 9"/>
            <p:cNvSpPr>
              <a:spLocks/>
            </p:cNvSpPr>
            <p:nvPr/>
          </p:nvSpPr>
          <p:spPr bwMode="auto">
            <a:xfrm>
              <a:off x="32" y="32"/>
              <a:ext cx="1776" cy="60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4042" name="Picture 1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4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eRHIC</a:t>
            </a:r>
            <a:r>
              <a:rPr lang="en-US" dirty="0" smtClean="0"/>
              <a:t>: polarized eHe3 scattering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78" y="699537"/>
            <a:ext cx="8712522" cy="14137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Future:</a:t>
            </a:r>
          </a:p>
          <a:p>
            <a:pPr lvl="1"/>
            <a:r>
              <a:rPr lang="en-US" dirty="0" smtClean="0"/>
              <a:t>Polarized electron – proton and electron – He3 scattering</a:t>
            </a:r>
          </a:p>
          <a:p>
            <a:pPr marL="454914" lvl="1" indent="0">
              <a:buNone/>
            </a:pPr>
            <a:r>
              <a:rPr lang="en-US" dirty="0"/>
              <a:t> </a:t>
            </a:r>
            <a:r>
              <a:rPr lang="en-US" dirty="0" smtClean="0"/>
              <a:t>  allows for a test of the best know Sum Rule in QCD</a:t>
            </a:r>
          </a:p>
          <a:p>
            <a:pPr marL="454914" lvl="1" indent="0">
              <a:buNone/>
            </a:pPr>
            <a:r>
              <a:rPr lang="en-US" dirty="0" smtClean="0"/>
              <a:t>                     </a:t>
            </a:r>
            <a:r>
              <a:rPr lang="en-US" sz="2400" dirty="0" smtClean="0">
                <a:solidFill>
                  <a:srgbClr val="FF66FF"/>
                </a:solidFill>
              </a:rPr>
              <a:t>The </a:t>
            </a:r>
            <a:r>
              <a:rPr lang="en-US" sz="2400" dirty="0" err="1" smtClean="0">
                <a:solidFill>
                  <a:srgbClr val="FF66FF"/>
                </a:solidFill>
              </a:rPr>
              <a:t>Bjoerken</a:t>
            </a:r>
            <a:r>
              <a:rPr lang="en-US" sz="2400" dirty="0" smtClean="0">
                <a:solidFill>
                  <a:srgbClr val="FF66FF"/>
                </a:solidFill>
              </a:rPr>
              <a:t> Sum </a:t>
            </a:r>
            <a:r>
              <a:rPr lang="en-US" dirty="0" smtClean="0">
                <a:solidFill>
                  <a:srgbClr val="FF66FF"/>
                </a:solidFill>
              </a:rPr>
              <a:t>Rule</a:t>
            </a:r>
          </a:p>
          <a:p>
            <a:pPr marL="454914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759446"/>
              </p:ext>
            </p:extLst>
          </p:nvPr>
        </p:nvGraphicFramePr>
        <p:xfrm>
          <a:off x="485769" y="1828800"/>
          <a:ext cx="791232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16" name="Equation" r:id="rId3" imgW="4902200" imgH="723900" progId="Equation.3">
                  <p:embed/>
                </p:oleObj>
              </mc:Choice>
              <mc:Fallback>
                <p:oleObj name="Equation" r:id="rId3" imgW="49022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769" y="1828800"/>
                        <a:ext cx="7912323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7"/>
          <p:cNvSpPr/>
          <p:nvPr/>
        </p:nvSpPr>
        <p:spPr>
          <a:xfrm rot="5400000">
            <a:off x="6818527" y="1511615"/>
            <a:ext cx="338878" cy="288629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03900" y="3149600"/>
            <a:ext cx="234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Calculated in </a:t>
            </a:r>
            <a:r>
              <a:rPr lang="en-US" b="1" dirty="0" err="1" smtClean="0">
                <a:latin typeface="Comic Sans MS"/>
                <a:cs typeface="Comic Sans MS"/>
              </a:rPr>
              <a:t>pQCD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2647421" y="513821"/>
            <a:ext cx="338878" cy="4932680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46200" y="3163333"/>
            <a:ext cx="326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Currently measured to 10%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8259" y="5467945"/>
            <a:ext cx="4067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EIC could provide a 1-2%</a:t>
            </a:r>
          </a:p>
          <a:p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measurement, if beam polarization </a:t>
            </a:r>
          </a:p>
          <a:p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Is measured to 1-2% </a:t>
            </a:r>
            <a:endParaRPr lang="en-US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8589" y="3911600"/>
            <a:ext cx="3429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FF"/>
                </a:solidFill>
                <a:latin typeface="Comic Sans MS"/>
                <a:cs typeface="Comic Sans MS"/>
              </a:rPr>
              <a:t>g</a:t>
            </a:r>
            <a:r>
              <a:rPr lang="en-US" b="1" baseline="-25000" dirty="0" smtClean="0">
                <a:solidFill>
                  <a:srgbClr val="FF66FF"/>
                </a:solidFill>
                <a:latin typeface="Comic Sans MS"/>
                <a:cs typeface="Comic Sans MS"/>
              </a:rPr>
              <a:t>1</a:t>
            </a:r>
            <a:r>
              <a:rPr lang="en-US" b="1" baseline="30000" dirty="0" smtClean="0">
                <a:solidFill>
                  <a:srgbClr val="FF66FF"/>
                </a:solidFill>
                <a:latin typeface="Comic Sans MS"/>
                <a:cs typeface="Comic Sans MS"/>
              </a:rPr>
              <a:t>p</a:t>
            </a:r>
            <a:r>
              <a:rPr lang="en-US" b="1" dirty="0" smtClean="0">
                <a:solidFill>
                  <a:srgbClr val="FF66FF"/>
                </a:solidFill>
                <a:latin typeface="Comic Sans MS"/>
                <a:cs typeface="Comic Sans MS"/>
              </a:rPr>
              <a:t> and g</a:t>
            </a:r>
            <a:r>
              <a:rPr lang="en-US" b="1" baseline="-25000" dirty="0" smtClean="0">
                <a:solidFill>
                  <a:srgbClr val="FF66FF"/>
                </a:solidFill>
                <a:latin typeface="Comic Sans MS"/>
                <a:cs typeface="Comic Sans MS"/>
              </a:rPr>
              <a:t>1</a:t>
            </a:r>
            <a:r>
              <a:rPr lang="en-US" b="1" baseline="30000" dirty="0" smtClean="0">
                <a:solidFill>
                  <a:srgbClr val="FF66FF"/>
                </a:solidFill>
                <a:latin typeface="Comic Sans MS"/>
                <a:cs typeface="Comic Sans MS"/>
              </a:rPr>
              <a:t>n</a:t>
            </a:r>
            <a:r>
              <a:rPr lang="en-US" b="1" dirty="0" smtClean="0">
                <a:solidFill>
                  <a:srgbClr val="FF66FF"/>
                </a:solidFill>
                <a:latin typeface="Comic Sans MS"/>
                <a:cs typeface="Comic Sans MS"/>
              </a:rPr>
              <a:t>: 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polarized structure functions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19" y="3509408"/>
            <a:ext cx="345186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3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Motivations for Phase-II RP@STAR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elastic scattering in </a:t>
            </a:r>
            <a:r>
              <a:rPr lang="en-US" dirty="0"/>
              <a:t>p</a:t>
            </a:r>
            <a:r>
              <a:rPr lang="en-US" baseline="30000" dirty="0"/>
              <a:t>(↑)</a:t>
            </a:r>
            <a:r>
              <a:rPr lang="en-US" dirty="0"/>
              <a:t>p</a:t>
            </a:r>
            <a:endParaRPr lang="en-US" dirty="0" smtClean="0"/>
          </a:p>
          <a:p>
            <a:pPr lvl="1"/>
            <a:r>
              <a:rPr lang="en-US" dirty="0" smtClean="0"/>
              <a:t>RP would detect the protons scattered under small angles</a:t>
            </a:r>
          </a:p>
          <a:p>
            <a:r>
              <a:rPr lang="en-US" dirty="0" smtClean="0"/>
              <a:t>central and forward diffractive production in p</a:t>
            </a:r>
            <a:r>
              <a:rPr lang="en-US" baseline="30000" dirty="0" smtClean="0"/>
              <a:t>(↑)</a:t>
            </a:r>
            <a:r>
              <a:rPr lang="en-US" dirty="0" smtClean="0"/>
              <a:t>p, </a:t>
            </a:r>
            <a:r>
              <a:rPr lang="en-US" dirty="0"/>
              <a:t>p</a:t>
            </a:r>
            <a:r>
              <a:rPr lang="en-US" baseline="30000" dirty="0"/>
              <a:t>(↑</a:t>
            </a:r>
            <a:r>
              <a:rPr lang="en-US" baseline="30000" dirty="0" smtClean="0"/>
              <a:t>)</a:t>
            </a:r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to study saturation</a:t>
            </a:r>
          </a:p>
          <a:p>
            <a:pPr lvl="1"/>
            <a:r>
              <a:rPr lang="en-US" dirty="0" smtClean="0"/>
              <a:t>to understand the underlying sub-processes for A</a:t>
            </a:r>
            <a:r>
              <a:rPr lang="en-US" baseline="-25000" dirty="0" smtClean="0"/>
              <a:t>N</a:t>
            </a:r>
          </a:p>
          <a:p>
            <a:pPr lvl="1"/>
            <a:r>
              <a:rPr lang="en-US" dirty="0" smtClean="0"/>
              <a:t>to study exotic particle production</a:t>
            </a:r>
          </a:p>
          <a:p>
            <a:pPr lvl="2"/>
            <a:r>
              <a:rPr lang="en-US" dirty="0"/>
              <a:t>RP would detect the protons scattered under small </a:t>
            </a:r>
            <a:r>
              <a:rPr lang="en-US" dirty="0" smtClean="0"/>
              <a:t>angles and veto the break up of the nucleus </a:t>
            </a:r>
          </a:p>
          <a:p>
            <a:r>
              <a:rPr lang="en-US" dirty="0" smtClean="0"/>
              <a:t>A</a:t>
            </a:r>
            <a:r>
              <a:rPr lang="en-US" baseline="-25000" dirty="0"/>
              <a:t>N</a:t>
            </a:r>
            <a:r>
              <a:rPr lang="en-US" dirty="0" smtClean="0"/>
              <a:t> for in exclusive J/</a:t>
            </a:r>
            <a:r>
              <a:rPr lang="en-US" dirty="0" smtClean="0">
                <a:latin typeface="Symbol" charset="2"/>
                <a:cs typeface="Symbol" charset="2"/>
              </a:rPr>
              <a:t>Y</a:t>
            </a:r>
            <a:r>
              <a:rPr lang="en-US" dirty="0" smtClean="0"/>
              <a:t> in UPC in </a:t>
            </a:r>
            <a:r>
              <a:rPr lang="en-US" dirty="0" err="1" smtClean="0"/>
              <a:t>polarised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30000" dirty="0" err="1" smtClean="0"/>
              <a:t>↑</a:t>
            </a:r>
            <a:r>
              <a:rPr lang="en-US" dirty="0" err="1" smtClean="0"/>
              <a:t>p</a:t>
            </a:r>
            <a:r>
              <a:rPr lang="en-US" dirty="0" smtClean="0"/>
              <a:t> or </a:t>
            </a:r>
            <a:r>
              <a:rPr lang="en-US" dirty="0" err="1" smtClean="0"/>
              <a:t>p</a:t>
            </a:r>
            <a:r>
              <a:rPr lang="en-US" baseline="30000" dirty="0" err="1" smtClean="0"/>
              <a:t>↑</a:t>
            </a:r>
            <a:r>
              <a:rPr lang="en-US" dirty="0" err="1" smtClean="0"/>
              <a:t>A</a:t>
            </a:r>
            <a:r>
              <a:rPr lang="en-US" dirty="0" smtClean="0"/>
              <a:t> collisions to constrain GPD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endParaRPr lang="en-US" baseline="-25000" dirty="0" smtClean="0"/>
          </a:p>
          <a:p>
            <a:pPr lvl="1"/>
            <a:r>
              <a:rPr lang="en-US" dirty="0" smtClean="0"/>
              <a:t>RP will tag the protons (</a:t>
            </a:r>
            <a:r>
              <a:rPr lang="en-US" dirty="0" err="1"/>
              <a:t>p</a:t>
            </a:r>
            <a:r>
              <a:rPr lang="en-US" baseline="30000" dirty="0" err="1"/>
              <a:t>↑</a:t>
            </a:r>
            <a:r>
              <a:rPr lang="en-US" dirty="0" err="1" smtClean="0"/>
              <a:t>p</a:t>
            </a:r>
            <a:r>
              <a:rPr lang="en-US" dirty="0" smtClean="0"/>
              <a:t> case) and act as the ZDC as a veto for the A-beam (</a:t>
            </a:r>
            <a:r>
              <a:rPr lang="en-US" dirty="0" err="1"/>
              <a:t>p</a:t>
            </a:r>
            <a:r>
              <a:rPr lang="en-US" baseline="30000" dirty="0" err="1"/>
              <a:t>↑</a:t>
            </a:r>
            <a:r>
              <a:rPr lang="en-US" dirty="0" err="1" smtClean="0"/>
              <a:t>A</a:t>
            </a:r>
            <a:r>
              <a:rPr lang="en-US" dirty="0" smtClean="0"/>
              <a:t>)</a:t>
            </a:r>
          </a:p>
          <a:p>
            <a:r>
              <a:rPr lang="en-US" dirty="0" smtClean="0"/>
              <a:t>physics </a:t>
            </a:r>
            <a:r>
              <a:rPr lang="en-US" dirty="0"/>
              <a:t>with polarized He-3</a:t>
            </a:r>
          </a:p>
          <a:p>
            <a:pPr lvl="1"/>
            <a:r>
              <a:rPr lang="en-US" dirty="0"/>
              <a:t>RP would tag the spectator protons to ensure we scatter on the neutron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7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Scattering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E.C. Aschenauer &amp; W. </a:t>
            </a:r>
            <a:r>
              <a:rPr lang="en-US" dirty="0" err="1" smtClean="0"/>
              <a:t>Guryn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01F9-F24A-B94C-9C5B-1F80D879E6B0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8896" y="2889896"/>
            <a:ext cx="8668904" cy="34440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dirty="0" smtClean="0">
                <a:latin typeface="Comic Sans MS"/>
                <a:cs typeface="Comic Sans MS"/>
              </a:rPr>
              <a:t>We will </a:t>
            </a:r>
            <a:r>
              <a:rPr lang="en-US" dirty="0">
                <a:latin typeface="Comic Sans MS"/>
                <a:cs typeface="Comic Sans MS"/>
              </a:rPr>
              <a:t>measure spin-</a:t>
            </a:r>
            <a:r>
              <a:rPr lang="en-US" dirty="0" smtClean="0">
                <a:latin typeface="Comic Sans MS"/>
                <a:cs typeface="Comic Sans MS"/>
              </a:rPr>
              <a:t>dependent (</a:t>
            </a:r>
            <a:r>
              <a:rPr lang="en-US" dirty="0" err="1" smtClean="0">
                <a:latin typeface="Comic Sans MS"/>
                <a:cs typeface="Comic Sans MS"/>
              </a:rPr>
              <a:t>helicity</a:t>
            </a:r>
            <a:r>
              <a:rPr lang="en-US" dirty="0" smtClean="0">
                <a:latin typeface="Comic Sans MS"/>
                <a:cs typeface="Comic Sans MS"/>
              </a:rPr>
              <a:t> structure) in elastic </a:t>
            </a:r>
            <a:r>
              <a:rPr lang="en-US" dirty="0">
                <a:latin typeface="Comic Sans MS"/>
                <a:cs typeface="Comic Sans MS"/>
              </a:rPr>
              <a:t>proton-proton scattering in </a:t>
            </a:r>
            <a:r>
              <a:rPr lang="en-US" dirty="0" smtClean="0">
                <a:latin typeface="Comic Sans MS"/>
                <a:cs typeface="Comic Sans MS"/>
              </a:rPr>
              <a:t>largely unexplored region of √s and –t, probing </a:t>
            </a:r>
            <a:r>
              <a:rPr lang="en-US" dirty="0">
                <a:latin typeface="Comic Sans MS"/>
                <a:cs typeface="Comic Sans MS"/>
              </a:rPr>
              <a:t>large distance QCD 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err="1" smtClean="0">
                <a:latin typeface="Comic Sans MS"/>
                <a:cs typeface="Comic Sans MS"/>
              </a:rPr>
              <a:t>Pomeron</a:t>
            </a:r>
            <a:r>
              <a:rPr lang="en-US" dirty="0" smtClean="0">
                <a:latin typeface="Comic Sans MS"/>
                <a:cs typeface="Comic Sans MS"/>
              </a:rPr>
              <a:t>, </a:t>
            </a:r>
            <a:r>
              <a:rPr lang="en-US" dirty="0" err="1">
                <a:latin typeface="Comic Sans MS"/>
                <a:cs typeface="Comic Sans MS"/>
              </a:rPr>
              <a:t>Odderon</a:t>
            </a:r>
            <a:r>
              <a:rPr lang="en-US" dirty="0">
                <a:latin typeface="Comic Sans MS"/>
                <a:cs typeface="Comic Sans MS"/>
              </a:rPr>
              <a:t>)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√</a:t>
            </a:r>
            <a:r>
              <a:rPr lang="en-US" dirty="0">
                <a:latin typeface="Comic Sans MS"/>
                <a:cs typeface="Comic Sans MS"/>
              </a:rPr>
              <a:t>s = 200 </a:t>
            </a:r>
            <a:r>
              <a:rPr lang="en-US" dirty="0" err="1" smtClean="0">
                <a:latin typeface="Comic Sans MS"/>
                <a:cs typeface="Comic Sans MS"/>
              </a:rPr>
              <a:t>GeV</a:t>
            </a:r>
            <a:r>
              <a:rPr lang="en-US" dirty="0" smtClean="0">
                <a:latin typeface="Comic Sans MS"/>
                <a:cs typeface="Comic Sans MS"/>
              </a:rPr>
              <a:t>: Small |t|-region 0.02 &lt; -t &lt; 0.2 (</a:t>
            </a:r>
            <a:r>
              <a:rPr lang="en-US" dirty="0" err="1" smtClean="0">
                <a:latin typeface="Comic Sans MS"/>
                <a:cs typeface="Comic Sans MS"/>
              </a:rPr>
              <a:t>GeV</a:t>
            </a:r>
            <a:r>
              <a:rPr lang="en-US" dirty="0" smtClean="0">
                <a:latin typeface="Comic Sans MS"/>
                <a:cs typeface="Comic Sans MS"/>
              </a:rPr>
              <a:t>/c)</a:t>
            </a:r>
            <a:r>
              <a:rPr lang="en-US" sz="2000" baseline="30000" dirty="0" smtClean="0">
                <a:latin typeface="Comic Sans MS"/>
                <a:cs typeface="Comic Sans MS"/>
              </a:rPr>
              <a:t>2</a:t>
            </a:r>
            <a:r>
              <a:rPr lang="en-US" baseline="30000" dirty="0" smtClean="0">
                <a:latin typeface="Comic Sans MS"/>
                <a:cs typeface="Comic Sans MS"/>
              </a:rPr>
              <a:t>,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s</a:t>
            </a:r>
            <a:r>
              <a:rPr lang="en-US" baseline="-30000" dirty="0" err="1" smtClean="0">
                <a:latin typeface="Comic Sans MS"/>
                <a:cs typeface="Comic Sans MS"/>
              </a:rPr>
              <a:t>tot</a:t>
            </a:r>
            <a:r>
              <a:rPr lang="en-US" dirty="0">
                <a:latin typeface="Comic Sans MS"/>
                <a:cs typeface="Comic Sans MS"/>
              </a:rPr>
              <a:t>, B, ds/</a:t>
            </a:r>
            <a:r>
              <a:rPr lang="en-US" dirty="0" err="1">
                <a:latin typeface="Comic Sans MS"/>
                <a:cs typeface="Comic Sans MS"/>
              </a:rPr>
              <a:t>dt</a:t>
            </a:r>
            <a:r>
              <a:rPr lang="en-US" dirty="0">
                <a:latin typeface="Comic Sans MS"/>
                <a:cs typeface="Comic Sans MS"/>
              </a:rPr>
              <a:t>, A</a:t>
            </a:r>
            <a:r>
              <a:rPr lang="en-US" baseline="-30000" dirty="0">
                <a:latin typeface="Comic Sans MS"/>
                <a:cs typeface="Comic Sans MS"/>
              </a:rPr>
              <a:t>N</a:t>
            </a:r>
            <a:r>
              <a:rPr lang="en-US" dirty="0">
                <a:latin typeface="Comic Sans MS"/>
                <a:cs typeface="Comic Sans MS"/>
              </a:rPr>
              <a:t>(t), A</a:t>
            </a:r>
            <a:r>
              <a:rPr lang="en-US" baseline="-30000" dirty="0">
                <a:latin typeface="Comic Sans MS"/>
                <a:cs typeface="Comic Sans MS"/>
              </a:rPr>
              <a:t>NN</a:t>
            </a:r>
            <a:r>
              <a:rPr lang="en-US" dirty="0">
                <a:latin typeface="Comic Sans MS"/>
                <a:cs typeface="Comic Sans MS"/>
              </a:rPr>
              <a:t>(t)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√</a:t>
            </a:r>
            <a:r>
              <a:rPr lang="en-US" dirty="0">
                <a:latin typeface="Comic Sans MS"/>
                <a:cs typeface="Comic Sans MS"/>
              </a:rPr>
              <a:t>s = 500 </a:t>
            </a:r>
            <a:r>
              <a:rPr lang="en-US" dirty="0" err="1">
                <a:latin typeface="Comic Sans MS"/>
                <a:cs typeface="Comic Sans MS"/>
              </a:rPr>
              <a:t>GeV</a:t>
            </a:r>
            <a:r>
              <a:rPr lang="en-US" dirty="0">
                <a:latin typeface="Comic Sans MS"/>
                <a:cs typeface="Comic Sans MS"/>
              </a:rPr>
              <a:t>: </a:t>
            </a:r>
            <a:r>
              <a:rPr lang="en-US" dirty="0" smtClean="0">
                <a:latin typeface="Comic Sans MS"/>
                <a:cs typeface="Comic Sans MS"/>
              </a:rPr>
              <a:t>Medium |t|-region 0.02 &lt; -t &lt; 1.3 (</a:t>
            </a:r>
            <a:r>
              <a:rPr lang="en-US" dirty="0" err="1" smtClean="0">
                <a:latin typeface="Comic Sans MS"/>
                <a:cs typeface="Comic Sans MS"/>
              </a:rPr>
              <a:t>GeV</a:t>
            </a:r>
            <a:r>
              <a:rPr lang="en-US" dirty="0" smtClean="0">
                <a:latin typeface="Comic Sans MS"/>
                <a:cs typeface="Comic Sans MS"/>
              </a:rPr>
              <a:t>/c)</a:t>
            </a:r>
            <a:r>
              <a:rPr lang="en-US" sz="2000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; diffractive minimum (peaks and bumps, </a:t>
            </a:r>
            <a:r>
              <a:rPr lang="en-US" dirty="0" err="1" smtClean="0">
                <a:latin typeface="Comic Sans MS"/>
                <a:cs typeface="Comic Sans MS"/>
              </a:rPr>
              <a:t>Odderon</a:t>
            </a:r>
            <a:r>
              <a:rPr lang="en-US" dirty="0" smtClean="0">
                <a:latin typeface="Comic Sans MS"/>
                <a:cs typeface="Comic Sans MS"/>
              </a:rPr>
              <a:t>) and their spin dependence, B(t), ds/</a:t>
            </a:r>
            <a:r>
              <a:rPr lang="en-US" dirty="0" err="1" smtClean="0">
                <a:latin typeface="Comic Sans MS"/>
                <a:cs typeface="Comic Sans MS"/>
              </a:rPr>
              <a:t>dt</a:t>
            </a:r>
            <a:r>
              <a:rPr lang="en-US" dirty="0" smtClean="0">
                <a:latin typeface="Comic Sans MS"/>
                <a:cs typeface="Comic Sans MS"/>
              </a:rPr>
              <a:t>, A</a:t>
            </a:r>
            <a:r>
              <a:rPr lang="en-US" baseline="-30000" dirty="0" smtClean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(t), A</a:t>
            </a:r>
            <a:r>
              <a:rPr lang="en-US" baseline="-30000" dirty="0" smtClean="0">
                <a:latin typeface="Comic Sans MS"/>
                <a:cs typeface="Comic Sans MS"/>
              </a:rPr>
              <a:t>NN</a:t>
            </a:r>
            <a:r>
              <a:rPr lang="en-US" dirty="0" smtClean="0">
                <a:latin typeface="Comic Sans MS"/>
                <a:cs typeface="Comic Sans MS"/>
              </a:rPr>
              <a:t>(t)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Then there is a comparison of the dip shape between </a:t>
            </a:r>
            <a:r>
              <a:rPr lang="en-US" dirty="0" err="1" smtClean="0">
                <a:latin typeface="Comic Sans MS"/>
                <a:cs typeface="Comic Sans MS"/>
              </a:rPr>
              <a:t>pp</a:t>
            </a:r>
            <a:r>
              <a:rPr lang="en-US" dirty="0" smtClean="0">
                <a:latin typeface="Comic Sans MS"/>
                <a:cs typeface="Comic Sans MS"/>
              </a:rPr>
              <a:t> and </a:t>
            </a:r>
            <a:r>
              <a:rPr lang="en-US" dirty="0" err="1" smtClean="0">
                <a:latin typeface="Comic Sans MS"/>
                <a:cs typeface="Comic Sans MS"/>
              </a:rPr>
              <a:t>ppbar</a:t>
            </a:r>
            <a:r>
              <a:rPr lang="en-US" dirty="0" smtClean="0">
                <a:latin typeface="Comic Sans MS"/>
                <a:cs typeface="Comic Sans MS"/>
              </a:rPr>
              <a:t> and its dependence on </a:t>
            </a:r>
            <a:r>
              <a:rPr lang="en-US" dirty="0" smtClean="0">
                <a:latin typeface="Comic Sans MS"/>
                <a:cs typeface="Comic Sans MS"/>
                <a:sym typeface="Symbol" charset="0"/>
              </a:rPr>
              <a:t>s, also tests </a:t>
            </a:r>
            <a:r>
              <a:rPr lang="en-US" dirty="0" err="1" smtClean="0">
                <a:latin typeface="Comic Sans MS"/>
                <a:cs typeface="Comic Sans MS"/>
                <a:sym typeface="Symbol" charset="0"/>
              </a:rPr>
              <a:t>Odderon</a:t>
            </a:r>
            <a:r>
              <a:rPr lang="en-US" dirty="0" smtClean="0">
                <a:latin typeface="Comic Sans MS"/>
                <a:cs typeface="Comic Sans MS"/>
                <a:sym typeface="Symbol" charset="0"/>
              </a:rPr>
              <a:t> hypothesis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7" name="Picture 6" descr="Elast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12" y="1207663"/>
            <a:ext cx="424130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8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Diffractive Physics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7" y="762000"/>
            <a:ext cx="8246745" cy="5654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8640" y="894080"/>
            <a:ext cx="1695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Adrian </a:t>
            </a:r>
            <a:r>
              <a:rPr lang="en-US" sz="1600" b="1" dirty="0" err="1">
                <a:solidFill>
                  <a:srgbClr val="000000"/>
                </a:solidFill>
                <a:latin typeface="Comic Sans MS"/>
                <a:cs typeface="Comic Sans MS"/>
              </a:rPr>
              <a:t>Dumitru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feld 20"/>
          <p:cNvSpPr txBox="1"/>
          <p:nvPr/>
        </p:nvSpPr>
        <p:spPr>
          <a:xfrm rot="21000000">
            <a:off x="1804954" y="3087881"/>
            <a:ext cx="5449286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To be sure it was diffraction need to make sure p and/or A are intact</a:t>
            </a:r>
            <a:endParaRPr lang="en-US" sz="20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7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Processes with Tagged Forward Protons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31371" y="6405130"/>
            <a:ext cx="518391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CC66FF"/>
                </a:solidFill>
                <a:latin typeface="Comic Sans MS"/>
                <a:cs typeface="Comic Sans MS"/>
              </a:rPr>
              <a:t>E.C. Aschenauer &amp; W. </a:t>
            </a:r>
            <a:r>
              <a:rPr lang="en-US" sz="1100" dirty="0" err="1" smtClean="0">
                <a:solidFill>
                  <a:srgbClr val="CC66FF"/>
                </a:solidFill>
                <a:latin typeface="Comic Sans MS"/>
                <a:cs typeface="Comic Sans MS"/>
              </a:rPr>
              <a:t>Guryn</a:t>
            </a:r>
            <a:endParaRPr lang="en-US" sz="1100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552B63-BB2C-524A-BB84-77668827DB62}" type="slidenum">
              <a:rPr lang="en-US" sz="1200" b="1">
                <a:solidFill>
                  <a:srgbClr val="CC66FF"/>
                </a:solidFill>
                <a:latin typeface="Comic Sans MS Bold"/>
                <a:cs typeface="Comic Sans MS Bold"/>
              </a:rPr>
              <a:pPr/>
              <a:t>6</a:t>
            </a:fld>
            <a:endParaRPr lang="en-US" sz="1200" b="1" dirty="0">
              <a:solidFill>
                <a:srgbClr val="CC66FF"/>
              </a:solidFill>
              <a:latin typeface="Comic Sans MS Bold"/>
              <a:cs typeface="Comic Sans MS Bold"/>
            </a:endParaRPr>
          </a:p>
        </p:txBody>
      </p:sp>
      <p:sp>
        <p:nvSpPr>
          <p:cNvPr id="21516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4038600" y="2944226"/>
            <a:ext cx="5718175" cy="9779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80FF00"/>
                </a:solidFill>
                <a:ea typeface="ＭＳ Ｐゴシック" charset="0"/>
              </a:rPr>
              <a:t>p + p </a:t>
            </a:r>
            <a:r>
              <a:rPr lang="en-US" sz="1800" dirty="0">
                <a:solidFill>
                  <a:srgbClr val="80FF00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1800" dirty="0">
                <a:solidFill>
                  <a:srgbClr val="80FF00"/>
                </a:solidFill>
                <a:ea typeface="ＭＳ Ｐゴシック" charset="0"/>
              </a:rPr>
              <a:t> p + X + p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80FF00"/>
                </a:solidFill>
                <a:ea typeface="ＭＳ Ｐゴシック" charset="0"/>
              </a:rPr>
              <a:t>diffractive X= particles</a:t>
            </a:r>
            <a:r>
              <a:rPr lang="en-US" sz="1800" dirty="0">
                <a:solidFill>
                  <a:srgbClr val="80FF00"/>
                </a:solidFill>
                <a:ea typeface="ＭＳ Ｐゴシック" charset="0"/>
                <a:sym typeface="Symbol" charset="0"/>
              </a:rPr>
              <a:t>, </a:t>
            </a:r>
            <a:r>
              <a:rPr lang="en-US" sz="1800" dirty="0" err="1">
                <a:solidFill>
                  <a:srgbClr val="80FF00"/>
                </a:solidFill>
                <a:ea typeface="ＭＳ Ｐゴシック" charset="0"/>
                <a:sym typeface="Symbol" charset="0"/>
              </a:rPr>
              <a:t>glueballs</a:t>
            </a:r>
            <a:endParaRPr lang="en-US" sz="1800" dirty="0">
              <a:solidFill>
                <a:srgbClr val="80FF00"/>
              </a:solidFill>
              <a:ea typeface="ＭＳ Ｐゴシック" charset="0"/>
              <a:sym typeface="Symbol" charset="0"/>
            </a:endParaRPr>
          </a:p>
        </p:txBody>
      </p:sp>
      <p:sp>
        <p:nvSpPr>
          <p:cNvPr id="21511" name="Footer Placeholder 4"/>
          <p:cNvSpPr txBox="1">
            <a:spLocks noGrp="1"/>
          </p:cNvSpPr>
          <p:nvPr/>
        </p:nvSpPr>
        <p:spPr bwMode="auto">
          <a:xfrm>
            <a:off x="35814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400" b="1">
              <a:solidFill>
                <a:srgbClr val="333399"/>
              </a:solidFill>
              <a:ea typeface="Osaka" charset="0"/>
              <a:cs typeface="Osaka" charset="0"/>
            </a:endParaRPr>
          </a:p>
        </p:txBody>
      </p:sp>
      <p:grpSp>
        <p:nvGrpSpPr>
          <p:cNvPr id="21513" name="Group 23"/>
          <p:cNvGrpSpPr>
            <a:grpSpLocks/>
          </p:cNvGrpSpPr>
          <p:nvPr/>
        </p:nvGrpSpPr>
        <p:grpSpPr bwMode="auto">
          <a:xfrm>
            <a:off x="685800" y="1752600"/>
            <a:ext cx="3678238" cy="1676400"/>
            <a:chOff x="432" y="720"/>
            <a:chExt cx="2317" cy="1056"/>
          </a:xfrm>
        </p:grpSpPr>
        <p:pic>
          <p:nvPicPr>
            <p:cNvPr id="21524" name="Picture 17" descr="Elasti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720"/>
              <a:ext cx="2317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5" name="Rectangle 10"/>
            <p:cNvSpPr>
              <a:spLocks noChangeArrowheads="1"/>
            </p:cNvSpPr>
            <p:nvPr/>
          </p:nvSpPr>
          <p:spPr bwMode="auto">
            <a:xfrm>
              <a:off x="624" y="1536"/>
              <a:ext cx="17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1400" b="1" dirty="0">
                  <a:solidFill>
                    <a:srgbClr val="80FF00"/>
                  </a:solidFill>
                  <a:latin typeface="Comic Sans MS"/>
                  <a:cs typeface="Comic Sans MS"/>
                </a:rPr>
                <a:t> </a:t>
              </a:r>
              <a:r>
                <a:rPr lang="en-US" sz="1800" b="1" dirty="0">
                  <a:solidFill>
                    <a:srgbClr val="80FF00"/>
                  </a:solidFill>
                  <a:latin typeface="Comic Sans MS"/>
                  <a:cs typeface="Comic Sans MS"/>
                </a:rPr>
                <a:t>p + p </a:t>
              </a:r>
              <a:r>
                <a:rPr lang="en-US" sz="1800" b="1" dirty="0">
                  <a:solidFill>
                    <a:srgbClr val="80FF00"/>
                  </a:solidFill>
                  <a:latin typeface="Comic Sans MS"/>
                  <a:cs typeface="Comic Sans MS"/>
                  <a:sym typeface="Symbol" charset="0"/>
                </a:rPr>
                <a:t></a:t>
              </a:r>
              <a:r>
                <a:rPr lang="en-US" sz="1800" b="1" dirty="0">
                  <a:solidFill>
                    <a:srgbClr val="80FF00"/>
                  </a:solidFill>
                  <a:latin typeface="Comic Sans MS"/>
                  <a:cs typeface="Comic Sans MS"/>
                </a:rPr>
                <a:t> p + p  elastic</a:t>
              </a:r>
              <a:endParaRPr lang="en-US" sz="2000" b="1" dirty="0">
                <a:solidFill>
                  <a:srgbClr val="80FF00"/>
                </a:solidFill>
                <a:latin typeface="Comic Sans MS"/>
                <a:cs typeface="Comic Sans MS"/>
                <a:sym typeface="Symbol" charset="0"/>
              </a:endParaRPr>
            </a:p>
          </p:txBody>
        </p:sp>
      </p:grpSp>
      <p:sp>
        <p:nvSpPr>
          <p:cNvPr id="21514" name="Rectangle 17"/>
          <p:cNvSpPr>
            <a:spLocks noChangeArrowheads="1"/>
          </p:cNvSpPr>
          <p:nvPr/>
        </p:nvSpPr>
        <p:spPr bwMode="auto">
          <a:xfrm>
            <a:off x="1687955" y="990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latin typeface="Comic Sans MS"/>
                <a:cs typeface="Comic Sans MS"/>
              </a:rPr>
              <a:t>QCD color singlet exchange: C=+1(IP), C=-1(</a:t>
            </a:r>
            <a:r>
              <a:rPr lang="en-US" sz="1800" b="1" dirty="0" err="1">
                <a:solidFill>
                  <a:srgbClr val="FFFFFF"/>
                </a:solidFill>
                <a:latin typeface="Comic Sans MS"/>
                <a:cs typeface="Comic Sans MS"/>
              </a:rPr>
              <a:t>Ο</a:t>
            </a:r>
            <a:r>
              <a:rPr lang="en-US" sz="1800" b="1" dirty="0">
                <a:solidFill>
                  <a:srgbClr val="FFFFFF"/>
                </a:solidFill>
                <a:latin typeface="Comic Sans MS"/>
                <a:cs typeface="Comic Sans MS"/>
              </a:rPr>
              <a:t>)</a:t>
            </a:r>
          </a:p>
        </p:txBody>
      </p:sp>
      <p:grpSp>
        <p:nvGrpSpPr>
          <p:cNvPr id="21515" name="Group 22"/>
          <p:cNvGrpSpPr>
            <a:grpSpLocks/>
          </p:cNvGrpSpPr>
          <p:nvPr/>
        </p:nvGrpSpPr>
        <p:grpSpPr bwMode="auto">
          <a:xfrm>
            <a:off x="685800" y="4114800"/>
            <a:ext cx="4000500" cy="1676400"/>
            <a:chOff x="384" y="1776"/>
            <a:chExt cx="2520" cy="1056"/>
          </a:xfrm>
        </p:grpSpPr>
        <p:pic>
          <p:nvPicPr>
            <p:cNvPr id="21522" name="Picture 18" descr="SingleDif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776"/>
              <a:ext cx="2520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Rectangle 10"/>
            <p:cNvSpPr>
              <a:spLocks noChangeArrowheads="1"/>
            </p:cNvSpPr>
            <p:nvPr/>
          </p:nvSpPr>
          <p:spPr bwMode="auto">
            <a:xfrm>
              <a:off x="720" y="2592"/>
              <a:ext cx="17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1400" b="1" dirty="0">
                  <a:solidFill>
                    <a:srgbClr val="80FF00"/>
                  </a:solidFill>
                  <a:latin typeface="Comic Sans MS"/>
                  <a:cs typeface="Comic Sans MS"/>
                </a:rPr>
                <a:t> </a:t>
              </a:r>
              <a:r>
                <a:rPr lang="en-US" sz="1800" b="1" dirty="0">
                  <a:solidFill>
                    <a:srgbClr val="80FF00"/>
                  </a:solidFill>
                  <a:latin typeface="Comic Sans MS"/>
                  <a:cs typeface="Comic Sans MS"/>
                </a:rPr>
                <a:t>p + p </a:t>
              </a:r>
              <a:r>
                <a:rPr lang="en-US" sz="1800" b="1" dirty="0">
                  <a:solidFill>
                    <a:srgbClr val="80FF00"/>
                  </a:solidFill>
                  <a:latin typeface="Comic Sans MS"/>
                  <a:cs typeface="Comic Sans MS"/>
                  <a:sym typeface="Symbol" charset="0"/>
                </a:rPr>
                <a:t></a:t>
              </a:r>
              <a:r>
                <a:rPr lang="en-US" sz="1800" b="1" dirty="0">
                  <a:solidFill>
                    <a:srgbClr val="80FF00"/>
                  </a:solidFill>
                  <a:latin typeface="Comic Sans MS"/>
                  <a:cs typeface="Comic Sans MS"/>
                </a:rPr>
                <a:t> p + X  SDD</a:t>
              </a:r>
              <a:endParaRPr lang="en-US" sz="2000" b="1" dirty="0">
                <a:solidFill>
                  <a:srgbClr val="80FF00"/>
                </a:solidFill>
                <a:latin typeface="Comic Sans MS"/>
                <a:cs typeface="Comic Sans MS"/>
                <a:sym typeface="Symbol" charset="0"/>
              </a:endParaRPr>
            </a:p>
          </p:txBody>
        </p:sp>
      </p:grpSp>
      <p:pic>
        <p:nvPicPr>
          <p:cNvPr id="21517" name="Picture 16" descr="Centr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7052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8" name="Group 20"/>
          <p:cNvGrpSpPr>
            <a:grpSpLocks/>
          </p:cNvGrpSpPr>
          <p:nvPr/>
        </p:nvGrpSpPr>
        <p:grpSpPr bwMode="auto">
          <a:xfrm>
            <a:off x="4953000" y="3959225"/>
            <a:ext cx="4304135" cy="1831975"/>
            <a:chOff x="5410200" y="4114800"/>
            <a:chExt cx="4304135" cy="1831975"/>
          </a:xfrm>
        </p:grpSpPr>
        <p:pic>
          <p:nvPicPr>
            <p:cNvPr id="21520" name="Picture 4" descr="Fourt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114800"/>
              <a:ext cx="2419350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1" name="TextBox 19"/>
            <p:cNvSpPr txBox="1">
              <a:spLocks noChangeArrowheads="1"/>
            </p:cNvSpPr>
            <p:nvPr/>
          </p:nvSpPr>
          <p:spPr bwMode="auto">
            <a:xfrm>
              <a:off x="7733135" y="4724400"/>
              <a:ext cx="19812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 err="1">
                  <a:solidFill>
                    <a:srgbClr val="80FF00"/>
                  </a:solidFill>
                  <a:latin typeface="Comic Sans MS"/>
                  <a:cs typeface="Comic Sans MS"/>
                </a:rPr>
                <a:t>pQCD</a:t>
              </a:r>
              <a:r>
                <a:rPr lang="en-US" sz="1600" b="1" dirty="0">
                  <a:solidFill>
                    <a:srgbClr val="80FF00"/>
                  </a:solidFill>
                  <a:latin typeface="Comic Sans MS"/>
                  <a:cs typeface="Comic Sans MS"/>
                </a:rPr>
                <a:t> Picture</a:t>
              </a:r>
            </a:p>
            <a:p>
              <a:pPr algn="ctr"/>
              <a:r>
                <a:rPr lang="en-US" sz="1600" b="1" dirty="0" err="1">
                  <a:solidFill>
                    <a:srgbClr val="80FF00"/>
                  </a:solidFill>
                  <a:latin typeface="Comic Sans MS"/>
                  <a:cs typeface="Comic Sans MS"/>
                </a:rPr>
                <a:t>Gluonic</a:t>
              </a:r>
              <a:r>
                <a:rPr lang="en-US" sz="1600" b="1" dirty="0">
                  <a:solidFill>
                    <a:srgbClr val="80FF00"/>
                  </a:solidFill>
                  <a:latin typeface="Comic Sans MS"/>
                  <a:cs typeface="Comic Sans MS"/>
                </a:rPr>
                <a:t> exchanges</a:t>
              </a:r>
            </a:p>
          </p:txBody>
        </p:sp>
      </p:grpSp>
      <p:sp>
        <p:nvSpPr>
          <p:cNvPr id="21519" name="TextBox 21"/>
          <p:cNvSpPr txBox="1">
            <a:spLocks noChangeArrowheads="1"/>
          </p:cNvSpPr>
          <p:nvPr/>
        </p:nvSpPr>
        <p:spPr bwMode="auto">
          <a:xfrm>
            <a:off x="5715000" y="1371600"/>
            <a:ext cx="2168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FF00FF"/>
                </a:solidFill>
                <a:latin typeface="Comic Sans MS Bold"/>
                <a:cs typeface="Comic Sans MS Bold"/>
                <a:sym typeface="Symbol" charset="0"/>
              </a:rPr>
              <a:t>Discovery Physics</a:t>
            </a:r>
          </a:p>
        </p:txBody>
      </p:sp>
    </p:spTree>
    <p:extLst>
      <p:ext uri="{BB962C8B-B14F-4D97-AF65-F5344CB8AC3E}">
        <p14:creationId xmlns:p14="http://schemas.microsoft.com/office/powerpoint/2010/main" val="333236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29632"/>
            <a:ext cx="9118600" cy="609264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Central Exclusive Production Process in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DPE</a:t>
            </a:r>
            <a:r>
              <a:rPr lang="en-US" sz="2400" baseline="-21000" dirty="0" smtClean="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 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CC66FF"/>
                </a:solidFill>
                <a:latin typeface="Comic Sans MS"/>
                <a:cs typeface="Comic Sans MS"/>
              </a:rPr>
              <a:t>E.C. Aschenauer &amp; W. </a:t>
            </a:r>
            <a:r>
              <a:rPr lang="en-US" sz="1200" dirty="0" err="1" smtClean="0">
                <a:solidFill>
                  <a:srgbClr val="CC66FF"/>
                </a:solidFill>
                <a:latin typeface="Comic Sans MS"/>
                <a:cs typeface="Comic Sans MS"/>
              </a:rPr>
              <a:t>Guryn</a:t>
            </a:r>
            <a:endParaRPr lang="en-US" sz="1200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9AE5BC-AEF5-0940-8FB9-73CB4FE58397}" type="slidenum">
              <a:rPr lang="en-US" sz="1200" b="1">
                <a:solidFill>
                  <a:srgbClr val="CC66FF"/>
                </a:solidFill>
                <a:latin typeface="Comic Sans MS"/>
                <a:cs typeface="Comic Sans MS"/>
              </a:rPr>
              <a:pPr/>
              <a:t>7</a:t>
            </a:fld>
            <a:endParaRPr lang="en-US" sz="1200" b="1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9"/>
          <p:cNvSpPr>
            <a:spLocks/>
          </p:cNvSpPr>
          <p:nvPr/>
        </p:nvSpPr>
        <p:spPr bwMode="auto">
          <a:xfrm>
            <a:off x="410387" y="3699281"/>
            <a:ext cx="8456612" cy="2881165"/>
          </a:xfrm>
          <a:prstGeom prst="rect">
            <a:avLst/>
          </a:prstGeom>
          <a:noFill/>
          <a:ln w="9525">
            <a:noFill/>
            <a:miter lim="800000"/>
            <a:headEnd type="none" w="med" len="med"/>
            <a:tailEnd type="none" w="med" len="med"/>
          </a:ln>
        </p:spPr>
        <p:txBody>
          <a:bodyPr lIns="35717" tIns="35717" rIns="35717" bIns="35717"/>
          <a:lstStyle/>
          <a:p>
            <a:pPr marL="285750" indent="-285750">
              <a:spcBef>
                <a:spcPts val="525"/>
              </a:spcBef>
              <a:buClr>
                <a:srgbClr val="0000FF"/>
              </a:buClr>
              <a:buSzPct val="100000"/>
              <a:buFont typeface="Wingdings" charset="2"/>
              <a:buChar char="q"/>
            </a:pPr>
            <a:r>
              <a:rPr lang="en-US" b="1" dirty="0">
                <a:latin typeface="Comic Sans MS"/>
                <a:cs typeface="Comic Sans MS"/>
                <a:sym typeface="Verdana" charset="0"/>
              </a:rPr>
              <a:t>Exclusive process with </a:t>
            </a:r>
            <a:r>
              <a:rPr lang="ja-JP" altLang="en-US" b="1" dirty="0">
                <a:latin typeface="Comic Sans MS"/>
                <a:cs typeface="Comic Sans MS"/>
                <a:sym typeface="Verdana" charset="0"/>
              </a:rPr>
              <a:t>“</a:t>
            </a:r>
            <a:r>
              <a:rPr lang="en-US" b="1" dirty="0">
                <a:latin typeface="Comic Sans MS"/>
                <a:cs typeface="Comic Sans MS"/>
                <a:sym typeface="Verdana" charset="0"/>
              </a:rPr>
              <a:t>small</a:t>
            </a:r>
            <a:r>
              <a:rPr lang="ja-JP" altLang="en-US" b="1" dirty="0">
                <a:latin typeface="Comic Sans MS"/>
                <a:cs typeface="Comic Sans MS"/>
                <a:sym typeface="Verdana" charset="0"/>
              </a:rPr>
              <a:t>”</a:t>
            </a:r>
            <a:r>
              <a:rPr lang="en-US" b="1" dirty="0">
                <a:latin typeface="Comic Sans MS"/>
                <a:cs typeface="Comic Sans MS"/>
                <a:sym typeface="Verdana" charset="0"/>
              </a:rPr>
              <a:t> momentum  transfer: </a:t>
            </a:r>
          </a:p>
          <a:p>
            <a:pPr algn="ctr">
              <a:spcBef>
                <a:spcPts val="525"/>
              </a:spcBef>
              <a:buClr>
                <a:srgbClr val="0000FF"/>
              </a:buClr>
              <a:buSzPct val="100000"/>
            </a:pPr>
            <a:r>
              <a:rPr lang="en-US" b="1" dirty="0">
                <a:latin typeface="Comic Sans MS"/>
                <a:cs typeface="Comic Sans MS"/>
                <a:sym typeface="Verdana" charset="0"/>
              </a:rPr>
              <a:t>-t</a:t>
            </a:r>
            <a:r>
              <a:rPr lang="en-US" b="1" baseline="-21000" dirty="0">
                <a:latin typeface="Comic Sans MS"/>
                <a:cs typeface="Comic Sans MS"/>
                <a:sym typeface="Verdana" charset="0"/>
              </a:rPr>
              <a:t>1</a:t>
            </a:r>
            <a:r>
              <a:rPr lang="en-US" b="1" dirty="0">
                <a:latin typeface="Comic Sans MS"/>
                <a:cs typeface="Comic Sans MS"/>
                <a:sym typeface="Verdana" charset="0"/>
              </a:rPr>
              <a:t>(p</a:t>
            </a:r>
            <a:r>
              <a:rPr lang="en-US" b="1" baseline="-21000" dirty="0">
                <a:latin typeface="Comic Sans MS"/>
                <a:cs typeface="Comic Sans MS"/>
                <a:sym typeface="Verdana" charset="0"/>
              </a:rPr>
              <a:t>1</a:t>
            </a:r>
            <a:r>
              <a:rPr lang="en-US" b="1" dirty="0">
                <a:latin typeface="Comic Sans MS"/>
                <a:cs typeface="Comic Sans MS"/>
                <a:sym typeface="Verdana" charset="0"/>
              </a:rPr>
              <a:t>→</a:t>
            </a:r>
            <a:r>
              <a:rPr lang="en-US" b="1" dirty="0" smtClean="0">
                <a:latin typeface="Comic Sans MS"/>
                <a:cs typeface="Comic Sans MS"/>
                <a:sym typeface="Verdana" charset="0"/>
              </a:rPr>
              <a:t>p</a:t>
            </a:r>
            <a:r>
              <a:rPr lang="en-US" b="1" baseline="-21000" dirty="0" smtClean="0">
                <a:latin typeface="Comic Sans MS"/>
                <a:cs typeface="Comic Sans MS"/>
                <a:sym typeface="Verdana" charset="0"/>
              </a:rPr>
              <a:t>1</a:t>
            </a:r>
            <a:r>
              <a:rPr lang="en-US" b="1" dirty="0" smtClean="0">
                <a:latin typeface="Comic Sans MS"/>
                <a:cs typeface="Comic Sans MS"/>
                <a:sym typeface="Verdana" charset="0"/>
              </a:rPr>
              <a:t>’) </a:t>
            </a:r>
            <a:r>
              <a:rPr lang="en-US" b="1" dirty="0">
                <a:latin typeface="Comic Sans MS"/>
                <a:cs typeface="Comic Sans MS"/>
                <a:sym typeface="Verdana" charset="0"/>
              </a:rPr>
              <a:t>and -</a:t>
            </a:r>
            <a:r>
              <a:rPr lang="en-US" b="1" i="1" dirty="0">
                <a:latin typeface="Comic Sans MS"/>
                <a:cs typeface="Comic Sans MS"/>
                <a:sym typeface="Verdana" charset="0"/>
              </a:rPr>
              <a:t>t</a:t>
            </a:r>
            <a:r>
              <a:rPr lang="en-US" b="1" baseline="-21000" dirty="0">
                <a:latin typeface="Comic Sans MS"/>
                <a:cs typeface="Comic Sans MS"/>
                <a:sym typeface="Verdana" charset="0"/>
              </a:rPr>
              <a:t>2</a:t>
            </a:r>
            <a:r>
              <a:rPr lang="en-US" b="1" dirty="0">
                <a:latin typeface="Comic Sans MS"/>
                <a:cs typeface="Comic Sans MS"/>
                <a:sym typeface="Verdana" charset="0"/>
              </a:rPr>
              <a:t>(p</a:t>
            </a:r>
            <a:r>
              <a:rPr lang="en-US" b="1" baseline="-21000" dirty="0">
                <a:latin typeface="Comic Sans MS"/>
                <a:cs typeface="Comic Sans MS"/>
                <a:sym typeface="Verdana" charset="0"/>
              </a:rPr>
              <a:t>2</a:t>
            </a:r>
            <a:r>
              <a:rPr lang="en-US" b="1" dirty="0">
                <a:latin typeface="Comic Sans MS"/>
                <a:cs typeface="Comic Sans MS"/>
                <a:sym typeface="Verdana" charset="0"/>
              </a:rPr>
              <a:t> →</a:t>
            </a:r>
            <a:r>
              <a:rPr lang="en-US" b="1" dirty="0" smtClean="0">
                <a:latin typeface="Comic Sans MS"/>
                <a:cs typeface="Comic Sans MS"/>
                <a:sym typeface="Verdana" charset="0"/>
              </a:rPr>
              <a:t>p</a:t>
            </a:r>
            <a:r>
              <a:rPr lang="en-US" b="1" baseline="-21000" dirty="0" smtClean="0">
                <a:latin typeface="Comic Sans MS"/>
                <a:cs typeface="Comic Sans MS"/>
                <a:sym typeface="Verdana" charset="0"/>
              </a:rPr>
              <a:t>2</a:t>
            </a:r>
            <a:r>
              <a:rPr lang="en-US" b="1" dirty="0" smtClean="0">
                <a:latin typeface="Comic Sans MS"/>
                <a:cs typeface="Comic Sans MS"/>
                <a:sym typeface="Verdana" charset="0"/>
              </a:rPr>
              <a:t>’) </a:t>
            </a:r>
            <a:endParaRPr lang="en-US" b="1" dirty="0">
              <a:latin typeface="Comic Sans MS"/>
              <a:cs typeface="Comic Sans MS"/>
              <a:sym typeface="Verdana" charset="0"/>
            </a:endParaRPr>
          </a:p>
          <a:p>
            <a:pPr marL="285750" indent="-285750">
              <a:spcBef>
                <a:spcPts val="525"/>
              </a:spcBef>
              <a:buClr>
                <a:srgbClr val="0000FF"/>
              </a:buClr>
              <a:buSzPct val="100000"/>
              <a:buFont typeface="Wingdings" charset="2"/>
              <a:buChar char="q"/>
            </a:pPr>
            <a:r>
              <a:rPr lang="en-US" b="1" dirty="0">
                <a:latin typeface="Comic Sans MS"/>
                <a:cs typeface="Comic Sans MS"/>
                <a:sym typeface="Verdana" charset="0"/>
              </a:rPr>
              <a:t>M</a:t>
            </a:r>
            <a:r>
              <a:rPr lang="en-US" b="1" baseline="-21000" dirty="0">
                <a:latin typeface="Comic Sans MS"/>
                <a:cs typeface="Comic Sans MS"/>
                <a:sym typeface="Verdana" charset="0"/>
              </a:rPr>
              <a:t>X</a:t>
            </a:r>
            <a:r>
              <a:rPr lang="en-US" b="1" dirty="0">
                <a:latin typeface="Comic Sans MS"/>
                <a:cs typeface="Comic Sans MS"/>
                <a:sym typeface="Verdana" charset="0"/>
              </a:rPr>
              <a:t> is centrally produced, nearly at rest, through DPE process</a:t>
            </a:r>
          </a:p>
          <a:p>
            <a:pPr marL="285750" indent="-285750">
              <a:spcBef>
                <a:spcPts val="525"/>
              </a:spcBef>
              <a:buClr>
                <a:srgbClr val="0000FF"/>
              </a:buClr>
              <a:buSzPct val="100000"/>
              <a:buFont typeface="Wingdings" charset="2"/>
              <a:buChar char="q"/>
            </a:pPr>
            <a:r>
              <a:rPr lang="en-US" b="1" dirty="0">
                <a:latin typeface="Comic Sans MS"/>
                <a:cs typeface="Comic Sans MS"/>
                <a:sym typeface="Verdana" charset="0"/>
              </a:rPr>
              <a:t>In </a:t>
            </a:r>
            <a:r>
              <a:rPr lang="en-US" b="1" dirty="0" err="1">
                <a:latin typeface="Comic Sans MS"/>
                <a:cs typeface="Comic Sans MS"/>
                <a:sym typeface="Verdana" charset="0"/>
              </a:rPr>
              <a:t>pQCD</a:t>
            </a:r>
            <a:r>
              <a:rPr lang="en-US" b="1" dirty="0">
                <a:latin typeface="Comic Sans MS"/>
                <a:cs typeface="Comic Sans MS"/>
                <a:sym typeface="Verdana" charset="0"/>
              </a:rPr>
              <a:t>, </a:t>
            </a:r>
            <a:r>
              <a:rPr lang="en-US" b="1" dirty="0" err="1">
                <a:latin typeface="Comic Sans MS"/>
                <a:cs typeface="Comic Sans MS"/>
                <a:sym typeface="Verdana" charset="0"/>
              </a:rPr>
              <a:t>Pomeron</a:t>
            </a:r>
            <a:r>
              <a:rPr lang="en-US" b="1" dirty="0">
                <a:latin typeface="Comic Sans MS"/>
                <a:cs typeface="Comic Sans MS"/>
                <a:sym typeface="Verdana" charset="0"/>
              </a:rPr>
              <a:t> is considered to be made of two gluons: natural place to look for gluon bound state</a:t>
            </a:r>
          </a:p>
          <a:p>
            <a:pPr marL="285750" indent="-285750">
              <a:spcBef>
                <a:spcPts val="525"/>
              </a:spcBef>
              <a:buClr>
                <a:srgbClr val="0000FF"/>
              </a:buClr>
              <a:buSzPct val="100000"/>
              <a:buFont typeface="Wingdings" charset="2"/>
              <a:buChar char="q"/>
            </a:pPr>
            <a:r>
              <a:rPr lang="en-US" b="1" dirty="0">
                <a:latin typeface="Comic Sans MS"/>
                <a:cs typeface="Comic Sans MS"/>
                <a:sym typeface="Verdana" charset="0"/>
              </a:rPr>
              <a:t>M</a:t>
            </a:r>
            <a:r>
              <a:rPr lang="en-US" b="1" baseline="-21000" dirty="0">
                <a:latin typeface="Comic Sans MS"/>
                <a:cs typeface="Comic Sans MS"/>
                <a:sym typeface="Verdana" charset="0"/>
              </a:rPr>
              <a:t>X</a:t>
            </a:r>
            <a:r>
              <a:rPr lang="en-US" b="1" dirty="0">
                <a:latin typeface="Comic Sans MS"/>
                <a:cs typeface="Comic Sans MS"/>
                <a:sym typeface="Verdana" charset="0"/>
              </a:rPr>
              <a:t>(~1 – 3 </a:t>
            </a:r>
            <a:r>
              <a:rPr lang="en-US" b="1" dirty="0" err="1">
                <a:latin typeface="Comic Sans MS"/>
                <a:cs typeface="Comic Sans MS"/>
                <a:sym typeface="Verdana" charset="0"/>
              </a:rPr>
              <a:t>GeV</a:t>
            </a:r>
            <a:r>
              <a:rPr lang="en-US" b="1" dirty="0">
                <a:latin typeface="Comic Sans MS"/>
                <a:cs typeface="Comic Sans MS"/>
                <a:sym typeface="Verdana" charset="0"/>
              </a:rPr>
              <a:t>/c</a:t>
            </a:r>
            <a:r>
              <a:rPr lang="en-US" b="1" baseline="30000" dirty="0">
                <a:latin typeface="Comic Sans MS"/>
                <a:cs typeface="Comic Sans MS"/>
                <a:sym typeface="Verdana" charset="0"/>
              </a:rPr>
              <a:t>2</a:t>
            </a:r>
            <a:r>
              <a:rPr lang="en-US" b="1" dirty="0">
                <a:latin typeface="Comic Sans MS"/>
                <a:cs typeface="Comic Sans MS"/>
                <a:sym typeface="Verdana" charset="0"/>
              </a:rPr>
              <a:t>) →</a:t>
            </a:r>
            <a:r>
              <a:rPr lang="en-US" b="1" dirty="0">
                <a:latin typeface="Comic Sans MS"/>
                <a:cs typeface="Comic Sans MS"/>
                <a:sym typeface="Symbol" charset="0"/>
              </a:rPr>
              <a:t>π</a:t>
            </a:r>
            <a:r>
              <a:rPr lang="en-US" b="1" baseline="30000" dirty="0">
                <a:latin typeface="Comic Sans MS"/>
                <a:cs typeface="Comic Sans MS"/>
                <a:sym typeface="Symbol" charset="0"/>
              </a:rPr>
              <a:t>+</a:t>
            </a:r>
            <a:r>
              <a:rPr lang="en-US" b="1" dirty="0">
                <a:latin typeface="Comic Sans MS"/>
                <a:cs typeface="Comic Sans MS"/>
                <a:sym typeface="Symbol" charset="0"/>
              </a:rPr>
              <a:t>π</a:t>
            </a:r>
            <a:r>
              <a:rPr lang="en-US" b="1" baseline="30000" dirty="0">
                <a:latin typeface="Comic Sans MS"/>
                <a:cs typeface="Comic Sans MS"/>
                <a:sym typeface="Symbol" charset="0"/>
              </a:rPr>
              <a:t>−</a:t>
            </a:r>
            <a:r>
              <a:rPr lang="en-US" b="1" dirty="0">
                <a:latin typeface="Comic Sans MS"/>
                <a:cs typeface="Comic Sans MS"/>
                <a:sym typeface="Symbol" charset="0"/>
              </a:rPr>
              <a:t>, π</a:t>
            </a:r>
            <a:r>
              <a:rPr lang="en-US" b="1" baseline="30000" dirty="0">
                <a:latin typeface="Comic Sans MS"/>
                <a:cs typeface="Comic Sans MS"/>
                <a:sym typeface="Symbol" charset="0"/>
              </a:rPr>
              <a:t>+</a:t>
            </a:r>
            <a:r>
              <a:rPr lang="en-US" b="1" dirty="0">
                <a:latin typeface="Comic Sans MS"/>
                <a:cs typeface="Comic Sans MS"/>
                <a:sym typeface="Symbol" charset="0"/>
              </a:rPr>
              <a:t>π</a:t>
            </a:r>
            <a:r>
              <a:rPr lang="en-US" b="1" baseline="30000" dirty="0">
                <a:latin typeface="Comic Sans MS"/>
                <a:cs typeface="Comic Sans MS"/>
                <a:sym typeface="Symbol" charset="0"/>
              </a:rPr>
              <a:t>−</a:t>
            </a:r>
            <a:r>
              <a:rPr lang="en-US" b="1" dirty="0">
                <a:latin typeface="Comic Sans MS"/>
                <a:cs typeface="Comic Sans MS"/>
                <a:sym typeface="Symbol" charset="0"/>
              </a:rPr>
              <a:t>π</a:t>
            </a:r>
            <a:r>
              <a:rPr lang="en-US" b="1" baseline="30000" dirty="0">
                <a:latin typeface="Comic Sans MS"/>
                <a:cs typeface="Comic Sans MS"/>
                <a:sym typeface="Symbol" charset="0"/>
              </a:rPr>
              <a:t>+</a:t>
            </a:r>
            <a:r>
              <a:rPr lang="en-US" b="1" dirty="0">
                <a:latin typeface="Comic Sans MS"/>
                <a:cs typeface="Comic Sans MS"/>
                <a:sym typeface="Symbol" charset="0"/>
              </a:rPr>
              <a:t>π</a:t>
            </a:r>
            <a:r>
              <a:rPr lang="en-US" b="1" baseline="30000" dirty="0">
                <a:latin typeface="Comic Sans MS"/>
                <a:cs typeface="Comic Sans MS"/>
                <a:sym typeface="Symbol" charset="0"/>
              </a:rPr>
              <a:t>−</a:t>
            </a:r>
            <a:r>
              <a:rPr lang="en-US" b="1" dirty="0">
                <a:latin typeface="Comic Sans MS"/>
                <a:cs typeface="Comic Sans MS"/>
                <a:sym typeface="Symbol" charset="0"/>
              </a:rPr>
              <a:t>, Κ</a:t>
            </a:r>
            <a:r>
              <a:rPr lang="en-US" b="1" baseline="30000" dirty="0">
                <a:latin typeface="Comic Sans MS"/>
                <a:cs typeface="Comic Sans MS"/>
                <a:sym typeface="Symbol" charset="0"/>
              </a:rPr>
              <a:t>+</a:t>
            </a:r>
            <a:r>
              <a:rPr lang="en-US" b="1" dirty="0">
                <a:latin typeface="Comic Sans MS"/>
                <a:cs typeface="Comic Sans MS"/>
                <a:sym typeface="Symbol" charset="0"/>
              </a:rPr>
              <a:t>Κ</a:t>
            </a:r>
            <a:r>
              <a:rPr lang="en-US" b="1" baseline="30000" dirty="0">
                <a:latin typeface="Comic Sans MS"/>
                <a:cs typeface="Comic Sans MS"/>
                <a:sym typeface="Symbol" charset="0"/>
              </a:rPr>
              <a:t>−</a:t>
            </a:r>
            <a:r>
              <a:rPr lang="en-US" b="1" dirty="0">
                <a:latin typeface="Comic Sans MS"/>
                <a:cs typeface="Comic Sans MS"/>
                <a:sym typeface="Symbol" charset="0"/>
              </a:rPr>
              <a:t>,...</a:t>
            </a:r>
            <a:r>
              <a:rPr lang="en-US" b="1" dirty="0">
                <a:latin typeface="Comic Sans MS"/>
                <a:cs typeface="Comic Sans MS"/>
                <a:sym typeface="Verdana" charset="0"/>
              </a:rPr>
              <a:t> </a:t>
            </a:r>
          </a:p>
          <a:p>
            <a:pPr marL="285750" indent="-285750">
              <a:spcBef>
                <a:spcPts val="525"/>
              </a:spcBef>
              <a:buClr>
                <a:srgbClr val="0000FF"/>
              </a:buClr>
              <a:buSzPct val="100000"/>
              <a:buFont typeface="Wingdings" charset="2"/>
              <a:buChar char="q"/>
            </a:pPr>
            <a:r>
              <a:rPr lang="en-US" b="1" dirty="0">
                <a:latin typeface="Comic Sans MS"/>
                <a:cs typeface="Comic Sans MS"/>
                <a:sym typeface="Verdana" charset="0"/>
              </a:rPr>
              <a:t>Lattice cal.: Lightest </a:t>
            </a:r>
            <a:r>
              <a:rPr lang="en-US" b="1" dirty="0" err="1">
                <a:latin typeface="Comic Sans MS"/>
                <a:cs typeface="Comic Sans MS"/>
                <a:sym typeface="Verdana" charset="0"/>
              </a:rPr>
              <a:t>glueball</a:t>
            </a:r>
            <a:r>
              <a:rPr lang="en-US" b="1" dirty="0">
                <a:latin typeface="Comic Sans MS"/>
                <a:cs typeface="Comic Sans MS"/>
                <a:sym typeface="Verdana" charset="0"/>
              </a:rPr>
              <a:t> M(0</a:t>
            </a:r>
            <a:r>
              <a:rPr lang="en-US" b="1" baseline="30000" dirty="0">
                <a:latin typeface="Comic Sans MS"/>
                <a:cs typeface="Comic Sans MS"/>
                <a:sym typeface="Verdana" charset="0"/>
              </a:rPr>
              <a:t>++</a:t>
            </a:r>
            <a:r>
              <a:rPr lang="en-US" b="1" dirty="0">
                <a:latin typeface="Comic Sans MS"/>
                <a:cs typeface="Comic Sans MS"/>
                <a:sym typeface="Verdana" charset="0"/>
              </a:rPr>
              <a:t>)=1.5-1.7 </a:t>
            </a:r>
            <a:r>
              <a:rPr lang="en-US" b="1" dirty="0" err="1">
                <a:latin typeface="Comic Sans MS"/>
                <a:cs typeface="Comic Sans MS"/>
                <a:sym typeface="Verdana" charset="0"/>
              </a:rPr>
              <a:t>GeV</a:t>
            </a:r>
            <a:r>
              <a:rPr lang="en-US" b="1" dirty="0">
                <a:latin typeface="Comic Sans MS"/>
                <a:cs typeface="Comic Sans MS"/>
                <a:sym typeface="Verdana" charset="0"/>
              </a:rPr>
              <a:t>/c</a:t>
            </a:r>
            <a:r>
              <a:rPr lang="en-US" b="1" baseline="30000" dirty="0">
                <a:latin typeface="Comic Sans MS"/>
                <a:cs typeface="Comic Sans MS"/>
                <a:sym typeface="Verdana" charset="0"/>
              </a:rPr>
              <a:t>2 </a:t>
            </a:r>
            <a:r>
              <a:rPr lang="en-US" b="1" baseline="-8000" dirty="0">
                <a:latin typeface="Comic Sans MS"/>
                <a:cs typeface="Comic Sans MS"/>
                <a:sym typeface="Verdana" charset="0"/>
              </a:rPr>
              <a:t>(PRD73 2006)</a:t>
            </a:r>
          </a:p>
          <a:p>
            <a:pPr marL="285750" indent="-285750">
              <a:lnSpc>
                <a:spcPct val="40000"/>
              </a:lnSpc>
              <a:spcBef>
                <a:spcPts val="525"/>
              </a:spcBef>
              <a:buClr>
                <a:srgbClr val="0000FF"/>
              </a:buClr>
              <a:buSzPct val="100000"/>
              <a:buFont typeface="Wingdings" charset="2"/>
              <a:buChar char="q"/>
            </a:pPr>
            <a:endParaRPr lang="en-US" b="1" baseline="-6000" dirty="0">
              <a:latin typeface="Comic Sans MS"/>
              <a:cs typeface="Comic Sans MS"/>
              <a:sym typeface="Verdana" charset="0"/>
            </a:endParaRPr>
          </a:p>
          <a:p>
            <a:pPr marL="285750" indent="-285750">
              <a:lnSpc>
                <a:spcPct val="40000"/>
              </a:lnSpc>
              <a:spcBef>
                <a:spcPts val="525"/>
              </a:spcBef>
              <a:buClr>
                <a:srgbClr val="0000FF"/>
              </a:buClr>
              <a:buSzPct val="100000"/>
              <a:buFont typeface="Wingdings" charset="2"/>
              <a:buChar char="q"/>
            </a:pPr>
            <a:r>
              <a:rPr lang="en-US" b="1" dirty="0">
                <a:latin typeface="Comic Sans MS"/>
                <a:cs typeface="Comic Sans MS"/>
                <a:sym typeface="Verdana" charset="0"/>
              </a:rPr>
              <a:t>Search for </a:t>
            </a:r>
            <a:r>
              <a:rPr lang="en-US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  <a:sym typeface="Verdana" charset="0"/>
              </a:rPr>
              <a:t>glueball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  <a:sym typeface="Verdana" charset="0"/>
              </a:rPr>
              <a:t> (</a:t>
            </a:r>
            <a:r>
              <a:rPr lang="en-US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  <a:sym typeface="Verdana" charset="0"/>
              </a:rPr>
              <a:t>gg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  <a:sym typeface="Verdana" charset="0"/>
              </a:rPr>
              <a:t>)</a:t>
            </a:r>
            <a:r>
              <a:rPr lang="en-US" b="1" dirty="0">
                <a:latin typeface="Comic Sans MS"/>
                <a:cs typeface="Comic Sans MS"/>
                <a:sym typeface="Verdana" charset="0"/>
              </a:rPr>
              <a:t> candidates in </a:t>
            </a:r>
            <a:r>
              <a:rPr lang="en-US" b="1" dirty="0" err="1" smtClean="0">
                <a:latin typeface="Comic Sans MS"/>
                <a:cs typeface="Comic Sans MS"/>
                <a:sym typeface="Verdana" charset="0"/>
              </a:rPr>
              <a:t>M</a:t>
            </a:r>
            <a:r>
              <a:rPr lang="en-US" b="1" baseline="-21000" dirty="0" err="1" smtClean="0">
                <a:latin typeface="Comic Sans MS"/>
                <a:cs typeface="Comic Sans MS"/>
                <a:sym typeface="Verdana" charset="0"/>
              </a:rPr>
              <a:t>x</a:t>
            </a:r>
            <a:endParaRPr lang="en-US" b="1" baseline="-21000" dirty="0" smtClean="0">
              <a:latin typeface="Comic Sans MS"/>
              <a:cs typeface="Comic Sans MS"/>
              <a:sym typeface="Verdana" charset="0"/>
            </a:endParaRPr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666370" y="1356285"/>
            <a:ext cx="2141538" cy="1035466"/>
            <a:chOff x="3124200" y="2971800"/>
            <a:chExt cx="2141538" cy="1125295"/>
          </a:xfrm>
        </p:grpSpPr>
        <p:grpSp>
          <p:nvGrpSpPr>
            <p:cNvPr id="8" name="Group 1115"/>
            <p:cNvGrpSpPr>
              <a:grpSpLocks/>
            </p:cNvGrpSpPr>
            <p:nvPr/>
          </p:nvGrpSpPr>
          <p:grpSpPr bwMode="auto">
            <a:xfrm>
              <a:off x="3124200" y="3297238"/>
              <a:ext cx="2141538" cy="457200"/>
              <a:chOff x="3777" y="2019"/>
              <a:chExt cx="1621" cy="288"/>
            </a:xfrm>
          </p:grpSpPr>
          <p:sp>
            <p:nvSpPr>
              <p:cNvPr id="12" name="Line 1116"/>
              <p:cNvSpPr>
                <a:spLocks noChangeShapeType="1"/>
              </p:cNvSpPr>
              <p:nvPr/>
            </p:nvSpPr>
            <p:spPr bwMode="auto">
              <a:xfrm flipV="1">
                <a:off x="4566" y="2019"/>
                <a:ext cx="832" cy="1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800" b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3" name="Line 1117"/>
              <p:cNvSpPr>
                <a:spLocks noChangeShapeType="1"/>
              </p:cNvSpPr>
              <p:nvPr/>
            </p:nvSpPr>
            <p:spPr bwMode="auto">
              <a:xfrm flipH="1" flipV="1">
                <a:off x="3777" y="2026"/>
                <a:ext cx="832" cy="138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800" b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4" name="Line 1118"/>
              <p:cNvSpPr>
                <a:spLocks noChangeShapeType="1"/>
              </p:cNvSpPr>
              <p:nvPr/>
            </p:nvSpPr>
            <p:spPr bwMode="auto">
              <a:xfrm>
                <a:off x="4603" y="2164"/>
                <a:ext cx="0" cy="15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800" b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</p:grpSp>
        <p:sp>
          <p:nvSpPr>
            <p:cNvPr id="9" name="Text Box 1119"/>
            <p:cNvSpPr txBox="1">
              <a:spLocks noChangeArrowheads="1"/>
            </p:cNvSpPr>
            <p:nvPr/>
          </p:nvSpPr>
          <p:spPr bwMode="auto">
            <a:xfrm>
              <a:off x="3125788" y="2971800"/>
              <a:ext cx="298450" cy="3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latin typeface="Comic Sans MS"/>
                  <a:ea typeface="Osaka" charset="0"/>
                  <a:cs typeface="Comic Sans MS"/>
                </a:rPr>
                <a:t>p</a:t>
              </a:r>
              <a:endParaRPr lang="en-US" b="1">
                <a:latin typeface="Comic Sans MS"/>
                <a:ea typeface="Osaka" charset="0"/>
                <a:cs typeface="Comic Sans MS"/>
              </a:endParaRPr>
            </a:p>
          </p:txBody>
        </p:sp>
        <p:sp>
          <p:nvSpPr>
            <p:cNvPr id="10" name="Text Box 1120"/>
            <p:cNvSpPr txBox="1">
              <a:spLocks noChangeArrowheads="1"/>
            </p:cNvSpPr>
            <p:nvPr/>
          </p:nvSpPr>
          <p:spPr bwMode="auto">
            <a:xfrm>
              <a:off x="4948238" y="2971800"/>
              <a:ext cx="308085" cy="40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latin typeface="Comic Sans MS"/>
                  <a:ea typeface="Osaka" charset="0"/>
                  <a:cs typeface="Comic Sans MS"/>
                </a:rPr>
                <a:t>p</a:t>
              </a:r>
              <a:endParaRPr lang="en-US" b="1">
                <a:latin typeface="Comic Sans MS"/>
                <a:ea typeface="Osaka" charset="0"/>
                <a:cs typeface="Comic Sans MS"/>
              </a:endParaRPr>
            </a:p>
          </p:txBody>
        </p:sp>
        <p:sp>
          <p:nvSpPr>
            <p:cNvPr id="11" name="Text Box 1122"/>
            <p:cNvSpPr txBox="1">
              <a:spLocks noChangeArrowheads="1"/>
            </p:cNvSpPr>
            <p:nvPr/>
          </p:nvSpPr>
          <p:spPr bwMode="auto">
            <a:xfrm>
              <a:off x="3963988" y="3729171"/>
              <a:ext cx="453970" cy="367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Comic Sans MS"/>
                  <a:ea typeface="Osaka" charset="0"/>
                  <a:cs typeface="Comic Sans MS"/>
                </a:rPr>
                <a:t>M</a:t>
              </a:r>
              <a:r>
                <a:rPr lang="en-US" sz="1600" b="1" baseline="-25000">
                  <a:latin typeface="Comic Sans MS"/>
                  <a:ea typeface="Osaka" charset="0"/>
                  <a:cs typeface="Comic Sans MS"/>
                </a:rPr>
                <a:t>x</a:t>
              </a:r>
              <a:endParaRPr lang="en-US" sz="1600" b="1">
                <a:latin typeface="Comic Sans MS"/>
                <a:ea typeface="Osaka" charset="0"/>
                <a:cs typeface="Comic Sans MS"/>
              </a:endParaRPr>
            </a:p>
          </p:txBody>
        </p:sp>
      </p:grp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495771" y="1372597"/>
            <a:ext cx="33712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>
                <a:latin typeface="Comic Sans MS"/>
                <a:cs typeface="Comic Sans MS"/>
              </a:rPr>
              <a:t>For each proton vertex one has</a:t>
            </a:r>
          </a:p>
          <a:p>
            <a:pPr eaLnBrk="1" hangingPunct="1"/>
            <a:r>
              <a:rPr lang="en-US" sz="1600" b="1" dirty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sz="1600" b="1" dirty="0">
                <a:solidFill>
                  <a:srgbClr val="0F00D0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>
                <a:latin typeface="Comic Sans MS"/>
                <a:cs typeface="Comic Sans MS"/>
              </a:rPr>
              <a:t>    four-momentum transfer </a:t>
            </a:r>
          </a:p>
          <a:p>
            <a:pPr eaLnBrk="1" hangingPunct="1"/>
            <a:r>
              <a:rPr lang="en-US" sz="1600" b="1" dirty="0">
                <a:solidFill>
                  <a:srgbClr val="80FF00"/>
                </a:solidFill>
                <a:latin typeface="Comic Sans MS"/>
                <a:cs typeface="Comic Sans MS"/>
                <a:sym typeface="Symbol" charset="0"/>
              </a:rPr>
              <a:t></a:t>
            </a:r>
            <a:r>
              <a:rPr lang="en-US" sz="1600" b="1" dirty="0">
                <a:solidFill>
                  <a:srgbClr val="80FF00"/>
                </a:solidFill>
                <a:latin typeface="Comic Sans MS"/>
                <a:cs typeface="Comic Sans MS"/>
              </a:rPr>
              <a:t>p/</a:t>
            </a:r>
            <a:r>
              <a:rPr lang="en-US" sz="1600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p</a:t>
            </a:r>
            <a:endParaRPr lang="en-US" sz="1600" b="1" dirty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1960128" y="1902006"/>
            <a:ext cx="3308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80FF00"/>
                </a:solidFill>
                <a:latin typeface="Comic Sans MS"/>
                <a:cs typeface="Comic Sans MS"/>
              </a:rPr>
              <a:t>M</a:t>
            </a:r>
            <a:r>
              <a:rPr lang="en-US" sz="1800" b="1" baseline="-25000" dirty="0">
                <a:solidFill>
                  <a:srgbClr val="80FF00"/>
                </a:solidFill>
                <a:latin typeface="Comic Sans MS"/>
                <a:cs typeface="Comic Sans MS"/>
              </a:rPr>
              <a:t>X</a:t>
            </a:r>
            <a:r>
              <a:rPr lang="en-US" sz="1800" b="1" dirty="0">
                <a:solidFill>
                  <a:srgbClr val="80FF00"/>
                </a:solidFill>
                <a:latin typeface="Comic Sans MS"/>
                <a:cs typeface="Comic Sans MS"/>
              </a:rPr>
              <a:t>=</a:t>
            </a:r>
            <a:r>
              <a:rPr lang="en-US" sz="1800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√(</a:t>
            </a:r>
            <a:r>
              <a:rPr lang="en-US" sz="1800" b="1" dirty="0" smtClean="0">
                <a:solidFill>
                  <a:srgbClr val="80FF00"/>
                </a:solidFill>
                <a:latin typeface="Comic Sans MS"/>
                <a:cs typeface="Comic Sans MS"/>
                <a:sym typeface="Symbol" charset="0"/>
              </a:rPr>
              <a:t></a:t>
            </a:r>
            <a:r>
              <a:rPr lang="en-US" sz="1800" b="1" baseline="-25000" dirty="0">
                <a:solidFill>
                  <a:srgbClr val="80FF00"/>
                </a:solidFill>
                <a:latin typeface="Comic Sans MS"/>
                <a:cs typeface="Comic Sans MS"/>
                <a:sym typeface="Symbol" charset="0"/>
              </a:rPr>
              <a:t></a:t>
            </a:r>
            <a:r>
              <a:rPr lang="en-US" sz="1800" b="1" dirty="0">
                <a:solidFill>
                  <a:srgbClr val="80FF00"/>
                </a:solidFill>
                <a:latin typeface="Comic Sans MS"/>
                <a:cs typeface="Comic Sans MS"/>
                <a:sym typeface="Symbol" charset="0"/>
              </a:rPr>
              <a:t></a:t>
            </a:r>
            <a:r>
              <a:rPr lang="en-US" sz="1800" b="1" baseline="-25000" dirty="0">
                <a:solidFill>
                  <a:srgbClr val="80FF00"/>
                </a:solidFill>
                <a:latin typeface="Comic Sans MS"/>
                <a:cs typeface="Comic Sans MS"/>
                <a:sym typeface="Symbol" charset="0"/>
              </a:rPr>
              <a:t></a:t>
            </a:r>
            <a:r>
              <a:rPr lang="en-US" sz="1800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s) </a:t>
            </a:r>
            <a:r>
              <a:rPr lang="en-US" sz="1800" b="1" dirty="0">
                <a:latin typeface="Comic Sans MS"/>
                <a:cs typeface="Comic Sans MS"/>
              </a:rPr>
              <a:t>invariant </a:t>
            </a:r>
            <a:r>
              <a:rPr lang="en-US" sz="1800" b="1" dirty="0" smtClean="0">
                <a:latin typeface="Comic Sans MS"/>
                <a:cs typeface="Comic Sans MS"/>
              </a:rPr>
              <a:t>mass</a:t>
            </a:r>
            <a:endParaRPr lang="en-US" sz="1800" b="1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408" y="1184383"/>
            <a:ext cx="167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FF00"/>
                </a:solidFill>
                <a:latin typeface="Comic Sans MS"/>
                <a:ea typeface="ＭＳ Ｐゴシック" charset="0"/>
                <a:cs typeface="Comic Sans MS"/>
              </a:rPr>
              <a:t>p</a:t>
            </a:r>
            <a:r>
              <a:rPr lang="en-US" b="1" baseline="-21000" dirty="0">
                <a:solidFill>
                  <a:srgbClr val="80FF00"/>
                </a:solidFill>
                <a:latin typeface="Comic Sans MS"/>
                <a:ea typeface="ＭＳ Ｐゴシック" charset="0"/>
                <a:cs typeface="Comic Sans MS"/>
              </a:rPr>
              <a:t>1</a:t>
            </a:r>
            <a:r>
              <a:rPr lang="en-US" b="1" dirty="0">
                <a:solidFill>
                  <a:srgbClr val="80FF00"/>
                </a:solidFill>
                <a:latin typeface="Comic Sans MS"/>
                <a:ea typeface="ＭＳ Ｐゴシック" charset="0"/>
                <a:cs typeface="Comic Sans MS"/>
              </a:rPr>
              <a:t>p</a:t>
            </a:r>
            <a:r>
              <a:rPr lang="en-US" b="1" baseline="-21000" dirty="0">
                <a:solidFill>
                  <a:srgbClr val="80FF00"/>
                </a:solidFill>
                <a:latin typeface="Comic Sans MS"/>
                <a:ea typeface="ＭＳ Ｐゴシック" charset="0"/>
                <a:cs typeface="Comic Sans MS"/>
              </a:rPr>
              <a:t>2</a:t>
            </a:r>
            <a:r>
              <a:rPr lang="en-US" b="1" dirty="0">
                <a:solidFill>
                  <a:srgbClr val="80FF00"/>
                </a:solidFill>
                <a:latin typeface="Comic Sans MS"/>
                <a:ea typeface="ＭＳ Ｐゴシック" charset="0"/>
                <a:cs typeface="Comic Sans MS"/>
              </a:rPr>
              <a:t>→p</a:t>
            </a:r>
            <a:r>
              <a:rPr lang="en-US" b="1" baseline="-21000" dirty="0">
                <a:solidFill>
                  <a:srgbClr val="80FF00"/>
                </a:solidFill>
                <a:latin typeface="Comic Sans MS"/>
                <a:ea typeface="ＭＳ Ｐゴシック" charset="0"/>
                <a:cs typeface="Comic Sans MS"/>
              </a:rPr>
              <a:t>1</a:t>
            </a:r>
            <a:r>
              <a:rPr lang="ja-JP" altLang="en-US" b="1" baseline="-21000" dirty="0">
                <a:solidFill>
                  <a:srgbClr val="80FF00"/>
                </a:solidFill>
                <a:latin typeface="Comic Sans MS"/>
                <a:ea typeface="ＭＳ Ｐゴシック" charset="0"/>
                <a:cs typeface="Comic Sans MS"/>
                <a:sym typeface="Verdana" charset="0"/>
              </a:rPr>
              <a:t>’</a:t>
            </a:r>
            <a:r>
              <a:rPr lang="en-US" b="1" dirty="0">
                <a:solidFill>
                  <a:srgbClr val="80FF00"/>
                </a:solidFill>
                <a:latin typeface="Comic Sans MS"/>
                <a:ea typeface="ＭＳ Ｐゴシック" charset="0"/>
                <a:cs typeface="Comic Sans MS"/>
              </a:rPr>
              <a:t>M</a:t>
            </a:r>
            <a:r>
              <a:rPr lang="en-US" b="1" baseline="-27000" dirty="0">
                <a:solidFill>
                  <a:srgbClr val="80FF00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b="1" dirty="0">
                <a:solidFill>
                  <a:srgbClr val="80FF00"/>
                </a:solidFill>
                <a:latin typeface="Comic Sans MS"/>
                <a:ea typeface="ＭＳ Ｐゴシック" charset="0"/>
                <a:cs typeface="Comic Sans MS"/>
              </a:rPr>
              <a:t>p</a:t>
            </a:r>
            <a:r>
              <a:rPr lang="en-US" b="1" baseline="-21000" dirty="0">
                <a:solidFill>
                  <a:srgbClr val="80FF00"/>
                </a:solidFill>
                <a:latin typeface="Comic Sans MS"/>
                <a:ea typeface="ＭＳ Ｐゴシック" charset="0"/>
                <a:cs typeface="Comic Sans MS"/>
              </a:rPr>
              <a:t>2</a:t>
            </a: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482" y="2423608"/>
            <a:ext cx="8456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/>
                <a:ea typeface="ＭＳ Ｐゴシック" charset="0"/>
                <a:cs typeface="Comic Sans MS"/>
              </a:rPr>
              <a:t>We </a:t>
            </a: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expect that </a:t>
            </a:r>
            <a:r>
              <a:rPr lang="en-US" b="1" dirty="0">
                <a:solidFill>
                  <a:srgbClr val="3300FF"/>
                </a:solidFill>
                <a:latin typeface="Comic Sans MS"/>
                <a:ea typeface="ＭＳ Ｐゴシック" charset="0"/>
                <a:cs typeface="Comic Sans MS"/>
              </a:rPr>
              <a:t>because of the constraints provided by the double </a:t>
            </a:r>
            <a:r>
              <a:rPr lang="en-US" b="1" dirty="0" err="1">
                <a:solidFill>
                  <a:srgbClr val="3300FF"/>
                </a:solidFill>
                <a:latin typeface="Comic Sans MS"/>
                <a:ea typeface="ＭＳ Ｐゴシック" charset="0"/>
                <a:cs typeface="Comic Sans MS"/>
              </a:rPr>
              <a:t>Pomeron</a:t>
            </a:r>
            <a:r>
              <a:rPr lang="en-US" b="1" dirty="0">
                <a:solidFill>
                  <a:srgbClr val="3300FF"/>
                </a:solidFill>
                <a:latin typeface="Comic Sans MS"/>
                <a:ea typeface="ＭＳ Ｐゴシック" charset="0"/>
                <a:cs typeface="Comic Sans MS"/>
              </a:rPr>
              <a:t> interaction, </a:t>
            </a:r>
            <a:r>
              <a:rPr lang="en-US" b="1" dirty="0" err="1">
                <a:solidFill>
                  <a:srgbClr val="3300FF"/>
                </a:solidFill>
                <a:latin typeface="Comic Sans MS"/>
                <a:ea typeface="ＭＳ Ｐゴシック" charset="0"/>
                <a:cs typeface="Comic Sans MS"/>
              </a:rPr>
              <a:t>glueballs</a:t>
            </a:r>
            <a:r>
              <a:rPr lang="en-US" b="1" dirty="0">
                <a:solidFill>
                  <a:srgbClr val="3300FF"/>
                </a:solidFill>
                <a:latin typeface="Comic Sans MS"/>
                <a:ea typeface="ＭＳ Ｐゴシック" charset="0"/>
                <a:cs typeface="Comic Sans MS"/>
              </a:rPr>
              <a:t>, hybrids, and other states coupling preferentially to gluons</a:t>
            </a: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, will be produced with much reduced backgrounds compared to standard </a:t>
            </a:r>
            <a:r>
              <a:rPr lang="en-US" b="1" dirty="0" err="1">
                <a:latin typeface="Comic Sans MS"/>
                <a:ea typeface="ＭＳ Ｐゴシック" charset="0"/>
                <a:cs typeface="Comic Sans MS"/>
              </a:rPr>
              <a:t>hadronic</a:t>
            </a: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 production processes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</a:rPr>
              <a:t>.</a:t>
            </a:r>
            <a:endParaRPr lang="en-US" b="1" dirty="0"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9972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Run 2009 – proof of principle: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Tagging forward </a:t>
            </a:r>
            <a:r>
              <a:rPr lang="en-US" sz="3600" dirty="0"/>
              <a:t>proton is </a:t>
            </a:r>
            <a:r>
              <a:rPr lang="en-US" sz="3600" dirty="0" smtClean="0"/>
              <a:t>crucial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4386-8ACC-CA4C-B7B3-75C9425FC503}" type="slidenum">
              <a:rPr lang="en-US" smtClean="0"/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96295" y="1271816"/>
            <a:ext cx="8666889" cy="4951183"/>
            <a:chOff x="609600" y="1915160"/>
            <a:chExt cx="7404536" cy="38082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1915160"/>
              <a:ext cx="7315200" cy="380828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336357" y="2275840"/>
              <a:ext cx="3677779" cy="449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FF"/>
                  </a:solidFill>
                  <a:latin typeface="Comic Sans MS"/>
                  <a:cs typeface="Comic Sans MS"/>
                </a:rPr>
                <a:t>Note small like sign background after momentum conservation cut</a:t>
              </a:r>
              <a:endParaRPr lang="en-US" sz="1600" b="1" dirty="0">
                <a:solidFill>
                  <a:srgbClr val="FF00FF"/>
                </a:solidFill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97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0" y="20320"/>
            <a:ext cx="9398000" cy="477520"/>
          </a:xfrm>
        </p:spPr>
        <p:txBody>
          <a:bodyPr/>
          <a:lstStyle/>
          <a:p>
            <a:r>
              <a:rPr lang="en-US" sz="2200" dirty="0" smtClean="0"/>
              <a:t>Long standing puzzle </a:t>
            </a:r>
            <a:r>
              <a:rPr lang="en-US" sz="2200" dirty="0"/>
              <a:t>in forward </a:t>
            </a:r>
            <a:r>
              <a:rPr lang="en-US" sz="2200" dirty="0" smtClean="0"/>
              <a:t>physics: </a:t>
            </a:r>
            <a:r>
              <a:rPr lang="en-US" sz="2200" dirty="0"/>
              <a:t>large </a:t>
            </a:r>
            <a:r>
              <a:rPr lang="en-US" sz="2200" dirty="0" smtClean="0"/>
              <a:t>A</a:t>
            </a:r>
            <a:r>
              <a:rPr lang="en-US" sz="2200" baseline="-25000" dirty="0" smtClean="0"/>
              <a:t>N</a:t>
            </a:r>
            <a:r>
              <a:rPr lang="en-US" sz="2200" dirty="0" smtClean="0"/>
              <a:t> </a:t>
            </a:r>
            <a:r>
              <a:rPr lang="en-US" sz="2200" dirty="0"/>
              <a:t>at </a:t>
            </a:r>
            <a:r>
              <a:rPr lang="en-US" sz="2200" dirty="0" smtClean="0"/>
              <a:t>high √</a:t>
            </a:r>
            <a:r>
              <a:rPr lang="en-US" sz="2200" cap="none" dirty="0" smtClean="0"/>
              <a:t>s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1F1B-CFB1-C34C-B14F-6886EAB095EE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537722"/>
            <a:ext cx="4302760" cy="3108325"/>
            <a:chOff x="0" y="548305"/>
            <a:chExt cx="4302760" cy="310832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8305"/>
              <a:ext cx="4302760" cy="3108325"/>
            </a:xfrm>
            <a:prstGeom prst="rect">
              <a:avLst/>
            </a:prstGeom>
          </p:spPr>
        </p:pic>
        <p:grpSp>
          <p:nvGrpSpPr>
            <p:cNvPr id="11" name="Group 11"/>
            <p:cNvGrpSpPr>
              <a:grpSpLocks noChangeAspect="1"/>
            </p:cNvGrpSpPr>
            <p:nvPr/>
          </p:nvGrpSpPr>
          <p:grpSpPr bwMode="auto">
            <a:xfrm>
              <a:off x="2469456" y="2165666"/>
              <a:ext cx="1706562" cy="854074"/>
              <a:chOff x="3582138" y="1828800"/>
              <a:chExt cx="3961662" cy="2288122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4573474" y="2007427"/>
                <a:ext cx="1522017" cy="1297171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6200000" flipV="1">
                <a:off x="3543884" y="3430061"/>
                <a:ext cx="1373722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4116501" y="3002632"/>
                <a:ext cx="228487" cy="99095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75666" y="2666645"/>
                <a:ext cx="228487" cy="99095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V="1">
                <a:off x="3582138" y="1828800"/>
                <a:ext cx="3961662" cy="19819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4573474" y="2496525"/>
                <a:ext cx="2741839" cy="837843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8"/>
              <p:cNvSpPr txBox="1">
                <a:spLocks noChangeArrowheads="1"/>
              </p:cNvSpPr>
              <p:nvPr/>
            </p:nvSpPr>
            <p:spPr bwMode="auto">
              <a:xfrm>
                <a:off x="4754641" y="2021117"/>
                <a:ext cx="986702" cy="742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latin typeface="Calibri" charset="0"/>
                  </a:rPr>
                  <a:t>Left</a:t>
                </a:r>
              </a:p>
            </p:txBody>
          </p:sp>
          <p:sp>
            <p:nvSpPr>
              <p:cNvPr id="19" name="TextBox 19"/>
              <p:cNvSpPr txBox="1">
                <a:spLocks noChangeArrowheads="1"/>
              </p:cNvSpPr>
              <p:nvPr/>
            </p:nvSpPr>
            <p:spPr bwMode="auto">
              <a:xfrm>
                <a:off x="5221387" y="2813585"/>
                <a:ext cx="1202711" cy="742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Calibri" charset="0"/>
                  </a:rPr>
                  <a:t>Right</a:t>
                </a:r>
                <a:endParaRPr lang="en-US" sz="1200" dirty="0">
                  <a:solidFill>
                    <a:srgbClr val="000000"/>
                  </a:solidFill>
                  <a:latin typeface="Calibri" charset="0"/>
                </a:endParaRPr>
              </a:p>
            </p:txBody>
          </p:sp>
        </p:grpSp>
      </p:grpSp>
      <p:sp>
        <p:nvSpPr>
          <p:cNvPr id="27" name="TextBox 54"/>
          <p:cNvSpPr txBox="1">
            <a:spLocks noChangeArrowheads="1"/>
          </p:cNvSpPr>
          <p:nvPr/>
        </p:nvSpPr>
        <p:spPr bwMode="auto">
          <a:xfrm>
            <a:off x="4565482" y="501343"/>
            <a:ext cx="4416875" cy="3093154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6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dirty="0">
                <a:solidFill>
                  <a:srgbClr val="322F31"/>
                </a:solidFill>
                <a:latin typeface="Comic Sans MS"/>
                <a:ea typeface="Comic Sans MS" charset="0"/>
                <a:cs typeface="Comic Sans MS"/>
              </a:rPr>
              <a:t>Big single spin asymmetries in </a:t>
            </a:r>
            <a:r>
              <a:rPr lang="en-US" sz="1500" b="1" dirty="0" err="1" smtClean="0">
                <a:solidFill>
                  <a:srgbClr val="322F31"/>
                </a:solidFill>
                <a:latin typeface="Comic Sans MS"/>
                <a:ea typeface="Comic Sans MS" charset="0"/>
                <a:cs typeface="Comic Sans MS"/>
              </a:rPr>
              <a:t>p</a:t>
            </a:r>
            <a:r>
              <a:rPr lang="en-US" sz="1500" b="1" dirty="0" err="1">
                <a:solidFill>
                  <a:srgbClr val="322F31"/>
                </a:solidFill>
                <a:latin typeface="Comic Sans MS"/>
                <a:ea typeface="Wingdings" charset="2"/>
                <a:cs typeface="Comic Sans MS"/>
              </a:rPr>
              <a:t>↑</a:t>
            </a:r>
            <a:r>
              <a:rPr lang="en-US" sz="1500" b="1" dirty="0" err="1" smtClean="0">
                <a:solidFill>
                  <a:srgbClr val="322F31"/>
                </a:solidFill>
                <a:latin typeface="Comic Sans MS"/>
                <a:ea typeface="Comic Sans MS" charset="0"/>
                <a:cs typeface="Comic Sans MS"/>
              </a:rPr>
              <a:t>p</a:t>
            </a:r>
            <a:r>
              <a:rPr lang="en-US" sz="1500" b="1" dirty="0" smtClean="0">
                <a:solidFill>
                  <a:srgbClr val="322F31"/>
                </a:solidFill>
                <a:latin typeface="Comic Sans MS"/>
                <a:ea typeface="Comic Sans MS" charset="0"/>
                <a:cs typeface="Comic Sans MS"/>
              </a:rPr>
              <a:t> </a:t>
            </a:r>
            <a:r>
              <a:rPr lang="en-US" sz="1500" b="1" dirty="0">
                <a:solidFill>
                  <a:srgbClr val="322F31"/>
                </a:solidFill>
                <a:latin typeface="Comic Sans MS"/>
                <a:ea typeface="Comic Sans MS" charset="0"/>
                <a:cs typeface="Comic Sans MS"/>
              </a:rPr>
              <a:t>!!</a:t>
            </a:r>
          </a:p>
          <a:p>
            <a:pPr algn="ctr"/>
            <a:endParaRPr lang="en-US" altLang="ja-JP" sz="1000" b="1" dirty="0">
              <a:solidFill>
                <a:srgbClr val="000000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Naive </a:t>
            </a:r>
            <a:r>
              <a:rPr lang="en-US" altLang="ja-JP" sz="1500" b="1" dirty="0" err="1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pQCD</a:t>
            </a:r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 (in a collinear picture) </a:t>
            </a:r>
          </a:p>
          <a:p>
            <a:pPr algn="ctr"/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predicts A</a:t>
            </a:r>
            <a:r>
              <a:rPr lang="en-US" altLang="ja-JP" sz="1500" b="1" baseline="-25000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N </a:t>
            </a:r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~ </a:t>
            </a:r>
            <a:r>
              <a:rPr lang="en-US" altLang="ja-JP" sz="1500" b="1" dirty="0" err="1">
                <a:solidFill>
                  <a:srgbClr val="FF66FF"/>
                </a:solidFill>
                <a:latin typeface="Comic Sans MS"/>
                <a:ea typeface="Symbol" charset="2"/>
                <a:cs typeface="Comic Sans MS"/>
              </a:rPr>
              <a:t>a</a:t>
            </a:r>
            <a:r>
              <a:rPr lang="en-US" altLang="ja-JP" sz="1500" b="1" baseline="-25000" dirty="0" err="1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s</a:t>
            </a:r>
            <a:r>
              <a:rPr lang="en-US" altLang="ja-JP" sz="1500" b="1" dirty="0" err="1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m</a:t>
            </a:r>
            <a:r>
              <a:rPr lang="en-US" altLang="ja-JP" sz="1500" b="1" baseline="-25000" dirty="0" err="1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q</a:t>
            </a:r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/</a:t>
            </a:r>
            <a:r>
              <a:rPr lang="en-US" altLang="ja-JP" sz="1500" b="1" dirty="0" err="1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sqrt</a:t>
            </a:r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(s) ~ </a:t>
            </a:r>
            <a:r>
              <a:rPr lang="en-US" altLang="ja-JP" sz="1500" b="1" dirty="0" smtClean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0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sz="1500" b="1" dirty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Do they survive at high √s ? </a:t>
            </a:r>
            <a:r>
              <a:rPr lang="en-US" sz="1500" b="1" dirty="0" smtClean="0">
                <a:solidFill>
                  <a:srgbClr val="EA157A"/>
                </a:solidFill>
                <a:latin typeface="Comic Sans MS"/>
                <a:ea typeface="Comic Sans MS" charset="0"/>
                <a:cs typeface="Comic Sans MS"/>
              </a:rPr>
              <a:t>YES</a:t>
            </a:r>
            <a:endParaRPr lang="en-US" sz="1500" b="1" dirty="0">
              <a:solidFill>
                <a:srgbClr val="0000FF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sz="1500" b="1" dirty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Is </a:t>
            </a:r>
            <a:r>
              <a:rPr lang="en-US" sz="1500" b="1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observed </a:t>
            </a:r>
            <a:r>
              <a:rPr lang="en-US" sz="1500" b="1" dirty="0" err="1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p</a:t>
            </a:r>
            <a:r>
              <a:rPr lang="en-US" sz="1500" b="1" baseline="-25000" dirty="0" err="1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t</a:t>
            </a:r>
            <a:r>
              <a:rPr lang="en-US" sz="1500" b="1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dependence as expected </a:t>
            </a:r>
            <a:endParaRPr lang="en-US" sz="1500" b="1" dirty="0" smtClean="0">
              <a:solidFill>
                <a:srgbClr val="0000FF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sz="1500" b="1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from </a:t>
            </a:r>
            <a:r>
              <a:rPr lang="en-US" sz="1500" b="1" dirty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p-QCD? </a:t>
            </a:r>
            <a:r>
              <a:rPr lang="en-US" sz="1500" b="1" dirty="0" smtClean="0">
                <a:solidFill>
                  <a:srgbClr val="FF0000"/>
                </a:solidFill>
                <a:latin typeface="Comic Sans MS"/>
                <a:ea typeface="Comic Sans MS" charset="0"/>
                <a:cs typeface="Comic Sans MS"/>
              </a:rPr>
              <a:t>NO</a:t>
            </a:r>
          </a:p>
          <a:p>
            <a:pPr algn="ctr"/>
            <a:endParaRPr lang="en-US" sz="1000" b="1" dirty="0">
              <a:solidFill>
                <a:srgbClr val="FF0000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sz="1500" b="1" dirty="0" smtClean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Surprise: </a:t>
            </a:r>
            <a:r>
              <a:rPr lang="en-US" sz="1500" b="1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A</a:t>
            </a:r>
            <a:r>
              <a:rPr lang="en-US" sz="1500" b="1" baseline="-25000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N</a:t>
            </a:r>
            <a:r>
              <a:rPr lang="en-US" sz="1500" b="1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 bigger for more isolated events</a:t>
            </a:r>
            <a:endParaRPr lang="en-US" sz="1500" b="1" dirty="0">
              <a:solidFill>
                <a:srgbClr val="0000FF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endParaRPr lang="en-US" sz="1000" b="1" dirty="0" smtClean="0"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omic Sans MS"/>
                <a:ea typeface="Comic Sans MS" charset="0"/>
                <a:cs typeface="Comic Sans MS"/>
              </a:rPr>
              <a:t>What </a:t>
            </a:r>
            <a:r>
              <a:rPr lang="en-US" sz="1500" b="1" dirty="0">
                <a:solidFill>
                  <a:schemeClr val="bg1"/>
                </a:solidFill>
                <a:latin typeface="Comic Sans MS"/>
                <a:ea typeface="Comic Sans MS" charset="0"/>
                <a:cs typeface="Comic Sans MS"/>
              </a:rPr>
              <a:t>is the underlying process</a:t>
            </a:r>
            <a:r>
              <a:rPr lang="en-US" sz="1500" b="1" dirty="0" smtClean="0">
                <a:solidFill>
                  <a:schemeClr val="bg1"/>
                </a:solidFill>
                <a:latin typeface="Comic Sans MS"/>
                <a:ea typeface="Comic Sans MS" charset="0"/>
                <a:cs typeface="Comic Sans MS"/>
              </a:rPr>
              <a:t>?</a:t>
            </a:r>
          </a:p>
          <a:p>
            <a:pPr algn="ctr"/>
            <a:r>
              <a:rPr lang="en-US" sz="1500" b="1" dirty="0" err="1" smtClean="0">
                <a:solidFill>
                  <a:schemeClr val="bg1"/>
                </a:solidFill>
                <a:latin typeface="Comic Sans MS"/>
                <a:ea typeface="Comic Sans MS" charset="0"/>
                <a:cs typeface="Comic Sans MS"/>
              </a:rPr>
              <a:t>Sivers</a:t>
            </a:r>
            <a:r>
              <a:rPr lang="en-US" sz="1500" b="1" dirty="0" smtClean="0">
                <a:solidFill>
                  <a:schemeClr val="bg1"/>
                </a:solidFill>
                <a:latin typeface="Comic Sans MS"/>
                <a:ea typeface="Comic Sans MS" charset="0"/>
                <a:cs typeface="Comic Sans MS"/>
              </a:rPr>
              <a:t> / Twist-3 or Collins or ..</a:t>
            </a:r>
          </a:p>
          <a:p>
            <a:pPr algn="ctr"/>
            <a:r>
              <a:rPr lang="en-US" altLang="ja-JP" sz="1500" b="1" dirty="0" smtClean="0">
                <a:solidFill>
                  <a:srgbClr val="FF00FF"/>
                </a:solidFill>
                <a:latin typeface="Comic Sans MS"/>
                <a:ea typeface="Comic Sans MS" charset="0"/>
                <a:cs typeface="Comic Sans MS"/>
              </a:rPr>
              <a:t>till now only hints</a:t>
            </a:r>
            <a:endParaRPr lang="en-US" altLang="ja-JP" sz="1500" b="1" dirty="0">
              <a:solidFill>
                <a:srgbClr val="FF00FF"/>
              </a:solidFill>
              <a:latin typeface="Comic Sans MS"/>
              <a:ea typeface="Comic Sans MS" charset="0"/>
              <a:cs typeface="Comic Sans MS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49263" y="3628708"/>
            <a:ext cx="136447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ANL  ZGS</a:t>
            </a:r>
          </a:p>
          <a:p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  <a:sym typeface="Symbol" charset="2"/>
              </a:rPr>
              <a:t>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altLang="ja-JP" sz="1600" b="1" dirty="0">
                <a:solidFill>
                  <a:srgbClr val="0000FF"/>
                </a:solidFill>
                <a:latin typeface="Comic Sans MS"/>
                <a:cs typeface="Comic Sans MS"/>
              </a:rPr>
              <a:t>=4.9 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60838"/>
            <a:ext cx="914400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2714625" y="3620770"/>
            <a:ext cx="136447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Comic Sans MS"/>
                <a:cs typeface="Comic Sans MS"/>
              </a:rPr>
              <a:t>BNL AGS</a:t>
            </a:r>
          </a:p>
          <a:p>
            <a:r>
              <a:rPr lang="en-US" altLang="ja-JP" sz="1600" b="1">
                <a:solidFill>
                  <a:srgbClr val="0000FF"/>
                </a:solidFill>
                <a:latin typeface="Comic Sans MS"/>
                <a:cs typeface="Comic Sans MS"/>
                <a:sym typeface="Symbol" charset="2"/>
              </a:rPr>
              <a:t></a:t>
            </a:r>
            <a:r>
              <a:rPr lang="en-US" altLang="ja-JP" sz="1600" b="1">
                <a:solidFill>
                  <a:srgbClr val="0000FF"/>
                </a:solidFill>
                <a:latin typeface="Comic Sans MS"/>
                <a:cs typeface="Comic Sans MS"/>
              </a:rPr>
              <a:t>s=6.6 GeV</a:t>
            </a:r>
            <a:r>
              <a:rPr lang="en-US" sz="1600" b="1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4867275" y="3566795"/>
            <a:ext cx="147989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FNAL </a:t>
            </a:r>
          </a:p>
          <a:p>
            <a:r>
              <a:rPr lang="en-US" altLang="ja-JP" sz="1600" b="1" dirty="0">
                <a:solidFill>
                  <a:srgbClr val="0000FF"/>
                </a:solidFill>
                <a:latin typeface="Comic Sans MS"/>
                <a:cs typeface="Comic Sans MS"/>
                <a:sym typeface="Symbol" charset="2"/>
              </a:rPr>
              <a:t></a:t>
            </a:r>
            <a:r>
              <a:rPr lang="en-US" altLang="ja-JP" sz="1600" b="1" dirty="0">
                <a:solidFill>
                  <a:srgbClr val="0000FF"/>
                </a:solidFill>
                <a:latin typeface="Comic Sans MS"/>
                <a:cs typeface="Comic Sans MS"/>
              </a:rPr>
              <a:t>s=19.4 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7145338" y="3574733"/>
            <a:ext cx="180049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BRAHMS@RHIC </a:t>
            </a:r>
            <a:endParaRPr lang="en-US" sz="16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  <a:sym typeface="Symbol" charset="2"/>
              </a:rPr>
              <a:t>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altLang="ja-JP" sz="1600" b="1" dirty="0">
                <a:solidFill>
                  <a:srgbClr val="0000FF"/>
                </a:solidFill>
                <a:latin typeface="Comic Sans MS"/>
                <a:cs typeface="Comic Sans MS"/>
              </a:rPr>
              <a:t>=62.4 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31" y="3930649"/>
            <a:ext cx="3662680" cy="268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685" y="3672426"/>
            <a:ext cx="5443966" cy="3099103"/>
          </a:xfrm>
          <a:prstGeom prst="rect">
            <a:avLst/>
          </a:prstGeom>
        </p:spPr>
      </p:pic>
      <p:sp>
        <p:nvSpPr>
          <p:cNvPr id="33" name="Textfeld 20"/>
          <p:cNvSpPr txBox="1"/>
          <p:nvPr/>
        </p:nvSpPr>
        <p:spPr>
          <a:xfrm rot="21000000">
            <a:off x="1804954" y="2703161"/>
            <a:ext cx="5449286" cy="14773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Bigger asymmetries for isolated events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</a:t>
            </a:r>
            <a:endParaRPr lang="en-US" sz="20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Measure A</a:t>
            </a:r>
            <a:r>
              <a:rPr lang="en-US" sz="2000" b="1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for diffractive and rapidity gap events</a:t>
            </a:r>
            <a:endParaRPr lang="en-US" sz="20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944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8" grpId="0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35.8|22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12601</TotalTime>
  <Words>2704</Words>
  <Application>Microsoft Macintosh PowerPoint</Application>
  <PresentationFormat>On-screen Show (4:3)</PresentationFormat>
  <Paragraphs>390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Metro</vt:lpstr>
      <vt:lpstr>Equation</vt:lpstr>
      <vt:lpstr>Roman Pots at STAR</vt:lpstr>
      <vt:lpstr>Forward Proton Tagging at STAR/RHIC </vt:lpstr>
      <vt:lpstr>Physics Motivations for Phase-II RP@STAR</vt:lpstr>
      <vt:lpstr>Elastic Scattering</vt:lpstr>
      <vt:lpstr>Diffractive Physics </vt:lpstr>
      <vt:lpstr>Processes with Tagged Forward Protons</vt:lpstr>
      <vt:lpstr>Central Exclusive Production Process in DPE </vt:lpstr>
      <vt:lpstr>Run 2009 – proof of principle:  Tagging forward proton is crucial</vt:lpstr>
      <vt:lpstr>Long standing puzzle in forward physics: large AN at high √s </vt:lpstr>
      <vt:lpstr>Beyond form factors and quark distributions</vt:lpstr>
      <vt:lpstr>GPDs Introduction</vt:lpstr>
      <vt:lpstr>From pp to gp: UPC</vt:lpstr>
      <vt:lpstr>500 GeV pp: UPC kinematics</vt:lpstr>
      <vt:lpstr>200 GeV pAu: UPC kinematics</vt:lpstr>
      <vt:lpstr>What pHe3 can teach us</vt:lpstr>
      <vt:lpstr>Spectator proton from 3He with the current RHIC optics</vt:lpstr>
      <vt:lpstr>Resources Required (2009 est.)</vt:lpstr>
      <vt:lpstr>Can we move faster? PHASE IIA as presented in June, 2012</vt:lpstr>
      <vt:lpstr>Resources Required for Phase IIA (2009 est.)</vt:lpstr>
      <vt:lpstr>PowerPoint Presentation</vt:lpstr>
      <vt:lpstr>Central Exclusive Production in DPE</vt:lpstr>
      <vt:lpstr>Implementation at STAR + pp2ppp</vt:lpstr>
      <vt:lpstr>PowerPoint Presentation</vt:lpstr>
      <vt:lpstr>Advanced Conceptual Design Exists</vt:lpstr>
      <vt:lpstr>Roman Pots at STAR (Phase I) </vt:lpstr>
      <vt:lpstr>“Spectator” proton from deuteron with the current RHIC optics</vt:lpstr>
      <vt:lpstr>eRHIC: polarized eHe3 scattering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we do with 200GeV polarized pp in 2011</dc:title>
  <dc:creator>elke-caroline aschenauer</dc:creator>
  <cp:lastModifiedBy>elke-caroline aschenauer</cp:lastModifiedBy>
  <cp:revision>243</cp:revision>
  <cp:lastPrinted>2010-04-22T12:46:06Z</cp:lastPrinted>
  <dcterms:created xsi:type="dcterms:W3CDTF">2011-06-24T22:36:54Z</dcterms:created>
  <dcterms:modified xsi:type="dcterms:W3CDTF">2013-04-08T10:56:32Z</dcterms:modified>
</cp:coreProperties>
</file>