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6"/>
  </p:notesMasterIdLst>
  <p:handoutMasterIdLst>
    <p:handoutMasterId r:id="rId7"/>
  </p:handoutMasterIdLst>
  <p:sldIdLst>
    <p:sldId id="567" r:id="rId2"/>
    <p:sldId id="568" r:id="rId3"/>
    <p:sldId id="570" r:id="rId4"/>
    <p:sldId id="569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00"/>
    <a:srgbClr val="0000FF"/>
    <a:srgbClr val="400080"/>
    <a:srgbClr val="FF00FF"/>
    <a:srgbClr val="80FF00"/>
    <a:srgbClr val="CCFF66"/>
    <a:srgbClr val="CC66FF"/>
    <a:srgbClr val="66CCFF"/>
    <a:srgbClr val="FFCC66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52" autoAdjust="0"/>
    <p:restoredTop sz="98943" autoAdjust="0"/>
  </p:normalViewPr>
  <p:slideViewPr>
    <p:cSldViewPr snapToGrid="0">
      <p:cViewPr>
        <p:scale>
          <a:sx n="100" d="100"/>
          <a:sy n="100" d="100"/>
        </p:scale>
        <p:origin x="-720" y="-488"/>
      </p:cViewPr>
      <p:guideLst>
        <p:guide orient="horz" pos="4090"/>
        <p:guide pos="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4/2/13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4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4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EB45-469B-C445-A2A6-597CC1D4F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8A5D4-C106-3B44-833F-F6948D88D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6856E-079A-7243-9D3B-2823E9335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2DFF1-6A7E-5841-980E-96BA78821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278B1-1B8B-1E49-8C17-9FA8E6334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AF53-9C22-8E40-908A-50D959F8C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10583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166" y="648970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fld id="{646CCB68-4FAD-1042-A2AE-74D95A5F5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4833" y="6487583"/>
            <a:ext cx="167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60181" y="6483346"/>
            <a:ext cx="297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DNP-2012 HP Town Hall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 i="1" cap="all" spc="0">
          <a:ln w="0"/>
          <a:solidFill>
            <a:srgbClr val="0000FF"/>
          </a:solidFill>
          <a:effectLst>
            <a:reflection blurRad="12700" stA="50000" endPos="50000" dist="5000" dir="5400000" sy="-100000" rotWithShape="0"/>
          </a:effectLst>
          <a:latin typeface="Comic Sans MS Bold"/>
          <a:ea typeface="+mj-ea"/>
          <a:cs typeface="Comic Sans MS Bold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q"/>
        <a:defRPr sz="2200" b="1" i="0">
          <a:solidFill>
            <a:schemeClr val="tx1"/>
          </a:solidFill>
          <a:latin typeface="Comic Sans MS Bold"/>
          <a:ea typeface="+mn-ea"/>
          <a:cs typeface="Comic Sans MS Bol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Ø"/>
        <a:defRPr sz="2000" b="1" i="0">
          <a:solidFill>
            <a:schemeClr val="tx1"/>
          </a:solidFill>
          <a:latin typeface="Comic Sans MS Bold"/>
          <a:ea typeface="+mn-ea"/>
          <a:cs typeface="Comic Sans MS Bold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10000"/>
        <a:buFont typeface="Courier New"/>
        <a:buChar char="o"/>
        <a:defRPr b="1" i="0">
          <a:solidFill>
            <a:schemeClr val="tx1"/>
          </a:solidFill>
          <a:latin typeface="Comic Sans MS Bold"/>
          <a:ea typeface="+mn-ea"/>
          <a:cs typeface="Comic Sans MS Bold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ü"/>
        <a:defRPr sz="1600" b="1" i="0">
          <a:solidFill>
            <a:schemeClr val="tx1"/>
          </a:solidFill>
          <a:latin typeface="Comic Sans MS Bold"/>
          <a:ea typeface="+mn-ea"/>
          <a:cs typeface="Comic Sans MS Bold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Char char="-"/>
        <a:defRPr sz="1400" b="1" i="0">
          <a:solidFill>
            <a:schemeClr val="tx1"/>
          </a:solidFill>
          <a:latin typeface="Comic Sans MS Bold"/>
          <a:ea typeface="+mn-ea"/>
          <a:cs typeface="Comic Sans MS Bold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699500" cy="2540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the 2012 spin Patterns for the 2013 RUN</a:t>
            </a:r>
            <a:endParaRPr lang="en-US" sz="180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Want/NEED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1096447"/>
            <a:ext cx="4250157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 smtClean="0"/>
              <a:t>1 </a:t>
            </a:r>
            <a:r>
              <a:rPr lang="en-US" dirty="0"/>
              <a:t>+-+--+-++-+</a:t>
            </a:r>
            <a:r>
              <a:rPr lang="en-US" dirty="0" smtClean="0"/>
              <a:t>-  </a:t>
            </a:r>
            <a:r>
              <a:rPr lang="en-US" dirty="0"/>
              <a:t>also before 2012 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 -+-++-+--+-+  also before 2012</a:t>
            </a:r>
          </a:p>
          <a:p>
            <a:r>
              <a:rPr lang="en-US" dirty="0" smtClean="0"/>
              <a:t>3 ++--++--++--</a:t>
            </a:r>
          </a:p>
          <a:p>
            <a:r>
              <a:rPr lang="en-US" dirty="0" smtClean="0"/>
              <a:t>4 --++--++--++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1 ++--++--++-</a:t>
            </a:r>
            <a:r>
              <a:rPr lang="en-US" dirty="0" smtClean="0"/>
              <a:t>-  also before 2012</a:t>
            </a:r>
            <a:endParaRPr lang="en-US" dirty="0"/>
          </a:p>
          <a:p>
            <a:r>
              <a:rPr lang="en-US" dirty="0"/>
              <a:t>2 --++--++--+</a:t>
            </a:r>
            <a:r>
              <a:rPr lang="en-US" dirty="0" smtClean="0"/>
              <a:t>+  also before 2012</a:t>
            </a:r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+-+--+-++-+</a:t>
            </a:r>
            <a:r>
              <a:rPr lang="en-US" dirty="0" smtClean="0"/>
              <a:t>-</a:t>
            </a:r>
          </a:p>
          <a:p>
            <a:r>
              <a:rPr lang="en-US" dirty="0" smtClean="0"/>
              <a:t>4 </a:t>
            </a:r>
            <a:r>
              <a:rPr lang="en-US" dirty="0"/>
              <a:t>-+-++-+--+-+</a:t>
            </a:r>
          </a:p>
          <a:p>
            <a:endParaRPr lang="en-US" dirty="0" smtClean="0"/>
          </a:p>
          <a:p>
            <a:r>
              <a:rPr lang="en-US" dirty="0" smtClean="0"/>
              <a:t>we did collide</a:t>
            </a:r>
          </a:p>
          <a:p>
            <a:r>
              <a:rPr lang="en-US" dirty="0" smtClean="0"/>
              <a:t>P31</a:t>
            </a:r>
            <a:r>
              <a:rPr lang="en-US" dirty="0" smtClean="0"/>
              <a:t>: B1xY1      </a:t>
            </a:r>
            <a:r>
              <a:rPr lang="en-US" dirty="0" smtClean="0"/>
              <a:t>P35</a:t>
            </a:r>
            <a:r>
              <a:rPr lang="en-US" dirty="0" smtClean="0"/>
              <a:t>: B3xY3</a:t>
            </a:r>
          </a:p>
          <a:p>
            <a:r>
              <a:rPr lang="en-US" dirty="0" smtClean="0"/>
              <a:t>P32</a:t>
            </a:r>
            <a:r>
              <a:rPr lang="en-US" dirty="0" smtClean="0"/>
              <a:t>: B2xY1      </a:t>
            </a:r>
            <a:r>
              <a:rPr lang="en-US" dirty="0" smtClean="0"/>
              <a:t>P36</a:t>
            </a:r>
            <a:r>
              <a:rPr lang="en-US" dirty="0" smtClean="0"/>
              <a:t>: B3xY4</a:t>
            </a:r>
          </a:p>
          <a:p>
            <a:r>
              <a:rPr lang="en-US" dirty="0" smtClean="0"/>
              <a:t>P33</a:t>
            </a:r>
            <a:r>
              <a:rPr lang="en-US" dirty="0" smtClean="0"/>
              <a:t>: B1xY2      </a:t>
            </a:r>
            <a:r>
              <a:rPr lang="en-US" dirty="0" smtClean="0"/>
              <a:t>P37</a:t>
            </a:r>
            <a:r>
              <a:rPr lang="en-US" dirty="0" smtClean="0"/>
              <a:t>: B4:Y3</a:t>
            </a:r>
          </a:p>
          <a:p>
            <a:r>
              <a:rPr lang="en-US" dirty="0" smtClean="0"/>
              <a:t>P34</a:t>
            </a:r>
            <a:r>
              <a:rPr lang="en-US" dirty="0" smtClean="0"/>
              <a:t>: B2xY2      </a:t>
            </a:r>
            <a:r>
              <a:rPr lang="en-US" dirty="0" smtClean="0"/>
              <a:t>P38</a:t>
            </a:r>
            <a:r>
              <a:rPr lang="en-US" dirty="0" smtClean="0"/>
              <a:t>: B4:</a:t>
            </a:r>
            <a:r>
              <a:rPr lang="en-US" dirty="0" smtClean="0"/>
              <a:t>Y4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762500" y="984250"/>
            <a:ext cx="40446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</a:t>
            </a:r>
            <a:r>
              <a:rPr lang="en-US" dirty="0" smtClean="0"/>
              <a:t>70/71 empty </a:t>
            </a:r>
            <a:r>
              <a:rPr lang="en-US" dirty="0" smtClean="0"/>
              <a:t>in blue</a:t>
            </a:r>
          </a:p>
          <a:p>
            <a:r>
              <a:rPr lang="en-US" dirty="0" smtClean="0"/>
              <a:t>bunch </a:t>
            </a:r>
            <a:r>
              <a:rPr lang="en-US" dirty="0" smtClean="0"/>
              <a:t>30/31</a:t>
            </a:r>
            <a:r>
              <a:rPr lang="en-US" dirty="0" smtClean="0"/>
              <a:t> </a:t>
            </a:r>
            <a:r>
              <a:rPr lang="en-US" dirty="0" smtClean="0"/>
              <a:t>empty</a:t>
            </a:r>
            <a:r>
              <a:rPr lang="en-US" dirty="0" smtClean="0"/>
              <a:t> </a:t>
            </a:r>
            <a:r>
              <a:rPr lang="en-US" dirty="0" smtClean="0"/>
              <a:t>in yellow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4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32282" y="5027083"/>
            <a:ext cx="8342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-+-++-+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/>
              <a:t>|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Spin </a:t>
            </a:r>
            <a:r>
              <a:rPr lang="en-US" dirty="0" smtClean="0"/>
              <a:t>Pattern for 2013 RUN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816" y="242571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596083" y="2971798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0886" y="2870214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9704" y="2041179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49216" y="1936750"/>
            <a:ext cx="8342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-+-++-+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/>
              <a:t>|</a:t>
            </a:r>
            <a:endParaRPr lang="en-US" sz="800" dirty="0"/>
          </a:p>
          <a:p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596083" y="2542118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2306" y="1530349"/>
            <a:ext cx="8342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+-+--+-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11000" y="1629832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23816" y="365761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89013" y="4212164"/>
            <a:ext cx="7664831" cy="258921"/>
            <a:chOff x="730250" y="1765300"/>
            <a:chExt cx="7664831" cy="258921"/>
          </a:xfrm>
        </p:grpSpPr>
        <p:sp>
          <p:nvSpPr>
            <p:cNvPr id="76" name="TextBox 75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23816" y="4110580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602535" y="5131512"/>
            <a:ext cx="7664831" cy="258921"/>
            <a:chOff x="730250" y="1765300"/>
            <a:chExt cx="7664831" cy="258921"/>
          </a:xfrm>
        </p:grpSpPr>
        <p:sp>
          <p:nvSpPr>
            <p:cNvPr id="90" name="TextBox 8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96083" y="3774018"/>
            <a:ext cx="7664831" cy="258921"/>
            <a:chOff x="730250" y="1765300"/>
            <a:chExt cx="7664831" cy="258921"/>
          </a:xfrm>
        </p:grpSpPr>
        <p:sp>
          <p:nvSpPr>
            <p:cNvPr id="104" name="TextBox 10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32282" y="4569882"/>
            <a:ext cx="8342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+-+--+-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600976" y="4669365"/>
            <a:ext cx="7664831" cy="258921"/>
            <a:chOff x="730250" y="1765300"/>
            <a:chExt cx="7664831" cy="258921"/>
          </a:xfrm>
        </p:grpSpPr>
        <p:sp>
          <p:nvSpPr>
            <p:cNvPr id="118" name="TextBox 1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221129" y="3657595"/>
            <a:ext cx="9284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C66"/>
                </a:solidFill>
              </a:rPr>
              <a:t>1  5+6-</a:t>
            </a:r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+55 -54</a:t>
            </a:r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2  6+5-</a:t>
            </a:r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+54 -55</a:t>
            </a:r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3  6+5-</a:t>
            </a:r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+54 -55</a:t>
            </a:r>
            <a:endParaRPr lang="en-US" sz="1400" dirty="0" smtClean="0">
              <a:solidFill>
                <a:srgbClr val="FFCC66"/>
              </a:solidFill>
            </a:endParaRPr>
          </a:p>
          <a:p>
            <a:pPr marL="342900" indent="-342900">
              <a:buAutoNum type="arabicPlain" startAt="4"/>
            </a:pPr>
            <a:r>
              <a:rPr lang="en-US" sz="1400" dirty="0" smtClean="0">
                <a:solidFill>
                  <a:srgbClr val="FFCC66"/>
                </a:solidFill>
              </a:rPr>
              <a:t>5+6-</a:t>
            </a:r>
          </a:p>
          <a:p>
            <a:r>
              <a:rPr lang="en-US" sz="1400" dirty="0" smtClean="0">
                <a:solidFill>
                  <a:srgbClr val="FFCC66"/>
                </a:solidFill>
              </a:rPr>
              <a:t>+54 +55</a:t>
            </a:r>
            <a:endParaRPr lang="en-US" sz="1400" dirty="0">
              <a:solidFill>
                <a:srgbClr val="FFCC66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238061" y="1544182"/>
            <a:ext cx="9284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  6+5-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+54 -55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2  5+6-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>
                <a:solidFill>
                  <a:srgbClr val="0000FF"/>
                </a:solidFill>
              </a:rPr>
              <a:t>3  5+6-</a:t>
            </a:r>
          </a:p>
          <a:p>
            <a:r>
              <a:rPr lang="en-US" sz="1400" dirty="0">
                <a:solidFill>
                  <a:srgbClr val="0000FF"/>
                </a:solidFill>
              </a:rPr>
              <a:t>+55 -54</a:t>
            </a:r>
          </a:p>
          <a:p>
            <a:r>
              <a:rPr lang="en-US" sz="1400" dirty="0">
                <a:solidFill>
                  <a:srgbClr val="0000FF"/>
                </a:solidFill>
              </a:rPr>
              <a:t>4  6+5-</a:t>
            </a:r>
          </a:p>
          <a:p>
            <a:r>
              <a:rPr lang="en-US" sz="1400" dirty="0">
                <a:solidFill>
                  <a:srgbClr val="0000FF"/>
                </a:solidFill>
              </a:rPr>
              <a:t>+55 -54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96334" y="57912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1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2012 Spin Pattern for 2013 RUN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5730" y="1253076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37997" y="1350420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67747" y="1742014"/>
            <a:ext cx="8154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00FF00"/>
                </a:solidFill>
              </a:rPr>
              <a:t>++-+--+-+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36440" y="1841498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76200" y="677333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244970" y="1676395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29592" y="1185318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5734" y="2150589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</a:t>
            </a:r>
            <a:r>
              <a:rPr lang="en-US" sz="800" dirty="0" smtClean="0"/>
              <a:t>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+|-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738004" y="2256400"/>
            <a:ext cx="7628894" cy="258921"/>
            <a:chOff x="730250" y="1765300"/>
            <a:chExt cx="7628894" cy="258921"/>
          </a:xfrm>
        </p:grpSpPr>
        <p:sp>
          <p:nvSpPr>
            <p:cNvPr id="78" name="TextBox 7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8204189" y="2099739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7067" y="2785534"/>
            <a:ext cx="8031841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         Dropped Bunches                   Colliding bunches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5+/6-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6+/5-    STAR: </a:t>
            </a:r>
            <a:r>
              <a:rPr lang="en-US" dirty="0" smtClean="0"/>
              <a:t>100x100   </a:t>
            </a:r>
            <a:r>
              <a:rPr lang="en-US" dirty="0" smtClean="0"/>
              <a:t>PHENIX: 107x107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</a:t>
            </a:r>
            <a:r>
              <a:rPr lang="en-US" dirty="0" smtClean="0"/>
              <a:t>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5+/6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/>
              <a:t>P7: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7+/4-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6+/5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6+/5-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6334" y="57912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9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43612</TotalTime>
  <Words>2124</Words>
  <Application>Microsoft Macintosh PowerPoint</Application>
  <PresentationFormat>On-screen Show (4:3)</PresentationFormat>
  <Paragraphs>220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the 2012 spin Patterns for the 2013 RUN</vt:lpstr>
      <vt:lpstr>What we Want/NEED</vt:lpstr>
      <vt:lpstr>2012 Spin Pattern for 2013 RUN</vt:lpstr>
      <vt:lpstr>2012 Spin Pattern for 2013 RUN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1101</cp:revision>
  <cp:lastPrinted>2010-06-10T01:25:59Z</cp:lastPrinted>
  <dcterms:created xsi:type="dcterms:W3CDTF">2011-04-06T15:13:11Z</dcterms:created>
  <dcterms:modified xsi:type="dcterms:W3CDTF">2013-04-02T01:43:10Z</dcterms:modified>
</cp:coreProperties>
</file>