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31"/>
  </p:notesMasterIdLst>
  <p:handoutMasterIdLst>
    <p:handoutMasterId r:id="rId32"/>
  </p:handoutMasterIdLst>
  <p:sldIdLst>
    <p:sldId id="470" r:id="rId2"/>
    <p:sldId id="475" r:id="rId3"/>
    <p:sldId id="471" r:id="rId4"/>
    <p:sldId id="459" r:id="rId5"/>
    <p:sldId id="460" r:id="rId6"/>
    <p:sldId id="461" r:id="rId7"/>
    <p:sldId id="455" r:id="rId8"/>
    <p:sldId id="456" r:id="rId9"/>
    <p:sldId id="473" r:id="rId10"/>
    <p:sldId id="477" r:id="rId11"/>
    <p:sldId id="476" r:id="rId12"/>
    <p:sldId id="452" r:id="rId13"/>
    <p:sldId id="457" r:id="rId14"/>
    <p:sldId id="422" r:id="rId15"/>
    <p:sldId id="425" r:id="rId16"/>
    <p:sldId id="454" r:id="rId17"/>
    <p:sldId id="472" r:id="rId18"/>
    <p:sldId id="474" r:id="rId19"/>
    <p:sldId id="480" r:id="rId20"/>
    <p:sldId id="478" r:id="rId21"/>
    <p:sldId id="464" r:id="rId22"/>
    <p:sldId id="465" r:id="rId23"/>
    <p:sldId id="466" r:id="rId24"/>
    <p:sldId id="467" r:id="rId25"/>
    <p:sldId id="468" r:id="rId26"/>
    <p:sldId id="469" r:id="rId27"/>
    <p:sldId id="438" r:id="rId28"/>
    <p:sldId id="423" r:id="rId29"/>
    <p:sldId id="4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66FF"/>
    <a:srgbClr val="FFF8A3"/>
    <a:srgbClr val="CCFF66"/>
    <a:srgbClr val="FF00FF"/>
    <a:srgbClr val="FF66FF"/>
    <a:srgbClr val="FFF6D2"/>
    <a:srgbClr val="66CCFF"/>
    <a:srgbClr val="0080FF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675" autoAdjust="0"/>
    <p:restoredTop sz="94660" autoAdjust="0"/>
  </p:normalViewPr>
  <p:slideViewPr>
    <p:cSldViewPr snapToGrid="0" snapToObjects="1" showGuides="1">
      <p:cViewPr>
        <p:scale>
          <a:sx n="125" d="100"/>
          <a:sy n="125" d="100"/>
        </p:scale>
        <p:origin x="-2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w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94E1-F114-6A44-97AB-483D51EAA8CD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ECC-CBA3-4845-9579-E6587E566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3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F3EA-3C25-F547-BF2D-324B0C4B32B8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D76A-D2C9-F441-A00A-6D9C956C8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E70DB-0F47-9A4E-9B05-1122731B8CB6}" type="slidenum">
              <a:rPr lang="it-IT"/>
              <a:pPr/>
              <a:t>5</a:t>
            </a:fld>
            <a:endParaRPr lang="it-IT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3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643295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099" y="211139"/>
            <a:ext cx="787399" cy="6142036"/>
          </a:xfrm>
        </p:spPr>
        <p:txBody>
          <a:bodyPr vert="eaVert"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23839"/>
            <a:ext cx="7772399" cy="61293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2074" y="6416675"/>
            <a:ext cx="1113019" cy="365125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452184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632"/>
            <a:ext cx="7772400" cy="609264"/>
          </a:xfrm>
        </p:spPr>
        <p:txBody>
          <a:bodyPr/>
          <a:lstStyle>
            <a:lvl1pPr>
              <a:defRPr sz="320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7264"/>
            <a:ext cx="8229600" cy="62277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830039"/>
            <a:ext cx="4038600" cy="5466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830039"/>
            <a:ext cx="4038600" cy="5466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2700"/>
            <a:ext cx="7772400" cy="5341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10" y="818630"/>
            <a:ext cx="436387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97400" y="818630"/>
            <a:ext cx="4470400" cy="639762"/>
          </a:xfrm>
        </p:spPr>
        <p:txBody>
          <a:bodyPr anchor="ctr">
            <a:noAutofit/>
          </a:bodyPr>
          <a:lstStyle>
            <a:lvl1pPr marL="73152" indent="0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510" y="1458392"/>
            <a:ext cx="4363878" cy="4959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1458392"/>
            <a:ext cx="4422775" cy="49599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229600" cy="713178"/>
          </a:xfrm>
        </p:spPr>
        <p:txBody>
          <a:bodyPr anchor="ctr"/>
          <a:lstStyle>
            <a:lvl1pPr algn="r">
              <a:buNone/>
              <a:defRPr sz="32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6400" y="986227"/>
            <a:ext cx="2794000" cy="543044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86228"/>
            <a:ext cx="5486400" cy="54304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5278" y="699537"/>
            <a:ext cx="8712522" cy="5691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468683" y="6416675"/>
            <a:ext cx="1895317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fld id="{74E37A68-6CDC-BF4C-A518-F2B8A7AD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nl-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  <p:sldLayoutId id="2147483734" r:id="rId4"/>
    <p:sldLayoutId id="2147483735" r:id="rId5"/>
    <p:sldLayoutId id="2147483732" r:id="rId6"/>
    <p:sldLayoutId id="2147483733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r" rtl="0" eaLnBrk="1" latinLnBrk="0" hangingPunct="1">
        <a:spcBef>
          <a:spcPct val="0"/>
        </a:spcBef>
        <a:buNone/>
        <a:defRPr kumimoji="0" sz="3000" b="1" kern="1200" spc="-100" baseline="0">
          <a:solidFill>
            <a:srgbClr val="CC66FF"/>
          </a:solidFill>
          <a:latin typeface="Comic Sans MS"/>
          <a:ea typeface="+mj-ea"/>
          <a:cs typeface="Comic Sans M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rgbClr val="CC66FF"/>
        </a:buClr>
        <a:buSzPct val="95000"/>
        <a:buFont typeface="Wingdings" charset="2"/>
        <a:buChar char="q"/>
        <a:defRPr kumimoji="0" sz="2000" b="1" i="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0664" indent="-285750" algn="l" rtl="0" eaLnBrk="1" latinLnBrk="0" hangingPunct="1">
        <a:spcBef>
          <a:spcPct val="20000"/>
        </a:spcBef>
        <a:buClr>
          <a:srgbClr val="CC66FF"/>
        </a:buClr>
        <a:buSzPct val="90000"/>
        <a:buFont typeface="Wingdings" charset="2"/>
        <a:buChar char="u"/>
        <a:defRPr kumimoji="0" sz="1800" b="1" i="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996696" indent="-228600" algn="l" rtl="0" eaLnBrk="1" latinLnBrk="0" hangingPunct="1">
        <a:spcBef>
          <a:spcPct val="20000"/>
        </a:spcBef>
        <a:buClr>
          <a:srgbClr val="CC66FF"/>
        </a:buClr>
        <a:buSzPct val="150000"/>
        <a:buFont typeface="Wingdings" charset="2"/>
        <a:buChar char="§"/>
        <a:defRPr kumimoji="0" sz="1600" b="1" i="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261872" indent="-228600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²"/>
        <a:defRPr kumimoji="0" sz="1400" b="1" i="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1481328" indent="-210312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ü"/>
        <a:defRPr kumimoji="0" sz="1200" b="1" i="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5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5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51.emf"/><Relationship Id="rId10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hyperlink" Target="https://indico.bnl.gov/conferenceDisplay.py?confId=405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png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bnl.gov/conferenceDisplay.py?ovw=True&amp;confId=553" TargetMode="External"/><Relationship Id="rId3" Type="http://schemas.openxmlformats.org/officeDocument/2006/relationships/hyperlink" Target="http://www.bnl.gov/fpr2012/" TargetMode="Externa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74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75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76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7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71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72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7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91.emf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9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3.png"/><Relationship Id="rId4" Type="http://schemas.openxmlformats.org/officeDocument/2006/relationships/image" Target="../media/image63.emf"/><Relationship Id="rId5" Type="http://schemas.openxmlformats.org/officeDocument/2006/relationships/image" Target="../media/image65.emf"/><Relationship Id="rId6" Type="http://schemas.openxmlformats.org/officeDocument/2006/relationships/image" Target="../media/image62.emf"/><Relationship Id="rId7" Type="http://schemas.openxmlformats.org/officeDocument/2006/relationships/image" Target="../media/image64.emf"/><Relationship Id="rId8" Type="http://schemas.openxmlformats.org/officeDocument/2006/relationships/image" Target="../media/image94.png"/><Relationship Id="rId9" Type="http://schemas.openxmlformats.org/officeDocument/2006/relationships/image" Target="../media/image95.emf"/><Relationship Id="rId10" Type="http://schemas.openxmlformats.org/officeDocument/2006/relationships/image" Target="../media/image9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99.emf"/><Relationship Id="rId5" Type="http://schemas.openxmlformats.org/officeDocument/2006/relationships/image" Target="../media/image100.tiff"/><Relationship Id="rId6" Type="http://schemas.openxmlformats.org/officeDocument/2006/relationships/hyperlink" Target="https://indico.bnl.gov/conferenceDisplay.py?confId=405" TargetMode="Externa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24.e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25.e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26.emf"/><Relationship Id="rId10" Type="http://schemas.openxmlformats.org/officeDocument/2006/relationships/image" Target="../media/image19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6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3.emf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975104"/>
          </a:xfrm>
        </p:spPr>
        <p:txBody>
          <a:bodyPr/>
          <a:lstStyle/>
          <a:p>
            <a:pPr algn="r"/>
            <a:r>
              <a:rPr lang="en-US" dirty="0" smtClean="0"/>
              <a:t>Physics opportunities @ STAR with low COST short term upgrades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Upgrades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 Phase-</a:t>
            </a:r>
            <a:r>
              <a:rPr lang="en-US" dirty="0" err="1" smtClean="0"/>
              <a:t>IIa</a:t>
            </a:r>
            <a:r>
              <a:rPr lang="en-US" dirty="0" smtClean="0"/>
              <a:t> – use current pp2pp detectors at new 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small step towards to DY in </a:t>
            </a:r>
            <a:r>
              <a:rPr lang="en-US" dirty="0" err="1" smtClean="0"/>
              <a:t>pp</a:t>
            </a:r>
            <a:r>
              <a:rPr lang="en-US" dirty="0" smtClean="0"/>
              <a:t> /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1"/>
            <a:r>
              <a:rPr lang="en-US" dirty="0" err="1" smtClean="0"/>
              <a:t>Preshower</a:t>
            </a:r>
            <a:r>
              <a:rPr lang="en-US" dirty="0" smtClean="0"/>
              <a:t> detector in front of FMS</a:t>
            </a:r>
          </a:p>
          <a:p>
            <a:pPr lvl="2"/>
            <a:r>
              <a:rPr lang="en-US" dirty="0" smtClean="0"/>
              <a:t>Possible design </a:t>
            </a:r>
            <a:r>
              <a:rPr lang="en-US" dirty="0" err="1" smtClean="0"/>
              <a:t>ala</a:t>
            </a:r>
            <a:r>
              <a:rPr lang="en-US" dirty="0" smtClean="0"/>
              <a:t> IP-2 by Hank and Les</a:t>
            </a:r>
          </a:p>
          <a:p>
            <a:pPr lvl="1"/>
            <a:r>
              <a:rPr lang="en-US" dirty="0" smtClean="0"/>
              <a:t>helps hadron – lepton – photon separation</a:t>
            </a:r>
          </a:p>
          <a:p>
            <a:pPr marL="454914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i.e. </a:t>
            </a:r>
            <a:r>
              <a:rPr lang="en-US" dirty="0" err="1" smtClean="0">
                <a:sym typeface="Wingdings"/>
              </a:rPr>
              <a:t>R</a:t>
            </a:r>
            <a:r>
              <a:rPr lang="en-US" baseline="-25000" dirty="0" err="1" smtClean="0">
                <a:sym typeface="Wingdings"/>
              </a:rPr>
              <a:t>dA</a:t>
            </a:r>
            <a:r>
              <a:rPr lang="en-US" dirty="0" smtClean="0">
                <a:sym typeface="Wingdings"/>
              </a:rPr>
              <a:t> for J/</a:t>
            </a:r>
            <a:r>
              <a:rPr lang="en-US" dirty="0" err="1" smtClean="0">
                <a:sym typeface="Wingdings"/>
              </a:rPr>
              <a:t>Ψ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ym typeface="Wingdings"/>
              </a:rPr>
              <a:t>Υ</a:t>
            </a:r>
            <a:r>
              <a:rPr lang="en-US" dirty="0" smtClean="0">
                <a:sym typeface="Wingdings"/>
              </a:rPr>
              <a:t> at forward rapidity</a:t>
            </a:r>
          </a:p>
          <a:p>
            <a:pPr marL="468630"/>
            <a:r>
              <a:rPr lang="en-US" dirty="0" smtClean="0">
                <a:sym typeface="Wingdings"/>
              </a:rPr>
              <a:t>not discussed any possible hadron </a:t>
            </a:r>
            <a:r>
              <a:rPr lang="en-US" dirty="0" err="1" smtClean="0">
                <a:sym typeface="Wingdings"/>
              </a:rPr>
              <a:t>calorimetry</a:t>
            </a:r>
            <a:endParaRPr lang="en-US" dirty="0" smtClean="0">
              <a:sym typeface="Wingdings"/>
            </a:endParaRPr>
          </a:p>
          <a:p>
            <a:pPr marL="454914" lvl="1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0" y="12523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6077540" y="12023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528614" y="10619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</p:spTree>
    <p:extLst>
      <p:ext uri="{BB962C8B-B14F-4D97-AF65-F5344CB8AC3E}">
        <p14:creationId xmlns:p14="http://schemas.microsoft.com/office/powerpoint/2010/main" val="138772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0" y="20320"/>
            <a:ext cx="9398000" cy="477520"/>
          </a:xfrm>
        </p:spPr>
        <p:txBody>
          <a:bodyPr/>
          <a:lstStyle/>
          <a:p>
            <a:r>
              <a:rPr lang="en-US" sz="2200" dirty="0" smtClean="0"/>
              <a:t>Long standing puzzle </a:t>
            </a:r>
            <a:r>
              <a:rPr lang="en-US" sz="2200" dirty="0"/>
              <a:t>in forward </a:t>
            </a:r>
            <a:r>
              <a:rPr lang="en-US" sz="2200" dirty="0" smtClean="0"/>
              <a:t>physics: </a:t>
            </a:r>
            <a:r>
              <a:rPr lang="en-US" sz="2200" dirty="0"/>
              <a:t>large </a:t>
            </a:r>
            <a:r>
              <a:rPr lang="en-US" sz="2200" dirty="0" smtClean="0"/>
              <a:t>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/>
              <a:t>at </a:t>
            </a:r>
            <a:r>
              <a:rPr lang="en-US" sz="2200" dirty="0" smtClean="0"/>
              <a:t>high √</a:t>
            </a:r>
            <a:r>
              <a:rPr lang="en-US" sz="2200" cap="none" dirty="0" smtClean="0"/>
              <a:t>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537722"/>
            <a:ext cx="4302760" cy="3108325"/>
            <a:chOff x="0" y="548305"/>
            <a:chExt cx="4302760" cy="31083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305"/>
              <a:ext cx="4302760" cy="3108325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2469456" y="2165666"/>
              <a:ext cx="1706562" cy="854074"/>
              <a:chOff x="3582138" y="1828800"/>
              <a:chExt cx="3961662" cy="228812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573474" y="2007427"/>
                <a:ext cx="1522017" cy="1297171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3543884" y="3430061"/>
                <a:ext cx="137372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116501" y="3002632"/>
                <a:ext cx="228487" cy="99095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75666" y="2666645"/>
                <a:ext cx="228487" cy="99095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3582138" y="1828800"/>
                <a:ext cx="3961662" cy="19819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573474" y="2496525"/>
                <a:ext cx="2741839" cy="837843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8"/>
              <p:cNvSpPr txBox="1">
                <a:spLocks noChangeArrowheads="1"/>
              </p:cNvSpPr>
              <p:nvPr/>
            </p:nvSpPr>
            <p:spPr bwMode="auto">
              <a:xfrm>
                <a:off x="4754641" y="2021117"/>
                <a:ext cx="986702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latin typeface="Calibri" charset="0"/>
                  </a:rPr>
                  <a:t>Left</a:t>
                </a:r>
              </a:p>
            </p:txBody>
          </p:sp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5221387" y="2813585"/>
                <a:ext cx="1202711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 charset="0"/>
                  </a:rPr>
                  <a:t>Right</a:t>
                </a:r>
                <a:endParaRPr lang="en-US" sz="1200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27" name="TextBox 54"/>
          <p:cNvSpPr txBox="1">
            <a:spLocks noChangeArrowheads="1"/>
          </p:cNvSpPr>
          <p:nvPr/>
        </p:nvSpPr>
        <p:spPr bwMode="auto">
          <a:xfrm>
            <a:off x="4829960" y="702420"/>
            <a:ext cx="3887916" cy="286232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Big single spin asymmetries in 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err="1">
                <a:solidFill>
                  <a:srgbClr val="322F31"/>
                </a:solidFill>
                <a:latin typeface="Comic Sans MS"/>
                <a:ea typeface="Wingdings" charset="2"/>
                <a:cs typeface="Comic Sans MS"/>
              </a:rPr>
              <a:t>↑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!!</a:t>
            </a:r>
          </a:p>
          <a:p>
            <a:pPr algn="ctr"/>
            <a:endParaRPr lang="en-US" altLang="ja-JP" sz="1500" b="1" dirty="0">
              <a:solidFill>
                <a:srgbClr val="000000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Naive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pQCD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 (in a collinear picture) </a:t>
            </a: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predicts A</a:t>
            </a:r>
            <a:r>
              <a:rPr lang="en-US" altLang="ja-JP" sz="1500" b="1" baseline="-25000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 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~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Symbol" charset="2"/>
                <a:cs typeface="Comic Sans MS"/>
              </a:rPr>
              <a:t>a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m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q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/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sqrt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(s) ~ </a:t>
            </a:r>
            <a:r>
              <a:rPr lang="en-US" altLang="ja-JP" sz="1500" b="1" dirty="0" smtClean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0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Do they survive at high √s ? </a:t>
            </a:r>
            <a:r>
              <a:rPr lang="en-US" sz="1500" b="1" dirty="0" smtClean="0">
                <a:solidFill>
                  <a:srgbClr val="EA157A"/>
                </a:solidFill>
                <a:latin typeface="Comic Sans MS"/>
                <a:ea typeface="Comic Sans MS" charset="0"/>
                <a:cs typeface="Comic Sans MS"/>
              </a:rPr>
              <a:t>YES</a:t>
            </a:r>
            <a:endParaRPr lang="en-US" sz="1500" b="1" dirty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Is 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observed </a:t>
            </a:r>
            <a:r>
              <a:rPr lang="en-US" sz="1500" b="1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baseline="-25000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t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dependence as expected </a:t>
            </a:r>
            <a:endParaRPr lang="en-US" sz="1500" b="1" dirty="0" smtClean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from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p-QCD? </a:t>
            </a:r>
            <a:r>
              <a:rPr lang="en-US" sz="1500" b="1" dirty="0">
                <a:solidFill>
                  <a:srgbClr val="FF0000"/>
                </a:solidFill>
                <a:latin typeface="Comic Sans MS"/>
                <a:ea typeface="Comic Sans MS" charset="0"/>
                <a:cs typeface="Comic Sans MS"/>
              </a:rPr>
              <a:t>NO</a:t>
            </a:r>
          </a:p>
          <a:p>
            <a:pPr algn="ctr"/>
            <a:endParaRPr lang="en-US" sz="1500" b="1" dirty="0" smtClean="0"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What </a:t>
            </a:r>
            <a:r>
              <a:rPr lang="en-US" sz="1500" b="1" dirty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is the underlying process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?</a:t>
            </a:r>
          </a:p>
          <a:p>
            <a:pPr algn="ctr"/>
            <a:r>
              <a:rPr lang="en-US" sz="1500" b="1" dirty="0" err="1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Sivers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 / Twist-3 or Collins or ..</a:t>
            </a:r>
          </a:p>
          <a:p>
            <a:pPr algn="ctr"/>
            <a:r>
              <a:rPr lang="en-US" altLang="ja-JP" sz="1500" b="1" dirty="0" smtClean="0">
                <a:solidFill>
                  <a:srgbClr val="FF00FF"/>
                </a:solidFill>
                <a:latin typeface="Comic Sans MS"/>
                <a:ea typeface="Comic Sans MS" charset="0"/>
                <a:cs typeface="Comic Sans MS"/>
              </a:rPr>
              <a:t>till now only hints</a:t>
            </a:r>
            <a:endParaRPr lang="en-US" altLang="ja-JP" sz="1500" b="1" dirty="0">
              <a:solidFill>
                <a:srgbClr val="FF00FF"/>
              </a:solidFill>
              <a:latin typeface="Comic Sans MS"/>
              <a:ea typeface="Comic Sans MS" charset="0"/>
              <a:cs typeface="Comic Sans M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9263" y="3628708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ANL  ZGS</a:t>
            </a: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=4.9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60838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714625" y="3620770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BNL AGS</a:t>
            </a:r>
          </a:p>
          <a:p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</a:rPr>
              <a:t>s=6.6 GeV</a:t>
            </a:r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867275" y="3566795"/>
            <a:ext cx="14798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FNAL </a:t>
            </a:r>
          </a:p>
          <a:p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s=19.4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7145338" y="3574733"/>
            <a:ext cx="18004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BRAHMS@RHIC 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=62.4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937760" y="3840480"/>
            <a:ext cx="3708400" cy="2794000"/>
            <a:chOff x="4572000" y="3718560"/>
            <a:chExt cx="3476137" cy="250952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5111" t="3297"/>
            <a:stretch/>
          </p:blipFill>
          <p:spPr>
            <a:xfrm>
              <a:off x="4572000" y="3718560"/>
              <a:ext cx="3476137" cy="250952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059680" y="4175760"/>
              <a:ext cx="15632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FPD: </a:t>
              </a:r>
            </a:p>
            <a:p>
              <a:r>
                <a:rPr lang="en-US" sz="1000" dirty="0" smtClean="0"/>
                <a:t>Not jet corrected for </a:t>
              </a:r>
            </a:p>
            <a:p>
              <a:r>
                <a:rPr lang="en-US" sz="1000" dirty="0" smtClean="0"/>
                <a:t>kinematic smearing</a:t>
              </a:r>
              <a:endParaRPr lang="en-US" sz="10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AFTER@LHC, Trento February 2013</a:t>
            </a:r>
            <a:endParaRPr lang="en-US"/>
          </a:p>
        </p:txBody>
      </p:sp>
      <p:pic>
        <p:nvPicPr>
          <p:cNvPr id="29" name="Picture 2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2" y="3591982"/>
            <a:ext cx="4419599" cy="317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7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pHe3 can teach us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31800" y="566738"/>
            <a:ext cx="8712200" cy="896937"/>
          </a:xfrm>
        </p:spPr>
        <p:txBody>
          <a:bodyPr/>
          <a:lstStyle/>
          <a:p>
            <a:r>
              <a:rPr lang="en-US" dirty="0" smtClean="0"/>
              <a:t>Polarized He-3 is an effective neutron target </a:t>
            </a:r>
            <a:r>
              <a:rPr lang="en-US" dirty="0" smtClean="0">
                <a:sym typeface="Wingdings"/>
              </a:rPr>
              <a:t> d-quark target</a:t>
            </a:r>
          </a:p>
          <a:p>
            <a:pPr lvl="1"/>
            <a:r>
              <a:rPr lang="en-US" dirty="0" smtClean="0">
                <a:sym typeface="Wingdings"/>
              </a:rPr>
              <a:t>Polarized protons are an effective u-quark target</a:t>
            </a:r>
          </a:p>
          <a:p>
            <a:endParaRPr lang="en-US" dirty="0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79243" y="146304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880" y="1442476"/>
            <a:ext cx="635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Therefore combining </a:t>
            </a:r>
            <a:r>
              <a:rPr lang="en-US" b="1" dirty="0" err="1" smtClean="0">
                <a:latin typeface="Comic Sans MS"/>
                <a:cs typeface="Comic Sans MS"/>
              </a:rPr>
              <a:t>pp</a:t>
            </a:r>
            <a:r>
              <a:rPr lang="en-US" b="1" dirty="0" smtClean="0">
                <a:latin typeface="Comic Sans MS"/>
                <a:cs typeface="Comic Sans MS"/>
              </a:rPr>
              <a:t> and pHe3 data will allow a full 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quark flavor separation u, d, </a:t>
            </a:r>
            <a:r>
              <a:rPr lang="en-US" b="1" dirty="0" err="1" smtClean="0">
                <a:latin typeface="Comic Sans MS"/>
                <a:cs typeface="Comic Sans MS"/>
              </a:rPr>
              <a:t>ubar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" y="2211308"/>
            <a:ext cx="90588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F8A3"/>
                </a:solidFill>
                <a:latin typeface="Comic Sans MS"/>
                <a:cs typeface="Comic Sans MS"/>
              </a:rPr>
              <a:t>Two physics trusts for a polarized pHe3 program: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the sea quark </a:t>
            </a:r>
            <a:r>
              <a:rPr lang="en-US" b="1" dirty="0" err="1" smtClean="0">
                <a:latin typeface="Comic Sans MS"/>
                <a:cs typeface="Comic Sans MS"/>
              </a:rPr>
              <a:t>helicity</a:t>
            </a:r>
            <a:r>
              <a:rPr lang="en-US" b="1" dirty="0" smtClean="0">
                <a:latin typeface="Comic Sans MS"/>
                <a:cs typeface="Comic Sans MS"/>
              </a:rPr>
              <a:t> distributions through W-production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Access to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 smtClean="0">
              <a:latin typeface="Comic Sans MS"/>
              <a:cs typeface="Comic Sans M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Caveat maximum beam energy for He-3: 166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 smtClean="0">
              <a:latin typeface="Comic Sans MS"/>
              <a:cs typeface="Comic Sans MS"/>
            </a:endParaRP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r>
              <a:rPr lang="en-US" b="1" dirty="0" smtClean="0">
                <a:latin typeface="Comic Sans MS"/>
                <a:cs typeface="Comic Sans MS"/>
              </a:rPr>
              <a:t>Need increased luminosity to compensate for lower W-cross section</a:t>
            </a: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single spin asymmetries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pion production and </a:t>
            </a:r>
            <a:r>
              <a:rPr lang="en-US" b="1" dirty="0" err="1" smtClean="0">
                <a:latin typeface="Comic Sans MS"/>
                <a:cs typeface="Comic Sans MS"/>
              </a:rPr>
              <a:t>Drell</a:t>
            </a:r>
            <a:r>
              <a:rPr lang="en-US" b="1" dirty="0" smtClean="0">
                <a:latin typeface="Comic Sans MS"/>
                <a:cs typeface="Comic Sans MS"/>
              </a:rPr>
              <a:t>-Yan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>
                <a:latin typeface="Comic Sans MS"/>
                <a:cs typeface="Comic Sans MS"/>
              </a:rPr>
              <a:t>expectations for 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(</a:t>
            </a:r>
            <a:r>
              <a:rPr lang="en-US" b="1" dirty="0" err="1">
                <a:latin typeface="Comic Sans MS"/>
                <a:cs typeface="Comic Sans MS"/>
              </a:rPr>
              <a:t>pions</a:t>
            </a:r>
            <a:r>
              <a:rPr lang="en-US" b="1" dirty="0">
                <a:latin typeface="Comic Sans MS"/>
                <a:cs typeface="Comic Sans MS"/>
              </a:rPr>
              <a:t>)</a:t>
            </a: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r>
              <a:rPr lang="en-US" dirty="0">
                <a:latin typeface="Comic Sans MS"/>
                <a:cs typeface="Comic Sans MS"/>
              </a:rPr>
              <a:t>similar effect for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±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 unchanged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pic>
        <p:nvPicPr>
          <p:cNvPr id="17" name="Bild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278" y="4231280"/>
            <a:ext cx="2827334" cy="207632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2" name="Textfeld 20"/>
          <p:cNvSpPr txBox="1"/>
          <p:nvPr/>
        </p:nvSpPr>
        <p:spPr>
          <a:xfrm>
            <a:off x="971834" y="4865881"/>
            <a:ext cx="4324171" cy="723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baseline="30000" dirty="0" smtClean="0">
                <a:solidFill>
                  <a:srgbClr val="FFFF00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He: helpful input for understanding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531371" y="6205023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4796" y="6313118"/>
            <a:ext cx="70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Critical to tag spectator protons from 3He with roman pots</a:t>
            </a: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2500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0" y="29632"/>
            <a:ext cx="9880600" cy="609264"/>
          </a:xfrm>
          <a:ln/>
        </p:spPr>
        <p:txBody>
          <a:bodyPr lIns="64291" tIns="32146" rIns="64291" bIns="32146"/>
          <a:lstStyle/>
          <a:p>
            <a:r>
              <a:rPr lang="en-US" sz="2600" dirty="0"/>
              <a:t>Spectator proton from </a:t>
            </a:r>
            <a:r>
              <a:rPr lang="en-US" sz="2600" baseline="32000" dirty="0"/>
              <a:t>3</a:t>
            </a:r>
            <a:r>
              <a:rPr lang="en-US" sz="2600" dirty="0"/>
              <a:t>He with the current RHIC optics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53906"/>
            <a:ext cx="9118600" cy="626427"/>
          </a:xfrm>
          <a:ln/>
        </p:spPr>
        <p:txBody>
          <a:bodyPr lIns="64291" tIns="32146" rIns="64291" bIns="32146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 The </a:t>
            </a:r>
            <a:r>
              <a:rPr lang="en-US" sz="1600" dirty="0"/>
              <a:t>same RP configuration with the current RHIC optics (at z ~ 15m between </a:t>
            </a:r>
            <a:r>
              <a:rPr lang="en-US" sz="1600" dirty="0" smtClean="0"/>
              <a:t>DX-D0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 Acceptance </a:t>
            </a:r>
            <a:r>
              <a:rPr lang="en-US" sz="1600" dirty="0"/>
              <a:t>~ 98%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329" y="2988335"/>
            <a:ext cx="2723555" cy="30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1329" y="2992242"/>
            <a:ext cx="2661047" cy="29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3799" y="2998939"/>
            <a:ext cx="2628677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>
            <a:spLocks/>
          </p:cNvSpPr>
          <p:nvPr/>
        </p:nvSpPr>
        <p:spPr bwMode="auto">
          <a:xfrm>
            <a:off x="6581344" y="3134468"/>
            <a:ext cx="1688300" cy="27699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479900" y="3134468"/>
            <a:ext cx="223483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Passed DX aperture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1019151" y="3134468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" y="638896"/>
            <a:ext cx="3660834" cy="2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8569" y="997069"/>
            <a:ext cx="3953351" cy="831732"/>
          </a:xfrm>
          <a:prstGeom prst="rect">
            <a:avLst/>
          </a:prstGeom>
          <a:ln/>
        </p:spPr>
        <p:txBody>
          <a:bodyPr lIns="64291" tIns="32146" rIns="64291" bIns="32146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Momentum smearing mainly due 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500" dirty="0"/>
              <a:t> </a:t>
            </a:r>
            <a:r>
              <a:rPr lang="en-US" sz="1500" dirty="0" smtClean="0"/>
              <a:t>  to Fermi motion + Lorentz boost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Angle &lt;~3mrad (&gt;99.9%)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40468" y="1680141"/>
            <a:ext cx="921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Angle [rad]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62195" y="2719308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q</a:t>
            </a:r>
            <a:r>
              <a:rPr lang="en-US" dirty="0" smtClean="0"/>
              <a:t>: W Production Basics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5BDB-5E3F-244E-9F13-D354E3EE525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930400" y="1325880"/>
            <a:ext cx="6731002" cy="3505200"/>
            <a:chOff x="1152" y="1008"/>
            <a:chExt cx="4240" cy="2208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152" y="1211"/>
              <a:ext cx="2066" cy="1187"/>
              <a:chOff x="382" y="1271"/>
              <a:chExt cx="2903" cy="1593"/>
            </a:xfrm>
          </p:grpSpPr>
          <p:sp>
            <p:nvSpPr>
              <p:cNvPr id="15365" name="AutoShape 5"/>
              <p:cNvSpPr>
                <a:spLocks noChangeArrowheads="1"/>
              </p:cNvSpPr>
              <p:nvPr/>
            </p:nvSpPr>
            <p:spPr bwMode="auto">
              <a:xfrm>
                <a:off x="382" y="1933"/>
                <a:ext cx="2903" cy="362"/>
              </a:xfrm>
              <a:prstGeom prst="rightArrow">
                <a:avLst>
                  <a:gd name="adj1" fmla="val 50000"/>
                  <a:gd name="adj2" fmla="val 199931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kumimoji="1" lang="ja-JP" altLang="en-US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3" y="1271"/>
                <a:ext cx="1679" cy="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073" y="2111"/>
              <a:ext cx="2046" cy="1105"/>
              <a:chOff x="2562" y="2568"/>
              <a:chExt cx="2903" cy="1593"/>
            </a:xfrm>
          </p:grpSpPr>
          <p:sp>
            <p:nvSpPr>
              <p:cNvPr id="15369" name="AutoShape 9"/>
              <p:cNvSpPr>
                <a:spLocks noChangeArrowheads="1"/>
              </p:cNvSpPr>
              <p:nvPr/>
            </p:nvSpPr>
            <p:spPr bwMode="auto">
              <a:xfrm rot="10800000">
                <a:off x="2562" y="3185"/>
                <a:ext cx="2903" cy="363"/>
              </a:xfrm>
              <a:prstGeom prst="rightArrow">
                <a:avLst>
                  <a:gd name="adj1" fmla="val 50000"/>
                  <a:gd name="adj2" fmla="val 199931"/>
                </a:avLst>
              </a:prstGeom>
              <a:solidFill>
                <a:srgbClr val="31859C"/>
              </a:solidFill>
              <a:ln w="9525">
                <a:solidFill>
                  <a:srgbClr val="215968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kumimoji="1" lang="ja-JP" altLang="en-US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79" y="2568"/>
                <a:ext cx="1679" cy="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50000"/>
                  </a:srgbClr>
                </a:outerShdw>
              </a:effectLst>
            </p:spPr>
          </p:pic>
        </p:grp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2238" y="1661"/>
              <a:ext cx="1253" cy="450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kumimoji="1" lang="ja-JP" altLang="en-US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 flipV="1">
              <a:off x="3491" y="2111"/>
              <a:ext cx="467" cy="685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 type="oval" w="med" len="med"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kumimoji="1" lang="ja-JP" altLang="en-US"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756730">
              <a:off x="3389" y="1795"/>
              <a:ext cx="617" cy="196"/>
              <a:chOff x="476" y="3475"/>
              <a:chExt cx="1724" cy="454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476" y="3475"/>
                <a:ext cx="635" cy="454"/>
                <a:chOff x="476" y="3475"/>
                <a:chExt cx="635" cy="454"/>
              </a:xfrm>
            </p:grpSpPr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465" y="3424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375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694" y="3606"/>
                  <a:ext cx="409" cy="271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020" y="3475"/>
                <a:ext cx="635" cy="454"/>
                <a:chOff x="476" y="3475"/>
                <a:chExt cx="635" cy="454"/>
              </a:xfrm>
            </p:grpSpPr>
            <p:sp>
              <p:nvSpPr>
                <p:cNvPr id="15378" name="AutoShape 18"/>
                <p:cNvSpPr>
                  <a:spLocks noChangeArrowheads="1"/>
                </p:cNvSpPr>
                <p:nvPr/>
              </p:nvSpPr>
              <p:spPr bwMode="auto">
                <a:xfrm>
                  <a:off x="474" y="3465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379" name="AutoShape 19"/>
                <p:cNvSpPr>
                  <a:spLocks noChangeArrowheads="1"/>
                </p:cNvSpPr>
                <p:nvPr/>
              </p:nvSpPr>
              <p:spPr bwMode="auto">
                <a:xfrm rot="10800000">
                  <a:off x="703" y="3652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565" y="3475"/>
                <a:ext cx="635" cy="454"/>
                <a:chOff x="476" y="3475"/>
                <a:chExt cx="635" cy="454"/>
              </a:xfrm>
            </p:grpSpPr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463" y="3453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382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693" y="3632"/>
                  <a:ext cx="409" cy="271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3888" y="1680"/>
              <a:ext cx="963" cy="38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3888" y="1008"/>
              <a:ext cx="192" cy="655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sysDot"/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2048" y="1620"/>
              <a:ext cx="3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40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charset="0"/>
                  <a:cs typeface="Comic Sans MS"/>
                </a:rPr>
                <a:t>u</a:t>
              </a:r>
              <a:r>
                <a:rPr kumimoji="1" lang="en-US" altLang="ja-JP" sz="4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 </a:t>
              </a:r>
              <a:r>
                <a:rPr kumimoji="1" lang="ja-JP" altLang="en-US" sz="4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　　</a:t>
              </a:r>
            </a:p>
          </p:txBody>
        </p:sp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4117" y="2725"/>
              <a:ext cx="43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44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charset="0"/>
                  <a:cs typeface="Comic Sans MS"/>
                </a:rPr>
                <a:t>d</a:t>
              </a:r>
              <a:endParaRPr kumimoji="1" lang="ja-JP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MS PGothic" charset="0"/>
                <a:cs typeface="Comic Sans MS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4172" y="2765"/>
              <a:ext cx="196" cy="1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4432" y="1307"/>
              <a:ext cx="960" cy="4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0" y="624840"/>
            <a:ext cx="579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latin typeface="Comic Sans MS"/>
                <a:cs typeface="Comic Sans MS"/>
              </a:rPr>
              <a:t>Since W is maximally </a:t>
            </a:r>
            <a:r>
              <a:rPr lang="en-US" sz="1800" b="1" dirty="0">
                <a:solidFill>
                  <a:srgbClr val="FF00FF"/>
                </a:solidFill>
                <a:latin typeface="Comic Sans MS"/>
                <a:cs typeface="Comic Sans MS"/>
              </a:rPr>
              <a:t>parity violating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18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800" b="1" dirty="0" smtClean="0">
                <a:latin typeface="Comic Sans MS"/>
                <a:cs typeface="Comic Sans MS"/>
              </a:rPr>
              <a:t>W’s couple only to one </a:t>
            </a:r>
            <a:r>
              <a:rPr lang="en-US" sz="1800" b="1" dirty="0" err="1" smtClean="0">
                <a:latin typeface="Comic Sans MS"/>
                <a:cs typeface="Comic Sans MS"/>
              </a:rPr>
              <a:t>parton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b="1" dirty="0" err="1" smtClean="0">
                <a:latin typeface="Comic Sans MS"/>
                <a:cs typeface="Comic Sans MS"/>
              </a:rPr>
              <a:t>helicity</a:t>
            </a:r>
            <a:endParaRPr lang="en-US" sz="1800" b="1" dirty="0" smtClean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Comic Sans MS"/>
                <a:cs typeface="Comic Sans MS"/>
              </a:rPr>
              <a:t>large </a:t>
            </a:r>
            <a:r>
              <a:rPr lang="el-GR" sz="1800" b="1" dirty="0" smtClean="0">
                <a:latin typeface="Comic Sans MS"/>
                <a:ea typeface="Tahoma" charset="0"/>
                <a:cs typeface="Comic Sans MS"/>
              </a:rPr>
              <a:t>Δ</a:t>
            </a:r>
            <a:r>
              <a:rPr lang="en-US" sz="1800" b="1" dirty="0" err="1" smtClean="0">
                <a:latin typeface="Comic Sans MS"/>
                <a:ea typeface="Tahoma" charset="0"/>
                <a:cs typeface="Comic Sans MS"/>
              </a:rPr>
              <a:t>u</a:t>
            </a:r>
            <a:r>
              <a:rPr lang="en-US" sz="1800" b="1" dirty="0" smtClean="0">
                <a:latin typeface="Comic Sans MS"/>
                <a:ea typeface="Tahoma" charset="0"/>
                <a:cs typeface="Comic Sans MS"/>
              </a:rPr>
              <a:t> </a:t>
            </a:r>
            <a:r>
              <a:rPr lang="en-US" sz="1800" b="1" dirty="0">
                <a:latin typeface="Comic Sans MS"/>
                <a:ea typeface="Tahoma" charset="0"/>
                <a:cs typeface="Comic Sans MS"/>
              </a:rPr>
              <a:t>and </a:t>
            </a:r>
            <a:r>
              <a:rPr lang="el-GR" sz="1800" b="1" dirty="0">
                <a:latin typeface="Comic Sans MS"/>
                <a:cs typeface="Comic Sans MS"/>
              </a:rPr>
              <a:t>Δ</a:t>
            </a:r>
            <a:r>
              <a:rPr lang="en-US" sz="1800" b="1" dirty="0" err="1">
                <a:latin typeface="Comic Sans MS"/>
                <a:cs typeface="Comic Sans MS"/>
              </a:rPr>
              <a:t>d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b="1" i="1" dirty="0" smtClean="0">
                <a:latin typeface="Comic Sans MS"/>
                <a:cs typeface="Comic Sans MS"/>
              </a:rPr>
              <a:t>result in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b="1" dirty="0">
                <a:latin typeface="Comic Sans MS"/>
                <a:cs typeface="Comic Sans MS"/>
              </a:rPr>
              <a:t>large asymmetries.</a:t>
            </a:r>
            <a:endParaRPr lang="el-GR" sz="1800" b="1" dirty="0">
              <a:latin typeface="Comic Sans MS"/>
              <a:cs typeface="Comic Sans MS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746868" y="2499360"/>
            <a:ext cx="2366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/>
                <a:cs typeface="Comic Sans MS"/>
              </a:rPr>
              <a:t>No </a:t>
            </a:r>
            <a:r>
              <a:rPr lang="en-US" b="1" dirty="0" smtClean="0">
                <a:latin typeface="Comic Sans MS"/>
                <a:cs typeface="Comic Sans MS"/>
              </a:rPr>
              <a:t>Fragmentation !</a:t>
            </a:r>
            <a:endParaRPr lang="en-US" b="1" dirty="0">
              <a:latin typeface="Comic Sans MS"/>
              <a:cs typeface="Comic Sans MS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5264150" y="2225358"/>
          <a:ext cx="647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28" name="Equation" r:id="rId4" imgW="647700" imgH="355600" progId="Equation.DSMT4">
                  <p:embed/>
                </p:oleObj>
              </mc:Choice>
              <mc:Fallback>
                <p:oleObj name="Equation" r:id="rId4" imgW="6477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2225358"/>
                        <a:ext cx="647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7234238" y="1942765"/>
          <a:ext cx="1358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29" name="Equation" r:id="rId6" imgW="1358900" imgH="406400" progId="Equation.DSMT4">
                  <p:embed/>
                </p:oleObj>
              </mc:Choice>
              <mc:Fallback>
                <p:oleObj name="Equation" r:id="rId6" imgW="1358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1942765"/>
                        <a:ext cx="1358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5489568" y="830580"/>
          <a:ext cx="1257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0" name="Equation" r:id="rId8" imgW="1257300" imgH="495300" progId="Equation.DSMT4">
                  <p:embed/>
                </p:oleObj>
              </mc:Choice>
              <mc:Fallback>
                <p:oleObj name="Equation" r:id="rId8" imgW="1257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68" y="830580"/>
                        <a:ext cx="12573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523457" y="3308986"/>
          <a:ext cx="1661361" cy="105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1" name="Equation" r:id="rId10" imgW="1143000" imgH="723900" progId="Equation.DSMT4">
                  <p:embed/>
                </p:oleObj>
              </mc:Choice>
              <mc:Fallback>
                <p:oleObj name="Equation" r:id="rId10" imgW="11430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57" y="3308986"/>
                        <a:ext cx="1661361" cy="1052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405303" y="4788855"/>
          <a:ext cx="5359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2" name="Equation" r:id="rId12" imgW="5359400" imgH="927100" progId="Equation.DSMT4">
                  <p:embed/>
                </p:oleObj>
              </mc:Choice>
              <mc:Fallback>
                <p:oleObj name="Equation" r:id="rId12" imgW="53594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03" y="4788855"/>
                        <a:ext cx="5359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2"/>
          <p:cNvGrpSpPr/>
          <p:nvPr/>
        </p:nvGrpSpPr>
        <p:grpSpPr>
          <a:xfrm>
            <a:off x="381000" y="5867085"/>
            <a:ext cx="5526723" cy="369332"/>
            <a:chOff x="289560" y="4703128"/>
            <a:chExt cx="5526723" cy="369332"/>
          </a:xfrm>
        </p:grpSpPr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>
              <a:off x="289560" y="4703128"/>
              <a:ext cx="5526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Comic Sans MS"/>
                  <a:cs typeface="Comic Sans MS"/>
                </a:rPr>
                <a:t>Similar expression for W</a:t>
              </a:r>
              <a:r>
                <a:rPr lang="en-US" b="1" baseline="30000" dirty="0">
                  <a:latin typeface="Comic Sans MS"/>
                  <a:cs typeface="Comic Sans MS"/>
                </a:rPr>
                <a:t>-</a:t>
              </a:r>
              <a:r>
                <a:rPr lang="en-US" b="1" dirty="0">
                  <a:latin typeface="Comic Sans MS"/>
                  <a:cs typeface="Comic Sans MS"/>
                </a:rPr>
                <a:t> to get </a:t>
              </a:r>
              <a:r>
                <a:rPr lang="el-GR" b="1" dirty="0" smtClean="0">
                  <a:latin typeface="Comic Sans MS"/>
                  <a:ea typeface="Tahoma" charset="0"/>
                  <a:cs typeface="Comic Sans MS"/>
                </a:rPr>
                <a:t>Δ</a:t>
              </a:r>
              <a:r>
                <a:rPr lang="en-US" b="1" dirty="0" smtClean="0">
                  <a:latin typeface="Comic Sans MS"/>
                  <a:ea typeface="Tahoma" charset="0"/>
                  <a:cs typeface="Comic Sans MS"/>
                </a:rPr>
                <a:t>   and </a:t>
              </a:r>
              <a:r>
                <a:rPr lang="el-GR" b="1" dirty="0">
                  <a:latin typeface="Comic Sans MS"/>
                  <a:cs typeface="Comic Sans MS"/>
                </a:rPr>
                <a:t>Δ</a:t>
              </a:r>
              <a:r>
                <a:rPr lang="en-US" b="1" dirty="0" err="1">
                  <a:latin typeface="Comic Sans MS"/>
                  <a:cs typeface="Comic Sans MS"/>
                </a:rPr>
                <a:t>d</a:t>
              </a:r>
              <a:r>
                <a:rPr lang="en-US" b="1" dirty="0">
                  <a:latin typeface="Comic Sans MS"/>
                  <a:cs typeface="Comic Sans MS"/>
                </a:rPr>
                <a:t>…</a:t>
              </a:r>
              <a:endParaRPr lang="el-GR" b="1" dirty="0">
                <a:latin typeface="Comic Sans MS"/>
                <a:cs typeface="Comic Sans MS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4358640" y="4765358"/>
            <a:ext cx="203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733" name="Equation" r:id="rId14" imgW="203200" imgH="241300" progId="Equation.DSMT4">
                    <p:embed/>
                  </p:oleObj>
                </mc:Choice>
                <mc:Fallback>
                  <p:oleObj name="Equation" r:id="rId14" imgW="2032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640" y="4765358"/>
                          <a:ext cx="2032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0356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W</a:t>
            </a:r>
            <a:r>
              <a:rPr lang="en-US" dirty="0" smtClean="0"/>
              <a:t>: Future Possibilities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69333" y="700088"/>
            <a:ext cx="8974667" cy="5765800"/>
          </a:xfrm>
        </p:spPr>
        <p:txBody>
          <a:bodyPr/>
          <a:lstStyle/>
          <a:p>
            <a:r>
              <a:rPr lang="en-US" sz="1800" dirty="0" smtClean="0">
                <a:sym typeface="Wingdings"/>
              </a:rPr>
              <a:t>Can we increase </a:t>
            </a:r>
            <a:r>
              <a:rPr lang="en-US" sz="1800" dirty="0" err="1" smtClean="0"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-beam energy?</a:t>
            </a:r>
          </a:p>
          <a:p>
            <a:pPr lvl="1"/>
            <a:r>
              <a:rPr lang="en-US" sz="1600" dirty="0" smtClean="0">
                <a:sym typeface="Wingdings"/>
              </a:rPr>
              <a:t>325 </a:t>
            </a:r>
            <a:r>
              <a:rPr lang="en-US" sz="1600" dirty="0" err="1" smtClean="0">
                <a:sym typeface="Wingdings"/>
              </a:rPr>
              <a:t>GeV</a:t>
            </a:r>
            <a:r>
              <a:rPr lang="en-US" sz="1600" dirty="0" smtClean="0">
                <a:sym typeface="Wingdings"/>
              </a:rPr>
              <a:t>: factor 2 in 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1600" baseline="-25000" dirty="0" err="1" smtClean="0">
                <a:sym typeface="Wingdings"/>
              </a:rPr>
              <a:t>W</a:t>
            </a:r>
            <a:r>
              <a:rPr lang="en-US" sz="1600" baseline="-25000" dirty="0" smtClean="0">
                <a:sym typeface="Wingdings"/>
              </a:rPr>
              <a:t>  </a:t>
            </a:r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BUT </a:t>
            </a:r>
            <a:r>
              <a:rPr lang="en-US" sz="1600" dirty="0" smtClean="0">
                <a:sym typeface="Wingdings"/>
              </a:rPr>
              <a:t>despite the original design of magnets can only got to 10% more  275 </a:t>
            </a:r>
            <a:r>
              <a:rPr lang="en-US" sz="1600" dirty="0" err="1" smtClean="0">
                <a:sym typeface="Wingdings"/>
              </a:rPr>
              <a:t>GeV</a:t>
            </a:r>
            <a:endParaRPr lang="en-US" sz="1600" dirty="0" smtClean="0">
              <a:sym typeface="Wingdings"/>
            </a:endParaRPr>
          </a:p>
          <a:p>
            <a:pPr lvl="1"/>
            <a:endParaRPr lang="en-US" sz="1600" baseline="-250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Increased beam-energy and polarized He-3 beam </a:t>
            </a:r>
            <a:r>
              <a:rPr lang="en-US" sz="1800" dirty="0" smtClean="0">
                <a:solidFill>
                  <a:srgbClr val="FF66FF"/>
                </a:solidFill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full flavor separation</a:t>
            </a:r>
            <a:r>
              <a:rPr lang="en-US" sz="1800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>
          <a:xfrm>
            <a:off x="5359679" y="2116487"/>
            <a:ext cx="3250921" cy="3684140"/>
            <a:chOff x="4612781" y="1468711"/>
            <a:chExt cx="4334551" cy="4912187"/>
          </a:xfrm>
        </p:grpSpPr>
        <p:pic>
          <p:nvPicPr>
            <p:cNvPr id="25" name="Bild 4"/>
            <p:cNvPicPr>
              <a:picLocks noChangeAspect="1"/>
            </p:cNvPicPr>
            <p:nvPr/>
          </p:nvPicPr>
          <p:blipFill>
            <a:blip r:embed="rId2"/>
            <a:srcRect t="5559" b="1853"/>
            <a:stretch>
              <a:fillRect/>
            </a:stretch>
          </p:blipFill>
          <p:spPr>
            <a:xfrm>
              <a:off x="4612781" y="1468711"/>
              <a:ext cx="4334551" cy="4912187"/>
            </a:xfrm>
            <a:prstGeom prst="rect">
              <a:avLst/>
            </a:prstGeom>
          </p:spPr>
        </p:pic>
        <p:pic>
          <p:nvPicPr>
            <p:cNvPr id="26" name="Bild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8138" y="5134255"/>
              <a:ext cx="419100" cy="241300"/>
            </a:xfrm>
            <a:prstGeom prst="rect">
              <a:avLst/>
            </a:prstGeom>
          </p:spPr>
        </p:pic>
        <p:pic>
          <p:nvPicPr>
            <p:cNvPr id="27" name="Bild 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700" y="2035455"/>
              <a:ext cx="419100" cy="241300"/>
            </a:xfrm>
            <a:prstGeom prst="rect">
              <a:avLst/>
            </a:prstGeom>
          </p:spPr>
        </p:pic>
        <p:pic>
          <p:nvPicPr>
            <p:cNvPr id="28" name="Bild 1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775" y="4777068"/>
              <a:ext cx="444500" cy="279400"/>
            </a:xfrm>
            <a:prstGeom prst="rect">
              <a:avLst/>
            </a:prstGeom>
          </p:spPr>
        </p:pic>
        <p:pic>
          <p:nvPicPr>
            <p:cNvPr id="29" name="Bild 1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3213" y="2873655"/>
              <a:ext cx="419100" cy="241300"/>
            </a:xfrm>
            <a:prstGeom prst="rect">
              <a:avLst/>
            </a:prstGeom>
          </p:spPr>
        </p:pic>
      </p:grpSp>
      <p:grpSp>
        <p:nvGrpSpPr>
          <p:cNvPr id="7" name="Group 17"/>
          <p:cNvGrpSpPr>
            <a:grpSpLocks noChangeAspect="1"/>
          </p:cNvGrpSpPr>
          <p:nvPr/>
        </p:nvGrpSpPr>
        <p:grpSpPr>
          <a:xfrm>
            <a:off x="1131638" y="2119111"/>
            <a:ext cx="3290238" cy="3693948"/>
            <a:chOff x="156141" y="1539943"/>
            <a:chExt cx="4386980" cy="4925264"/>
          </a:xfrm>
        </p:grpSpPr>
        <p:pic>
          <p:nvPicPr>
            <p:cNvPr id="19" name="Bild 3"/>
            <p:cNvPicPr>
              <a:picLocks noChangeAspect="1"/>
            </p:cNvPicPr>
            <p:nvPr/>
          </p:nvPicPr>
          <p:blipFill>
            <a:blip r:embed="rId7"/>
            <a:srcRect t="5566" b="1855"/>
            <a:stretch>
              <a:fillRect/>
            </a:stretch>
          </p:blipFill>
          <p:spPr>
            <a:xfrm>
              <a:off x="156141" y="1539943"/>
              <a:ext cx="4386980" cy="4925264"/>
            </a:xfrm>
            <a:prstGeom prst="rect">
              <a:avLst/>
            </a:prstGeom>
          </p:spPr>
        </p:pic>
        <p:pic>
          <p:nvPicPr>
            <p:cNvPr id="20" name="Bild 5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938" y="2372005"/>
              <a:ext cx="419100" cy="241300"/>
            </a:xfrm>
            <a:prstGeom prst="rect">
              <a:avLst/>
            </a:prstGeom>
          </p:spPr>
        </p:pic>
        <p:pic>
          <p:nvPicPr>
            <p:cNvPr id="21" name="Bild 8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3875" y="3969030"/>
              <a:ext cx="419100" cy="241300"/>
            </a:xfrm>
            <a:prstGeom prst="rect">
              <a:avLst/>
            </a:prstGeom>
          </p:spPr>
        </p:pic>
        <p:pic>
          <p:nvPicPr>
            <p:cNvPr id="22" name="Bild 9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4838" y="2027518"/>
              <a:ext cx="444500" cy="279400"/>
            </a:xfrm>
            <a:prstGeom prst="rect">
              <a:avLst/>
            </a:prstGeom>
          </p:spPr>
        </p:pic>
        <p:pic>
          <p:nvPicPr>
            <p:cNvPr id="23" name="Bild 11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125" y="5262843"/>
              <a:ext cx="419100" cy="241300"/>
            </a:xfrm>
            <a:prstGeom prst="rect">
              <a:avLst/>
            </a:prstGeom>
          </p:spPr>
        </p:pic>
      </p:grpSp>
      <p:sp>
        <p:nvSpPr>
          <p:cNvPr id="30" name="Textfeld 13"/>
          <p:cNvSpPr txBox="1"/>
          <p:nvPr/>
        </p:nvSpPr>
        <p:spPr>
          <a:xfrm>
            <a:off x="734198" y="2559676"/>
            <a:ext cx="461665" cy="23365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L</a:t>
            </a:r>
            <a:r>
              <a:rPr lang="en-US" b="1" baseline="30000" dirty="0" smtClean="0">
                <a:latin typeface="Comic Sans MS"/>
                <a:cs typeface="Comic Sans MS"/>
              </a:rPr>
              <a:t>W</a:t>
            </a:r>
            <a:r>
              <a:rPr lang="en-US" b="1" dirty="0" smtClean="0">
                <a:latin typeface="Comic Sans MS"/>
                <a:cs typeface="Comic Sans MS"/>
              </a:rPr>
              <a:t>: pp @ 500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897565" y="2529923"/>
            <a:ext cx="461665" cy="2734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 smtClean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lang="en-US" baseline="30000" dirty="0" smtClean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He3-p @ 432 </a:t>
            </a:r>
            <a:r>
              <a:rPr lang="en-US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GeV</a:t>
            </a:r>
            <a:endParaRPr lang="en-US" b="1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225273" y="5939399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3533" y="5993371"/>
            <a:ext cx="6117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mic Sans MS"/>
                <a:cs typeface="Comic Sans MS"/>
              </a:rPr>
              <a:t>phase 2 of pp2pp@STAR can separate scattering on </a:t>
            </a:r>
            <a:r>
              <a:rPr lang="en-US" sz="1600" b="1" dirty="0" err="1" smtClean="0">
                <a:latin typeface="Comic Sans MS"/>
                <a:cs typeface="Comic Sans MS"/>
              </a:rPr>
              <a:t>n</a:t>
            </a:r>
            <a:r>
              <a:rPr lang="en-US" sz="1600" b="1" dirty="0" smtClean="0">
                <a:latin typeface="Comic Sans MS"/>
                <a:cs typeface="Comic Sans MS"/>
              </a:rPr>
              <a:t> or </a:t>
            </a:r>
            <a:r>
              <a:rPr lang="en-US" sz="1600" b="1" dirty="0" err="1" smtClean="0">
                <a:latin typeface="Comic Sans MS"/>
                <a:cs typeface="Comic Sans MS"/>
              </a:rPr>
              <a:t>p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7170" y="3047268"/>
            <a:ext cx="8661345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polarised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He-Beams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  <a:sym typeface="Wingding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had a a workshop to discuss possibilities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12"/>
              </a:rPr>
              <a:t>https://indico.bnl.gov/conferenceDisplay.py?confId=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12"/>
              </a:rPr>
              <a:t>405</a:t>
            </a:r>
            <a:endParaRPr lang="en-US" b="1" dirty="0" smtClean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no show stoppers, but need most likely one additional pair of snakes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increase luminosity of RHIC 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55321645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4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942340"/>
            <a:ext cx="6004160" cy="49496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polarised</a:t>
            </a:r>
            <a:r>
              <a:rPr lang="en-US" dirty="0" smtClean="0"/>
              <a:t> </a:t>
            </a:r>
            <a:r>
              <a:rPr lang="en-US" cap="none" dirty="0" err="1" smtClean="0"/>
              <a:t>p+p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103120" y="1828800"/>
            <a:ext cx="1229360" cy="822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02560" y="1778000"/>
            <a:ext cx="1236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L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+15%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+8%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Picture 5" descr="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6004160" cy="4949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5040" y="863600"/>
            <a:ext cx="30762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2012: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golden year for polarized 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proton operation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100 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new records for </a:t>
            </a:r>
            <a:r>
              <a:rPr lang="en-US" sz="1600" b="1" dirty="0" err="1" smtClean="0">
                <a:latin typeface="Comic Sans MS"/>
                <a:cs typeface="Comic Sans MS"/>
              </a:rPr>
              <a:t>L</a:t>
            </a:r>
            <a:r>
              <a:rPr lang="en-US" sz="1600" b="1" baseline="-25000" dirty="0" err="1" smtClean="0">
                <a:latin typeface="Comic Sans MS"/>
                <a:cs typeface="Comic Sans MS"/>
              </a:rPr>
              <a:t>peak</a:t>
            </a:r>
            <a:r>
              <a:rPr lang="en-US" sz="1600" b="1" dirty="0" smtClean="0">
                <a:latin typeface="Comic Sans MS"/>
                <a:cs typeface="Comic Sans MS"/>
              </a:rPr>
              <a:t>, </a:t>
            </a:r>
            <a:r>
              <a:rPr lang="en-US" sz="1600" b="1" dirty="0" err="1" smtClean="0">
                <a:latin typeface="Comic Sans MS"/>
                <a:cs typeface="Comic Sans MS"/>
              </a:rPr>
              <a:t>L</a:t>
            </a:r>
            <a:r>
              <a:rPr lang="en-US" sz="1600" b="1" baseline="-25000" dirty="0" err="1" smtClean="0">
                <a:latin typeface="Comic Sans MS"/>
                <a:cs typeface="Comic Sans MS"/>
              </a:rPr>
              <a:t>avg</a:t>
            </a:r>
            <a:r>
              <a:rPr lang="en-US" sz="1600" b="1" dirty="0" smtClean="0">
                <a:latin typeface="Comic Sans MS"/>
                <a:cs typeface="Comic Sans MS"/>
              </a:rPr>
              <a:t>, P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255 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new records for </a:t>
            </a:r>
            <a:r>
              <a:rPr lang="en-US" sz="1600" b="1" dirty="0" err="1">
                <a:latin typeface="Comic Sans MS"/>
                <a:cs typeface="Comic Sans MS"/>
              </a:rPr>
              <a:t>L</a:t>
            </a:r>
            <a:r>
              <a:rPr lang="en-US" sz="1600" b="1" baseline="-25000" dirty="0" err="1">
                <a:latin typeface="Comic Sans MS"/>
                <a:cs typeface="Comic Sans MS"/>
              </a:rPr>
              <a:t>peak</a:t>
            </a:r>
            <a:r>
              <a:rPr lang="en-US" sz="1600" b="1" dirty="0">
                <a:latin typeface="Comic Sans MS"/>
                <a:cs typeface="Comic Sans MS"/>
              </a:rPr>
              <a:t>, </a:t>
            </a:r>
            <a:r>
              <a:rPr lang="en-US" sz="1600" b="1" dirty="0" err="1">
                <a:latin typeface="Comic Sans MS"/>
                <a:cs typeface="Comic Sans MS"/>
              </a:rPr>
              <a:t>L</a:t>
            </a:r>
            <a:r>
              <a:rPr lang="en-US" sz="1600" b="1" baseline="-25000" dirty="0" err="1">
                <a:latin typeface="Comic Sans MS"/>
                <a:cs typeface="Comic Sans MS"/>
              </a:rPr>
              <a:t>avg</a:t>
            </a:r>
            <a:r>
              <a:rPr lang="en-US" sz="1600" b="1" dirty="0">
                <a:latin typeface="Comic Sans MS"/>
                <a:cs typeface="Comic Sans MS"/>
              </a:rPr>
              <a:t>, </a:t>
            </a:r>
            <a:r>
              <a:rPr lang="en-US" sz="1600" b="1" dirty="0" smtClean="0">
                <a:latin typeface="Comic Sans MS"/>
                <a:cs typeface="Comic Sans MS"/>
              </a:rPr>
              <a:t>P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highest E for pol. p beam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7432" y="3017520"/>
            <a:ext cx="31341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What will come: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increased Luminosity and 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polarization through</a:t>
            </a:r>
          </a:p>
          <a:p>
            <a:endParaRPr lang="en-US" sz="1600" b="1" dirty="0" smtClean="0">
              <a:solidFill>
                <a:srgbClr val="322F31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en-US" sz="1600" b="1" dirty="0" smtClean="0">
                <a:latin typeface="Comic Sans MS"/>
                <a:cs typeface="Comic Sans MS"/>
              </a:rPr>
              <a:t> OPPIS new polarized source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latin typeface="Comic Sans MS"/>
                <a:cs typeface="Comic Sans MS"/>
              </a:rPr>
              <a:t> Electron lenses to 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compensate beam-beam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effects</a:t>
            </a:r>
          </a:p>
          <a:p>
            <a:pPr>
              <a:buFont typeface="Arial"/>
              <a:buChar char="•"/>
            </a:pPr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many smaller incremental 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improvements 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406923" y="598424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5440" y="5881191"/>
            <a:ext cx="3079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will make luminosity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hungry processes,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i.e. DY, easier accessible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40000">
            <a:off x="1731099" y="2446678"/>
            <a:ext cx="5776241" cy="1815882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Very cost effective upgrades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will enable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new physics at RHIC-STAR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Might want to act fast on them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6426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6640" y="3119120"/>
            <a:ext cx="196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BACKUP</a:t>
            </a:r>
            <a:endParaRPr lang="en-US" sz="36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273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lvl="0"/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rates: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pp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 p collisions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62" y="1541945"/>
            <a:ext cx="6312910" cy="473979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9079" y="919261"/>
            <a:ext cx="736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1</a:t>
            </a:r>
            <a:r>
              <a:rPr lang="en-US" b="1" baseline="30000" dirty="0" smtClean="0">
                <a:latin typeface="Comic Sans MS"/>
                <a:cs typeface="Comic Sans MS"/>
              </a:rPr>
              <a:t>st</a:t>
            </a:r>
            <a:r>
              <a:rPr lang="en-US" b="1" dirty="0" smtClean="0">
                <a:latin typeface="Comic Sans MS"/>
                <a:cs typeface="Comic Sans MS"/>
              </a:rPr>
              <a:t> rough estimate </a:t>
            </a:r>
            <a:r>
              <a:rPr lang="en-US" sz="1400" dirty="0" smtClean="0">
                <a:solidFill>
                  <a:srgbClr val="CCFF66"/>
                </a:solidFill>
                <a:latin typeface="Comic Sans MS"/>
                <a:cs typeface="Comic Sans MS"/>
              </a:rPr>
              <a:t>(</a:t>
            </a:r>
            <a:r>
              <a:rPr lang="en-US" sz="1400" dirty="0" err="1" smtClean="0">
                <a:solidFill>
                  <a:srgbClr val="CCFF66"/>
                </a:solidFill>
                <a:latin typeface="Comic Sans MS"/>
                <a:cs typeface="Comic Sans MS"/>
              </a:rPr>
              <a:t>Vogelsang</a:t>
            </a:r>
            <a:r>
              <a:rPr lang="en-US" sz="1400" dirty="0" smtClean="0">
                <a:solidFill>
                  <a:srgbClr val="CCFF66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: not too bad, about a factor of 4-5 in  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61322" y="1921614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dσ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(bin) [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pb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]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14578" y="2301242"/>
            <a:ext cx="62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W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61322" y="2853150"/>
            <a:ext cx="146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&gt; 20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03331" y="3430484"/>
            <a:ext cx="12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pp @ 500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60624" y="4624116"/>
            <a:ext cx="159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He @ 332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4604" y="5843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04679" y="5259233"/>
            <a:ext cx="151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rate is per nucleon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i.e. scaled by 1/A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5" name="Bild 1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50" y="818101"/>
            <a:ext cx="1574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a p(↑)A run could come as early as 2015</a:t>
            </a:r>
          </a:p>
          <a:p>
            <a:pPr lvl="1"/>
            <a:r>
              <a:rPr lang="en-US" dirty="0" smtClean="0"/>
              <a:t>two workshops on physics with p</a:t>
            </a:r>
            <a:r>
              <a:rPr lang="en-US" dirty="0"/>
              <a:t>(↑)</a:t>
            </a:r>
            <a:r>
              <a:rPr lang="en-US" dirty="0" smtClean="0"/>
              <a:t>A</a:t>
            </a:r>
          </a:p>
          <a:p>
            <a:pPr lvl="2"/>
            <a:r>
              <a:rPr lang="en-US" dirty="0"/>
              <a:t>January 2013: </a:t>
            </a:r>
            <a:r>
              <a:rPr lang="en-US" dirty="0">
                <a:hlinkClick r:id="rId2"/>
              </a:rPr>
              <a:t>https://indico.bnl.gov/conferenceDisplay.py?ovw=True&amp;confId=</a:t>
            </a:r>
            <a:r>
              <a:rPr lang="en-US" dirty="0" smtClean="0">
                <a:hlinkClick r:id="rId2"/>
              </a:rPr>
              <a:t>553</a:t>
            </a:r>
            <a:endParaRPr lang="en-US" dirty="0" smtClean="0"/>
          </a:p>
          <a:p>
            <a:pPr lvl="2"/>
            <a:r>
              <a:rPr lang="en-US" dirty="0" smtClean="0"/>
              <a:t>July </a:t>
            </a:r>
            <a:r>
              <a:rPr lang="en-US" dirty="0"/>
              <a:t>2012: </a:t>
            </a:r>
            <a:r>
              <a:rPr lang="en-US" dirty="0">
                <a:hlinkClick r:id="rId3"/>
              </a:rPr>
              <a:t>http://www.bnl.gov/fpr2012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should be ready to go beyond what was measured in 2008 and earlier in </a:t>
            </a:r>
            <a:r>
              <a:rPr lang="en-US" dirty="0" err="1" smtClean="0"/>
              <a:t>pA</a:t>
            </a:r>
            <a:endParaRPr lang="en-US" dirty="0" smtClean="0"/>
          </a:p>
          <a:p>
            <a:r>
              <a:rPr lang="en-US" dirty="0" smtClean="0"/>
              <a:t>new measurements unique to RHIC – STAR is nice by itself</a:t>
            </a:r>
          </a:p>
          <a:p>
            <a:pPr lvl="1"/>
            <a:r>
              <a:rPr lang="en-US" dirty="0" smtClean="0"/>
              <a:t>some examples are given through the talk</a:t>
            </a:r>
          </a:p>
          <a:p>
            <a:pPr lvl="1"/>
            <a:r>
              <a:rPr lang="en-US" dirty="0" smtClean="0"/>
              <a:t>what is not covered</a:t>
            </a:r>
          </a:p>
          <a:p>
            <a:pPr lvl="2"/>
            <a:r>
              <a:rPr lang="en-US" dirty="0" smtClean="0"/>
              <a:t>all the </a:t>
            </a:r>
            <a:r>
              <a:rPr lang="en-US" dirty="0" err="1" smtClean="0"/>
              <a:t>pA</a:t>
            </a:r>
            <a:r>
              <a:rPr lang="en-US" dirty="0" smtClean="0"/>
              <a:t> physics measurements relevant to saturation </a:t>
            </a:r>
          </a:p>
          <a:p>
            <a:pPr marL="768096" lvl="2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 see Adrian’s talk from Monday</a:t>
            </a:r>
          </a:p>
          <a:p>
            <a:pPr lvl="2"/>
            <a:r>
              <a:rPr lang="en-US" dirty="0" smtClean="0">
                <a:sym typeface="Wingdings"/>
              </a:rPr>
              <a:t>“</a:t>
            </a:r>
            <a:r>
              <a:rPr lang="en-US" dirty="0" err="1" smtClean="0">
                <a:sym typeface="Wingdings"/>
              </a:rPr>
              <a:t>std</a:t>
            </a:r>
            <a:r>
              <a:rPr lang="en-US" dirty="0" smtClean="0">
                <a:sym typeface="Wingdings"/>
              </a:rPr>
              <a:t>” pp2pp physics which was presented by </a:t>
            </a:r>
            <a:r>
              <a:rPr lang="en-US" dirty="0" err="1" smtClean="0">
                <a:sym typeface="Wingdings"/>
              </a:rPr>
              <a:t>Wlodek</a:t>
            </a:r>
            <a:r>
              <a:rPr lang="en-US" dirty="0" smtClean="0">
                <a:sym typeface="Wingdings"/>
              </a:rPr>
              <a:t> in many earlier meetings</a:t>
            </a:r>
          </a:p>
          <a:p>
            <a:r>
              <a:rPr lang="en-US" dirty="0" smtClean="0">
                <a:sym typeface="Wingdings"/>
              </a:rPr>
              <a:t>these upgrades are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not</a:t>
            </a:r>
            <a:r>
              <a:rPr lang="en-US" dirty="0" smtClean="0">
                <a:sym typeface="Wingdings"/>
              </a:rPr>
              <a:t> a replacement for the full forward upgrade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5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30163"/>
            <a:ext cx="7772400" cy="608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More insights to the proton</a:t>
            </a:r>
            <a:endParaRPr lang="en-US" dirty="0">
              <a:ea typeface="+mj-ea"/>
            </a:endParaRPr>
          </a:p>
        </p:txBody>
      </p:sp>
      <p:sp>
        <p:nvSpPr>
          <p:cNvPr id="18444" name="Line 137"/>
          <p:cNvSpPr>
            <a:spLocks noChangeShapeType="1"/>
          </p:cNvSpPr>
          <p:nvPr/>
        </p:nvSpPr>
        <p:spPr bwMode="auto">
          <a:xfrm>
            <a:off x="2133600" y="1447800"/>
            <a:ext cx="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54" name="AutoShape 139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5" name="Oval 140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6" name="AutoShape 141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7" name="Oval 142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43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50" name="AutoShape 144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1" name="Oval 145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2" name="AutoShape 146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3" name="Oval 147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47" name="Line 148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46" name="AutoShape 15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7" name="Oval 16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8" name="AutoShape 17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9" name="Oval 18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42" name="AutoShape 20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3" name="Oval 21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4" name="AutoShape 22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5" name="Oval 23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50" name="Line 24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1" name="Line 25"/>
          <p:cNvSpPr>
            <a:spLocks noChangeShapeType="1"/>
          </p:cNvSpPr>
          <p:nvPr/>
        </p:nvSpPr>
        <p:spPr bwMode="auto">
          <a:xfrm>
            <a:off x="2133600" y="1447800"/>
            <a:ext cx="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38" name="AutoShape 27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9" name="Oval 28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0" name="AutoShape 29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1" name="Oval 30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34" name="AutoShape 32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5" name="Oval 33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6" name="AutoShape 34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7" name="Oval 35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54" name="Line 36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126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30" name="AutoShape 127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1" name="Oval 128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2" name="AutoShape 129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3" name="Oval 130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131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26" name="AutoShape 132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7" name="Oval 133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8" name="AutoShape 134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9" name="Oval 135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57" name="Line 136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71"/>
          <p:cNvGrpSpPr>
            <a:grpSpLocks/>
          </p:cNvGrpSpPr>
          <p:nvPr/>
        </p:nvGrpSpPr>
        <p:grpSpPr bwMode="auto">
          <a:xfrm rot="-5400000">
            <a:off x="647700" y="2857500"/>
            <a:ext cx="838200" cy="1066800"/>
            <a:chOff x="240" y="528"/>
            <a:chExt cx="2496" cy="3168"/>
          </a:xfrm>
        </p:grpSpPr>
        <p:sp>
          <p:nvSpPr>
            <p:cNvPr id="18522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3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4" name="AutoShape 174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5" name="Oval 175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2" name="Group 176"/>
          <p:cNvGrpSpPr>
            <a:grpSpLocks/>
          </p:cNvGrpSpPr>
          <p:nvPr/>
        </p:nvGrpSpPr>
        <p:grpSpPr bwMode="auto">
          <a:xfrm rot="5400000">
            <a:off x="2801938" y="2786063"/>
            <a:ext cx="838200" cy="1143000"/>
            <a:chOff x="3120" y="528"/>
            <a:chExt cx="2496" cy="3168"/>
          </a:xfrm>
        </p:grpSpPr>
        <p:sp>
          <p:nvSpPr>
            <p:cNvPr id="18518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19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0" name="AutoShape 179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1" name="Oval 180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60" name="Line 181"/>
          <p:cNvSpPr>
            <a:spLocks noChangeShapeType="1"/>
          </p:cNvSpPr>
          <p:nvPr/>
        </p:nvSpPr>
        <p:spPr bwMode="auto">
          <a:xfrm>
            <a:off x="1905000" y="3352800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61" name="Text Box 184"/>
          <p:cNvSpPr txBox="1">
            <a:spLocks noChangeArrowheads="1"/>
          </p:cNvSpPr>
          <p:nvPr/>
        </p:nvSpPr>
        <p:spPr bwMode="auto">
          <a:xfrm>
            <a:off x="12700" y="2133600"/>
            <a:ext cx="4597400" cy="3238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Comic Sans MS" charset="0"/>
                <a:ea typeface="Comic Sans MS" charset="0"/>
                <a:cs typeface="Comic Sans MS" charset="0"/>
              </a:rPr>
              <a:t>Unpolarized distribution function q(x), G(x)</a:t>
            </a:r>
          </a:p>
        </p:txBody>
      </p:sp>
      <p:sp>
        <p:nvSpPr>
          <p:cNvPr id="18462" name="Text Box 185"/>
          <p:cNvSpPr txBox="1">
            <a:spLocks noChangeArrowheads="1"/>
          </p:cNvSpPr>
          <p:nvPr/>
        </p:nvSpPr>
        <p:spPr bwMode="auto">
          <a:xfrm>
            <a:off x="76200" y="3870325"/>
            <a:ext cx="4343400" cy="338138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Helicity distribution function </a:t>
            </a:r>
            <a:r>
              <a:rPr lang="en-US" sz="1600" b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q(x),</a:t>
            </a:r>
            <a:r>
              <a:rPr lang="en-US" sz="1400" b="1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b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400" b="1">
                <a:latin typeface="Comic Sans MS" charset="0"/>
                <a:ea typeface="Comic Sans MS" charset="0"/>
                <a:cs typeface="Comic Sans MS" charset="0"/>
              </a:rPr>
              <a:t>G(x)</a:t>
            </a:r>
          </a:p>
        </p:txBody>
      </p:sp>
      <p:sp>
        <p:nvSpPr>
          <p:cNvPr id="65" name="Text Box 186"/>
          <p:cNvSpPr txBox="1">
            <a:spLocks noChangeArrowheads="1"/>
          </p:cNvSpPr>
          <p:nvPr/>
        </p:nvSpPr>
        <p:spPr bwMode="auto">
          <a:xfrm>
            <a:off x="4318000" y="1493838"/>
            <a:ext cx="4495800" cy="3397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Transversity distribution function </a:t>
            </a:r>
            <a:r>
              <a:rPr lang="en-US" sz="1600" b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q(x)</a:t>
            </a:r>
          </a:p>
        </p:txBody>
      </p: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4656138" y="3948113"/>
            <a:ext cx="3106737" cy="454025"/>
            <a:chOff x="4715933" y="5294313"/>
            <a:chExt cx="3106738" cy="454556"/>
          </a:xfrm>
        </p:grpSpPr>
        <p:grpSp>
          <p:nvGrpSpPr>
            <p:cNvPr id="14" name="Group 107"/>
            <p:cNvGrpSpPr>
              <a:grpSpLocks/>
            </p:cNvGrpSpPr>
            <p:nvPr/>
          </p:nvGrpSpPr>
          <p:grpSpPr bwMode="auto">
            <a:xfrm>
              <a:off x="4715933" y="5294313"/>
              <a:ext cx="3106738" cy="437508"/>
              <a:chOff x="4715933" y="5294313"/>
              <a:chExt cx="3106738" cy="437508"/>
            </a:xfrm>
          </p:grpSpPr>
          <p:graphicFrame>
            <p:nvGraphicFramePr>
              <p:cNvPr id="18441" name="Object 9"/>
              <p:cNvGraphicFramePr>
                <a:graphicFrameLocks noChangeAspect="1"/>
              </p:cNvGraphicFramePr>
              <p:nvPr/>
            </p:nvGraphicFramePr>
            <p:xfrm>
              <a:off x="7495646" y="5294313"/>
              <a:ext cx="327025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530" name="Equation" r:id="rId3" imgW="190500" imgH="241300" progId="Equation.DSMT4">
                      <p:embed/>
                    </p:oleObj>
                  </mc:Choice>
                  <mc:Fallback>
                    <p:oleObj name="Equation" r:id="rId3" imgW="1905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5646" y="5294313"/>
                            <a:ext cx="327025" cy="414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517" name="TextBox 104"/>
              <p:cNvSpPr txBox="1">
                <a:spLocks noChangeArrowheads="1"/>
              </p:cNvSpPr>
              <p:nvPr/>
            </p:nvSpPr>
            <p:spPr bwMode="auto">
              <a:xfrm>
                <a:off x="4715933" y="5393267"/>
                <a:ext cx="294193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latin typeface="Comic Sans MS" charset="0"/>
                    <a:ea typeface="Comic Sans MS" charset="0"/>
                    <a:cs typeface="Comic Sans MS" charset="0"/>
                  </a:rPr>
                  <a:t>Correlation between    and</a:t>
                </a:r>
              </a:p>
            </p:txBody>
          </p:sp>
        </p:grp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6794501" y="5355169"/>
            <a:ext cx="306211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31" name="Equation" r:id="rId5" imgW="177800" imgH="228600" progId="Equation.DSMT4">
                    <p:embed/>
                  </p:oleObj>
                </mc:Choice>
                <mc:Fallback>
                  <p:oleObj name="Equation" r:id="rId5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4501" y="5355169"/>
                          <a:ext cx="306211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4792663" y="5937250"/>
            <a:ext cx="3106737" cy="447675"/>
            <a:chOff x="4817533" y="2711979"/>
            <a:chExt cx="3106738" cy="446618"/>
          </a:xfrm>
        </p:grpSpPr>
        <p:grpSp>
          <p:nvGrpSpPr>
            <p:cNvPr id="16" name="Group 105"/>
            <p:cNvGrpSpPr>
              <a:grpSpLocks/>
            </p:cNvGrpSpPr>
            <p:nvPr/>
          </p:nvGrpSpPr>
          <p:grpSpPr bwMode="auto">
            <a:xfrm>
              <a:off x="4817533" y="2711979"/>
              <a:ext cx="3106738" cy="437508"/>
              <a:chOff x="4817533" y="2711979"/>
              <a:chExt cx="3106738" cy="437508"/>
            </a:xfrm>
          </p:grpSpPr>
          <p:graphicFrame>
            <p:nvGraphicFramePr>
              <p:cNvPr id="18436" name="Object 4"/>
              <p:cNvGraphicFramePr>
                <a:graphicFrameLocks noChangeAspect="1"/>
              </p:cNvGraphicFramePr>
              <p:nvPr/>
            </p:nvGraphicFramePr>
            <p:xfrm>
              <a:off x="7597246" y="2711979"/>
              <a:ext cx="327025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532" name="Equation" r:id="rId7" imgW="190500" imgH="241300" progId="Equation.DSMT4">
                      <p:embed/>
                    </p:oleObj>
                  </mc:Choice>
                  <mc:Fallback>
                    <p:oleObj name="Equation" r:id="rId7" imgW="1905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7246" y="2711979"/>
                            <a:ext cx="327025" cy="414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515" name="TextBox 88"/>
              <p:cNvSpPr txBox="1">
                <a:spLocks noChangeArrowheads="1"/>
              </p:cNvSpPr>
              <p:nvPr/>
            </p:nvSpPr>
            <p:spPr bwMode="auto">
              <a:xfrm>
                <a:off x="4817533" y="2810933"/>
                <a:ext cx="294193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latin typeface="Comic Sans MS" charset="0"/>
                    <a:ea typeface="Comic Sans MS" charset="0"/>
                    <a:cs typeface="Comic Sans MS" charset="0"/>
                  </a:rPr>
                  <a:t>Correlation between    and</a:t>
                </a:r>
              </a:p>
            </p:txBody>
          </p:sp>
        </p:grp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6898746" y="2764897"/>
            <a:ext cx="371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33" name="Equation" r:id="rId9" imgW="215900" imgH="228600" progId="Equation.DSMT4">
                    <p:embed/>
                  </p:oleObj>
                </mc:Choice>
                <mc:Fallback>
                  <p:oleObj name="Equation" r:id="rId9" imgW="215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8746" y="2764897"/>
                          <a:ext cx="3714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4741863" y="1714500"/>
            <a:ext cx="3171825" cy="398463"/>
            <a:chOff x="177800" y="5977465"/>
            <a:chExt cx="3172353" cy="398464"/>
          </a:xfrm>
        </p:grpSpPr>
        <p:sp>
          <p:nvSpPr>
            <p:cNvPr id="18513" name="TextBox 68"/>
            <p:cNvSpPr txBox="1">
              <a:spLocks noChangeArrowheads="1"/>
            </p:cNvSpPr>
            <p:nvPr/>
          </p:nvSpPr>
          <p:spPr bwMode="auto">
            <a:xfrm>
              <a:off x="177800" y="6019800"/>
              <a:ext cx="29419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Comic Sans MS" charset="0"/>
                  <a:ea typeface="Comic Sans MS" charset="0"/>
                  <a:cs typeface="Comic Sans MS" charset="0"/>
                </a:rPr>
                <a:t>Correlation between    and</a:t>
              </a:r>
            </a:p>
          </p:txBody>
        </p:sp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2253354" y="5977465"/>
            <a:ext cx="30638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34" name="Equation" r:id="rId11" imgW="177800" imgH="228600" progId="Equation.DSMT4">
                    <p:embed/>
                  </p:oleObj>
                </mc:Choice>
                <mc:Fallback>
                  <p:oleObj name="Equation" r:id="rId11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3354" y="5977465"/>
                          <a:ext cx="30638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2978678" y="5982229"/>
            <a:ext cx="371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35" name="Equation" r:id="rId13" imgW="215900" imgH="228600" progId="Equation.DSMT4">
                    <p:embed/>
                  </p:oleObj>
                </mc:Choice>
                <mc:Fallback>
                  <p:oleObj name="Equation" r:id="rId13" imgW="215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678" y="5982229"/>
                          <a:ext cx="3714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1"/>
          <p:cNvGrpSpPr>
            <a:grpSpLocks/>
          </p:cNvGrpSpPr>
          <p:nvPr/>
        </p:nvGrpSpPr>
        <p:grpSpPr bwMode="auto">
          <a:xfrm>
            <a:off x="4906963" y="4457700"/>
            <a:ext cx="838200" cy="1066800"/>
            <a:chOff x="240" y="528"/>
            <a:chExt cx="2496" cy="3168"/>
          </a:xfrm>
        </p:grpSpPr>
        <p:sp>
          <p:nvSpPr>
            <p:cNvPr id="18510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11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12" name="Oval 175"/>
            <p:cNvSpPr>
              <a:spLocks noChangeArrowheads="1"/>
            </p:cNvSpPr>
            <p:nvPr/>
          </p:nvSpPr>
          <p:spPr bwMode="auto">
            <a:xfrm>
              <a:off x="1225" y="2229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9" name="Group 176"/>
          <p:cNvGrpSpPr>
            <a:grpSpLocks/>
          </p:cNvGrpSpPr>
          <p:nvPr/>
        </p:nvGrpSpPr>
        <p:grpSpPr bwMode="auto">
          <a:xfrm rot="10800000">
            <a:off x="7002463" y="4419600"/>
            <a:ext cx="838200" cy="1143000"/>
            <a:chOff x="3120" y="528"/>
            <a:chExt cx="2496" cy="3168"/>
          </a:xfrm>
        </p:grpSpPr>
        <p:sp>
          <p:nvSpPr>
            <p:cNvPr id="18507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8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9" name="Oval 180"/>
            <p:cNvSpPr>
              <a:spLocks noChangeArrowheads="1"/>
            </p:cNvSpPr>
            <p:nvPr/>
          </p:nvSpPr>
          <p:spPr bwMode="auto">
            <a:xfrm>
              <a:off x="4080" y="224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5" name="Line 181"/>
          <p:cNvSpPr>
            <a:spLocks noChangeShapeType="1"/>
          </p:cNvSpPr>
          <p:nvPr/>
        </p:nvSpPr>
        <p:spPr bwMode="auto">
          <a:xfrm>
            <a:off x="6113463" y="4953000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4787900" y="5597525"/>
            <a:ext cx="3176588" cy="414338"/>
            <a:chOff x="4711700" y="2320395"/>
            <a:chExt cx="3176578" cy="414225"/>
          </a:xfrm>
        </p:grpSpPr>
        <p:sp>
          <p:nvSpPr>
            <p:cNvPr id="18506" name="Text Box 186"/>
            <p:cNvSpPr txBox="1">
              <a:spLocks noChangeArrowheads="1"/>
            </p:cNvSpPr>
            <p:nvPr/>
          </p:nvSpPr>
          <p:spPr bwMode="auto">
            <a:xfrm>
              <a:off x="4711700" y="2396066"/>
              <a:ext cx="3064933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charset="0"/>
                  <a:ea typeface="Comic Sans MS" charset="0"/>
                  <a:cs typeface="Comic Sans MS" charset="0"/>
                </a:rPr>
                <a:t>Sivers distribution function</a:t>
              </a:r>
            </a:p>
          </p:txBody>
        </p:sp>
        <p:graphicFrame>
          <p:nvGraphicFramePr>
            <p:cNvPr id="18439" name="Object 7"/>
            <p:cNvGraphicFramePr>
              <a:graphicFrameLocks noChangeAspect="1"/>
            </p:cNvGraphicFramePr>
            <p:nvPr/>
          </p:nvGraphicFramePr>
          <p:xfrm>
            <a:off x="7518391" y="2320395"/>
            <a:ext cx="369887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36" name="Equation" r:id="rId15" imgW="215900" imgH="228600" progId="Equation.DSMT4">
                    <p:embed/>
                  </p:oleObj>
                </mc:Choice>
                <mc:Fallback>
                  <p:oleObj name="Equation" r:id="rId15" imgW="215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391" y="2320395"/>
                          <a:ext cx="369887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126"/>
          <p:cNvGrpSpPr>
            <a:grpSpLocks/>
          </p:cNvGrpSpPr>
          <p:nvPr/>
        </p:nvGrpSpPr>
        <p:grpSpPr bwMode="auto">
          <a:xfrm rot="10800000">
            <a:off x="4933950" y="2919413"/>
            <a:ext cx="838200" cy="808037"/>
            <a:chOff x="240" y="1296"/>
            <a:chExt cx="2496" cy="2400"/>
          </a:xfrm>
        </p:grpSpPr>
        <p:sp>
          <p:nvSpPr>
            <p:cNvPr id="18503" name="Oval 128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4" name="AutoShape 129"/>
            <p:cNvSpPr>
              <a:spLocks noChangeArrowheads="1"/>
            </p:cNvSpPr>
            <p:nvPr/>
          </p:nvSpPr>
          <p:spPr bwMode="auto">
            <a:xfrm>
              <a:off x="1321" y="2027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5" name="Oval 130"/>
            <p:cNvSpPr>
              <a:spLocks noChangeArrowheads="1"/>
            </p:cNvSpPr>
            <p:nvPr/>
          </p:nvSpPr>
          <p:spPr bwMode="auto">
            <a:xfrm>
              <a:off x="1225" y="2555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22" name="Group 131"/>
          <p:cNvGrpSpPr>
            <a:grpSpLocks/>
          </p:cNvGrpSpPr>
          <p:nvPr/>
        </p:nvGrpSpPr>
        <p:grpSpPr bwMode="auto">
          <a:xfrm rot="10800000">
            <a:off x="6999288" y="2898775"/>
            <a:ext cx="838200" cy="865188"/>
            <a:chOff x="3120" y="1296"/>
            <a:chExt cx="2496" cy="2400"/>
          </a:xfrm>
        </p:grpSpPr>
        <p:sp>
          <p:nvSpPr>
            <p:cNvPr id="18500" name="Oval 133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1" name="AutoShape 134"/>
            <p:cNvSpPr>
              <a:spLocks noChangeArrowheads="1"/>
            </p:cNvSpPr>
            <p:nvPr/>
          </p:nvSpPr>
          <p:spPr bwMode="auto">
            <a:xfrm rot="10800000">
              <a:off x="4176" y="2393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2" name="Oval 135"/>
            <p:cNvSpPr>
              <a:spLocks noChangeArrowheads="1"/>
            </p:cNvSpPr>
            <p:nvPr/>
          </p:nvSpPr>
          <p:spPr bwMode="auto">
            <a:xfrm>
              <a:off x="4080" y="1961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00" name="Line 136"/>
          <p:cNvSpPr>
            <a:spLocks noChangeShapeType="1"/>
          </p:cNvSpPr>
          <p:nvPr/>
        </p:nvSpPr>
        <p:spPr bwMode="auto">
          <a:xfrm>
            <a:off x="6096000" y="3294063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100"/>
          <p:cNvGrpSpPr>
            <a:grpSpLocks/>
          </p:cNvGrpSpPr>
          <p:nvPr/>
        </p:nvGrpSpPr>
        <p:grpSpPr bwMode="auto">
          <a:xfrm>
            <a:off x="4343400" y="3730625"/>
            <a:ext cx="3940175" cy="392113"/>
            <a:chOff x="4436824" y="2435225"/>
            <a:chExt cx="3278951" cy="392113"/>
          </a:xfrm>
        </p:grpSpPr>
        <p:sp>
          <p:nvSpPr>
            <p:cNvPr id="18499" name="Text Box 186"/>
            <p:cNvSpPr txBox="1">
              <a:spLocks noChangeArrowheads="1"/>
            </p:cNvSpPr>
            <p:nvPr/>
          </p:nvSpPr>
          <p:spPr bwMode="auto">
            <a:xfrm>
              <a:off x="4436824" y="2472266"/>
              <a:ext cx="3064935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charset="0"/>
                  <a:ea typeface="Comic Sans MS" charset="0"/>
                  <a:cs typeface="Comic Sans MS" charset="0"/>
                </a:rPr>
                <a:t>Boer-Mulders distribution function</a:t>
              </a:r>
            </a:p>
          </p:txBody>
        </p:sp>
        <p:graphicFrame>
          <p:nvGraphicFramePr>
            <p:cNvPr id="18440" name="Object 8"/>
            <p:cNvGraphicFramePr>
              <a:graphicFrameLocks noChangeAspect="1"/>
            </p:cNvGraphicFramePr>
            <p:nvPr/>
          </p:nvGraphicFramePr>
          <p:xfrm>
            <a:off x="7389466" y="2435225"/>
            <a:ext cx="326309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37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9466" y="2435225"/>
                          <a:ext cx="326309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171"/>
          <p:cNvGrpSpPr>
            <a:grpSpLocks/>
          </p:cNvGrpSpPr>
          <p:nvPr/>
        </p:nvGrpSpPr>
        <p:grpSpPr bwMode="auto">
          <a:xfrm rot="-5400000">
            <a:off x="4872038" y="490538"/>
            <a:ext cx="838200" cy="1066800"/>
            <a:chOff x="240" y="528"/>
            <a:chExt cx="2496" cy="3168"/>
          </a:xfrm>
        </p:grpSpPr>
        <p:sp>
          <p:nvSpPr>
            <p:cNvPr id="18495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6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7" name="AutoShape 174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8" name="Oval 175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25" name="Group 176"/>
          <p:cNvGrpSpPr>
            <a:grpSpLocks/>
          </p:cNvGrpSpPr>
          <p:nvPr/>
        </p:nvGrpSpPr>
        <p:grpSpPr bwMode="auto">
          <a:xfrm rot="5400000">
            <a:off x="7086600" y="419100"/>
            <a:ext cx="838200" cy="1143000"/>
            <a:chOff x="3120" y="528"/>
            <a:chExt cx="2496" cy="3168"/>
          </a:xfrm>
        </p:grpSpPr>
        <p:sp>
          <p:nvSpPr>
            <p:cNvPr id="18491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2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3" name="AutoShape 179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4" name="Oval 180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20" name="Line 181"/>
          <p:cNvSpPr>
            <a:spLocks noChangeShapeType="1"/>
          </p:cNvSpPr>
          <p:nvPr/>
        </p:nvSpPr>
        <p:spPr bwMode="auto">
          <a:xfrm>
            <a:off x="6121400" y="985838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8606363" y="1689095"/>
            <a:ext cx="461665" cy="4093428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66FF"/>
                </a:solidFill>
                <a:latin typeface="Comic Sans MS"/>
                <a:ea typeface="+mn-ea"/>
                <a:cs typeface="Comic Sans MS"/>
              </a:rPr>
              <a:t>Single Spin Asymmetries </a:t>
            </a:r>
          </a:p>
        </p:txBody>
      </p:sp>
      <p:sp>
        <p:nvSpPr>
          <p:cNvPr id="123" name="AutoShape 14"/>
          <p:cNvSpPr>
            <a:spLocks noChangeArrowheads="1"/>
          </p:cNvSpPr>
          <p:nvPr/>
        </p:nvSpPr>
        <p:spPr bwMode="auto">
          <a:xfrm>
            <a:off x="4204632" y="2172524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5004330" y="2134393"/>
            <a:ext cx="358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omic Sans MS" charset="0"/>
                <a:ea typeface="Comic Sans MS" charset="0"/>
                <a:cs typeface="Comic Sans MS" charset="0"/>
              </a:rPr>
              <a:t>beyond collinear picture</a:t>
            </a:r>
          </a:p>
          <a:p>
            <a:r>
              <a:rPr lang="en-US" b="1" dirty="0">
                <a:latin typeface="Comic Sans MS" charset="0"/>
                <a:ea typeface="Comic Sans MS" charset="0"/>
                <a:cs typeface="Comic Sans MS" charset="0"/>
              </a:rPr>
              <a:t>Explore spin orbit correlations</a:t>
            </a:r>
          </a:p>
        </p:txBody>
      </p:sp>
      <p:sp>
        <p:nvSpPr>
          <p:cNvPr id="121" name="Right Brace 120"/>
          <p:cNvSpPr/>
          <p:nvPr/>
        </p:nvSpPr>
        <p:spPr bwMode="auto">
          <a:xfrm>
            <a:off x="8335963" y="813288"/>
            <a:ext cx="371475" cy="5524012"/>
          </a:xfrm>
          <a:prstGeom prst="rightBrace">
            <a:avLst/>
          </a:prstGeom>
          <a:noFill/>
          <a:ln w="3810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18490" name="Slide Number Placeholder 1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D408F7-FC60-EA4F-B641-88D916029B50}" type="slidenum">
              <a:rPr lang="en-US"/>
              <a:pPr/>
              <a:t>20</a:t>
            </a:fld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6267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5" grpId="0" animBg="1"/>
      <p:bldP spid="100" grpId="0" animBg="1"/>
      <p:bldP spid="120" grpId="0" animBg="1"/>
      <p:bldP spid="124" grpId="0"/>
      <p:bldP spid="1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" y="762637"/>
            <a:ext cx="44196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231" y="1220232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83" y="638896"/>
            <a:ext cx="2119757" cy="1622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" y="4025900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 descr="photon.t.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760" y="4025900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: Decay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283" y="638896"/>
            <a:ext cx="2119757" cy="1622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025900"/>
            <a:ext cx="40959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and/or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169920"/>
            <a:ext cx="4480714" cy="3949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Using SARTRE: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Cross section 500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6.9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      200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1.1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in agreement with theoretical calculations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500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 1600 J/</a:t>
            </a:r>
            <a:r>
              <a:rPr lang="en-US" sz="1600" b="1" dirty="0" smtClean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 290 pb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550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baseline="30000" dirty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 err="1" smtClean="0"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:  3650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1800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100 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no trigger efficiencies or detector effects </a:t>
            </a: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included yet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need more statistics 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p↑Au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8320" y="99822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" y="762637"/>
            <a:ext cx="44196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231" y="1220232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" y="4025900"/>
            <a:ext cx="4006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-0.016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0.2&lt;t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15283" y="638896"/>
            <a:ext cx="2119757" cy="1622341"/>
            <a:chOff x="6715283" y="638896"/>
            <a:chExt cx="2119757" cy="16223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8720" y="2907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Au: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813" y="17591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487" y="5068808"/>
            <a:ext cx="5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Au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660" y="4705588"/>
            <a:ext cx="41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Decay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025900"/>
            <a:ext cx="4006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&gt;-0.016 and -0.2&lt;t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and/or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97200"/>
            <a:ext cx="4480714" cy="444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Using SARTRE: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Cross section 200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38.5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200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1.6 10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in agreement with theoretical calculations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2</a:t>
            </a:r>
            <a:r>
              <a:rPr lang="en-US" sz="1600" b="1" dirty="0" smtClean="0">
                <a:latin typeface="Comic Sans MS"/>
                <a:cs typeface="Comic Sans MS"/>
              </a:rPr>
              <a:t>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 5450 J/</a:t>
            </a:r>
            <a:r>
              <a:rPr lang="en-US" sz="1600" b="1" dirty="0" smtClean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 51 pb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11000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baseline="30000" dirty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:  1558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1.2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           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155800 J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/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no trigger efficiencies or detector effects </a:t>
            </a: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included yet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Caveat: </a:t>
            </a:r>
            <a:r>
              <a:rPr lang="en-US" sz="1600" b="1" dirty="0" smtClean="0">
                <a:latin typeface="Comic Sans MS"/>
                <a:cs typeface="Comic Sans MS"/>
              </a:rPr>
              <a:t>Q</a:t>
            </a:r>
            <a:r>
              <a:rPr lang="en-US" sz="1600" b="1" baseline="30000" dirty="0" smtClean="0">
                <a:latin typeface="Comic Sans MS"/>
                <a:cs typeface="Comic Sans MS"/>
              </a:rPr>
              <a:t>2</a:t>
            </a:r>
            <a:r>
              <a:rPr lang="en-US" sz="1600" b="1" dirty="0" smtClean="0">
                <a:latin typeface="Comic Sans MS"/>
                <a:cs typeface="Comic Sans MS"/>
              </a:rPr>
              <a:t>-distribution for Au (=t</a:t>
            </a:r>
            <a:r>
              <a:rPr lang="en-US" sz="1600" b="1" baseline="-25000" dirty="0" smtClean="0">
                <a:latin typeface="Comic Sans MS"/>
                <a:cs typeface="Comic Sans MS"/>
              </a:rPr>
              <a:t>1</a:t>
            </a:r>
            <a:r>
              <a:rPr lang="en-US" sz="1600" b="1" dirty="0" smtClean="0">
                <a:latin typeface="Comic Sans MS"/>
                <a:cs typeface="Comic Sans MS"/>
              </a:rPr>
              <a:t>) 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needs to be extended in MC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more statistics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38.5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~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10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>
              <a:latin typeface="Comic Sans MS"/>
              <a:cs typeface="Comic Sans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67683" y="791296"/>
            <a:ext cx="2119757" cy="1622341"/>
            <a:chOff x="6715283" y="638896"/>
            <a:chExt cx="2119757" cy="16223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67683" y="2044305"/>
            <a:ext cx="7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Bold"/>
                <a:cs typeface="Comic Sans MS Bold"/>
              </a:rPr>
              <a:t>black</a:t>
            </a:r>
            <a:endParaRPr lang="en-US" dirty="0">
              <a:solidFill>
                <a:srgbClr val="000000"/>
              </a:solidFill>
              <a:latin typeface="Comic Sans MS Bold"/>
              <a:cs typeface="Comic Sans MS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79414" y="1304632"/>
            <a:ext cx="2119757" cy="1622341"/>
            <a:chOff x="6715283" y="638896"/>
            <a:chExt cx="2119757" cy="16223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8320" y="762637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1251" y="756091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9600" y="1589564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0152" y="165562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04814" y="18013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Comic Sans MS Bold"/>
                <a:cs typeface="Comic Sans MS Bold"/>
              </a:rPr>
              <a:t>magenta</a:t>
            </a:r>
            <a:endParaRPr lang="en-US" dirty="0">
              <a:solidFill>
                <a:srgbClr val="FF00FF"/>
              </a:solidFill>
              <a:latin typeface="Comic Sans MS Bold"/>
              <a:cs typeface="Comic Sans MS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8320" y="99822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7255" y="615670"/>
            <a:ext cx="862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in </a:t>
            </a:r>
            <a:r>
              <a:rPr lang="en-US" b="1" baseline="30000" dirty="0" smtClean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He-proton collisions 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Sivers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fcts</a:t>
            </a:r>
            <a:r>
              <a:rPr lang="en-US" dirty="0" smtClean="0">
                <a:latin typeface="Comic Sans MS"/>
                <a:cs typeface="Comic Sans MS"/>
              </a:rPr>
              <a:t>. for </a:t>
            </a:r>
            <a:r>
              <a:rPr lang="en-US" dirty="0" err="1" smtClean="0">
                <a:latin typeface="Comic Sans MS"/>
                <a:cs typeface="Comic Sans MS"/>
              </a:rPr>
              <a:t>u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dirty="0" err="1" smtClean="0">
                <a:latin typeface="Comic Sans MS"/>
                <a:cs typeface="Comic Sans MS"/>
              </a:rPr>
              <a:t>d</a:t>
            </a:r>
            <a:r>
              <a:rPr lang="en-US" dirty="0" smtClean="0">
                <a:latin typeface="Comic Sans MS"/>
                <a:cs typeface="Comic Sans MS"/>
              </a:rPr>
              <a:t> quarks opposite in sign and slightly larger for </a:t>
            </a:r>
            <a:r>
              <a:rPr lang="en-US" dirty="0" err="1" smtClean="0">
                <a:latin typeface="Comic Sans MS"/>
                <a:cs typeface="Comic Sans MS"/>
              </a:rPr>
              <a:t>d</a:t>
            </a:r>
            <a:r>
              <a:rPr lang="en-US" dirty="0" smtClean="0">
                <a:latin typeface="Comic Sans MS"/>
                <a:cs typeface="Comic Sans MS"/>
              </a:rPr>
              <a:t> quarks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2" name="Gruppierung 25"/>
          <p:cNvGrpSpPr/>
          <p:nvPr/>
        </p:nvGrpSpPr>
        <p:grpSpPr>
          <a:xfrm>
            <a:off x="151478" y="1186727"/>
            <a:ext cx="9166159" cy="3502394"/>
            <a:chOff x="151478" y="1186727"/>
            <a:chExt cx="9166159" cy="3502394"/>
          </a:xfrm>
        </p:grpSpPr>
        <p:grpSp>
          <p:nvGrpSpPr>
            <p:cNvPr id="7" name="Gruppierung 22"/>
            <p:cNvGrpSpPr/>
            <p:nvPr/>
          </p:nvGrpSpPr>
          <p:grpSpPr>
            <a:xfrm>
              <a:off x="151478" y="1186727"/>
              <a:ext cx="9166159" cy="3502394"/>
              <a:chOff x="151478" y="1186727"/>
              <a:chExt cx="9166159" cy="3502394"/>
            </a:xfrm>
          </p:grpSpPr>
          <p:grpSp>
            <p:nvGrpSpPr>
              <p:cNvPr id="10" name="Gruppierung 21"/>
              <p:cNvGrpSpPr/>
              <p:nvPr/>
            </p:nvGrpSpPr>
            <p:grpSpPr>
              <a:xfrm>
                <a:off x="151478" y="1186727"/>
                <a:ext cx="9166159" cy="1168320"/>
                <a:chOff x="151478" y="1186727"/>
                <a:chExt cx="9166159" cy="1168320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4079999" y="1281347"/>
                  <a:ext cx="30563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F6D2"/>
                      </a:solidFill>
                      <a:latin typeface="Comic Sans MS"/>
                      <a:cs typeface="Comic Sans MS"/>
                    </a:rPr>
                    <a:t>Z. Kang @ 2010 Iowa RSC meeting </a:t>
                  </a:r>
                  <a:endParaRPr lang="en-US" sz="1400" dirty="0">
                    <a:solidFill>
                      <a:srgbClr val="FFF6D2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6" name="Textfeld 5"/>
                <p:cNvSpPr txBox="1"/>
                <p:nvPr/>
              </p:nvSpPr>
              <p:spPr>
                <a:xfrm>
                  <a:off x="476755" y="1631772"/>
                  <a:ext cx="8840882" cy="723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dirty="0" smtClean="0">
                      <a:latin typeface="Comic Sans MS"/>
                      <a:cs typeface="Comic Sans MS"/>
                    </a:rPr>
                    <a:t> </a:t>
                  </a:r>
                  <a:r>
                    <a:rPr lang="en-US" dirty="0" err="1" smtClean="0">
                      <a:latin typeface="Comic Sans MS"/>
                      <a:cs typeface="Comic Sans MS"/>
                    </a:rPr>
                    <a:t>u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 &lt;-&gt; </a:t>
                  </a:r>
                  <a:r>
                    <a:rPr lang="en-US" dirty="0" err="1" smtClean="0">
                      <a:latin typeface="Comic Sans MS"/>
                      <a:cs typeface="Comic Sans MS"/>
                    </a:rPr>
                    <a:t>d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 </a:t>
                  </a:r>
                  <a:r>
                    <a:rPr lang="en-US" dirty="0" err="1" smtClean="0">
                      <a:latin typeface="Comic Sans MS"/>
                      <a:cs typeface="Comic Sans MS"/>
                    </a:rPr>
                    <a:t>isospin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 rotation leads to different signs for A</a:t>
                  </a:r>
                  <a:r>
                    <a:rPr lang="en-US" sz="1600" baseline="-25000" dirty="0" smtClean="0">
                      <a:latin typeface="Comic Sans MS"/>
                      <a:cs typeface="Comic Sans MS"/>
                    </a:rPr>
                    <a:t>N 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for protons and neutrons</a:t>
                  </a:r>
                </a:p>
                <a:p>
                  <a:pPr>
                    <a:buFont typeface="Arial"/>
                    <a:buChar char="•"/>
                  </a:pPr>
                  <a:r>
                    <a:rPr lang="en-US" dirty="0" smtClean="0">
                      <a:latin typeface="Comic Sans MS"/>
                      <a:cs typeface="Comic Sans MS"/>
                    </a:rPr>
                    <a:t> asymmetries for neutrons are larger </a:t>
                  </a:r>
                  <a:r>
                    <a:rPr lang="en-US" sz="1400" dirty="0" smtClean="0">
                      <a:latin typeface="Comic Sans MS"/>
                      <a:cs typeface="Comic Sans MS"/>
                    </a:rPr>
                    <a:t>(due to electric charges) </a:t>
                  </a:r>
                  <a:endParaRPr lang="en-US" dirty="0">
                    <a:latin typeface="Comic Sans MS"/>
                    <a:cs typeface="Comic Sans MS"/>
                  </a:endParaRPr>
                </a:p>
              </p:txBody>
            </p:sp>
            <p:pic>
              <p:nvPicPr>
                <p:cNvPr id="8" name="Bild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1478" y="1186727"/>
                  <a:ext cx="349563" cy="492973"/>
                </a:xfrm>
                <a:prstGeom prst="rect">
                  <a:avLst/>
                </a:prstGeom>
              </p:spPr>
            </p:pic>
            <p:sp>
              <p:nvSpPr>
                <p:cNvPr id="9" name="Textfeld 8"/>
                <p:cNvSpPr txBox="1"/>
                <p:nvPr/>
              </p:nvSpPr>
              <p:spPr>
                <a:xfrm>
                  <a:off x="547651" y="1219792"/>
                  <a:ext cx="31647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Comic Sans MS"/>
                      <a:cs typeface="Comic Sans MS"/>
                    </a:rPr>
                    <a:t>expectations for </a:t>
                  </a:r>
                  <a:r>
                    <a:rPr lang="en-US" b="1" dirty="0" err="1" smtClean="0">
                      <a:latin typeface="Comic Sans MS"/>
                      <a:cs typeface="Comic Sans MS"/>
                    </a:rPr>
                    <a:t>Drell</a:t>
                  </a:r>
                  <a:r>
                    <a:rPr lang="en-US" b="1" dirty="0" smtClean="0">
                      <a:latin typeface="Comic Sans MS"/>
                      <a:cs typeface="Comic Sans MS"/>
                    </a:rPr>
                    <a:t> Yan</a:t>
                  </a:r>
                  <a:endParaRPr lang="en-US" b="1" dirty="0">
                    <a:latin typeface="Comic Sans MS"/>
                    <a:cs typeface="Comic Sans MS"/>
                  </a:endParaRPr>
                </a:p>
              </p:txBody>
            </p:sp>
          </p:grpSp>
          <p:pic>
            <p:nvPicPr>
              <p:cNvPr id="12" name="Bild 1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13029" y="2355047"/>
                <a:ext cx="2689580" cy="230295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</p:pic>
          <p:pic>
            <p:nvPicPr>
              <p:cNvPr id="13" name="Bild 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95278" y="2343065"/>
                <a:ext cx="2727393" cy="234605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3743594" y="2450903"/>
              <a:ext cx="863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proton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912632" y="3918001"/>
              <a:ext cx="98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neutron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uppierung 24"/>
          <p:cNvGrpSpPr/>
          <p:nvPr/>
        </p:nvGrpSpPr>
        <p:grpSpPr>
          <a:xfrm>
            <a:off x="129096" y="4490562"/>
            <a:ext cx="8093516" cy="2243761"/>
            <a:chOff x="129096" y="4490562"/>
            <a:chExt cx="8093516" cy="2243761"/>
          </a:xfrm>
        </p:grpSpPr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278" y="4658000"/>
              <a:ext cx="2827334" cy="2076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</p:pic>
        <p:grpSp>
          <p:nvGrpSpPr>
            <p:cNvPr id="22" name="Gruppierung 23"/>
            <p:cNvGrpSpPr/>
            <p:nvPr/>
          </p:nvGrpSpPr>
          <p:grpSpPr>
            <a:xfrm>
              <a:off x="129096" y="4490562"/>
              <a:ext cx="5286419" cy="1383628"/>
              <a:chOff x="129096" y="4490562"/>
              <a:chExt cx="5286419" cy="1383628"/>
            </a:xfrm>
          </p:grpSpPr>
          <p:pic>
            <p:nvPicPr>
              <p:cNvPr id="16" name="Bild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9096" y="4490562"/>
                <a:ext cx="349563" cy="492973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/>
            </p:nvSpPr>
            <p:spPr>
              <a:xfrm>
                <a:off x="511711" y="4521262"/>
                <a:ext cx="3241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mic Sans MS"/>
                    <a:cs typeface="Comic Sans MS"/>
                  </a:rPr>
                  <a:t>expectations for A</a:t>
                </a:r>
                <a:r>
                  <a:rPr lang="en-US" b="1" baseline="-25000" dirty="0" smtClean="0">
                    <a:latin typeface="Comic Sans MS"/>
                    <a:cs typeface="Comic Sans MS"/>
                  </a:rPr>
                  <a:t>N</a:t>
                </a:r>
                <a:r>
                  <a:rPr lang="en-US" b="1" dirty="0" smtClean="0">
                    <a:latin typeface="Comic Sans MS"/>
                    <a:cs typeface="Comic Sans MS"/>
                  </a:rPr>
                  <a:t> (</a:t>
                </a:r>
                <a:r>
                  <a:rPr lang="en-US" b="1" dirty="0" err="1" smtClean="0">
                    <a:latin typeface="Comic Sans MS"/>
                    <a:cs typeface="Comic Sans MS"/>
                  </a:rPr>
                  <a:t>pions</a:t>
                </a:r>
                <a:r>
                  <a:rPr lang="en-US" b="1" dirty="0" smtClean="0">
                    <a:latin typeface="Comic Sans MS"/>
                    <a:cs typeface="Comic Sans MS"/>
                  </a:rPr>
                  <a:t>)</a:t>
                </a:r>
                <a:endParaRPr lang="en-US" b="1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547651" y="4997027"/>
                <a:ext cx="4867864" cy="87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similar effect for </a:t>
                </a:r>
                <a:r>
                  <a:rPr lang="en-US" sz="1600" dirty="0" err="1" smtClean="0">
                    <a:latin typeface="Lucida Grande"/>
                    <a:ea typeface="Lucida Grande"/>
                    <a:cs typeface="Lucida Grande"/>
                  </a:rPr>
                  <a:t>π</a:t>
                </a:r>
                <a:r>
                  <a:rPr lang="en-US" sz="1600" baseline="30000" dirty="0" smtClean="0">
                    <a:latin typeface="Lucida Grande"/>
                    <a:ea typeface="Lucida Grande"/>
                    <a:cs typeface="Lucida Grande"/>
                  </a:rPr>
                  <a:t>±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(</a:t>
                </a:r>
                <a:r>
                  <a:rPr lang="en-US" sz="1600" dirty="0" smtClean="0">
                    <a:latin typeface="Lucida Grande"/>
                    <a:ea typeface="Lucida Grande"/>
                    <a:cs typeface="Lucida Grande"/>
                  </a:rPr>
                  <a:t>π</a:t>
                </a:r>
                <a:r>
                  <a:rPr lang="en-US" sz="1600" baseline="30000" dirty="0" smtClean="0">
                    <a:latin typeface="Comic Sans MS"/>
                    <a:cs typeface="Comic Sans MS"/>
                  </a:rPr>
                  <a:t>0 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unchanged)</a:t>
                </a:r>
              </a:p>
              <a:p>
                <a:r>
                  <a:rPr lang="en-US" sz="1600" dirty="0" smtClean="0">
                    <a:latin typeface="Comic Sans MS"/>
                    <a:cs typeface="Comic Sans MS"/>
                  </a:rPr>
                  <a:t>  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this time computed within twist-3 formalism</a:t>
                </a:r>
              </a:p>
              <a:p>
                <a:r>
                  <a:rPr lang="en-US" sz="1400" dirty="0" smtClean="0">
                    <a:latin typeface="Comic Sans MS"/>
                    <a:cs typeface="Comic Sans MS"/>
                  </a:rPr>
                  <a:t>  here, effect due to favored/</a:t>
                </a:r>
                <a:r>
                  <a:rPr lang="en-US" sz="1400" dirty="0" err="1" smtClean="0">
                    <a:latin typeface="Comic Sans MS"/>
                    <a:cs typeface="Comic Sans MS"/>
                  </a:rPr>
                  <a:t>unfavored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 fragmentation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21" name="Textfeld 20"/>
          <p:cNvSpPr txBox="1"/>
          <p:nvPr/>
        </p:nvSpPr>
        <p:spPr>
          <a:xfrm>
            <a:off x="870234" y="5878138"/>
            <a:ext cx="4324171" cy="723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3He: helpful input for understanding 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00" normalizeH="0" baseline="0" noProof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The long term future future of pp@RHIC</a:t>
            </a:r>
            <a:endParaRPr kumimoji="0" lang="en-US" sz="3000" b="1" i="0" u="none" strike="noStrike" kern="1200" cap="none" spc="-10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8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0"/>
            <a:ext cx="8001000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-5000" contrast="5000"/>
          </a:blip>
          <a:stretch>
            <a:fillRect/>
          </a:stretch>
        </p:blipFill>
        <p:spPr>
          <a:xfrm>
            <a:off x="361216" y="758979"/>
            <a:ext cx="8512142" cy="403113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471525" y="819936"/>
            <a:ext cx="1992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FF00"/>
                </a:solidFill>
                <a:latin typeface="Comic Sans MS"/>
                <a:cs typeface="Comic Sans MS"/>
              </a:rPr>
              <a:t>de </a:t>
            </a:r>
            <a:r>
              <a:rPr lang="en-US" sz="14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Florian</a:t>
            </a:r>
            <a:r>
              <a:rPr lang="en-US" sz="1400" dirty="0" smtClean="0">
                <a:solidFill>
                  <a:srgbClr val="80FF00"/>
                </a:solidFill>
                <a:latin typeface="Comic Sans MS"/>
                <a:cs typeface="Comic Sans MS"/>
              </a:rPr>
              <a:t>, </a:t>
            </a:r>
            <a:r>
              <a:rPr lang="en-US" sz="14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Vogelsang</a:t>
            </a:r>
            <a:endParaRPr lang="en-US" sz="1400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expectations for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L</a:t>
            </a:r>
            <a:r>
              <a:rPr lang="en-US" baseline="30000" dirty="0" err="1" smtClean="0"/>
              <a:t>e</a:t>
            </a:r>
            <a:r>
              <a:rPr lang="en-US" dirty="0" smtClean="0"/>
              <a:t>  in pp collisions</a:t>
            </a:r>
            <a:endParaRPr lang="en-US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9" name="Bild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55" y="1337590"/>
            <a:ext cx="419100" cy="241300"/>
          </a:xfrm>
          <a:prstGeom prst="rect">
            <a:avLst/>
          </a:prstGeom>
        </p:spPr>
      </p:pic>
      <p:pic>
        <p:nvPicPr>
          <p:cNvPr id="30" name="Bild 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45" y="2936203"/>
            <a:ext cx="419100" cy="241300"/>
          </a:xfrm>
          <a:prstGeom prst="rect">
            <a:avLst/>
          </a:prstGeom>
        </p:spPr>
      </p:pic>
      <p:pic>
        <p:nvPicPr>
          <p:cNvPr id="31" name="Bild 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818" y="2199285"/>
            <a:ext cx="419100" cy="241300"/>
          </a:xfrm>
          <a:prstGeom prst="rect">
            <a:avLst/>
          </a:prstGeom>
        </p:spPr>
      </p:pic>
      <p:pic>
        <p:nvPicPr>
          <p:cNvPr id="38" name="Bild 9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038" y="2281518"/>
            <a:ext cx="444500" cy="279400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414343" y="4392733"/>
            <a:ext cx="4457256" cy="1993428"/>
            <a:chOff x="414343" y="4392733"/>
            <a:chExt cx="4457256" cy="1993428"/>
          </a:xfrm>
        </p:grpSpPr>
        <p:grpSp>
          <p:nvGrpSpPr>
            <p:cNvPr id="6" name="Gruppierung 23"/>
            <p:cNvGrpSpPr/>
            <p:nvPr/>
          </p:nvGrpSpPr>
          <p:grpSpPr>
            <a:xfrm>
              <a:off x="414343" y="4392733"/>
              <a:ext cx="4457256" cy="1993428"/>
              <a:chOff x="414343" y="4392733"/>
              <a:chExt cx="4457256" cy="1993428"/>
            </a:xfrm>
          </p:grpSpPr>
          <p:pic>
            <p:nvPicPr>
              <p:cNvPr id="18" name="Bild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7631" y="4730768"/>
                <a:ext cx="1745281" cy="830560"/>
              </a:xfrm>
              <a:prstGeom prst="rect">
                <a:avLst/>
              </a:prstGeom>
            </p:spPr>
          </p:pic>
          <p:cxnSp>
            <p:nvCxnSpPr>
              <p:cNvPr id="9" name="Gerade Verbindung mit Pfeil 8"/>
              <p:cNvCxnSpPr/>
              <p:nvPr/>
            </p:nvCxnSpPr>
            <p:spPr>
              <a:xfrm>
                <a:off x="929373" y="4732356"/>
                <a:ext cx="3509838" cy="1588"/>
              </a:xfrm>
              <a:prstGeom prst="straightConnector1">
                <a:avLst/>
              </a:prstGeom>
              <a:ln w="31750">
                <a:solidFill>
                  <a:srgbClr val="CC66FF"/>
                </a:solidFill>
                <a:headEnd type="arrow"/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1103868" y="4790118"/>
                <a:ext cx="823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t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605429" y="4790118"/>
                <a:ext cx="8337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u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103868" y="6016829"/>
                <a:ext cx="2365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strong sensitivity to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pic>
            <p:nvPicPr>
              <p:cNvPr id="19" name="Bild 18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438" y="5579672"/>
                <a:ext cx="3746500" cy="266700"/>
              </a:xfrm>
              <a:prstGeom prst="rect">
                <a:avLst/>
              </a:prstGeom>
              <a:solidFill>
                <a:srgbClr val="FFFFEF"/>
              </a:solidFill>
            </p:spPr>
          </p:pic>
          <p:cxnSp>
            <p:nvCxnSpPr>
              <p:cNvPr id="22" name="Gerade Verbindung mit Pfeil 21"/>
              <p:cNvCxnSpPr/>
              <p:nvPr/>
            </p:nvCxnSpPr>
            <p:spPr>
              <a:xfrm rot="10800000">
                <a:off x="1554911" y="5128672"/>
                <a:ext cx="593477" cy="415390"/>
              </a:xfrm>
              <a:prstGeom prst="straightConnector1">
                <a:avLst/>
              </a:prstGeom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/>
              <p:nvPr/>
            </p:nvCxnSpPr>
            <p:spPr>
              <a:xfrm rot="10800000">
                <a:off x="3786385" y="5128673"/>
                <a:ext cx="462914" cy="415393"/>
              </a:xfrm>
              <a:prstGeom prst="straightConnector1">
                <a:avLst/>
              </a:prstGeom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Bild 34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4343" y="4392733"/>
                <a:ext cx="1612900" cy="266700"/>
              </a:xfrm>
              <a:prstGeom prst="rect">
                <a:avLst/>
              </a:prstGeom>
            </p:spPr>
          </p:pic>
          <p:pic>
            <p:nvPicPr>
              <p:cNvPr id="36" name="Bild 35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0599" y="4399322"/>
                <a:ext cx="1651000" cy="266700"/>
              </a:xfrm>
              <a:prstGeom prst="rect">
                <a:avLst/>
              </a:prstGeom>
            </p:spPr>
          </p:pic>
        </p:grp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7924" y="6112705"/>
            <a:ext cx="368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12" name="Equation" r:id="rId12" imgW="368300" imgH="241300" progId="Equation.DSMT4">
                    <p:embed/>
                  </p:oleObj>
                </mc:Choice>
                <mc:Fallback>
                  <p:oleObj name="Equation" r:id="rId12" imgW="3683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924" y="6112705"/>
                          <a:ext cx="368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9"/>
          <p:cNvGrpSpPr/>
          <p:nvPr/>
        </p:nvGrpSpPr>
        <p:grpSpPr>
          <a:xfrm>
            <a:off x="5091248" y="4730768"/>
            <a:ext cx="3746500" cy="1655393"/>
            <a:chOff x="5091248" y="4730768"/>
            <a:chExt cx="3746500" cy="1655393"/>
          </a:xfrm>
        </p:grpSpPr>
        <p:grpSp>
          <p:nvGrpSpPr>
            <p:cNvPr id="8" name="Gruppierung 25"/>
            <p:cNvGrpSpPr/>
            <p:nvPr/>
          </p:nvGrpSpPr>
          <p:grpSpPr>
            <a:xfrm>
              <a:off x="5091248" y="4730768"/>
              <a:ext cx="3746500" cy="1655393"/>
              <a:chOff x="5091248" y="4730768"/>
              <a:chExt cx="3746500" cy="1655393"/>
            </a:xfrm>
            <a:noFill/>
          </p:grpSpPr>
          <p:cxnSp>
            <p:nvCxnSpPr>
              <p:cNvPr id="12" name="Gerade Verbindung mit Pfeil 11"/>
              <p:cNvCxnSpPr/>
              <p:nvPr/>
            </p:nvCxnSpPr>
            <p:spPr>
              <a:xfrm>
                <a:off x="5141352" y="4730768"/>
                <a:ext cx="3509838" cy="1588"/>
              </a:xfrm>
              <a:prstGeom prst="straightConnector1">
                <a:avLst/>
              </a:prstGeom>
              <a:grpFill/>
              <a:ln w="31750">
                <a:solidFill>
                  <a:srgbClr val="CC66FF"/>
                </a:solidFill>
                <a:headEnd type="arrow"/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/>
              <p:cNvSpPr txBox="1"/>
              <p:nvPr/>
            </p:nvSpPr>
            <p:spPr>
              <a:xfrm>
                <a:off x="5263405" y="4790118"/>
                <a:ext cx="823763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t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7793668" y="4790118"/>
                <a:ext cx="833782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u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pic>
            <p:nvPicPr>
              <p:cNvPr id="20" name="Bild 19" descr="latex-image-1.pdf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1248" y="5579672"/>
                <a:ext cx="3746500" cy="266700"/>
              </a:xfrm>
              <a:prstGeom prst="rect">
                <a:avLst/>
              </a:prstGeom>
              <a:solidFill>
                <a:srgbClr val="FFFFEF"/>
              </a:solidFill>
            </p:spPr>
          </p:pic>
          <p:cxnSp>
            <p:nvCxnSpPr>
              <p:cNvPr id="25" name="Gerade Verbindung mit Pfeil 24"/>
              <p:cNvCxnSpPr/>
              <p:nvPr/>
            </p:nvCxnSpPr>
            <p:spPr>
              <a:xfrm rot="10800000">
                <a:off x="5875424" y="5128672"/>
                <a:ext cx="2511722" cy="415392"/>
              </a:xfrm>
              <a:prstGeom prst="straightConnector1">
                <a:avLst/>
              </a:prstGeom>
              <a:grpFill/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/>
            </p:nvCxnSpPr>
            <p:spPr>
              <a:xfrm flipV="1">
                <a:off x="6468901" y="4973608"/>
                <a:ext cx="1324767" cy="570454"/>
              </a:xfrm>
              <a:prstGeom prst="straightConnector1">
                <a:avLst/>
              </a:prstGeom>
              <a:grpFill/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/>
            </p:nvSpPr>
            <p:spPr>
              <a:xfrm>
                <a:off x="5382055" y="6016829"/>
                <a:ext cx="241161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limited sensitivity to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7715568" y="6024563"/>
            <a:ext cx="381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13" name="Equation" r:id="rId15" imgW="381000" imgH="317500" progId="Equation.DSMT4">
                    <p:embed/>
                  </p:oleObj>
                </mc:Choice>
                <mc:Fallback>
                  <p:oleObj name="Equation" r:id="rId15" imgW="381000" imgH="317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568" y="6024563"/>
                          <a:ext cx="3810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4696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√s of W cross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862507"/>
              </p:ext>
            </p:extLst>
          </p:nvPr>
        </p:nvGraphicFramePr>
        <p:xfrm>
          <a:off x="260350" y="660064"/>
          <a:ext cx="1816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5" name="Equation" r:id="rId3" imgW="1816100" imgH="673100" progId="Equation.DSMT4">
                  <p:embed/>
                </p:oleObj>
              </mc:Choice>
              <mc:Fallback>
                <p:oleObj name="Equation" r:id="rId3" imgW="18161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" y="660064"/>
                        <a:ext cx="1816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0800" y="1372300"/>
            <a:ext cx="8712522" cy="305966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" charset="2"/>
              <a:buNone/>
            </a:pPr>
            <a:r>
              <a:rPr lang="en-US" dirty="0" smtClean="0">
                <a:solidFill>
                  <a:srgbClr val="CC66FF"/>
                </a:solidFill>
              </a:rPr>
              <a:t>Main issues: 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FF"/>
                </a:solidFill>
              </a:rPr>
              <a:t>Quench performance of magnets (DX, arc dipoles and quads, IR quads)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Crossing angles at IPs and luminosity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Polarization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Current feed-</a:t>
            </a:r>
            <a:r>
              <a:rPr lang="en-US" sz="1800" dirty="0" err="1" smtClean="0"/>
              <a:t>throughs</a:t>
            </a:r>
            <a:endParaRPr lang="en-US" sz="1800" dirty="0" smtClean="0"/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Power supplies and transformers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Dump kicker (strength, pre-fires)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Reliability generally reduced at higher energies</a:t>
            </a:r>
          </a:p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/>
              <a:t>Report: W. MacKay BNL C-A/AP/422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endParaRPr lang="en-US" sz="1800" dirty="0" smtClean="0"/>
          </a:p>
          <a:p>
            <a:pPr marL="342900">
              <a:buFont typeface="Arial"/>
              <a:buChar char="•"/>
            </a:pPr>
            <a:endParaRPr lang="en-US" dirty="0" smtClean="0"/>
          </a:p>
          <a:p>
            <a:pPr marL="342900">
              <a:buFont typeface="Arial"/>
              <a:buChar char="•"/>
            </a:pPr>
            <a:endParaRPr lang="en-US" dirty="0" smtClean="0"/>
          </a:p>
          <a:p>
            <a:pPr marL="342900">
              <a:buFont typeface="Arial"/>
              <a:buChar char="•"/>
            </a:pPr>
            <a:endParaRPr lang="en-US" dirty="0" smtClean="0"/>
          </a:p>
          <a:p>
            <a:pPr marL="342900">
              <a:buFont typeface="Arial"/>
              <a:buChar char="•"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8000" y="4037531"/>
            <a:ext cx="8597900" cy="2604569"/>
          </a:xfrm>
          <a:prstGeom prst="rect">
            <a:avLst/>
          </a:prstGeom>
        </p:spPr>
        <p:txBody>
          <a:bodyPr>
            <a:normAutofit/>
          </a:bodyPr>
          <a:lstStyle>
            <a:lvl1pPr marL="411163" indent="-342900" algn="l" rtl="0" fontAlgn="base">
              <a:spcBef>
                <a:spcPts val="700"/>
              </a:spcBef>
              <a:spcAft>
                <a:spcPct val="0"/>
              </a:spcAft>
              <a:buClr>
                <a:srgbClr val="CC66FF"/>
              </a:buClr>
              <a:buSzPct val="95000"/>
              <a:buFont typeface="Wingdings" charset="2"/>
              <a:buChar char="q"/>
              <a:defRPr sz="20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1pPr>
            <a:lvl2pPr marL="739775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SzPct val="90000"/>
              <a:buFont typeface="Wingdings" charset="2"/>
              <a:buChar char="u"/>
              <a:defRPr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SzPct val="150000"/>
              <a:buFont typeface="Wingdings" charset="2"/>
              <a:buChar char="§"/>
              <a:defRPr sz="16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3pPr>
            <a:lvl4pPr marL="126047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Font typeface="Wingdings" charset="2"/>
              <a:buChar char="²"/>
              <a:defRPr sz="14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4pPr>
            <a:lvl5pPr marL="148113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Font typeface="Wingdings" charset="2"/>
              <a:buChar char="ü"/>
              <a:defRPr sz="12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2400" dirty="0" smtClean="0">
                <a:solidFill>
                  <a:srgbClr val="CC66FF"/>
                </a:solidFill>
              </a:rPr>
              <a:t>Conclusion: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10% increase to 275 </a:t>
            </a:r>
            <a:r>
              <a:rPr lang="en-US" dirty="0" err="1" smtClean="0"/>
              <a:t>GeV</a:t>
            </a:r>
            <a:r>
              <a:rPr lang="en-US" dirty="0" smtClean="0"/>
              <a:t> feasible with current magnets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600" dirty="0" smtClean="0">
                <a:solidFill>
                  <a:srgbClr val="FF66FF"/>
                </a:solidFill>
              </a:rPr>
              <a:t>about 20 DX, 10 other training quenches, more cooling at some current leads</a:t>
            </a:r>
            <a:endParaRPr lang="en-US" dirty="0" smtClean="0">
              <a:solidFill>
                <a:srgbClr val="FF66F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Requires some hardware upgrades </a:t>
            </a:r>
            <a:r>
              <a:rPr lang="en-US" sz="1600" dirty="0" smtClean="0"/>
              <a:t>(power supplies)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Effect on polarization still needs study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Energies &gt;275 </a:t>
            </a:r>
            <a:r>
              <a:rPr lang="en-US" dirty="0" err="1" smtClean="0"/>
              <a:t>GeV</a:t>
            </a:r>
            <a:r>
              <a:rPr lang="en-US" dirty="0" smtClean="0"/>
              <a:t> require too many training quenches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600" dirty="0" smtClean="0">
                <a:solidFill>
                  <a:srgbClr val="0080FF"/>
                </a:solidFill>
              </a:rPr>
              <a:t>hundreds of arc dipole training quenches alone for 325 </a:t>
            </a:r>
            <a:r>
              <a:rPr lang="en-US" sz="1600" dirty="0" err="1" smtClean="0">
                <a:solidFill>
                  <a:srgbClr val="0080FF"/>
                </a:solidFill>
              </a:rPr>
              <a:t>GeV</a:t>
            </a:r>
            <a:r>
              <a:rPr lang="en-US" sz="1600" dirty="0" smtClean="0">
                <a:solidFill>
                  <a:srgbClr val="0080FF"/>
                </a:solidFill>
              </a:rPr>
              <a:t> </a:t>
            </a:r>
            <a:endParaRPr lang="en-US" sz="1600" dirty="0">
              <a:solidFill>
                <a:srgbClr val="008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2950" y="2107131"/>
            <a:ext cx="3282950" cy="1955800"/>
            <a:chOff x="5822950" y="2107131"/>
            <a:chExt cx="3282950" cy="1955800"/>
          </a:xfrm>
        </p:grpSpPr>
        <p:pic>
          <p:nvPicPr>
            <p:cNvPr id="13" name="Picture 12" descr="pic2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950" y="2107131"/>
              <a:ext cx="3282950" cy="195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69883" y="2177990"/>
              <a:ext cx="2700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estimated # of training quenches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62050" y="3047268"/>
            <a:ext cx="7019870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polarised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He-Beams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  <a:sym typeface="Wingding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had a a workshop to discuss possibilities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6"/>
              </a:rPr>
              <a:t>https://indico.bnl.gov/conferenceDisplay.py?confId=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6"/>
              </a:rPr>
              <a:t>405</a:t>
            </a:r>
            <a:endParaRPr lang="en-US" b="1" dirty="0" smtClean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no show stoppers, but need additional snakes in RHIC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increase luminosity of RHIC 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err="1" smtClean="0">
                <a:ea typeface="+mj-ea"/>
              </a:rPr>
              <a:t>pp</a:t>
            </a:r>
            <a:r>
              <a:rPr lang="en-US" sz="2600" dirty="0" smtClean="0">
                <a:ea typeface="+mj-ea"/>
              </a:rPr>
              <a:t>: Quantum tomography of the nucleon</a:t>
            </a:r>
            <a:endParaRPr lang="en-US" sz="2600" dirty="0">
              <a:ea typeface="+mj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6F219-4AA5-7A41-B081-DF8C77E34B8A}" type="slidenum">
              <a:rPr lang="en-US"/>
              <a:pPr/>
              <a:t>3</a:t>
            </a:fld>
            <a:endParaRPr lang="en-US"/>
          </a:p>
        </p:txBody>
      </p:sp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5622925" y="6219825"/>
            <a:ext cx="1439863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714247" y="3860512"/>
            <a:ext cx="313549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Quarks</a:t>
            </a:r>
          </a:p>
          <a:p>
            <a:r>
              <a:rPr lang="en-US" sz="1600" b="1" dirty="0" err="1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u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npolarised</a:t>
            </a:r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           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polarised</a:t>
            </a:r>
            <a:endParaRPr lang="it-IT" sz="1600" b="1" dirty="0">
              <a:solidFill>
                <a:srgbClr val="FF29F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243" y="573088"/>
            <a:ext cx="1645920" cy="12534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9605" y="730934"/>
            <a:ext cx="199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Join the real 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3D experience !!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1" name="Down Arrow 20"/>
          <p:cNvSpPr/>
          <p:nvPr/>
        </p:nvSpPr>
        <p:spPr>
          <a:xfrm rot="18060000">
            <a:off x="5811317" y="1774916"/>
            <a:ext cx="516572" cy="1335593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l="8471" t="4706" r="2824" b="4706"/>
          <a:stretch>
            <a:fillRect/>
          </a:stretch>
        </p:blipFill>
        <p:spPr>
          <a:xfrm>
            <a:off x="3897645" y="1927545"/>
            <a:ext cx="1436356" cy="8801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860000">
            <a:off x="5779006" y="1921312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GPDs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130461" y="4445993"/>
            <a:ext cx="4960620" cy="2108261"/>
            <a:chOff x="2044700" y="3828737"/>
            <a:chExt cx="7086600" cy="3011801"/>
          </a:xfrm>
        </p:grpSpPr>
        <p:pic>
          <p:nvPicPr>
            <p:cNvPr id="27" name="Picture 26" descr="plotGPD2D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b="15787"/>
            <a:stretch/>
          </p:blipFill>
          <p:spPr>
            <a:xfrm>
              <a:off x="2044700" y="3828737"/>
              <a:ext cx="7086600" cy="301180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2641600" y="5156200"/>
              <a:ext cx="5041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33357" y="2810351"/>
            <a:ext cx="3941233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2D+1 picture in momentum space</a:t>
            </a:r>
          </a:p>
          <a:p>
            <a:pPr algn="ctr">
              <a:buFont typeface="Wingdings" charset="2"/>
              <a:buNone/>
            </a:pPr>
            <a:r>
              <a:rPr lang="en-US" sz="1600" dirty="0" smtClean="0">
                <a:latin typeface="Comic Sans MS" charset="0"/>
              </a:rPr>
              <a:t> transverse momentum </a:t>
            </a:r>
          </a:p>
          <a:p>
            <a:pPr algn="ctr">
              <a:buFont typeface="Wingdings" charset="2"/>
              <a:buNone/>
            </a:pPr>
            <a:r>
              <a:rPr lang="en-US" sz="1600" dirty="0" smtClean="0">
                <a:latin typeface="Comic Sans MS" charset="0"/>
              </a:rPr>
              <a:t>dependent distributions</a:t>
            </a:r>
            <a:endParaRPr lang="en-US" dirty="0" smtClean="0">
              <a:latin typeface="Comic Sans MS" charset="0"/>
            </a:endParaRP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9868" y="3779520"/>
            <a:ext cx="152146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own Arrow 40"/>
          <p:cNvSpPr/>
          <p:nvPr/>
        </p:nvSpPr>
        <p:spPr>
          <a:xfrm rot="3360000">
            <a:off x="2818350" y="1729286"/>
            <a:ext cx="516572" cy="1425197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9560000">
            <a:off x="2587317" y="1916310"/>
            <a:ext cx="82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TMDs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pic>
        <p:nvPicPr>
          <p:cNvPr id="4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50" y="4541361"/>
            <a:ext cx="3640138" cy="186467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194279" y="2804004"/>
            <a:ext cx="3822700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charset="2"/>
              <a:buNone/>
            </a:pP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2D+1 picture in coordinate space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mic Sans MS" charset="0"/>
              </a:rPr>
              <a:t>generalized </a:t>
            </a:r>
            <a:r>
              <a:rPr lang="en-US" sz="1600" dirty="0" err="1" smtClean="0">
                <a:latin typeface="Comic Sans MS" charset="0"/>
              </a:rPr>
              <a:t>parton</a:t>
            </a:r>
            <a:r>
              <a:rPr lang="en-US" sz="1600" dirty="0" smtClean="0">
                <a:latin typeface="Comic Sans MS" charset="0"/>
              </a:rPr>
              <a:t> distributions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mic Sans MS" charset="0"/>
                <a:sym typeface="Wingdings" charset="2"/>
              </a:rPr>
              <a:t> exclusive reaction like DVCS</a:t>
            </a:r>
            <a:endParaRPr lang="en-US" dirty="0" smtClean="0">
              <a:latin typeface="Comic Sans MS" charset="0"/>
            </a:endParaRPr>
          </a:p>
          <a:p>
            <a:endParaRPr lang="en-US" dirty="0" smtClean="0">
              <a:latin typeface="Comic Sans MS" charset="0"/>
            </a:endParaRPr>
          </a:p>
          <a:p>
            <a:pPr lvl="1"/>
            <a:endParaRPr lang="en-US" dirty="0">
              <a:latin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940000">
            <a:off x="529924" y="2308605"/>
            <a:ext cx="8178591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Physics, which gave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Jlab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the 12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GeV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upgrade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and is part of the motivation for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eRHIC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82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  <p:bldP spid="24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Beyond form factors and quark distributions</a:t>
            </a:r>
            <a:endParaRPr lang="en-US" sz="2800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79CE-04EB-DA40-95B2-55F1030D4E5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1581661" y="534459"/>
            <a:ext cx="5937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Generalized </a:t>
            </a:r>
            <a:r>
              <a:rPr lang="en-US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Parton Distributions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295400"/>
            <a:ext cx="2362200" cy="4411663"/>
            <a:chOff x="288" y="720"/>
            <a:chExt cx="1488" cy="2779"/>
          </a:xfrm>
        </p:grpSpPr>
        <p:sp>
          <p:nvSpPr>
            <p:cNvPr id="858117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Proton form factors,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transverse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charge &amp; current densities</a:t>
              </a:r>
            </a:p>
          </p:txBody>
        </p:sp>
        <p:pic>
          <p:nvPicPr>
            <p:cNvPr id="858119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1" y="1295400"/>
            <a:ext cx="2236788" cy="4886325"/>
            <a:chOff x="4080" y="720"/>
            <a:chExt cx="1409" cy="3078"/>
          </a:xfrm>
        </p:grpSpPr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 i="0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40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Structure functions,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quark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longitudinal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momentum &amp; </a:t>
              </a:r>
              <a:r>
                <a:rPr lang="en-US" sz="1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helicity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distributions</a:t>
              </a:r>
            </a:p>
          </p:txBody>
        </p:sp>
        <p:pic>
          <p:nvPicPr>
            <p:cNvPr id="858123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767013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292475" y="1524000"/>
            <a:ext cx="2514600" cy="3703638"/>
            <a:chOff x="3292475" y="1524000"/>
            <a:chExt cx="2514600" cy="3703638"/>
          </a:xfrm>
        </p:grpSpPr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58127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921000"/>
            <a:ext cx="1087438" cy="508000"/>
          </a:xfrm>
          <a:prstGeom prst="leftArrow">
            <a:avLst>
              <a:gd name="adj1" fmla="val 50000"/>
              <a:gd name="adj2" fmla="val 53516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62200" y="708025"/>
            <a:ext cx="4943475" cy="587375"/>
            <a:chOff x="1536" y="209"/>
            <a:chExt cx="3114" cy="358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1536" y="362"/>
              <a:ext cx="311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X. Ji,  D. Mueller, A. Radyushkin (1994-1997)</a:t>
              </a:r>
            </a:p>
          </p:txBody>
        </p:sp>
        <p:sp>
          <p:nvSpPr>
            <p:cNvPr id="858131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 i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2959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space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-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96">
        <p14:prism isContent="1"/>
      </p:transition>
    </mc:Choice>
    <mc:Fallback xmlns="">
      <p:transition xmlns:p14="http://schemas.microsoft.com/office/powerpoint/2010/main" spd="slow" advTm="11089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5" grpId="0" animBg="1"/>
      <p:bldP spid="858128" grpId="0" animBg="1"/>
      <p:bldP spid="858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Hunt for Lq</a:t>
            </a:r>
            <a:endParaRPr 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66-3539-5C49-BA35-A3B0DF41C35D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51237" name="Picture 5" descr="gpd-map"/>
          <p:cNvPicPr>
            <a:picLocks noChangeAspect="1" noChangeArrowheads="1"/>
          </p:cNvPicPr>
          <p:nvPr/>
        </p:nvPicPr>
        <p:blipFill>
          <a:blip r:embed="rId4"/>
          <a:srcRect l="1363" t="6211" r="2181" b="8282"/>
          <a:stretch>
            <a:fillRect/>
          </a:stretch>
        </p:blipFill>
        <p:spPr bwMode="auto">
          <a:xfrm>
            <a:off x="20637" y="1262096"/>
            <a:ext cx="5279691" cy="3081276"/>
          </a:xfrm>
          <a:prstGeom prst="rect">
            <a:avLst/>
          </a:prstGeom>
          <a:noFill/>
          <a:effectLst>
            <a:glow rad="101600">
              <a:srgbClr val="E6E6E6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</p:pic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5064125" y="682625"/>
            <a:ext cx="4038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Study of hard </a:t>
            </a:r>
            <a:r>
              <a:rPr lang="en-US" sz="18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exclusive processes</a:t>
            </a:r>
            <a:r>
              <a:rPr lang="en-US" sz="18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allows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to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access </a:t>
            </a:r>
          </a:p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 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new class of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PDFs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5261043" y="1538288"/>
            <a:ext cx="3882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eneralized </a:t>
            </a:r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arton </a:t>
            </a:r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istributions</a:t>
            </a:r>
          </a:p>
        </p:txBody>
      </p:sp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6210368" y="1833563"/>
          <a:ext cx="1943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44" name="Equation" r:id="rId5" imgW="1943100" imgH="406400" progId="Equation.DSMT4">
                  <p:embed/>
                </p:oleObj>
              </mc:Choice>
              <mc:Fallback>
                <p:oleObj name="Equation" r:id="rId5" imgW="194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68" y="1833563"/>
                        <a:ext cx="1943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5284374" y="2833469"/>
            <a:ext cx="539750" cy="0"/>
          </a:xfrm>
          <a:prstGeom prst="line">
            <a:avLst/>
          </a:prstGeom>
          <a:noFill/>
          <a:ln w="76200" cmpd="tri">
            <a:solidFill>
              <a:srgbClr val="CC66FF"/>
            </a:solidFill>
            <a:round/>
            <a:headEnd/>
            <a:tailEnd type="triangle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5727286" y="2465169"/>
            <a:ext cx="314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possible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way to access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orbital angular momentum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9088" y="4598988"/>
            <a:ext cx="4056065" cy="1200151"/>
            <a:chOff x="121" y="3521"/>
            <a:chExt cx="2555" cy="756"/>
          </a:xfrm>
        </p:grpSpPr>
        <p:sp>
          <p:nvSpPr>
            <p:cNvPr id="351249" name="Text Box 17"/>
            <p:cNvSpPr txBox="1">
              <a:spLocks noChangeArrowheads="1"/>
            </p:cNvSpPr>
            <p:nvPr/>
          </p:nvSpPr>
          <p:spPr bwMode="auto">
            <a:xfrm>
              <a:off x="121" y="3521"/>
              <a:ext cx="255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exclusive: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all reaction products are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detected</a:t>
              </a:r>
            </a:p>
            <a:p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   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missing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energy (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cs typeface="Symbol" charset="2"/>
                </a:rPr>
                <a:t>D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E) and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     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missing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Mass (</a:t>
              </a:r>
              <a:r>
                <a:rPr lang="en-US" sz="1800" b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</a:t>
              </a:r>
              <a:r>
                <a:rPr lang="en-US" sz="1800" b="1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x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) = 0</a:t>
              </a:r>
            </a:p>
          </p:txBody>
        </p: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201" y="4064"/>
              <a:ext cx="34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7585093" y="3670300"/>
            <a:ext cx="136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DIS: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~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0.3</a:t>
            </a:r>
          </a:p>
        </p:txBody>
      </p:sp>
      <p:grpSp>
        <p:nvGrpSpPr>
          <p:cNvPr id="30" name="Group 25"/>
          <p:cNvGrpSpPr/>
          <p:nvPr/>
        </p:nvGrpSpPr>
        <p:grpSpPr>
          <a:xfrm>
            <a:off x="4382558" y="4316942"/>
            <a:ext cx="4697942" cy="2439458"/>
            <a:chOff x="178858" y="4405842"/>
            <a:chExt cx="4697942" cy="2439458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78858" y="4405842"/>
              <a:ext cx="4697942" cy="243945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820738" y="5918200"/>
            <a:ext cx="38227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45" name="Equation" r:id="rId7" imgW="3822700" imgH="812800" progId="Equation.DSMT4">
                    <p:embed/>
                  </p:oleObj>
                </mc:Choice>
                <mc:Fallback>
                  <p:oleObj name="Equation" r:id="rId7" imgW="3822700" imgH="81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738" y="5918200"/>
                          <a:ext cx="38227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860425" y="5076825"/>
            <a:ext cx="26035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46" name="Equation" r:id="rId9" imgW="2603500" imgH="876300" progId="Equation.DSMT4">
                    <p:embed/>
                  </p:oleObj>
                </mc:Choice>
                <mc:Fallback>
                  <p:oleObj name="Equation" r:id="rId9" imgW="2603500" imgH="876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425" y="5076825"/>
                          <a:ext cx="26035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54015" y="4478868"/>
            <a:ext cx="42926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47" name="Equation" r:id="rId11" imgW="4292600" imgH="876300" progId="Equation.DSMT4">
                    <p:embed/>
                  </p:oleObj>
                </mc:Choice>
                <mc:Fallback>
                  <p:oleObj name="Equation" r:id="rId11" imgW="4292600" imgH="876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5" y="4478868"/>
                          <a:ext cx="42926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Bent Arrow 35"/>
          <p:cNvSpPr/>
          <p:nvPr/>
        </p:nvSpPr>
        <p:spPr>
          <a:xfrm>
            <a:off x="7016718" y="3708400"/>
            <a:ext cx="568375" cy="94139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1000">
                <a:srgbClr val="CC66FF"/>
              </a:gs>
              <a:gs pos="96000">
                <a:srgbClr val="FFFFFF"/>
              </a:gs>
              <a:gs pos="0">
                <a:srgbClr val="CC66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000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106"/>
          <p:cNvSpPr>
            <a:spLocks noChangeArrowheads="1"/>
          </p:cNvSpPr>
          <p:nvPr/>
        </p:nvSpPr>
        <p:spPr bwMode="auto">
          <a:xfrm>
            <a:off x="8210550" y="6356350"/>
            <a:ext cx="798512" cy="412750"/>
          </a:xfrm>
          <a:prstGeom prst="ellipse">
            <a:avLst/>
          </a:prstGeom>
          <a:gradFill rotWithShape="1">
            <a:gsLst>
              <a:gs pos="0">
                <a:srgbClr val="FF66FF">
                  <a:alpha val="41000"/>
                </a:srgbClr>
              </a:gs>
              <a:gs pos="100000">
                <a:srgbClr val="FFFF99">
                  <a:alpha val="42999"/>
                </a:srgbClr>
              </a:gs>
            </a:gsLst>
            <a:lin ang="5400000" scaled="1"/>
          </a:gradFill>
          <a:ln w="38100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5153" y="3947610"/>
            <a:ext cx="2531875" cy="353943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</a:schemeClr>
              </a:gs>
              <a:gs pos="50000">
                <a:schemeClr val="tx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lumMod val="9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Spin Sum Rule in PRF:</a:t>
            </a:r>
            <a:endParaRPr lang="en-US" sz="17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2" grpId="0" animBg="1"/>
      <p:bldP spid="351244" grpId="0"/>
      <p:bldP spid="351254" grpId="0"/>
      <p:bldP spid="36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GPDs Introduction</a:t>
            </a:r>
            <a:endParaRPr lang="en-US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7AF-2393-2140-8C81-CE544D5462B6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4224" y="554256"/>
            <a:ext cx="353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are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GPDs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characterized?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0836" y="919381"/>
            <a:ext cx="2863850" cy="1497013"/>
            <a:chOff x="1435" y="845"/>
            <a:chExt cx="1804" cy="943"/>
          </a:xfrm>
        </p:grpSpPr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435" y="845"/>
              <a:ext cx="1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unpolarized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    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polarized</a:t>
              </a: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1487" y="1096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22" name="Equation" r:id="rId3" imgW="1282700" imgH="457200" progId="Equation.DSMT4">
                    <p:embed/>
                  </p:oleObj>
                </mc:Choice>
                <mc:Fallback>
                  <p:oleObj name="Equation" r:id="rId3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096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/>
          </p:nvGraphicFramePr>
          <p:xfrm>
            <a:off x="2431" y="1100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23" name="Equation" r:id="rId5" imgW="1282700" imgH="457200" progId="Equation.DSMT4">
                    <p:embed/>
                  </p:oleObj>
                </mc:Choice>
                <mc:Fallback>
                  <p:oleObj name="Equation" r:id="rId5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" y="1100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/>
          </p:nvGraphicFramePr>
          <p:xfrm>
            <a:off x="2426" y="147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24" name="Equation" r:id="rId7" imgW="1244600" imgH="457200" progId="Equation.DSMT4">
                    <p:embed/>
                  </p:oleObj>
                </mc:Choice>
                <mc:Fallback>
                  <p:oleObj name="Equation" r:id="rId7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47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1487" y="150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25" name="Equation" r:id="rId9" imgW="1244600" imgH="457200" progId="Equation.DSMT4">
                    <p:embed/>
                  </p:oleObj>
                </mc:Choice>
                <mc:Fallback>
                  <p:oleObj name="Equation" r:id="rId9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50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5048024" y="1203544"/>
            <a:ext cx="302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conserve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113338" y="1758950"/>
          <a:ext cx="363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26" name="Equation" r:id="rId11" imgW="3632040" imgH="380880" progId="Equation.DSMT4">
                  <p:embed/>
                </p:oleObj>
              </mc:Choice>
              <mc:Fallback>
                <p:oleObj name="Equation" r:id="rId11" imgW="3632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1758950"/>
                        <a:ext cx="363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5050553" y="1808381"/>
            <a:ext cx="2587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flip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not accessible in DIS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9789" y="2487831"/>
            <a:ext cx="8376533" cy="2408238"/>
            <a:chOff x="242888" y="2968625"/>
            <a:chExt cx="8377237" cy="2408521"/>
          </a:xfrm>
        </p:grpSpPr>
        <p:sp>
          <p:nvSpPr>
            <p:cNvPr id="611342" name="Text Box 14"/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80994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</a:t>
              </a:r>
            </a:p>
          </p:txBody>
        </p:sp>
        <p:pic>
          <p:nvPicPr>
            <p:cNvPr id="65558" name="Picture 16" descr="gnom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11345" name="Text Box 17"/>
            <p:cNvSpPr txBox="1">
              <a:spLocks noChangeArrowheads="1"/>
            </p:cNvSpPr>
            <p:nvPr/>
          </p:nvSpPr>
          <p:spPr bwMode="auto">
            <a:xfrm>
              <a:off x="1015150" y="2968625"/>
              <a:ext cx="715487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quantum numbers of final state           select different GPD</a:t>
              </a:r>
            </a:p>
          </p:txBody>
        </p:sp>
        <p:pic>
          <p:nvPicPr>
            <p:cNvPr id="65561" name="Picture 19" descr="gnom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pic>
          <p:nvPicPr>
            <p:cNvPr id="65563" name="Picture 21" descr="gnom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5564" name="Line 22"/>
            <p:cNvSpPr>
              <a:spLocks noChangeShapeType="1"/>
            </p:cNvSpPr>
            <p:nvPr/>
          </p:nvSpPr>
          <p:spPr bwMode="auto">
            <a:xfrm>
              <a:off x="4875213" y="3159125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/>
          </p:nvGraphicFramePr>
          <p:xfrm>
            <a:off x="4022128" y="5021504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27" name="Equation" r:id="rId16" imgW="787400" imgH="355600" progId="Equation.DSMT4">
                    <p:embed/>
                  </p:oleObj>
                </mc:Choice>
                <mc:Fallback>
                  <p:oleObj name="Equation" r:id="rId16" imgW="7874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128" y="5021504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2" name="Text Box 24"/>
            <p:cNvSpPr txBox="1">
              <a:spLocks noChangeArrowheads="1"/>
            </p:cNvSpPr>
            <p:nvPr/>
          </p:nvSpPr>
          <p:spPr bwMode="auto">
            <a:xfrm>
              <a:off x="3069548" y="4724606"/>
              <a:ext cx="2695245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pseudo-</a:t>
              </a:r>
              <a:r>
                <a:rPr lang="en-US" sz="1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scaler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mesons</a:t>
              </a:r>
            </a:p>
          </p:txBody>
        </p:sp>
        <p:graphicFrame>
          <p:nvGraphicFramePr>
            <p:cNvPr id="65540" name="Object 4"/>
            <p:cNvGraphicFramePr>
              <a:graphicFrameLocks noChangeAspect="1"/>
            </p:cNvGraphicFramePr>
            <p:nvPr/>
          </p:nvGraphicFramePr>
          <p:xfrm>
            <a:off x="7348220" y="4984987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28" name="Equation" r:id="rId18" imgW="787400" imgH="355600" progId="Equation.DSMT4">
                    <p:embed/>
                  </p:oleObj>
                </mc:Choice>
                <mc:Fallback>
                  <p:oleObj name="Equation" r:id="rId18" imgW="7874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8220" y="4984987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4" name="Text Box 26"/>
            <p:cNvSpPr txBox="1">
              <a:spLocks noChangeArrowheads="1"/>
            </p:cNvSpPr>
            <p:nvPr/>
          </p:nvSpPr>
          <p:spPr bwMode="auto">
            <a:xfrm>
              <a:off x="6851290" y="4713493"/>
              <a:ext cx="17611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vector mesons</a:t>
              </a:r>
            </a:p>
          </p:txBody>
        </p:sp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1747049" y="5059609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29" name="Equation" r:id="rId20" imgW="330200" imgH="304800" progId="Equation.DSMT4">
                    <p:embed/>
                  </p:oleObj>
                </mc:Choice>
                <mc:Fallback>
                  <p:oleObj name="Equation" r:id="rId20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049" y="5059609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1235831" y="5056433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30" name="Equation" r:id="rId22" imgW="368300" imgH="304800" progId="Equation.DSMT4">
                    <p:embed/>
                  </p:oleObj>
                </mc:Choice>
                <mc:Fallback>
                  <p:oleObj name="Equation" r:id="rId22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831" y="5056433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/>
          </p:nvGraphicFramePr>
          <p:xfrm>
            <a:off x="745825" y="5054845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31" name="Equation" r:id="rId24" imgW="330200" imgH="304800" progId="Equation.DSMT4">
                    <p:embed/>
                  </p:oleObj>
                </mc:Choice>
                <mc:Fallback>
                  <p:oleObj name="Equation" r:id="rId24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25" y="5054845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297540" y="5059609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632" name="Equation" r:id="rId26" imgW="368300" imgH="304800" progId="Equation.DSMT4">
                    <p:embed/>
                  </p:oleObj>
                </mc:Choice>
                <mc:Fallback>
                  <p:oleObj name="Equation" r:id="rId26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40" y="5059609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Group 149"/>
          <p:cNvGraphicFramePr>
            <a:graphicFrameLocks noGrp="1"/>
          </p:cNvGraphicFramePr>
          <p:nvPr/>
        </p:nvGraphicFramePr>
        <p:xfrm>
          <a:off x="6399213" y="4894054"/>
          <a:ext cx="2744787" cy="199263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 9g/4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3g/4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Symbol" charset="2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J/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ψ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35"/>
          <p:cNvGraphicFramePr>
            <a:graphicFrameLocks noGrp="1"/>
          </p:cNvGraphicFramePr>
          <p:nvPr/>
        </p:nvGraphicFramePr>
        <p:xfrm>
          <a:off x="3169682" y="4953635"/>
          <a:ext cx="2744787" cy="73152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217"/>
          <p:cNvSpPr txBox="1">
            <a:spLocks noChangeArrowheads="1"/>
          </p:cNvSpPr>
          <p:nvPr/>
        </p:nvSpPr>
        <p:spPr bwMode="auto">
          <a:xfrm>
            <a:off x="474436" y="5031680"/>
            <a:ext cx="23775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smtClean="0">
                <a:latin typeface="Times New Roman" pitchFamily="-112" charset="0"/>
              </a:rPr>
              <a:t> 2E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’(1-cos</a:t>
            </a:r>
            <a:r>
              <a:rPr lang="en-US" sz="1400" b="1" dirty="0" smtClean="0">
                <a:latin typeface="Symbol" charset="2"/>
                <a:cs typeface="Symbol" charset="2"/>
              </a:rPr>
              <a:t>q</a:t>
            </a:r>
            <a:r>
              <a:rPr lang="en-US" sz="1400" b="1" baseline="-25000" dirty="0" smtClean="0">
                <a:latin typeface="Times New Roman" pitchFamily="-112" charset="0"/>
              </a:rPr>
              <a:t>e’</a:t>
            </a:r>
            <a:r>
              <a:rPr lang="en-US" sz="1400" b="1" dirty="0" smtClean="0">
                <a:latin typeface="Times New Roman" pitchFamily="-112" charset="0"/>
              </a:rPr>
              <a:t>)</a:t>
            </a:r>
            <a:endParaRPr lang="en-US" sz="1400" b="1" baseline="30000" dirty="0" smtClean="0">
              <a:latin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x</a:t>
            </a:r>
            <a:r>
              <a:rPr lang="en-US" sz="1400" b="1" baseline="-25000" dirty="0" err="1">
                <a:latin typeface="Times New Roman" pitchFamily="-112" charset="0"/>
              </a:rPr>
              <a:t>B</a:t>
            </a:r>
            <a:r>
              <a:rPr lang="en-US" sz="1400" b="1" dirty="0">
                <a:latin typeface="Times New Roman" pitchFamily="-112" charset="0"/>
              </a:rPr>
              <a:t> =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/2M</a:t>
            </a:r>
            <a:r>
              <a:rPr lang="en-US" sz="1400" b="1" dirty="0">
                <a:latin typeface="Symbol" pitchFamily="-112" charset="2"/>
              </a:rPr>
              <a:t>n   </a:t>
            </a:r>
            <a:r>
              <a:rPr lang="en-US" sz="1400" b="1" dirty="0" err="1">
                <a:latin typeface="Symbol" pitchFamily="-112" charset="2"/>
              </a:rPr>
              <a:t>n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err="1">
                <a:latin typeface="Times New Roman" pitchFamily="-112" charset="0"/>
              </a:rPr>
              <a:t>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dirty="0" err="1">
                <a:latin typeface="Times New Roman" pitchFamily="-112" charset="0"/>
              </a:rPr>
              <a:t>-E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baseline="-25000" dirty="0">
                <a:latin typeface="Times New Roman" pitchFamily="-112" charset="0"/>
              </a:rPr>
              <a:t>’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endParaRPr lang="en-US" sz="1400" b="1" dirty="0">
              <a:latin typeface="Symbol" pitchFamily="-112" charset="2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x+ξ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x-ξ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long. mom.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fract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t</a:t>
            </a:r>
            <a:r>
              <a:rPr lang="en-US" sz="1400" b="1" dirty="0">
                <a:latin typeface="Times New Roman" pitchFamily="-112" charset="0"/>
              </a:rPr>
              <a:t> = (p-p’)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endParaRPr lang="en-US" sz="1400" b="1" dirty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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/(2-x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cap="none" dirty="0" err="1" smtClean="0"/>
              <a:t>pp</a:t>
            </a:r>
            <a:r>
              <a:rPr lang="en-US" dirty="0" smtClean="0"/>
              <a:t> to </a:t>
            </a:r>
            <a:r>
              <a:rPr lang="en-US" cap="none" dirty="0" smtClean="0">
                <a:latin typeface="Symbol" charset="2"/>
                <a:cs typeface="Symbol" charset="2"/>
              </a:rPr>
              <a:t>g </a:t>
            </a:r>
            <a:r>
              <a:rPr lang="en-US" cap="none" dirty="0" smtClean="0"/>
              <a:t>p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855980"/>
            <a:ext cx="6159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 smtClean="0">
                <a:latin typeface="Comic Sans MS"/>
                <a:cs typeface="Comic Sans MS"/>
              </a:rPr>
              <a:t>E</a:t>
            </a:r>
            <a:r>
              <a:rPr lang="en-US" sz="1600" baseline="30000" dirty="0" err="1" smtClean="0">
                <a:latin typeface="Comic Sans MS"/>
                <a:cs typeface="Comic Sans MS"/>
              </a:rPr>
              <a:t>q</a:t>
            </a:r>
            <a:r>
              <a:rPr lang="en-US" sz="1600" baseline="30000" dirty="0" smtClean="0">
                <a:latin typeface="Comic Sans MS"/>
                <a:cs typeface="Comic Sans MS"/>
              </a:rPr>
              <a:t>/g 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400" y="3276600"/>
            <a:ext cx="59811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485068"/>
              </p:ext>
            </p:extLst>
          </p:nvPr>
        </p:nvGraphicFramePr>
        <p:xfrm>
          <a:off x="3670300" y="441801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3" name="Equation" r:id="rId4" imgW="4483100" imgH="774700" progId="Equation.DSMT4">
                  <p:embed/>
                </p:oleObj>
              </mc:Choice>
              <mc:Fallback>
                <p:oleObj name="Equation" r:id="rId4" imgW="44831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0300" y="441801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3540" y="5784334"/>
            <a:ext cx="428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Gain in statistics doing polarized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p↑A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901" y="3276600"/>
            <a:ext cx="2919857" cy="2234692"/>
            <a:chOff x="88901" y="3276600"/>
            <a:chExt cx="2919857" cy="22346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01" y="3276600"/>
              <a:ext cx="2919857" cy="223469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1737360" y="3921760"/>
              <a:ext cx="416560" cy="14224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53920" y="3737094"/>
              <a:ext cx="43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Z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37360" y="4755079"/>
              <a:ext cx="49784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33600" y="4631572"/>
              <a:ext cx="447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71220" y="6099294"/>
            <a:ext cx="79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Work in collaboration with </a:t>
            </a:r>
            <a:r>
              <a:rPr lang="en-US" dirty="0" err="1" smtClean="0">
                <a:latin typeface="Comic Sans MS"/>
                <a:cs typeface="Comic Sans MS"/>
              </a:rPr>
              <a:t>Jakub</a:t>
            </a:r>
            <a:r>
              <a:rPr lang="en-US" dirty="0" smtClean="0">
                <a:latin typeface="Comic Sans MS"/>
                <a:cs typeface="Comic Sans MS"/>
              </a:rPr>
              <a:t> Wagner, Dieter Mueller, Markus Diehl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01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8967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at STAR/RHIC 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424160" y="3738880"/>
            <a:ext cx="8233172" cy="24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00250" indent="-265649">
              <a:spcBef>
                <a:spcPts val="615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Roman Pot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detectors to measure forward scattered protons in diffractive processes</a:t>
            </a:r>
          </a:p>
          <a:p>
            <a:pPr marL="300250" indent="-265649">
              <a:spcBef>
                <a:spcPts val="501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implementation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to cover wide kinematic coverage 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 (Installed): for low-t coverage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II 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</a:t>
            </a: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cs typeface="Comic Sans MS"/>
              </a:rPr>
              <a:t>8(12) Roman Pots at ±15 and ±</a:t>
            </a:r>
            <a:r>
              <a:rPr lang="en-US" sz="1600" b="1" dirty="0" smtClean="0">
                <a:latin typeface="Comic Sans MS"/>
                <a:cs typeface="Comic Sans MS"/>
              </a:rPr>
              <a:t>17m</a:t>
            </a: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π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coverage in </a:t>
            </a:r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will be limited due to 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machine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constraint (incoming beam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b="1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special 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needed  any more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                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250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to 100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scale t-range by 0.16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endParaRPr lang="en-US" b="1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8467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7063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65" y="4271922"/>
            <a:ext cx="2660650" cy="2419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4517"/>
              </p:ext>
            </p:extLst>
          </p:nvPr>
        </p:nvGraphicFramePr>
        <p:xfrm>
          <a:off x="618490" y="5834381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6" name="Equation" r:id="rId5" imgW="1917700" imgH="342900" progId="Equation.DSMT4">
                  <p:embed/>
                </p:oleObj>
              </mc:Choice>
              <mc:Fallback>
                <p:oleObj name="Equation" r:id="rId5" imgW="191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490" y="5834381"/>
                        <a:ext cx="1637030" cy="2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70180" y="1933217"/>
            <a:ext cx="5958840" cy="4686300"/>
            <a:chOff x="756443" y="1730375"/>
            <a:chExt cx="5958840" cy="46863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443" y="1730375"/>
              <a:ext cx="5958840" cy="4686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56200" y="2139434"/>
              <a:ext cx="1200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J.H. Lee</a:t>
              </a:r>
              <a:endParaRPr lang="en-US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536" y="4303712"/>
            <a:ext cx="2606864" cy="2391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961" y="2110870"/>
            <a:ext cx="5948679" cy="450836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762000"/>
            <a:ext cx="8246745" cy="565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640" y="894080"/>
            <a:ext cx="169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Adrian </a:t>
            </a:r>
            <a:r>
              <a:rPr lang="en-US" sz="1600" b="1" dirty="0" err="1">
                <a:solidFill>
                  <a:srgbClr val="000000"/>
                </a:solidFill>
                <a:latin typeface="Comic Sans MS"/>
                <a:cs typeface="Comic Sans MS"/>
              </a:rPr>
              <a:t>Dumitru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feld 20"/>
          <p:cNvSpPr txBox="1"/>
          <p:nvPr/>
        </p:nvSpPr>
        <p:spPr>
          <a:xfrm rot="21000000">
            <a:off x="1804954" y="3087881"/>
            <a:ext cx="544928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To be sure it was diffraction need to make sure p and/or A are intact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413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12938</TotalTime>
  <Words>2462</Words>
  <Application>Microsoft Macintosh PowerPoint</Application>
  <PresentationFormat>On-screen Show (4:3)</PresentationFormat>
  <Paragraphs>471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Metro</vt:lpstr>
      <vt:lpstr>Equation</vt:lpstr>
      <vt:lpstr>Physics opportunities @ STAR with low COST short term upgrades</vt:lpstr>
      <vt:lpstr>WHY?</vt:lpstr>
      <vt:lpstr>pp: Quantum tomography of the nucleon</vt:lpstr>
      <vt:lpstr>Beyond form factors and quark distributions</vt:lpstr>
      <vt:lpstr>The Hunt for Lq</vt:lpstr>
      <vt:lpstr>GPDs Introduction</vt:lpstr>
      <vt:lpstr>From pp to g p/A</vt:lpstr>
      <vt:lpstr>Forward Proton Tagging at STAR/RHIC </vt:lpstr>
      <vt:lpstr>Diffractive Physics </vt:lpstr>
      <vt:lpstr>Short Term Upgrades</vt:lpstr>
      <vt:lpstr>Long standing puzzle in forward physics: large AN at high √s </vt:lpstr>
      <vt:lpstr>What pHe3 can teach us</vt:lpstr>
      <vt:lpstr>Spectator proton from 3He with the current RHIC optics</vt:lpstr>
      <vt:lpstr>Dq: W Production Basics</vt:lpstr>
      <vt:lpstr>ALW: Future Possibilities</vt:lpstr>
      <vt:lpstr>RHIC polarised p+p performance</vt:lpstr>
      <vt:lpstr>Summary</vt:lpstr>
      <vt:lpstr>PowerPoint Presentation</vt:lpstr>
      <vt:lpstr>rates: pp vs 3He p collisions </vt:lpstr>
      <vt:lpstr>More insights to the proton</vt:lpstr>
      <vt:lpstr>500 GeV pp: UPC kinematics</vt:lpstr>
      <vt:lpstr>500 GeV pp: UPC kinematics</vt:lpstr>
      <vt:lpstr>500 GeV pp: Decay kinematics</vt:lpstr>
      <vt:lpstr>200 GeV pAu: UPC kinematics</vt:lpstr>
      <vt:lpstr>200 GeV pAu: UPC kinematics</vt:lpstr>
      <vt:lpstr>200 GeV pAu: Decay kinematics</vt:lpstr>
      <vt:lpstr> </vt:lpstr>
      <vt:lpstr>expectations for ALe  in pp collisions</vt:lpstr>
      <vt:lpstr>Critical √s of W cross section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with 200GeV polarized pp in 2011</dc:title>
  <dc:creator>elke-caroline aschenauer</dc:creator>
  <cp:lastModifiedBy>elke-caroline aschenauer</cp:lastModifiedBy>
  <cp:revision>229</cp:revision>
  <cp:lastPrinted>2010-04-22T12:46:06Z</cp:lastPrinted>
  <dcterms:created xsi:type="dcterms:W3CDTF">2011-06-24T22:36:54Z</dcterms:created>
  <dcterms:modified xsi:type="dcterms:W3CDTF">2013-02-28T02:21:26Z</dcterms:modified>
</cp:coreProperties>
</file>