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33"/>
  </p:notesMasterIdLst>
  <p:handoutMasterIdLst>
    <p:handoutMasterId r:id="rId34"/>
  </p:handoutMasterIdLst>
  <p:sldIdLst>
    <p:sldId id="567" r:id="rId2"/>
    <p:sldId id="1055" r:id="rId3"/>
    <p:sldId id="1059" r:id="rId4"/>
    <p:sldId id="1057" r:id="rId5"/>
    <p:sldId id="1058" r:id="rId6"/>
    <p:sldId id="997" r:id="rId7"/>
    <p:sldId id="1007" r:id="rId8"/>
    <p:sldId id="1044" r:id="rId9"/>
    <p:sldId id="1010" r:id="rId10"/>
    <p:sldId id="1067" r:id="rId11"/>
    <p:sldId id="1068" r:id="rId12"/>
    <p:sldId id="1069" r:id="rId13"/>
    <p:sldId id="1070" r:id="rId14"/>
    <p:sldId id="1072" r:id="rId15"/>
    <p:sldId id="1073" r:id="rId16"/>
    <p:sldId id="1076" r:id="rId17"/>
    <p:sldId id="1056" r:id="rId18"/>
    <p:sldId id="991" r:id="rId19"/>
    <p:sldId id="1063" r:id="rId20"/>
    <p:sldId id="1066" r:id="rId21"/>
    <p:sldId id="1061" r:id="rId22"/>
    <p:sldId id="993" r:id="rId23"/>
    <p:sldId id="1047" r:id="rId24"/>
    <p:sldId id="1000" r:id="rId25"/>
    <p:sldId id="1001" r:id="rId26"/>
    <p:sldId id="1075" r:id="rId27"/>
    <p:sldId id="779" r:id="rId28"/>
    <p:sldId id="1011" r:id="rId29"/>
    <p:sldId id="1071" r:id="rId30"/>
    <p:sldId id="1041" r:id="rId31"/>
    <p:sldId id="1074" r:id="rId3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D1F2FF"/>
    <a:srgbClr val="BFF3FF"/>
    <a:srgbClr val="0000FF"/>
    <a:srgbClr val="400080"/>
    <a:srgbClr val="FF00FF"/>
    <a:srgbClr val="80FF00"/>
    <a:srgbClr val="CCFF66"/>
    <a:srgbClr val="CC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5" autoAdjust="0"/>
    <p:restoredTop sz="99880" autoAdjust="0"/>
  </p:normalViewPr>
  <p:slideViewPr>
    <p:cSldViewPr snapToGrid="0">
      <p:cViewPr>
        <p:scale>
          <a:sx n="120" d="100"/>
          <a:sy n="120" d="100"/>
        </p:scale>
        <p:origin x="-320" y="-160"/>
      </p:cViewPr>
      <p:guideLst>
        <p:guide orient="horz" pos="2175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8/24/15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Upgrade workshop, October 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Upgrade workshop, October 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Upgrade workshop, October  2014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Upgrade workshop, October  2014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Upgrade workshop, October  2014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Upgrade workshop, October 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10583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166" y="64897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44833" y="6487583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31997" y="6483346"/>
            <a:ext cx="4470389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STAR Upgrade workshop, October  2014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3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5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55.emf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77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gif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gif"/><Relationship Id="rId5" Type="http://schemas.openxmlformats.org/officeDocument/2006/relationships/image" Target="../media/image22.gif"/><Relationship Id="rId6" Type="http://schemas.openxmlformats.org/officeDocument/2006/relationships/image" Target="../media/image23.gif"/><Relationship Id="rId7" Type="http://schemas.openxmlformats.org/officeDocument/2006/relationships/image" Target="../media/image24.gif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61166" y="941917"/>
            <a:ext cx="6572261" cy="140758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300" dirty="0" smtClean="0"/>
              <a:t> </a:t>
            </a:r>
            <a:br>
              <a:rPr lang="en-US" sz="2300" dirty="0" smtClean="0"/>
            </a:br>
            <a:r>
              <a:rPr lang="en-US" sz="2400" dirty="0" smtClean="0"/>
              <a:t>The RHIC Spin Plan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3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6"/>
          <p:cNvSpPr txBox="1">
            <a:spLocks/>
          </p:cNvSpPr>
          <p:nvPr/>
        </p:nvSpPr>
        <p:spPr bwMode="auto">
          <a:xfrm>
            <a:off x="901700" y="2099741"/>
            <a:ext cx="8242300" cy="69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 i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 Bold"/>
                <a:ea typeface="+mj-ea"/>
                <a:cs typeface="Comic Sans MS Bold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E.C. Aschenauer</a:t>
            </a: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7260167" y="1047750"/>
            <a:ext cx="1005416" cy="444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6"/>
          <p:cNvSpPr txBox="1">
            <a:spLocks/>
          </p:cNvSpPr>
          <p:nvPr/>
        </p:nvSpPr>
        <p:spPr bwMode="auto">
          <a:xfrm>
            <a:off x="2571739" y="956732"/>
            <a:ext cx="6572261" cy="140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800" b="1" i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Comic Sans MS Bold"/>
                <a:ea typeface="+mj-ea"/>
                <a:cs typeface="Comic Sans MS Bold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42B7F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9pPr>
          </a:lstStyle>
          <a:p>
            <a:r>
              <a:rPr lang="en-US" sz="2300" dirty="0" smtClean="0"/>
              <a:t> </a:t>
            </a:r>
            <a:br>
              <a:rPr lang="en-US" sz="2300" dirty="0" smtClean="0"/>
            </a:br>
            <a:r>
              <a:rPr lang="en-US" sz="2400" dirty="0" smtClean="0"/>
              <a:t>Cold QCD Physics</a:t>
            </a:r>
            <a:r>
              <a:rPr lang="en-US" sz="2300" dirty="0" smtClean="0">
                <a:effectLst/>
              </a:rPr>
              <a:t/>
            </a:r>
            <a:br>
              <a:rPr lang="en-US" sz="2300" dirty="0" smtClean="0">
                <a:effectLst/>
              </a:rPr>
            </a:br>
            <a:endParaRPr lang="en-US" sz="23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799417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Recent Documents: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Spin WP for </a:t>
            </a:r>
            <a:r>
              <a:rPr lang="en-US" sz="1600" dirty="0" err="1" smtClean="0">
                <a:solidFill>
                  <a:schemeClr val="bg1"/>
                </a:solidFill>
              </a:rPr>
              <a:t>Tribble</a:t>
            </a:r>
            <a:r>
              <a:rPr lang="en-US" sz="1600" dirty="0" smtClean="0">
                <a:solidFill>
                  <a:schemeClr val="bg1"/>
                </a:solidFill>
              </a:rPr>
              <a:t> committee: arXiv:1304.0079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LEP Spin WP:  </a:t>
            </a:r>
            <a:r>
              <a:rPr lang="en-US" sz="1600" dirty="0">
                <a:solidFill>
                  <a:schemeClr val="bg1"/>
                </a:solidFill>
              </a:rPr>
              <a:t>arXiv:</a:t>
            </a:r>
            <a:r>
              <a:rPr lang="en-US" sz="1600" dirty="0" smtClean="0">
                <a:solidFill>
                  <a:schemeClr val="bg1"/>
                </a:solidFill>
              </a:rPr>
              <a:t>1501.01220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STAR and PHENIX </a:t>
            </a:r>
            <a:r>
              <a:rPr lang="en-US" sz="1600" dirty="0" err="1" smtClean="0">
                <a:solidFill>
                  <a:schemeClr val="bg1"/>
                </a:solidFill>
              </a:rPr>
              <a:t>pp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&amp; </a:t>
            </a:r>
            <a:r>
              <a:rPr lang="en-US" sz="1600" dirty="0" err="1" smtClean="0">
                <a:solidFill>
                  <a:schemeClr val="bg1"/>
                </a:solidFill>
              </a:rPr>
              <a:t>pA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LoIs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1600" dirty="0">
                <a:solidFill>
                  <a:schemeClr val="bg1"/>
                </a:solidFill>
              </a:rPr>
              <a:t>https://</a:t>
            </a:r>
            <a:r>
              <a:rPr lang="en-US" sz="1600" dirty="0" err="1">
                <a:solidFill>
                  <a:schemeClr val="bg1"/>
                </a:solidFill>
              </a:rPr>
              <a:t>indico.bnl.gov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conferenceDisplay.py?confId</a:t>
            </a:r>
            <a:r>
              <a:rPr lang="en-US" sz="1600" dirty="0">
                <a:solidFill>
                  <a:schemeClr val="bg1"/>
                </a:solidFill>
              </a:rPr>
              <a:t>=764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2" name="Right Brace 1"/>
          <p:cNvSpPr/>
          <p:nvPr/>
        </p:nvSpPr>
        <p:spPr bwMode="auto">
          <a:xfrm rot="5400000">
            <a:off x="7614706" y="1095376"/>
            <a:ext cx="275170" cy="836083"/>
          </a:xfrm>
          <a:prstGeom prst="rightBrace">
            <a:avLst/>
          </a:prstGeom>
          <a:noFill/>
          <a:ln w="317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State Effects </a:t>
            </a:r>
            <a:r>
              <a:rPr lang="en-US" dirty="0" smtClean="0">
                <a:sym typeface="Wingdings"/>
              </a:rPr>
              <a:t> FF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248"/>
          <a:stretch/>
        </p:blipFill>
        <p:spPr>
          <a:xfrm>
            <a:off x="0" y="497416"/>
            <a:ext cx="9144000" cy="5676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506877"/>
            <a:ext cx="8636000" cy="61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Jets+</a:t>
            </a:r>
            <a:r>
              <a:rPr lang="en-US" sz="3200" cap="none" dirty="0" err="1" smtClean="0">
                <a:latin typeface="Symbol"/>
              </a:rPr>
              <a:t>p</a:t>
            </a:r>
            <a:r>
              <a:rPr lang="en-US" sz="3200" baseline="30000" dirty="0" smtClean="0"/>
              <a:t>+/-</a:t>
            </a:r>
            <a:r>
              <a:rPr lang="en-US" sz="3200" dirty="0" smtClean="0"/>
              <a:t> to access Collins FF</a:t>
            </a:r>
            <a:endParaRPr lang="en-US" sz="3200" dirty="0"/>
          </a:p>
        </p:txBody>
      </p:sp>
      <p:sp>
        <p:nvSpPr>
          <p:cNvPr id="69" name="Date Placeholder 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70" name="Footer Placeholder 6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NP RHIC S&amp;T Site Visit 2015</a:t>
            </a:r>
            <a:endParaRPr lang="en-US"/>
          </a:p>
        </p:txBody>
      </p: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3B5D2-1481-BE46-8131-B690E468A04C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216400" y="823919"/>
            <a:ext cx="4927600" cy="1483248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1800" dirty="0" smtClean="0">
                <a:latin typeface="Comic Sans MS"/>
                <a:cs typeface="Comic Sans MS"/>
              </a:rPr>
              <a:t>dependence </a:t>
            </a:r>
            <a:r>
              <a:rPr lang="en-US" sz="1800" dirty="0">
                <a:latin typeface="Comic Sans MS"/>
                <a:cs typeface="Comic Sans MS"/>
              </a:rPr>
              <a:t>of the </a:t>
            </a:r>
            <a:r>
              <a:rPr lang="en-US" sz="1800" dirty="0" smtClean="0">
                <a:latin typeface="Comic Sans MS"/>
                <a:cs typeface="Comic Sans MS"/>
              </a:rPr>
              <a:t>Collins </a:t>
            </a:r>
            <a:r>
              <a:rPr lang="en-US" sz="1800" dirty="0">
                <a:latin typeface="Comic Sans MS"/>
                <a:cs typeface="Comic Sans MS"/>
              </a:rPr>
              <a:t>FF on pion transverse momentum (</a:t>
            </a:r>
            <a:r>
              <a:rPr lang="en-US" sz="1800" dirty="0" err="1">
                <a:latin typeface="Comic Sans MS"/>
                <a:cs typeface="Comic Sans MS"/>
              </a:rPr>
              <a:t>j</a:t>
            </a:r>
            <a:r>
              <a:rPr lang="en-US" sz="1800" baseline="-25000" dirty="0" err="1">
                <a:latin typeface="Comic Sans MS"/>
                <a:cs typeface="Comic Sans MS"/>
              </a:rPr>
              <a:t>T</a:t>
            </a:r>
            <a:r>
              <a:rPr lang="en-US" sz="1800" dirty="0" smtClean="0">
                <a:latin typeface="Comic Sans MS"/>
                <a:cs typeface="Comic Sans MS"/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sz="1800" dirty="0" smtClean="0">
                <a:latin typeface="Comic Sans MS"/>
                <a:cs typeface="Comic Sans MS"/>
              </a:rPr>
              <a:t>first results in </a:t>
            </a:r>
            <a:r>
              <a:rPr lang="en-US" sz="1800" dirty="0" err="1" smtClean="0">
                <a:latin typeface="Comic Sans MS"/>
                <a:cs typeface="Comic Sans MS"/>
              </a:rPr>
              <a:t>pp</a:t>
            </a:r>
            <a:r>
              <a:rPr lang="en-US" sz="1800" dirty="0" smtClean="0">
                <a:latin typeface="Comic Sans MS"/>
                <a:cs typeface="Comic Sans MS"/>
              </a:rPr>
              <a:t> at 200 &amp; 500 </a:t>
            </a:r>
            <a:r>
              <a:rPr lang="en-US" sz="1800" dirty="0" err="1" smtClean="0">
                <a:latin typeface="Comic Sans MS"/>
                <a:cs typeface="Comic Sans MS"/>
              </a:rPr>
              <a:t>GeV</a:t>
            </a:r>
            <a:endParaRPr lang="en-US" sz="1800" dirty="0" smtClean="0">
              <a:latin typeface="Comic Sans MS"/>
              <a:cs typeface="Comic Sans MS"/>
            </a:endParaRPr>
          </a:p>
          <a:p>
            <a:pPr>
              <a:buFont typeface="Wingdings" charset="2"/>
              <a:buChar char="Ø"/>
            </a:pPr>
            <a:r>
              <a:rPr lang="en-US" sz="1800" dirty="0" smtClean="0">
                <a:latin typeface="Comic Sans MS"/>
                <a:cs typeface="Comic Sans MS"/>
              </a:rPr>
              <a:t>took first </a:t>
            </a:r>
            <a:r>
              <a:rPr lang="en-US" sz="1800" dirty="0" err="1" smtClean="0">
                <a:latin typeface="Comic Sans MS"/>
                <a:cs typeface="Comic Sans MS"/>
              </a:rPr>
              <a:t>p↑A</a:t>
            </a:r>
            <a:r>
              <a:rPr lang="en-US" sz="1800" dirty="0" smtClean="0">
                <a:latin typeface="Comic Sans MS"/>
                <a:cs typeface="Comic Sans MS"/>
              </a:rPr>
              <a:t> data in 2015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215960"/>
              </p:ext>
            </p:extLst>
          </p:nvPr>
        </p:nvGraphicFramePr>
        <p:xfrm>
          <a:off x="0" y="1878013"/>
          <a:ext cx="3679456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3009900" imgH="520700" progId="Equation.3">
                  <p:embed/>
                </p:oleObj>
              </mc:Choice>
              <mc:Fallback>
                <p:oleObj name="Equation" r:id="rId3" imgW="30099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878013"/>
                        <a:ext cx="3679456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454025" y="1816101"/>
            <a:ext cx="3213101" cy="360512"/>
            <a:chOff x="1625600" y="2740026"/>
            <a:chExt cx="3213101" cy="360512"/>
          </a:xfrm>
        </p:grpSpPr>
        <p:sp>
          <p:nvSpPr>
            <p:cNvPr id="37" name="Rectangle 36"/>
            <p:cNvSpPr/>
            <p:nvPr/>
          </p:nvSpPr>
          <p:spPr>
            <a:xfrm>
              <a:off x="1625600" y="2740026"/>
              <a:ext cx="800100" cy="355600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48577" y="2752725"/>
              <a:ext cx="890124" cy="347813"/>
            </a:xfrm>
            <a:prstGeom prst="rect">
              <a:avLst/>
            </a:prstGeom>
            <a:noFill/>
            <a:ln w="38100" cmpd="sng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FF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0" y="982156"/>
            <a:ext cx="149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Transversity </a:t>
            </a:r>
            <a:r>
              <a:rPr lang="en-US" dirty="0" smtClean="0"/>
              <a:t>=</a:t>
            </a:r>
            <a:endParaRPr lang="en-US" dirty="0"/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1696741" y="609695"/>
            <a:ext cx="1918230" cy="914400"/>
            <a:chOff x="2421387" y="3855959"/>
            <a:chExt cx="5245325" cy="2500391"/>
          </a:xfrm>
        </p:grpSpPr>
        <p:grpSp>
          <p:nvGrpSpPr>
            <p:cNvPr id="41" name="Group 40"/>
            <p:cNvGrpSpPr/>
            <p:nvPr/>
          </p:nvGrpSpPr>
          <p:grpSpPr>
            <a:xfrm>
              <a:off x="2421387" y="3886560"/>
              <a:ext cx="1828800" cy="2469790"/>
              <a:chOff x="2421387" y="3098119"/>
              <a:chExt cx="1828800" cy="246979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2421387" y="3739109"/>
                <a:ext cx="1828800" cy="1828800"/>
                <a:chOff x="2421387" y="3739109"/>
                <a:chExt cx="1828800" cy="18288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2421387" y="3739109"/>
                  <a:ext cx="1828800" cy="18288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3109820" y="4427579"/>
                  <a:ext cx="457200" cy="4572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0" name="Up Arrow 49"/>
              <p:cNvSpPr/>
              <p:nvPr/>
            </p:nvSpPr>
            <p:spPr>
              <a:xfrm>
                <a:off x="3240386" y="4142695"/>
                <a:ext cx="189912" cy="284884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Up Arrow 50"/>
              <p:cNvSpPr/>
              <p:nvPr/>
            </p:nvSpPr>
            <p:spPr>
              <a:xfrm>
                <a:off x="3169166" y="3098119"/>
                <a:ext cx="326634" cy="640990"/>
              </a:xfrm>
              <a:prstGeom prst="up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837912" y="3855959"/>
              <a:ext cx="1828800" cy="2469790"/>
              <a:chOff x="2421387" y="3098119"/>
              <a:chExt cx="1828800" cy="246979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2421387" y="3739109"/>
                <a:ext cx="1828800" cy="1828800"/>
                <a:chOff x="2421387" y="3739109"/>
                <a:chExt cx="1828800" cy="18288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2421387" y="3739109"/>
                  <a:ext cx="1828800" cy="1828800"/>
                </a:xfrm>
                <a:prstGeom prst="ellipse">
                  <a:avLst/>
                </a:prstGeom>
                <a:noFill/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3109820" y="4427579"/>
                  <a:ext cx="457200" cy="4572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Up Arrow 44"/>
              <p:cNvSpPr/>
              <p:nvPr/>
            </p:nvSpPr>
            <p:spPr>
              <a:xfrm flipV="1">
                <a:off x="3240386" y="4890505"/>
                <a:ext cx="189912" cy="284884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Up Arrow 45"/>
              <p:cNvSpPr/>
              <p:nvPr/>
            </p:nvSpPr>
            <p:spPr>
              <a:xfrm>
                <a:off x="3169166" y="3098119"/>
                <a:ext cx="326634" cy="640990"/>
              </a:xfrm>
              <a:prstGeom prst="upArrow">
                <a:avLst/>
              </a:prstGeom>
              <a:solidFill>
                <a:schemeClr val="accent6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8362561"/>
                </p:ext>
              </p:extLst>
            </p:nvPr>
          </p:nvGraphicFramePr>
          <p:xfrm>
            <a:off x="4829613" y="5308652"/>
            <a:ext cx="487943" cy="388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Equation" r:id="rId5" imgW="127000" imgH="101600" progId="Equation.DSMT4">
                    <p:embed/>
                  </p:oleObj>
                </mc:Choice>
                <mc:Fallback>
                  <p:oleObj name="Equation" r:id="rId5" imgW="127000" imgH="101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829613" y="5308652"/>
                          <a:ext cx="487943" cy="3883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64" name="Straight Arrow Connector 63"/>
          <p:cNvCxnSpPr/>
          <p:nvPr/>
        </p:nvCxnSpPr>
        <p:spPr>
          <a:xfrm>
            <a:off x="1696741" y="1629253"/>
            <a:ext cx="1370412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016353" y="1369379"/>
            <a:ext cx="73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proton</a:t>
            </a:r>
            <a:endParaRPr lang="en-US" dirty="0"/>
          </a:p>
        </p:txBody>
      </p:sp>
      <p:pic>
        <p:nvPicPr>
          <p:cNvPr id="72" name="Picture 71" descr="CollinsCompare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r="4119"/>
          <a:stretch/>
        </p:blipFill>
        <p:spPr>
          <a:xfrm>
            <a:off x="175558" y="2772122"/>
            <a:ext cx="4170627" cy="3821145"/>
          </a:xfrm>
          <a:prstGeom prst="rect">
            <a:avLst/>
          </a:prstGeom>
        </p:spPr>
      </p:pic>
      <p:pic>
        <p:nvPicPr>
          <p:cNvPr id="30" name="Picture 29" descr="ColProj2017.v1.0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6557" y="2291505"/>
            <a:ext cx="3345180" cy="43205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20700000">
            <a:off x="47707" y="2856979"/>
            <a:ext cx="9094503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0000FF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22F31"/>
                </a:solidFill>
                <a:latin typeface="Comic Sans MS"/>
                <a:cs typeface="Comic Sans MS"/>
              </a:rPr>
              <a:t>Use the same technique in </a:t>
            </a:r>
            <a:r>
              <a:rPr lang="en-US" sz="2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pp</a:t>
            </a:r>
            <a:r>
              <a:rPr lang="en-US" sz="2000" dirty="0" smtClean="0">
                <a:solidFill>
                  <a:srgbClr val="322F31"/>
                </a:solidFill>
                <a:latin typeface="Comic Sans MS"/>
                <a:cs typeface="Comic Sans MS"/>
              </a:rPr>
              <a:t> and </a:t>
            </a:r>
            <a:r>
              <a:rPr lang="en-US" sz="2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pAu</a:t>
            </a:r>
            <a:r>
              <a:rPr lang="en-US" sz="2000" dirty="0" smtClean="0">
                <a:solidFill>
                  <a:srgbClr val="322F31"/>
                </a:solidFill>
                <a:latin typeface="Comic Sans MS"/>
                <a:cs typeface="Comic Sans MS"/>
              </a:rPr>
              <a:t> ignoring polarization effects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2000" dirty="0" err="1" smtClean="0">
                <a:solidFill>
                  <a:srgbClr val="322F31"/>
                </a:solidFill>
                <a:latin typeface="Comic Sans MS"/>
                <a:cs typeface="Comic Sans MS"/>
                <a:sym typeface="Wingdings"/>
              </a:rPr>
              <a:t>unpolarized</a:t>
            </a:r>
            <a:r>
              <a:rPr lang="en-US" sz="2000" dirty="0" smtClean="0">
                <a:solidFill>
                  <a:srgbClr val="322F31"/>
                </a:solidFill>
                <a:latin typeface="Comic Sans MS"/>
                <a:cs typeface="Comic Sans MS"/>
                <a:sym typeface="Wingdings"/>
              </a:rPr>
              <a:t> FF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2000" dirty="0" smtClean="0">
                <a:solidFill>
                  <a:srgbClr val="322F31"/>
                </a:solidFill>
                <a:latin typeface="Comic Sans MS"/>
                <a:cs typeface="Comic Sans MS"/>
                <a:sym typeface="Wingdings"/>
              </a:rPr>
              <a:t>completely unique to STAR because of its PID capabilities</a:t>
            </a:r>
            <a:endParaRPr lang="en-US" sz="2000" dirty="0" smtClean="0">
              <a:solidFill>
                <a:srgbClr val="322F3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7477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1500" y="2432482"/>
            <a:ext cx="24567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Comic Sans MS Bold"/>
                <a:cs typeface="Comic Sans MS Bold"/>
              </a:rPr>
              <a:t>pp</a:t>
            </a:r>
            <a:r>
              <a:rPr lang="en-US" sz="3200" dirty="0" smtClean="0">
                <a:solidFill>
                  <a:srgbClr val="0000FF"/>
                </a:solidFill>
                <a:latin typeface="Comic Sans MS Bold"/>
                <a:cs typeface="Comic Sans MS Bold"/>
              </a:rPr>
              <a:t> at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Bold"/>
                <a:cs typeface="Comic Sans MS Bold"/>
              </a:rPr>
              <a:t>RHIC</a:t>
            </a:r>
            <a:endParaRPr lang="en-US" sz="3200" dirty="0">
              <a:solidFill>
                <a:srgbClr val="0000FF"/>
              </a:solidFill>
              <a:latin typeface="Comic Sans MS Bold"/>
              <a:cs typeface="Comic Sans MS Bold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566584"/>
            <a:ext cx="778931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FF"/>
              </a:buClr>
            </a:pPr>
            <a:r>
              <a:rPr lang="en-US" sz="2000" dirty="0" smtClean="0">
                <a:solidFill>
                  <a:srgbClr val="0000FF"/>
                </a:solidFill>
                <a:effectLst/>
              </a:rPr>
              <a:t>Critical Questions:</a:t>
            </a:r>
          </a:p>
          <a:p>
            <a:pPr marL="285750" lvl="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effectLst/>
              </a:rPr>
              <a:t>What is the nature of the spin of the proton?</a:t>
            </a:r>
          </a:p>
          <a:p>
            <a:pPr marL="285750" lvl="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effectLst/>
              </a:rPr>
              <a:t>How do quarks and gluons </a:t>
            </a:r>
            <a:r>
              <a:rPr lang="en-US" dirty="0" err="1">
                <a:effectLst/>
              </a:rPr>
              <a:t>hadronize</a:t>
            </a:r>
            <a:r>
              <a:rPr lang="en-US" dirty="0">
                <a:effectLst/>
              </a:rPr>
              <a:t> into final-state particles?</a:t>
            </a:r>
          </a:p>
          <a:p>
            <a:pPr marL="285750" lvl="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effectLst/>
              </a:rPr>
              <a:t>How can we describe the multidimensional landscape of nucleons?</a:t>
            </a:r>
          </a:p>
        </p:txBody>
      </p:sp>
    </p:spTree>
    <p:extLst>
      <p:ext uri="{BB962C8B-B14F-4D97-AF65-F5344CB8AC3E}">
        <p14:creationId xmlns:p14="http://schemas.microsoft.com/office/powerpoint/2010/main" val="15790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" y="896739"/>
            <a:ext cx="8367117" cy="1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 lIns="64291" tIns="32146" rIns="64291" bIns="32146"/>
          <a:lstStyle/>
          <a:p>
            <a:r>
              <a:rPr lang="en-US" dirty="0"/>
              <a:t>Forward Proton Tagging </a:t>
            </a:r>
            <a:r>
              <a:rPr lang="en-US" dirty="0" smtClean="0"/>
              <a:t>Upgrade</a:t>
            </a:r>
            <a:endParaRPr lang="en-US" dirty="0"/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0" y="3100912"/>
            <a:ext cx="9144000" cy="32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5351" bIns="0" anchor="ctr"/>
          <a:lstStyle/>
          <a:p>
            <a:pPr marL="34601">
              <a:spcBef>
                <a:spcPts val="615"/>
              </a:spcBef>
              <a:buClr>
                <a:srgbClr val="0000FF"/>
              </a:buClr>
              <a:buSzPct val="100000"/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Followed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PAC recommendation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and found a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solution to run pp2pp@STAR with </a:t>
            </a:r>
          </a:p>
          <a:p>
            <a:pPr marL="34601">
              <a:spcBef>
                <a:spcPts val="615"/>
              </a:spcBef>
              <a:buClr>
                <a:srgbClr val="0000FF"/>
              </a:buClr>
              <a:buSzPct val="100000"/>
            </a:pPr>
            <a:r>
              <a:rPr lang="en-US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Verdana" charset="0"/>
              </a:rPr>
              <a:t>   std. physics data taking </a:t>
            </a:r>
            <a:r>
              <a:rPr lang="en-US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 </a:t>
            </a:r>
            <a:r>
              <a:rPr lang="en-US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No special </a:t>
            </a:r>
            <a:r>
              <a:rPr lang="en-US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* running </a:t>
            </a:r>
            <a:r>
              <a:rPr lang="en-US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any more</a:t>
            </a:r>
            <a:endParaRPr lang="en-US" dirty="0" smtClean="0">
              <a:solidFill>
                <a:srgbClr val="0000FF"/>
              </a:solidFill>
              <a:latin typeface="Comic Sans MS"/>
              <a:ea typeface="ＭＳ Ｐゴシック" charset="0"/>
              <a:cs typeface="Comic Sans MS"/>
              <a:sym typeface="Verdana" charset="0"/>
            </a:endParaRPr>
          </a:p>
          <a:p>
            <a:pPr marL="320351" indent="-285750">
              <a:spcBef>
                <a:spcPts val="615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 smtClean="0">
                <a:solidFill>
                  <a:srgbClr val="322F31"/>
                </a:solidFill>
                <a:latin typeface="Comic Sans MS"/>
                <a:ea typeface="ＭＳ Ｐゴシック" charset="0"/>
                <a:cs typeface="Comic Sans MS"/>
              </a:rPr>
              <a:t>should cover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wide range in t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  <a:sym typeface="Wingdings"/>
              </a:rPr>
              <a:t>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RPs at 15m &amp; 17m</a:t>
            </a:r>
            <a:endParaRPr lang="en-US" b="1" dirty="0">
              <a:latin typeface="Comic Sans MS"/>
              <a:ea typeface="ＭＳ Ｐゴシック" charset="0"/>
              <a:cs typeface="Comic Sans MS"/>
            </a:endParaRPr>
          </a:p>
          <a:p>
            <a:pPr marL="320351" indent="-285750">
              <a:spcBef>
                <a:spcPts val="501"/>
              </a:spcBef>
              <a:buClr>
                <a:srgbClr val="0000FF"/>
              </a:buClr>
              <a:buSzPct val="100000"/>
              <a:buFont typeface="Wingdings" charset="2"/>
              <a:buChar char="q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Staged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  <a:sym typeface="Verdana" charset="0"/>
              </a:rPr>
              <a:t>implementation</a:t>
            </a:r>
            <a:endParaRPr lang="en-US" sz="2400" b="1" dirty="0">
              <a:latin typeface="Comic Sans MS"/>
              <a:ea typeface="ＭＳ Ｐゴシック" charset="0"/>
              <a:cs typeface="Comic Sans MS"/>
            </a:endParaRP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Phase I (in 2009): low-t coverage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Phase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II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(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</a:rPr>
              <a:t>installed 2015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)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: for 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</a:rPr>
              <a:t>larger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-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1</a:t>
            </a:r>
            <a:r>
              <a:rPr lang="en-US" sz="1600" baseline="300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st</a:t>
            </a: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step reuse Phase I RP at new location only in y 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full phase-II: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  <a:sym typeface="Wingdings"/>
              </a:rPr>
              <a:t> new bigger acceptance RPs &amp; add RP in x-direction</a:t>
            </a:r>
          </a:p>
          <a:p>
            <a:pPr marL="1234751" lvl="2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>
                <a:latin typeface="Comic Sans MS"/>
                <a:cs typeface="Comic Sans MS"/>
              </a:rPr>
              <a:t>full coverage in </a:t>
            </a:r>
            <a:r>
              <a:rPr lang="en-US" sz="1600" dirty="0" err="1">
                <a:latin typeface="Comic Sans MS"/>
                <a:cs typeface="Comic Sans MS"/>
                <a:sym typeface="Symbol" charset="0"/>
              </a:rPr>
              <a:t>φ</a:t>
            </a:r>
            <a:r>
              <a:rPr lang="en-US" sz="1600" dirty="0">
                <a:latin typeface="Comic Sans MS"/>
                <a:cs typeface="Comic Sans MS"/>
              </a:rPr>
              <a:t> not possible due to machine </a:t>
            </a:r>
            <a:r>
              <a:rPr lang="en-US" sz="1600" dirty="0" smtClean="0">
                <a:latin typeface="Comic Sans MS"/>
                <a:cs typeface="Comic Sans MS"/>
              </a:rPr>
              <a:t>constraints</a:t>
            </a:r>
          </a:p>
          <a:p>
            <a:pPr marL="777551" lvl="1" indent="-285750">
              <a:spcBef>
                <a:spcPts val="422"/>
              </a:spcBef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            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 250 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to 100 </a:t>
            </a:r>
            <a:r>
              <a:rPr lang="en-US" sz="1600" dirty="0" err="1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scale t-range by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0.16</a:t>
            </a:r>
            <a:endParaRPr lang="en-US" sz="16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32035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Good </a:t>
            </a:r>
            <a:r>
              <a:rPr lang="en-US" dirty="0" smtClean="0">
                <a:latin typeface="Comic Sans MS"/>
                <a:ea typeface="ＭＳ Ｐゴシック" charset="0"/>
                <a:cs typeface="Comic Sans MS"/>
              </a:rPr>
              <a:t>acceptance also for spectator protons from</a:t>
            </a:r>
          </a:p>
          <a:p>
            <a:pPr marL="34601">
              <a:spcBef>
                <a:spcPts val="422"/>
              </a:spcBef>
              <a:buClr>
                <a:srgbClr val="0000FF"/>
              </a:buClr>
            </a:pP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  deuterium and He-3 collisions</a:t>
            </a:r>
          </a:p>
          <a:p>
            <a:pPr marL="320351" indent="-285750">
              <a:spcBef>
                <a:spcPts val="422"/>
              </a:spcBef>
              <a:buClr>
                <a:srgbClr val="0000FF"/>
              </a:buClr>
              <a:buFont typeface="Wingdings" charset="2"/>
              <a:buChar char="q"/>
            </a:pPr>
            <a:endParaRPr lang="en-US" sz="1600" b="1" dirty="0" smtClean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6097860" y="846711"/>
            <a:ext cx="1095419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>
                <a:ea typeface="ＭＳ Ｐゴシック" charset="0"/>
                <a:cs typeface="Gill Sans" charset="0"/>
              </a:rPr>
              <a:t>at 15-17m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7548934" y="706384"/>
            <a:ext cx="1066745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dirty="0">
                <a:ea typeface="ＭＳ Ｐゴシック" charset="0"/>
                <a:cs typeface="Gill Sans" charset="0"/>
              </a:rPr>
              <a:t>at 55-58m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880" y="3320203"/>
            <a:ext cx="1722120" cy="15798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7281545" y="4956532"/>
            <a:ext cx="1862455" cy="1901468"/>
            <a:chOff x="7281545" y="3577167"/>
            <a:chExt cx="1862455" cy="19014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1545" y="3785090"/>
              <a:ext cx="1862455" cy="16935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61270" y="3577167"/>
              <a:ext cx="1173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</a:rPr>
                <a:t>full Phase-II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556105" y="3244679"/>
            <a:ext cx="15722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</a:rPr>
              <a:t>Phase-II: 1</a:t>
            </a:r>
            <a:r>
              <a:rPr lang="en-US" sz="1200" baseline="30000" dirty="0" smtClean="0">
                <a:solidFill>
                  <a:srgbClr val="0000FF"/>
                </a:solidFill>
              </a:rPr>
              <a:t>st</a:t>
            </a:r>
            <a:r>
              <a:rPr lang="en-US" sz="1200" dirty="0" smtClean="0">
                <a:solidFill>
                  <a:srgbClr val="0000FF"/>
                </a:solidFill>
              </a:rPr>
              <a:t> step</a:t>
            </a:r>
            <a:endParaRPr lang="en-US" sz="1200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0" y="2349631"/>
            <a:ext cx="7545918" cy="4508369"/>
            <a:chOff x="148166" y="2168127"/>
            <a:chExt cx="7545918" cy="4508369"/>
          </a:xfrm>
        </p:grpSpPr>
        <p:grpSp>
          <p:nvGrpSpPr>
            <p:cNvPr id="11" name="Group 10"/>
            <p:cNvGrpSpPr/>
            <p:nvPr/>
          </p:nvGrpSpPr>
          <p:grpSpPr>
            <a:xfrm>
              <a:off x="148166" y="2168127"/>
              <a:ext cx="5870848" cy="4508369"/>
              <a:chOff x="0" y="2148547"/>
              <a:chExt cx="5870848" cy="450836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148547"/>
                <a:ext cx="5870848" cy="4508369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100665" y="4730744"/>
                <a:ext cx="10466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st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step</a:t>
                </a:r>
              </a:p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2015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 bwMode="auto">
            <a:xfrm>
              <a:off x="4191001" y="5408085"/>
              <a:ext cx="3503083" cy="28575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0000FF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2681817" y="3788833"/>
              <a:ext cx="4811183" cy="112606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/>
            </a:ln>
            <a:effectLst/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20700000">
            <a:off x="887898" y="2919844"/>
            <a:ext cx="6878806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0000FF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22F31"/>
                </a:solidFill>
                <a:latin typeface="Comic Sans MS"/>
                <a:cs typeface="Comic Sans MS"/>
              </a:rPr>
              <a:t>Opens a window to new observables at RHIC </a:t>
            </a:r>
          </a:p>
          <a:p>
            <a:pPr algn="ctr"/>
            <a:r>
              <a:rPr lang="en-US" sz="2400" dirty="0" smtClean="0">
                <a:solidFill>
                  <a:srgbClr val="322F31"/>
                </a:solidFill>
                <a:latin typeface="Comic Sans MS"/>
                <a:cs typeface="Comic Sans MS"/>
              </a:rPr>
              <a:t>Diffraction</a:t>
            </a:r>
            <a:endParaRPr lang="en-US" sz="2400" dirty="0" smtClean="0">
              <a:solidFill>
                <a:srgbClr val="322F31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767334"/>
              </p:ext>
            </p:extLst>
          </p:nvPr>
        </p:nvGraphicFramePr>
        <p:xfrm>
          <a:off x="734907" y="5516881"/>
          <a:ext cx="1637030" cy="2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2" name="Equation" r:id="rId7" imgW="1917700" imgH="342900" progId="Equation.DSMT4">
                  <p:embed/>
                </p:oleObj>
              </mc:Choice>
              <mc:Fallback>
                <p:oleObj name="Equation" r:id="rId7" imgW="19177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907" y="5516881"/>
                        <a:ext cx="1637030" cy="292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7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 about diffraction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4667" y="603250"/>
            <a:ext cx="7029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Diffractive events are characterized by a large rapidity gap </a:t>
            </a:r>
          </a:p>
          <a:p>
            <a:pPr algn="ctr"/>
            <a:r>
              <a:rPr lang="en-US" dirty="0" smtClean="0"/>
              <a:t>and </a:t>
            </a:r>
          </a:p>
          <a:p>
            <a:pPr algn="ctr"/>
            <a:r>
              <a:rPr lang="en-US" dirty="0" smtClean="0"/>
              <a:t>the exchange of a color neutral particle (</a:t>
            </a:r>
            <a:r>
              <a:rPr lang="en-US" dirty="0" err="1" smtClean="0"/>
              <a:t>pomeron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1587506"/>
            <a:ext cx="46990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33500" y="4095750"/>
            <a:ext cx="687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diffractive processes occur in </a:t>
            </a:r>
            <a:r>
              <a:rPr lang="en-US" dirty="0" err="1" smtClean="0"/>
              <a:t>pp</a:t>
            </a:r>
            <a:r>
              <a:rPr lang="en-US" dirty="0" smtClean="0"/>
              <a:t>, </a:t>
            </a:r>
            <a:r>
              <a:rPr lang="en-US" dirty="0" err="1" smtClean="0"/>
              <a:t>pA</a:t>
            </a:r>
            <a:r>
              <a:rPr lang="en-US" dirty="0" smtClean="0"/>
              <a:t>, AA, </a:t>
            </a:r>
            <a:r>
              <a:rPr lang="en-US" dirty="0" err="1" smtClean="0"/>
              <a:t>ep</a:t>
            </a:r>
            <a:r>
              <a:rPr lang="en-US" dirty="0" smtClean="0"/>
              <a:t>, and </a:t>
            </a:r>
            <a:r>
              <a:rPr lang="en-US" dirty="0" err="1" smtClean="0"/>
              <a:t>eA</a:t>
            </a:r>
            <a:endParaRPr lang="en-US" dirty="0"/>
          </a:p>
        </p:txBody>
      </p:sp>
      <p:sp>
        <p:nvSpPr>
          <p:cNvPr id="18" name="Shape 294"/>
          <p:cNvSpPr/>
          <p:nvPr/>
        </p:nvSpPr>
        <p:spPr>
          <a:xfrm>
            <a:off x="0" y="4647630"/>
            <a:ext cx="914400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383540" lvl="0" indent="-342900">
              <a:buClr>
                <a:srgbClr val="0000FF"/>
              </a:buClr>
              <a:buSzPct val="125000"/>
              <a:buFont typeface="Wingdings" charset="2"/>
              <a:buChar char="q"/>
              <a:defRPr sz="1800">
                <a:uFillTx/>
              </a:defRPr>
            </a:pPr>
            <a:r>
              <a:rPr dirty="0">
                <a:uFill>
                  <a:solidFill/>
                </a:uFill>
                <a:latin typeface="Comic Sans MS"/>
                <a:cs typeface="Comic Sans MS"/>
              </a:rPr>
              <a:t>High sensitivity to gluon density: </a:t>
            </a:r>
            <a:r>
              <a:rPr dirty="0" smtClean="0">
                <a:solidFill>
                  <a:srgbClr val="0000FF"/>
                </a:solidFill>
                <a:uFill>
                  <a:solidFill/>
                </a:uFill>
                <a:latin typeface="Comic Sans MS"/>
                <a:ea typeface="Symbol"/>
                <a:cs typeface="Comic Sans MS"/>
                <a:sym typeface="Symbol"/>
              </a:rPr>
              <a:t>σ</a:t>
            </a:r>
            <a:r>
              <a:rPr dirty="0">
                <a:solidFill>
                  <a:srgbClr val="0000FF"/>
                </a:solidFill>
                <a:uFill>
                  <a:solidFill/>
                </a:uFill>
                <a:latin typeface="Comic Sans MS"/>
                <a:cs typeface="Comic Sans MS"/>
              </a:rPr>
              <a:t>~[g(x,Q</a:t>
            </a:r>
            <a:r>
              <a:rPr baseline="31999" dirty="0">
                <a:solidFill>
                  <a:srgbClr val="0000FF"/>
                </a:solidFill>
                <a:uFill>
                  <a:solidFill/>
                </a:uFill>
                <a:latin typeface="Comic Sans MS"/>
                <a:cs typeface="Comic Sans MS"/>
              </a:rPr>
              <a:t>2</a:t>
            </a:r>
            <a:r>
              <a:rPr dirty="0">
                <a:solidFill>
                  <a:srgbClr val="0000FF"/>
                </a:solidFill>
                <a:uFill>
                  <a:solidFill/>
                </a:uFill>
                <a:latin typeface="Comic Sans MS"/>
                <a:cs typeface="Comic Sans MS"/>
              </a:rPr>
              <a:t>)]</a:t>
            </a:r>
            <a:r>
              <a:rPr b="1" baseline="31999" dirty="0">
                <a:solidFill>
                  <a:srgbClr val="0000FF"/>
                </a:solidFill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</a:rPr>
              <a:t>2 </a:t>
            </a:r>
            <a:r>
              <a:rPr dirty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</a:rPr>
              <a:t>due to color-neutral </a:t>
            </a:r>
            <a:r>
              <a:rPr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</a:rPr>
              <a:t>exchange</a:t>
            </a:r>
            <a:endParaRPr lang="en-US" dirty="0" smtClean="0">
              <a:uFill>
                <a:solidFill>
                  <a:srgbClr val="FF2600"/>
                </a:solidFill>
              </a:uFill>
              <a:latin typeface="Comic Sans MS"/>
              <a:cs typeface="Comic Sans MS"/>
            </a:endParaRPr>
          </a:p>
          <a:p>
            <a:pPr marL="40640" lvl="0">
              <a:buClr>
                <a:srgbClr val="0000FF"/>
              </a:buClr>
              <a:buSzPct val="125000"/>
              <a:defRPr sz="1800">
                <a:uFillTx/>
              </a:defRPr>
            </a:pPr>
            <a:r>
              <a:rPr lang="en-US" b="1" dirty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</a:rPr>
              <a:t> </a:t>
            </a:r>
            <a:r>
              <a:rPr lang="en-US" b="1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golden channel at EIC to probe saturation</a:t>
            </a:r>
          </a:p>
          <a:p>
            <a:pPr marL="40640" lvl="0">
              <a:buClr>
                <a:srgbClr val="0000FF"/>
              </a:buClr>
              <a:buSzPct val="125000"/>
              <a:defRPr sz="1800">
                <a:uFillTx/>
              </a:defRPr>
            </a:pPr>
            <a:r>
              <a:rPr lang="en-US" dirty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</a:t>
            </a:r>
            <a:r>
              <a:rPr lang="en-US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  </a:t>
            </a:r>
            <a:r>
              <a:rPr lang="en-US" dirty="0" smtClean="0">
                <a:solidFill>
                  <a:srgbClr val="0000FF"/>
                </a:solidFill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</a:t>
            </a:r>
            <a:r>
              <a:rPr lang="en-US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fraction of diffractive events goes from 15% (</a:t>
            </a:r>
            <a:r>
              <a:rPr lang="en-US" dirty="0" err="1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ep</a:t>
            </a:r>
            <a:r>
              <a:rPr lang="en-US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) to 30% (</a:t>
            </a:r>
            <a:r>
              <a:rPr lang="en-US" dirty="0" err="1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eA</a:t>
            </a:r>
            <a:r>
              <a:rPr lang="en-US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)</a:t>
            </a:r>
          </a:p>
          <a:p>
            <a:pPr marL="40640" lvl="0">
              <a:buClr>
                <a:srgbClr val="0000FF"/>
              </a:buClr>
              <a:buSzPct val="125000"/>
              <a:defRPr sz="1800">
                <a:uFillTx/>
              </a:defRPr>
            </a:pPr>
            <a:r>
              <a:rPr lang="en-US" b="1" dirty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  </a:t>
            </a:r>
            <a:r>
              <a:rPr lang="en-US" b="1" dirty="0" smtClean="0">
                <a:solidFill>
                  <a:srgbClr val="0000FF"/>
                </a:solidFill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 same is predicted for </a:t>
            </a:r>
            <a:r>
              <a:rPr lang="en-US" b="1" dirty="0" err="1" smtClean="0">
                <a:uFill>
                  <a:solidFill>
                    <a:srgbClr val="FF2600"/>
                  </a:solidFill>
                </a:uFill>
                <a:latin typeface="Comic Sans MS"/>
                <a:cs typeface="Comic Sans MS"/>
                <a:sym typeface="Wingdings"/>
              </a:rPr>
              <a:t>pA</a:t>
            </a:r>
            <a:endParaRPr lang="en-US" b="1" dirty="0" smtClean="0">
              <a:uFill>
                <a:solidFill>
                  <a:srgbClr val="FF2600"/>
                </a:solidFill>
              </a:uFill>
              <a:latin typeface="Comic Sans MS"/>
              <a:cs typeface="Comic Sans MS"/>
              <a:sym typeface="Wingdings"/>
            </a:endParaRPr>
          </a:p>
          <a:p>
            <a:pPr marL="40640" lvl="0">
              <a:buClr>
                <a:srgbClr val="0000FF"/>
              </a:buClr>
              <a:buSzPct val="125000"/>
              <a:defRPr sz="1800">
                <a:uFillTx/>
              </a:defRPr>
            </a:pPr>
            <a:endParaRPr sz="800" b="1" dirty="0">
              <a:uFill>
                <a:solidFill>
                  <a:srgbClr val="FF2600"/>
                </a:solidFill>
              </a:uFill>
              <a:latin typeface="Comic Sans MS"/>
              <a:cs typeface="Comic Sans MS"/>
            </a:endParaRPr>
          </a:p>
          <a:p>
            <a:pPr marL="383540" lvl="0" indent="-342900">
              <a:buClr>
                <a:srgbClr val="0000FF"/>
              </a:buClr>
              <a:buSzPct val="125000"/>
              <a:buFont typeface="Wingdings" charset="2"/>
              <a:buChar char="q"/>
              <a:defRPr sz="1800">
                <a:uFillTx/>
              </a:defRPr>
            </a:pPr>
            <a:r>
              <a:rPr dirty="0">
                <a:uFill>
                  <a:solidFill/>
                </a:uFill>
                <a:latin typeface="Comic Sans MS"/>
                <a:cs typeface="Comic Sans MS"/>
              </a:rPr>
              <a:t>Only known process where spatial gluon distributions </a:t>
            </a:r>
            <a:r>
              <a:rPr dirty="0" smtClean="0">
                <a:uFill>
                  <a:solidFill/>
                </a:uFill>
                <a:latin typeface="Comic Sans MS"/>
                <a:cs typeface="Comic Sans MS"/>
              </a:rPr>
              <a:t>can </a:t>
            </a:r>
            <a:r>
              <a:rPr dirty="0" smtClean="0">
                <a:uFill>
                  <a:solidFill/>
                </a:uFill>
                <a:latin typeface="Comic Sans MS"/>
                <a:cs typeface="Comic Sans MS"/>
              </a:rPr>
              <a:t>be</a:t>
            </a:r>
            <a:r>
              <a:rPr lang="en-US" dirty="0" smtClean="0">
                <a:uFill>
                  <a:solidFill/>
                </a:uFill>
                <a:latin typeface="Comic Sans MS"/>
                <a:cs typeface="Comic Sans MS"/>
              </a:rPr>
              <a:t> </a:t>
            </a:r>
            <a:r>
              <a:rPr dirty="0" smtClean="0">
                <a:uFill>
                  <a:solidFill/>
                </a:uFill>
                <a:latin typeface="Comic Sans MS"/>
                <a:cs typeface="Comic Sans MS"/>
              </a:rPr>
              <a:t>extracted</a:t>
            </a:r>
            <a:endParaRPr dirty="0">
              <a:uFill>
                <a:solidFill/>
              </a:uFill>
              <a:latin typeface="Comic Sans MS"/>
              <a:cs typeface="Comic Sans MS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0700000">
            <a:off x="3825" y="2282053"/>
            <a:ext cx="9197300" cy="132343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0000FF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22F31"/>
                </a:solidFill>
                <a:latin typeface="Comic Sans MS"/>
                <a:cs typeface="Comic Sans MS"/>
              </a:rPr>
              <a:t>Spin asymmetries open a new window to study the nature of diffraction</a:t>
            </a:r>
          </a:p>
          <a:p>
            <a:pPr algn="ctr"/>
            <a:r>
              <a:rPr lang="en-US" sz="2000" dirty="0" smtClean="0">
                <a:solidFill>
                  <a:srgbClr val="322F31"/>
                </a:solidFill>
                <a:latin typeface="Comic Sans MS"/>
                <a:cs typeface="Comic Sans MS"/>
              </a:rPr>
              <a:t>What is a </a:t>
            </a:r>
            <a:r>
              <a:rPr lang="en-US" sz="2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pomeron</a:t>
            </a:r>
            <a:r>
              <a:rPr lang="en-US" sz="2000" dirty="0" smtClean="0">
                <a:solidFill>
                  <a:srgbClr val="322F31"/>
                </a:solidFill>
                <a:latin typeface="Comic Sans MS"/>
                <a:cs typeface="Comic Sans MS"/>
              </a:rPr>
              <a:t> really</a:t>
            </a:r>
          </a:p>
          <a:p>
            <a:pPr algn="ctr"/>
            <a:r>
              <a:rPr lang="en-US" sz="2000" dirty="0" smtClean="0">
                <a:solidFill>
                  <a:srgbClr val="322F31"/>
                </a:solidFill>
                <a:latin typeface="Comic Sans MS"/>
                <a:cs typeface="Comic Sans MS"/>
              </a:rPr>
              <a:t>Can we see </a:t>
            </a:r>
            <a:r>
              <a:rPr lang="en-US" sz="2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odderons</a:t>
            </a:r>
            <a:endParaRPr lang="en-US" sz="2000" dirty="0" smtClean="0">
              <a:solidFill>
                <a:srgbClr val="322F31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Absolutely unique to RHIC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12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Diffraction and Spin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87917"/>
            <a:ext cx="8716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Pomeron</a:t>
            </a:r>
            <a:r>
              <a:rPr lang="en-US" dirty="0" smtClean="0"/>
              <a:t> (2g)  vacuum quantum numbers </a:t>
            </a:r>
            <a:r>
              <a:rPr lang="en-US" dirty="0" smtClean="0">
                <a:sym typeface="Wingdings"/>
              </a:rPr>
              <a:t> spin Asymmetries should be zero 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only experiment which could measure diffractive spin asymmetries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olidFill>
                  <a:srgbClr val="0000FF"/>
                </a:solidFill>
              </a:rPr>
              <a:t>HERMES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9101"/>
          <a:stretch/>
        </p:blipFill>
        <p:spPr>
          <a:xfrm>
            <a:off x="2762250" y="2021417"/>
            <a:ext cx="3530600" cy="1070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60183"/>
            <a:ext cx="3884503" cy="3697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3666" y="1756841"/>
            <a:ext cx="2014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longitudinal DSA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50" y="3050454"/>
            <a:ext cx="3928533" cy="38075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98996" y="1750492"/>
            <a:ext cx="1948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transverse SSA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5667" y="2868083"/>
            <a:ext cx="14583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arXiv:0906.5160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9250" y="2931583"/>
            <a:ext cx="1448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hep</a:t>
            </a:r>
            <a:r>
              <a:rPr lang="en-US" sz="1200" dirty="0"/>
              <a:t>-ex/0302012</a:t>
            </a:r>
          </a:p>
        </p:txBody>
      </p:sp>
      <p:sp>
        <p:nvSpPr>
          <p:cNvPr id="14" name="TextBox 13"/>
          <p:cNvSpPr txBox="1"/>
          <p:nvPr/>
        </p:nvSpPr>
        <p:spPr>
          <a:xfrm rot="21000000">
            <a:off x="144325" y="2633228"/>
            <a:ext cx="8979702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glow rad="101600">
              <a:schemeClr val="tx1">
                <a:lumMod val="9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4"/>
                </a:solidFill>
                <a:latin typeface="Comic Sans MS"/>
                <a:cs typeface="Comic Sans MS"/>
              </a:rPr>
              <a:t>Is</a:t>
            </a:r>
            <a:r>
              <a:rPr lang="en-US" sz="20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 the underlying process for </a:t>
            </a:r>
            <a:r>
              <a:rPr lang="en-US" sz="20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A</a:t>
            </a:r>
            <a:r>
              <a:rPr lang="en-US" sz="2000" b="1" baseline="-25000" dirty="0" smtClean="0">
                <a:solidFill>
                  <a:schemeClr val="accent4"/>
                </a:solidFill>
                <a:latin typeface="Comic Sans MS"/>
                <a:cs typeface="Comic Sans MS"/>
              </a:rPr>
              <a:t>N </a:t>
            </a:r>
            <a:r>
              <a:rPr lang="en-US" sz="20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at forward </a:t>
            </a:r>
            <a:r>
              <a:rPr lang="en-US" sz="2000" b="1" dirty="0" err="1" smtClean="0">
                <a:solidFill>
                  <a:schemeClr val="accent4"/>
                </a:solidFill>
                <a:latin typeface="Comic Sans MS"/>
                <a:cs typeface="Comic Sans MS"/>
              </a:rPr>
              <a:t>rapidities</a:t>
            </a:r>
            <a:r>
              <a:rPr lang="en-US" sz="2000" b="1" dirty="0" smtClean="0">
                <a:solidFill>
                  <a:schemeClr val="accent4"/>
                </a:solidFill>
                <a:latin typeface="Comic Sans MS"/>
                <a:cs typeface="Comic Sans MS"/>
              </a:rPr>
              <a:t> </a:t>
            </a:r>
            <a:endParaRPr lang="en-US" sz="2000" b="1" dirty="0" smtClean="0">
              <a:solidFill>
                <a:schemeClr val="accent4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dirty="0" smtClean="0">
                <a:solidFill>
                  <a:schemeClr val="accent4"/>
                </a:solidFill>
                <a:latin typeface="Comic Sans MS"/>
                <a:cs typeface="Comic Sans MS"/>
                <a:sym typeface="Wingdings"/>
              </a:rPr>
              <a:t>single diffraction</a:t>
            </a:r>
            <a:r>
              <a:rPr lang="en-US" sz="2000" dirty="0">
                <a:solidFill>
                  <a:schemeClr val="accent4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chemeClr val="accent4"/>
                </a:solidFill>
                <a:sym typeface="Wingdings"/>
              </a:rPr>
              <a:t>with the polarized proton breaking up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2000" dirty="0" smtClean="0">
                <a:solidFill>
                  <a:schemeClr val="accent4"/>
                </a:solidFill>
                <a:latin typeface="Comic Sans MS"/>
                <a:cs typeface="Comic Sans MS"/>
                <a:sym typeface="Wingdings"/>
              </a:rPr>
              <a:t> A</a:t>
            </a:r>
            <a:r>
              <a:rPr lang="en-US" sz="2000" baseline="-25000" dirty="0" smtClean="0">
                <a:solidFill>
                  <a:schemeClr val="accent4"/>
                </a:solidFill>
                <a:latin typeface="Comic Sans MS"/>
                <a:cs typeface="Comic Sans MS"/>
                <a:sym typeface="Wingdings"/>
              </a:rPr>
              <a:t>N</a:t>
            </a:r>
            <a:r>
              <a:rPr lang="en-US" sz="2000" dirty="0" smtClean="0">
                <a:solidFill>
                  <a:schemeClr val="accent4"/>
                </a:solidFill>
                <a:latin typeface="Comic Sans MS"/>
                <a:cs typeface="Comic Sans MS"/>
                <a:sym typeface="Wingdings"/>
              </a:rPr>
              <a:t> measured requiring a proton in the yellow beam RP</a:t>
            </a:r>
          </a:p>
        </p:txBody>
      </p:sp>
    </p:spTree>
    <p:extLst>
      <p:ext uri="{BB962C8B-B14F-4D97-AF65-F5344CB8AC3E}">
        <p14:creationId xmlns:p14="http://schemas.microsoft.com/office/powerpoint/2010/main" val="133224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Preliminary results from run-15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33" y="512372"/>
            <a:ext cx="8422217" cy="6345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84664" y="190494"/>
            <a:ext cx="1192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thanks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, </a:t>
            </a:r>
            <a:r>
              <a:rPr lang="en-US" dirty="0" err="1" smtClean="0"/>
              <a:t>Dilks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3106209"/>
            <a:ext cx="8382000" cy="609600"/>
          </a:xfrm>
        </p:spPr>
        <p:txBody>
          <a:bodyPr/>
          <a:lstStyle/>
          <a:p>
            <a:pPr algn="ctr"/>
            <a:r>
              <a:rPr lang="en-US" sz="3600" dirty="0" smtClean="0"/>
              <a:t>forward Upgrades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 smtClean="0"/>
              <a:t>my guess: 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due to financial constraints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there will be only one upgrade at best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</a:t>
            </a:r>
            <a:r>
              <a:rPr lang="en-US" dirty="0" err="1" smtClean="0"/>
              <a:t>FORward</a:t>
            </a:r>
            <a:r>
              <a:rPr lang="en-US" dirty="0" smtClean="0"/>
              <a:t> Upgrades for 2020+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3352800" cy="3987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3167" y="613839"/>
            <a:ext cx="585191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ECal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Tungsten-Powder-Scintillating-fiber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2.3 cm Moliere Radius, Tower-size: 2.5x2.5x17 cm</a:t>
            </a:r>
            <a:r>
              <a:rPr lang="en-US" sz="1600" baseline="30000" dirty="0" smtClean="0">
                <a:latin typeface="Comic Sans MS"/>
                <a:cs typeface="Comic Sans MS"/>
              </a:rPr>
              <a:t>3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23 X</a:t>
            </a:r>
            <a:r>
              <a:rPr lang="en-US" sz="1600" baseline="-25000" dirty="0" smtClean="0">
                <a:latin typeface="Comic Sans MS"/>
                <a:cs typeface="Comic Sans MS"/>
              </a:rPr>
              <a:t>o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  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HCal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</a:p>
          <a:p>
            <a:r>
              <a:rPr lang="en-US" sz="1600" dirty="0" smtClean="0"/>
              <a:t>Lead </a:t>
            </a:r>
            <a:r>
              <a:rPr lang="en-US" sz="1600" dirty="0"/>
              <a:t>and Scintillator </a:t>
            </a:r>
            <a:r>
              <a:rPr lang="en-US" sz="1600" dirty="0" smtClean="0"/>
              <a:t>tiles, Tower </a:t>
            </a:r>
            <a:r>
              <a:rPr lang="en-US" sz="1600" dirty="0"/>
              <a:t>size of </a:t>
            </a:r>
            <a:r>
              <a:rPr lang="en-US" sz="1600" dirty="0" smtClean="0"/>
              <a:t>10x10x81 </a:t>
            </a:r>
            <a:r>
              <a:rPr lang="en-US" sz="1600" dirty="0"/>
              <a:t>cm</a:t>
            </a:r>
            <a:r>
              <a:rPr lang="en-US" sz="1600" baseline="30000" dirty="0"/>
              <a:t>3</a:t>
            </a:r>
            <a:r>
              <a:rPr lang="en-US" sz="1600" dirty="0"/>
              <a:t> </a:t>
            </a:r>
            <a:endParaRPr lang="en-US" sz="1600" dirty="0" smtClean="0"/>
          </a:p>
          <a:p>
            <a:r>
              <a:rPr lang="en-US" sz="1600" dirty="0" smtClean="0"/>
              <a:t>4 interaction length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8704" r="8912" b="2315"/>
          <a:stretch/>
        </p:blipFill>
        <p:spPr>
          <a:xfrm>
            <a:off x="4997966" y="2893494"/>
            <a:ext cx="4146034" cy="30375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54117" y="2571762"/>
            <a:ext cx="31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Latest Test-Beam results: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382" r="7975" b="4993"/>
          <a:stretch/>
        </p:blipFill>
        <p:spPr>
          <a:xfrm>
            <a:off x="2889243" y="5142231"/>
            <a:ext cx="2324082" cy="17157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37" y="4487337"/>
            <a:ext cx="321364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Tracking:</a:t>
            </a:r>
          </a:p>
          <a:p>
            <a:r>
              <a:rPr lang="en-US" sz="1600" dirty="0" smtClean="0"/>
              <a:t>Silicon </a:t>
            </a:r>
            <a:r>
              <a:rPr lang="en-US" sz="1600" dirty="0"/>
              <a:t>mini-strip detector </a:t>
            </a:r>
            <a:endParaRPr lang="en-US" sz="1600" dirty="0" smtClean="0"/>
          </a:p>
          <a:p>
            <a:r>
              <a:rPr lang="en-US" sz="1600" dirty="0" smtClean="0"/>
              <a:t>3-4 </a:t>
            </a:r>
            <a:r>
              <a:rPr lang="en-US" sz="1600" dirty="0"/>
              <a:t>disks at z ~</a:t>
            </a:r>
            <a:r>
              <a:rPr lang="en-US" sz="1600" dirty="0" smtClean="0"/>
              <a:t>70 </a:t>
            </a:r>
            <a:r>
              <a:rPr lang="en-US" sz="1600" dirty="0"/>
              <a:t>to 140 </a:t>
            </a:r>
            <a:r>
              <a:rPr lang="en-US" sz="1600" dirty="0" smtClean="0"/>
              <a:t>cm </a:t>
            </a:r>
          </a:p>
          <a:p>
            <a:r>
              <a:rPr lang="en-US" sz="1600" dirty="0" smtClean="0"/>
              <a:t>Each</a:t>
            </a:r>
            <a:r>
              <a:rPr lang="en-US" sz="1600" dirty="0"/>
              <a:t> </a:t>
            </a:r>
            <a:r>
              <a:rPr lang="en-US" sz="1600" dirty="0" smtClean="0"/>
              <a:t>disk </a:t>
            </a:r>
            <a:r>
              <a:rPr lang="en-US" sz="1600" dirty="0"/>
              <a:t>has wedges </a:t>
            </a:r>
            <a:endParaRPr lang="en-US" sz="1600" dirty="0" smtClean="0"/>
          </a:p>
          <a:p>
            <a:r>
              <a:rPr lang="en-US" sz="1600" dirty="0" smtClean="0"/>
              <a:t>covering full 2π </a:t>
            </a:r>
            <a:r>
              <a:rPr lang="en-US" sz="1600" dirty="0"/>
              <a:t>range </a:t>
            </a:r>
            <a:r>
              <a:rPr lang="en-US" sz="1600" dirty="0" smtClean="0"/>
              <a:t>in </a:t>
            </a:r>
            <a:r>
              <a:rPr lang="en-US" sz="1600" i="1" dirty="0" err="1" smtClean="0"/>
              <a:t>ϕ</a:t>
            </a:r>
            <a:r>
              <a:rPr lang="en-US" sz="1600" i="1" dirty="0" smtClean="0"/>
              <a:t> </a:t>
            </a:r>
          </a:p>
          <a:p>
            <a:r>
              <a:rPr lang="en-US" sz="1600" dirty="0" smtClean="0"/>
              <a:t>and </a:t>
            </a:r>
            <a:r>
              <a:rPr lang="en-US" sz="1600" dirty="0"/>
              <a:t>2.5-4 </a:t>
            </a:r>
            <a:r>
              <a:rPr lang="en-US" sz="1600" dirty="0" smtClean="0"/>
              <a:t>in </a:t>
            </a:r>
            <a:r>
              <a:rPr lang="en-US" sz="1600" dirty="0" smtClean="0">
                <a:latin typeface="Symbol" charset="2"/>
                <a:cs typeface="Symbol" charset="2"/>
              </a:rPr>
              <a:t>h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other options still </a:t>
            </a:r>
          </a:p>
          <a:p>
            <a:r>
              <a:rPr lang="en-US" sz="16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 under study</a:t>
            </a:r>
            <a:endParaRPr lang="en-US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9485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400" dirty="0" smtClean="0"/>
              <a:t>Alternative Solution for STAR forward upgrade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</a:t>
            </a:r>
            <a:r>
              <a:rPr lang="en-US" dirty="0" smtClean="0"/>
              <a:t>everal detectors become available after 2016 </a:t>
            </a:r>
          </a:p>
          <a:p>
            <a:r>
              <a:rPr lang="en-US" dirty="0" smtClean="0"/>
              <a:t>forward </a:t>
            </a:r>
            <a:r>
              <a:rPr lang="en-US" dirty="0" err="1" smtClean="0"/>
              <a:t>Ecal</a:t>
            </a:r>
            <a:r>
              <a:rPr lang="en-US" dirty="0" smtClean="0"/>
              <a:t>: restack PHENIX barrel </a:t>
            </a:r>
            <a:r>
              <a:rPr lang="en-US" dirty="0" err="1" smtClean="0"/>
              <a:t>Ecal</a:t>
            </a:r>
            <a:endParaRPr lang="en-US" dirty="0" smtClean="0"/>
          </a:p>
          <a:p>
            <a:pPr lvl="1"/>
            <a:r>
              <a:rPr lang="en-US" dirty="0" smtClean="0"/>
              <a:t>needs new electronics current one integrates over 3 bunches</a:t>
            </a:r>
          </a:p>
          <a:p>
            <a:pPr lvl="1"/>
            <a:r>
              <a:rPr lang="en-US" dirty="0" smtClean="0"/>
              <a:t>magnetic shielding for PMTs</a:t>
            </a:r>
          </a:p>
          <a:p>
            <a:r>
              <a:rPr lang="en-US" dirty="0" smtClean="0"/>
              <a:t>forward Tracker: reuse </a:t>
            </a:r>
            <a:r>
              <a:rPr lang="en-US" dirty="0" err="1" smtClean="0"/>
              <a:t>fFTX</a:t>
            </a:r>
            <a:endParaRPr lang="en-US" dirty="0" smtClean="0"/>
          </a:p>
          <a:p>
            <a:pPr lvl="1"/>
            <a:r>
              <a:rPr lang="en-US" dirty="0" smtClean="0"/>
              <a:t>can we sign change in STAR with it</a:t>
            </a:r>
            <a:endParaRPr lang="en-US" dirty="0" smtClean="0"/>
          </a:p>
          <a:p>
            <a:r>
              <a:rPr lang="en-US" dirty="0" smtClean="0"/>
              <a:t>forward </a:t>
            </a:r>
            <a:r>
              <a:rPr lang="en-US" dirty="0" err="1" smtClean="0"/>
              <a:t>Hcal</a:t>
            </a:r>
            <a:r>
              <a:rPr lang="en-US" dirty="0"/>
              <a:t>: </a:t>
            </a:r>
            <a:r>
              <a:rPr lang="en-US"/>
              <a:t>reuse </a:t>
            </a:r>
            <a:r>
              <a:rPr lang="en-US" smtClean="0"/>
              <a:t>E864 </a:t>
            </a:r>
            <a:r>
              <a:rPr lang="en-US" dirty="0" err="1"/>
              <a:t>HCal</a:t>
            </a:r>
            <a:endParaRPr lang="en-US" dirty="0"/>
          </a:p>
          <a:p>
            <a:pPr lvl="1"/>
            <a:r>
              <a:rPr lang="en-US" dirty="0"/>
              <a:t>needs </a:t>
            </a:r>
            <a:r>
              <a:rPr lang="en-US" dirty="0" smtClean="0"/>
              <a:t>readout electronics</a:t>
            </a:r>
          </a:p>
          <a:p>
            <a:pPr lvl="1"/>
            <a:r>
              <a:rPr lang="en-US" dirty="0" smtClean="0"/>
              <a:t>the need for </a:t>
            </a:r>
            <a:r>
              <a:rPr lang="en-US" dirty="0" err="1" smtClean="0"/>
              <a:t>pixelisation</a:t>
            </a:r>
            <a:r>
              <a:rPr lang="en-US" dirty="0" smtClean="0"/>
              <a:t> needs to be demonstrated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AutoShape 49"/>
          <p:cNvSpPr>
            <a:spLocks noChangeArrowheads="1"/>
          </p:cNvSpPr>
          <p:nvPr/>
        </p:nvSpPr>
        <p:spPr bwMode="auto">
          <a:xfrm>
            <a:off x="128362" y="4038431"/>
            <a:ext cx="633634" cy="20549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083" y="4011083"/>
            <a:ext cx="803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of this would need detailed studies to verify the ideas are viable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be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003"/>
            <a:ext cx="9144000" cy="588432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 charge from DOE yet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I was charged to develop </a:t>
            </a:r>
            <a:r>
              <a:rPr lang="en-US" dirty="0" smtClean="0">
                <a:sym typeface="Wingdings"/>
              </a:rPr>
              <a:t>the charge for the document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First ideas after some exchange with Berndt</a:t>
            </a: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sz="1400" dirty="0"/>
          </a:p>
          <a:p>
            <a:r>
              <a:rPr lang="en-US" dirty="0" smtClean="0"/>
              <a:t>Run-2017 needs to be included </a:t>
            </a:r>
            <a:r>
              <a:rPr lang="en-US" dirty="0" smtClean="0">
                <a:solidFill>
                  <a:srgbClr val="FF00FF"/>
                </a:solidFill>
              </a:rPr>
              <a:t>again </a:t>
            </a:r>
            <a:r>
              <a:rPr lang="en-US" dirty="0" smtClean="0">
                <a:solidFill>
                  <a:srgbClr val="322F31"/>
                </a:solidFill>
                <a:sym typeface="Wingdings"/>
              </a:rPr>
              <a:t> STAR only</a:t>
            </a:r>
            <a:endParaRPr lang="en-US" dirty="0">
              <a:solidFill>
                <a:srgbClr val="322F31"/>
              </a:solidFill>
            </a:endParaRPr>
          </a:p>
          <a:p>
            <a:r>
              <a:rPr lang="en-US" dirty="0" err="1" smtClean="0"/>
              <a:t>pp</a:t>
            </a:r>
            <a:r>
              <a:rPr lang="en-US" dirty="0" smtClean="0"/>
              <a:t> and </a:t>
            </a:r>
            <a:r>
              <a:rPr lang="en-US" dirty="0" err="1" smtClean="0"/>
              <a:t>pA</a:t>
            </a:r>
            <a:r>
              <a:rPr lang="en-US" dirty="0" smtClean="0"/>
              <a:t> @ 200 </a:t>
            </a:r>
            <a:r>
              <a:rPr lang="en-US" dirty="0" err="1" smtClean="0"/>
              <a:t>GeV</a:t>
            </a:r>
            <a:r>
              <a:rPr lang="en-US" dirty="0"/>
              <a:t> </a:t>
            </a:r>
            <a:r>
              <a:rPr lang="en-US" dirty="0" smtClean="0"/>
              <a:t>during the </a:t>
            </a:r>
            <a:r>
              <a:rPr lang="en-US" dirty="0" err="1" smtClean="0"/>
              <a:t>sPHENIX</a:t>
            </a:r>
            <a:r>
              <a:rPr lang="en-US" dirty="0" smtClean="0"/>
              <a:t> period </a:t>
            </a:r>
            <a:endParaRPr lang="en-US" dirty="0"/>
          </a:p>
          <a:p>
            <a:r>
              <a:rPr lang="en-US" dirty="0" smtClean="0"/>
              <a:t>list opportunities for running beyond / different to </a:t>
            </a:r>
            <a:r>
              <a:rPr lang="en-US" dirty="0" err="1"/>
              <a:t>sPHENIX</a:t>
            </a:r>
            <a:r>
              <a:rPr lang="en-US" dirty="0"/>
              <a:t> period </a:t>
            </a:r>
            <a:endParaRPr lang="en-US" dirty="0" smtClean="0"/>
          </a:p>
          <a:p>
            <a:pPr lvl="1"/>
            <a:r>
              <a:rPr lang="en-US" dirty="0" smtClean="0"/>
              <a:t>cannot be the motivation for upgrades</a:t>
            </a:r>
          </a:p>
          <a:p>
            <a:pPr lvl="1"/>
            <a:endParaRPr lang="en-US" sz="1400" dirty="0"/>
          </a:p>
          <a:p>
            <a:pPr>
              <a:buFont typeface="Wingdings" charset="0"/>
              <a:buChar char="à"/>
            </a:pPr>
            <a:r>
              <a:rPr lang="en-US" dirty="0" smtClean="0"/>
              <a:t>time </a:t>
            </a:r>
            <a:r>
              <a:rPr lang="en-US" dirty="0" smtClean="0"/>
              <a:t>line: end of the year 2015</a:t>
            </a:r>
          </a:p>
          <a:p>
            <a:pPr lvl="1">
              <a:buFont typeface="Wingdings" charset="0"/>
              <a:buChar char="à"/>
            </a:pPr>
            <a:r>
              <a:rPr lang="en-US" dirty="0" smtClean="0"/>
              <a:t>it is critical to have as much look to 2015 data as possible</a:t>
            </a:r>
          </a:p>
          <a:p>
            <a:pPr>
              <a:buFont typeface="Wingdings" charset="0"/>
              <a:buChar char="à"/>
            </a:pPr>
            <a:r>
              <a:rPr lang="en-US" dirty="0" smtClean="0"/>
              <a:t>Common </a:t>
            </a:r>
            <a:r>
              <a:rPr lang="en-US" dirty="0" smtClean="0"/>
              <a:t>physics </a:t>
            </a:r>
            <a:r>
              <a:rPr lang="en-US" dirty="0"/>
              <a:t>section </a:t>
            </a:r>
            <a:r>
              <a:rPr lang="en-US" dirty="0" smtClean="0"/>
              <a:t>with focus what is unique to STAR/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(f)</a:t>
            </a:r>
            <a:r>
              <a:rPr lang="en-US" dirty="0" err="1" smtClean="0"/>
              <a:t>sPHENIX</a:t>
            </a:r>
            <a:endParaRPr lang="en-US" sz="1600" dirty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realization plans specific to both experiments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fs</a:t>
            </a:r>
            <a:r>
              <a:rPr lang="en-US" dirty="0" err="1"/>
              <a:t>PHENIX</a:t>
            </a:r>
            <a:r>
              <a:rPr lang="en-US" dirty="0"/>
              <a:t> Upgrade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3440589"/>
            <a:ext cx="45720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cs typeface="Arial"/>
              </a:rPr>
              <a:t>Evolve </a:t>
            </a:r>
            <a:r>
              <a:rPr lang="en-US" dirty="0" err="1" smtClean="0">
                <a:cs typeface="Arial"/>
              </a:rPr>
              <a:t>sPHENIX</a:t>
            </a:r>
            <a:r>
              <a:rPr lang="en-US" dirty="0">
                <a:cs typeface="Arial"/>
              </a:rPr>
              <a:t> </a:t>
            </a:r>
            <a:r>
              <a:rPr lang="en-US" dirty="0" smtClean="0">
                <a:cs typeface="Arial"/>
              </a:rPr>
              <a:t>with forward instrumentation for </a:t>
            </a:r>
            <a:r>
              <a:rPr lang="en-US" dirty="0" err="1" smtClean="0">
                <a:cs typeface="Arial"/>
              </a:rPr>
              <a:t>p+p</a:t>
            </a:r>
            <a:r>
              <a:rPr lang="en-US" dirty="0" smtClean="0">
                <a:cs typeface="Arial"/>
              </a:rPr>
              <a:t>/</a:t>
            </a:r>
            <a:r>
              <a:rPr lang="en-US" dirty="0" err="1" smtClean="0">
                <a:cs typeface="Arial"/>
              </a:rPr>
              <a:t>p+A</a:t>
            </a:r>
            <a:r>
              <a:rPr lang="en-US" dirty="0" smtClean="0">
                <a:cs typeface="Arial"/>
              </a:rPr>
              <a:t> physics: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cs typeface="Arial"/>
              </a:rPr>
              <a:t>GEM tracking chambers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00FF"/>
                </a:solidFill>
                <a:cs typeface="Arial"/>
              </a:rPr>
              <a:t>Hadronic</a:t>
            </a:r>
            <a:r>
              <a:rPr lang="en-US" dirty="0" smtClean="0">
                <a:solidFill>
                  <a:srgbClr val="0000FF"/>
                </a:solidFill>
                <a:cs typeface="Arial"/>
              </a:rPr>
              <a:t> Calorimetry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cs typeface="Arial"/>
              </a:rPr>
              <a:t>Reconfigure existing FVTX and </a:t>
            </a:r>
            <a:r>
              <a:rPr lang="en-US" dirty="0" err="1" smtClean="0">
                <a:solidFill>
                  <a:srgbClr val="0000FF"/>
                </a:solidFill>
                <a:cs typeface="Arial"/>
              </a:rPr>
              <a:t>MuID</a:t>
            </a:r>
            <a:endParaRPr lang="en-US" dirty="0" smtClean="0">
              <a:solidFill>
                <a:srgbClr val="0000FF"/>
              </a:solidFill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7065" y="549906"/>
            <a:ext cx="3639011" cy="2774462"/>
            <a:chOff x="-1478894" y="3173948"/>
            <a:chExt cx="3639011" cy="27744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8894" y="3619930"/>
              <a:ext cx="3639011" cy="232848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-1386417" y="3173948"/>
              <a:ext cx="2718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sPHENIX</a:t>
              </a:r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+ </a:t>
              </a:r>
              <a:r>
                <a:rPr lang="en-US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fsPHENIX</a:t>
              </a:r>
              <a:endParaRPr lang="en-US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256" r="6655" b="3983"/>
          <a:stretch/>
        </p:blipFill>
        <p:spPr>
          <a:xfrm>
            <a:off x="4572404" y="1559996"/>
            <a:ext cx="4571600" cy="32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2958690"/>
            <a:ext cx="8382000" cy="957157"/>
          </a:xfrm>
        </p:spPr>
        <p:txBody>
          <a:bodyPr/>
          <a:lstStyle/>
          <a:p>
            <a:pPr algn="ctr"/>
            <a:r>
              <a:rPr lang="en-US" sz="3600" dirty="0" smtClean="0"/>
              <a:t>Further </a:t>
            </a:r>
            <a:r>
              <a:rPr lang="en-US" sz="3600" dirty="0" err="1" smtClean="0"/>
              <a:t>opportunitis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at 500 </a:t>
            </a:r>
            <a:r>
              <a:rPr lang="en-US" sz="3600" dirty="0" err="1" smtClean="0"/>
              <a:t>G</a:t>
            </a:r>
            <a:r>
              <a:rPr lang="en-US" sz="3600" cap="none" dirty="0" err="1" smtClean="0"/>
              <a:t>e</a:t>
            </a:r>
            <a:r>
              <a:rPr lang="en-US" sz="3600" dirty="0" err="1" smtClean="0"/>
              <a:t>V</a:t>
            </a:r>
            <a:r>
              <a:rPr lang="en-US" sz="3600" dirty="0" smtClean="0"/>
              <a:t> polarized </a:t>
            </a:r>
            <a:r>
              <a:rPr lang="en-US" sz="3600" dirty="0" err="1" smtClean="0"/>
              <a:t>pp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2020+: Going to lower x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18593"/>
            <a:ext cx="96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510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r>
              <a:rPr lang="en-US" dirty="0" smtClean="0">
                <a:solidFill>
                  <a:srgbClr val="0000FF"/>
                </a:solidFill>
              </a:rPr>
              <a:t> &amp; Di-Jets: constrain the shape of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dirty="0" smtClean="0">
                <a:solidFill>
                  <a:srgbClr val="0000FF"/>
                </a:solidFill>
              </a:rPr>
              <a:t>g(x,Q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FF00FF"/>
                </a:solidFill>
              </a:rPr>
              <a:t>only in LO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FF"/>
                </a:solidFill>
              </a:rPr>
              <a:t> go to lower x: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officeArt objec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95680"/>
            <a:ext cx="4689062" cy="286723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" name="Picture 7" descr="Macintosh HD:Users:ernst:Downloads:ALL-Central-5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3" y="3978983"/>
            <a:ext cx="4709583" cy="285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fficeArt objec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3802" y="1096537"/>
            <a:ext cx="3513973" cy="295688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0" name="officeArt object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91099" y="4078812"/>
            <a:ext cx="4114800" cy="274320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11745" y="867841"/>
            <a:ext cx="3590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FF"/>
                </a:solidFill>
              </a:rPr>
              <a:t>Utilize FCS + FTS: </a:t>
            </a:r>
            <a:r>
              <a:rPr lang="en-US" sz="1200" dirty="0">
                <a:solidFill>
                  <a:srgbClr val="FF00FF"/>
                </a:solidFill>
                <a:sym typeface="Wingdings"/>
              </a:rPr>
              <a:t> </a:t>
            </a:r>
            <a:r>
              <a:rPr lang="en-US" sz="1200" dirty="0" smtClean="0">
                <a:solidFill>
                  <a:srgbClr val="FF00FF"/>
                </a:solidFill>
                <a:sym typeface="Wingdings"/>
              </a:rPr>
              <a:t>  x:  0.005  0.001</a:t>
            </a:r>
            <a:endParaRPr lang="en-US" sz="1200" dirty="0">
              <a:solidFill>
                <a:srgbClr val="FF00FF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52640" y="1818405"/>
            <a:ext cx="6560944" cy="4031873"/>
            <a:chOff x="1152640" y="1818405"/>
            <a:chExt cx="6560944" cy="4031873"/>
          </a:xfrm>
        </p:grpSpPr>
        <p:sp>
          <p:nvSpPr>
            <p:cNvPr id="13" name="TextBox 12"/>
            <p:cNvSpPr txBox="1"/>
            <p:nvPr/>
          </p:nvSpPr>
          <p:spPr>
            <a:xfrm rot="20700000">
              <a:off x="1152640" y="1818405"/>
              <a:ext cx="6560944" cy="403187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5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rgbClr val="0000FF"/>
              </a:solidFill>
            </a:ln>
            <a:effectLst>
              <a:glow rad="101600">
                <a:srgbClr val="0000FF">
                  <a:alpha val="75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This will be the measurement to constrain </a:t>
              </a:r>
              <a:r>
                <a:rPr lang="en-US" sz="1600" dirty="0" smtClean="0">
                  <a:solidFill>
                    <a:srgbClr val="322F31"/>
                  </a:solidFill>
                  <a:latin typeface="Symbol" charset="2"/>
                  <a:cs typeface="Symbol" charset="2"/>
                </a:rPr>
                <a:t>D</a:t>
              </a:r>
              <a:r>
                <a:rPr lang="en-US" sz="16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g(x,Q</a:t>
              </a:r>
              <a:r>
                <a:rPr lang="en-US" sz="1600" baseline="300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2</a:t>
              </a:r>
              <a:r>
                <a:rPr lang="en-US" sz="16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) at lowest x </a:t>
              </a:r>
            </a:p>
            <a:p>
              <a:pPr algn="ctr"/>
              <a:r>
                <a:rPr lang="en-US" sz="16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before </a:t>
              </a:r>
              <a:r>
                <a:rPr lang="en-US" sz="1600" dirty="0" err="1" smtClean="0">
                  <a:solidFill>
                    <a:srgbClr val="322F31"/>
                  </a:solidFill>
                  <a:latin typeface="Comic Sans MS"/>
                  <a:cs typeface="Comic Sans MS"/>
                </a:rPr>
                <a:t>eRHIC</a:t>
              </a:r>
              <a:r>
                <a:rPr lang="en-US" sz="16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 comes online</a:t>
              </a: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 rot="20700000">
              <a:off x="2665319" y="2238938"/>
              <a:ext cx="3503814" cy="3457710"/>
              <a:chOff x="-494304" y="1456289"/>
              <a:chExt cx="5108104" cy="4397806"/>
            </a:xfrm>
          </p:grpSpPr>
          <p:pic>
            <p:nvPicPr>
              <p:cNvPr id="21" name="runningdeltagband4.pdf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27102" y="1456289"/>
                <a:ext cx="5040902" cy="4397806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4" name="Shape 470"/>
              <p:cNvSpPr/>
              <p:nvPr/>
            </p:nvSpPr>
            <p:spPr>
              <a:xfrm>
                <a:off x="-494304" y="3723215"/>
                <a:ext cx="1244598" cy="4045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>
                  <a:defRPr sz="1800">
                    <a:solidFill>
                      <a:srgbClr val="2E073E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400" dirty="0">
                    <a:solidFill>
                      <a:srgbClr val="2E073E"/>
                    </a:solidFill>
                  </a:rPr>
                  <a:t>L ~ 0</a:t>
                </a:r>
              </a:p>
            </p:txBody>
          </p:sp>
          <p:sp>
            <p:nvSpPr>
              <p:cNvPr id="25" name="Shape 471"/>
              <p:cNvSpPr/>
              <p:nvPr/>
            </p:nvSpPr>
            <p:spPr>
              <a:xfrm>
                <a:off x="531069" y="4369136"/>
                <a:ext cx="1244601" cy="4045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>
                  <a:defRPr sz="1800">
                    <a:solidFill>
                      <a:srgbClr val="2E073E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400" dirty="0">
                    <a:solidFill>
                      <a:srgbClr val="2E073E"/>
                    </a:solidFill>
                  </a:rPr>
                  <a:t>L &gt; 0</a:t>
                </a:r>
              </a:p>
            </p:txBody>
          </p:sp>
          <p:sp>
            <p:nvSpPr>
              <p:cNvPr id="26" name="Shape 472"/>
              <p:cNvSpPr/>
              <p:nvPr/>
            </p:nvSpPr>
            <p:spPr>
              <a:xfrm>
                <a:off x="377456" y="2874774"/>
                <a:ext cx="1244601" cy="40450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lvl1pPr>
                  <a:defRPr sz="1800">
                    <a:solidFill>
                      <a:srgbClr val="2E073E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400" dirty="0">
                    <a:solidFill>
                      <a:srgbClr val="2E073E"/>
                    </a:solidFill>
                  </a:rPr>
                  <a:t>L &lt; 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29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Why are TMD</a:t>
            </a:r>
            <a:r>
              <a:rPr lang="en-US" cap="none" dirty="0" smtClean="0"/>
              <a:t>s </a:t>
            </a:r>
            <a:r>
              <a:rPr lang="en-US" dirty="0" smtClean="0"/>
              <a:t>interesting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814917"/>
            <a:ext cx="9144000" cy="5755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Transverse momentum dependent </a:t>
            </a:r>
            <a:r>
              <a:rPr lang="en-US" dirty="0" err="1" smtClean="0"/>
              <a:t>parton</a:t>
            </a:r>
            <a:r>
              <a:rPr lang="en-US" dirty="0" smtClean="0"/>
              <a:t> distribution functions</a:t>
            </a:r>
          </a:p>
          <a:p>
            <a:r>
              <a:rPr lang="en-US" dirty="0" smtClean="0">
                <a:solidFill>
                  <a:srgbClr val="3366FF"/>
                </a:solidFill>
                <a:sym typeface="Wingdings"/>
              </a:rPr>
              <a:t> initial state effects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/>
          </a:p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dirty="0"/>
              <a:t>i</a:t>
            </a:r>
            <a:r>
              <a:rPr lang="en-US" dirty="0" smtClean="0"/>
              <a:t>mportant in calculating cross-sections in a range of processes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dirty="0" smtClean="0"/>
              <a:t>provide a way to image the proton in transverse and longitudinal momentum space (2+1d)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dirty="0" smtClean="0"/>
              <a:t>provide access to spin-orbit correlations 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dirty="0" smtClean="0"/>
              <a:t>provide constrains to quark-gluon-quark correlations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dirty="0" smtClean="0"/>
              <a:t>are important to describe the gluon distribution at low-x </a:t>
            </a:r>
            <a:r>
              <a:rPr lang="en-US" dirty="0" smtClean="0">
                <a:sym typeface="Wingdings"/>
              </a:rPr>
              <a:t> CGC</a:t>
            </a:r>
          </a:p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the most popular explanation for the large A</a:t>
            </a:r>
            <a:r>
              <a:rPr lang="en-US" baseline="-25000" dirty="0" smtClean="0">
                <a:sym typeface="Wingdings"/>
              </a:rPr>
              <a:t>N</a:t>
            </a:r>
            <a:r>
              <a:rPr lang="en-US" dirty="0" smtClean="0">
                <a:sym typeface="Wingdings"/>
              </a:rPr>
              <a:t> seen in transverse </a:t>
            </a:r>
            <a:r>
              <a:rPr lang="en-US" dirty="0" err="1" smtClean="0">
                <a:sym typeface="Wingdings"/>
              </a:rPr>
              <a:t>p+p</a:t>
            </a:r>
            <a:endParaRPr lang="en-US" dirty="0" smtClean="0">
              <a:sym typeface="Wingdings"/>
            </a:endParaRPr>
          </a:p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endParaRPr lang="en-US" sz="800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          of special interest: </a:t>
            </a:r>
            <a:r>
              <a:rPr lang="en-US" dirty="0"/>
              <a:t>The </a:t>
            </a:r>
            <a:r>
              <a:rPr lang="en-US" dirty="0" err="1"/>
              <a:t>Sivers</a:t>
            </a:r>
            <a:r>
              <a:rPr lang="en-US" dirty="0"/>
              <a:t> function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         it describes </a:t>
            </a:r>
            <a:r>
              <a:rPr lang="en-US" dirty="0"/>
              <a:t>the </a:t>
            </a:r>
            <a:r>
              <a:rPr lang="en-US" dirty="0" smtClean="0"/>
              <a:t>correlation of </a:t>
            </a:r>
            <a:r>
              <a:rPr lang="en-US" dirty="0"/>
              <a:t>the </a:t>
            </a:r>
            <a:r>
              <a:rPr lang="en-US" dirty="0" err="1"/>
              <a:t>parton</a:t>
            </a:r>
            <a:r>
              <a:rPr lang="en-US" dirty="0"/>
              <a:t> transverse momentum </a:t>
            </a:r>
            <a:r>
              <a:rPr lang="en-US" dirty="0" smtClean="0"/>
              <a:t>with </a:t>
            </a:r>
          </a:p>
          <a:p>
            <a:r>
              <a:rPr lang="en-US" dirty="0"/>
              <a:t> </a:t>
            </a:r>
            <a:r>
              <a:rPr lang="en-US" dirty="0" smtClean="0"/>
              <a:t>         the </a:t>
            </a:r>
            <a:r>
              <a:rPr lang="en-US" dirty="0"/>
              <a:t>transverse spin of the nucleon.</a:t>
            </a:r>
            <a:endParaRPr lang="en-US" dirty="0" smtClean="0">
              <a:sym typeface="Wingdings"/>
            </a:endParaRPr>
          </a:p>
          <a:p>
            <a:pPr>
              <a:buClr>
                <a:srgbClr val="3366FF"/>
              </a:buClr>
            </a:pPr>
            <a:endParaRPr lang="en-US" dirty="0" smtClean="0"/>
          </a:p>
          <a:p>
            <a:pPr>
              <a:buClr>
                <a:srgbClr val="3366FF"/>
              </a:buClr>
            </a:pPr>
            <a:r>
              <a:rPr lang="en-US" dirty="0" smtClean="0"/>
              <a:t>Transverse </a:t>
            </a:r>
            <a:r>
              <a:rPr lang="en-US" dirty="0"/>
              <a:t>momentum dependent </a:t>
            </a:r>
            <a:r>
              <a:rPr lang="en-US" dirty="0" smtClean="0"/>
              <a:t>fragmentation functions</a:t>
            </a:r>
          </a:p>
          <a:p>
            <a:pPr marL="285750" indent="-285750">
              <a:buClr>
                <a:srgbClr val="3366FF"/>
              </a:buClr>
              <a:buFont typeface="Wingdings" charset="0"/>
              <a:buChar char="à"/>
            </a:pPr>
            <a:r>
              <a:rPr lang="en-US" dirty="0" smtClean="0">
                <a:solidFill>
                  <a:srgbClr val="3366FF"/>
                </a:solidFill>
                <a:sym typeface="Wingdings"/>
              </a:rPr>
              <a:t>final state effects</a:t>
            </a:r>
          </a:p>
          <a:p>
            <a:pPr>
              <a:buClr>
                <a:srgbClr val="3366FF"/>
              </a:buClr>
            </a:pPr>
            <a:endParaRPr lang="en-US" dirty="0">
              <a:solidFill>
                <a:srgbClr val="3366FF"/>
              </a:solidFill>
              <a:sym typeface="Wingdings"/>
            </a:endParaRPr>
          </a:p>
          <a:p>
            <a:pPr marL="285750" indent="-285750">
              <a:buClr>
                <a:srgbClr val="3366FF"/>
              </a:buClr>
              <a:buFont typeface="Wingdings" charset="2"/>
              <a:buChar char="q"/>
            </a:pPr>
            <a:r>
              <a:rPr lang="en-US" dirty="0" smtClean="0"/>
              <a:t>describe </a:t>
            </a:r>
            <a:r>
              <a:rPr lang="en-US" dirty="0"/>
              <a:t>a </a:t>
            </a:r>
            <a:r>
              <a:rPr lang="en-US" dirty="0" smtClean="0"/>
              <a:t>correlation of </a:t>
            </a:r>
            <a:r>
              <a:rPr lang="en-US" dirty="0"/>
              <a:t>the transverse spin of a </a:t>
            </a:r>
            <a:r>
              <a:rPr lang="en-US" dirty="0" smtClean="0"/>
              <a:t>fragmenting quark and </a:t>
            </a:r>
            <a:r>
              <a:rPr lang="en-US" dirty="0"/>
              <a:t>the transverse momentum of a </a:t>
            </a:r>
            <a:r>
              <a:rPr lang="en-US" dirty="0" smtClean="0"/>
              <a:t>hadron</a:t>
            </a:r>
          </a:p>
          <a:p>
            <a:pPr>
              <a:buClr>
                <a:srgbClr val="3366FF"/>
              </a:buClr>
            </a:pPr>
            <a:r>
              <a:rPr lang="en-US" dirty="0">
                <a:solidFill>
                  <a:srgbClr val="3366FF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  Collins FF </a:t>
            </a:r>
          </a:p>
        </p:txBody>
      </p:sp>
      <p:sp>
        <p:nvSpPr>
          <p:cNvPr id="9" name="AutoShape 49"/>
          <p:cNvSpPr>
            <a:spLocks noChangeArrowheads="1"/>
          </p:cNvSpPr>
          <p:nvPr/>
        </p:nvSpPr>
        <p:spPr bwMode="auto">
          <a:xfrm>
            <a:off x="116618" y="3854450"/>
            <a:ext cx="809839" cy="424297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50000">
                <a:srgbClr val="CC66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normAutofit/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042027"/>
              </p:ext>
            </p:extLst>
          </p:nvPr>
        </p:nvGraphicFramePr>
        <p:xfrm>
          <a:off x="5674785" y="3725333"/>
          <a:ext cx="355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8" name="Equation" r:id="rId3" imgW="355600" imgH="317500" progId="Equation.DSMT4">
                  <p:embed/>
                </p:oleObj>
              </mc:Choice>
              <mc:Fallback>
                <p:oleObj name="Equation" r:id="rId3" imgW="3556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74785" y="3725333"/>
                        <a:ext cx="3556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816630"/>
              </p:ext>
            </p:extLst>
          </p:nvPr>
        </p:nvGraphicFramePr>
        <p:xfrm>
          <a:off x="1792818" y="6220894"/>
          <a:ext cx="368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9" name="Equation" r:id="rId5" imgW="368300" imgH="317500" progId="Equation.DSMT4">
                  <p:embed/>
                </p:oleObj>
              </mc:Choice>
              <mc:Fallback>
                <p:oleObj name="Equation" r:id="rId5" imgW="368300" imgH="317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2818" y="6220894"/>
                        <a:ext cx="3683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71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400" dirty="0" smtClean="0"/>
              <a:t>Transverse Spin Physics at the end of the Decade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98500"/>
            <a:ext cx="92384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Bring mid rapidity observables (jets, IFF, ..) to high </a:t>
            </a:r>
            <a:r>
              <a:rPr lang="en-US" dirty="0" err="1" smtClean="0"/>
              <a:t>rapidities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high x</a:t>
            </a: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Needs:</a:t>
            </a:r>
          </a:p>
          <a:p>
            <a:r>
              <a:rPr lang="en-US" dirty="0" smtClean="0">
                <a:sym typeface="Wingdings"/>
              </a:rPr>
              <a:t>forward upgrade (FCS + FTS) &amp; 500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 &amp; delivered luminosity: 1fb</a:t>
            </a:r>
            <a:r>
              <a:rPr lang="en-US" baseline="30000" dirty="0" smtClean="0">
                <a:sym typeface="Wingdings"/>
              </a:rPr>
              <a:t>-1</a:t>
            </a:r>
            <a:endParaRPr lang="en-US" baseline="30000" dirty="0" smtClean="0">
              <a:solidFill>
                <a:srgbClr val="0000FF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Address the following questions: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measure tensor charge                   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connection to lattice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difference between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dirty="0" err="1" smtClean="0"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(x) and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dirty="0" err="1">
                <a:sym typeface="Wingdings"/>
              </a:rPr>
              <a:t>q</a:t>
            </a:r>
            <a:r>
              <a:rPr lang="en-US" dirty="0" smtClean="0">
                <a:sym typeface="Wingdings"/>
              </a:rPr>
              <a:t>(x) allows to study orbital angular momentum </a:t>
            </a:r>
          </a:p>
          <a:p>
            <a:pPr>
              <a:buClr>
                <a:srgbClr val="0000FF"/>
              </a:buClr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in wave </a:t>
            </a:r>
            <a:r>
              <a:rPr lang="en-US" dirty="0" err="1" smtClean="0">
                <a:sym typeface="Wingdings"/>
              </a:rPr>
              <a:t>fct</a:t>
            </a:r>
            <a:r>
              <a:rPr lang="en-US" dirty="0" smtClean="0">
                <a:sym typeface="Wingdings"/>
              </a:rPr>
              <a:t>.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sym typeface="Wingdings"/>
              </a:rPr>
              <a:t>is the </a:t>
            </a:r>
            <a:r>
              <a:rPr lang="en-US" dirty="0" err="1" smtClean="0">
                <a:sym typeface="Wingdings"/>
              </a:rPr>
              <a:t>Soffer</a:t>
            </a:r>
            <a:r>
              <a:rPr lang="en-US" dirty="0" smtClean="0">
                <a:sym typeface="Wingdings"/>
              </a:rPr>
              <a:t> bound violated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50854"/>
              </p:ext>
            </p:extLst>
          </p:nvPr>
        </p:nvGraphicFramePr>
        <p:xfrm>
          <a:off x="2952750" y="1822450"/>
          <a:ext cx="1854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45" name="Equation" r:id="rId3" imgW="1854200" imgH="355600" progId="Equation.DSMT4">
                  <p:embed/>
                </p:oleObj>
              </mc:Choice>
              <mc:Fallback>
                <p:oleObj name="Equation" r:id="rId3" imgW="18542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750" y="1822450"/>
                        <a:ext cx="18542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847065"/>
              </p:ext>
            </p:extLst>
          </p:nvPr>
        </p:nvGraphicFramePr>
        <p:xfrm>
          <a:off x="3619500" y="2643716"/>
          <a:ext cx="3124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46" name="Equation" r:id="rId5" imgW="3124200" imgH="406400" progId="Equation.DSMT4">
                  <p:embed/>
                </p:oleObj>
              </mc:Choice>
              <mc:Fallback>
                <p:oleObj name="Equation" r:id="rId5" imgW="31242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500" y="2643716"/>
                        <a:ext cx="3124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Content Placeholder 3" descr="x1VsX2_Pythia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8589" r="17"/>
          <a:stretch/>
        </p:blipFill>
        <p:spPr bwMode="auto">
          <a:xfrm>
            <a:off x="271779" y="3136900"/>
            <a:ext cx="4215553" cy="302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Macintosh HD:Users:avossen:Documents:pythiaVsTppmc:x1_eta_profile_pythia_jetCut3.pn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" t="6914" r="7687" b="988"/>
          <a:stretch/>
        </p:blipFill>
        <p:spPr bwMode="auto">
          <a:xfrm>
            <a:off x="4620047" y="3169182"/>
            <a:ext cx="4037119" cy="28209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750" y="6170083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Cuts: </a:t>
            </a:r>
            <a:r>
              <a:rPr lang="en-US" dirty="0" smtClean="0">
                <a:effectLst/>
              </a:rPr>
              <a:t>2.8 </a:t>
            </a:r>
            <a:r>
              <a:rPr lang="en-US" dirty="0">
                <a:effectLst/>
              </a:rPr>
              <a:t>&lt;</a:t>
            </a:r>
            <a:r>
              <a:rPr lang="en-US" dirty="0" err="1">
                <a:effectLst/>
                <a:latin typeface="Symbol" charset="2"/>
                <a:cs typeface="Symbol" charset="2"/>
              </a:rPr>
              <a:t>η</a:t>
            </a:r>
            <a:r>
              <a:rPr lang="en-US" dirty="0">
                <a:effectLst/>
              </a:rPr>
              <a:t>&lt; </a:t>
            </a:r>
            <a:r>
              <a:rPr lang="en-US" dirty="0" smtClean="0">
                <a:effectLst/>
              </a:rPr>
              <a:t>3.5 and jet </a:t>
            </a:r>
            <a:r>
              <a:rPr lang="en-US" dirty="0" err="1" smtClean="0">
                <a:effectLst/>
              </a:rPr>
              <a:t>p</a:t>
            </a:r>
            <a:r>
              <a:rPr lang="en-US" baseline="-25000" dirty="0" err="1" smtClean="0">
                <a:effectLst/>
              </a:rPr>
              <a:t>t</a:t>
            </a:r>
            <a:r>
              <a:rPr lang="en-US" dirty="0" smtClean="0">
                <a:effectLst/>
              </a:rPr>
              <a:t> &gt; 3 </a:t>
            </a:r>
            <a:r>
              <a:rPr lang="en-US" dirty="0" err="1">
                <a:effectLst/>
              </a:rPr>
              <a:t>G</a:t>
            </a:r>
            <a:r>
              <a:rPr lang="en-US" dirty="0" err="1" smtClean="0">
                <a:effectLst/>
              </a:rPr>
              <a:t>eV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7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2400" dirty="0"/>
              <a:t>Transverse Spin Physics at the end of the Decade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" r="10336"/>
          <a:stretch/>
        </p:blipFill>
        <p:spPr bwMode="auto">
          <a:xfrm>
            <a:off x="0" y="426722"/>
            <a:ext cx="4766310" cy="2321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5" r="9364"/>
          <a:stretch/>
        </p:blipFill>
        <p:spPr bwMode="auto">
          <a:xfrm>
            <a:off x="4364780" y="2718848"/>
            <a:ext cx="4817110" cy="2330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2656431"/>
            <a:ext cx="3474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Transversity</a:t>
            </a:r>
            <a:r>
              <a:rPr lang="en-US" dirty="0" smtClean="0">
                <a:solidFill>
                  <a:srgbClr val="0000FF"/>
                </a:solidFill>
              </a:rPr>
              <a:t> x PDF x Collins: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2" r="9858"/>
          <a:stretch/>
        </p:blipFill>
        <p:spPr bwMode="auto">
          <a:xfrm>
            <a:off x="0" y="4518660"/>
            <a:ext cx="4791710" cy="2339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20733" y="2353747"/>
            <a:ext cx="235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Sivers</a:t>
            </a:r>
            <a:r>
              <a:rPr lang="en-US" dirty="0" smtClean="0">
                <a:solidFill>
                  <a:srgbClr val="008000"/>
                </a:solidFill>
              </a:rPr>
              <a:t> x PDF x FF: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142331"/>
            <a:ext cx="2426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Transversity</a:t>
            </a:r>
            <a:r>
              <a:rPr lang="en-US" dirty="0" smtClean="0">
                <a:solidFill>
                  <a:srgbClr val="0000FF"/>
                </a:solidFill>
              </a:rPr>
              <a:t> x IFF: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7838" y="635011"/>
            <a:ext cx="449353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Cuts: </a:t>
            </a:r>
            <a:r>
              <a:rPr lang="en-US" dirty="0" smtClean="0">
                <a:effectLst/>
              </a:rPr>
              <a:t>2.8 </a:t>
            </a:r>
            <a:r>
              <a:rPr lang="en-US" dirty="0">
                <a:effectLst/>
              </a:rPr>
              <a:t>&lt;</a:t>
            </a:r>
            <a:r>
              <a:rPr lang="en-US" dirty="0" err="1">
                <a:effectLst/>
                <a:latin typeface="Symbol" charset="2"/>
                <a:cs typeface="Symbol" charset="2"/>
              </a:rPr>
              <a:t>η</a:t>
            </a:r>
            <a:r>
              <a:rPr lang="en-US" dirty="0">
                <a:effectLst/>
              </a:rPr>
              <a:t>&lt; </a:t>
            </a:r>
            <a:r>
              <a:rPr lang="en-US" dirty="0" smtClean="0">
                <a:effectLst/>
              </a:rPr>
              <a:t>3.5 and jet </a:t>
            </a:r>
            <a:r>
              <a:rPr lang="en-US" dirty="0" err="1" smtClean="0">
                <a:effectLst/>
              </a:rPr>
              <a:t>p</a:t>
            </a:r>
            <a:r>
              <a:rPr lang="en-US" baseline="-25000" dirty="0" err="1" smtClean="0">
                <a:effectLst/>
              </a:rPr>
              <a:t>t</a:t>
            </a:r>
            <a:r>
              <a:rPr lang="en-US" dirty="0" smtClean="0">
                <a:effectLst/>
              </a:rPr>
              <a:t> &gt; 3 </a:t>
            </a:r>
            <a:r>
              <a:rPr lang="en-US" dirty="0" err="1" smtClean="0">
                <a:effectLst/>
              </a:rPr>
              <a:t>GeV</a:t>
            </a:r>
            <a:endParaRPr lang="en-US" dirty="0" smtClean="0">
              <a:effectLst/>
            </a:endParaRPr>
          </a:p>
          <a:p>
            <a:r>
              <a:rPr lang="en-US" dirty="0" smtClean="0">
                <a:solidFill>
                  <a:srgbClr val="0000FF"/>
                </a:solidFill>
                <a:effectLst/>
              </a:rPr>
              <a:t>Simulations: </a:t>
            </a:r>
          </a:p>
          <a:p>
            <a:r>
              <a:rPr lang="en-US" dirty="0" smtClean="0">
                <a:solidFill>
                  <a:srgbClr val="0000FF"/>
                </a:solidFill>
                <a:effectLst/>
              </a:rPr>
              <a:t>TPPMC: </a:t>
            </a:r>
            <a:r>
              <a:rPr lang="en-US" dirty="0" smtClean="0">
                <a:effectLst/>
              </a:rPr>
              <a:t>transverse MC with hard </a:t>
            </a:r>
          </a:p>
          <a:p>
            <a:r>
              <a:rPr lang="en-US" dirty="0" smtClean="0">
                <a:effectLst/>
              </a:rPr>
              <a:t>interaction from PYTHIA</a:t>
            </a:r>
          </a:p>
          <a:p>
            <a:r>
              <a:rPr lang="en-US" dirty="0" smtClean="0">
                <a:solidFill>
                  <a:srgbClr val="0000FF"/>
                </a:solidFill>
                <a:effectLst/>
              </a:rPr>
              <a:t>Detector: </a:t>
            </a:r>
            <a:r>
              <a:rPr lang="en-US" dirty="0" smtClean="0">
                <a:solidFill>
                  <a:srgbClr val="322F31"/>
                </a:solidFill>
                <a:effectLst/>
              </a:rPr>
              <a:t>fast smearing, based on </a:t>
            </a:r>
          </a:p>
          <a:p>
            <a:r>
              <a:rPr lang="en-US" dirty="0">
                <a:solidFill>
                  <a:srgbClr val="322F31"/>
                </a:solidFill>
                <a:effectLst/>
              </a:rPr>
              <a:t> </a:t>
            </a:r>
            <a:r>
              <a:rPr lang="en-US" dirty="0" smtClean="0">
                <a:solidFill>
                  <a:srgbClr val="322F31"/>
                </a:solidFill>
                <a:effectLst/>
              </a:rPr>
              <a:t>           GEANT responses</a:t>
            </a:r>
            <a:endParaRPr lang="en-US" dirty="0">
              <a:solidFill>
                <a:srgbClr val="322F31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652562" y="1699324"/>
            <a:ext cx="7391767" cy="3293209"/>
            <a:chOff x="451478" y="1212491"/>
            <a:chExt cx="7391767" cy="3293209"/>
          </a:xfrm>
        </p:grpSpPr>
        <p:sp>
          <p:nvSpPr>
            <p:cNvPr id="12" name="TextBox 11"/>
            <p:cNvSpPr txBox="1"/>
            <p:nvPr/>
          </p:nvSpPr>
          <p:spPr>
            <a:xfrm rot="20700000">
              <a:off x="451478" y="1212491"/>
              <a:ext cx="7391767" cy="3293209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5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solidFill>
                <a:srgbClr val="0000FF"/>
              </a:solidFill>
            </a:ln>
            <a:effectLst>
              <a:glow rad="101600">
                <a:srgbClr val="0000FF">
                  <a:alpha val="75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Only poster-child measurements shown</a:t>
              </a:r>
            </a:p>
            <a:p>
              <a:pPr algn="ctr"/>
              <a:r>
                <a:rPr lang="en-US" sz="16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more observables, i.e. di-jets,… are possible together with</a:t>
              </a:r>
            </a:p>
            <a:p>
              <a:pPr algn="ctr"/>
              <a:r>
                <a:rPr lang="en-US" sz="16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new forward detector systems and high luminosity will allow to address</a:t>
              </a:r>
            </a:p>
            <a:p>
              <a:pPr algn="ctr"/>
              <a:r>
                <a:rPr lang="en-US" sz="16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different TMDs</a:t>
              </a:r>
            </a:p>
            <a:p>
              <a:pPr algn="ctr"/>
              <a:endParaRPr lang="en-US" sz="1600" dirty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endParaRPr lang="en-US" sz="1600" dirty="0" smtClean="0">
                <a:solidFill>
                  <a:srgbClr val="322F31"/>
                </a:solidFill>
                <a:latin typeface="Comic Sans MS"/>
                <a:cs typeface="Comic Sans MS"/>
              </a:endParaRPr>
            </a:p>
            <a:p>
              <a:pPr algn="ctr"/>
              <a:r>
                <a:rPr lang="en-US" sz="1600" dirty="0" smtClean="0">
                  <a:solidFill>
                    <a:srgbClr val="322F31"/>
                  </a:solidFill>
                  <a:latin typeface="Comic Sans MS"/>
                  <a:cs typeface="Comic Sans MS"/>
                </a:rPr>
                <a:t> 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 rot="20700000">
              <a:off x="2831036" y="2349500"/>
              <a:ext cx="3312583" cy="1862666"/>
              <a:chOff x="4214472" y="3906512"/>
              <a:chExt cx="4856729" cy="255270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4214472" y="3906512"/>
                <a:ext cx="4856729" cy="2552708"/>
                <a:chOff x="4214472" y="3906512"/>
                <a:chExt cx="4856729" cy="2552708"/>
              </a:xfrm>
            </p:grpSpPr>
            <p:pic>
              <p:nvPicPr>
                <p:cNvPr id="31" name="Picture 30" descr="momentstable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14472" y="3906512"/>
                  <a:ext cx="4856729" cy="2552708"/>
                </a:xfrm>
                <a:prstGeom prst="rect">
                  <a:avLst/>
                </a:prstGeom>
              </p:spPr>
            </p:pic>
            <p:grpSp>
              <p:nvGrpSpPr>
                <p:cNvPr id="32" name="Group 31"/>
                <p:cNvGrpSpPr/>
                <p:nvPr/>
              </p:nvGrpSpPr>
              <p:grpSpPr>
                <a:xfrm>
                  <a:off x="6273798" y="4668513"/>
                  <a:ext cx="1796296" cy="1155700"/>
                  <a:chOff x="6273798" y="4668513"/>
                  <a:chExt cx="1796296" cy="1155700"/>
                </a:xfrm>
              </p:grpSpPr>
              <p:pic>
                <p:nvPicPr>
                  <p:cNvPr id="33" name="Picture 32" descr="momentstable.png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5050" t="17364" r="18772" b="77934"/>
                  <a:stretch/>
                </p:blipFill>
                <p:spPr>
                  <a:xfrm>
                    <a:off x="6286499" y="4944073"/>
                    <a:ext cx="1770895" cy="270540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 descr="momentstable.png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5050" t="17364" r="18772" b="77934"/>
                  <a:stretch/>
                </p:blipFill>
                <p:spPr>
                  <a:xfrm>
                    <a:off x="6299199" y="5553673"/>
                    <a:ext cx="1770895" cy="270540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 descr="momentstable.png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9820" t="55587" r="59431" b="42158"/>
                  <a:stretch/>
                </p:blipFill>
                <p:spPr>
                  <a:xfrm>
                    <a:off x="6273798" y="4668513"/>
                    <a:ext cx="1796295" cy="198112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6136510" y="4517989"/>
                <a:ext cx="2169290" cy="1400493"/>
                <a:chOff x="6136510" y="4517989"/>
                <a:chExt cx="2169290" cy="1400493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6174611" y="4517989"/>
                  <a:ext cx="2131189" cy="463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0" dirty="0" err="1"/>
                    <a:t>Transversity</a:t>
                  </a:r>
                  <a:r>
                    <a:rPr lang="en-US" sz="800" b="0" dirty="0"/>
                    <a:t> • Boer-Mulders • </a:t>
                  </a:r>
                  <a:r>
                    <a:rPr lang="en-US" sz="800" b="0" dirty="0" smtClean="0"/>
                    <a:t>FF</a:t>
                  </a:r>
                  <a:endParaRPr lang="en-US" sz="800" b="0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6136510" y="4824595"/>
                  <a:ext cx="2131189" cy="4639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0" dirty="0" err="1"/>
                    <a:t>Pretzelocity</a:t>
                  </a:r>
                  <a:r>
                    <a:rPr lang="en-US" sz="800" b="0" dirty="0"/>
                    <a:t> • Boer-Mulders • FF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6136510" y="5454509"/>
                  <a:ext cx="2131189" cy="463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0" dirty="0" err="1"/>
                    <a:t>Sivers</a:t>
                  </a:r>
                  <a:r>
                    <a:rPr lang="en-US" sz="800" b="0" dirty="0"/>
                    <a:t> • Boer-Mulders • Collins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236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new and unique to STAR physics opportunities</a:t>
            </a:r>
            <a:endParaRPr lang="en-US" dirty="0"/>
          </a:p>
          <a:p>
            <a:pPr lvl="1"/>
            <a:r>
              <a:rPr lang="en-US" dirty="0" smtClean="0"/>
              <a:t>many physics opportunities are possible with minor or no upgrades</a:t>
            </a:r>
          </a:p>
          <a:p>
            <a:pPr lvl="2"/>
            <a:r>
              <a:rPr lang="en-US" dirty="0" smtClean="0"/>
              <a:t>RP phase II</a:t>
            </a:r>
          </a:p>
          <a:p>
            <a:pPr lvl="2"/>
            <a:r>
              <a:rPr lang="en-US" dirty="0" smtClean="0"/>
              <a:t>post-shower to FMS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nPDF</a:t>
            </a:r>
            <a:r>
              <a:rPr lang="en-US" dirty="0" smtClean="0"/>
              <a:t> DY measurement requires upgrades in the forward direction</a:t>
            </a:r>
          </a:p>
          <a:p>
            <a:pPr lvl="2"/>
            <a:r>
              <a:rPr lang="en-US" dirty="0" smtClean="0"/>
              <a:t>need to see this measurement could be done with the pre-shower + </a:t>
            </a:r>
            <a:r>
              <a:rPr lang="en-US" dirty="0" err="1" smtClean="0"/>
              <a:t>FMS</a:t>
            </a:r>
            <a:r>
              <a:rPr lang="en-US" dirty="0" err="1"/>
              <a:t>+</a:t>
            </a:r>
            <a:r>
              <a:rPr lang="en-US" dirty="0" err="1" smtClean="0"/>
              <a:t>post-shower</a:t>
            </a:r>
            <a:r>
              <a:rPr lang="en-US" dirty="0" smtClean="0"/>
              <a:t> setup</a:t>
            </a:r>
          </a:p>
          <a:p>
            <a:pPr lvl="1"/>
            <a:r>
              <a:rPr lang="en-US" dirty="0" smtClean="0"/>
              <a:t>the 500 </a:t>
            </a:r>
            <a:r>
              <a:rPr lang="en-US" dirty="0" err="1" smtClean="0"/>
              <a:t>GeV</a:t>
            </a:r>
            <a:r>
              <a:rPr lang="en-US" dirty="0" smtClean="0"/>
              <a:t> physics topics require the forward upgrade</a:t>
            </a:r>
          </a:p>
          <a:p>
            <a:pPr lvl="2"/>
            <a:r>
              <a:rPr lang="en-US" dirty="0" smtClean="0"/>
              <a:t>jets need the </a:t>
            </a:r>
            <a:r>
              <a:rPr lang="en-US" dirty="0" err="1" smtClean="0"/>
              <a:t>Ecal</a:t>
            </a:r>
            <a:r>
              <a:rPr lang="en-US" dirty="0" smtClean="0"/>
              <a:t> + </a:t>
            </a:r>
            <a:r>
              <a:rPr lang="en-US" dirty="0" err="1" smtClean="0"/>
              <a:t>Hcal</a:t>
            </a:r>
            <a:r>
              <a:rPr lang="en-US" dirty="0" smtClean="0"/>
              <a:t> combination</a:t>
            </a:r>
          </a:p>
          <a:p>
            <a:endParaRPr lang="en-US" dirty="0"/>
          </a:p>
          <a:p>
            <a:r>
              <a:rPr lang="en-US" dirty="0" smtClean="0"/>
              <a:t>Need to come to grips what we want to do and take decisions and not keep all options always open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" y="3413760"/>
            <a:ext cx="8382000" cy="609600"/>
          </a:xfrm>
        </p:spPr>
        <p:txBody>
          <a:bodyPr/>
          <a:lstStyle/>
          <a:p>
            <a:pPr algn="ctr"/>
            <a:r>
              <a:rPr lang="en-US" sz="3600" dirty="0" smtClean="0"/>
              <a:t>ADDITIONAL Material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in cold nuclear matter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 descr="pT_JPSi_pp200_v2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3319779" y="2305040"/>
            <a:ext cx="2885440" cy="2266950"/>
          </a:xfrm>
          <a:prstGeom prst="rect">
            <a:avLst/>
          </a:prstGeom>
        </p:spPr>
      </p:pic>
      <p:pic>
        <p:nvPicPr>
          <p:cNvPr id="7" name="Picture 6" descr="pp200_InvMass_whadronBG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24048" y="2314565"/>
            <a:ext cx="2769235" cy="225742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83" y="4762500"/>
            <a:ext cx="255778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1791" y="4809490"/>
            <a:ext cx="2912745" cy="204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2339" y="656170"/>
            <a:ext cx="577594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pA</a:t>
            </a:r>
            <a:r>
              <a:rPr lang="en-US" dirty="0" smtClean="0">
                <a:solidFill>
                  <a:srgbClr val="0000FF"/>
                </a:solidFill>
              </a:rPr>
              <a:t> of J/</a:t>
            </a:r>
            <a:r>
              <a:rPr lang="en-US" dirty="0" err="1" smtClean="0">
                <a:solidFill>
                  <a:srgbClr val="0000FF"/>
                </a:solidFill>
              </a:rPr>
              <a:t>Ψ</a:t>
            </a:r>
            <a:r>
              <a:rPr lang="en-US" dirty="0" smtClean="0">
                <a:solidFill>
                  <a:srgbClr val="0000FF"/>
                </a:solidFill>
              </a:rPr>
              <a:t> as function of 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sensitive to: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initial conditions (</a:t>
            </a:r>
            <a:r>
              <a:rPr lang="en-US" sz="1600" dirty="0" err="1" smtClean="0">
                <a:latin typeface="Comic Sans MS"/>
                <a:cs typeface="Comic Sans MS"/>
              </a:rPr>
              <a:t>nPDF</a:t>
            </a:r>
            <a:r>
              <a:rPr lang="en-US" sz="1600" dirty="0" smtClean="0">
                <a:latin typeface="Comic Sans MS"/>
                <a:cs typeface="Comic Sans MS"/>
              </a:rPr>
              <a:t>, saturation)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energy loss mechanism</a:t>
            </a: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2020+: FCS + FTS provide new detector capabilities</a:t>
            </a:r>
          </a:p>
          <a:p>
            <a:pPr>
              <a:buClr>
                <a:srgbClr val="0000FF"/>
              </a:buClr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 to measure </a:t>
            </a:r>
            <a:r>
              <a:rPr lang="en-US" sz="1600" dirty="0"/>
              <a:t>J/</a:t>
            </a:r>
            <a:r>
              <a:rPr lang="en-US" sz="1600" dirty="0" err="1" smtClean="0"/>
              <a:t>Ψ</a:t>
            </a:r>
            <a:r>
              <a:rPr lang="en-US" sz="1600" dirty="0" smtClean="0"/>
              <a:t> at 2.5 &lt; </a:t>
            </a:r>
            <a:r>
              <a:rPr lang="en-US" sz="1600" dirty="0" smtClean="0">
                <a:latin typeface="Symbol" charset="2"/>
                <a:cs typeface="Symbol" charset="2"/>
              </a:rPr>
              <a:t>h</a:t>
            </a:r>
            <a:r>
              <a:rPr lang="en-US" sz="1600" dirty="0" smtClean="0"/>
              <a:t> &lt; 4.0 </a:t>
            </a:r>
          </a:p>
          <a:p>
            <a:pPr>
              <a:buClr>
                <a:srgbClr val="0000FF"/>
              </a:buClr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clean </a:t>
            </a:r>
            <a:r>
              <a:rPr lang="en-US" sz="1600" dirty="0"/>
              <a:t>J/</a:t>
            </a:r>
            <a:r>
              <a:rPr lang="en-US" sz="1600" dirty="0" err="1" smtClean="0"/>
              <a:t>Ψ</a:t>
            </a:r>
            <a:r>
              <a:rPr lang="en-US" sz="1600" dirty="0" smtClean="0"/>
              <a:t> signal &amp; good stat till 5 </a:t>
            </a:r>
            <a:r>
              <a:rPr lang="en-US" sz="1600" dirty="0" err="1" smtClean="0"/>
              <a:t>GeV</a:t>
            </a:r>
            <a:endParaRPr lang="en-US" sz="1600" dirty="0" smtClean="0">
              <a:latin typeface="Comic Sans MS"/>
              <a:cs typeface="Comic Sans M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630333" y="4571999"/>
            <a:ext cx="2624667" cy="2169585"/>
            <a:chOff x="5556250" y="1915583"/>
            <a:chExt cx="2624667" cy="2169585"/>
          </a:xfrm>
        </p:grpSpPr>
        <p:pic>
          <p:nvPicPr>
            <p:cNvPr id="8" name="Picture 7"/>
            <p:cNvPicPr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56250" y="2094336"/>
              <a:ext cx="2624667" cy="199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884333" y="1915583"/>
              <a:ext cx="226215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0" dirty="0"/>
                <a:t>F. </a:t>
              </a:r>
              <a:r>
                <a:rPr lang="en-US" sz="800" b="0" dirty="0" err="1"/>
                <a:t>Arleo</a:t>
              </a:r>
              <a:r>
                <a:rPr lang="en-US" sz="800" b="0" dirty="0"/>
                <a:t> and S. </a:t>
              </a:r>
              <a:r>
                <a:rPr lang="en-US" sz="800" b="0" dirty="0" err="1"/>
                <a:t>Peigné</a:t>
              </a:r>
              <a:r>
                <a:rPr lang="en-US" sz="800" b="0" dirty="0"/>
                <a:t>, JHEP </a:t>
              </a:r>
              <a:r>
                <a:rPr lang="en-US" sz="800" dirty="0"/>
                <a:t>03 </a:t>
              </a:r>
              <a:r>
                <a:rPr lang="en-US" sz="800" b="0" dirty="0"/>
                <a:t>(2013) 122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36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know about diffraction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49" y="61383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… but how </a:t>
            </a:r>
            <a:r>
              <a:rPr lang="en-US" dirty="0">
                <a:latin typeface="Comic Sans MS"/>
                <a:cs typeface="Comic Sans MS"/>
              </a:rPr>
              <a:t>to specify the difference between </a:t>
            </a:r>
            <a:r>
              <a:rPr lang="en-US" dirty="0" smtClean="0">
                <a:latin typeface="Comic Sans MS"/>
                <a:cs typeface="Comic Sans MS"/>
              </a:rPr>
              <a:t>diffractive and </a:t>
            </a:r>
            <a:r>
              <a:rPr lang="en-US" dirty="0">
                <a:latin typeface="Comic Sans MS"/>
                <a:cs typeface="Comic Sans MS"/>
              </a:rPr>
              <a:t>non-diffractive processes?…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71" y="1217084"/>
            <a:ext cx="7291904" cy="1807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755" y="2899840"/>
            <a:ext cx="684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 nature gives smooth transitions between these processes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3439583"/>
            <a:ext cx="878416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Definitions in terms of hadron-level observables …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For SD can </a:t>
            </a:r>
            <a:r>
              <a:rPr lang="en-US" dirty="0"/>
              <a:t>be done in terms of a leading proton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More </a:t>
            </a:r>
            <a:r>
              <a:rPr lang="en-US" dirty="0"/>
              <a:t>general definition to accommodate DD </a:t>
            </a:r>
            <a:endParaRPr lang="en-US" dirty="0" smtClean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sz="800" dirty="0" smtClean="0"/>
          </a:p>
          <a:p>
            <a:r>
              <a:rPr lang="en-US" dirty="0" smtClean="0"/>
              <a:t>   …</a:t>
            </a:r>
            <a:r>
              <a:rPr lang="en-US" dirty="0"/>
              <a:t>can be applied to any diff or non-diff final state …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Order </a:t>
            </a:r>
            <a:r>
              <a:rPr lang="en-US" dirty="0"/>
              <a:t>all final state particles in rapidity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Define </a:t>
            </a:r>
            <a:r>
              <a:rPr lang="en-US" dirty="0"/>
              <a:t>two systems, X and Y, separated by the </a:t>
            </a:r>
            <a:endParaRPr lang="en-US" dirty="0" smtClean="0"/>
          </a:p>
          <a:p>
            <a:pPr>
              <a:buClr>
                <a:srgbClr val="0000FF"/>
              </a:buClr>
            </a:pPr>
            <a:r>
              <a:rPr lang="en-US" dirty="0"/>
              <a:t> </a:t>
            </a:r>
            <a:r>
              <a:rPr lang="en-US" dirty="0" smtClean="0"/>
              <a:t>  largest rapidity </a:t>
            </a:r>
            <a:r>
              <a:rPr lang="en-US" dirty="0"/>
              <a:t>gap between </a:t>
            </a:r>
            <a:r>
              <a:rPr lang="en-US" dirty="0" smtClean="0"/>
              <a:t>neighboring </a:t>
            </a:r>
            <a:r>
              <a:rPr lang="en-US" dirty="0"/>
              <a:t>particles.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063" y="4855634"/>
            <a:ext cx="2952750" cy="1981200"/>
          </a:xfrm>
          <a:prstGeom prst="rect">
            <a:avLst/>
          </a:prstGeom>
        </p:spPr>
      </p:pic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8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2017: the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85059"/>
              </p:ext>
            </p:extLst>
          </p:nvPr>
        </p:nvGraphicFramePr>
        <p:xfrm>
          <a:off x="177800" y="694267"/>
          <a:ext cx="88392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44873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(W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+/-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,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Z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(DY)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sign change in 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TMD</a:t>
                      </a:r>
                    </a:p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formalism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sign change in</a:t>
                      </a:r>
                      <a:endParaRPr lang="en-US" sz="1600" baseline="0" dirty="0" smtClean="0">
                        <a:latin typeface="Comic Sans MS"/>
                        <a:cs typeface="Comic Sans MS"/>
                      </a:endParaRPr>
                    </a:p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Twist-3 formalism</a:t>
                      </a:r>
                      <a:endParaRPr lang="en-US" sz="16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to TMD</a:t>
                      </a:r>
                    </a:p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evolution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8918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sea-quark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Sivers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fct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Symbol" charset="2"/>
                          <a:cs typeface="Symbol" charset="2"/>
                          <a:sym typeface="Wingdings"/>
                        </a:rPr>
                        <a:t>h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Comic Sans MS"/>
                          <a:cs typeface="Comic Sans MS"/>
                          <a:sym typeface="Wingdings"/>
                        </a:rPr>
                        <a:t> dependence of A</a:t>
                      </a:r>
                      <a:r>
                        <a:rPr lang="en-US" sz="1400" baseline="-25000" dirty="0" smtClean="0">
                          <a:solidFill>
                            <a:schemeClr val="bg2"/>
                          </a:solidFill>
                          <a:latin typeface="Comic Sans MS"/>
                          <a:cs typeface="Comic Sans MS"/>
                          <a:sym typeface="Wingdings"/>
                        </a:rPr>
                        <a:t>N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  <a:latin typeface="Comic Sans MS"/>
                          <a:cs typeface="Comic Sans MS"/>
                          <a:sym typeface="Wingdings"/>
                        </a:rPr>
                        <a:t>(W)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19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need detector upgrades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FMS </a:t>
                      </a:r>
                      <a:r>
                        <a:rPr lang="en-US" sz="1200" dirty="0" err="1" smtClean="0">
                          <a:latin typeface="Comic Sans MS"/>
                          <a:cs typeface="Comic Sans MS"/>
                        </a:rPr>
                        <a:t>postshower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no</a:t>
                      </a: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biggest experimental challenge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integrated luminosity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background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suppression &amp; integrated luminosity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>
                        <a:latin typeface="Comic Sans MS"/>
                        <a:cs typeface="Comic Sans MS"/>
                      </a:endParaRPr>
                    </a:p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---------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49"/>
          <p:cNvSpPr>
            <a:spLocks noChangeArrowheads="1"/>
          </p:cNvSpPr>
          <p:nvPr/>
        </p:nvSpPr>
        <p:spPr bwMode="auto">
          <a:xfrm>
            <a:off x="131790" y="5933523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5816" y="5827273"/>
            <a:ext cx="7743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(DY,W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</a:rPr>
              <a:t>+/-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Z</a:t>
            </a:r>
            <a:r>
              <a:rPr lang="en-US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r>
              <a:rPr lang="en-US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 clean and proven probes sensitive to all questions</a:t>
            </a:r>
          </a:p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      in a timely way without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the need for major upgrades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en-US" smtClean="0"/>
              <a:t>DOE NP RHIC S&amp;T Site Visit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2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621" y="4096125"/>
            <a:ext cx="2517451" cy="242329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" y="1895718"/>
            <a:ext cx="3562218" cy="35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Constraints on </a:t>
            </a:r>
            <a:r>
              <a:rPr lang="en-US" b="1" cap="none" dirty="0" err="1" smtClean="0"/>
              <a:t>n</a:t>
            </a:r>
            <a:r>
              <a:rPr lang="en-US" b="1" dirty="0" err="1" smtClean="0"/>
              <a:t>PDF</a:t>
            </a:r>
            <a:r>
              <a:rPr lang="en-US" b="1" cap="none" dirty="0" err="1" smtClean="0"/>
              <a:t>s</a:t>
            </a:r>
            <a:r>
              <a:rPr lang="en-US" b="1" dirty="0" smtClean="0"/>
              <a:t> from the LHC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9AB9-3C75-4657-8C26-EFF11AFC22D5}" type="slidenum">
              <a:rPr lang="en-US" smtClean="0"/>
              <a:t>30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688416"/>
            <a:ext cx="3202604" cy="107721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Existing CMS </a:t>
            </a:r>
            <a:r>
              <a:rPr lang="en-US" sz="1600" dirty="0" err="1" smtClean="0"/>
              <a:t>p+Pb</a:t>
            </a:r>
            <a:r>
              <a:rPr lang="en-US" sz="1600" dirty="0" smtClean="0"/>
              <a:t> </a:t>
            </a:r>
            <a:r>
              <a:rPr lang="en-US" sz="1600" dirty="0" err="1" smtClean="0"/>
              <a:t>dijet</a:t>
            </a:r>
            <a:r>
              <a:rPr lang="en-US" sz="1600" dirty="0" smtClean="0"/>
              <a:t> measurements can discriminate between different </a:t>
            </a:r>
            <a:r>
              <a:rPr lang="en-US" sz="1600" dirty="0" err="1" smtClean="0"/>
              <a:t>nPDFs</a:t>
            </a:r>
            <a:r>
              <a:rPr lang="en-US" sz="1600" dirty="0" smtClean="0"/>
              <a:t>.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688326"/>
            <a:ext cx="5402065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LHC data will provide significant new constraints on </a:t>
            </a:r>
            <a:r>
              <a:rPr lang="en-US" b="1" dirty="0" err="1" smtClean="0"/>
              <a:t>nPDFs</a:t>
            </a:r>
            <a:r>
              <a:rPr lang="en-US" b="1" dirty="0" smtClean="0"/>
              <a:t>.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35918" y="772025"/>
            <a:ext cx="5408082" cy="58477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Future results for photons, </a:t>
            </a:r>
            <a:r>
              <a:rPr lang="en-US" sz="1600" i="1" dirty="0" smtClean="0"/>
              <a:t>W</a:t>
            </a:r>
            <a:r>
              <a:rPr lang="en-US" sz="1600" i="1" baseline="30000" dirty="0" smtClean="0"/>
              <a:t>+/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, and </a:t>
            </a:r>
            <a:r>
              <a:rPr lang="en-US" sz="1600" i="1" dirty="0" smtClean="0"/>
              <a:t>Z</a:t>
            </a:r>
            <a:r>
              <a:rPr lang="en-US" sz="1600" dirty="0" smtClean="0"/>
              <a:t> bosons in </a:t>
            </a:r>
            <a:r>
              <a:rPr lang="en-US" sz="1600" dirty="0" err="1" smtClean="0"/>
              <a:t>p+Pb</a:t>
            </a:r>
            <a:r>
              <a:rPr lang="en-US" sz="1600" dirty="0" smtClean="0"/>
              <a:t> collisions will constrain </a:t>
            </a:r>
            <a:r>
              <a:rPr lang="en-US" sz="1600" dirty="0" err="1" smtClean="0"/>
              <a:t>nPDFs</a:t>
            </a:r>
            <a:r>
              <a:rPr lang="en-US" sz="1600" dirty="0" smtClean="0"/>
              <a:t> at a large scale.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438" y="5347830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JHEP 1310 (2013) 213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235630" y="5226565"/>
            <a:ext cx="15488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JHEP 1103 (2011) 071</a:t>
            </a:r>
            <a:endParaRPr lang="en-US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280" y="1842425"/>
            <a:ext cx="2497546" cy="22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963824" y="1475808"/>
            <a:ext cx="2137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ATLAS-CONF-2014-20</a:t>
            </a:r>
            <a:endParaRPr lang="en-US" sz="1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03" y="2118387"/>
            <a:ext cx="2471714" cy="312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>
            <a:off x="3728509" y="1230332"/>
            <a:ext cx="0" cy="4249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89023" y="6375197"/>
            <a:ext cx="2130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CMS PAS HIN-13-007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669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STAR: nuclear </a:t>
            </a:r>
            <a:r>
              <a:rPr lang="en-US" dirty="0" smtClean="0"/>
              <a:t>PDF</a:t>
            </a:r>
            <a:r>
              <a:rPr lang="en-US" cap="none" dirty="0" smtClean="0"/>
              <a:t>s</a:t>
            </a:r>
            <a:endParaRPr lang="en-US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7" y="886353"/>
            <a:ext cx="4265083" cy="296598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241" y="4247715"/>
            <a:ext cx="2918672" cy="22292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213" y="4266025"/>
            <a:ext cx="2415116" cy="2232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6891" y="4262531"/>
            <a:ext cx="2829771" cy="2256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33916" y="423334"/>
            <a:ext cx="233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Direct Photon </a:t>
            </a:r>
            <a:r>
              <a:rPr lang="en-US" dirty="0" err="1" smtClean="0">
                <a:solidFill>
                  <a:srgbClr val="0000FF"/>
                </a:solidFill>
              </a:rPr>
              <a:t>R</a:t>
            </a:r>
            <a:r>
              <a:rPr lang="en-US" baseline="-25000" dirty="0" err="1" smtClean="0">
                <a:solidFill>
                  <a:srgbClr val="0000FF"/>
                </a:solidFill>
              </a:rPr>
              <a:t>pAu</a:t>
            </a:r>
            <a:r>
              <a:rPr lang="en-US" dirty="0" smtClean="0">
                <a:solidFill>
                  <a:srgbClr val="0000FF"/>
                </a:solidFill>
              </a:rPr>
              <a:t>: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" y="3750737"/>
            <a:ext cx="436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2020+ UPC: “proton-shine”-case:</a:t>
            </a:r>
          </a:p>
          <a:p>
            <a:r>
              <a:rPr lang="en-US" dirty="0" smtClean="0"/>
              <a:t>Requires: RP-II* and 2.5 pb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r>
              <a:rPr lang="en-US" dirty="0" err="1" smtClean="0"/>
              <a:t>p+Au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01"/>
          <a:stretch/>
        </p:blipFill>
        <p:spPr>
          <a:xfrm>
            <a:off x="-84664" y="836825"/>
            <a:ext cx="2945553" cy="28771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27669" y="1079502"/>
            <a:ext cx="57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15" name="AutoShape 49"/>
          <p:cNvSpPr>
            <a:spLocks noChangeArrowheads="1"/>
          </p:cNvSpPr>
          <p:nvPr/>
        </p:nvSpPr>
        <p:spPr bwMode="auto">
          <a:xfrm>
            <a:off x="6769266" y="1001609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88668" y="1322917"/>
            <a:ext cx="2573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2015</a:t>
            </a:r>
          </a:p>
          <a:p>
            <a:r>
              <a:rPr lang="en-US" dirty="0" smtClean="0"/>
              <a:t>required: FPS + FMS</a:t>
            </a:r>
          </a:p>
          <a:p>
            <a:endParaRPr lang="en-US" dirty="0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4656832" y="3937426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1500" y="3820584"/>
            <a:ext cx="3403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transform of 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vs. t</a:t>
            </a:r>
          </a:p>
          <a:p>
            <a:r>
              <a:rPr lang="en-US" dirty="0" smtClean="0">
                <a:sym typeface="Wingdings"/>
              </a:rPr>
              <a:t> g(x,Q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,b)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Collaboration Meeting, June 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Be Done in RUN-17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DOE NP RHIC S&amp;T Site Visit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" y="457195"/>
            <a:ext cx="95144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ssumptions: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integrated delivered luminosity of 400 pb</a:t>
            </a:r>
            <a:r>
              <a:rPr lang="en-US" baseline="30000" dirty="0" smtClean="0"/>
              <a:t>-1 </a:t>
            </a: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7 weeks transversely polarized </a:t>
            </a:r>
            <a:r>
              <a:rPr lang="en-US" dirty="0" err="1" smtClean="0">
                <a:sym typeface="Wingdings"/>
              </a:rPr>
              <a:t>p+p</a:t>
            </a:r>
            <a:r>
              <a:rPr lang="en-US" dirty="0" smtClean="0">
                <a:sym typeface="Wingdings"/>
              </a:rPr>
              <a:t> at 510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electron lenses are operational and dynamic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-squeeze is used through the fill 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smoothed </a:t>
            </a:r>
            <a:r>
              <a:rPr lang="en-US" dirty="0" err="1" smtClean="0">
                <a:sym typeface="Wingdings"/>
              </a:rPr>
              <a:t>lumi</a:t>
            </a:r>
            <a:r>
              <a:rPr lang="en-US" dirty="0" smtClean="0">
                <a:sym typeface="Wingdings"/>
              </a:rPr>
              <a:t>-decay during fills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reduced pileup effects in TPC  high W reconstruction efficiency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hd_Z0Asym2016ProjRa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t="9013" r="7772" b="4074"/>
          <a:stretch/>
        </p:blipFill>
        <p:spPr>
          <a:xfrm>
            <a:off x="6104467" y="2590789"/>
            <a:ext cx="2877868" cy="2940510"/>
          </a:xfrm>
          <a:prstGeom prst="rect">
            <a:avLst/>
          </a:prstGeom>
        </p:spPr>
      </p:pic>
      <p:sp>
        <p:nvSpPr>
          <p:cNvPr id="10" name="AutoShape 49"/>
          <p:cNvSpPr>
            <a:spLocks noChangeArrowheads="1"/>
          </p:cNvSpPr>
          <p:nvPr/>
        </p:nvSpPr>
        <p:spPr bwMode="auto">
          <a:xfrm>
            <a:off x="617317" y="5983643"/>
            <a:ext cx="932083" cy="27322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252" y="5706529"/>
            <a:ext cx="6906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Will provide data to constrain TMD evolution</a:t>
            </a:r>
          </a:p>
          <a:p>
            <a:pPr algn="ctr"/>
            <a:r>
              <a:rPr lang="en-US" dirty="0" smtClean="0"/>
              <a:t>                                          sea-quark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endParaRPr lang="en-US" dirty="0" smtClean="0"/>
          </a:p>
          <a:p>
            <a:pPr algn="ctr"/>
            <a:r>
              <a:rPr lang="en-US" dirty="0" smtClean="0"/>
              <a:t>             test sign-change if TMD evolution ÷ ~5 or less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9" r="5192" b="3719"/>
          <a:stretch/>
        </p:blipFill>
        <p:spPr>
          <a:xfrm>
            <a:off x="195068" y="2423595"/>
            <a:ext cx="5750598" cy="319101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91867" y="735890"/>
            <a:ext cx="8554217" cy="5428550"/>
            <a:chOff x="316442" y="697076"/>
            <a:chExt cx="8554217" cy="5428550"/>
          </a:xfrm>
        </p:grpSpPr>
        <p:sp>
          <p:nvSpPr>
            <p:cNvPr id="13" name="Content Placeholder 5"/>
            <p:cNvSpPr txBox="1">
              <a:spLocks/>
            </p:cNvSpPr>
            <p:nvPr/>
          </p:nvSpPr>
          <p:spPr>
            <a:xfrm rot="21000000">
              <a:off x="316442" y="697076"/>
              <a:ext cx="8531225" cy="54285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  <a:effectLst>
              <a:glow rad="101600">
                <a:schemeClr val="bg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  <p:txBody>
            <a:bodyPr/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Wingdings" charset="2"/>
                <a:buChar char="q"/>
                <a:defRPr kumimoji="1" sz="22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Wingdings" charset="2"/>
                <a:buChar char="Ø"/>
                <a:defRPr kumimoji="1" sz="20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  <a:defRPr kumimoji="1" sz="18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5"/>
                </a:buBlip>
                <a:defRPr kumimoji="1" sz="16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SzPct val="120000"/>
                <a:buFontTx/>
                <a:buBlip>
                  <a:blip r:embed="rId6"/>
                </a:buBlip>
                <a:defRPr kumimoji="1" sz="1400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7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7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7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Blip>
                  <a:blip r:embed="rId7"/>
                </a:buBlip>
                <a:defRPr kumimoji="1" b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+mn-lt"/>
                  <a:ea typeface="+mn-ea"/>
                </a:defRPr>
              </a:lvl9pPr>
            </a:lstStyle>
            <a:p>
              <a:pPr marL="0" indent="0" algn="ctr">
                <a:buFont typeface="Wingdings" charset="2"/>
                <a:buNone/>
              </a:pPr>
              <a:r>
                <a:rPr lang="en-US" sz="2400" u="sng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Measuring the sign change through DY</a:t>
              </a:r>
            </a:p>
            <a:p>
              <a:pPr marL="0" indent="0" algn="ctr">
                <a:buFont typeface="Wingdings" charset="2"/>
                <a:buNone/>
              </a:pPr>
              <a:r>
                <a:rPr lang="en-US" sz="2400" dirty="0" smtClean="0">
                  <a:solidFill>
                    <a:schemeClr val="bg2"/>
                  </a:solidFill>
                  <a:latin typeface="Comic Sans MS"/>
                  <a:cs typeface="Comic Sans MS"/>
                </a:rPr>
                <a:t>STAR has investigated in detail the option</a:t>
              </a:r>
              <a:endParaRPr lang="en-US" sz="24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r>
                <a:rPr lang="en-US" sz="2400" dirty="0" smtClean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FMS &amp; a Pre- and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  <a:sym typeface="Wingdings"/>
                </a:rPr>
                <a:t>Post-shower (new)</a:t>
              </a:r>
              <a:r>
                <a:rPr lang="en-US" sz="2400" dirty="0" smtClean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 </a:t>
              </a:r>
            </a:p>
            <a:p>
              <a:pPr marL="0" indent="0" algn="ctr">
                <a:buNone/>
              </a:pPr>
              <a:r>
                <a:rPr lang="en-US" sz="2400" dirty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 QCD-</a:t>
              </a:r>
              <a:r>
                <a:rPr lang="en-US" sz="2400" dirty="0" err="1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bckgrd</a:t>
              </a:r>
              <a:r>
                <a:rPr lang="en-US" sz="2400" dirty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 suppression of 10</a:t>
              </a:r>
              <a:r>
                <a:rPr lang="en-US" sz="2400" baseline="30000" dirty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6</a:t>
              </a:r>
              <a:r>
                <a:rPr lang="en-US" sz="2400" dirty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-</a:t>
              </a:r>
              <a:r>
                <a:rPr lang="en-US" sz="2400" dirty="0" smtClean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10</a:t>
              </a:r>
              <a:r>
                <a:rPr lang="en-US" sz="2400" baseline="30000" dirty="0" smtClean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7</a:t>
              </a:r>
              <a:r>
                <a:rPr lang="en-US" sz="2400" dirty="0" smtClean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 reached</a:t>
              </a: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r>
                <a:rPr lang="en-US" sz="2400" dirty="0" smtClean="0">
                  <a:solidFill>
                    <a:schemeClr val="bg2"/>
                  </a:solidFill>
                  <a:latin typeface="Comic Sans MS"/>
                  <a:cs typeface="Comic Sans MS"/>
                  <a:sym typeface="Wingdings"/>
                </a:rPr>
                <a:t>         Results for a run-17</a:t>
              </a: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endParaRPr lang="en-US" sz="2400" baseline="30000" dirty="0" smtClean="0">
                <a:solidFill>
                  <a:schemeClr val="bg2"/>
                </a:solidFill>
                <a:latin typeface="Comic Sans MS"/>
                <a:cs typeface="Comic Sans MS"/>
                <a:sym typeface="Wingdings"/>
              </a:endParaRPr>
            </a:p>
            <a:p>
              <a:pPr marL="0" indent="0" algn="ctr">
                <a:buFont typeface="Wingdings" charset="2"/>
                <a:buNone/>
              </a:pPr>
              <a:endParaRPr lang="en-US" sz="2400" dirty="0" smtClean="0">
                <a:solidFill>
                  <a:schemeClr val="bg2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22" name="Picture 21" descr="C:\Users\Samuel\Desktop\DY_PICS\b2s_compare.png"/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" t="10457" r="1600" b="848"/>
            <a:stretch/>
          </p:blipFill>
          <p:spPr bwMode="auto">
            <a:xfrm rot="21000000">
              <a:off x="477431" y="3049562"/>
              <a:ext cx="3014345" cy="20574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/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54" r="8251"/>
            <a:stretch/>
          </p:blipFill>
          <p:spPr bwMode="auto">
            <a:xfrm rot="21000000">
              <a:off x="3587685" y="3820329"/>
              <a:ext cx="2607310" cy="220091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/>
            <p:cNvPicPr/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88" r="7349"/>
            <a:stretch/>
          </p:blipFill>
          <p:spPr bwMode="auto">
            <a:xfrm rot="21000000">
              <a:off x="6258904" y="3268291"/>
              <a:ext cx="2611755" cy="23018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40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Channel: A</a:t>
            </a:r>
            <a:r>
              <a:rPr lang="en-US" baseline="-25000" dirty="0" smtClean="0"/>
              <a:t>N</a:t>
            </a:r>
            <a:r>
              <a:rPr lang="en-US" dirty="0" smtClean="0"/>
              <a:t>(</a:t>
            </a:r>
            <a:r>
              <a:rPr lang="en-US" cap="none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4200" y="3220563"/>
            <a:ext cx="8187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for direct photons: sensitive </a:t>
            </a:r>
            <a:r>
              <a:rPr lang="en-US" dirty="0"/>
              <a:t>to sign </a:t>
            </a:r>
            <a:r>
              <a:rPr lang="en-US" dirty="0" smtClean="0"/>
              <a:t>change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TWIST-3 </a:t>
            </a:r>
            <a:r>
              <a:rPr lang="en-US" dirty="0" smtClean="0"/>
              <a:t>formalism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29072"/>
            <a:ext cx="284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FF"/>
                </a:solidFill>
              </a:rPr>
              <a:t>STAR FMS-</a:t>
            </a:r>
            <a:r>
              <a:rPr lang="en-US" u="sng" dirty="0" err="1" smtClean="0">
                <a:solidFill>
                  <a:srgbClr val="FF00FF"/>
                </a:solidFill>
              </a:rPr>
              <a:t>PreShower</a:t>
            </a:r>
            <a:r>
              <a:rPr lang="en-US" u="sng" dirty="0" smtClean="0">
                <a:solidFill>
                  <a:srgbClr val="FF00FF"/>
                </a:solidFill>
              </a:rPr>
              <a:t>:</a:t>
            </a:r>
            <a:endParaRPr lang="en-US" u="sng" dirty="0">
              <a:solidFill>
                <a:srgbClr val="FF00FF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5" t="12043" r="19972" b="8923"/>
          <a:stretch/>
        </p:blipFill>
        <p:spPr bwMode="auto">
          <a:xfrm>
            <a:off x="100330" y="998210"/>
            <a:ext cx="2175087" cy="2238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projection_500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2"/>
          <a:stretch/>
        </p:blipFill>
        <p:spPr>
          <a:xfrm>
            <a:off x="7032848" y="1194224"/>
            <a:ext cx="1939268" cy="1899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7016" y="1319084"/>
            <a:ext cx="4416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effectLst/>
              </a:rPr>
              <a:t>3 layer </a:t>
            </a:r>
            <a:r>
              <a:rPr lang="en-US" sz="1600" dirty="0" err="1" smtClean="0">
                <a:effectLst/>
              </a:rPr>
              <a:t>preshower</a:t>
            </a:r>
            <a:r>
              <a:rPr lang="en-US" sz="1600" dirty="0" smtClean="0">
                <a:effectLst/>
              </a:rPr>
              <a:t> in </a:t>
            </a:r>
            <a:r>
              <a:rPr lang="en-US" sz="1600" dirty="0">
                <a:effectLst/>
              </a:rPr>
              <a:t>front of the </a:t>
            </a:r>
            <a:r>
              <a:rPr lang="en-US" sz="1600" dirty="0" smtClean="0">
                <a:effectLst/>
              </a:rPr>
              <a:t>FMS, </a:t>
            </a: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sz="1600" dirty="0" smtClean="0">
                <a:effectLst/>
              </a:rPr>
              <a:t>distinguish </a:t>
            </a:r>
            <a:r>
              <a:rPr lang="en-US" sz="1600" dirty="0">
                <a:effectLst/>
              </a:rPr>
              <a:t>photons, electrons/positrons </a:t>
            </a:r>
            <a:endParaRPr lang="en-US" sz="1600" dirty="0" smtClean="0">
              <a:effectLst/>
            </a:endParaRPr>
          </a:p>
          <a:p>
            <a:pPr>
              <a:buClr>
                <a:srgbClr val="0000FF"/>
              </a:buClr>
            </a:pPr>
            <a:r>
              <a:rPr lang="en-US" sz="1600" dirty="0">
                <a:effectLst/>
              </a:rPr>
              <a:t> </a:t>
            </a:r>
            <a:r>
              <a:rPr lang="en-US" sz="1600" dirty="0" smtClean="0">
                <a:effectLst/>
              </a:rPr>
              <a:t>  and charged hadrons</a:t>
            </a:r>
            <a:r>
              <a:rPr lang="en-US" sz="1600" dirty="0">
                <a:effectLst/>
              </a:rPr>
              <a:t> </a:t>
            </a:r>
            <a:endParaRPr lang="en-US" sz="1600" dirty="0" smtClean="0">
              <a:effectLst/>
            </a:endParaRPr>
          </a:p>
          <a:p>
            <a:pPr>
              <a:buClr>
                <a:srgbClr val="0000FF"/>
              </a:buClr>
            </a:pPr>
            <a:r>
              <a:rPr lang="en-US" sz="1600" dirty="0" smtClean="0">
                <a:effectLst/>
                <a:sym typeface="Wingdings"/>
              </a:rPr>
              <a:t> successfully operated in 2015</a:t>
            </a:r>
            <a:endParaRPr lang="en-US" sz="1600" dirty="0"/>
          </a:p>
        </p:txBody>
      </p:sp>
      <p:sp>
        <p:nvSpPr>
          <p:cNvPr id="14" name="AutoShape 49"/>
          <p:cNvSpPr>
            <a:spLocks noChangeArrowheads="1"/>
          </p:cNvSpPr>
          <p:nvPr/>
        </p:nvSpPr>
        <p:spPr bwMode="auto">
          <a:xfrm>
            <a:off x="161032" y="3268561"/>
            <a:ext cx="431635" cy="289727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pic>
        <p:nvPicPr>
          <p:cNvPr id="16" name="Picture 15" descr="direct_photon_500_t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500" y="3584368"/>
            <a:ext cx="3977640" cy="2708910"/>
          </a:xfrm>
          <a:prstGeom prst="rect">
            <a:avLst/>
          </a:prstGeom>
        </p:spPr>
      </p:pic>
      <p:sp>
        <p:nvSpPr>
          <p:cNvPr id="19" name="AutoShape 49"/>
          <p:cNvSpPr>
            <a:spLocks noChangeArrowheads="1"/>
          </p:cNvSpPr>
          <p:nvPr/>
        </p:nvSpPr>
        <p:spPr bwMode="auto">
          <a:xfrm>
            <a:off x="510289" y="6321197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390" y="6206483"/>
            <a:ext cx="653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a replacement for A</a:t>
            </a:r>
            <a:r>
              <a:rPr lang="en-US" baseline="-25000" dirty="0" smtClean="0"/>
              <a:t>N</a:t>
            </a:r>
            <a:r>
              <a:rPr lang="en-US" dirty="0" smtClean="0"/>
              <a:t>(W</a:t>
            </a:r>
            <a:r>
              <a:rPr lang="en-US" baseline="30000" dirty="0" smtClean="0"/>
              <a:t>+/-</a:t>
            </a:r>
            <a:r>
              <a:rPr lang="en-US" dirty="0" smtClean="0"/>
              <a:t>, Z</a:t>
            </a:r>
            <a:r>
              <a:rPr lang="en-US" baseline="30000" dirty="0" smtClean="0"/>
              <a:t>0</a:t>
            </a:r>
            <a:r>
              <a:rPr lang="en-US" dirty="0" smtClean="0"/>
              <a:t>, DY) measurement</a:t>
            </a:r>
          </a:p>
          <a:p>
            <a:pPr algn="ctr"/>
            <a:r>
              <a:rPr lang="en-US" dirty="0" smtClean="0"/>
              <a:t>but an important complementary piece in the puzzle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1458816"/>
            <a:ext cx="86453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Comic Sans MS Bold"/>
                <a:cs typeface="Comic Sans MS Bold"/>
              </a:rPr>
              <a:t>pA</a:t>
            </a:r>
            <a:r>
              <a:rPr lang="en-US" sz="3200" dirty="0" smtClean="0">
                <a:solidFill>
                  <a:srgbClr val="0000FF"/>
                </a:solidFill>
                <a:latin typeface="Comic Sans MS Bold"/>
                <a:cs typeface="Comic Sans MS Bold"/>
              </a:rPr>
              <a:t> at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Bold"/>
                <a:cs typeface="Comic Sans MS Bold"/>
              </a:rPr>
              <a:t>RHIC</a:t>
            </a:r>
            <a:endParaRPr lang="en-US" sz="3200" dirty="0">
              <a:solidFill>
                <a:srgbClr val="0000FF"/>
              </a:solidFill>
              <a:latin typeface="Comic Sans MS Bold"/>
              <a:cs typeface="Comic Sans MS Bold"/>
            </a:endParaRPr>
          </a:p>
          <a:p>
            <a:r>
              <a:rPr lang="en-US" sz="2400" b="1" dirty="0" smtClean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 Bold"/>
                <a:cs typeface="Comic Sans MS Bold"/>
              </a:rPr>
              <a:t>separate initial from final state effects at a kinematics </a:t>
            </a:r>
          </a:p>
          <a:p>
            <a:r>
              <a:rPr lang="en-US" sz="2400" dirty="0" smtClean="0">
                <a:solidFill>
                  <a:srgbClr val="322F31"/>
                </a:solidFill>
                <a:latin typeface="Comic Sans MS Bold"/>
                <a:cs typeface="Comic Sans MS Bold"/>
              </a:rPr>
              <a:t>where the bulk of the matter sits</a:t>
            </a:r>
            <a:endParaRPr lang="en-US" sz="2400" b="1" dirty="0" smtClean="0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 Bold"/>
              <a:cs typeface="Comic Sans MS Bold"/>
            </a:endParaRPr>
          </a:p>
          <a:p>
            <a:pPr marL="342900" indent="-342900">
              <a:buFont typeface="Wingdings" charset="0"/>
              <a:buChar char="à"/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A-scan unique to RHIC</a:t>
            </a:r>
            <a:endParaRPr lang="en-US" sz="2400" dirty="0" smtClean="0">
              <a:solidFill>
                <a:srgbClr val="0000FF"/>
              </a:solidFill>
              <a:latin typeface="Comic Sans MS Bold"/>
              <a:cs typeface="Comic Sans MS Bold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566584"/>
            <a:ext cx="911018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Clr>
                <a:srgbClr val="0000FF"/>
              </a:buClr>
            </a:pPr>
            <a:r>
              <a:rPr lang="en-US" sz="2000" dirty="0" smtClean="0">
                <a:solidFill>
                  <a:srgbClr val="0000FF"/>
                </a:solidFill>
                <a:effectLst/>
              </a:rPr>
              <a:t>Critical Questions:</a:t>
            </a:r>
          </a:p>
          <a:p>
            <a:pPr marL="285750" lvl="0" indent="-285750">
              <a:buClr>
                <a:srgbClr val="0000FF"/>
              </a:buClr>
              <a:buFont typeface="Wingdings" charset="2"/>
              <a:buChar char="q"/>
            </a:pPr>
            <a:r>
              <a:rPr lang="en-US" i="1" dirty="0">
                <a:effectLst/>
              </a:rPr>
              <a:t>What are the dynamics of </a:t>
            </a:r>
            <a:r>
              <a:rPr lang="en-US" i="1" dirty="0" err="1">
                <a:effectLst/>
              </a:rPr>
              <a:t>partons</a:t>
            </a:r>
            <a:r>
              <a:rPr lang="en-US" i="1" dirty="0">
                <a:effectLst/>
              </a:rPr>
              <a:t> at very small and very large momentum </a:t>
            </a:r>
            <a:endParaRPr lang="en-US" i="1" dirty="0" smtClean="0">
              <a:effectLst/>
            </a:endParaRPr>
          </a:p>
          <a:p>
            <a:pPr lvl="0">
              <a:buClr>
                <a:srgbClr val="0000FF"/>
              </a:buClr>
            </a:pPr>
            <a:r>
              <a:rPr lang="en-US" i="1" dirty="0" smtClean="0">
                <a:effectLst/>
              </a:rPr>
              <a:t>   fraction </a:t>
            </a:r>
            <a:r>
              <a:rPr lang="en-US" i="1" dirty="0">
                <a:effectLst/>
              </a:rPr>
              <a:t>(x) in nuclei. </a:t>
            </a:r>
            <a:endParaRPr lang="en-US" dirty="0">
              <a:effectLst/>
            </a:endParaRPr>
          </a:p>
          <a:p>
            <a:pPr marL="285750" lvl="0" indent="-285750">
              <a:buClr>
                <a:srgbClr val="0000FF"/>
              </a:buClr>
              <a:buFont typeface="Wingdings" charset="2"/>
              <a:buChar char="q"/>
            </a:pPr>
            <a:r>
              <a:rPr lang="en-US" i="1" dirty="0">
                <a:effectLst/>
              </a:rPr>
              <a:t>What are the </a:t>
            </a:r>
            <a:r>
              <a:rPr lang="en-US" i="1" dirty="0" err="1">
                <a:effectLst/>
              </a:rPr>
              <a:t>pQCD</a:t>
            </a:r>
            <a:r>
              <a:rPr lang="en-US" i="1" dirty="0">
                <a:effectLst/>
              </a:rPr>
              <a:t> mechanisms that cause energy loss of </a:t>
            </a:r>
            <a:r>
              <a:rPr lang="en-US" i="1" dirty="0" err="1">
                <a:effectLst/>
              </a:rPr>
              <a:t>partons</a:t>
            </a:r>
            <a:r>
              <a:rPr lang="en-US" i="1" dirty="0">
                <a:effectLst/>
              </a:rPr>
              <a:t> in CNM?</a:t>
            </a:r>
            <a:endParaRPr lang="en-US" dirty="0">
              <a:effectLst/>
            </a:endParaRPr>
          </a:p>
          <a:p>
            <a:pPr marL="285750" lvl="0" indent="-285750">
              <a:buClr>
                <a:srgbClr val="0000FF"/>
              </a:buClr>
              <a:buFont typeface="Wingdings" charset="2"/>
              <a:buChar char="q"/>
            </a:pPr>
            <a:r>
              <a:rPr lang="en-US" i="1" dirty="0">
                <a:effectLst/>
              </a:rPr>
              <a:t>What are the detailed </a:t>
            </a:r>
            <a:r>
              <a:rPr lang="en-US" i="1" dirty="0" err="1">
                <a:effectLst/>
              </a:rPr>
              <a:t>hadronization</a:t>
            </a:r>
            <a:r>
              <a:rPr lang="en-US" i="1" dirty="0">
                <a:effectLst/>
              </a:rPr>
              <a:t> mechanisms and time scales and how </a:t>
            </a:r>
            <a:endParaRPr lang="en-US" i="1" dirty="0" smtClean="0">
              <a:effectLst/>
            </a:endParaRPr>
          </a:p>
          <a:p>
            <a:pPr lvl="0">
              <a:buClr>
                <a:srgbClr val="0000FF"/>
              </a:buClr>
            </a:pPr>
            <a:r>
              <a:rPr lang="en-US" i="1" dirty="0" smtClean="0">
                <a:effectLst/>
              </a:rPr>
              <a:t>   are </a:t>
            </a:r>
            <a:r>
              <a:rPr lang="en-US" i="1" dirty="0">
                <a:effectLst/>
              </a:rPr>
              <a:t>they modified in the nuclear environment?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755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614" y="4677836"/>
            <a:ext cx="45448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Observables: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322F31"/>
                </a:solidFill>
              </a:rPr>
              <a:t>direct photon: </a:t>
            </a:r>
            <a:r>
              <a:rPr lang="en-US" dirty="0" err="1" smtClean="0">
                <a:solidFill>
                  <a:srgbClr val="322F31"/>
                </a:solidFill>
              </a:rPr>
              <a:t>R</a:t>
            </a:r>
            <a:r>
              <a:rPr lang="en-US" baseline="-25000" dirty="0" err="1" smtClean="0">
                <a:solidFill>
                  <a:srgbClr val="322F31"/>
                </a:solidFill>
              </a:rPr>
              <a:t>pA</a:t>
            </a:r>
            <a:endParaRPr lang="en-US" baseline="-25000" dirty="0" smtClean="0">
              <a:solidFill>
                <a:srgbClr val="322F31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0000FF"/>
                </a:solidFill>
              </a:rPr>
              <a:t>Di-hadron correlation measurements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err="1">
                <a:solidFill>
                  <a:srgbClr val="0000FF"/>
                </a:solidFill>
              </a:rPr>
              <a:t>A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baseline="30000" dirty="0" err="1">
                <a:solidFill>
                  <a:srgbClr val="0000FF"/>
                </a:solidFill>
              </a:rPr>
              <a:t>pA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A</a:t>
            </a:r>
            <a:r>
              <a:rPr lang="en-US" baseline="-25000" dirty="0" err="1">
                <a:solidFill>
                  <a:srgbClr val="0000FF"/>
                </a:solidFill>
              </a:rPr>
              <a:t>N</a:t>
            </a:r>
            <a:r>
              <a:rPr lang="en-US" baseline="30000" dirty="0" err="1" smtClean="0">
                <a:solidFill>
                  <a:srgbClr val="0000FF"/>
                </a:solidFill>
              </a:rPr>
              <a:t>pp</a:t>
            </a:r>
            <a:endParaRPr lang="en-US" baseline="30000" dirty="0" smtClean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solidFill>
                  <a:srgbClr val="322F31"/>
                </a:solidFill>
              </a:rPr>
              <a:t>UPC </a:t>
            </a:r>
            <a:r>
              <a:rPr lang="en-US" dirty="0" err="1">
                <a:solidFill>
                  <a:srgbClr val="322F31"/>
                </a:solidFill>
              </a:rPr>
              <a:t>pA</a:t>
            </a:r>
            <a:r>
              <a:rPr lang="en-US" dirty="0">
                <a:solidFill>
                  <a:srgbClr val="322F31"/>
                </a:solidFill>
              </a:rPr>
              <a:t>: g(x,Q</a:t>
            </a:r>
            <a:r>
              <a:rPr lang="en-US" baseline="30000" dirty="0">
                <a:solidFill>
                  <a:srgbClr val="322F31"/>
                </a:solidFill>
              </a:rPr>
              <a:t>2</a:t>
            </a:r>
            <a:r>
              <a:rPr lang="en-US" dirty="0">
                <a:solidFill>
                  <a:srgbClr val="322F31"/>
                </a:solidFill>
              </a:rPr>
              <a:t>,b</a:t>
            </a:r>
            <a:r>
              <a:rPr lang="en-US" dirty="0" smtClean="0">
                <a:solidFill>
                  <a:srgbClr val="322F31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2020++ </a:t>
            </a:r>
            <a:r>
              <a:rPr lang="en-US" dirty="0" err="1" smtClean="0">
                <a:solidFill>
                  <a:srgbClr val="0000FF"/>
                </a:solidFill>
                <a:sym typeface="Wingdings"/>
              </a:rPr>
              <a:t>lumi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>
                <a:solidFill>
                  <a:srgbClr val="322F31"/>
                </a:solidFill>
              </a:rPr>
              <a:t>Direct-photon Jet correlations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err="1" smtClean="0">
                <a:solidFill>
                  <a:srgbClr val="322F31"/>
                </a:solidFill>
              </a:rPr>
              <a:t>R</a:t>
            </a:r>
            <a:r>
              <a:rPr lang="en-US" baseline="-25000" dirty="0" err="1" smtClean="0">
                <a:solidFill>
                  <a:srgbClr val="322F31"/>
                </a:solidFill>
              </a:rPr>
              <a:t>pA</a:t>
            </a:r>
            <a:r>
              <a:rPr lang="en-US" baseline="-25000" dirty="0" smtClean="0">
                <a:solidFill>
                  <a:srgbClr val="322F31"/>
                </a:solidFill>
              </a:rPr>
              <a:t> </a:t>
            </a:r>
            <a:r>
              <a:rPr lang="en-US" dirty="0" smtClean="0">
                <a:solidFill>
                  <a:srgbClr val="322F31"/>
                </a:solidFill>
              </a:rPr>
              <a:t>for DY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PDF</a:t>
            </a:r>
            <a:r>
              <a:rPr lang="en-US" cap="none" dirty="0" smtClean="0"/>
              <a:t>s</a:t>
            </a:r>
            <a:endParaRPr lang="en-US" cap="non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78B1-1B8B-1E49-8C17-9FA8E63349F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903934"/>
            <a:ext cx="8257117" cy="274732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586" y="444509"/>
            <a:ext cx="566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Current situation: </a:t>
            </a:r>
            <a:r>
              <a:rPr lang="en-US" dirty="0" smtClean="0"/>
              <a:t>before LHC-data are included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4000" y="3672423"/>
            <a:ext cx="8428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DGLAP:</a:t>
            </a:r>
            <a:r>
              <a:rPr lang="en-US" dirty="0" smtClean="0"/>
              <a:t> predicts Q</a:t>
            </a:r>
            <a:r>
              <a:rPr lang="en-US" baseline="30000" dirty="0" smtClean="0"/>
              <a:t>2 </a:t>
            </a:r>
            <a:r>
              <a:rPr lang="en-US" dirty="0" smtClean="0"/>
              <a:t>but no A-dependence and x-dependence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Saturation models: </a:t>
            </a:r>
            <a:r>
              <a:rPr lang="en-US" dirty="0"/>
              <a:t>predicts </a:t>
            </a:r>
            <a:r>
              <a:rPr lang="en-US" dirty="0" smtClean="0"/>
              <a:t>A</a:t>
            </a:r>
            <a:r>
              <a:rPr lang="en-US" dirty="0"/>
              <a:t>-dependence and x-</a:t>
            </a:r>
            <a:r>
              <a:rPr lang="en-US" dirty="0" smtClean="0"/>
              <a:t>dependence but not Q</a:t>
            </a:r>
            <a:r>
              <a:rPr lang="en-US" baseline="30000" dirty="0" smtClean="0"/>
              <a:t>2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Need: </a:t>
            </a:r>
            <a:r>
              <a:rPr lang="en-US" dirty="0" smtClean="0"/>
              <a:t>Q</a:t>
            </a:r>
            <a:r>
              <a:rPr lang="en-US" baseline="30000" dirty="0" smtClean="0"/>
              <a:t>2</a:t>
            </a:r>
            <a:r>
              <a:rPr lang="en-US" dirty="0" smtClean="0"/>
              <a:t> lever-arm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LHC-RHIC   A-scan: RHIC</a:t>
            </a:r>
            <a:endParaRPr lang="en-US" dirty="0"/>
          </a:p>
        </p:txBody>
      </p:sp>
      <p:sp>
        <p:nvSpPr>
          <p:cNvPr id="9" name="AutoShape 49"/>
          <p:cNvSpPr>
            <a:spLocks noChangeArrowheads="1"/>
          </p:cNvSpPr>
          <p:nvPr/>
        </p:nvSpPr>
        <p:spPr bwMode="auto">
          <a:xfrm>
            <a:off x="265946" y="4567598"/>
            <a:ext cx="633634" cy="20549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4085198" y="6095997"/>
            <a:ext cx="285749" cy="649816"/>
          </a:xfrm>
          <a:prstGeom prst="rightBrac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0949" y="6212414"/>
            <a:ext cx="256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FCS + FTS 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 2020+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0219" y="3481919"/>
            <a:ext cx="16337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/>
              <a:t>H. </a:t>
            </a:r>
            <a:r>
              <a:rPr lang="en-US" sz="1000" b="0" dirty="0" err="1"/>
              <a:t>Paukkunen</a:t>
            </a:r>
            <a:r>
              <a:rPr lang="en-US" sz="1000" b="0" dirty="0"/>
              <a:t>, DIS-2014</a:t>
            </a:r>
            <a:endParaRPr lang="en-US" sz="1000" dirty="0"/>
          </a:p>
        </p:txBody>
      </p:sp>
      <p:sp>
        <p:nvSpPr>
          <p:cNvPr id="14" name="Right Brace 13"/>
          <p:cNvSpPr/>
          <p:nvPr/>
        </p:nvSpPr>
        <p:spPr bwMode="auto">
          <a:xfrm>
            <a:off x="4586848" y="5031313"/>
            <a:ext cx="285749" cy="778933"/>
          </a:xfrm>
          <a:prstGeom prst="rightBrace">
            <a:avLst/>
          </a:prstGeom>
          <a:noFill/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0266" y="5200649"/>
            <a:ext cx="167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2015 </a:t>
            </a:r>
            <a:r>
              <a:rPr lang="en-US" dirty="0" err="1" smtClean="0">
                <a:solidFill>
                  <a:srgbClr val="0000FF"/>
                </a:solidFill>
              </a:rPr>
              <a:t>pA</a:t>
            </a:r>
            <a:r>
              <a:rPr lang="en-US" dirty="0" smtClean="0">
                <a:solidFill>
                  <a:srgbClr val="0000FF"/>
                </a:solidFill>
              </a:rPr>
              <a:t>-Run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5086" y="5439840"/>
            <a:ext cx="2358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no separation of initial &amp; </a:t>
            </a:r>
          </a:p>
          <a:p>
            <a:r>
              <a:rPr lang="en-US" sz="1400" dirty="0" smtClean="0">
                <a:solidFill>
                  <a:srgbClr val="0000FF"/>
                </a:solidFill>
              </a:rPr>
              <a:t>final state effects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  <p:bldP spid="12" grpId="0"/>
      <p:bldP spid="14" grpId="0" animBg="1"/>
      <p:bldP spid="1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PDF</a:t>
            </a:r>
            <a:r>
              <a:rPr lang="en-US" cap="none" dirty="0" smtClean="0"/>
              <a:t>s</a:t>
            </a:r>
            <a:endParaRPr lang="en-US" cap="non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4256"/>
            <a:ext cx="3647013" cy="31550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44500"/>
            <a:ext cx="752000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Important: p</a:t>
            </a:r>
            <a:r>
              <a:rPr lang="en-US" baseline="-25000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 Q</a:t>
            </a:r>
            <a:r>
              <a:rPr lang="en-US" baseline="30000" dirty="0" smtClean="0">
                <a:sym typeface="Wingdings"/>
              </a:rPr>
              <a:t>2 </a:t>
            </a:r>
            <a:r>
              <a:rPr lang="en-US" dirty="0" smtClean="0">
                <a:sym typeface="Wingdings"/>
              </a:rPr>
              <a:t>            DY: M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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Q</a:t>
            </a:r>
            <a:r>
              <a:rPr lang="en-US" baseline="30000" dirty="0" smtClean="0">
                <a:sym typeface="Wingdings"/>
              </a:rPr>
              <a:t>2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for measurements at STAR 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&gt;5 </a:t>
            </a:r>
            <a:r>
              <a:rPr lang="en-US" dirty="0" err="1" smtClean="0">
                <a:sym typeface="Wingdings"/>
              </a:rPr>
              <a:t>GeV</a:t>
            </a:r>
            <a:r>
              <a:rPr lang="en-US" dirty="0" smtClean="0">
                <a:sym typeface="Wingdings"/>
              </a:rPr>
              <a:t>, i.e. direct photon</a:t>
            </a:r>
          </a:p>
          <a:p>
            <a:r>
              <a:rPr lang="en-US" dirty="0" smtClean="0">
                <a:sym typeface="Wingdings"/>
              </a:rPr>
              <a:t>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for DY: 16 GeV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</a:t>
            </a:r>
          </a:p>
          <a:p>
            <a:endParaRPr lang="en-US" sz="1200" baseline="300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impact on precision EPS estimate &lt; 10% statistical uncertainty</a:t>
            </a:r>
          </a:p>
          <a:p>
            <a:pPr marL="285750" indent="-285750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all LHC probes at very high 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 small effects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672" t="2830" r="5711" b="2830"/>
          <a:stretch/>
        </p:blipFill>
        <p:spPr>
          <a:xfrm>
            <a:off x="4392084" y="2723389"/>
            <a:ext cx="3862892" cy="2981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89501" y="2169590"/>
            <a:ext cx="384668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99% of all h</a:t>
            </a:r>
            <a:r>
              <a:rPr lang="en-US" sz="2000" baseline="30000" dirty="0" smtClean="0"/>
              <a:t>±</a:t>
            </a:r>
            <a:r>
              <a:rPr lang="en-US" dirty="0" smtClean="0"/>
              <a:t> have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&lt; 2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</a:p>
          <a:p>
            <a:r>
              <a:rPr lang="en-US" sz="2000" dirty="0" smtClean="0"/>
              <a:t>“Bulk Matter” </a:t>
            </a:r>
            <a:r>
              <a:rPr lang="en-US" sz="2000" dirty="0" smtClean="0">
                <a:sym typeface="Wingdings"/>
              </a:rPr>
              <a:t> x &lt; 0.01</a:t>
            </a:r>
            <a:endParaRPr lang="en-US" sz="2000" dirty="0"/>
          </a:p>
        </p:txBody>
      </p:sp>
      <p:pic>
        <p:nvPicPr>
          <p:cNvPr id="4" name="Picture 3" descr="x-q2-npdf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3" r="6740" b="2778"/>
          <a:stretch/>
        </p:blipFill>
        <p:spPr>
          <a:xfrm>
            <a:off x="476250" y="825497"/>
            <a:ext cx="8053917" cy="5693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69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2020+: </a:t>
            </a:r>
            <a:r>
              <a:rPr lang="en-US" dirty="0" err="1" smtClean="0"/>
              <a:t>Dy</a:t>
            </a:r>
            <a:r>
              <a:rPr lang="en-US" dirty="0" smtClean="0"/>
              <a:t> in </a:t>
            </a:r>
            <a:r>
              <a:rPr lang="en-US" cap="none" dirty="0" err="1" smtClean="0"/>
              <a:t>p</a:t>
            </a:r>
            <a:r>
              <a:rPr lang="en-US" dirty="0" err="1" smtClean="0"/>
              <a:t>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9"/>
          <a:stretch/>
        </p:blipFill>
        <p:spPr bwMode="auto">
          <a:xfrm>
            <a:off x="92710" y="1372318"/>
            <a:ext cx="2037080" cy="1911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42"/>
          <a:stretch/>
        </p:blipFill>
        <p:spPr bwMode="auto">
          <a:xfrm>
            <a:off x="2141532" y="1382900"/>
            <a:ext cx="2066925" cy="1911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admin\Downloads\plots_for_pppA_Loi\4bbkgred.gi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9"/>
          <a:stretch/>
        </p:blipFill>
        <p:spPr bwMode="auto">
          <a:xfrm>
            <a:off x="34925" y="3335444"/>
            <a:ext cx="2822575" cy="224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admin\Downloads\plots_for_pppA_Loi\4bbkgredpower.gif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7"/>
          <a:stretch/>
        </p:blipFill>
        <p:spPr bwMode="auto">
          <a:xfrm>
            <a:off x="3040273" y="3339889"/>
            <a:ext cx="2978785" cy="2226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admin\Downloads\plots_for_pppA_Loi\bkgrederr_half_4bnopt.gif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1"/>
          <a:stretch/>
        </p:blipFill>
        <p:spPr bwMode="auto">
          <a:xfrm>
            <a:off x="785284" y="4631053"/>
            <a:ext cx="3003550" cy="2226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C:\Users\admin\Downloads\plots_for_pppA_Loi\rsigbkg_4bnopt.gif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1"/>
          <a:stretch/>
        </p:blipFill>
        <p:spPr bwMode="auto">
          <a:xfrm>
            <a:off x="3915833" y="4631055"/>
            <a:ext cx="3003550" cy="22269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486833"/>
            <a:ext cx="6789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Physics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Access to sea and valence quarks in nuclei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dirty="0" smtClean="0"/>
              <a:t>DY-h correlations </a:t>
            </a:r>
            <a:r>
              <a:rPr lang="en-US" sz="1600" dirty="0" smtClean="0">
                <a:sym typeface="Wingdings"/>
              </a:rPr>
              <a:t> saturation </a:t>
            </a:r>
            <a:r>
              <a:rPr lang="en-US" sz="1600" dirty="0" err="1" smtClean="0">
                <a:sym typeface="Wingdings"/>
              </a:rPr>
              <a:t>Stasto</a:t>
            </a:r>
            <a:r>
              <a:rPr lang="en-US" sz="1600" dirty="0" smtClean="0">
                <a:sym typeface="Wingdings"/>
              </a:rPr>
              <a:t> et al. </a:t>
            </a:r>
            <a:r>
              <a:rPr lang="en-US" sz="1600" dirty="0" err="1" smtClean="0">
                <a:sym typeface="Wingdings"/>
              </a:rPr>
              <a:t>arXiv</a:t>
            </a:r>
            <a:r>
              <a:rPr lang="en-US" sz="1600" dirty="0" smtClean="0">
                <a:sym typeface="Wingdings"/>
              </a:rPr>
              <a:t> 1204.4861 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02167" y="2745315"/>
            <a:ext cx="9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2.5&lt;</a:t>
            </a:r>
            <a:r>
              <a:rPr lang="en-US" sz="1200" dirty="0" smtClean="0">
                <a:latin typeface="Symbol" charset="2"/>
                <a:cs typeface="Symbol" charset="2"/>
              </a:rPr>
              <a:t>h</a:t>
            </a:r>
            <a:r>
              <a:rPr lang="en-US" sz="1200" dirty="0" smtClean="0"/>
              <a:t>&lt;4.0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459566" y="2745315"/>
            <a:ext cx="974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2.5&lt;</a:t>
            </a:r>
            <a:r>
              <a:rPr lang="en-US" sz="1200" dirty="0" smtClean="0">
                <a:latin typeface="Symbol" charset="2"/>
                <a:cs typeface="Symbol" charset="2"/>
              </a:rPr>
              <a:t>h</a:t>
            </a:r>
            <a:r>
              <a:rPr lang="en-US" sz="1200" dirty="0" smtClean="0"/>
              <a:t>&lt;4.0</a:t>
            </a:r>
            <a:endParaRPr lang="en-US" sz="1200" dirty="0"/>
          </a:p>
        </p:txBody>
      </p:sp>
      <p:sp>
        <p:nvSpPr>
          <p:cNvPr id="17" name="AutoShape 49"/>
          <p:cNvSpPr>
            <a:spLocks noChangeArrowheads="1"/>
          </p:cNvSpPr>
          <p:nvPr/>
        </p:nvSpPr>
        <p:spPr bwMode="auto">
          <a:xfrm>
            <a:off x="6462350" y="1509609"/>
            <a:ext cx="543818" cy="31072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5250" y="1841500"/>
            <a:ext cx="273935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very challenging </a:t>
            </a:r>
          </a:p>
          <a:p>
            <a:r>
              <a:rPr lang="en-US" sz="1600" dirty="0" smtClean="0"/>
              <a:t>need big bkg. suppression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sym typeface="Wingdings"/>
              </a:rPr>
              <a:t>FCS + FTS</a:t>
            </a:r>
          </a:p>
          <a:p>
            <a:pPr marL="285750" indent="-285750">
              <a:buFont typeface="Wingdings" charset="0"/>
              <a:buChar char="à"/>
            </a:pPr>
            <a:r>
              <a:rPr lang="en-US" sz="1600" dirty="0" smtClean="0">
                <a:sym typeface="Wingdings"/>
              </a:rPr>
              <a:t>2.5 pb</a:t>
            </a:r>
            <a:r>
              <a:rPr lang="en-US" sz="1600" baseline="30000" dirty="0" smtClean="0">
                <a:sym typeface="Wingdings"/>
              </a:rPr>
              <a:t>-1</a:t>
            </a:r>
            <a:r>
              <a:rPr lang="en-US" sz="1600" dirty="0" smtClean="0">
                <a:sym typeface="Wingdings"/>
              </a:rPr>
              <a:t> </a:t>
            </a:r>
            <a:r>
              <a:rPr lang="en-US" sz="1600" dirty="0" err="1" smtClean="0">
                <a:sym typeface="Wingdings"/>
              </a:rPr>
              <a:t>p+Au</a:t>
            </a:r>
            <a:endParaRPr lang="en-US" sz="16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4260851" y="1524273"/>
            <a:ext cx="2139982" cy="1682720"/>
            <a:chOff x="4260851" y="1524273"/>
            <a:chExt cx="2139982" cy="1682720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260851" y="1524273"/>
              <a:ext cx="2139982" cy="16827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5460997" y="2190754"/>
              <a:ext cx="9132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200 </a:t>
              </a:r>
              <a:r>
                <a:rPr lang="en-US" sz="1000" dirty="0" err="1" smtClean="0"/>
                <a:t>GeV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pp</a:t>
              </a:r>
              <a:endParaRPr lang="en-US" sz="1000" dirty="0"/>
            </a:p>
          </p:txBody>
        </p:sp>
      </p:grpSp>
      <p:sp>
        <p:nvSpPr>
          <p:cNvPr id="24" name="TextBox 23"/>
          <p:cNvSpPr txBox="1"/>
          <p:nvPr/>
        </p:nvSpPr>
        <p:spPr>
          <a:xfrm rot="20700000">
            <a:off x="-309359" y="2566760"/>
            <a:ext cx="9463836" cy="92333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FFFFFF"/>
              </a:gs>
              <a:gs pos="50000">
                <a:schemeClr val="bg1">
                  <a:lumMod val="75000"/>
                </a:schemeClr>
              </a:gs>
            </a:gsLst>
            <a:lin ang="0" scaled="1"/>
            <a:tileRect/>
          </a:gradFill>
          <a:ln>
            <a:solidFill>
              <a:srgbClr val="0000FF"/>
            </a:solidFill>
          </a:ln>
          <a:effectLst>
            <a:glow rad="1016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</a:rPr>
              <a:t>Other possible channels, but no or limited event by event </a:t>
            </a:r>
            <a:r>
              <a:rPr lang="en-US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parton</a:t>
            </a:r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</a:rPr>
              <a:t> kinematic access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</a:rPr>
              <a:t>direct photon </a:t>
            </a:r>
            <a:r>
              <a:rPr lang="en-US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pA</a:t>
            </a:r>
            <a:r>
              <a:rPr lang="en-US" baseline="-25000" dirty="0" smtClean="0">
                <a:solidFill>
                  <a:srgbClr val="322F31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  <a:sym typeface="Wingdings"/>
              </a:rPr>
              <a:t> first measurement in 2015, but no A-scan</a:t>
            </a:r>
            <a:endParaRPr lang="en-US" baseline="-25000" dirty="0" smtClean="0">
              <a:solidFill>
                <a:srgbClr val="322F31"/>
              </a:solidFill>
              <a:latin typeface="Comic Sans MS"/>
              <a:cs typeface="Comic Sans MS"/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</a:rPr>
              <a:t>Jet (di-jet) </a:t>
            </a:r>
            <a:r>
              <a:rPr lang="en-US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err="1" smtClean="0">
                <a:solidFill>
                  <a:srgbClr val="322F31"/>
                </a:solidFill>
                <a:latin typeface="Comic Sans MS"/>
                <a:cs typeface="Comic Sans MS"/>
              </a:rPr>
              <a:t>pA</a:t>
            </a:r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</a:rPr>
              <a:t>, </a:t>
            </a:r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</a:rPr>
              <a:t> high scale </a:t>
            </a:r>
            <a:r>
              <a:rPr lang="en-US" dirty="0" smtClean="0">
                <a:solidFill>
                  <a:srgbClr val="322F31"/>
                </a:solidFill>
                <a:latin typeface="Comic Sans MS"/>
                <a:cs typeface="Comic Sans MS"/>
                <a:sym typeface="Wingdings"/>
              </a:rPr>
              <a:t> small effects in </a:t>
            </a:r>
            <a:r>
              <a:rPr lang="en-US" dirty="0" err="1" smtClean="0">
                <a:solidFill>
                  <a:srgbClr val="322F31"/>
                </a:solidFill>
                <a:latin typeface="Comic Sans MS"/>
                <a:cs typeface="Comic Sans MS"/>
                <a:sym typeface="Wingdings"/>
              </a:rPr>
              <a:t>nPDF</a:t>
            </a:r>
            <a:endParaRPr lang="en-US" dirty="0" smtClean="0">
              <a:solidFill>
                <a:srgbClr val="322F3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1971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60590</TotalTime>
  <Words>2548</Words>
  <Application>Microsoft Macintosh PowerPoint</Application>
  <PresentationFormat>On-screen Show (4:3)</PresentationFormat>
  <Paragraphs>435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Blank Presentation</vt:lpstr>
      <vt:lpstr>Equation</vt:lpstr>
      <vt:lpstr>  The RHIC Spin Plan   </vt:lpstr>
      <vt:lpstr>What should be covered</vt:lpstr>
      <vt:lpstr>2017: the Sivers fct.</vt:lpstr>
      <vt:lpstr>What can Be Done in RUN-17 </vt:lpstr>
      <vt:lpstr>Complementary Channel: AN(g)</vt:lpstr>
      <vt:lpstr>PowerPoint Presentation</vt:lpstr>
      <vt:lpstr>nuclear PDFs</vt:lpstr>
      <vt:lpstr>Nuclear PDFs</vt:lpstr>
      <vt:lpstr>2020+: Dy in pA</vt:lpstr>
      <vt:lpstr>Final State Effects  FF</vt:lpstr>
      <vt:lpstr>Jets+p+/- to access Collins FF</vt:lpstr>
      <vt:lpstr>PowerPoint Presentation</vt:lpstr>
      <vt:lpstr>Forward Proton Tagging Upgrade</vt:lpstr>
      <vt:lpstr>What do we know about diffraction</vt:lpstr>
      <vt:lpstr>Diffraction and Spin</vt:lpstr>
      <vt:lpstr>Very Preliminary results from run-15</vt:lpstr>
      <vt:lpstr>forward Upgrades  my guess:   due to financial constraints  there will be only one upgrade at best</vt:lpstr>
      <vt:lpstr>STAR FORward Upgrades for 2020+</vt:lpstr>
      <vt:lpstr>Alternative Solution for STAR forward upgrade</vt:lpstr>
      <vt:lpstr>fsPHENIX Upgrade</vt:lpstr>
      <vt:lpstr>Further opportunitis at 500 GeV polarized pp</vt:lpstr>
      <vt:lpstr>2020+: Going to lower x</vt:lpstr>
      <vt:lpstr> Why are TMDs interesting</vt:lpstr>
      <vt:lpstr>Transverse Spin Physics at the end of the Decade</vt:lpstr>
      <vt:lpstr>Transverse Spin Physics at the end of the Decade</vt:lpstr>
      <vt:lpstr>Summary</vt:lpstr>
      <vt:lpstr>ADDITIONAL Material</vt:lpstr>
      <vt:lpstr>Energy Loss in cold nuclear matter</vt:lpstr>
      <vt:lpstr>What do we know about diffraction</vt:lpstr>
      <vt:lpstr>Constraints on nPDFs from the LHC</vt:lpstr>
      <vt:lpstr>STAR: nuclear PDFs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1691</cp:revision>
  <cp:lastPrinted>2010-06-10T01:25:59Z</cp:lastPrinted>
  <dcterms:created xsi:type="dcterms:W3CDTF">2011-04-06T15:13:11Z</dcterms:created>
  <dcterms:modified xsi:type="dcterms:W3CDTF">2015-08-24T19:04:45Z</dcterms:modified>
</cp:coreProperties>
</file>