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79"/>
  </p:notesMasterIdLst>
  <p:handoutMasterIdLst>
    <p:handoutMasterId r:id="rId80"/>
  </p:handoutMasterIdLst>
  <p:sldIdLst>
    <p:sldId id="606" r:id="rId2"/>
    <p:sldId id="742" r:id="rId3"/>
    <p:sldId id="777" r:id="rId4"/>
    <p:sldId id="773" r:id="rId5"/>
    <p:sldId id="798" r:id="rId6"/>
    <p:sldId id="799" r:id="rId7"/>
    <p:sldId id="695" r:id="rId8"/>
    <p:sldId id="727" r:id="rId9"/>
    <p:sldId id="801" r:id="rId10"/>
    <p:sldId id="642" r:id="rId11"/>
    <p:sldId id="707" r:id="rId12"/>
    <p:sldId id="755" r:id="rId13"/>
    <p:sldId id="750" r:id="rId14"/>
    <p:sldId id="702" r:id="rId15"/>
    <p:sldId id="802" r:id="rId16"/>
    <p:sldId id="644" r:id="rId17"/>
    <p:sldId id="786" r:id="rId18"/>
    <p:sldId id="787" r:id="rId19"/>
    <p:sldId id="784" r:id="rId20"/>
    <p:sldId id="795" r:id="rId21"/>
    <p:sldId id="797" r:id="rId22"/>
    <p:sldId id="800" r:id="rId23"/>
    <p:sldId id="790" r:id="rId24"/>
    <p:sldId id="796" r:id="rId25"/>
    <p:sldId id="791" r:id="rId26"/>
    <p:sldId id="803" r:id="rId27"/>
    <p:sldId id="720" r:id="rId28"/>
    <p:sldId id="724" r:id="rId29"/>
    <p:sldId id="682" r:id="rId30"/>
    <p:sldId id="684" r:id="rId31"/>
    <p:sldId id="665" r:id="rId32"/>
    <p:sldId id="666" r:id="rId33"/>
    <p:sldId id="793" r:id="rId34"/>
    <p:sldId id="789" r:id="rId35"/>
    <p:sldId id="757" r:id="rId36"/>
    <p:sldId id="734" r:id="rId37"/>
    <p:sldId id="792" r:id="rId38"/>
    <p:sldId id="783" r:id="rId39"/>
    <p:sldId id="659" r:id="rId40"/>
    <p:sldId id="655" r:id="rId41"/>
    <p:sldId id="679" r:id="rId42"/>
    <p:sldId id="782" r:id="rId43"/>
    <p:sldId id="780" r:id="rId44"/>
    <p:sldId id="781" r:id="rId45"/>
    <p:sldId id="774" r:id="rId46"/>
    <p:sldId id="775" r:id="rId47"/>
    <p:sldId id="776" r:id="rId48"/>
    <p:sldId id="759" r:id="rId49"/>
    <p:sldId id="761" r:id="rId50"/>
    <p:sldId id="769" r:id="rId51"/>
    <p:sldId id="765" r:id="rId52"/>
    <p:sldId id="767" r:id="rId53"/>
    <p:sldId id="743" r:id="rId54"/>
    <p:sldId id="763" r:id="rId55"/>
    <p:sldId id="764" r:id="rId56"/>
    <p:sldId id="648" r:id="rId57"/>
    <p:sldId id="756" r:id="rId58"/>
    <p:sldId id="752" r:id="rId59"/>
    <p:sldId id="753" r:id="rId60"/>
    <p:sldId id="748" r:id="rId61"/>
    <p:sldId id="749" r:id="rId62"/>
    <p:sldId id="751" r:id="rId63"/>
    <p:sldId id="747" r:id="rId64"/>
    <p:sldId id="754" r:id="rId65"/>
    <p:sldId id="735" r:id="rId66"/>
    <p:sldId id="736" r:id="rId67"/>
    <p:sldId id="737" r:id="rId68"/>
    <p:sldId id="738" r:id="rId69"/>
    <p:sldId id="739" r:id="rId70"/>
    <p:sldId id="740" r:id="rId71"/>
    <p:sldId id="698" r:id="rId72"/>
    <p:sldId id="699" r:id="rId73"/>
    <p:sldId id="640" r:id="rId74"/>
    <p:sldId id="770" r:id="rId75"/>
    <p:sldId id="771" r:id="rId76"/>
    <p:sldId id="772" r:id="rId77"/>
    <p:sldId id="778" r:id="rId7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804000"/>
    <a:srgbClr val="80FF00"/>
    <a:srgbClr val="66CCFF"/>
    <a:srgbClr val="FF66FF"/>
    <a:srgbClr val="FFFF66"/>
    <a:srgbClr val="6666FF"/>
    <a:srgbClr val="00408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85" autoAdjust="0"/>
    <p:restoredTop sz="98178" autoAdjust="0"/>
  </p:normalViewPr>
  <p:slideViewPr>
    <p:cSldViewPr snapToGrid="0">
      <p:cViewPr>
        <p:scale>
          <a:sx n="100" d="100"/>
          <a:sy n="100" d="100"/>
        </p:scale>
        <p:origin x="-704" y="-328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63729-CB6F-7E42-AC23-17F747BAB146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8E704-F045-824C-B1B8-93C0A180C22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ZEUS</a:t>
          </a:r>
          <a:endParaRPr lang="en-US" b="1" dirty="0">
            <a:solidFill>
              <a:schemeClr val="tx1"/>
            </a:solidFill>
          </a:endParaRPr>
        </a:p>
      </dgm:t>
    </dgm:pt>
    <dgm:pt modelId="{1175EE41-713B-8643-A73A-8E69D535DA66}" type="parTrans" cxnId="{C7E74C3F-B6DD-834B-ACD5-8C3CD3C1DF08}">
      <dgm:prSet/>
      <dgm:spPr/>
      <dgm:t>
        <a:bodyPr/>
        <a:lstStyle/>
        <a:p>
          <a:endParaRPr lang="en-US"/>
        </a:p>
      </dgm:t>
    </dgm:pt>
    <dgm:pt modelId="{D9781231-F5AD-E74D-AA88-51331801242B}" type="sibTrans" cxnId="{C7E74C3F-B6DD-834B-ACD5-8C3CD3C1DF08}">
      <dgm:prSet/>
      <dgm:spPr/>
      <dgm:t>
        <a:bodyPr/>
        <a:lstStyle/>
        <a:p>
          <a:endParaRPr lang="en-US"/>
        </a:p>
      </dgm:t>
    </dgm:pt>
    <dgm:pt modelId="{779A96C1-6DB9-CF47-9CC3-489F0BD6D82A}">
      <dgm:prSet phldrT="[Text]"/>
      <dgm:spPr/>
      <dgm:t>
        <a:bodyPr/>
        <a:lstStyle/>
        <a:p>
          <a:r>
            <a:rPr lang="en-US" b="1" dirty="0" err="1" smtClean="0"/>
            <a:t>EMCal</a:t>
          </a:r>
          <a:r>
            <a:rPr lang="en-US" b="1" dirty="0" smtClean="0"/>
            <a:t>  </a:t>
          </a:r>
          <a:r>
            <a:rPr lang="fr-FR" b="1" dirty="0" smtClean="0">
              <a:solidFill>
                <a:srgbClr val="FF00FF"/>
              </a:solidFill>
            </a:rPr>
            <a:t>"0.18*</a:t>
          </a:r>
          <a:r>
            <a:rPr lang="fr-FR" b="1" dirty="0" err="1" smtClean="0">
              <a:solidFill>
                <a:srgbClr val="FF00FF"/>
              </a:solidFill>
            </a:rPr>
            <a:t>sqrt</a:t>
          </a:r>
          <a:r>
            <a:rPr lang="fr-FR" b="1" dirty="0" smtClean="0">
              <a:solidFill>
                <a:srgbClr val="FF00FF"/>
              </a:solidFill>
            </a:rPr>
            <a:t>(E)"</a:t>
          </a:r>
          <a:endParaRPr lang="en-US" b="1" dirty="0">
            <a:solidFill>
              <a:srgbClr val="FF00FF"/>
            </a:solidFill>
          </a:endParaRPr>
        </a:p>
      </dgm:t>
    </dgm:pt>
    <dgm:pt modelId="{AAB0D6CD-4DC8-AF41-8B8A-51EBD0E8B054}" type="parTrans" cxnId="{00346BA6-27BE-4340-A7F9-20936926AB2D}">
      <dgm:prSet/>
      <dgm:spPr/>
      <dgm:t>
        <a:bodyPr/>
        <a:lstStyle/>
        <a:p>
          <a:endParaRPr lang="en-US"/>
        </a:p>
      </dgm:t>
    </dgm:pt>
    <dgm:pt modelId="{2F142AA2-7E02-EC43-838A-62645790366C}" type="sibTrans" cxnId="{00346BA6-27BE-4340-A7F9-20936926AB2D}">
      <dgm:prSet/>
      <dgm:spPr/>
      <dgm:t>
        <a:bodyPr/>
        <a:lstStyle/>
        <a:p>
          <a:endParaRPr lang="en-US"/>
        </a:p>
      </dgm:t>
    </dgm:pt>
    <dgm:pt modelId="{DC066640-E43B-9A4C-987D-CB06CC6F1A2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STAR</a:t>
          </a:r>
          <a:endParaRPr lang="en-US" b="1" dirty="0">
            <a:solidFill>
              <a:schemeClr val="tx1"/>
            </a:solidFill>
          </a:endParaRPr>
        </a:p>
      </dgm:t>
    </dgm:pt>
    <dgm:pt modelId="{6A68AC9D-DF96-FF4D-BA09-88C6333A893F}" type="parTrans" cxnId="{C143FA4A-49EA-8540-885C-0342E0C0D333}">
      <dgm:prSet/>
      <dgm:spPr/>
      <dgm:t>
        <a:bodyPr/>
        <a:lstStyle/>
        <a:p>
          <a:endParaRPr lang="en-US"/>
        </a:p>
      </dgm:t>
    </dgm:pt>
    <dgm:pt modelId="{3B65C6A1-A2E8-E749-9A19-9C4F48E099AA}" type="sibTrans" cxnId="{C143FA4A-49EA-8540-885C-0342E0C0D333}">
      <dgm:prSet/>
      <dgm:spPr/>
      <dgm:t>
        <a:bodyPr/>
        <a:lstStyle/>
        <a:p>
          <a:endParaRPr lang="en-US"/>
        </a:p>
      </dgm:t>
    </dgm:pt>
    <dgm:pt modelId="{DBB1147C-BD3B-0448-B507-A74E55F84C24}">
      <dgm:prSet phldrT="[Text]"/>
      <dgm:spPr/>
      <dgm:t>
        <a:bodyPr/>
        <a:lstStyle/>
        <a:p>
          <a:r>
            <a:rPr lang="en-US" b="1" dirty="0" err="1" smtClean="0"/>
            <a:t>EMCal</a:t>
          </a:r>
          <a:r>
            <a:rPr lang="en-US" b="1" dirty="0" smtClean="0"/>
            <a:t>  </a:t>
          </a:r>
          <a:r>
            <a:rPr lang="fr-FR" b="1" dirty="0" smtClean="0">
              <a:solidFill>
                <a:srgbClr val="FF00FF"/>
              </a:solidFill>
            </a:rPr>
            <a:t>"0.015*E+0.14*</a:t>
          </a:r>
          <a:r>
            <a:rPr lang="fr-FR" b="1" dirty="0" err="1" smtClean="0">
              <a:solidFill>
                <a:srgbClr val="FF00FF"/>
              </a:solidFill>
            </a:rPr>
            <a:t>sqrt</a:t>
          </a:r>
          <a:r>
            <a:rPr lang="fr-FR" b="1" dirty="0" smtClean="0">
              <a:solidFill>
                <a:srgbClr val="FF00FF"/>
              </a:solidFill>
            </a:rPr>
            <a:t>(E)"</a:t>
          </a:r>
          <a:endParaRPr lang="en-US" b="1" dirty="0">
            <a:solidFill>
              <a:srgbClr val="FF00FF"/>
            </a:solidFill>
          </a:endParaRPr>
        </a:p>
      </dgm:t>
    </dgm:pt>
    <dgm:pt modelId="{72DD1138-896F-E145-9C43-6BDCBA62B3D0}" type="parTrans" cxnId="{B0A1A274-8333-9546-8C55-95D77CA44789}">
      <dgm:prSet/>
      <dgm:spPr/>
      <dgm:t>
        <a:bodyPr/>
        <a:lstStyle/>
        <a:p>
          <a:endParaRPr lang="en-US"/>
        </a:p>
      </dgm:t>
    </dgm:pt>
    <dgm:pt modelId="{251625B9-0AF8-5E4C-84CD-60129B5C9124}" type="sibTrans" cxnId="{B0A1A274-8333-9546-8C55-95D77CA44789}">
      <dgm:prSet/>
      <dgm:spPr/>
      <dgm:t>
        <a:bodyPr/>
        <a:lstStyle/>
        <a:p>
          <a:endParaRPr lang="en-US"/>
        </a:p>
      </dgm:t>
    </dgm:pt>
    <dgm:pt modelId="{BE21B473-3D2A-8549-808F-0C3C23F3460E}">
      <dgm:prSet phldrT="[Text]"/>
      <dgm:spPr/>
      <dgm:t>
        <a:bodyPr/>
        <a:lstStyle/>
        <a:p>
          <a:r>
            <a:rPr lang="en-US" b="1" dirty="0" err="1" smtClean="0"/>
            <a:t>HCal</a:t>
          </a:r>
          <a:r>
            <a:rPr lang="en-US" b="1" dirty="0" smtClean="0"/>
            <a:t>    </a:t>
          </a:r>
          <a:r>
            <a:rPr lang="fr-FR" b="1" dirty="0" smtClean="0">
              <a:solidFill>
                <a:srgbClr val="FF00FF"/>
              </a:solidFill>
            </a:rPr>
            <a:t>"0.35*</a:t>
          </a:r>
          <a:r>
            <a:rPr lang="fr-FR" b="1" dirty="0" err="1" smtClean="0">
              <a:solidFill>
                <a:srgbClr val="FF00FF"/>
              </a:solidFill>
            </a:rPr>
            <a:t>sqrt</a:t>
          </a:r>
          <a:r>
            <a:rPr lang="fr-FR" b="1" dirty="0" smtClean="0">
              <a:solidFill>
                <a:srgbClr val="FF00FF"/>
              </a:solidFill>
            </a:rPr>
            <a:t>(E)"</a:t>
          </a:r>
          <a:endParaRPr lang="en-US" b="1" dirty="0">
            <a:solidFill>
              <a:srgbClr val="FF00FF"/>
            </a:solidFill>
          </a:endParaRPr>
        </a:p>
      </dgm:t>
    </dgm:pt>
    <dgm:pt modelId="{B1289660-C0C2-4146-9F9C-6FE9328F28B4}" type="parTrans" cxnId="{6FD5EBE4-DABC-6C44-B181-A736F30525EA}">
      <dgm:prSet/>
      <dgm:spPr/>
      <dgm:t>
        <a:bodyPr/>
        <a:lstStyle/>
        <a:p>
          <a:endParaRPr lang="en-US"/>
        </a:p>
      </dgm:t>
    </dgm:pt>
    <dgm:pt modelId="{2A17842A-A6C6-2145-826C-A00A2137747A}" type="sibTrans" cxnId="{6FD5EBE4-DABC-6C44-B181-A736F30525EA}">
      <dgm:prSet/>
      <dgm:spPr/>
      <dgm:t>
        <a:bodyPr/>
        <a:lstStyle/>
        <a:p>
          <a:endParaRPr lang="en-US"/>
        </a:p>
      </dgm:t>
    </dgm:pt>
    <dgm:pt modelId="{DB956B2E-E649-5645-9F78-45FF9986EE9F}">
      <dgm:prSet phldrT="[Text]"/>
      <dgm:spPr/>
      <dgm:t>
        <a:bodyPr/>
        <a:lstStyle/>
        <a:p>
          <a:r>
            <a:rPr lang="en-US" b="1" dirty="0" smtClean="0"/>
            <a:t>Tracking   </a:t>
          </a:r>
          <a:r>
            <a:rPr lang="en-US" b="1" dirty="0" smtClean="0">
              <a:solidFill>
                <a:srgbClr val="FF00FF"/>
              </a:solidFill>
            </a:rPr>
            <a:t>"0.0085*p+0.0025*p*p"</a:t>
          </a:r>
          <a:endParaRPr lang="en-US" b="1" dirty="0">
            <a:solidFill>
              <a:srgbClr val="FF00FF"/>
            </a:solidFill>
          </a:endParaRPr>
        </a:p>
      </dgm:t>
    </dgm:pt>
    <dgm:pt modelId="{D17F2030-6606-3844-BC9F-7FFC47CC6CB8}" type="parTrans" cxnId="{6AA57D62-CACF-064C-BE67-37401821550C}">
      <dgm:prSet/>
      <dgm:spPr/>
      <dgm:t>
        <a:bodyPr/>
        <a:lstStyle/>
        <a:p>
          <a:endParaRPr lang="en-US"/>
        </a:p>
      </dgm:t>
    </dgm:pt>
    <dgm:pt modelId="{86786EB0-8A74-2149-B79F-293A4DDDDA72}" type="sibTrans" cxnId="{6AA57D62-CACF-064C-BE67-37401821550C}">
      <dgm:prSet/>
      <dgm:spPr/>
      <dgm:t>
        <a:bodyPr/>
        <a:lstStyle/>
        <a:p>
          <a:endParaRPr lang="en-US"/>
        </a:p>
      </dgm:t>
    </dgm:pt>
    <dgm:pt modelId="{1CBE08F4-2939-6A42-ABB1-87CF14B7610E}">
      <dgm:prSet phldrT="[Text]"/>
      <dgm:spPr/>
      <dgm:t>
        <a:bodyPr/>
        <a:lstStyle/>
        <a:p>
          <a:r>
            <a:rPr lang="en-US" b="1" dirty="0" smtClean="0"/>
            <a:t>Polar Angle  </a:t>
          </a:r>
          <a:r>
            <a:rPr lang="en-US" b="1" dirty="0" smtClean="0">
              <a:solidFill>
                <a:srgbClr val="FF00FF"/>
              </a:solidFill>
            </a:rPr>
            <a:t>"0.0005*p+0.003"</a:t>
          </a:r>
          <a:endParaRPr lang="en-US" b="1" dirty="0">
            <a:solidFill>
              <a:srgbClr val="FF00FF"/>
            </a:solidFill>
          </a:endParaRPr>
        </a:p>
      </dgm:t>
    </dgm:pt>
    <dgm:pt modelId="{D593CA8B-A3FD-D042-8EAD-D78E0366DC53}" type="parTrans" cxnId="{D41B0E6F-AEA4-0144-85DF-F3F8DFB12812}">
      <dgm:prSet/>
      <dgm:spPr/>
      <dgm:t>
        <a:bodyPr/>
        <a:lstStyle/>
        <a:p>
          <a:endParaRPr lang="en-US"/>
        </a:p>
      </dgm:t>
    </dgm:pt>
    <dgm:pt modelId="{FF34920D-71B8-274B-AA6D-20D8DCFE557E}" type="sibTrans" cxnId="{D41B0E6F-AEA4-0144-85DF-F3F8DFB12812}">
      <dgm:prSet/>
      <dgm:spPr/>
      <dgm:t>
        <a:bodyPr/>
        <a:lstStyle/>
        <a:p>
          <a:endParaRPr lang="en-US"/>
        </a:p>
      </dgm:t>
    </dgm:pt>
    <dgm:pt modelId="{696DAF60-C438-F54E-B02F-92394E32D6CF}">
      <dgm:prSet phldrT="[Text]"/>
      <dgm:spPr/>
      <dgm:t>
        <a:bodyPr/>
        <a:lstStyle/>
        <a:p>
          <a:r>
            <a:rPr lang="en-US" b="1" dirty="0" smtClean="0"/>
            <a:t>Tracking </a:t>
          </a:r>
          <a:r>
            <a:rPr lang="en-US" b="1" dirty="0" smtClean="0">
              <a:solidFill>
                <a:srgbClr val="FF0000"/>
              </a:solidFill>
            </a:rPr>
            <a:t> </a:t>
          </a:r>
          <a:r>
            <a:rPr lang="en-US" b="1" dirty="0" smtClean="0">
              <a:solidFill>
                <a:srgbClr val="FF00FF"/>
              </a:solidFill>
            </a:rPr>
            <a:t>"0.005*p+0.004*p*p"</a:t>
          </a:r>
          <a:endParaRPr lang="en-US" b="1" dirty="0">
            <a:solidFill>
              <a:srgbClr val="FF00FF"/>
            </a:solidFill>
          </a:endParaRPr>
        </a:p>
      </dgm:t>
    </dgm:pt>
    <dgm:pt modelId="{9892FE97-62C9-7542-83CF-3035E1AB432B}" type="parTrans" cxnId="{04440C89-C197-3E46-8E03-351A56187983}">
      <dgm:prSet/>
      <dgm:spPr/>
      <dgm:t>
        <a:bodyPr/>
        <a:lstStyle/>
        <a:p>
          <a:endParaRPr lang="en-US"/>
        </a:p>
      </dgm:t>
    </dgm:pt>
    <dgm:pt modelId="{0941C21E-B764-944E-B7F1-5A4C78056999}" type="sibTrans" cxnId="{04440C89-C197-3E46-8E03-351A56187983}">
      <dgm:prSet/>
      <dgm:spPr/>
      <dgm:t>
        <a:bodyPr/>
        <a:lstStyle/>
        <a:p>
          <a:endParaRPr lang="en-US"/>
        </a:p>
      </dgm:t>
    </dgm:pt>
    <dgm:pt modelId="{4EB74706-2F3D-344C-897A-2BA472A2E422}">
      <dgm:prSet phldrT="[Text]"/>
      <dgm:spPr/>
      <dgm:t>
        <a:bodyPr/>
        <a:lstStyle/>
        <a:p>
          <a:r>
            <a:rPr lang="en-US" b="1" dirty="0" smtClean="0"/>
            <a:t>Polar Angle </a:t>
          </a:r>
          <a:r>
            <a:rPr lang="pl-PL" b="1" dirty="0" smtClean="0">
              <a:solidFill>
                <a:srgbClr val="FF00FF"/>
              </a:solidFill>
            </a:rPr>
            <a:t>"√(</a:t>
          </a:r>
          <a:r>
            <a:rPr lang="pl-PL" b="1" dirty="0" smtClean="0">
              <a:solidFill>
                <a:srgbClr val="FF00FF"/>
              </a:solidFill>
            </a:rPr>
            <a:t>0.0003*0.0003+(0.0009/p,2)^2)</a:t>
          </a:r>
          <a:r>
            <a:rPr lang="pl-PL" b="1" dirty="0" smtClean="0">
              <a:solidFill>
                <a:srgbClr val="FF00FF"/>
              </a:solidFill>
            </a:rPr>
            <a:t>/√(</a:t>
          </a:r>
          <a:r>
            <a:rPr lang="pl-PL" b="1" dirty="0" smtClean="0">
              <a:solidFill>
                <a:srgbClr val="FF00FF"/>
              </a:solidFill>
            </a:rPr>
            <a:t>sin(</a:t>
          </a:r>
          <a:r>
            <a:rPr lang="pl-PL" b="1" dirty="0" err="1" smtClean="0">
              <a:solidFill>
                <a:srgbClr val="FF00FF"/>
              </a:solidFill>
            </a:rPr>
            <a:t>θ</a:t>
          </a:r>
          <a:r>
            <a:rPr lang="pl-PL" b="1" dirty="0" smtClean="0">
              <a:solidFill>
                <a:srgbClr val="FF00FF"/>
              </a:solidFill>
            </a:rPr>
            <a:t>))"</a:t>
          </a:r>
          <a:endParaRPr lang="en-US" b="1" dirty="0">
            <a:solidFill>
              <a:srgbClr val="FF00FF"/>
            </a:solidFill>
          </a:endParaRPr>
        </a:p>
      </dgm:t>
    </dgm:pt>
    <dgm:pt modelId="{9AECBB60-BACC-414A-B11B-3B19D2D53BAF}" type="parTrans" cxnId="{DF9E2D7A-E2EA-4041-B708-74AFB13675D1}">
      <dgm:prSet/>
      <dgm:spPr/>
      <dgm:t>
        <a:bodyPr/>
        <a:lstStyle/>
        <a:p>
          <a:endParaRPr lang="en-US"/>
        </a:p>
      </dgm:t>
    </dgm:pt>
    <dgm:pt modelId="{30982603-524F-E440-A48C-DAC4F57C0534}" type="sibTrans" cxnId="{DF9E2D7A-E2EA-4041-B708-74AFB13675D1}">
      <dgm:prSet/>
      <dgm:spPr/>
      <dgm:t>
        <a:bodyPr/>
        <a:lstStyle/>
        <a:p>
          <a:endParaRPr lang="en-US"/>
        </a:p>
      </dgm:t>
    </dgm:pt>
    <dgm:pt modelId="{69C49AEC-E431-E748-B293-0A633017C846}" type="pres">
      <dgm:prSet presAssocID="{69A63729-CB6F-7E42-AC23-17F747BAB1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70CB6B-5E67-6B48-AE02-7296239613FF}" type="pres">
      <dgm:prSet presAssocID="{2568E704-F045-824C-B1B8-93C0A180C22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10EE0-6DCA-714E-9D2D-BDB170351460}" type="pres">
      <dgm:prSet presAssocID="{2568E704-F045-824C-B1B8-93C0A180C22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82494-19A9-064F-A62C-07CAD5A00B58}" type="pres">
      <dgm:prSet presAssocID="{DC066640-E43B-9A4C-987D-CB06CC6F1A2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CC572-AF9F-3141-84F6-BE1C72CBCBFA}" type="pres">
      <dgm:prSet presAssocID="{DC066640-E43B-9A4C-987D-CB06CC6F1A2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1B0E6F-AEA4-0144-85DF-F3F8DFB12812}" srcId="{2568E704-F045-824C-B1B8-93C0A180C229}" destId="{1CBE08F4-2939-6A42-ABB1-87CF14B7610E}" srcOrd="3" destOrd="0" parTransId="{D593CA8B-A3FD-D042-8EAD-D78E0366DC53}" sibTransId="{FF34920D-71B8-274B-AA6D-20D8DCFE557E}"/>
    <dgm:cxn modelId="{74354B33-A1BB-AE47-B56F-4A23D38C4BD1}" type="presOf" srcId="{69A63729-CB6F-7E42-AC23-17F747BAB146}" destId="{69C49AEC-E431-E748-B293-0A633017C846}" srcOrd="0" destOrd="0" presId="urn:microsoft.com/office/officeart/2005/8/layout/vList2"/>
    <dgm:cxn modelId="{6AA57D62-CACF-064C-BE67-37401821550C}" srcId="{2568E704-F045-824C-B1B8-93C0A180C229}" destId="{DB956B2E-E649-5645-9F78-45FF9986EE9F}" srcOrd="2" destOrd="0" parTransId="{D17F2030-6606-3844-BC9F-7FFC47CC6CB8}" sibTransId="{86786EB0-8A74-2149-B79F-293A4DDDDA72}"/>
    <dgm:cxn modelId="{04440C89-C197-3E46-8E03-351A56187983}" srcId="{DC066640-E43B-9A4C-987D-CB06CC6F1A27}" destId="{696DAF60-C438-F54E-B02F-92394E32D6CF}" srcOrd="1" destOrd="0" parTransId="{9892FE97-62C9-7542-83CF-3035E1AB432B}" sibTransId="{0941C21E-B764-944E-B7F1-5A4C78056999}"/>
    <dgm:cxn modelId="{C9C95C34-E8FE-0F49-8673-4979B655519D}" type="presOf" srcId="{2568E704-F045-824C-B1B8-93C0A180C229}" destId="{C270CB6B-5E67-6B48-AE02-7296239613FF}" srcOrd="0" destOrd="0" presId="urn:microsoft.com/office/officeart/2005/8/layout/vList2"/>
    <dgm:cxn modelId="{183B9736-66AC-3244-8C33-3778ADC0B642}" type="presOf" srcId="{DB956B2E-E649-5645-9F78-45FF9986EE9F}" destId="{86A10EE0-6DCA-714E-9D2D-BDB170351460}" srcOrd="0" destOrd="2" presId="urn:microsoft.com/office/officeart/2005/8/layout/vList2"/>
    <dgm:cxn modelId="{B0A1A274-8333-9546-8C55-95D77CA44789}" srcId="{DC066640-E43B-9A4C-987D-CB06CC6F1A27}" destId="{DBB1147C-BD3B-0448-B507-A74E55F84C24}" srcOrd="0" destOrd="0" parTransId="{72DD1138-896F-E145-9C43-6BDCBA62B3D0}" sibTransId="{251625B9-0AF8-5E4C-84CD-60129B5C9124}"/>
    <dgm:cxn modelId="{C7E74C3F-B6DD-834B-ACD5-8C3CD3C1DF08}" srcId="{69A63729-CB6F-7E42-AC23-17F747BAB146}" destId="{2568E704-F045-824C-B1B8-93C0A180C229}" srcOrd="0" destOrd="0" parTransId="{1175EE41-713B-8643-A73A-8E69D535DA66}" sibTransId="{D9781231-F5AD-E74D-AA88-51331801242B}"/>
    <dgm:cxn modelId="{C143FA4A-49EA-8540-885C-0342E0C0D333}" srcId="{69A63729-CB6F-7E42-AC23-17F747BAB146}" destId="{DC066640-E43B-9A4C-987D-CB06CC6F1A27}" srcOrd="1" destOrd="0" parTransId="{6A68AC9D-DF96-FF4D-BA09-88C6333A893F}" sibTransId="{3B65C6A1-A2E8-E749-9A19-9C4F48E099AA}"/>
    <dgm:cxn modelId="{BB9B6516-1EDA-5B4A-9CA1-CB602880949D}" type="presOf" srcId="{BE21B473-3D2A-8549-808F-0C3C23F3460E}" destId="{86A10EE0-6DCA-714E-9D2D-BDB170351460}" srcOrd="0" destOrd="1" presId="urn:microsoft.com/office/officeart/2005/8/layout/vList2"/>
    <dgm:cxn modelId="{6FD5EBE4-DABC-6C44-B181-A736F30525EA}" srcId="{2568E704-F045-824C-B1B8-93C0A180C229}" destId="{BE21B473-3D2A-8549-808F-0C3C23F3460E}" srcOrd="1" destOrd="0" parTransId="{B1289660-C0C2-4146-9F9C-6FE9328F28B4}" sibTransId="{2A17842A-A6C6-2145-826C-A00A2137747A}"/>
    <dgm:cxn modelId="{8CF912E3-0958-9E47-A268-2B3B801C3B42}" type="presOf" srcId="{779A96C1-6DB9-CF47-9CC3-489F0BD6D82A}" destId="{86A10EE0-6DCA-714E-9D2D-BDB170351460}" srcOrd="0" destOrd="0" presId="urn:microsoft.com/office/officeart/2005/8/layout/vList2"/>
    <dgm:cxn modelId="{4AFE13F0-BD99-9247-8845-296CD61D2707}" type="presOf" srcId="{DBB1147C-BD3B-0448-B507-A74E55F84C24}" destId="{1C2CC572-AF9F-3141-84F6-BE1C72CBCBFA}" srcOrd="0" destOrd="0" presId="urn:microsoft.com/office/officeart/2005/8/layout/vList2"/>
    <dgm:cxn modelId="{FC88D827-70A8-0541-AE4F-B564169AAD21}" type="presOf" srcId="{696DAF60-C438-F54E-B02F-92394E32D6CF}" destId="{1C2CC572-AF9F-3141-84F6-BE1C72CBCBFA}" srcOrd="0" destOrd="1" presId="urn:microsoft.com/office/officeart/2005/8/layout/vList2"/>
    <dgm:cxn modelId="{00346BA6-27BE-4340-A7F9-20936926AB2D}" srcId="{2568E704-F045-824C-B1B8-93C0A180C229}" destId="{779A96C1-6DB9-CF47-9CC3-489F0BD6D82A}" srcOrd="0" destOrd="0" parTransId="{AAB0D6CD-4DC8-AF41-8B8A-51EBD0E8B054}" sibTransId="{2F142AA2-7E02-EC43-838A-62645790366C}"/>
    <dgm:cxn modelId="{FC6356BD-734A-814E-B7E7-4AD0F4CAA79C}" type="presOf" srcId="{DC066640-E43B-9A4C-987D-CB06CC6F1A27}" destId="{67582494-19A9-064F-A62C-07CAD5A00B58}" srcOrd="0" destOrd="0" presId="urn:microsoft.com/office/officeart/2005/8/layout/vList2"/>
    <dgm:cxn modelId="{1D8DE520-7B94-CC41-865C-C9C2082FD1CD}" type="presOf" srcId="{4EB74706-2F3D-344C-897A-2BA472A2E422}" destId="{1C2CC572-AF9F-3141-84F6-BE1C72CBCBFA}" srcOrd="0" destOrd="2" presId="urn:microsoft.com/office/officeart/2005/8/layout/vList2"/>
    <dgm:cxn modelId="{DF9E2D7A-E2EA-4041-B708-74AFB13675D1}" srcId="{DC066640-E43B-9A4C-987D-CB06CC6F1A27}" destId="{4EB74706-2F3D-344C-897A-2BA472A2E422}" srcOrd="2" destOrd="0" parTransId="{9AECBB60-BACC-414A-B11B-3B19D2D53BAF}" sibTransId="{30982603-524F-E440-A48C-DAC4F57C0534}"/>
    <dgm:cxn modelId="{021B348C-8FBE-2645-9669-D9C8A5E39C5B}" type="presOf" srcId="{1CBE08F4-2939-6A42-ABB1-87CF14B7610E}" destId="{86A10EE0-6DCA-714E-9D2D-BDB170351460}" srcOrd="0" destOrd="3" presId="urn:microsoft.com/office/officeart/2005/8/layout/vList2"/>
    <dgm:cxn modelId="{832FBD98-E3A0-BC4D-90DD-F45228B10A71}" type="presParOf" srcId="{69C49AEC-E431-E748-B293-0A633017C846}" destId="{C270CB6B-5E67-6B48-AE02-7296239613FF}" srcOrd="0" destOrd="0" presId="urn:microsoft.com/office/officeart/2005/8/layout/vList2"/>
    <dgm:cxn modelId="{71A1A696-B398-DA4F-A4D2-88097B73A0CD}" type="presParOf" srcId="{69C49AEC-E431-E748-B293-0A633017C846}" destId="{86A10EE0-6DCA-714E-9D2D-BDB170351460}" srcOrd="1" destOrd="0" presId="urn:microsoft.com/office/officeart/2005/8/layout/vList2"/>
    <dgm:cxn modelId="{6D59BE88-A404-454C-B5A1-66BC72A8E28D}" type="presParOf" srcId="{69C49AEC-E431-E748-B293-0A633017C846}" destId="{67582494-19A9-064F-A62C-07CAD5A00B58}" srcOrd="2" destOrd="0" presId="urn:microsoft.com/office/officeart/2005/8/layout/vList2"/>
    <dgm:cxn modelId="{75C30363-DA56-C44D-BE84-414459DEF1A4}" type="presParOf" srcId="{69C49AEC-E431-E748-B293-0A633017C846}" destId="{1C2CC572-AF9F-3141-84F6-BE1C72CBCB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0CB6B-5E67-6B48-AE02-7296239613FF}">
      <dsp:nvSpPr>
        <dsp:cNvPr id="0" name=""/>
        <dsp:cNvSpPr/>
      </dsp:nvSpPr>
      <dsp:spPr>
        <a:xfrm>
          <a:off x="0" y="16284"/>
          <a:ext cx="7937500" cy="47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ZEUS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417" y="39701"/>
        <a:ext cx="7890666" cy="432866"/>
      </dsp:txXfrm>
    </dsp:sp>
    <dsp:sp modelId="{86A10EE0-6DCA-714E-9D2D-BDB170351460}">
      <dsp:nvSpPr>
        <dsp:cNvPr id="0" name=""/>
        <dsp:cNvSpPr/>
      </dsp:nvSpPr>
      <dsp:spPr>
        <a:xfrm>
          <a:off x="0" y="495984"/>
          <a:ext cx="7937500" cy="109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01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err="1" smtClean="0"/>
            <a:t>EMCal</a:t>
          </a:r>
          <a:r>
            <a:rPr lang="en-US" sz="1600" b="1" kern="1200" dirty="0" smtClean="0"/>
            <a:t>  </a:t>
          </a:r>
          <a:r>
            <a:rPr lang="fr-FR" sz="1600" b="1" kern="1200" dirty="0" smtClean="0">
              <a:solidFill>
                <a:srgbClr val="FF00FF"/>
              </a:solidFill>
            </a:rPr>
            <a:t>"0.18*</a:t>
          </a:r>
          <a:r>
            <a:rPr lang="fr-FR" sz="1600" b="1" kern="1200" dirty="0" err="1" smtClean="0">
              <a:solidFill>
                <a:srgbClr val="FF00FF"/>
              </a:solidFill>
            </a:rPr>
            <a:t>sqrt</a:t>
          </a:r>
          <a:r>
            <a:rPr lang="fr-FR" sz="1600" b="1" kern="1200" dirty="0" smtClean="0">
              <a:solidFill>
                <a:srgbClr val="FF00FF"/>
              </a:solidFill>
            </a:rPr>
            <a:t>(E)"</a:t>
          </a:r>
          <a:endParaRPr lang="en-US" sz="1600" b="1" kern="1200" dirty="0">
            <a:solidFill>
              <a:srgbClr val="FF00FF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err="1" smtClean="0"/>
            <a:t>HCal</a:t>
          </a:r>
          <a:r>
            <a:rPr lang="en-US" sz="1600" b="1" kern="1200" dirty="0" smtClean="0"/>
            <a:t>    </a:t>
          </a:r>
          <a:r>
            <a:rPr lang="fr-FR" sz="1600" b="1" kern="1200" dirty="0" smtClean="0">
              <a:solidFill>
                <a:srgbClr val="FF00FF"/>
              </a:solidFill>
            </a:rPr>
            <a:t>"0.35*</a:t>
          </a:r>
          <a:r>
            <a:rPr lang="fr-FR" sz="1600" b="1" kern="1200" dirty="0" err="1" smtClean="0">
              <a:solidFill>
                <a:srgbClr val="FF00FF"/>
              </a:solidFill>
            </a:rPr>
            <a:t>sqrt</a:t>
          </a:r>
          <a:r>
            <a:rPr lang="fr-FR" sz="1600" b="1" kern="1200" dirty="0" smtClean="0">
              <a:solidFill>
                <a:srgbClr val="FF00FF"/>
              </a:solidFill>
            </a:rPr>
            <a:t>(E)"</a:t>
          </a:r>
          <a:endParaRPr lang="en-US" sz="1600" b="1" kern="1200" dirty="0">
            <a:solidFill>
              <a:srgbClr val="FF00FF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/>
            <a:t>Tracking   </a:t>
          </a:r>
          <a:r>
            <a:rPr lang="en-US" sz="1600" b="1" kern="1200" dirty="0" smtClean="0">
              <a:solidFill>
                <a:srgbClr val="FF00FF"/>
              </a:solidFill>
            </a:rPr>
            <a:t>"0.0085*p+0.0025*p*p"</a:t>
          </a:r>
          <a:endParaRPr lang="en-US" sz="1600" b="1" kern="1200" dirty="0">
            <a:solidFill>
              <a:srgbClr val="FF00FF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/>
            <a:t>Polar Angle  </a:t>
          </a:r>
          <a:r>
            <a:rPr lang="en-US" sz="1600" b="1" kern="1200" dirty="0" smtClean="0">
              <a:solidFill>
                <a:srgbClr val="FF00FF"/>
              </a:solidFill>
            </a:rPr>
            <a:t>"0.0005*p+0.003"</a:t>
          </a:r>
          <a:endParaRPr lang="en-US" sz="1600" b="1" kern="1200" dirty="0">
            <a:solidFill>
              <a:srgbClr val="FF00FF"/>
            </a:solidFill>
          </a:endParaRPr>
        </a:p>
      </dsp:txBody>
      <dsp:txXfrm>
        <a:off x="0" y="495984"/>
        <a:ext cx="7937500" cy="1097100"/>
      </dsp:txXfrm>
    </dsp:sp>
    <dsp:sp modelId="{67582494-19A9-064F-A62C-07CAD5A00B58}">
      <dsp:nvSpPr>
        <dsp:cNvPr id="0" name=""/>
        <dsp:cNvSpPr/>
      </dsp:nvSpPr>
      <dsp:spPr>
        <a:xfrm>
          <a:off x="0" y="1593084"/>
          <a:ext cx="7937500" cy="479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STAR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417" y="1616501"/>
        <a:ext cx="7890666" cy="432866"/>
      </dsp:txXfrm>
    </dsp:sp>
    <dsp:sp modelId="{1C2CC572-AF9F-3141-84F6-BE1C72CBCBFA}">
      <dsp:nvSpPr>
        <dsp:cNvPr id="0" name=""/>
        <dsp:cNvSpPr/>
      </dsp:nvSpPr>
      <dsp:spPr>
        <a:xfrm>
          <a:off x="0" y="2072784"/>
          <a:ext cx="79375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01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err="1" smtClean="0"/>
            <a:t>EMCal</a:t>
          </a:r>
          <a:r>
            <a:rPr lang="en-US" sz="1600" b="1" kern="1200" dirty="0" smtClean="0"/>
            <a:t>  </a:t>
          </a:r>
          <a:r>
            <a:rPr lang="fr-FR" sz="1600" b="1" kern="1200" dirty="0" smtClean="0">
              <a:solidFill>
                <a:srgbClr val="FF00FF"/>
              </a:solidFill>
            </a:rPr>
            <a:t>"0.015*E+0.14*</a:t>
          </a:r>
          <a:r>
            <a:rPr lang="fr-FR" sz="1600" b="1" kern="1200" dirty="0" err="1" smtClean="0">
              <a:solidFill>
                <a:srgbClr val="FF00FF"/>
              </a:solidFill>
            </a:rPr>
            <a:t>sqrt</a:t>
          </a:r>
          <a:r>
            <a:rPr lang="fr-FR" sz="1600" b="1" kern="1200" dirty="0" smtClean="0">
              <a:solidFill>
                <a:srgbClr val="FF00FF"/>
              </a:solidFill>
            </a:rPr>
            <a:t>(E)"</a:t>
          </a:r>
          <a:endParaRPr lang="en-US" sz="1600" b="1" kern="1200" dirty="0">
            <a:solidFill>
              <a:srgbClr val="FF00FF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/>
            <a:t>Tracking </a:t>
          </a:r>
          <a:r>
            <a:rPr lang="en-US" sz="1600" b="1" kern="1200" dirty="0" smtClean="0">
              <a:solidFill>
                <a:srgbClr val="FF0000"/>
              </a:solidFill>
            </a:rPr>
            <a:t> </a:t>
          </a:r>
          <a:r>
            <a:rPr lang="en-US" sz="1600" b="1" kern="1200" dirty="0" smtClean="0">
              <a:solidFill>
                <a:srgbClr val="FF00FF"/>
              </a:solidFill>
            </a:rPr>
            <a:t>"0.005*p+0.004*p*p"</a:t>
          </a:r>
          <a:endParaRPr lang="en-US" sz="1600" b="1" kern="1200" dirty="0">
            <a:solidFill>
              <a:srgbClr val="FF00FF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1" kern="1200" dirty="0" smtClean="0"/>
            <a:t>Polar Angle </a:t>
          </a:r>
          <a:r>
            <a:rPr lang="pl-PL" sz="1600" b="1" kern="1200" dirty="0" smtClean="0">
              <a:solidFill>
                <a:srgbClr val="FF00FF"/>
              </a:solidFill>
            </a:rPr>
            <a:t>"√(</a:t>
          </a:r>
          <a:r>
            <a:rPr lang="pl-PL" sz="1600" b="1" kern="1200" dirty="0" smtClean="0">
              <a:solidFill>
                <a:srgbClr val="FF00FF"/>
              </a:solidFill>
            </a:rPr>
            <a:t>0.0003*0.0003+(0.0009/p,2)^2)</a:t>
          </a:r>
          <a:r>
            <a:rPr lang="pl-PL" sz="1600" b="1" kern="1200" dirty="0" smtClean="0">
              <a:solidFill>
                <a:srgbClr val="FF00FF"/>
              </a:solidFill>
            </a:rPr>
            <a:t>/√(</a:t>
          </a:r>
          <a:r>
            <a:rPr lang="pl-PL" sz="1600" b="1" kern="1200" dirty="0" smtClean="0">
              <a:solidFill>
                <a:srgbClr val="FF00FF"/>
              </a:solidFill>
            </a:rPr>
            <a:t>sin(</a:t>
          </a:r>
          <a:r>
            <a:rPr lang="pl-PL" sz="1600" b="1" kern="1200" dirty="0" err="1" smtClean="0">
              <a:solidFill>
                <a:srgbClr val="FF00FF"/>
              </a:solidFill>
            </a:rPr>
            <a:t>θ</a:t>
          </a:r>
          <a:r>
            <a:rPr lang="pl-PL" sz="1600" b="1" kern="1200" dirty="0" smtClean="0">
              <a:solidFill>
                <a:srgbClr val="FF00FF"/>
              </a:solidFill>
            </a:rPr>
            <a:t>))"</a:t>
          </a:r>
          <a:endParaRPr lang="en-US" sz="1600" b="1" kern="1200" dirty="0">
            <a:solidFill>
              <a:srgbClr val="FF00FF"/>
            </a:solidFill>
          </a:endParaRPr>
        </a:p>
      </dsp:txBody>
      <dsp:txXfrm>
        <a:off x="0" y="2072784"/>
        <a:ext cx="7937500" cy="82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Relationship Id="rId2" Type="http://schemas.openxmlformats.org/officeDocument/2006/relationships/image" Target="../media/image1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Relationship Id="rId2" Type="http://schemas.openxmlformats.org/officeDocument/2006/relationships/image" Target="../media/image1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12/14/11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58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547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3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38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50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AF14E-6ABF-4E31-85A0-5E0323D29189}" type="slidenum">
              <a:rPr lang="en-US"/>
              <a:pPr/>
              <a:t>51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EFCEC-4121-450C-BC05-45078C63E43F}" type="slidenum">
              <a:rPr lang="en-US"/>
              <a:pPr/>
              <a:t>52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63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A6BD1-2C8B-3643-8843-B162C0E3E923}" type="slidenum">
              <a:rPr lang="en-US"/>
              <a:pPr/>
              <a:t>70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2B007-3DEB-42F2-B883-B888CA110BDF}" type="slidenum">
              <a:rPr lang="en-US"/>
              <a:pPr/>
              <a:t>74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77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378367" y="6248401"/>
            <a:ext cx="1728894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</a:defRPr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>
                <a:solidFill>
                  <a:srgbClr val="0000FF"/>
                </a:solidFill>
                <a:effectLst/>
              </a:defRPr>
            </a:lvl1pPr>
          </a:lstStyle>
          <a:p>
            <a:fld id="{684DC042-DA42-6A4D-AE89-46F8D07AA4EE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95263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9225" name="Freeform 9"/>
            <p:cNvSpPr>
              <a:spLocks/>
            </p:cNvSpPr>
            <p:nvPr userDrawn="1"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Freeform 10"/>
            <p:cNvSpPr>
              <a:spLocks/>
            </p:cNvSpPr>
            <p:nvPr userDrawn="1"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Freeform 11"/>
            <p:cNvSpPr>
              <a:spLocks/>
            </p:cNvSpPr>
            <p:nvPr userDrawn="1"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28" name="Group 12"/>
            <p:cNvGrpSpPr>
              <a:grpSpLocks/>
            </p:cNvGrpSpPr>
            <p:nvPr userDrawn="1"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922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/>
          <p:cNvGrpSpPr/>
          <p:nvPr userDrawn="1"/>
        </p:nvGrpSpPr>
        <p:grpSpPr>
          <a:xfrm>
            <a:off x="7848600" y="4343400"/>
            <a:ext cx="742950" cy="1058863"/>
            <a:chOff x="7848600" y="4343400"/>
            <a:chExt cx="742950" cy="1058863"/>
          </a:xfrm>
        </p:grpSpPr>
        <p:sp>
          <p:nvSpPr>
            <p:cNvPr id="9235" name="Freeform 19"/>
            <p:cNvSpPr>
              <a:spLocks/>
            </p:cNvSpPr>
            <p:nvPr userDrawn="1"/>
          </p:nvSpPr>
          <p:spPr bwMode="auto">
            <a:xfrm rot="7320404">
              <a:off x="7793037" y="4660900"/>
              <a:ext cx="998538" cy="46513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 rot="7320404">
              <a:off x="7767637" y="4640263"/>
              <a:ext cx="995363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 rot="7320404">
              <a:off x="7937500" y="4622800"/>
              <a:ext cx="660400" cy="420688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38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923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24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3886200" y="19050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32" name="Picture 31" descr="bnl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248400"/>
            <a:ext cx="1005840" cy="36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B1A700-7212-524C-82CA-F704C367C37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4854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.outlook.eps"/>
          <p:cNvPicPr>
            <a:picLocks noChangeAspect="1"/>
          </p:cNvPicPr>
          <p:nvPr userDrawn="1"/>
        </p:nvPicPr>
        <p:blipFill>
          <a:blip r:embed="rId2"/>
          <a:srcRect l="4049" t="8240" b="1648"/>
          <a:stretch>
            <a:fillRect/>
          </a:stretch>
        </p:blipFill>
        <p:spPr>
          <a:xfrm>
            <a:off x="699324" y="16699"/>
            <a:ext cx="1492758" cy="688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06450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5743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1" y="6565900"/>
            <a:ext cx="4902200" cy="228600"/>
          </a:xfrm>
        </p:spPr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10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11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6" name="Picture 5" descr="picture.outlook.eps"/>
          <p:cNvPicPr>
            <a:picLocks noChangeAspect="1"/>
          </p:cNvPicPr>
          <p:nvPr userDrawn="1"/>
        </p:nvPicPr>
        <p:blipFill>
          <a:blip r:embed="rId2"/>
          <a:srcRect l="4049" t="8240" b="1648"/>
          <a:stretch>
            <a:fillRect/>
          </a:stretch>
        </p:blipFill>
        <p:spPr>
          <a:xfrm>
            <a:off x="673924" y="0"/>
            <a:ext cx="1492758" cy="688942"/>
          </a:xfrm>
          <a:prstGeom prst="rect">
            <a:avLst/>
          </a:prstGeom>
        </p:spPr>
      </p:pic>
      <p:grpSp>
        <p:nvGrpSpPr>
          <p:cNvPr id="8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9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BD2CD6-BD71-9540-8FCE-C04CD30520C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0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692150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429" y="6565901"/>
            <a:ext cx="1507067" cy="275168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35" y="6578600"/>
            <a:ext cx="4236508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C92166-1194-2F48-BFD2-97EB8C06103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2F8949-A4D7-1044-8DE4-2C17568E9D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gif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429" y="6565901"/>
            <a:ext cx="1507067" cy="27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1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5334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9EA87294-3AFE-9D4E-921B-BEF8B3AF57E5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59" name="Group 58"/>
          <p:cNvGrpSpPr>
            <a:grpSpLocks noChangeAspect="1"/>
          </p:cNvGrpSpPr>
          <p:nvPr userDrawn="1"/>
        </p:nvGrpSpPr>
        <p:grpSpPr>
          <a:xfrm>
            <a:off x="0" y="6156722"/>
            <a:ext cx="1003762" cy="701278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0560" y="5896380"/>
              <a:ext cx="1296590" cy="773043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8803" y="5988097"/>
              <a:ext cx="84534" cy="15365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5797" y="6216794"/>
              <a:ext cx="942975" cy="48836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5575" y="6257292"/>
              <a:ext cx="625078" cy="44548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438" y="5928540"/>
              <a:ext cx="160734" cy="14412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5175" y="6680143"/>
              <a:ext cx="90487" cy="133407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060" y="6017875"/>
              <a:ext cx="229791" cy="45620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322" y="5997626"/>
              <a:ext cx="433387" cy="207257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5132" y="6120312"/>
              <a:ext cx="185737" cy="79806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12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8213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220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8680450" y="1628775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>
            <a:grpSpLocks noChangeAspect="1"/>
          </p:cNvGrpSpPr>
          <p:nvPr userDrawn="1"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 userDrawn="1"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 userDrawn="1"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 userDrawn="1"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7" name="Picture 56" descr="EIC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32780"/>
            <a:ext cx="458925" cy="424420"/>
          </a:xfrm>
          <a:prstGeom prst="rect">
            <a:avLst/>
          </a:prstGeom>
        </p:spPr>
      </p:pic>
      <p:pic>
        <p:nvPicPr>
          <p:cNvPr id="58" name="Picture 57" descr="bnl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157" y="6527800"/>
            <a:ext cx="1005840" cy="368300"/>
          </a:xfrm>
          <a:prstGeom prst="rect">
            <a:avLst/>
          </a:prstGeom>
        </p:spPr>
      </p:pic>
      <p:grpSp>
        <p:nvGrpSpPr>
          <p:cNvPr id="8252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1" r:id="rId3"/>
    <p:sldLayoutId id="2147483657" r:id="rId4"/>
    <p:sldLayoutId id="2147483655" r:id="rId5"/>
    <p:sldLayoutId id="2147483658" r:id="rId6"/>
    <p:sldLayoutId id="2147483656" r:id="rId7"/>
    <p:sldLayoutId id="2147483653" r:id="rId8"/>
    <p:sldLayoutId id="2147483659" r:id="rId9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1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20000"/>
        <a:buFontTx/>
        <a:buBlip>
          <a:blip r:embed="rId15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Relationship Id="rId3" Type="http://schemas.openxmlformats.org/officeDocument/2006/relationships/hyperlink" Target="http://www.phenix.bnl.gov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png"/><Relationship Id="rId10" Type="http://schemas.openxmlformats.org/officeDocument/2006/relationships/image" Target="../media/image54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71.emf"/><Relationship Id="rId7" Type="http://schemas.openxmlformats.org/officeDocument/2006/relationships/image" Target="../media/image7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2.emf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4.png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emf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07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08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0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Relationship Id="rId3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1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52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5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png"/><Relationship Id="rId3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55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56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eg"/><Relationship Id="rId3" Type="http://schemas.openxmlformats.org/officeDocument/2006/relationships/image" Target="../media/image1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jpeg"/><Relationship Id="rId3" Type="http://schemas.openxmlformats.org/officeDocument/2006/relationships/image" Target="../media/image16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eg"/><Relationship Id="rId3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eg"/><Relationship Id="rId3" Type="http://schemas.openxmlformats.org/officeDocument/2006/relationships/image" Target="../media/image17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0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em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2200"/>
            <a:ext cx="9143999" cy="1491651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  <a:bevelB w="57150" h="38100" prst="artDeco"/>
            </a:sp3d>
          </a:bodyPr>
          <a:lstStyle/>
          <a:p>
            <a:pPr algn="ctr"/>
            <a:r>
              <a:rPr lang="en-US" dirty="0" err="1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eRHIC</a:t>
            </a:r>
            <a: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IR- and Detector Design</a:t>
            </a:r>
            <a:b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dirty="0" smtClean="0">
                <a:solidFill>
                  <a:srgbClr val="080808"/>
                </a:solidFill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</a:rPr>
              <a:t>Considerations 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pic>
        <p:nvPicPr>
          <p:cNvPr id="8" name="Picture 7" descr="EIC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87" y="4082451"/>
            <a:ext cx="1147313" cy="106104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DC042-DA42-6A4D-AE89-46F8D07AA4EE}" type="slidenum">
              <a:rPr lang="en-US" altLang="ja-JP" smtClean="0"/>
              <a:pPr/>
              <a:t>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 rotWithShape="1">
          <a:blip r:embed="rId2"/>
          <a:srcRect r="24012"/>
          <a:stretch/>
        </p:blipFill>
        <p:spPr>
          <a:xfrm>
            <a:off x="1" y="1028700"/>
            <a:ext cx="6540500" cy="5829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35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PIONS: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067306" y="1803400"/>
            <a:ext cx="327525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With increasing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epton energy</a:t>
            </a:r>
          </a:p>
          <a:p>
            <a:pPr algn="ctr"/>
            <a:r>
              <a:rPr lang="en-US" dirty="0"/>
              <a:t>h</a:t>
            </a:r>
            <a:r>
              <a:rPr lang="en-US" dirty="0" smtClean="0"/>
              <a:t>adrons are boosted 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electron beam </a:t>
            </a:r>
          </a:p>
          <a:p>
            <a:pPr algn="ctr"/>
            <a:r>
              <a:rPr lang="en-US" dirty="0" smtClean="0"/>
              <a:t>Direction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Much more plots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t</a:t>
            </a:r>
          </a:p>
          <a:p>
            <a:pPr algn="ctr"/>
            <a:r>
              <a:rPr lang="en-US" dirty="0">
                <a:hlinkClick r:id="rId3"/>
              </a:rPr>
              <a:t>http://www.phenix.bnl.gov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r>
              <a:rPr lang="en-US" dirty="0" smtClean="0"/>
              <a:t>WWW</a:t>
            </a:r>
            <a:r>
              <a:rPr lang="en-US" dirty="0"/>
              <a:t>/publish/</a:t>
            </a:r>
            <a:r>
              <a:rPr lang="en-US" dirty="0" err="1"/>
              <a:t>elke</a:t>
            </a:r>
            <a:r>
              <a:rPr lang="en-US" dirty="0" smtClean="0"/>
              <a:t>/</a:t>
            </a:r>
          </a:p>
          <a:p>
            <a:pPr algn="ctr"/>
            <a:r>
              <a:rPr lang="en-US" dirty="0" smtClean="0"/>
              <a:t>EIC</a:t>
            </a:r>
            <a:r>
              <a:rPr lang="en-US" dirty="0"/>
              <a:t>/KINEMATIC-PLOTS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exclusive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5355712" y="635000"/>
            <a:ext cx="1053556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No cuts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2"/>
          <a:stretch/>
        </p:blipFill>
        <p:spPr>
          <a:xfrm>
            <a:off x="1" y="1028700"/>
            <a:ext cx="6489699" cy="58292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93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Symbol" charset="2"/>
                <a:sym typeface="Wingdings"/>
              </a:rPr>
              <a:t>J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/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err="1">
                <a:latin typeface="+mj-lt"/>
                <a:cs typeface="Symbol" charset="2"/>
                <a:sym typeface="Wingdings"/>
              </a:rPr>
              <a:t>e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+</a:t>
            </a:r>
            <a:r>
              <a:rPr lang="en-US" sz="2400" dirty="0">
                <a:latin typeface="+mj-lt"/>
                <a:cs typeface="Symbol" charset="2"/>
                <a:sym typeface="Wingdings"/>
              </a:rPr>
              <a:t>e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33337" y="1803400"/>
            <a:ext cx="234319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With increasing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epton energy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ecay products are </a:t>
            </a:r>
          </a:p>
          <a:p>
            <a:pPr algn="ctr"/>
            <a:r>
              <a:rPr lang="en-US" dirty="0" smtClean="0"/>
              <a:t>boosted 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electron beam </a:t>
            </a:r>
          </a:p>
          <a:p>
            <a:pPr algn="ctr"/>
            <a:r>
              <a:rPr lang="en-US" dirty="0" smtClean="0"/>
              <a:t>direction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DVCS: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e’p’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12</a:t>
            </a:fld>
            <a:endParaRPr lang="en-US" altLang="ja-JP"/>
          </a:p>
        </p:txBody>
      </p:sp>
      <p:pic>
        <p:nvPicPr>
          <p:cNvPr id="6" name="Picture 5" descr="photon-angle_vs_elec-angle.eps"/>
          <p:cNvPicPr>
            <a:picLocks noChangeAspect="1"/>
          </p:cNvPicPr>
          <p:nvPr/>
        </p:nvPicPr>
        <p:blipFill>
          <a:blip r:embed="rId2"/>
          <a:srcRect t="7619"/>
          <a:stretch>
            <a:fillRect/>
          </a:stretch>
        </p:blipFill>
        <p:spPr>
          <a:xfrm>
            <a:off x="0" y="722867"/>
            <a:ext cx="5402580" cy="3991373"/>
          </a:xfrm>
          <a:prstGeom prst="rect">
            <a:avLst/>
          </a:prstGeom>
        </p:spPr>
      </p:pic>
      <p:pic>
        <p:nvPicPr>
          <p:cNvPr id="7" name="Picture 6" descr="photon-angle_vs_ene.eps"/>
          <p:cNvPicPr>
            <a:picLocks noChangeAspect="1"/>
          </p:cNvPicPr>
          <p:nvPr/>
        </p:nvPicPr>
        <p:blipFill>
          <a:blip r:embed="rId3"/>
          <a:srcRect t="8889"/>
          <a:stretch>
            <a:fillRect/>
          </a:stretch>
        </p:blipFill>
        <p:spPr>
          <a:xfrm>
            <a:off x="3741420" y="2898633"/>
            <a:ext cx="5402580" cy="3936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081582" y="596900"/>
            <a:ext cx="4062418" cy="646331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Q2&gt;1.0GeV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</a:t>
            </a:r>
          </a:p>
          <a:p>
            <a:r>
              <a:rPr lang="en-US" dirty="0" smtClean="0"/>
              <a:t>&amp;&amp;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&gt;1GeV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1225" y="4660900"/>
            <a:ext cx="22822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With increasing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epton energy</a:t>
            </a:r>
          </a:p>
          <a:p>
            <a:pPr algn="ctr"/>
            <a:r>
              <a:rPr lang="en-US" dirty="0"/>
              <a:t>r</a:t>
            </a:r>
            <a:r>
              <a:rPr lang="en-US" dirty="0" smtClean="0"/>
              <a:t>eal photon is </a:t>
            </a:r>
          </a:p>
          <a:p>
            <a:pPr algn="ctr"/>
            <a:r>
              <a:rPr lang="en-US" dirty="0" smtClean="0"/>
              <a:t>boosted </a:t>
            </a:r>
            <a:r>
              <a:rPr lang="en-US" dirty="0" smtClean="0">
                <a:solidFill>
                  <a:srgbClr val="0000FF"/>
                </a:solidFill>
              </a:rPr>
              <a:t>even more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electron beam </a:t>
            </a:r>
          </a:p>
          <a:p>
            <a:pPr algn="ctr"/>
            <a:r>
              <a:rPr lang="en-US" dirty="0" smtClean="0"/>
              <a:t>direction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Lepton-</a:t>
            </a:r>
            <a:r>
              <a:rPr lang="en-US" dirty="0" err="1" smtClean="0"/>
              <a:t>Hadron</a:t>
            </a:r>
            <a:r>
              <a:rPr lang="en-US" dirty="0" smtClean="0"/>
              <a:t> Separation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13</a:t>
            </a:fld>
            <a:endParaRPr lang="en-US" altLang="ja-JP"/>
          </a:p>
        </p:txBody>
      </p:sp>
      <p:pic>
        <p:nvPicPr>
          <p:cNvPr id="6" name="Picture 5" descr="multiplicityInY5x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23900"/>
            <a:ext cx="5400675" cy="3657600"/>
          </a:xfrm>
          <a:prstGeom prst="rect">
            <a:avLst/>
          </a:prstGeom>
        </p:spPr>
      </p:pic>
      <p:pic>
        <p:nvPicPr>
          <p:cNvPr id="7" name="Picture 6" descr="multiplicityInY20x25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3200400"/>
            <a:ext cx="5400675" cy="3657600"/>
          </a:xfrm>
          <a:prstGeom prst="rect">
            <a:avLst/>
          </a:prstGeom>
        </p:spPr>
      </p:pic>
      <p:sp>
        <p:nvSpPr>
          <p:cNvPr id="8" name="Curved Right Arrow 7"/>
          <p:cNvSpPr/>
          <p:nvPr/>
        </p:nvSpPr>
        <p:spPr bwMode="auto">
          <a:xfrm>
            <a:off x="0" y="47244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749800"/>
            <a:ext cx="30187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Need very good </a:t>
            </a:r>
            <a:r>
              <a:rPr lang="en-US" sz="1700" dirty="0" err="1" smtClean="0"/>
              <a:t>e</a:t>
            </a:r>
            <a:r>
              <a:rPr lang="en-US" sz="1700" dirty="0" smtClean="0"/>
              <a:t>-PID for </a:t>
            </a:r>
          </a:p>
          <a:p>
            <a:r>
              <a:rPr lang="en-US" sz="1700" dirty="0" smtClean="0"/>
              <a:t>high Q</a:t>
            </a:r>
            <a:r>
              <a:rPr lang="en-US" sz="1700" baseline="30000" dirty="0" smtClean="0"/>
              <a:t>2</a:t>
            </a:r>
            <a:r>
              <a:rPr lang="en-US" sz="1700" dirty="0" smtClean="0"/>
              <a:t> events at 5x100</a:t>
            </a:r>
          </a:p>
          <a:p>
            <a:r>
              <a:rPr lang="en-US" sz="1700" dirty="0" smtClean="0"/>
              <a:t>and for low to </a:t>
            </a:r>
            <a:r>
              <a:rPr lang="en-US" sz="1700" dirty="0"/>
              <a:t>high Q</a:t>
            </a:r>
            <a:r>
              <a:rPr lang="en-US" sz="1700" baseline="30000" dirty="0"/>
              <a:t>2</a:t>
            </a:r>
            <a:r>
              <a:rPr lang="en-US" sz="1700" dirty="0"/>
              <a:t> </a:t>
            </a:r>
            <a:endParaRPr lang="en-US" sz="1700" dirty="0" smtClean="0"/>
          </a:p>
          <a:p>
            <a:r>
              <a:rPr lang="en-US" sz="1700" dirty="0"/>
              <a:t>e</a:t>
            </a:r>
            <a:r>
              <a:rPr lang="en-US" sz="1700" dirty="0" smtClean="0"/>
              <a:t>vents at 20x250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 for Detector Design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596900"/>
            <a:ext cx="9026525" cy="5918200"/>
          </a:xfrm>
        </p:spPr>
        <p:txBody>
          <a:bodyPr/>
          <a:lstStyle/>
          <a:p>
            <a:r>
              <a:rPr lang="en-US" u="sng" dirty="0">
                <a:solidFill>
                  <a:srgbClr val="FF00FF"/>
                </a:solidFill>
              </a:rPr>
              <a:t>Challenge:</a:t>
            </a:r>
          </a:p>
          <a:p>
            <a:pPr lvl="1"/>
            <a:r>
              <a:rPr lang="en-US" sz="1800" dirty="0"/>
              <a:t>need to cover </a:t>
            </a:r>
            <a:r>
              <a:rPr lang="en-US" sz="1800" dirty="0">
                <a:solidFill>
                  <a:srgbClr val="3366FF"/>
                </a:solidFill>
              </a:rPr>
              <a:t>wide</a:t>
            </a:r>
            <a:r>
              <a:rPr lang="en-US" sz="1800" dirty="0"/>
              <a:t> range in beam energies </a:t>
            </a:r>
          </a:p>
          <a:p>
            <a:pPr lvl="1"/>
            <a:r>
              <a:rPr lang="en-US" sz="1800" dirty="0"/>
              <a:t>lepton: 5 - 30 </a:t>
            </a:r>
            <a:r>
              <a:rPr lang="en-US" sz="1800" dirty="0" err="1" smtClean="0"/>
              <a:t>GeV</a:t>
            </a:r>
            <a:r>
              <a:rPr lang="en-US" sz="1800" dirty="0" smtClean="0"/>
              <a:t>; hadron </a:t>
            </a:r>
            <a:r>
              <a:rPr lang="en-US" sz="1800" dirty="0"/>
              <a:t>(p/Au) </a:t>
            </a:r>
            <a:r>
              <a:rPr lang="en-US" sz="1800" dirty="0" smtClean="0"/>
              <a:t>100–250 </a:t>
            </a:r>
            <a:r>
              <a:rPr lang="en-US" sz="1800" dirty="0" err="1"/>
              <a:t>GeV</a:t>
            </a:r>
            <a:r>
              <a:rPr lang="en-US" sz="1800" dirty="0"/>
              <a:t> / </a:t>
            </a:r>
            <a:r>
              <a:rPr lang="en-US" sz="1800" dirty="0" smtClean="0"/>
              <a:t>25–100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lvl="1"/>
            <a:r>
              <a:rPr lang="en-US" sz="1800" dirty="0" smtClean="0"/>
              <a:t>Electron beam </a:t>
            </a:r>
            <a:r>
              <a:rPr lang="en-US" sz="1800" dirty="0" smtClean="0">
                <a:sym typeface="Wingdings"/>
              </a:rPr>
              <a:t> synchrotron radiation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       </a:t>
            </a:r>
            <a:r>
              <a:rPr lang="en-US" sz="2000" dirty="0" smtClean="0">
                <a:solidFill>
                  <a:srgbClr val="FF00FF"/>
                </a:solidFill>
              </a:rPr>
              <a:t>Resolution </a:t>
            </a:r>
            <a:r>
              <a:rPr lang="en-US" sz="2000" dirty="0">
                <a:solidFill>
                  <a:srgbClr val="FF00FF"/>
                </a:solidFill>
              </a:rPr>
              <a:t>in x, Q</a:t>
            </a:r>
            <a:r>
              <a:rPr lang="en-US" sz="2000" baseline="30000" dirty="0">
                <a:solidFill>
                  <a:srgbClr val="FF00FF"/>
                </a:solidFill>
              </a:rPr>
              <a:t>2</a:t>
            </a:r>
            <a:r>
              <a:rPr lang="en-US" sz="2000" dirty="0">
                <a:solidFill>
                  <a:srgbClr val="FF00FF"/>
                </a:solidFill>
              </a:rPr>
              <a:t> dominated how well the scattered </a:t>
            </a:r>
            <a:endParaRPr lang="en-US" sz="2000" dirty="0" smtClean="0">
              <a:solidFill>
                <a:srgbClr val="FF00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       lepton </a:t>
            </a:r>
            <a:r>
              <a:rPr lang="en-US" sz="2000" dirty="0">
                <a:solidFill>
                  <a:srgbClr val="FF00FF"/>
                </a:solidFill>
              </a:rPr>
              <a:t>is </a:t>
            </a:r>
            <a:r>
              <a:rPr lang="en-US" sz="2000" dirty="0" smtClean="0">
                <a:solidFill>
                  <a:srgbClr val="FF00FF"/>
                </a:solidFill>
              </a:rPr>
              <a:t>measured</a:t>
            </a:r>
            <a:endParaRPr lang="en-US" sz="2000" dirty="0"/>
          </a:p>
          <a:p>
            <a:r>
              <a:rPr lang="en-US" dirty="0" smtClean="0"/>
              <a:t>DIS:</a:t>
            </a:r>
          </a:p>
          <a:p>
            <a:pPr lvl="1"/>
            <a:r>
              <a:rPr lang="en-US" sz="1800" dirty="0" smtClean="0"/>
              <a:t>with increasing center-of-mass energy lepton goes more and more in original beam direction</a:t>
            </a:r>
          </a:p>
          <a:p>
            <a:pPr lvl="1"/>
            <a:r>
              <a:rPr lang="en-US" sz="1800" dirty="0" smtClean="0"/>
              <a:t>high Q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events go into central detector</a:t>
            </a:r>
          </a:p>
          <a:p>
            <a:pPr lvl="1"/>
            <a:r>
              <a:rPr lang="en-US" sz="1800" dirty="0" smtClean="0"/>
              <a:t>low Q2 events have small scattering angle and close to original beam energy</a:t>
            </a:r>
          </a:p>
          <a:p>
            <a:pPr lvl="1">
              <a:buNone/>
            </a:pPr>
            <a:r>
              <a:rPr lang="en-US" dirty="0" smtClean="0"/>
              <a:t>    need low forward electron tagger for low Q</a:t>
            </a:r>
            <a:r>
              <a:rPr lang="en-US" baseline="30000" dirty="0" smtClean="0"/>
              <a:t>2</a:t>
            </a:r>
            <a:r>
              <a:rPr lang="en-US" dirty="0" smtClean="0"/>
              <a:t> events</a:t>
            </a:r>
          </a:p>
          <a:p>
            <a:pPr lvl="1">
              <a:buNone/>
            </a:pPr>
            <a:r>
              <a:rPr lang="en-US" dirty="0" smtClean="0"/>
              <a:t>    low-mass high resolution trackers over wide angular acceptance</a:t>
            </a:r>
          </a:p>
          <a:p>
            <a:r>
              <a:rPr lang="en-US" dirty="0"/>
              <a:t>Very high luminosity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-1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pPr lvl="1"/>
            <a:r>
              <a:rPr lang="en-US" sz="1800" dirty="0"/>
              <a:t>will be systematic limited basically in every measurement</a:t>
            </a:r>
          </a:p>
          <a:p>
            <a:pPr lvl="1"/>
            <a:r>
              <a:rPr lang="en-US" sz="1800" dirty="0"/>
              <a:t>needs a lot of care to account for this in the </a:t>
            </a:r>
            <a:r>
              <a:rPr lang="en-US" sz="1800" dirty="0" smtClean="0"/>
              <a:t>design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sp>
        <p:nvSpPr>
          <p:cNvPr id="21" name="Curved Right Arrow 20"/>
          <p:cNvSpPr/>
          <p:nvPr/>
        </p:nvSpPr>
        <p:spPr bwMode="auto">
          <a:xfrm>
            <a:off x="76200" y="22098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urved Right Arrow 21"/>
          <p:cNvSpPr/>
          <p:nvPr/>
        </p:nvSpPr>
        <p:spPr bwMode="auto">
          <a:xfrm>
            <a:off x="60325" y="49149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photon_dist_eSTAR_soft10x2p5m_mid2p5m_hard_2nd_tes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4814" r="6201"/>
          <a:stretch/>
        </p:blipFill>
        <p:spPr bwMode="auto">
          <a:xfrm>
            <a:off x="495300" y="2701926"/>
            <a:ext cx="3656751" cy="2878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photon_dist_scale2eRHIC_total_169p4cmBe_tes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5556" r="6671" b="2112"/>
          <a:stretch/>
        </p:blipFill>
        <p:spPr bwMode="auto">
          <a:xfrm>
            <a:off x="4377690" y="2676525"/>
            <a:ext cx="3647256" cy="2792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>
                <a:latin typeface="Comic Sans MS" charset="0"/>
                <a:cs typeface="Comic Sans MS" charset="0"/>
              </a:rPr>
              <a:t>eRHIC</a:t>
            </a:r>
            <a:r>
              <a:rPr lang="en-US" sz="2800" dirty="0">
                <a:latin typeface="Comic Sans MS" charset="0"/>
                <a:cs typeface="Comic Sans MS" charset="0"/>
              </a:rPr>
              <a:t> high-luminosity IR with </a:t>
            </a:r>
            <a:r>
              <a:rPr lang="en-US" sz="2800" dirty="0">
                <a:latin typeface="Symbol" charset="0"/>
                <a:cs typeface="Symbol" charset="0"/>
              </a:rPr>
              <a:t>b</a:t>
            </a:r>
            <a:r>
              <a:rPr lang="en-US" sz="2800" dirty="0">
                <a:latin typeface="Comic Sans MS" charset="0"/>
                <a:cs typeface="Comic Sans MS" charset="0"/>
              </a:rPr>
              <a:t>*=5 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998A-54CD-3E4F-9E45-07D813DEB27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0" y="4594225"/>
            <a:ext cx="8488363" cy="18446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10 mrad crossing angle and crab-crossing</a:t>
            </a:r>
          </a:p>
          <a:p>
            <a:pPr>
              <a:defRPr/>
            </a:pPr>
            <a:r>
              <a:rPr lang="en-US" dirty="0" smtClean="0"/>
              <a:t>High gradient (200 T/</a:t>
            </a:r>
            <a:r>
              <a:rPr lang="en-US" dirty="0" err="1" smtClean="0"/>
              <a:t>m</a:t>
            </a:r>
            <a:r>
              <a:rPr lang="en-US" dirty="0" smtClean="0"/>
              <a:t>) large aperture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r>
              <a:rPr lang="en-US" i="1" dirty="0" smtClean="0"/>
              <a:t> </a:t>
            </a:r>
            <a:r>
              <a:rPr lang="en-US" dirty="0" smtClean="0"/>
              <a:t>focusing magnets</a:t>
            </a:r>
          </a:p>
          <a:p>
            <a:pPr>
              <a:defRPr/>
            </a:pPr>
            <a:r>
              <a:rPr lang="en-US" dirty="0" smtClean="0"/>
              <a:t>Arranged free-field electron pass through the hadron triplet magnets</a:t>
            </a:r>
          </a:p>
          <a:p>
            <a:pPr>
              <a:defRPr/>
            </a:pPr>
            <a:r>
              <a:rPr lang="en-US" dirty="0" smtClean="0"/>
              <a:t>Integration with the detector: efficient separation and registration of low angle collision products</a:t>
            </a:r>
          </a:p>
          <a:p>
            <a:pPr>
              <a:defRPr/>
            </a:pPr>
            <a:r>
              <a:rPr lang="en-US" dirty="0" smtClean="0"/>
              <a:t>Gentle bending of the electrons  to avoid SR impact in the detector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51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63976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21438" y="923925"/>
            <a:ext cx="2533650" cy="2768600"/>
            <a:chOff x="6121400" y="589432"/>
            <a:chExt cx="3022600" cy="3051409"/>
          </a:xfrm>
        </p:grpSpPr>
        <p:pic>
          <p:nvPicPr>
            <p:cNvPr id="151573" name="Picture 5" descr="Screen shot 2010-07-30 at 2.32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079500"/>
              <a:ext cx="3022600" cy="256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74" name="TextBox 6"/>
            <p:cNvSpPr txBox="1">
              <a:spLocks noChangeArrowheads="1"/>
            </p:cNvSpPr>
            <p:nvPr/>
          </p:nvSpPr>
          <p:spPr bwMode="auto">
            <a:xfrm>
              <a:off x="6494281" y="589432"/>
              <a:ext cx="2200277" cy="35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Proton beam lattice</a:t>
              </a:r>
            </a:p>
          </p:txBody>
        </p:sp>
      </p:grpSp>
      <p:sp>
        <p:nvSpPr>
          <p:cNvPr id="151557" name="Text Box 55"/>
          <p:cNvSpPr txBox="1">
            <a:spLocks noChangeArrowheads="1"/>
          </p:cNvSpPr>
          <p:nvPr/>
        </p:nvSpPr>
        <p:spPr bwMode="auto">
          <a:xfrm>
            <a:off x="104775" y="698500"/>
            <a:ext cx="4584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© D.Trbojevic, B.Parker, S. Tepikian, J. Beebe-Wang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4373563" y="2752725"/>
            <a:ext cx="457200" cy="12700"/>
          </a:xfrm>
          <a:prstGeom prst="straightConnector1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17963" y="1203325"/>
            <a:ext cx="495300" cy="88900"/>
          </a:xfrm>
          <a:prstGeom prst="straightConnector1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560" name="TextBox 14"/>
          <p:cNvSpPr txBox="1">
            <a:spLocks noChangeArrowheads="1"/>
          </p:cNvSpPr>
          <p:nvPr/>
        </p:nvSpPr>
        <p:spPr bwMode="auto">
          <a:xfrm>
            <a:off x="4437063" y="26765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DD0000"/>
                </a:solidFill>
              </a:rPr>
              <a:t>e</a:t>
            </a:r>
          </a:p>
        </p:txBody>
      </p:sp>
      <p:sp>
        <p:nvSpPr>
          <p:cNvPr id="151561" name="TextBox 15"/>
          <p:cNvSpPr txBox="1">
            <a:spLocks noChangeArrowheads="1"/>
          </p:cNvSpPr>
          <p:nvPr/>
        </p:nvSpPr>
        <p:spPr bwMode="auto">
          <a:xfrm>
            <a:off x="4081463" y="9239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p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422900" y="2224088"/>
            <a:ext cx="3608388" cy="1887537"/>
            <a:chOff x="4518837" y="4503722"/>
            <a:chExt cx="3608282" cy="1887627"/>
          </a:xfrm>
        </p:grpSpPr>
        <p:grpSp>
          <p:nvGrpSpPr>
            <p:cNvPr id="151566" name="Group 17"/>
            <p:cNvGrpSpPr>
              <a:grpSpLocks/>
            </p:cNvGrpSpPr>
            <p:nvPr/>
          </p:nvGrpSpPr>
          <p:grpSpPr bwMode="auto">
            <a:xfrm>
              <a:off x="4518837" y="4503722"/>
              <a:ext cx="3608282" cy="1887627"/>
              <a:chOff x="5592191" y="3790272"/>
              <a:chExt cx="3857410" cy="2081531"/>
            </a:xfrm>
          </p:grpSpPr>
          <p:pic>
            <p:nvPicPr>
              <p:cNvPr id="151568" name="Picture 18" descr="LHC-LARP-Triplet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191" y="3790272"/>
                <a:ext cx="3857410" cy="208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569" name="Rectangle 21"/>
              <p:cNvSpPr>
                <a:spLocks noChangeArrowheads="1"/>
              </p:cNvSpPr>
              <p:nvPr/>
            </p:nvSpPr>
            <p:spPr bwMode="auto">
              <a:xfrm rot="-371285">
                <a:off x="7696176" y="4551307"/>
                <a:ext cx="8729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Nb</a:t>
                </a:r>
                <a:r>
                  <a:rPr lang="en-US" b="1" baseline="-25000"/>
                  <a:t>3</a:t>
                </a:r>
                <a:r>
                  <a:rPr lang="en-US" b="1"/>
                  <a:t>Sn </a:t>
                </a:r>
                <a:endParaRPr lang="en-US"/>
              </a:p>
            </p:txBody>
          </p:sp>
          <p:sp>
            <p:nvSpPr>
              <p:cNvPr id="151570" name="Rectangle 22"/>
              <p:cNvSpPr>
                <a:spLocks noChangeArrowheads="1"/>
              </p:cNvSpPr>
              <p:nvPr/>
            </p:nvSpPr>
            <p:spPr bwMode="auto">
              <a:xfrm rot="-1636018">
                <a:off x="8355764" y="5275537"/>
                <a:ext cx="9156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200 T/m</a:t>
                </a:r>
                <a:r>
                  <a:rPr lang="en-US" b="1"/>
                  <a:t> </a:t>
                </a:r>
                <a:endParaRPr lang="en-US"/>
              </a:p>
            </p:txBody>
          </p:sp>
        </p:grpSp>
        <p:sp>
          <p:nvSpPr>
            <p:cNvPr id="151567" name="Rectangle 23"/>
            <p:cNvSpPr>
              <a:spLocks noChangeArrowheads="1"/>
            </p:cNvSpPr>
            <p:nvPr/>
          </p:nvSpPr>
          <p:spPr bwMode="auto">
            <a:xfrm>
              <a:off x="5499937" y="4526148"/>
              <a:ext cx="22717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omic Sans MS" charset="0"/>
                  <a:cs typeface="Comic Sans MS" charset="0"/>
                </a:rPr>
                <a:t>G.Ambrosio et al., IPAC’10</a:t>
              </a:r>
              <a:endParaRPr lang="en-US" sz="1200">
                <a:latin typeface="Comic Sans MS" charset="0"/>
                <a:cs typeface="Comic Sans MS" charset="0"/>
              </a:endParaRPr>
            </a:p>
          </p:txBody>
        </p:sp>
      </p:grpSp>
      <p:pic>
        <p:nvPicPr>
          <p:cNvPr id="26" name="Picture 25" descr="eRHIC IR Combined Function Magnet, 07-Mar-2011, B. Park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86" y="771525"/>
            <a:ext cx="29273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5" name="Picture 26" descr="Screen shot 2011-03-09 at 4.05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63625"/>
            <a:ext cx="10318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11036"/>
          <a:stretch/>
        </p:blipFill>
        <p:spPr>
          <a:xfrm>
            <a:off x="5362115" y="860425"/>
            <a:ext cx="3773672" cy="3429000"/>
          </a:xfrm>
          <a:prstGeom prst="rect">
            <a:avLst/>
          </a:prstGeom>
          <a:noFill/>
        </p:spPr>
      </p:pic>
      <p:pic>
        <p:nvPicPr>
          <p:cNvPr id="31" name="Picture 5" descr="VerticalMAtching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79" y="857251"/>
            <a:ext cx="346452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128" y="2925764"/>
            <a:ext cx="2651371" cy="1590244"/>
          </a:xfrm>
          <a:prstGeom prst="rect">
            <a:avLst/>
          </a:prstGeom>
        </p:spPr>
      </p:pic>
      <p:pic>
        <p:nvPicPr>
          <p:cNvPr id="30" name="Picture 2" descr="http://www.linearcollider.org/newsline/images/2007/20070712_ftr1_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79479" y="1374775"/>
            <a:ext cx="3473911" cy="231775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1600" y="3873500"/>
            <a:ext cx="7401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eRHIC</a:t>
            </a:r>
            <a:r>
              <a:rPr lang="en-US" dirty="0" smtClean="0"/>
              <a:t> - Geometry high-</a:t>
            </a:r>
            <a:r>
              <a:rPr lang="en-US" dirty="0" err="1" smtClean="0"/>
              <a:t>lumi</a:t>
            </a:r>
            <a:r>
              <a:rPr lang="en-US" dirty="0" smtClean="0"/>
              <a:t> IR with β*=5 cm, l*=4.5 m</a:t>
            </a:r>
            <a:br>
              <a:rPr lang="en-US" dirty="0" smtClean="0"/>
            </a:br>
            <a:r>
              <a:rPr lang="en-US" dirty="0" smtClean="0"/>
              <a:t>and 10 </a:t>
            </a:r>
            <a:r>
              <a:rPr lang="en-US" dirty="0" err="1" smtClean="0"/>
              <a:t>mrad</a:t>
            </a:r>
            <a:r>
              <a:rPr lang="en-US" dirty="0" smtClean="0"/>
              <a:t> crossing angle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this is required for 10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34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cm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-2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s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-1</a:t>
            </a:r>
            <a:endParaRPr lang="en-US" baseline="30000" dirty="0" smtClean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460000">
            <a:off x="1380021" y="2579301"/>
            <a:ext cx="629090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Question to answer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How does this design need to be adapted for </a:t>
            </a:r>
            <a:r>
              <a:rPr lang="en-US" dirty="0" err="1" smtClean="0">
                <a:solidFill>
                  <a:srgbClr val="FF00FF"/>
                </a:solidFill>
              </a:rPr>
              <a:t>eSTAR</a:t>
            </a:r>
            <a:r>
              <a:rPr lang="en-US" dirty="0" smtClean="0">
                <a:solidFill>
                  <a:srgbClr val="FF00FF"/>
                </a:solidFill>
              </a:rPr>
              <a:t>?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ATTENTION:</a:t>
            </a:r>
          </a:p>
          <a:p>
            <a:pPr algn="ctr"/>
            <a:r>
              <a:rPr lang="en-US" dirty="0" err="1">
                <a:solidFill>
                  <a:srgbClr val="FF00FF"/>
                </a:solidFill>
              </a:rPr>
              <a:t>e</a:t>
            </a:r>
            <a:r>
              <a:rPr lang="en-US" dirty="0" err="1" smtClean="0">
                <a:solidFill>
                  <a:srgbClr val="FF00FF"/>
                </a:solidFill>
              </a:rPr>
              <a:t>RHIC</a:t>
            </a:r>
            <a:r>
              <a:rPr lang="en-US" dirty="0" smtClean="0">
                <a:solidFill>
                  <a:srgbClr val="FF00FF"/>
                </a:solidFill>
              </a:rPr>
              <a:t> clock will be changing to 75ns 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ic-det-v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915"/>
            <a:ext cx="7144893" cy="427253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Detector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16</a:t>
            </a:fld>
            <a:endParaRPr lang="en-US" altLang="ja-JP"/>
          </a:p>
        </p:txBody>
      </p:sp>
      <p:pic>
        <p:nvPicPr>
          <p:cNvPr id="8" name="Picture 7" descr="eic-det-v5.jpg"/>
          <p:cNvPicPr>
            <a:picLocks noChangeAspect="1"/>
          </p:cNvPicPr>
          <p:nvPr/>
        </p:nvPicPr>
        <p:blipFill>
          <a:blip r:embed="rId3"/>
          <a:srcRect l="68908" b="47940"/>
          <a:stretch>
            <a:fillRect/>
          </a:stretch>
        </p:blipFill>
        <p:spPr>
          <a:xfrm>
            <a:off x="5248661" y="762854"/>
            <a:ext cx="2368291" cy="2224318"/>
          </a:xfrm>
          <a:prstGeom prst="rect">
            <a:avLst/>
          </a:prstGeom>
        </p:spPr>
      </p:pic>
      <p:pic>
        <p:nvPicPr>
          <p:cNvPr id="9" name="Picture 8" descr="eic-det-v4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330" y="1387476"/>
            <a:ext cx="3273552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724" y="5135940"/>
            <a:ext cx="8772554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acceptance -5 &lt; </a:t>
            </a:r>
            <a:r>
              <a:rPr lang="en-US" sz="1600" dirty="0" err="1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 &lt; 5 central detector</a:t>
            </a:r>
          </a:p>
          <a:p>
            <a:r>
              <a:rPr lang="en-US" sz="1600" dirty="0" smtClean="0"/>
              <a:t>good PID (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err="1" smtClean="0"/>
              <a:t>,K,p</a:t>
            </a:r>
            <a:r>
              <a:rPr lang="en-US" sz="1600" dirty="0" smtClean="0"/>
              <a:t> and lepton) and vertex resolution (&lt; 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</a:t>
            </a:r>
          </a:p>
          <a:p>
            <a:r>
              <a:rPr lang="en-US" sz="1600" dirty="0" smtClean="0"/>
              <a:t>tracking and calorimeter coverage the same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good momentum resolution, lepton PID</a:t>
            </a:r>
          </a:p>
          <a:p>
            <a:r>
              <a:rPr lang="en-US" sz="1600" dirty="0" smtClean="0">
                <a:sym typeface="Wingdings"/>
              </a:rPr>
              <a:t>low material density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minimal multiple scattering and </a:t>
            </a:r>
            <a:r>
              <a:rPr lang="en-US" sz="1600" dirty="0" err="1" smtClean="0">
                <a:sym typeface="Wingdings"/>
              </a:rPr>
              <a:t>brems-strahlung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very forward electron and proton/neutron detection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maybe dipole spectrometers 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59400" y="774700"/>
            <a:ext cx="2872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Backward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r>
              <a:rPr lang="en-US" sz="1600" dirty="0" smtClean="0"/>
              <a:t>For very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-electrons: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0346" y="3243640"/>
            <a:ext cx="3493264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 currently modeled in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FAIRRoot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important for Detector R&amp;D and </a:t>
            </a:r>
          </a:p>
          <a:p>
            <a:r>
              <a:rPr lang="en-US" sz="1600" dirty="0" smtClean="0">
                <a:sym typeface="Wingdings"/>
              </a:rPr>
              <a:t>physics capabilities</a:t>
            </a:r>
            <a:endParaRPr lang="en-US" sz="16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technology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Si-Vertex</a:t>
            </a:r>
          </a:p>
          <a:p>
            <a:pPr lvl="1"/>
            <a:r>
              <a:rPr lang="en-US" sz="1800" dirty="0" smtClean="0"/>
              <a:t>MAPS technology from IPHC </a:t>
            </a:r>
            <a:r>
              <a:rPr lang="en-US" sz="1800" dirty="0" err="1" smtClean="0"/>
              <a:t>ala</a:t>
            </a:r>
            <a:r>
              <a:rPr lang="en-US" sz="1800" dirty="0" smtClean="0"/>
              <a:t> STAR, CBM, Alice, …</a:t>
            </a:r>
          </a:p>
          <a:p>
            <a:pPr lvl="2"/>
            <a:r>
              <a:rPr lang="en-US" sz="1600" dirty="0" smtClean="0"/>
              <a:t>Barrel:  </a:t>
            </a:r>
          </a:p>
          <a:p>
            <a:pPr marL="914400" lvl="2" indent="0">
              <a:buNone/>
            </a:pPr>
            <a:r>
              <a:rPr lang="en-US" sz="1600" dirty="0" smtClean="0"/>
              <a:t>4 double sided layers @ </a:t>
            </a:r>
            <a:r>
              <a:rPr lang="en-US" sz="1600" dirty="0">
                <a:effectLst/>
              </a:rPr>
              <a:t>3</a:t>
            </a:r>
            <a:r>
              <a:rPr lang="en-US" sz="1600" dirty="0" smtClean="0">
                <a:effectLst/>
              </a:rPr>
              <a:t>. 5.5 8. </a:t>
            </a:r>
            <a:r>
              <a:rPr lang="en-US" sz="1600" dirty="0">
                <a:effectLst/>
              </a:rPr>
              <a:t>15. </a:t>
            </a:r>
            <a:r>
              <a:rPr lang="en-US" sz="1600" dirty="0" smtClean="0">
                <a:effectLst/>
              </a:rPr>
              <a:t>cm 10 sectors in </a:t>
            </a:r>
            <a:r>
              <a:rPr lang="en-US" sz="1600" dirty="0" smtClean="0">
                <a:effectLst/>
                <a:latin typeface="Symbol" charset="2"/>
                <a:cs typeface="Symbol" charset="2"/>
              </a:rPr>
              <a:t>F</a:t>
            </a:r>
          </a:p>
          <a:p>
            <a:pPr marL="914400" lvl="2" indent="0">
              <a:buNone/>
            </a:pPr>
            <a:r>
              <a:rPr lang="en-US" sz="1600" dirty="0">
                <a:effectLst/>
              </a:rPr>
              <a:t>chip 20mm x 30mm ---&gt; 1cm 300 pixel pitch 33 micron dual </a:t>
            </a:r>
            <a:r>
              <a:rPr lang="en-US" sz="1600" dirty="0" smtClean="0">
                <a:effectLst/>
              </a:rPr>
              <a:t>readout, one </a:t>
            </a:r>
            <a:r>
              <a:rPr lang="en-US" sz="1600" dirty="0">
                <a:effectLst/>
              </a:rPr>
              <a:t>column </a:t>
            </a:r>
            <a:r>
              <a:rPr lang="en-US" sz="1600" dirty="0" smtClean="0">
                <a:effectLst/>
              </a:rPr>
              <a:t>60 </a:t>
            </a:r>
            <a:r>
              <a:rPr lang="en-US" sz="1600" dirty="0" err="1" smtClean="0">
                <a:effectLst/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effectLst/>
              </a:rPr>
              <a:t>s</a:t>
            </a:r>
            <a:r>
              <a:rPr lang="en-US" sz="1600" dirty="0" smtClean="0">
                <a:effectLst/>
              </a:rPr>
              <a:t> </a:t>
            </a:r>
            <a:r>
              <a:rPr lang="en-US" sz="1600" dirty="0">
                <a:effectLst/>
              </a:rPr>
              <a:t>readout time</a:t>
            </a:r>
          </a:p>
          <a:p>
            <a:pPr lvl="2"/>
            <a:r>
              <a:rPr lang="en-US" sz="1600" dirty="0" smtClean="0">
                <a:effectLst/>
                <a:latin typeface="+mj-lt"/>
                <a:cs typeface="Symbol" charset="2"/>
              </a:rPr>
              <a:t>Forward Disks: </a:t>
            </a:r>
          </a:p>
          <a:p>
            <a:pPr marL="914400" lvl="2" indent="0">
              <a:buNone/>
            </a:pPr>
            <a:r>
              <a:rPr lang="en-US" sz="1600" dirty="0" smtClean="0">
                <a:effectLst/>
                <a:latin typeface="+mj-lt"/>
                <a:cs typeface="Symbol" charset="2"/>
              </a:rPr>
              <a:t>4 single sided disks spaced in z starting from 20cm</a:t>
            </a:r>
          </a:p>
          <a:p>
            <a:pPr marL="914400" lvl="2" indent="0">
              <a:buNone/>
            </a:pPr>
            <a:r>
              <a:rPr lang="en-US" sz="1600" dirty="0" smtClean="0">
                <a:effectLst/>
                <a:latin typeface="+mj-lt"/>
                <a:cs typeface="Symbol" charset="2"/>
              </a:rPr>
              <a:t>Radial extension 3 (19 </a:t>
            </a:r>
            <a:r>
              <a:rPr lang="en-US" sz="1600" dirty="0" smtClean="0">
                <a:effectLst/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effectLst/>
                <a:cs typeface="Symbol" charset="2"/>
              </a:rPr>
              <a:t>m pixel) </a:t>
            </a:r>
            <a:r>
              <a:rPr lang="en-US" sz="1600" dirty="0" smtClean="0">
                <a:effectLst/>
                <a:latin typeface="+mj-lt"/>
                <a:cs typeface="Symbol" charset="2"/>
              </a:rPr>
              <a:t>to 12 cm </a:t>
            </a:r>
            <a:r>
              <a:rPr lang="en-US" sz="1600" dirty="0" smtClean="0">
                <a:effectLst/>
                <a:cs typeface="Symbol" charset="2"/>
              </a:rPr>
              <a:t>(75 </a:t>
            </a:r>
            <a:r>
              <a:rPr lang="en-US" sz="1600" dirty="0" smtClean="0">
                <a:effectLst/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effectLst/>
                <a:cs typeface="Symbol" charset="2"/>
              </a:rPr>
              <a:t>m </a:t>
            </a:r>
            <a:r>
              <a:rPr lang="en-US" sz="1600" dirty="0">
                <a:effectLst/>
                <a:cs typeface="Symbol" charset="2"/>
              </a:rPr>
              <a:t>pixel</a:t>
            </a:r>
            <a:r>
              <a:rPr lang="en-US" sz="1600" dirty="0" smtClean="0">
                <a:effectLst/>
                <a:cs typeface="Symbol" charset="2"/>
              </a:rPr>
              <a:t>), dual sided readout</a:t>
            </a:r>
          </a:p>
          <a:p>
            <a:pPr marL="457200"/>
            <a:r>
              <a:rPr lang="en-US" sz="2000" dirty="0" smtClean="0">
                <a:effectLst/>
                <a:latin typeface="+mj-lt"/>
                <a:cs typeface="Symbol" charset="2"/>
              </a:rPr>
              <a:t>Barrel Tracking</a:t>
            </a:r>
          </a:p>
          <a:p>
            <a:pPr marL="857250" lvl="1"/>
            <a:r>
              <a:rPr lang="en-US" sz="1800" dirty="0" smtClean="0">
                <a:effectLst/>
                <a:latin typeface="+mj-lt"/>
                <a:cs typeface="Symbol" charset="2"/>
              </a:rPr>
              <a:t>Preferred technology TPC (alternative GEM-Barrel tracker Mass???)</a:t>
            </a:r>
          </a:p>
          <a:p>
            <a:pPr marL="1257300" lvl="2"/>
            <a:r>
              <a:rPr lang="en-US" sz="1600" dirty="0" smtClean="0">
                <a:effectLst/>
                <a:latin typeface="+mj-lt"/>
                <a:cs typeface="Symbol" charset="2"/>
              </a:rPr>
              <a:t>Low mass, PID e/h via </a:t>
            </a:r>
            <a:r>
              <a:rPr lang="en-US" sz="1600" dirty="0" err="1" smtClean="0">
                <a:effectLst/>
                <a:latin typeface="+mj-lt"/>
                <a:cs typeface="Symbol" charset="2"/>
              </a:rPr>
              <a:t>dE</a:t>
            </a:r>
            <a:r>
              <a:rPr lang="en-US" sz="1600" dirty="0" smtClean="0">
                <a:effectLst/>
                <a:latin typeface="+mj-lt"/>
                <a:cs typeface="Symbol" charset="2"/>
              </a:rPr>
              <a:t>/dx</a:t>
            </a:r>
          </a:p>
          <a:p>
            <a:pPr marL="457200"/>
            <a:r>
              <a:rPr lang="en-US" sz="2000" dirty="0" smtClean="0">
                <a:effectLst/>
                <a:latin typeface="+mj-lt"/>
                <a:cs typeface="Symbol" charset="2"/>
              </a:rPr>
              <a:t>Forward tracking</a:t>
            </a:r>
          </a:p>
          <a:p>
            <a:pPr marL="857250" lvl="1"/>
            <a:r>
              <a:rPr lang="en-US" sz="1800" dirty="0" smtClean="0">
                <a:effectLst/>
                <a:latin typeface="+mj-lt"/>
                <a:cs typeface="Symbol" charset="2"/>
              </a:rPr>
              <a:t>GEM-Trackers</a:t>
            </a:r>
          </a:p>
          <a:p>
            <a:pPr marL="457200"/>
            <a:r>
              <a:rPr lang="en-US" sz="2000" dirty="0">
                <a:effectLst/>
                <a:cs typeface="Symbol" charset="2"/>
              </a:rPr>
              <a:t>Forward/Backward RICH-Detectors</a:t>
            </a:r>
          </a:p>
          <a:p>
            <a:pPr marL="857250" lvl="1"/>
            <a:r>
              <a:rPr lang="en-US" sz="1800" dirty="0">
                <a:effectLst/>
                <a:cs typeface="Symbol" charset="2"/>
              </a:rPr>
              <a:t>Momenta to be </a:t>
            </a:r>
            <a:r>
              <a:rPr lang="en-US" sz="1800" dirty="0" smtClean="0">
                <a:effectLst/>
                <a:cs typeface="Symbol" charset="2"/>
              </a:rPr>
              <a:t>covered: </a:t>
            </a:r>
            <a:r>
              <a:rPr lang="en-US" sz="1800" dirty="0" smtClean="0">
                <a:effectLst/>
              </a:rPr>
              <a:t>0.5</a:t>
            </a:r>
            <a:r>
              <a:rPr lang="en-US" sz="1800" dirty="0">
                <a:effectLst/>
              </a:rPr>
              <a:t>-80 </a:t>
            </a:r>
            <a:r>
              <a:rPr lang="en-US" sz="1800" dirty="0" err="1">
                <a:effectLst/>
              </a:rPr>
              <a:t>GeV</a:t>
            </a:r>
            <a:r>
              <a:rPr lang="en-US" sz="1800" dirty="0">
                <a:effectLst/>
              </a:rPr>
              <a:t> for 2&lt;|y|&lt;</a:t>
            </a:r>
            <a:r>
              <a:rPr lang="en-US" sz="1800" dirty="0" smtClean="0">
                <a:effectLst/>
              </a:rPr>
              <a:t>5</a:t>
            </a:r>
          </a:p>
          <a:p>
            <a:pPr marL="857250" lvl="1"/>
            <a:r>
              <a:rPr lang="en-US" sz="1800" dirty="0" smtClean="0">
                <a:effectLst/>
                <a:latin typeface="+mj-lt"/>
                <a:cs typeface="Symbol" charset="2"/>
              </a:rPr>
              <a:t>Technology: </a:t>
            </a:r>
          </a:p>
          <a:p>
            <a:pPr marL="1257300" lvl="2"/>
            <a:r>
              <a:rPr lang="en-US" sz="1600" dirty="0" smtClean="0">
                <a:effectLst/>
                <a:latin typeface="+mj-lt"/>
                <a:cs typeface="Symbol" charset="2"/>
              </a:rPr>
              <a:t>Dual Radiator (HERMES, </a:t>
            </a:r>
            <a:r>
              <a:rPr lang="en-US" sz="1600" dirty="0" err="1" smtClean="0">
                <a:effectLst/>
                <a:latin typeface="+mj-lt"/>
                <a:cs typeface="Symbol" charset="2"/>
              </a:rPr>
              <a:t>LHCb</a:t>
            </a:r>
            <a:r>
              <a:rPr lang="en-US" sz="1600" dirty="0" smtClean="0">
                <a:effectLst/>
                <a:latin typeface="+mj-lt"/>
                <a:cs typeface="Symbol" charset="2"/>
              </a:rPr>
              <a:t>) </a:t>
            </a:r>
            <a:r>
              <a:rPr lang="en-US" sz="1600" dirty="0" err="1" smtClean="0">
                <a:effectLst/>
                <a:latin typeface="+mj-lt"/>
                <a:cs typeface="Symbol" charset="2"/>
              </a:rPr>
              <a:t>Aerogel+Gas</a:t>
            </a:r>
            <a:r>
              <a:rPr lang="en-US" sz="1600" dirty="0" smtClean="0">
                <a:effectLst/>
                <a:latin typeface="+mj-lt"/>
                <a:cs typeface="Symbol" charset="2"/>
              </a:rPr>
              <a:t> (</a:t>
            </a:r>
            <a:r>
              <a:rPr lang="en-US" sz="1600" dirty="0">
                <a:effectLst/>
              </a:rPr>
              <a:t>C</a:t>
            </a:r>
            <a:r>
              <a:rPr lang="en-US" sz="1600" baseline="-25000" dirty="0">
                <a:effectLst/>
              </a:rPr>
              <a:t>4</a:t>
            </a:r>
            <a:r>
              <a:rPr lang="en-US" sz="1600" dirty="0">
                <a:effectLst/>
              </a:rPr>
              <a:t>F</a:t>
            </a:r>
            <a:r>
              <a:rPr lang="en-US" sz="1600" baseline="-25000" dirty="0">
                <a:effectLst/>
              </a:rPr>
              <a:t>10</a:t>
            </a:r>
            <a:r>
              <a:rPr lang="en-US" sz="1600" dirty="0">
                <a:effectLst/>
              </a:rPr>
              <a:t> or </a:t>
            </a:r>
            <a:r>
              <a:rPr lang="en-US" sz="1600" dirty="0" smtClean="0">
                <a:effectLst/>
              </a:rPr>
              <a:t>C</a:t>
            </a:r>
            <a:r>
              <a:rPr lang="en-US" sz="1600" baseline="-25000" dirty="0" smtClean="0">
                <a:effectLst/>
              </a:rPr>
              <a:t>4</a:t>
            </a:r>
            <a:r>
              <a:rPr lang="en-US" sz="1600" dirty="0" smtClean="0">
                <a:effectLst/>
              </a:rPr>
              <a:t>F</a:t>
            </a:r>
            <a:r>
              <a:rPr lang="en-US" sz="1600" baseline="-25000" dirty="0" smtClean="0">
                <a:effectLst/>
              </a:rPr>
              <a:t>8</a:t>
            </a:r>
            <a:r>
              <a:rPr lang="en-US" sz="1600" dirty="0" smtClean="0">
                <a:effectLst/>
              </a:rPr>
              <a:t>O)</a:t>
            </a:r>
            <a:endParaRPr lang="en-US" sz="1600" dirty="0" smtClean="0">
              <a:effectLst/>
              <a:latin typeface="+mj-lt"/>
              <a:cs typeface="Symbol" charset="2"/>
            </a:endParaRPr>
          </a:p>
          <a:p>
            <a:pPr marL="857250" lvl="1"/>
            <a:r>
              <a:rPr lang="en-US" sz="1800" dirty="0" err="1" smtClean="0">
                <a:effectLst/>
                <a:latin typeface="+mj-lt"/>
                <a:cs typeface="Symbol" charset="2"/>
              </a:rPr>
              <a:t>Photondetector</a:t>
            </a:r>
            <a:r>
              <a:rPr lang="en-US" sz="1800" dirty="0" smtClean="0">
                <a:effectLst/>
                <a:latin typeface="+mj-lt"/>
                <a:cs typeface="Symbol" charset="2"/>
              </a:rPr>
              <a:t>: low sensitivity to magnetic field</a:t>
            </a:r>
            <a:endParaRPr lang="en-US" dirty="0" smtClean="0">
              <a:effectLst/>
              <a:latin typeface="+mj-lt"/>
              <a:cs typeface="Symbol" charset="2"/>
            </a:endParaRPr>
          </a:p>
          <a:p>
            <a:pPr marL="857250" lvl="1"/>
            <a:endParaRPr lang="en-US" sz="1800" dirty="0" smtClean="0">
              <a:effectLst/>
              <a:latin typeface="+mj-lt"/>
              <a:cs typeface="Symbol" charset="2"/>
            </a:endParaRPr>
          </a:p>
          <a:p>
            <a:pPr marL="857250" lvl="1"/>
            <a:endParaRPr lang="en-US" dirty="0">
              <a:effectLst/>
              <a:latin typeface="+mj-lt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441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technology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sz="2000" dirty="0" smtClean="0">
                <a:effectLst/>
                <a:cs typeface="Symbol" charset="2"/>
              </a:rPr>
              <a:t>Barrel PID-</a:t>
            </a:r>
            <a:r>
              <a:rPr lang="en-US" sz="2000" dirty="0">
                <a:effectLst/>
                <a:cs typeface="Symbol" charset="2"/>
              </a:rPr>
              <a:t>Detectors</a:t>
            </a:r>
          </a:p>
          <a:p>
            <a:pPr marL="857250" lvl="1"/>
            <a:r>
              <a:rPr lang="en-US" sz="1800" dirty="0">
                <a:effectLst/>
                <a:cs typeface="Symbol" charset="2"/>
              </a:rPr>
              <a:t>Momenta to be covered </a:t>
            </a:r>
            <a:r>
              <a:rPr lang="en-US" sz="1800" dirty="0">
                <a:effectLst/>
              </a:rPr>
              <a:t>0.5-10 </a:t>
            </a:r>
            <a:r>
              <a:rPr lang="en-US" sz="1800" dirty="0" err="1">
                <a:effectLst/>
              </a:rPr>
              <a:t>GeV</a:t>
            </a:r>
            <a:r>
              <a:rPr lang="en-US" sz="1800" dirty="0">
                <a:effectLst/>
              </a:rPr>
              <a:t> for -2&lt;y&lt;</a:t>
            </a:r>
            <a:r>
              <a:rPr lang="en-US" sz="1800" dirty="0" smtClean="0">
                <a:effectLst/>
              </a:rPr>
              <a:t>2</a:t>
            </a:r>
          </a:p>
          <a:p>
            <a:pPr marL="857250" lvl="1"/>
            <a:r>
              <a:rPr lang="en-US" sz="1800" dirty="0">
                <a:effectLst/>
                <a:cs typeface="Symbol" charset="2"/>
              </a:rPr>
              <a:t>Technology: </a:t>
            </a:r>
          </a:p>
          <a:p>
            <a:pPr marL="1257300" lvl="2"/>
            <a:r>
              <a:rPr lang="en-US" sz="1600" dirty="0" smtClean="0">
                <a:effectLst/>
                <a:cs typeface="Symbol" charset="2"/>
              </a:rPr>
              <a:t>Aerogel Proximity focusing RICH</a:t>
            </a:r>
          </a:p>
          <a:p>
            <a:pPr marL="1257300" lvl="2"/>
            <a:r>
              <a:rPr lang="en-US" sz="1600" dirty="0" smtClean="0">
                <a:effectLst/>
                <a:cs typeface="Symbol" charset="2"/>
              </a:rPr>
              <a:t>DIRC (remember </a:t>
            </a:r>
            <a:r>
              <a:rPr lang="en-US" sz="1600" dirty="0" err="1" smtClean="0">
                <a:effectLst/>
                <a:cs typeface="Symbol" charset="2"/>
              </a:rPr>
              <a:t>p</a:t>
            </a:r>
            <a:r>
              <a:rPr lang="en-US" sz="1600" baseline="-25000" dirty="0" err="1" smtClean="0">
                <a:effectLst/>
                <a:cs typeface="Symbol" charset="2"/>
              </a:rPr>
              <a:t>max</a:t>
            </a:r>
            <a:r>
              <a:rPr lang="en-US" sz="1600" dirty="0" smtClean="0">
                <a:effectLst/>
                <a:cs typeface="Symbol" charset="2"/>
              </a:rPr>
              <a:t> &lt; 4 </a:t>
            </a:r>
            <a:r>
              <a:rPr lang="en-US" sz="1600" dirty="0" err="1" smtClean="0">
                <a:effectLst/>
                <a:cs typeface="Symbol" charset="2"/>
              </a:rPr>
              <a:t>GeV</a:t>
            </a:r>
            <a:r>
              <a:rPr lang="en-US" sz="1600" dirty="0" smtClean="0">
                <a:effectLst/>
                <a:cs typeface="Symbol" charset="2"/>
              </a:rPr>
              <a:t>)</a:t>
            </a:r>
          </a:p>
          <a:p>
            <a:pPr marL="457200"/>
            <a:r>
              <a:rPr lang="en-US" dirty="0" err="1" smtClean="0">
                <a:effectLst/>
                <a:cs typeface="Symbol" charset="2"/>
              </a:rPr>
              <a:t>ECal</a:t>
            </a:r>
            <a:r>
              <a:rPr lang="en-US" dirty="0" smtClean="0">
                <a:effectLst/>
                <a:cs typeface="Symbol" charset="2"/>
              </a:rPr>
              <a:t>:</a:t>
            </a:r>
          </a:p>
          <a:p>
            <a:pPr marL="857250" lvl="1"/>
            <a:r>
              <a:rPr lang="en-US" dirty="0" smtClean="0">
                <a:effectLst/>
                <a:cs typeface="Symbol" charset="2"/>
              </a:rPr>
              <a:t>Backward/Barrel:</a:t>
            </a:r>
          </a:p>
          <a:p>
            <a:pPr marL="1257300" lvl="2"/>
            <a:r>
              <a:rPr lang="en-US" dirty="0" err="1" smtClean="0">
                <a:effectLst/>
                <a:cs typeface="Symbol" charset="2"/>
              </a:rPr>
              <a:t>PbW</a:t>
            </a:r>
            <a:r>
              <a:rPr lang="en-US" dirty="0" smtClean="0">
                <a:effectLst/>
                <a:cs typeface="Symbol" charset="2"/>
              </a:rPr>
              <a:t>-crystal calorimeter </a:t>
            </a:r>
            <a:r>
              <a:rPr lang="en-US" dirty="0" smtClean="0">
                <a:effectLst/>
                <a:cs typeface="Symbol" charset="2"/>
                <a:sym typeface="Wingdings"/>
              </a:rPr>
              <a:t> great resolution, small Molière radius  electron-ID: e/p, measure lepton via </a:t>
            </a:r>
            <a:r>
              <a:rPr lang="en-US" dirty="0" err="1" smtClean="0">
                <a:effectLst/>
                <a:cs typeface="Symbol" charset="2"/>
                <a:sym typeface="Wingdings"/>
              </a:rPr>
              <a:t>Ecal</a:t>
            </a:r>
            <a:r>
              <a:rPr lang="en-US" dirty="0" smtClean="0">
                <a:effectLst/>
                <a:cs typeface="Symbol" charset="2"/>
                <a:sym typeface="Wingdings"/>
              </a:rPr>
              <a:t>, important for DVCS</a:t>
            </a:r>
          </a:p>
          <a:p>
            <a:pPr marL="857250" lvl="1"/>
            <a:r>
              <a:rPr lang="en-US" dirty="0" smtClean="0">
                <a:effectLst/>
                <a:cs typeface="Symbol" charset="2"/>
                <a:sym typeface="Wingdings"/>
              </a:rPr>
              <a:t>Forward:</a:t>
            </a:r>
          </a:p>
          <a:p>
            <a:pPr marL="1257300" lvl="2"/>
            <a:r>
              <a:rPr lang="en-US" dirty="0" smtClean="0">
                <a:effectLst/>
                <a:cs typeface="Symbol" charset="2"/>
                <a:sym typeface="Wingdings"/>
              </a:rPr>
              <a:t>Less demanding: sampling calorimeter</a:t>
            </a:r>
          </a:p>
          <a:p>
            <a:pPr marL="457200"/>
            <a:r>
              <a:rPr lang="en-US" dirty="0" err="1" smtClean="0">
                <a:effectLst/>
                <a:cs typeface="Symbol" charset="2"/>
                <a:sym typeface="Wingdings"/>
              </a:rPr>
              <a:t>Preshower</a:t>
            </a:r>
            <a:endParaRPr lang="en-US" dirty="0" smtClean="0">
              <a:effectLst/>
              <a:cs typeface="Symbol" charset="2"/>
              <a:sym typeface="Wingdings"/>
            </a:endParaRPr>
          </a:p>
          <a:p>
            <a:pPr marL="857250" lvl="1"/>
            <a:r>
              <a:rPr lang="en-US" dirty="0" smtClean="0">
                <a:effectLst/>
                <a:cs typeface="Symbol" charset="2"/>
                <a:sym typeface="Wingdings"/>
              </a:rPr>
              <a:t>Si-W technology as proposed for PHENIX MPCEX</a:t>
            </a:r>
          </a:p>
          <a:p>
            <a:pPr marL="1257300" lvl="2"/>
            <a:r>
              <a:rPr lang="en-US" dirty="0" smtClean="0">
                <a:effectLst/>
                <a:cs typeface="Symbol" charset="2"/>
                <a:sym typeface="Wingdings"/>
              </a:rPr>
              <a:t>Do we need a </a:t>
            </a:r>
            <a:r>
              <a:rPr lang="en-US" dirty="0" err="1" smtClean="0">
                <a:effectLst/>
                <a:cs typeface="Symbol" charset="2"/>
                <a:sym typeface="Wingdings"/>
              </a:rPr>
              <a:t>preshower</a:t>
            </a:r>
            <a:r>
              <a:rPr lang="en-US" dirty="0" smtClean="0">
                <a:effectLst/>
                <a:cs typeface="Symbol" charset="2"/>
                <a:sym typeface="Wingdings"/>
              </a:rPr>
              <a:t> if we have tracking and a </a:t>
            </a:r>
            <a:r>
              <a:rPr lang="en-US" dirty="0" err="1" smtClean="0">
                <a:effectLst/>
                <a:cs typeface="Symbol" charset="2"/>
                <a:sym typeface="Wingdings"/>
              </a:rPr>
              <a:t>PbW-calo</a:t>
            </a:r>
            <a:endParaRPr lang="en-US" dirty="0" smtClean="0">
              <a:effectLst/>
              <a:cs typeface="Symbol" charset="2"/>
              <a:sym typeface="Wingdings"/>
            </a:endParaRPr>
          </a:p>
          <a:p>
            <a:pPr marL="457200"/>
            <a:r>
              <a:rPr lang="en-US" dirty="0" err="1" smtClean="0">
                <a:effectLst/>
                <a:cs typeface="Symbol" charset="2"/>
                <a:sym typeface="Wingdings"/>
              </a:rPr>
              <a:t>Hcal</a:t>
            </a:r>
            <a:r>
              <a:rPr lang="en-US" dirty="0" smtClean="0">
                <a:effectLst/>
                <a:cs typeface="Symbol" charset="2"/>
                <a:sym typeface="Wingdings"/>
              </a:rPr>
              <a:t>/</a:t>
            </a:r>
            <a:r>
              <a:rPr lang="en-US" dirty="0" smtClean="0">
                <a:effectLst/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effectLst/>
                <a:cs typeface="Symbol" charset="2"/>
                <a:sym typeface="Wingdings"/>
              </a:rPr>
              <a:t>-Detectors</a:t>
            </a:r>
          </a:p>
          <a:p>
            <a:pPr marL="857250" lvl="1"/>
            <a:r>
              <a:rPr lang="en-US" dirty="0" smtClean="0">
                <a:effectLst/>
                <a:cs typeface="Symbol" charset="2"/>
                <a:sym typeface="Wingdings"/>
              </a:rPr>
              <a:t>Not obvious they are really needed</a:t>
            </a:r>
          </a:p>
          <a:p>
            <a:pPr marL="457200"/>
            <a:r>
              <a:rPr lang="en-US" dirty="0" smtClean="0">
                <a:effectLst/>
                <a:cs typeface="Symbol" charset="2"/>
                <a:sym typeface="Wingdings"/>
              </a:rPr>
              <a:t>Luminosity monitor, electron and hadron </a:t>
            </a:r>
            <a:r>
              <a:rPr lang="en-US" dirty="0" err="1" smtClean="0">
                <a:effectLst/>
                <a:cs typeface="Symbol" charset="2"/>
                <a:sym typeface="Wingdings"/>
              </a:rPr>
              <a:t>polarimeters</a:t>
            </a:r>
            <a:endParaRPr lang="en-US" dirty="0" smtClean="0">
              <a:effectLst/>
              <a:cs typeface="Symbol" charset="2"/>
              <a:sym typeface="Wingdings"/>
            </a:endParaRPr>
          </a:p>
          <a:p>
            <a:pPr marL="1257300" lvl="2"/>
            <a:endParaRPr lang="en-US" dirty="0" smtClean="0">
              <a:effectLst/>
              <a:cs typeface="Symbol" charset="2"/>
            </a:endParaRPr>
          </a:p>
          <a:p>
            <a:pPr marL="857250" lvl="1"/>
            <a:endParaRPr lang="en-US" dirty="0">
              <a:effectLst/>
              <a:cs typeface="Symbol" charset="2"/>
            </a:endParaRPr>
          </a:p>
          <a:p>
            <a:pPr marL="857250" lvl="1"/>
            <a:endParaRPr lang="en-US" sz="1800" dirty="0" smtClean="0">
              <a:effectLst/>
            </a:endParaRPr>
          </a:p>
          <a:p>
            <a:pPr marL="857250" lvl="1"/>
            <a:endParaRPr lang="en-US" sz="1800" dirty="0">
              <a:effectLst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671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well ahead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19</a:t>
            </a:fld>
            <a:endParaRPr lang="en-US" altLang="ja-JP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6690360" cy="4267200"/>
          </a:xfrm>
          <a:prstGeom prst="rect">
            <a:avLst/>
          </a:prstGeom>
        </p:spPr>
      </p:pic>
      <p:pic>
        <p:nvPicPr>
          <p:cNvPr id="12" name="Picture 11" descr="barrel_microvert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698500"/>
            <a:ext cx="4064000" cy="3952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2990850"/>
            <a:ext cx="6343650" cy="38671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81300" y="2368550"/>
            <a:ext cx="5323840" cy="3159760"/>
            <a:chOff x="2781300" y="2368550"/>
            <a:chExt cx="5323840" cy="31597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0" y="2368550"/>
              <a:ext cx="5323840" cy="3159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340100" y="2527300"/>
              <a:ext cx="1611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Pythia</a:t>
              </a:r>
              <a:r>
                <a:rPr lang="en-US" dirty="0" smtClean="0">
                  <a:solidFill>
                    <a:schemeClr val="bg1"/>
                  </a:solidFill>
                </a:rPr>
                <a:t>-event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060" y="2941320"/>
            <a:ext cx="5615940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Most Compelling Physics Questions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" name="Gruppierung 40"/>
          <p:cNvGrpSpPr/>
          <p:nvPr/>
        </p:nvGrpSpPr>
        <p:grpSpPr>
          <a:xfrm>
            <a:off x="233968" y="751949"/>
            <a:ext cx="4416149" cy="3832204"/>
            <a:chOff x="233968" y="751949"/>
            <a:chExt cx="4416149" cy="3832204"/>
          </a:xfrm>
        </p:grpSpPr>
        <p:sp>
          <p:nvSpPr>
            <p:cNvPr id="11" name="Abgerundetes Rechteck 10"/>
            <p:cNvSpPr/>
            <p:nvPr/>
          </p:nvSpPr>
          <p:spPr>
            <a:xfrm>
              <a:off x="233968" y="751949"/>
              <a:ext cx="4333665" cy="38322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9919" y="842963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293385" y="1036928"/>
              <a:ext cx="1644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spin physics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409549" y="1735367"/>
              <a:ext cx="670191" cy="524904"/>
              <a:chOff x="171450" y="2291391"/>
              <a:chExt cx="822748" cy="698500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832746" y="1797731"/>
              <a:ext cx="3817371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polarization of gluons at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small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r>
                <a:rPr lang="en-US" sz="1600" dirty="0" smtClean="0">
                  <a:latin typeface="Comic Sans MS"/>
                  <a:cs typeface="Comic Sans MS"/>
                </a:rPr>
                <a:t> where they are most abundant</a:t>
              </a: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409549" y="2640421"/>
              <a:ext cx="670191" cy="524904"/>
              <a:chOff x="171450" y="2291391"/>
              <a:chExt cx="822748" cy="698500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832746" y="2679702"/>
              <a:ext cx="358303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flavor decomposition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 polarized sea depending on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6245" y="3599006"/>
              <a:ext cx="41619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determine quark and gluon contributions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to the proton spin at last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7" name="Gruppierung 41"/>
          <p:cNvGrpSpPr/>
          <p:nvPr/>
        </p:nvGrpSpPr>
        <p:grpSpPr>
          <a:xfrm>
            <a:off x="4653123" y="775251"/>
            <a:ext cx="4333665" cy="3821490"/>
            <a:chOff x="4699731" y="775251"/>
            <a:chExt cx="4333665" cy="3821490"/>
          </a:xfrm>
        </p:grpSpPr>
        <p:sp>
          <p:nvSpPr>
            <p:cNvPr id="10" name="Abgerundetes Rechteck 9"/>
            <p:cNvSpPr/>
            <p:nvPr/>
          </p:nvSpPr>
          <p:spPr>
            <a:xfrm>
              <a:off x="4699731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38955" y="1797731"/>
              <a:ext cx="359635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</a:t>
              </a:r>
            </a:p>
          </p:txBody>
        </p:sp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9428" y="877221"/>
              <a:ext cx="1183405" cy="93238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840996" y="1036928"/>
              <a:ext cx="1076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4835709" y="1735367"/>
              <a:ext cx="670191" cy="524904"/>
              <a:chOff x="171450" y="2291391"/>
              <a:chExt cx="822748" cy="698500"/>
            </a:xfrm>
          </p:grpSpPr>
          <p:pic>
            <p:nvPicPr>
              <p:cNvPr id="2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uppierung 7"/>
            <p:cNvGrpSpPr/>
            <p:nvPr/>
          </p:nvGrpSpPr>
          <p:grpSpPr>
            <a:xfrm>
              <a:off x="4835709" y="2640421"/>
              <a:ext cx="670191" cy="524904"/>
              <a:chOff x="171450" y="2291391"/>
              <a:chExt cx="822748" cy="69850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3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5389791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39169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grpSp>
        <p:nvGrpSpPr>
          <p:cNvPr id="15" name="Gruppierung 50"/>
          <p:cNvGrpSpPr/>
          <p:nvPr/>
        </p:nvGrpSpPr>
        <p:grpSpPr>
          <a:xfrm>
            <a:off x="210664" y="4696598"/>
            <a:ext cx="8761467" cy="2322811"/>
            <a:chOff x="210664" y="4696598"/>
            <a:chExt cx="8761467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210664" y="4696598"/>
              <a:ext cx="8761467" cy="2056543"/>
              <a:chOff x="210664" y="4696598"/>
              <a:chExt cx="8761467" cy="2056543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210664" y="4696598"/>
                <a:ext cx="8761467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819484"/>
                <a:ext cx="38357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physics of strong color fields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2662053" y="5463398"/>
                <a:ext cx="670191" cy="524904"/>
                <a:chOff x="171450" y="2291391"/>
                <a:chExt cx="822748" cy="698500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3158515" y="6212593"/>
                <a:ext cx="51010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how do hard probes in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eA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interact with the medium</a:t>
                </a: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2662053" y="6126708"/>
                <a:ext cx="670191" cy="524904"/>
                <a:chOff x="171450" y="2291391"/>
                <a:chExt cx="822748" cy="698500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7" name="Textfeld 46"/>
              <p:cNvSpPr txBox="1"/>
              <p:nvPr/>
            </p:nvSpPr>
            <p:spPr>
              <a:xfrm>
                <a:off x="4627346" y="4783875"/>
                <a:ext cx="409569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quantitatively probe the universality of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strong color fields in AA,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 and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eA</a:t>
                </a:r>
                <a:endPara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181819" y="5518084"/>
                <a:ext cx="5790312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understand in detail the transition to the non-linear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regime of strong gluon fields and the physics of saturation</a:t>
                </a: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05" y="4835437"/>
              <a:ext cx="1687615" cy="21839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 rot="20460000">
            <a:off x="2038118" y="2440802"/>
            <a:ext cx="5025497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Question to answer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What fraction of this program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can be addressed by </a:t>
            </a:r>
            <a:r>
              <a:rPr lang="en-US" dirty="0" err="1" smtClean="0">
                <a:solidFill>
                  <a:srgbClr val="FF00FF"/>
                </a:solidFill>
              </a:rPr>
              <a:t>eSTAR</a:t>
            </a:r>
            <a:r>
              <a:rPr lang="en-US" dirty="0" smtClean="0">
                <a:solidFill>
                  <a:srgbClr val="FF00FF"/>
                </a:solidFill>
              </a:rPr>
              <a:t>?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Need to simulate the golden measurements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i</a:t>
            </a:r>
            <a:r>
              <a:rPr lang="en-US" dirty="0" smtClean="0">
                <a:solidFill>
                  <a:srgbClr val="FF00FF"/>
                </a:solidFill>
              </a:rPr>
              <a:t>n </a:t>
            </a:r>
            <a:r>
              <a:rPr lang="en-US" dirty="0" err="1" smtClean="0">
                <a:solidFill>
                  <a:srgbClr val="FF00FF"/>
                </a:solidFill>
              </a:rPr>
              <a:t>eSTAR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ymmetric version with improved detector model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20</a:t>
            </a:fld>
            <a:endParaRPr lang="en-US" altLang="ja-JP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8014"/>
            <a:ext cx="5895310" cy="335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8" r="4846"/>
          <a:stretch/>
        </p:blipFill>
        <p:spPr bwMode="auto">
          <a:xfrm>
            <a:off x="1625601" y="3657155"/>
            <a:ext cx="4622800" cy="32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158" y="678014"/>
            <a:ext cx="4113912" cy="229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5075" y="3594100"/>
            <a:ext cx="31424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FairRoot</a:t>
            </a:r>
            <a:r>
              <a:rPr lang="en-US" dirty="0" smtClean="0"/>
              <a:t> simulations</a:t>
            </a:r>
          </a:p>
          <a:p>
            <a:r>
              <a:rPr lang="en-US" dirty="0" smtClean="0"/>
              <a:t>done </a:t>
            </a:r>
            <a:r>
              <a:rPr lang="en-US" dirty="0"/>
              <a:t>by </a:t>
            </a:r>
            <a:r>
              <a:rPr lang="en-US" dirty="0" err="1"/>
              <a:t>Yulia</a:t>
            </a:r>
            <a:r>
              <a:rPr lang="en-US" dirty="0"/>
              <a:t> </a:t>
            </a:r>
            <a:r>
              <a:rPr lang="en-US" dirty="0" err="1" smtClean="0"/>
              <a:t>Zoulkarneev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FairRoot</a:t>
            </a:r>
            <a:r>
              <a:rPr lang="en-US" dirty="0" smtClean="0"/>
              <a:t> has also a fast </a:t>
            </a:r>
          </a:p>
          <a:p>
            <a:r>
              <a:rPr lang="en-US" dirty="0"/>
              <a:t>s</a:t>
            </a:r>
            <a:r>
              <a:rPr lang="en-US" dirty="0" smtClean="0"/>
              <a:t>mearing generator, which</a:t>
            </a:r>
          </a:p>
          <a:p>
            <a:r>
              <a:rPr lang="en-US" dirty="0"/>
              <a:t>i</a:t>
            </a:r>
            <a:r>
              <a:rPr lang="en-US" dirty="0" smtClean="0"/>
              <a:t>s based on the actual </a:t>
            </a:r>
          </a:p>
          <a:p>
            <a:r>
              <a:rPr lang="en-US" dirty="0" smtClean="0"/>
              <a:t>material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Framework:  Fast Smearing Generator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24614"/>
            <a:ext cx="9026525" cy="2032886"/>
          </a:xfrm>
        </p:spPr>
        <p:txBody>
          <a:bodyPr/>
          <a:lstStyle/>
          <a:p>
            <a:r>
              <a:rPr lang="en-US" dirty="0" smtClean="0"/>
              <a:t>Generic:</a:t>
            </a:r>
          </a:p>
          <a:p>
            <a:pPr lvl="1"/>
            <a:r>
              <a:rPr lang="en-US" sz="1800" dirty="0" smtClean="0"/>
              <a:t>Layers of “Logical” detectors with smearing and acceptance functions</a:t>
            </a:r>
          </a:p>
          <a:p>
            <a:pPr lvl="1"/>
            <a:r>
              <a:rPr lang="en-US" sz="1800" dirty="0" smtClean="0"/>
              <a:t>RICH (</a:t>
            </a:r>
            <a:r>
              <a:rPr lang="en-US" sz="1800" dirty="0" err="1" smtClean="0"/>
              <a:t>Mis</a:t>
            </a:r>
            <a:r>
              <a:rPr lang="en-US" sz="1800" dirty="0" smtClean="0"/>
              <a:t>)-PID matrix </a:t>
            </a:r>
            <a:r>
              <a:rPr lang="en-US" sz="1800" dirty="0" err="1" smtClean="0"/>
              <a:t>ala</a:t>
            </a:r>
            <a:r>
              <a:rPr lang="en-US" sz="1800" dirty="0" smtClean="0"/>
              <a:t> HERMES</a:t>
            </a:r>
          </a:p>
          <a:p>
            <a:pPr lvl="1"/>
            <a:r>
              <a:rPr lang="en-US" sz="1800" dirty="0" smtClean="0"/>
              <a:t>Crystal Ball function for Bremsstrahlung tails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Specific</a:t>
            </a:r>
            <a:r>
              <a:rPr lang="en-US" dirty="0" smtClean="0"/>
              <a:t>: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21</a:t>
            </a:fld>
            <a:endParaRPr lang="en-US" altLang="ja-JP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23" y="2098786"/>
            <a:ext cx="5340978" cy="115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87748298"/>
              </p:ext>
            </p:extLst>
          </p:nvPr>
        </p:nvGraphicFramePr>
        <p:xfrm>
          <a:off x="508000" y="3407532"/>
          <a:ext cx="7937500" cy="2917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0337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electron_momentum.5x100.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33400"/>
            <a:ext cx="5740400" cy="3892915"/>
          </a:xfrm>
          <a:prstGeom prst="rect">
            <a:avLst/>
          </a:prstGeom>
        </p:spPr>
      </p:pic>
      <p:pic>
        <p:nvPicPr>
          <p:cNvPr id="8" name="Content Placeholder 7" descr="eSigmaPMomEtaSlice_sigma3.5x100.STA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1660"/>
          <a:stretch>
            <a:fillRect/>
          </a:stretch>
        </p:blipFill>
        <p:spPr>
          <a:xfrm>
            <a:off x="1120775" y="2463801"/>
            <a:ext cx="5927725" cy="3886486"/>
          </a:xfrm>
        </p:spPr>
      </p:pic>
      <p:pic>
        <p:nvPicPr>
          <p:cNvPr id="9" name="Picture 8" descr="pion_momentum.5x100.ST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647700"/>
            <a:ext cx="5588000" cy="3789563"/>
          </a:xfrm>
          <a:prstGeom prst="rect">
            <a:avLst/>
          </a:prstGeom>
        </p:spPr>
      </p:pic>
      <p:pic>
        <p:nvPicPr>
          <p:cNvPr id="10" name="Picture 9" descr="piResQ2yPSlice0.5x100.ST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324100"/>
            <a:ext cx="5943600" cy="40307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35579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88900"/>
            <a:ext cx="8458200" cy="482600"/>
          </a:xfrm>
        </p:spPr>
        <p:txBody>
          <a:bodyPr/>
          <a:lstStyle/>
          <a:p>
            <a:r>
              <a:rPr lang="en-US" sz="2000" dirty="0" smtClean="0"/>
              <a:t>Inclusive Structure functions in </a:t>
            </a:r>
            <a:r>
              <a:rPr lang="en-US" sz="2000" dirty="0" err="1" smtClean="0"/>
              <a:t>eA</a:t>
            </a:r>
            <a:r>
              <a:rPr lang="en-US" sz="2000" dirty="0" smtClean="0"/>
              <a:t> or why momentum resolutions are important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BNL EIC-TF, September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23</a:t>
            </a:fld>
            <a:endParaRPr lang="en-US" altLang="ja-JP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210386"/>
              </p:ext>
            </p:extLst>
          </p:nvPr>
        </p:nvGraphicFramePr>
        <p:xfrm>
          <a:off x="628650" y="768350"/>
          <a:ext cx="7429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3" name="Equation" r:id="rId3" imgW="7429500" imgH="762000" progId="Equation.3">
                  <p:embed/>
                </p:oleObj>
              </mc:Choice>
              <mc:Fallback>
                <p:oleObj name="Equation" r:id="rId3" imgW="74295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768350"/>
                        <a:ext cx="74295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638300"/>
            <a:ext cx="506043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How to extract F</a:t>
            </a:r>
            <a:r>
              <a:rPr lang="en-US" baseline="-25000" dirty="0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Measure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r</a:t>
            </a:r>
            <a:r>
              <a:rPr lang="en-US" dirty="0" smtClean="0"/>
              <a:t> at different √s </a:t>
            </a:r>
            <a:r>
              <a:rPr lang="en-US" dirty="0" smtClean="0">
                <a:sym typeface="Wingdings"/>
              </a:rPr>
              <a:t> vary y</a:t>
            </a:r>
            <a:r>
              <a:rPr lang="en-US" baseline="30000" dirty="0" smtClean="0"/>
              <a:t> </a:t>
            </a:r>
          </a:p>
          <a:p>
            <a:pPr lvl="1"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 slope of 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r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y</a:t>
            </a:r>
            <a:r>
              <a:rPr lang="en-US" baseline="30000" dirty="0" smtClean="0"/>
              <a:t> 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 intercept of 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r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y</a:t>
            </a:r>
            <a:r>
              <a:rPr lang="en-US" baseline="30000" dirty="0" smtClean="0"/>
              <a:t> </a:t>
            </a:r>
            <a:r>
              <a:rPr lang="en-US" dirty="0" smtClean="0"/>
              <a:t>with y-axis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endParaRPr lang="en-US" dirty="0"/>
          </a:p>
          <a:p>
            <a:pPr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</a:rPr>
              <a:t>Issues: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Lever arm in </a:t>
            </a:r>
            <a:r>
              <a:rPr lang="en-US" dirty="0"/>
              <a:t>y</a:t>
            </a:r>
            <a:endParaRPr lang="en-US" baseline="30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Value of y</a:t>
            </a:r>
            <a:endParaRPr lang="en-US" baseline="30000" dirty="0" smtClean="0"/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At low y: detector resolution for e’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At high y: </a:t>
            </a:r>
            <a:r>
              <a:rPr lang="en-US" dirty="0" err="1" smtClean="0">
                <a:sym typeface="Wingdings"/>
              </a:rPr>
              <a:t>radiative</a:t>
            </a:r>
            <a:r>
              <a:rPr lang="en-US" dirty="0" smtClean="0">
                <a:sym typeface="Wingdings"/>
              </a:rPr>
              <a:t> corrections and 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charge symmetric background</a:t>
            </a:r>
            <a:endParaRPr lang="en-US" dirty="0" smtClean="0"/>
          </a:p>
        </p:txBody>
      </p:sp>
      <p:sp>
        <p:nvSpPr>
          <p:cNvPr id="8" name="Oval 7"/>
          <p:cNvSpPr/>
          <p:nvPr/>
        </p:nvSpPr>
        <p:spPr bwMode="auto">
          <a:xfrm>
            <a:off x="4673600" y="850900"/>
            <a:ext cx="1130300" cy="584200"/>
          </a:xfrm>
          <a:prstGeom prst="ellipse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10400" y="825500"/>
            <a:ext cx="1130300" cy="584200"/>
          </a:xfrm>
          <a:prstGeom prst="ellipse">
            <a:avLst/>
          </a:prstGeom>
          <a:noFill/>
          <a:ln w="317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991" t="2845" r="3551" b="1969"/>
          <a:stretch/>
        </p:blipFill>
        <p:spPr>
          <a:xfrm>
            <a:off x="5016500" y="1955800"/>
            <a:ext cx="3810002" cy="3314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4200" y="5461000"/>
            <a:ext cx="6779959" cy="646331"/>
          </a:xfrm>
          <a:prstGeom prst="rect">
            <a:avLst/>
          </a:prstGeom>
          <a:solidFill>
            <a:srgbClr val="FFFFE5"/>
          </a:solidFill>
          <a:ln w="19050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Need to combine bins according to the detector resolution</a:t>
            </a:r>
          </a:p>
          <a:p>
            <a:pPr algn="ctr"/>
            <a:r>
              <a:rPr lang="en-US" dirty="0" smtClean="0"/>
              <a:t>Final y-range needs full MC study</a:t>
            </a:r>
          </a:p>
        </p:txBody>
      </p:sp>
    </p:spTree>
    <p:extLst>
      <p:ext uri="{BB962C8B-B14F-4D97-AF65-F5344CB8AC3E}">
        <p14:creationId xmlns:p14="http://schemas.microsoft.com/office/powerpoint/2010/main" val="1881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Measurement for Tracking F</a:t>
            </a:r>
            <a:r>
              <a:rPr lang="en-US" baseline="-25000" dirty="0" smtClean="0"/>
              <a:t>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24</a:t>
            </a:fld>
            <a:endParaRPr lang="en-US" altLang="ja-JP"/>
          </a:p>
        </p:txBody>
      </p:sp>
      <p:grpSp>
        <p:nvGrpSpPr>
          <p:cNvPr id="16" name="Group 15"/>
          <p:cNvGrpSpPr/>
          <p:nvPr/>
        </p:nvGrpSpPr>
        <p:grpSpPr>
          <a:xfrm>
            <a:off x="255511" y="1371600"/>
            <a:ext cx="5475768" cy="5486400"/>
            <a:chOff x="255511" y="806191"/>
            <a:chExt cx="5475768" cy="60518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043" y="806191"/>
              <a:ext cx="5400675" cy="30765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11" y="3736233"/>
              <a:ext cx="5475768" cy="3121767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3232306" y="1297172"/>
              <a:ext cx="0" cy="53907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63526" y="5454502"/>
              <a:ext cx="4699590" cy="212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63526" y="2477386"/>
              <a:ext cx="4699590" cy="212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4" name="Group 13"/>
            <p:cNvGrpSpPr/>
            <p:nvPr/>
          </p:nvGrpSpPr>
          <p:grpSpPr>
            <a:xfrm>
              <a:off x="2881431" y="2344477"/>
              <a:ext cx="733639" cy="3271616"/>
              <a:chOff x="2881431" y="2344477"/>
              <a:chExt cx="733639" cy="3271616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2913321" y="2344477"/>
                <a:ext cx="701749" cy="297712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81431" y="5318381"/>
                <a:ext cx="701749" cy="297712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33640"/>
              </p:ext>
            </p:extLst>
          </p:nvPr>
        </p:nvGraphicFramePr>
        <p:xfrm>
          <a:off x="628650" y="640754"/>
          <a:ext cx="7429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5" imgW="7414560" imgH="749520" progId="Equation.DSMT4">
                  <p:embed/>
                </p:oleObj>
              </mc:Choice>
              <mc:Fallback>
                <p:oleObj name="Equation" r:id="rId5" imgW="7414560" imgH="749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40754"/>
                        <a:ext cx="74295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" y="1318439"/>
            <a:ext cx="5847930" cy="5576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59400" y="1752600"/>
            <a:ext cx="286166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GeV</a:t>
            </a:r>
            <a:r>
              <a:rPr lang="en-US" dirty="0" smtClean="0"/>
              <a:t> &lt; Q</a:t>
            </a:r>
            <a:r>
              <a:rPr lang="en-US" baseline="30000" dirty="0" smtClean="0"/>
              <a:t>2 </a:t>
            </a:r>
            <a:r>
              <a:rPr lang="en-US" dirty="0" smtClean="0"/>
              <a:t>&lt; 1.78GeV</a:t>
            </a:r>
          </a:p>
          <a:p>
            <a:r>
              <a:rPr lang="en-US" dirty="0"/>
              <a:t>a</a:t>
            </a:r>
            <a:r>
              <a:rPr lang="en-US" dirty="0" smtClean="0"/>
              <a:t>nd</a:t>
            </a:r>
          </a:p>
          <a:p>
            <a:r>
              <a:rPr lang="en-US" dirty="0" smtClean="0"/>
              <a:t>3 x points below 10</a:t>
            </a:r>
            <a:r>
              <a:rPr lang="en-US" baseline="30000" dirty="0" smtClean="0"/>
              <a:t>-3</a:t>
            </a:r>
          </a:p>
          <a:p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 detector effects</a:t>
            </a:r>
          </a:p>
          <a:p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ith detector smearing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23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0"/>
            <a:ext cx="8458200" cy="482600"/>
          </a:xfrm>
        </p:spPr>
        <p:txBody>
          <a:bodyPr/>
          <a:lstStyle/>
          <a:p>
            <a:r>
              <a:rPr lang="en-US" sz="2000" dirty="0"/>
              <a:t>Inclusive Structure functions in </a:t>
            </a:r>
            <a:r>
              <a:rPr lang="en-US" sz="2000" dirty="0" err="1"/>
              <a:t>eA</a:t>
            </a:r>
            <a:r>
              <a:rPr lang="en-US" sz="2000" dirty="0"/>
              <a:t> or why momentum resolutions are important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25</a:t>
            </a:fld>
            <a:endParaRPr lang="en-US" altLang="ja-JP"/>
          </a:p>
        </p:txBody>
      </p:sp>
      <p:pic>
        <p:nvPicPr>
          <p:cNvPr id="6" name="Picture 5" descr="displayFL_detectorReso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5565" r="7406" b="2784"/>
          <a:stretch/>
        </p:blipFill>
        <p:spPr>
          <a:xfrm>
            <a:off x="0" y="889000"/>
            <a:ext cx="4819616" cy="4705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6000" y="546100"/>
            <a:ext cx="40959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Good momentum resolution</a:t>
            </a:r>
          </a:p>
          <a:p>
            <a:pPr>
              <a:buClr>
                <a:srgbClr val="0000FF"/>
              </a:buClr>
            </a:pPr>
            <a:r>
              <a:rPr lang="en-US" dirty="0" smtClean="0"/>
              <a:t>   critical for F</a:t>
            </a:r>
            <a:r>
              <a:rPr lang="en-US" baseline="-25000" dirty="0" smtClean="0"/>
              <a:t>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Systematic uncertainties equally</a:t>
            </a:r>
          </a:p>
          <a:p>
            <a:pPr>
              <a:buClr>
                <a:srgbClr val="0000FF"/>
              </a:buClr>
            </a:pPr>
            <a:r>
              <a:rPr lang="en-US" dirty="0" smtClean="0"/>
              <a:t>   critical </a:t>
            </a:r>
            <a:r>
              <a:rPr lang="en-US" dirty="0"/>
              <a:t>for </a:t>
            </a:r>
            <a:r>
              <a:rPr lang="en-US" dirty="0" smtClean="0"/>
              <a:t>F</a:t>
            </a:r>
            <a:r>
              <a:rPr lang="en-US" baseline="-25000" dirty="0" smtClean="0"/>
              <a:t>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F2 small effects from either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momentum resolution or/and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systematic </a:t>
            </a:r>
            <a:r>
              <a:rPr lang="en-US" dirty="0"/>
              <a:t>uncertainties </a:t>
            </a:r>
            <a:r>
              <a:rPr lang="en-US" dirty="0" smtClean="0"/>
              <a:t> </a:t>
            </a:r>
            <a:endParaRPr lang="en-US" dirty="0"/>
          </a:p>
          <a:p>
            <a:pPr>
              <a:buClr>
                <a:srgbClr val="0000FF"/>
              </a:buClr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displayF2_detectorResol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6308" r="7583" b="2969"/>
          <a:stretch/>
        </p:blipFill>
        <p:spPr>
          <a:xfrm>
            <a:off x="4762501" y="2510817"/>
            <a:ext cx="4400571" cy="43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does the hadron method work for CC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26</a:t>
            </a:fld>
            <a:endParaRPr lang="en-US" altLang="ja-JP"/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174624" y="790574"/>
            <a:ext cx="8626476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85750" indent="-285750">
              <a:buClr>
                <a:srgbClr val="0000FF"/>
              </a:buClr>
              <a:buSzPct val="75000"/>
              <a:buFont typeface="Wingdings" charset="2"/>
              <a:buChar char="q"/>
            </a:pPr>
            <a:r>
              <a:rPr lang="en-US" sz="2000" dirty="0" err="1" smtClean="0">
                <a:solidFill>
                  <a:srgbClr val="003500"/>
                </a:solidFill>
                <a:sym typeface="Comic Sans MS" charset="0"/>
              </a:rPr>
              <a:t>Jacquet</a:t>
            </a:r>
            <a:r>
              <a:rPr lang="en-US" sz="2000" dirty="0" err="1">
                <a:solidFill>
                  <a:srgbClr val="003500"/>
                </a:solidFill>
                <a:sym typeface="Comic Sans MS" charset="0"/>
              </a:rPr>
              <a:t>-Blondel</a:t>
            </a:r>
            <a:r>
              <a:rPr lang="en-US" sz="2000" dirty="0">
                <a:solidFill>
                  <a:srgbClr val="003500"/>
                </a:solidFill>
                <a:sym typeface="Comic Sans MS" charset="0"/>
              </a:rPr>
              <a:t> method: </a:t>
            </a:r>
            <a:r>
              <a:rPr lang="en-US" sz="2000" dirty="0" err="1">
                <a:solidFill>
                  <a:srgbClr val="0000FF"/>
                </a:solidFill>
                <a:sym typeface="Comic Sans MS" charset="0"/>
              </a:rPr>
              <a:t>hadronic</a:t>
            </a:r>
            <a:r>
              <a:rPr lang="en-US" sz="2000" dirty="0">
                <a:solidFill>
                  <a:srgbClr val="0000FF"/>
                </a:solidFill>
                <a:sym typeface="Comic Sans MS" charset="0"/>
              </a:rPr>
              <a:t> final </a:t>
            </a:r>
            <a:r>
              <a:rPr lang="en-US" sz="2000" dirty="0" smtClean="0">
                <a:solidFill>
                  <a:srgbClr val="0000FF"/>
                </a:solidFill>
                <a:sym typeface="Comic Sans MS" charset="0"/>
              </a:rPr>
              <a:t>state</a:t>
            </a:r>
          </a:p>
          <a:p>
            <a:pPr marL="742950" lvl="1" indent="-285750">
              <a:buClr>
                <a:srgbClr val="0000FF"/>
              </a:buClr>
              <a:buSzPct val="75000"/>
              <a:buFont typeface="Wingdings" charset="2"/>
              <a:buChar char="q"/>
            </a:pPr>
            <a:r>
              <a:rPr lang="en-US" dirty="0">
                <a:sym typeface="Comic Sans MS" charset="0"/>
              </a:rPr>
              <a:t>a</a:t>
            </a:r>
            <a:r>
              <a:rPr lang="en-US" dirty="0" smtClean="0">
                <a:sym typeface="Comic Sans MS" charset="0"/>
              </a:rPr>
              <a:t>ssumption hadrons which escape </a:t>
            </a:r>
            <a:r>
              <a:rPr lang="en-US" dirty="0" smtClean="0">
                <a:solidFill>
                  <a:srgbClr val="0000FF"/>
                </a:solidFill>
                <a:sym typeface="Comic Sans MS" charset="0"/>
              </a:rPr>
              <a:t>E=</a:t>
            </a:r>
            <a:r>
              <a:rPr lang="en-US" dirty="0" err="1" smtClean="0">
                <a:solidFill>
                  <a:srgbClr val="0000FF"/>
                </a:solidFill>
                <a:sym typeface="Comic Sans MS" charset="0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sym typeface="Comic Sans MS" charset="0"/>
              </a:rPr>
              <a:t>z</a:t>
            </a:r>
            <a:endParaRPr lang="en-US" baseline="-25000" dirty="0" smtClean="0">
              <a:solidFill>
                <a:srgbClr val="0000FF"/>
              </a:solidFill>
              <a:sym typeface="Comic Sans MS" charset="0"/>
            </a:endParaRPr>
          </a:p>
          <a:p>
            <a:pPr marL="742950" lvl="1" indent="-285750">
              <a:buClr>
                <a:srgbClr val="0000FF"/>
              </a:buClr>
              <a:buSzPct val="75000"/>
              <a:buFont typeface="Wingdings" charset="2"/>
              <a:buChar char="q"/>
            </a:pPr>
            <a:r>
              <a:rPr lang="en-US" dirty="0" smtClean="0">
                <a:sym typeface="Comic Sans MS" charset="0"/>
              </a:rPr>
              <a:t>Needed at low y to compensate bad scattered lepton reconstruction</a:t>
            </a:r>
            <a:endParaRPr lang="en-US" dirty="0">
              <a:sym typeface="Comic Sans MS" charset="0"/>
            </a:endParaRPr>
          </a:p>
        </p:txBody>
      </p:sp>
      <p:pic>
        <p:nvPicPr>
          <p:cNvPr id="8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25638"/>
            <a:ext cx="9969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476501"/>
            <a:ext cx="1389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108326"/>
            <a:ext cx="12700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927226"/>
            <a:ext cx="27416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722563"/>
            <a:ext cx="2230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00" y="1181100"/>
            <a:ext cx="6794500" cy="467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200" y="2082800"/>
            <a:ext cx="6845300" cy="4775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460000">
            <a:off x="983490" y="2579302"/>
            <a:ext cx="708399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look with smearing </a:t>
            </a:r>
            <a:r>
              <a:rPr lang="en-US" dirty="0" err="1" smtClean="0"/>
              <a:t>ala</a:t>
            </a:r>
            <a:r>
              <a:rPr lang="en-US" dirty="0" smtClean="0"/>
              <a:t> STAR</a:t>
            </a:r>
          </a:p>
          <a:p>
            <a:pPr algn="ctr"/>
            <a:r>
              <a:rPr lang="en-US" dirty="0" smtClean="0"/>
              <a:t>This is plots have all y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Reason for bad resolution at low x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Need more studies for NC, but all software in place to do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06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00552" presetClass="entr" presetSubtype="8103442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Breakup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27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90500" y="749300"/>
            <a:ext cx="46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Results from GEMINI++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/>
              <a:t>50 </a:t>
            </a:r>
            <a:r>
              <a:rPr lang="en-US" dirty="0" err="1" smtClean="0"/>
              <a:t>GeV</a:t>
            </a:r>
            <a:r>
              <a:rPr lang="en-US" dirty="0" smtClean="0"/>
              <a:t> Au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117600"/>
            <a:ext cx="5448300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55750"/>
            <a:ext cx="5791200" cy="410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2019300"/>
            <a:ext cx="55499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0" y="5727700"/>
            <a:ext cx="22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Thomas </a:t>
            </a:r>
            <a:r>
              <a:rPr lang="en-US" dirty="0" err="1" smtClean="0"/>
              <a:t>Ullrich</a:t>
            </a:r>
            <a:endParaRPr lang="en-US" dirty="0"/>
          </a:p>
        </p:txBody>
      </p:sp>
      <p:sp>
        <p:nvSpPr>
          <p:cNvPr id="12" name="Curved Right Arrow 11"/>
          <p:cNvSpPr/>
          <p:nvPr/>
        </p:nvSpPr>
        <p:spPr bwMode="auto">
          <a:xfrm>
            <a:off x="3022600" y="59817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2700" y="5943600"/>
            <a:ext cx="453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+/-5mrad acceptance seems sufficient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905000"/>
            <a:ext cx="7734300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Results:</a:t>
            </a:r>
          </a:p>
          <a:p>
            <a:r>
              <a:rPr lang="en-US" dirty="0" smtClean="0"/>
              <a:t>With an aperture of ±3 </a:t>
            </a:r>
            <a:r>
              <a:rPr lang="en-US" dirty="0" err="1" smtClean="0"/>
              <a:t>mrad</a:t>
            </a:r>
            <a:r>
              <a:rPr lang="en-US" dirty="0" smtClean="0"/>
              <a:t> we are in relative good shape</a:t>
            </a:r>
          </a:p>
          <a:p>
            <a:r>
              <a:rPr lang="en-US" dirty="0" smtClean="0"/>
              <a:t>• enough “detection” power for </a:t>
            </a:r>
            <a:r>
              <a:rPr lang="en-US" dirty="0" err="1" smtClean="0"/>
              <a:t>t</a:t>
            </a:r>
            <a:r>
              <a:rPr lang="en-US" dirty="0" smtClean="0"/>
              <a:t> &gt; 0.025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• below </a:t>
            </a:r>
            <a:r>
              <a:rPr lang="en-US" dirty="0" err="1" smtClean="0"/>
              <a:t>t</a:t>
            </a:r>
            <a:r>
              <a:rPr lang="en-US" dirty="0" smtClean="0"/>
              <a:t> ~ 0.02 GeV</a:t>
            </a:r>
            <a:r>
              <a:rPr lang="en-US" baseline="30000" dirty="0" smtClean="0"/>
              <a:t>2</a:t>
            </a:r>
            <a:r>
              <a:rPr lang="en-US" dirty="0" smtClean="0"/>
              <a:t> we have to look into photon detection</a:t>
            </a:r>
          </a:p>
          <a:p>
            <a:r>
              <a:rPr lang="en-US" dirty="0" smtClean="0"/>
              <a:t>‣ Is it needed?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Question: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For some physics rejection power for incoherent is needed ~10</a:t>
            </a:r>
            <a:r>
              <a:rPr lang="en-US" baseline="30000" dirty="0" smtClean="0"/>
              <a:t>4</a:t>
            </a:r>
          </a:p>
          <a:p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How efficient can the </a:t>
            </a:r>
            <a:r>
              <a:rPr lang="en-US" dirty="0" err="1" smtClean="0"/>
              <a:t>ZDCs</a:t>
            </a:r>
            <a:r>
              <a:rPr lang="en-US" dirty="0" smtClean="0"/>
              <a:t> be made?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Physics: </a:t>
            </a:r>
            <a:r>
              <a:rPr lang="en-US" dirty="0" err="1" smtClean="0"/>
              <a:t>p</a:t>
            </a:r>
            <a:r>
              <a:rPr lang="en-US" dirty="0" smtClean="0"/>
              <a:t>’ kinematics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t="7673"/>
          <a:stretch>
            <a:fillRect/>
          </a:stretch>
        </p:blipFill>
        <p:spPr bwMode="auto">
          <a:xfrm>
            <a:off x="2402086" y="1861536"/>
            <a:ext cx="6741914" cy="46416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5621238" y="4791184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5x250</a:t>
            </a:r>
          </a:p>
        </p:txBody>
      </p:sp>
      <p:sp>
        <p:nvSpPr>
          <p:cNvPr id="24581" name="Rectangle 5"/>
          <p:cNvSpPr>
            <a:spLocks/>
          </p:cNvSpPr>
          <p:nvPr/>
        </p:nvSpPr>
        <p:spPr bwMode="auto">
          <a:xfrm>
            <a:off x="4254996" y="3463835"/>
            <a:ext cx="699823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5x100</a:t>
            </a: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3268266" y="2186890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28</a:t>
            </a:fld>
            <a:endParaRPr lang="en-US" altLang="ja-JP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0" name="TextBox 9"/>
          <p:cNvSpPr txBox="1"/>
          <p:nvPr/>
        </p:nvSpPr>
        <p:spPr>
          <a:xfrm>
            <a:off x="2928250" y="960817"/>
            <a:ext cx="611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=(p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-p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= 2[(m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.m</a:t>
            </a:r>
            <a:r>
              <a:rPr lang="en-US" sz="2000" b="1" baseline="-6000" dirty="0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)-(E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sz="2000" b="1" baseline="32000" dirty="0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-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sz="2000" b="1" baseline="-6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</a:t>
            </a:r>
            <a:r>
              <a:rPr lang="en-US" sz="2000" b="1" baseline="3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out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)]</a:t>
            </a:r>
          </a:p>
          <a:p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0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20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“ Roman Pots”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acceptance studies see later</a:t>
            </a:r>
          </a:p>
        </p:txBody>
      </p:sp>
      <p:grpSp>
        <p:nvGrpSpPr>
          <p:cNvPr id="14" name="Group 30"/>
          <p:cNvGrpSpPr/>
          <p:nvPr/>
        </p:nvGrpSpPr>
        <p:grpSpPr>
          <a:xfrm>
            <a:off x="0" y="732084"/>
            <a:ext cx="2473524" cy="2035970"/>
            <a:chOff x="251498" y="1341684"/>
            <a:chExt cx="2473524" cy="2035970"/>
          </a:xfrm>
        </p:grpSpPr>
        <p:pic>
          <p:nvPicPr>
            <p:cNvPr id="15" name="Picture 1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98" y="1341684"/>
              <a:ext cx="2473524" cy="20359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16" name="Rectangle 20"/>
            <p:cNvSpPr>
              <a:spLocks/>
            </p:cNvSpPr>
            <p:nvPr/>
          </p:nvSpPr>
          <p:spPr bwMode="auto">
            <a:xfrm>
              <a:off x="1446811" y="2538263"/>
              <a:ext cx="207615" cy="49559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736" y="1348170"/>
              <a:ext cx="1375296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Diffraction:</a:t>
              </a:r>
              <a:endParaRPr lang="en-US" sz="16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86000" y="2984500"/>
              <a:ext cx="340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p</a:t>
              </a:r>
              <a:r>
                <a:rPr lang="en-US" sz="1600" dirty="0" smtClean="0"/>
                <a:t>’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5092700"/>
            <a:ext cx="28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by J.H Lee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proton distribution in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at </a:t>
            </a:r>
            <a:r>
              <a:rPr lang="en-US" dirty="0" err="1" smtClean="0"/>
              <a:t>s</a:t>
            </a:r>
            <a:r>
              <a:rPr lang="en-US" dirty="0" smtClean="0"/>
              <a:t>=20 </a:t>
            </a:r>
            <a:r>
              <a:rPr lang="en-US" dirty="0" err="1" smtClean="0"/>
              <a:t>m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t="7332"/>
          <a:stretch>
            <a:fillRect/>
          </a:stretch>
        </p:blipFill>
        <p:spPr bwMode="auto">
          <a:xfrm>
            <a:off x="189706" y="921464"/>
            <a:ext cx="3600450" cy="28892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 t="7332"/>
          <a:stretch>
            <a:fillRect/>
          </a:stretch>
        </p:blipFill>
        <p:spPr bwMode="auto">
          <a:xfrm>
            <a:off x="4502745" y="924731"/>
            <a:ext cx="3600450" cy="28892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/>
          </p:cNvSpPr>
          <p:nvPr/>
        </p:nvSpPr>
        <p:spPr bwMode="auto">
          <a:xfrm>
            <a:off x="787995" y="1186170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5056386" y="1186170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29</a:t>
            </a:fld>
            <a:endParaRPr lang="en-US" altLang="ja-JP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4" name="TextBox 13"/>
          <p:cNvSpPr txBox="1"/>
          <p:nvPr/>
        </p:nvSpPr>
        <p:spPr>
          <a:xfrm>
            <a:off x="546100" y="635000"/>
            <a:ext cx="391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quadrupole</a:t>
            </a:r>
            <a:r>
              <a:rPr lang="en-US" dirty="0" smtClean="0"/>
              <a:t> aperture limit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t="7332"/>
          <a:stretch>
            <a:fillRect/>
          </a:stretch>
        </p:blipFill>
        <p:spPr bwMode="auto">
          <a:xfrm>
            <a:off x="230981" y="3880839"/>
            <a:ext cx="3600450" cy="28892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 t="7332"/>
          <a:stretch>
            <a:fillRect/>
          </a:stretch>
        </p:blipFill>
        <p:spPr bwMode="auto">
          <a:xfrm>
            <a:off x="4656533" y="3879847"/>
            <a:ext cx="3600450" cy="288925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/>
          </p:cNvSpPr>
          <p:nvPr/>
        </p:nvSpPr>
        <p:spPr bwMode="auto">
          <a:xfrm>
            <a:off x="720328" y="4089707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5219105" y="4070856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4900" y="3632200"/>
            <a:ext cx="356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quadrupole</a:t>
            </a:r>
            <a:r>
              <a:rPr lang="en-US" dirty="0" smtClean="0"/>
              <a:t> aperture limit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73100" y="50800"/>
            <a:ext cx="8382000" cy="431800"/>
          </a:xfrm>
        </p:spPr>
        <p:txBody>
          <a:bodyPr/>
          <a:lstStyle/>
          <a:p>
            <a:r>
              <a:rPr lang="en-US" sz="2600" dirty="0" smtClean="0"/>
              <a:t>How to see the gluons: Deep Inelastic Scattering</a:t>
            </a:r>
            <a:endParaRPr lang="en-US" sz="26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3</a:t>
            </a:fld>
            <a:endParaRPr 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63501" y="682268"/>
            <a:ext cx="3111499" cy="24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5"/>
          <p:cNvSpPr>
            <a:spLocks/>
          </p:cNvSpPr>
          <p:nvPr/>
        </p:nvSpPr>
        <p:spPr bwMode="auto">
          <a:xfrm>
            <a:off x="7793566" y="7196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789338" y="17653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649632" y="25823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3327400"/>
            <a:ext cx="127000" cy="2032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8100" y="6350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5451475"/>
            <a:ext cx="1219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roton_hr_g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8700" y="4530725"/>
            <a:ext cx="113347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15000" y="3981450"/>
            <a:ext cx="1176338" cy="8302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Quark splits</a:t>
            </a:r>
          </a:p>
          <a:p>
            <a:r>
              <a:rPr lang="en-US" sz="1200"/>
              <a:t>into gluon</a:t>
            </a:r>
          </a:p>
          <a:p>
            <a:r>
              <a:rPr lang="en-US" sz="1200"/>
              <a:t>splits</a:t>
            </a:r>
          </a:p>
          <a:p>
            <a:r>
              <a:rPr lang="en-US" sz="1200"/>
              <a:t>into quarks …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8" y="4533900"/>
            <a:ext cx="11699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79638" y="5108575"/>
            <a:ext cx="12954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5213" y="3556000"/>
            <a:ext cx="1212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rcRect r="43564"/>
          <a:stretch>
            <a:fillRect/>
          </a:stretch>
        </p:blipFill>
        <p:spPr bwMode="auto">
          <a:xfrm>
            <a:off x="2741613" y="4010025"/>
            <a:ext cx="12112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83013" y="3994150"/>
            <a:ext cx="1030287" cy="4619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Gluon splits</a:t>
            </a:r>
          </a:p>
          <a:p>
            <a:r>
              <a:rPr lang="en-US" sz="1200"/>
              <a:t>into quarks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406400" y="4365625"/>
            <a:ext cx="6197600" cy="173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99175" y="5970588"/>
            <a:ext cx="1895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higher √s</a:t>
            </a:r>
          </a:p>
          <a:p>
            <a:pPr algn="ctr"/>
            <a:r>
              <a:rPr lang="en-US" sz="1400"/>
              <a:t>increases resolution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49900" y="59404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-19</a:t>
            </a:r>
            <a:r>
              <a:rPr lang="en-US" sz="1600"/>
              <a:t>m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5400000">
            <a:off x="5619751" y="58324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51000" y="48863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-16</a:t>
            </a:r>
            <a:r>
              <a:rPr lang="en-US" sz="1600"/>
              <a:t>m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rot="5400000">
            <a:off x="1720851" y="47783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77119"/>
              </p:ext>
            </p:extLst>
          </p:nvPr>
        </p:nvGraphicFramePr>
        <p:xfrm>
          <a:off x="3740150" y="2390775"/>
          <a:ext cx="213836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6" name="Equation" r:id="rId12" imgW="1219200" imgH="685800" progId="Equation.DSMT4">
                  <p:embed/>
                </p:oleObj>
              </mc:Choice>
              <mc:Fallback>
                <p:oleObj name="Equation" r:id="rId12" imgW="12192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2390775"/>
                        <a:ext cx="2138363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83803"/>
              </p:ext>
            </p:extLst>
          </p:nvPr>
        </p:nvGraphicFramePr>
        <p:xfrm>
          <a:off x="4832350" y="731838"/>
          <a:ext cx="2873375" cy="342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7" name="Equation" r:id="rId14" imgW="1638300" imgH="1955800" progId="Equation.DSMT4">
                  <p:embed/>
                </p:oleObj>
              </mc:Choice>
              <mc:Fallback>
                <p:oleObj name="Equation" r:id="rId14" imgW="1638300" imgH="195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731838"/>
                        <a:ext cx="2873375" cy="342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3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9" grpId="0"/>
      <p:bldP spid="40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Accepted </a:t>
            </a:r>
            <a:r>
              <a:rPr lang="en-US" dirty="0" err="1" smtClean="0"/>
              <a:t>in“Roman</a:t>
            </a:r>
            <a:r>
              <a:rPr lang="en-US" dirty="0" smtClean="0"/>
              <a:t> </a:t>
            </a:r>
            <a:r>
              <a:rPr lang="en-US" dirty="0" err="1" smtClean="0"/>
              <a:t>Pot”(example</a:t>
            </a:r>
            <a:r>
              <a:rPr lang="en-US" dirty="0" smtClean="0"/>
              <a:t>) at </a:t>
            </a:r>
            <a:r>
              <a:rPr lang="en-US" dirty="0" err="1" smtClean="0"/>
              <a:t>s</a:t>
            </a:r>
            <a:r>
              <a:rPr lang="en-US" dirty="0" smtClean="0"/>
              <a:t>=20m 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t="7332"/>
          <a:stretch>
            <a:fillRect/>
          </a:stretch>
        </p:blipFill>
        <p:spPr bwMode="auto">
          <a:xfrm>
            <a:off x="4330700" y="598571"/>
            <a:ext cx="4259467" cy="341859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 t="8798" r="7619" b="1466"/>
          <a:stretch>
            <a:fillRect/>
          </a:stretch>
        </p:blipFill>
        <p:spPr bwMode="auto">
          <a:xfrm>
            <a:off x="160500" y="653682"/>
            <a:ext cx="3934982" cy="33094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/>
          </p:cNvSpPr>
          <p:nvPr/>
        </p:nvSpPr>
        <p:spPr bwMode="auto">
          <a:xfrm>
            <a:off x="1321395" y="882759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446911" y="882759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5172" t="7627" r="7241"/>
          <a:stretch>
            <a:fillRect/>
          </a:stretch>
        </p:blipFill>
        <p:spPr bwMode="auto">
          <a:xfrm>
            <a:off x="4795641" y="3960017"/>
            <a:ext cx="4001431" cy="286226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 l="5172" t="7627" r="7241"/>
          <a:stretch>
            <a:fillRect/>
          </a:stretch>
        </p:blipFill>
        <p:spPr bwMode="auto">
          <a:xfrm>
            <a:off x="315883" y="3959648"/>
            <a:ext cx="4051288" cy="289835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" name="Rectangle 5"/>
          <p:cNvSpPr>
            <a:spLocks/>
          </p:cNvSpPr>
          <p:nvPr/>
        </p:nvSpPr>
        <p:spPr bwMode="auto">
          <a:xfrm>
            <a:off x="2987675" y="4205793"/>
            <a:ext cx="840712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25x250</a:t>
            </a:r>
          </a:p>
        </p:txBody>
      </p:sp>
      <p:sp>
        <p:nvSpPr>
          <p:cNvPr id="17" name="Rectangle 6"/>
          <p:cNvSpPr>
            <a:spLocks/>
          </p:cNvSpPr>
          <p:nvPr/>
        </p:nvSpPr>
        <p:spPr bwMode="auto">
          <a:xfrm>
            <a:off x="7747198" y="4205793"/>
            <a:ext cx="55893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FF"/>
                </a:solidFill>
                <a:ea typeface="Gill Sans" charset="0"/>
                <a:cs typeface="Gill Sans" charset="0"/>
              </a:rPr>
              <a:t>5x50</a:t>
            </a: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175817" y="5721568"/>
            <a:ext cx="1020812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Gill Sans" charset="0"/>
                <a:cs typeface="Gill Sans" charset="0"/>
              </a:rPr>
              <a:t>Generated</a:t>
            </a:r>
          </a:p>
        </p:txBody>
      </p:sp>
      <p:sp>
        <p:nvSpPr>
          <p:cNvPr id="19" name="Rectangle 8"/>
          <p:cNvSpPr>
            <a:spLocks/>
          </p:cNvSpPr>
          <p:nvPr/>
        </p:nvSpPr>
        <p:spPr bwMode="auto">
          <a:xfrm>
            <a:off x="1209303" y="6001960"/>
            <a:ext cx="2215250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a typeface="Gill Sans" charset="0"/>
                <a:cs typeface="Gill Sans" charset="0"/>
              </a:rPr>
              <a:t>Quad aperture limited</a:t>
            </a:r>
          </a:p>
        </p:txBody>
      </p:sp>
      <p:sp>
        <p:nvSpPr>
          <p:cNvPr id="20" name="Rectangle 9"/>
          <p:cNvSpPr>
            <a:spLocks/>
          </p:cNvSpPr>
          <p:nvPr/>
        </p:nvSpPr>
        <p:spPr bwMode="auto">
          <a:xfrm>
            <a:off x="1188518" y="6234330"/>
            <a:ext cx="2159546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a typeface="Gill Sans" charset="0"/>
                <a:cs typeface="Gill Sans" charset="0"/>
              </a:rPr>
              <a:t>RP (at 20m) accepted 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15244" y="6364139"/>
            <a:ext cx="429741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703659" y="6141815"/>
            <a:ext cx="428625" cy="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703659" y="5861422"/>
            <a:ext cx="42862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00FF"/>
                </a:solidFill>
              </a:rPr>
              <a:t>Dedicated detector is essential to do the full </a:t>
            </a:r>
            <a:r>
              <a:rPr lang="en-US" sz="2000" dirty="0" err="1" smtClean="0">
                <a:solidFill>
                  <a:srgbClr val="FF00FF"/>
                </a:solidFill>
              </a:rPr>
              <a:t>eRHIC</a:t>
            </a:r>
            <a:r>
              <a:rPr lang="en-US" sz="2000" dirty="0" smtClean="0">
                <a:solidFill>
                  <a:srgbClr val="FF00FF"/>
                </a:solidFill>
              </a:rPr>
              <a:t> physics program</a:t>
            </a:r>
          </a:p>
          <a:p>
            <a:pPr lvl="1"/>
            <a:r>
              <a:rPr lang="en-US" sz="1800" dirty="0" smtClean="0"/>
              <a:t>essential to form a </a:t>
            </a:r>
            <a:r>
              <a:rPr lang="en-US" sz="1800" dirty="0" err="1" smtClean="0"/>
              <a:t>eRHIC</a:t>
            </a:r>
            <a:r>
              <a:rPr lang="en-US" sz="1800" dirty="0" smtClean="0"/>
              <a:t> community with new groups</a:t>
            </a:r>
          </a:p>
          <a:p>
            <a:r>
              <a:rPr lang="en-US" sz="2000" dirty="0" smtClean="0"/>
              <a:t>IR and detector design need to go hand in hand </a:t>
            </a:r>
            <a:endParaRPr lang="en-US" sz="2000" dirty="0" smtClean="0"/>
          </a:p>
          <a:p>
            <a:pPr lvl="1"/>
            <a:r>
              <a:rPr lang="en-US" sz="1800" dirty="0" smtClean="0"/>
              <a:t>Need to look into this for </a:t>
            </a:r>
            <a:r>
              <a:rPr lang="en-US" sz="1800" dirty="0" err="1" smtClean="0"/>
              <a:t>eSTAR</a:t>
            </a:r>
            <a:endParaRPr lang="en-US" sz="1800" dirty="0" smtClean="0"/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eRHIC</a:t>
            </a:r>
            <a:r>
              <a:rPr lang="en-US" sz="2000" dirty="0" smtClean="0"/>
              <a:t>-TF has developed many tools, which could be shared</a:t>
            </a:r>
          </a:p>
          <a:p>
            <a:pPr lvl="1"/>
            <a:r>
              <a:rPr lang="en-US" sz="1800" dirty="0" smtClean="0"/>
              <a:t>Maybe some of the results on the requirements for different physics coming from the </a:t>
            </a:r>
            <a:r>
              <a:rPr lang="en-US" sz="1800" dirty="0" err="1" smtClean="0"/>
              <a:t>eRHIC</a:t>
            </a:r>
            <a:r>
              <a:rPr lang="en-US" sz="1800" dirty="0" smtClean="0"/>
              <a:t>-TF can be used how to upgrade STAR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dirty="0" err="1" smtClean="0"/>
              <a:t>eSTAR</a:t>
            </a:r>
            <a:endParaRPr lang="en-US" sz="1800" dirty="0" smtClean="0"/>
          </a:p>
          <a:p>
            <a:r>
              <a:rPr lang="en-US" sz="2000" dirty="0" smtClean="0"/>
              <a:t>what is the cost for a new detector? </a:t>
            </a:r>
            <a:endParaRPr lang="en-US" sz="2000" dirty="0" smtClean="0"/>
          </a:p>
          <a:p>
            <a:pPr lvl="1"/>
            <a:r>
              <a:rPr lang="en-US" sz="1800" dirty="0" smtClean="0"/>
              <a:t>How </a:t>
            </a:r>
            <a:r>
              <a:rPr lang="en-US" sz="1800" dirty="0" smtClean="0"/>
              <a:t>can </a:t>
            </a:r>
            <a:r>
              <a:rPr lang="en-US" sz="1800" dirty="0" smtClean="0"/>
              <a:t>the new detector be staged with the staging of the machine</a:t>
            </a:r>
          </a:p>
          <a:p>
            <a:pPr lvl="1"/>
            <a:r>
              <a:rPr lang="en-US" sz="1800" dirty="0" smtClean="0"/>
              <a:t>How do the cost of </a:t>
            </a:r>
            <a:r>
              <a:rPr lang="en-US" sz="1800" dirty="0" err="1" smtClean="0"/>
              <a:t>eSTAR</a:t>
            </a:r>
            <a:r>
              <a:rPr lang="en-US" sz="1800" dirty="0" smtClean="0"/>
              <a:t> upgrades compare with a new detector taking also the physics capabilities into account</a:t>
            </a:r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31</a:t>
            </a:fld>
            <a:endParaRPr lang="en-US" altLang="ja-JP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92138"/>
          </a:xfrm>
        </p:spPr>
        <p:txBody>
          <a:bodyPr/>
          <a:lstStyle/>
          <a:p>
            <a:r>
              <a:rPr lang="en-US" dirty="0" smtClean="0"/>
              <a:t>and Summary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32</a:t>
            </a:fld>
            <a:endParaRPr lang="en-US" altLang="ja-JP" dirty="0"/>
          </a:p>
        </p:txBody>
      </p:sp>
      <p:sp>
        <p:nvSpPr>
          <p:cNvPr id="7" name="TextBox 6"/>
          <p:cNvSpPr txBox="1"/>
          <p:nvPr/>
        </p:nvSpPr>
        <p:spPr>
          <a:xfrm>
            <a:off x="3588460" y="3118534"/>
            <a:ext cx="196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BACKUP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be answered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H1 and Zeus have been asymmetric detectors (IR not in the center), is this a good idea for the </a:t>
            </a:r>
            <a:r>
              <a:rPr lang="en-US" dirty="0" err="1" smtClean="0"/>
              <a:t>eRHIC</a:t>
            </a:r>
            <a:r>
              <a:rPr lang="en-US" dirty="0" smtClean="0"/>
              <a:t> detector</a:t>
            </a:r>
          </a:p>
          <a:p>
            <a:r>
              <a:rPr lang="en-US" dirty="0" smtClean="0"/>
              <a:t>What material budget can we tolerate?</a:t>
            </a:r>
          </a:p>
          <a:p>
            <a:r>
              <a:rPr lang="en-US" dirty="0" smtClean="0"/>
              <a:t>What momentum/energy resolution can we tolerate?</a:t>
            </a:r>
          </a:p>
          <a:p>
            <a:r>
              <a:rPr lang="en-US" dirty="0" smtClean="0"/>
              <a:t>What is the vertex-resolution?</a:t>
            </a:r>
          </a:p>
          <a:p>
            <a:r>
              <a:rPr lang="en-US" dirty="0" smtClean="0"/>
              <a:t>What is the optimum coverage of barrel in rapidity (1, 1.5 or 2)</a:t>
            </a:r>
          </a:p>
          <a:p>
            <a:r>
              <a:rPr lang="en-US" dirty="0" smtClean="0"/>
              <a:t>Can we track from the insight out (occupancy in MAPS, resolution mismatch MAPS – TPC)</a:t>
            </a:r>
          </a:p>
          <a:p>
            <a:r>
              <a:rPr lang="en-US" dirty="0" smtClean="0"/>
              <a:t>Can we make a projective </a:t>
            </a:r>
            <a:r>
              <a:rPr lang="en-US" dirty="0" err="1" smtClean="0"/>
              <a:t>ECal</a:t>
            </a:r>
            <a:r>
              <a:rPr lang="en-US" dirty="0" smtClean="0"/>
              <a:t> in the barrel with the changing kinematics for different beam energy combinations</a:t>
            </a:r>
          </a:p>
          <a:p>
            <a:r>
              <a:rPr lang="en-US" dirty="0" smtClean="0"/>
              <a:t>…………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13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03-07 at 7.37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727" y="1325262"/>
            <a:ext cx="4225439" cy="26242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Combined function magnet with zero field for electron passage Brett Parker-March-2011-BNL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3837-95B9-1F49-ADA3-E38B6FE44818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82057" y="1257722"/>
            <a:ext cx="3358506" cy="1588"/>
          </a:xfrm>
          <a:prstGeom prst="straightConnector1">
            <a:avLst/>
          </a:prstGeom>
          <a:ln w="6350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4002217" y="2485081"/>
            <a:ext cx="2759678" cy="1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7448379" y="2395044"/>
            <a:ext cx="2581985" cy="2384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19842" y="863597"/>
            <a:ext cx="86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cm</a:t>
            </a:r>
            <a:endParaRPr lang="en-US" dirty="0"/>
          </a:p>
        </p:txBody>
      </p:sp>
      <p:pic>
        <p:nvPicPr>
          <p:cNvPr id="20" name="Picture 19" descr="Screen shot 2011-03-07 at 7.37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5243"/>
            <a:ext cx="4462162" cy="2844279"/>
          </a:xfrm>
          <a:prstGeom prst="rect">
            <a:avLst/>
          </a:prstGeom>
        </p:spPr>
      </p:pic>
      <p:pic>
        <p:nvPicPr>
          <p:cNvPr id="23" name="Picture 22" descr="Screen shot 2011-03-09 at 4.05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53" y="4058159"/>
            <a:ext cx="3822947" cy="234676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rot="5400000">
            <a:off x="2495453" y="3584388"/>
            <a:ext cx="220387" cy="1588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583581" y="3539461"/>
            <a:ext cx="45719" cy="45719"/>
          </a:xfrm>
          <a:prstGeom prst="ellipse">
            <a:avLst/>
          </a:prstGeom>
          <a:solidFill>
            <a:srgbClr val="0000FF">
              <a:alpha val="48000"/>
            </a:srgbClr>
          </a:solidFill>
          <a:ln w="25400">
            <a:solidFill>
              <a:srgbClr val="000090">
                <a:alpha val="4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71659" y="3634088"/>
            <a:ext cx="8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4.5 cm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887915" y="3584389"/>
            <a:ext cx="220387" cy="1588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606441" y="3687229"/>
            <a:ext cx="392462" cy="1588"/>
          </a:xfrm>
          <a:prstGeom prst="straightConnector1">
            <a:avLst/>
          </a:prstGeom>
          <a:ln w="6350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40127" y="3167211"/>
            <a:ext cx="8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22 mm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263588" y="3476577"/>
            <a:ext cx="153147" cy="1588"/>
          </a:xfrm>
          <a:prstGeom prst="straightConnector1">
            <a:avLst/>
          </a:prstGeom>
          <a:ln w="635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2604855" y="3474990"/>
            <a:ext cx="140587" cy="1586"/>
          </a:xfrm>
          <a:prstGeom prst="straightConnector1">
            <a:avLst/>
          </a:prstGeom>
          <a:ln w="635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77141" y="375678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2.432 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31623" y="3769489"/>
            <a:ext cx="1348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5.4 E-04 T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3566041" y="1814286"/>
            <a:ext cx="1925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</a:rPr>
              <a:t>Protons/ions enter with offset 22 mm</a:t>
            </a:r>
          </a:p>
        </p:txBody>
      </p:sp>
      <p:cxnSp>
        <p:nvCxnSpPr>
          <p:cNvPr id="46" name="Straight Arrow Connector 45"/>
          <p:cNvCxnSpPr>
            <a:endCxn id="32" idx="0"/>
          </p:cNvCxnSpPr>
          <p:nvPr/>
        </p:nvCxnSpPr>
        <p:spPr>
          <a:xfrm rot="10800000" flipV="1">
            <a:off x="2568721" y="2645283"/>
            <a:ext cx="997320" cy="52192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28761" y="603121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 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152246" y="603121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into Machine: IR-Design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35</a:t>
            </a:fld>
            <a:endParaRPr lang="en-US" altLang="ja-JP"/>
          </a:p>
        </p:txBody>
      </p:sp>
      <p:grpSp>
        <p:nvGrpSpPr>
          <p:cNvPr id="16" name="Group 15"/>
          <p:cNvGrpSpPr/>
          <p:nvPr/>
        </p:nvGrpSpPr>
        <p:grpSpPr>
          <a:xfrm>
            <a:off x="4267200" y="1798638"/>
            <a:ext cx="4572363" cy="3612163"/>
            <a:chOff x="0" y="2979738"/>
            <a:chExt cx="4572363" cy="3612163"/>
          </a:xfrm>
        </p:grpSpPr>
        <p:pic>
          <p:nvPicPr>
            <p:cNvPr id="14" name="Picture 5" descr="VerticalMAtching2.pdf"/>
            <p:cNvPicPr>
              <a:picLocks noChangeAspect="1"/>
            </p:cNvPicPr>
            <p:nvPr/>
          </p:nvPicPr>
          <p:blipFill>
            <a:blip r:embed="rId2"/>
            <a:srcRect r="9090" b="7058"/>
            <a:stretch>
              <a:fillRect/>
            </a:stretch>
          </p:blipFill>
          <p:spPr bwMode="auto">
            <a:xfrm>
              <a:off x="0" y="2979738"/>
              <a:ext cx="4572363" cy="361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981200" y="5397500"/>
              <a:ext cx="19312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space for </a:t>
              </a:r>
            </a:p>
            <a:p>
              <a:r>
                <a:rPr lang="en-US" dirty="0" smtClean="0"/>
                <a:t>low-</a:t>
              </a:r>
              <a:r>
                <a:rPr lang="en-US" dirty="0" smtClean="0">
                  <a:latin typeface="Symbol" charset="2"/>
                  <a:cs typeface="Symbol" charset="2"/>
                </a:rPr>
                <a:t>Q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dirty="0" smtClean="0"/>
                <a:t>-tagger</a:t>
              </a:r>
              <a:endParaRPr lang="en-US" dirty="0"/>
            </a:p>
          </p:txBody>
        </p:sp>
      </p:grpSp>
      <p:pic>
        <p:nvPicPr>
          <p:cNvPr id="17" name="Picture 16" descr="eic-det-v7.eps"/>
          <p:cNvPicPr>
            <a:picLocks noChangeAspect="1"/>
          </p:cNvPicPr>
          <p:nvPr/>
        </p:nvPicPr>
        <p:blipFill>
          <a:blip r:embed="rId3"/>
          <a:srcRect b="9438"/>
          <a:stretch>
            <a:fillRect/>
          </a:stretch>
        </p:blipFill>
        <p:spPr>
          <a:xfrm flipH="1">
            <a:off x="584200" y="3784600"/>
            <a:ext cx="4349750" cy="30708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0" y="838200"/>
            <a:ext cx="9315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Outgoing electron direction currently under detailed design</a:t>
            </a:r>
          </a:p>
          <a:p>
            <a:pPr>
              <a:buClr>
                <a:srgbClr val="0000FF"/>
              </a:buCl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 detect low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scattered leptons</a:t>
            </a:r>
            <a:r>
              <a:rPr lang="en-US" dirty="0" smtClean="0"/>
              <a:t> </a:t>
            </a:r>
          </a:p>
          <a:p>
            <a:pPr>
              <a:buClr>
                <a:srgbClr val="0000FF"/>
              </a:buClr>
              <a:buFont typeface="Wingdings" charset="2"/>
              <a:buChar char="à"/>
            </a:pPr>
            <a:r>
              <a:rPr lang="en-US" dirty="0" smtClean="0"/>
              <a:t> want to use the vertical bend to separate very low-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’ from beam-electrons</a:t>
            </a:r>
          </a:p>
          <a:p>
            <a:pPr>
              <a:buClr>
                <a:srgbClr val="0000FF"/>
              </a:buClr>
              <a:buFont typeface="Wingdings" charset="2"/>
              <a:buChar char="à"/>
            </a:pPr>
            <a:r>
              <a:rPr lang="en-US" dirty="0" smtClean="0"/>
              <a:t> can make bend faster for outgoing beam </a:t>
            </a:r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</a:t>
            </a:r>
            <a:r>
              <a:rPr lang="en-US" dirty="0" smtClean="0"/>
              <a:t>faster separation</a:t>
            </a:r>
          </a:p>
          <a:p>
            <a:pPr>
              <a:buClr>
                <a:srgbClr val="0000FF"/>
              </a:buClr>
              <a:buFont typeface="Wingdings" charset="2"/>
              <a:buChar char="à"/>
            </a:pPr>
            <a:r>
              <a:rPr lang="en-US" dirty="0" smtClean="0"/>
              <a:t> for 0.1</a:t>
            </a:r>
            <a:r>
              <a:rPr lang="en-US" baseline="30000" dirty="0" smtClean="0"/>
              <a:t>o</a:t>
            </a:r>
            <a:r>
              <a:rPr lang="en-US" dirty="0" smtClean="0"/>
              <a:t>&lt;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&lt;1</a:t>
            </a:r>
            <a:r>
              <a:rPr lang="en-US" baseline="30000" dirty="0" smtClean="0"/>
              <a:t>o</a:t>
            </a:r>
            <a:r>
              <a:rPr lang="en-US" dirty="0" smtClean="0"/>
              <a:t> will add </a:t>
            </a:r>
            <a:r>
              <a:rPr lang="en-US" dirty="0" err="1" smtClean="0"/>
              <a:t>calorimetry</a:t>
            </a:r>
            <a:r>
              <a:rPr lang="en-US" dirty="0" smtClean="0"/>
              <a:t> after the main detector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Pillars of the </a:t>
            </a:r>
            <a:r>
              <a:rPr lang="en-US" dirty="0" err="1" smtClean="0"/>
              <a:t>eRHIC</a:t>
            </a:r>
            <a:r>
              <a:rPr lang="en-US" dirty="0" smtClean="0"/>
              <a:t> Physics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36</a:t>
            </a:fld>
            <a:endParaRPr lang="en-US" altLang="ja-JP"/>
          </a:p>
        </p:txBody>
      </p:sp>
      <p:pic>
        <p:nvPicPr>
          <p:cNvPr id="8" name="Picture 7" descr="roman-te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800100"/>
            <a:ext cx="6229350" cy="476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22039" y="2391509"/>
            <a:ext cx="492443" cy="2525892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err="1" smtClean="0">
                <a:solidFill>
                  <a:srgbClr val="80FF00"/>
                </a:solidFill>
              </a:rPr>
              <a:t>Hadronisation</a:t>
            </a:r>
            <a:endParaRPr lang="en-US" sz="2000" dirty="0">
              <a:solidFill>
                <a:srgbClr val="8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3139" y="2289909"/>
            <a:ext cx="492443" cy="2398653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rgbClr val="FF66FF"/>
                </a:solidFill>
              </a:rPr>
              <a:t>spin 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0439" y="2658209"/>
            <a:ext cx="492443" cy="2109862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rgbClr val="66CCFF"/>
                </a:solidFill>
              </a:rPr>
              <a:t>3D </a:t>
            </a:r>
            <a:r>
              <a:rPr lang="en-US" sz="2000" dirty="0" err="1" smtClean="0">
                <a:solidFill>
                  <a:srgbClr val="66CCFF"/>
                </a:solidFill>
              </a:rPr>
              <a:t>Imiging</a:t>
            </a:r>
            <a:endParaRPr lang="en-US" sz="2000" dirty="0" smtClean="0">
              <a:solidFill>
                <a:srgbClr val="66CC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4839" y="2518509"/>
            <a:ext cx="1107996" cy="2193143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physics of </a:t>
            </a:r>
          </a:p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strong color </a:t>
            </a:r>
          </a:p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/>
                <a:cs typeface="Comic Sans MS"/>
              </a:rPr>
              <a:t>fields</a:t>
            </a:r>
            <a:endParaRPr lang="en-US" sz="2000" dirty="0">
              <a:solidFill>
                <a:srgbClr val="FFFF66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3739" y="2493109"/>
            <a:ext cx="492443" cy="2327270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Electro Weak</a:t>
            </a:r>
          </a:p>
        </p:txBody>
      </p:sp>
      <p:sp>
        <p:nvSpPr>
          <p:cNvPr id="16" name="Curved Right Arrow 15"/>
          <p:cNvSpPr/>
          <p:nvPr/>
        </p:nvSpPr>
        <p:spPr bwMode="auto">
          <a:xfrm>
            <a:off x="393700" y="53975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892800"/>
            <a:ext cx="91238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Wide physics program with </a:t>
            </a:r>
            <a:r>
              <a:rPr lang="en-US" sz="1700" dirty="0" smtClean="0">
                <a:solidFill>
                  <a:srgbClr val="FF00FF"/>
                </a:solidFill>
              </a:rPr>
              <a:t>high requirements </a:t>
            </a:r>
            <a:r>
              <a:rPr lang="en-US" sz="1700" dirty="0" smtClean="0"/>
              <a:t>on detector and machine performance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resolution vs. B-field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37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1460500"/>
            <a:ext cx="4652010" cy="4732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0"/>
            <a:ext cx="4629150" cy="476631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" y="810577"/>
            <a:ext cx="2794635" cy="4616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98800" y="825500"/>
            <a:ext cx="370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lectrons: P &gt; 0.5 </a:t>
            </a:r>
            <a:r>
              <a:rPr lang="en-US" dirty="0" err="1" smtClean="0"/>
              <a:t>GeV</a:t>
            </a:r>
            <a:r>
              <a:rPr lang="en-US" dirty="0" smtClean="0"/>
              <a:t>, 3%X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2794000" y="1866900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5100"/>
            <a:ext cx="472059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03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38</a:t>
            </a:fld>
            <a:endParaRPr 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63501" y="8600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192588" y="876300"/>
          <a:ext cx="2984500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18" name="Equation" r:id="rId5" imgW="1701800" imgH="1485900" progId="Equation.DSMT4">
                  <p:embed/>
                </p:oleObj>
              </mc:Choice>
              <mc:Fallback>
                <p:oleObj name="Equation" r:id="rId5" imgW="1701800" imgH="148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2588" y="876300"/>
                        <a:ext cx="2984500" cy="260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101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19558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7728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19" name="Equation" r:id="rId7" imgW="127000" imgH="203200" progId="Equation.DSMT4">
                  <p:embed/>
                </p:oleObj>
              </mc:Choice>
              <mc:Fallback>
                <p:oleObj name="Equation" r:id="rId7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8100" y="7239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3995677"/>
            <a:ext cx="8403713" cy="27392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Challenge:</a:t>
            </a:r>
          </a:p>
          <a:p>
            <a:r>
              <a:rPr lang="en-US" dirty="0" smtClean="0"/>
              <a:t>need to cover </a:t>
            </a:r>
            <a:r>
              <a:rPr lang="en-US" dirty="0" smtClean="0">
                <a:solidFill>
                  <a:srgbClr val="3366FF"/>
                </a:solidFill>
              </a:rPr>
              <a:t>wide</a:t>
            </a:r>
            <a:r>
              <a:rPr lang="en-US" dirty="0" smtClean="0"/>
              <a:t> range in beam energies </a:t>
            </a:r>
          </a:p>
          <a:p>
            <a:r>
              <a:rPr lang="en-US" dirty="0" smtClean="0"/>
              <a:t>lepton: 5 - 30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hadron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dirty="0" smtClean="0"/>
              <a:t>/Au) 100 – 325 </a:t>
            </a:r>
            <a:r>
              <a:rPr lang="en-US" dirty="0" err="1" smtClean="0"/>
              <a:t>GeV</a:t>
            </a:r>
            <a:r>
              <a:rPr lang="en-US" dirty="0" smtClean="0"/>
              <a:t> / 25 – 130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1400" dirty="0" smtClean="0"/>
          </a:p>
          <a:p>
            <a:r>
              <a:rPr lang="en-US" dirty="0" smtClean="0">
                <a:solidFill>
                  <a:srgbClr val="FF00FF"/>
                </a:solidFill>
              </a:rPr>
              <a:t>Resolution in </a:t>
            </a:r>
            <a:r>
              <a:rPr lang="en-US" dirty="0" err="1" smtClean="0">
                <a:solidFill>
                  <a:srgbClr val="FF00FF"/>
                </a:solidFill>
              </a:rPr>
              <a:t>x</a:t>
            </a:r>
            <a:r>
              <a:rPr lang="en-US" dirty="0" smtClean="0">
                <a:solidFill>
                  <a:srgbClr val="FF00FF"/>
                </a:solidFill>
              </a:rPr>
              <a:t>, Q</a:t>
            </a:r>
            <a:r>
              <a:rPr lang="en-US" baseline="30000" dirty="0" smtClean="0">
                <a:solidFill>
                  <a:srgbClr val="FF00FF"/>
                </a:solidFill>
              </a:rPr>
              <a:t>2</a:t>
            </a:r>
            <a:r>
              <a:rPr lang="en-US" dirty="0" smtClean="0">
                <a:solidFill>
                  <a:srgbClr val="FF00FF"/>
                </a:solidFill>
              </a:rPr>
              <a:t> dominated how well the scattered lepton is measured</a:t>
            </a:r>
          </a:p>
          <a:p>
            <a:endParaRPr lang="en-US" sz="1400" dirty="0" smtClean="0"/>
          </a:p>
          <a:p>
            <a:r>
              <a:rPr lang="en-US" dirty="0" smtClean="0"/>
              <a:t>low momentum: Multiple scattering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material</a:t>
            </a:r>
          </a:p>
          <a:p>
            <a:r>
              <a:rPr lang="en-US" dirty="0" smtClean="0">
                <a:sym typeface="Wingdings"/>
              </a:rPr>
              <a:t>high momentum: position resolution from tracking detector </a:t>
            </a:r>
          </a:p>
          <a:p>
            <a:r>
              <a:rPr lang="en-US" dirty="0" smtClean="0">
                <a:sym typeface="Wingdings"/>
              </a:rPr>
              <a:t>all momenta: </a:t>
            </a:r>
            <a:r>
              <a:rPr lang="en-US" dirty="0" err="1" smtClean="0">
                <a:sym typeface="Wingdings"/>
              </a:rPr>
              <a:t>Brems-strahlung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material</a:t>
            </a:r>
            <a:endParaRPr lang="en-US" dirty="0"/>
          </a:p>
        </p:txBody>
      </p:sp>
      <p:grpSp>
        <p:nvGrpSpPr>
          <p:cNvPr id="2" name="Group 32"/>
          <p:cNvGrpSpPr/>
          <p:nvPr/>
        </p:nvGrpSpPr>
        <p:grpSpPr>
          <a:xfrm>
            <a:off x="2962323" y="3446398"/>
            <a:ext cx="2911825" cy="834534"/>
            <a:chOff x="1006523" y="3433698"/>
            <a:chExt cx="2911825" cy="834534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263823" y="3839542"/>
              <a:ext cx="1574083" cy="1588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triangle"/>
              <a:tailEnd type="none"/>
            </a:ln>
            <a:effectLst>
              <a:glow rad="63500">
                <a:srgbClr val="66CC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0800000">
              <a:off x="1028504" y="3834778"/>
              <a:ext cx="1104626" cy="3176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  <a:effectLst>
              <a:glow rad="63500">
                <a:srgbClr val="FF0000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15530" y="3465964"/>
              <a:ext cx="454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-</a:t>
              </a:r>
              <a:endParaRPr lang="en-US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40123" y="3433698"/>
              <a:ext cx="682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p</a:t>
              </a:r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/A</a:t>
              </a:r>
              <a:endParaRPr lang="en-US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6523" y="3898900"/>
              <a:ext cx="2911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0</a:t>
              </a:r>
              <a:r>
                <a:rPr lang="en-US" baseline="30000" dirty="0" smtClean="0">
                  <a:latin typeface="Comic Sans MS"/>
                  <a:cs typeface="Comic Sans MS"/>
                </a:rPr>
                <a:t>o                             </a:t>
              </a:r>
              <a:r>
                <a:rPr lang="en-US" b="1" dirty="0" smtClean="0">
                  <a:latin typeface="Comic Sans MS"/>
                  <a:cs typeface="Comic Sans MS"/>
                </a:rPr>
                <a:t>180</a:t>
              </a:r>
              <a:r>
                <a:rPr lang="en-US" b="1" baseline="30000" dirty="0" smtClean="0">
                  <a:latin typeface="Comic Sans MS"/>
                  <a:cs typeface="Comic Sans MS"/>
                </a:rPr>
                <a:t>o</a:t>
              </a:r>
              <a:r>
                <a:rPr lang="en-US" b="1" dirty="0" smtClean="0">
                  <a:latin typeface="Comic Sans MS"/>
                  <a:cs typeface="Comic Sans MS"/>
                </a:rPr>
                <a:t>                  </a:t>
              </a:r>
              <a:endParaRPr lang="en-US" b="1" baseline="30000" dirty="0"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147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860416"/>
              </p:ext>
            </p:extLst>
          </p:nvPr>
        </p:nvGraphicFramePr>
        <p:xfrm>
          <a:off x="6167438" y="3863975"/>
          <a:ext cx="2516187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0" name="Equation" r:id="rId9" imgW="1435100" imgH="685800" progId="Equation.3">
                  <p:embed/>
                </p:oleObj>
              </mc:Choice>
              <mc:Fallback>
                <p:oleObj name="Equation" r:id="rId9" imgW="14351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3863975"/>
                        <a:ext cx="2516187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52794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How to detect coherent/in-coherent events in </a:t>
            </a:r>
            <a:r>
              <a:rPr lang="en-US" sz="2400" dirty="0" err="1" smtClean="0"/>
              <a:t>ep</a:t>
            </a:r>
            <a:r>
              <a:rPr lang="en-US" sz="2400" dirty="0" smtClean="0"/>
              <a:t>/A</a:t>
            </a:r>
            <a:r>
              <a:rPr lang="en-US" sz="2800" dirty="0" smtClean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0" y="930275"/>
            <a:ext cx="6146800" cy="4489449"/>
          </a:xfrm>
        </p:spPr>
        <p:txBody>
          <a:bodyPr/>
          <a:lstStyle/>
          <a:p>
            <a:r>
              <a:rPr lang="en-US" sz="1800" dirty="0" err="1" smtClean="0"/>
              <a:t>e+p</a:t>
            </a:r>
            <a:r>
              <a:rPr lang="en-US" sz="1800" dirty="0" smtClean="0"/>
              <a:t>/A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err="1" smtClean="0">
                <a:sym typeface="Wingdings"/>
              </a:rPr>
              <a:t>e’+</a:t>
            </a:r>
            <a:r>
              <a:rPr lang="en-US" sz="1800" dirty="0" err="1" smtClean="0">
                <a:solidFill>
                  <a:srgbClr val="FF00FF"/>
                </a:solidFill>
                <a:sym typeface="Wingdings"/>
              </a:rPr>
              <a:t>p</a:t>
            </a:r>
            <a:r>
              <a:rPr lang="en-US" sz="1800" dirty="0" smtClean="0">
                <a:solidFill>
                  <a:srgbClr val="FF00FF"/>
                </a:solidFill>
                <a:sym typeface="Wingdings"/>
              </a:rPr>
              <a:t>’/A’ </a:t>
            </a:r>
            <a:r>
              <a:rPr lang="en-US" sz="1800" dirty="0" smtClean="0">
                <a:sym typeface="Wingdings"/>
              </a:rPr>
              <a:t>+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/ J/</a:t>
            </a:r>
            <a:r>
              <a:rPr lang="en-US" sz="1800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sz="1800" dirty="0" smtClean="0">
                <a:sym typeface="Wingdings"/>
              </a:rPr>
              <a:t>/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/ 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8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latin typeface="+mj-lt"/>
                <a:cs typeface="Symbol" charset="2"/>
                <a:sym typeface="Wingdings"/>
              </a:rPr>
              <a:t>/ jet</a:t>
            </a:r>
          </a:p>
          <a:p>
            <a:r>
              <a:rPr lang="en-US" sz="1800" dirty="0" smtClean="0">
                <a:cs typeface="Symbol" charset="2"/>
                <a:sym typeface="Wingdings"/>
              </a:rPr>
              <a:t>Challenges to detect </a:t>
            </a:r>
            <a:r>
              <a:rPr lang="en-US" sz="1800" dirty="0" err="1" smtClean="0">
                <a:solidFill>
                  <a:srgbClr val="FF00FF"/>
                </a:solidFill>
                <a:cs typeface="Symbol" charset="2"/>
                <a:sym typeface="Wingdings"/>
              </a:rPr>
              <a:t>p</a:t>
            </a:r>
            <a:r>
              <a:rPr lang="en-US" sz="1800" dirty="0" smtClean="0">
                <a:solidFill>
                  <a:srgbClr val="FF00FF"/>
                </a:solidFill>
                <a:cs typeface="Symbol" charset="2"/>
                <a:sym typeface="Wingdings"/>
              </a:rPr>
              <a:t>’/A’</a:t>
            </a:r>
          </a:p>
          <a:p>
            <a:pPr lvl="1"/>
            <a:r>
              <a:rPr lang="en-US" sz="1600" dirty="0" smtClean="0"/>
              <a:t>Beam angular divergence limits smallest outgoing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/>
              <a:t>min</a:t>
            </a:r>
            <a:r>
              <a:rPr lang="en-US" sz="1600" dirty="0" smtClean="0"/>
              <a:t> for p/A that can be measured</a:t>
            </a:r>
          </a:p>
          <a:p>
            <a:pPr lvl="1"/>
            <a:r>
              <a:rPr lang="en-US" sz="1600" dirty="0" smtClean="0"/>
              <a:t>Can measure the nucleus if it is separated from the beam in Si (Roman Pot) “beamline” detectors</a:t>
            </a:r>
          </a:p>
          <a:p>
            <a:pPr lvl="2"/>
            <a:r>
              <a:rPr lang="en-US" sz="1400" dirty="0" smtClean="0"/>
              <a:t>p</a:t>
            </a:r>
            <a:r>
              <a:rPr lang="en-US" sz="1400" baseline="-25000" dirty="0" smtClean="0"/>
              <a:t>Tmin</a:t>
            </a:r>
            <a:r>
              <a:rPr lang="en-US" sz="1400" dirty="0" smtClean="0"/>
              <a:t> ~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z</a:t>
            </a:r>
            <a:r>
              <a:rPr lang="en-US" sz="1400" baseline="30000" dirty="0" err="1" smtClean="0"/>
              <a:t>A</a:t>
            </a:r>
            <a:r>
              <a:rPr lang="en-US" sz="1400" baseline="30000" dirty="0" smtClean="0"/>
              <a:t> </a:t>
            </a:r>
            <a:r>
              <a:rPr lang="en-US" sz="1400" dirty="0" err="1" smtClean="0"/>
              <a:t>θ</a:t>
            </a:r>
            <a:r>
              <a:rPr lang="en-US" sz="1400" baseline="-25000" dirty="0" err="1" smtClean="0"/>
              <a:t>min</a:t>
            </a:r>
            <a:endParaRPr lang="en-US" sz="1400" baseline="-25000" dirty="0" smtClean="0"/>
          </a:p>
          <a:p>
            <a:pPr lvl="3"/>
            <a:r>
              <a:rPr lang="en-US" sz="1200" dirty="0" smtClean="0"/>
              <a:t>For beam energies = 100 GeV/n and </a:t>
            </a:r>
            <a:r>
              <a:rPr lang="en-US" sz="1200" dirty="0" err="1" smtClean="0"/>
              <a:t>θ</a:t>
            </a:r>
            <a:r>
              <a:rPr lang="en-US" sz="1200" baseline="-25000" dirty="0" err="1" smtClean="0"/>
              <a:t>min</a:t>
            </a:r>
            <a:r>
              <a:rPr lang="en-US" sz="1200" dirty="0" smtClean="0"/>
              <a:t> = 0.1 </a:t>
            </a:r>
            <a:r>
              <a:rPr lang="en-US" sz="1200" dirty="0" err="1" smtClean="0"/>
              <a:t>mrad</a:t>
            </a:r>
            <a:endParaRPr lang="en-US" sz="1200" dirty="0" smtClean="0"/>
          </a:p>
          <a:p>
            <a:pPr lvl="1"/>
            <a:r>
              <a:rPr lang="en-US" sz="1600" dirty="0" smtClean="0"/>
              <a:t>Large momentum kicks, much larger </a:t>
            </a:r>
          </a:p>
          <a:p>
            <a:pPr lvl="1">
              <a:buNone/>
            </a:pPr>
            <a:r>
              <a:rPr lang="en-US" sz="1600" dirty="0" smtClean="0"/>
              <a:t>    than binding energy (~8 </a:t>
            </a:r>
            <a:r>
              <a:rPr lang="en-US" sz="1600" dirty="0" err="1" smtClean="0"/>
              <a:t>MeV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400" dirty="0" smtClean="0"/>
              <a:t>For large A, coherently diffractive nucleus </a:t>
            </a:r>
          </a:p>
          <a:p>
            <a:pPr lvl="2">
              <a:buNone/>
            </a:pPr>
            <a:r>
              <a:rPr lang="en-US" sz="1400" dirty="0" smtClean="0"/>
              <a:t>   cannot be separated from </a:t>
            </a:r>
            <a:r>
              <a:rPr lang="en-US" sz="1400" dirty="0" err="1" smtClean="0"/>
              <a:t>beamline</a:t>
            </a:r>
            <a:r>
              <a:rPr lang="en-US" sz="1400" dirty="0" smtClean="0"/>
              <a:t> </a:t>
            </a:r>
          </a:p>
          <a:p>
            <a:pPr lvl="2">
              <a:buNone/>
            </a:pPr>
            <a:r>
              <a:rPr lang="en-US" sz="1400" dirty="0" smtClean="0"/>
              <a:t>   without breaking up</a:t>
            </a:r>
          </a:p>
          <a:p>
            <a:pPr lvl="2">
              <a:buNone/>
            </a:pPr>
            <a:r>
              <a:rPr lang="en-US" sz="1400" dirty="0" smtClean="0"/>
              <a:t>  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break up neutron detection</a:t>
            </a:r>
          </a:p>
          <a:p>
            <a:pPr lvl="2">
              <a:buNone/>
            </a:pPr>
            <a:r>
              <a:rPr lang="en-US" sz="1400" dirty="0" smtClean="0">
                <a:sym typeface="Wingdings"/>
              </a:rPr>
              <a:t>  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veto incoherent events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9F4A-75E4-D346-82B3-3760DDF5F59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0" y="1060450"/>
            <a:ext cx="3444240" cy="1925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10360"/>
          <a:stretch>
            <a:fillRect/>
          </a:stretch>
        </p:blipFill>
        <p:spPr>
          <a:xfrm>
            <a:off x="5346700" y="3421391"/>
            <a:ext cx="3566160" cy="2848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3000" y="6223000"/>
            <a:ext cx="77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=√</a:t>
            </a:r>
            <a:r>
              <a:rPr lang="en-US" dirty="0" err="1" smtClean="0"/>
              <a:t>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33500" y="5537200"/>
            <a:ext cx="4142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incoherent dominates at a </a:t>
            </a:r>
            <a:r>
              <a:rPr lang="en-US" dirty="0" err="1" smtClean="0"/>
              <a:t>t</a:t>
            </a:r>
            <a:r>
              <a:rPr lang="en-US" dirty="0" smtClean="0"/>
              <a:t> at 1/e </a:t>
            </a:r>
          </a:p>
          <a:p>
            <a:r>
              <a:rPr lang="en-US" dirty="0" smtClean="0"/>
              <a:t>of coherent cross section</a:t>
            </a:r>
          </a:p>
          <a:p>
            <a:r>
              <a:rPr lang="en-US" dirty="0" err="1" smtClean="0">
                <a:solidFill>
                  <a:srgbClr val="FF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p</a:t>
            </a:r>
            <a:r>
              <a:rPr lang="en-US" baseline="-25000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&lt;&lt;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tmin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749800" y="4635500"/>
            <a:ext cx="1219200" cy="101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covered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</a:t>
            </a:fld>
            <a:endParaRPr lang="en-US" altLang="ja-JP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50801" y="707668"/>
            <a:ext cx="2628193" cy="205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 descr="sidis-diagram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325" y="763588"/>
            <a:ext cx="2840552" cy="202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574510" y="465576"/>
            <a:ext cx="3582190" cy="2430024"/>
            <a:chOff x="158750" y="908050"/>
            <a:chExt cx="4292600" cy="2665414"/>
          </a:xfrm>
        </p:grpSpPr>
        <p:grpSp>
          <p:nvGrpSpPr>
            <p:cNvPr id="9" name="Group 159"/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51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168"/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69"/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72"/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77"/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79"/>
            <p:cNvSpPr txBox="1">
              <a:spLocks noChangeArrowheads="1"/>
            </p:cNvSpPr>
            <p:nvPr/>
          </p:nvSpPr>
          <p:spPr bwMode="auto">
            <a:xfrm>
              <a:off x="1568450" y="908050"/>
              <a:ext cx="381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15" name="Line 203"/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04"/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344"/>
            <p:cNvGrpSpPr>
              <a:grpSpLocks/>
            </p:cNvGrpSpPr>
            <p:nvPr/>
          </p:nvGrpSpPr>
          <p:grpSpPr bwMode="auto">
            <a:xfrm>
              <a:off x="385763" y="1268411"/>
              <a:ext cx="3868750" cy="2305053"/>
              <a:chOff x="243" y="799"/>
              <a:chExt cx="2437" cy="1452"/>
            </a:xfrm>
          </p:grpSpPr>
          <p:sp>
            <p:nvSpPr>
              <p:cNvPr id="20" name="Freeform 174"/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Text Box 175"/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err="1">
                    <a:latin typeface="Times New Roman" pitchFamily="-112" charset="0"/>
                  </a:rPr>
                  <a:t>t</a:t>
                </a:r>
                <a:endParaRPr lang="en-US" sz="1600" b="1" dirty="0">
                  <a:latin typeface="Times New Roman" pitchFamily="-112" charset="0"/>
                </a:endParaRPr>
              </a:p>
            </p:txBody>
          </p:sp>
          <p:sp>
            <p:nvSpPr>
              <p:cNvPr id="22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33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565" cy="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600" b="1" dirty="0">
                      <a:latin typeface="Times New Roman" pitchFamily="-112" charset="0"/>
                    </a:rPr>
                    <a:t>(Q</a:t>
                  </a:r>
                  <a:r>
                    <a:rPr lang="en-US" sz="1600" b="1" baseline="30000" dirty="0">
                      <a:latin typeface="Times New Roman" pitchFamily="-112" charset="0"/>
                    </a:rPr>
                    <a:t>2</a:t>
                  </a:r>
                  <a:r>
                    <a:rPr lang="en-US" sz="1600" b="1" dirty="0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34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8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35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3" y="1006"/>
                  <a:ext cx="376" cy="2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 err="1">
                      <a:latin typeface="Symbol" pitchFamily="-112" charset="2"/>
                    </a:rPr>
                    <a:t>g</a:t>
                  </a:r>
                  <a:r>
                    <a:rPr lang="en-US" b="1" baseline="-25000" dirty="0" err="1">
                      <a:latin typeface="Times New Roman" pitchFamily="-112" charset="0"/>
                    </a:rPr>
                    <a:t>L</a:t>
                  </a:r>
                  <a:r>
                    <a:rPr lang="en-US" b="1" dirty="0">
                      <a:latin typeface="Times New Roman" pitchFamily="-112" charset="0"/>
                    </a:rPr>
                    <a:t>*</a:t>
                  </a:r>
                </a:p>
              </p:txBody>
            </p:sp>
            <p:grpSp>
              <p:nvGrpSpPr>
                <p:cNvPr id="36" name="Group 188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37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253"/>
                    <a:ext cx="38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x+ξ </a:t>
                    </a:r>
                  </a:p>
                </p:txBody>
              </p:sp>
              <p:sp>
                <p:nvSpPr>
                  <p:cNvPr id="38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39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41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9" y="1379"/>
                    <a:ext cx="1967" cy="505"/>
                    <a:chOff x="159" y="1379"/>
                    <a:chExt cx="1967" cy="505"/>
                  </a:xfrm>
                </p:grpSpPr>
                <p:grpSp>
                  <p:nvGrpSpPr>
                    <p:cNvPr id="42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79"/>
                      <a:ext cx="1967" cy="505"/>
                      <a:chOff x="241" y="625"/>
                      <a:chExt cx="1967" cy="505"/>
                    </a:xfrm>
                  </p:grpSpPr>
                  <p:grpSp>
                    <p:nvGrpSpPr>
                      <p:cNvPr id="44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625"/>
                        <a:ext cx="1967" cy="505"/>
                        <a:chOff x="241" y="625"/>
                        <a:chExt cx="1967" cy="505"/>
                      </a:xfrm>
                    </p:grpSpPr>
                    <p:grpSp>
                      <p:nvGrpSpPr>
                        <p:cNvPr id="46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625"/>
                          <a:ext cx="1536" cy="505"/>
                          <a:chOff x="672" y="625"/>
                          <a:chExt cx="1536" cy="505"/>
                        </a:xfrm>
                      </p:grpSpPr>
                      <p:sp>
                        <p:nvSpPr>
                          <p:cNvPr id="48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9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23"/>
                            <a:ext cx="1536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50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52" y="625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47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5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3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380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24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26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" name="Text Box 213"/>
              <p:cNvSpPr txBox="1">
                <a:spLocks noChangeArrowheads="1"/>
              </p:cNvSpPr>
              <p:nvPr/>
            </p:nvSpPr>
            <p:spPr bwMode="auto">
              <a:xfrm>
                <a:off x="2018" y="799"/>
                <a:ext cx="662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Symbol" pitchFamily="-112" charset="2"/>
                  </a:rPr>
                  <a:t>g</a:t>
                </a:r>
                <a:r>
                  <a:rPr lang="en-US" sz="1600" b="1" dirty="0" smtClean="0">
                    <a:latin typeface="Symbol" pitchFamily="-112" charset="2"/>
                  </a:rPr>
                  <a:t>, </a:t>
                </a:r>
                <a:r>
                  <a:rPr lang="en-US" sz="1600" b="1" dirty="0" err="1" smtClean="0">
                    <a:latin typeface="Symbol" pitchFamily="-112" charset="2"/>
                  </a:rPr>
                  <a:t>p,</a:t>
                </a:r>
                <a:r>
                  <a:rPr lang="en-US" sz="1600" dirty="0" err="1" smtClean="0">
                    <a:latin typeface="+mj-lt"/>
                  </a:rPr>
                  <a:t>J</a:t>
                </a:r>
                <a:r>
                  <a:rPr lang="en-US" sz="1600" dirty="0" smtClean="0">
                    <a:latin typeface="Symbol" pitchFamily="-112" charset="2"/>
                  </a:rPr>
                  <a:t>/Y</a:t>
                </a:r>
                <a:endParaRPr lang="en-US" sz="1600" b="1" dirty="0">
                  <a:latin typeface="Symbol" pitchFamily="-112" charset="2"/>
                </a:endParaRPr>
              </a:p>
            </p:txBody>
          </p:sp>
        </p:grpSp>
        <p:sp>
          <p:nvSpPr>
            <p:cNvPr id="18" name="Text Box 214"/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19" name="Text Box 215"/>
            <p:cNvSpPr txBox="1">
              <a:spLocks noChangeArrowheads="1"/>
            </p:cNvSpPr>
            <p:nvPr/>
          </p:nvSpPr>
          <p:spPr bwMode="auto">
            <a:xfrm>
              <a:off x="4064000" y="2852738"/>
              <a:ext cx="387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latin typeface="Times New Roman" pitchFamily="-112" charset="0"/>
                </a:rPr>
                <a:t>p</a:t>
              </a:r>
              <a:r>
                <a:rPr lang="en-US" b="1" dirty="0">
                  <a:latin typeface="Times New Roman" pitchFamily="-112" charset="0"/>
                </a:rPr>
                <a:t>’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0" y="2755900"/>
            <a:ext cx="62760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Inclusive Reactions: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Momentum/energy and angular resolution of e’ critical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Very good electron id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Moderate luminosity &gt;10</a:t>
            </a:r>
            <a:r>
              <a:rPr lang="en-US" sz="1600" baseline="30000" dirty="0" smtClean="0"/>
              <a:t>32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Need low x ~10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high √s (Saturation and spin physics)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622300" y="4051300"/>
            <a:ext cx="663515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Semi-inclusive Reactions: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latin typeface="+mj-lt"/>
                <a:cs typeface="Symbol" charset="2"/>
              </a:rPr>
              <a:t>Excellent particle ID</a:t>
            </a:r>
            <a:r>
              <a:rPr lang="en-US" sz="1600" dirty="0" smtClean="0">
                <a:latin typeface="Symbol" charset="2"/>
                <a:cs typeface="Symbol" charset="2"/>
              </a:rPr>
              <a:t>:  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err="1" smtClean="0"/>
              <a:t>,K,p</a:t>
            </a:r>
            <a:r>
              <a:rPr lang="en-US" sz="1600" dirty="0" smtClean="0"/>
              <a:t> separation over a wide range in 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full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sym typeface="Wingdings"/>
              </a:rPr>
              <a:t>-coverage around </a:t>
            </a:r>
            <a:r>
              <a:rPr lang="en-US" sz="2000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ym typeface="Wingdings"/>
              </a:rPr>
              <a:t>*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latin typeface="+mj-lt"/>
                <a:cs typeface="Symbol" charset="2"/>
                <a:sym typeface="Wingdings"/>
              </a:rPr>
              <a:t>Excellent vertex resolution  Charm, </a:t>
            </a:r>
            <a:r>
              <a:rPr lang="en-US" sz="1600" dirty="0">
                <a:latin typeface="+mj-lt"/>
                <a:cs typeface="Symbol" charset="2"/>
                <a:sym typeface="Wingdings"/>
              </a:rPr>
              <a:t>b</a:t>
            </a:r>
            <a:r>
              <a:rPr lang="en-US" sz="1600" dirty="0" smtClean="0">
                <a:latin typeface="+mj-lt"/>
                <a:cs typeface="Symbol" charset="2"/>
                <a:sym typeface="Wingdings"/>
              </a:rPr>
              <a:t>ottom identification</a:t>
            </a:r>
            <a:endParaRPr lang="en-US" sz="1600" dirty="0" smtClean="0">
              <a:latin typeface="+mj-lt"/>
              <a:cs typeface="Symbol" charset="2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/>
              <a:t>high luminosity &gt;10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(5d binning (x,Q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,z,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err="1" smtClean="0"/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))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/>
              <a:t>Need low x ~10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high √s 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2755900" y="5673804"/>
            <a:ext cx="6404317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FF00"/>
                </a:solidFill>
              </a:rPr>
              <a:t>Exclusive Reactions: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Exclusivity 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 high rapidity coverage  rapidity gap events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high </a:t>
            </a:r>
            <a:r>
              <a:rPr lang="en-US" sz="1600" dirty="0">
                <a:solidFill>
                  <a:schemeClr val="dk1"/>
                </a:solidFill>
              </a:rPr>
              <a:t>resolution in t </a:t>
            </a:r>
            <a:r>
              <a:rPr lang="en-US" sz="1600" dirty="0">
                <a:solidFill>
                  <a:schemeClr val="dk1"/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dk1"/>
                </a:solidFill>
              </a:rPr>
              <a:t>Roman </a:t>
            </a:r>
            <a:r>
              <a:rPr lang="en-US" sz="1600" dirty="0" smtClean="0">
                <a:solidFill>
                  <a:schemeClr val="dk1"/>
                </a:solidFill>
              </a:rPr>
              <a:t>pots</a:t>
            </a:r>
            <a:endParaRPr lang="en-US" sz="1600" dirty="0"/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/>
              <a:t>high luminosity &gt;10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(4d </a:t>
            </a:r>
            <a:r>
              <a:rPr lang="en-US" sz="1600" dirty="0"/>
              <a:t>binning (x,Q</a:t>
            </a:r>
            <a:r>
              <a:rPr lang="en-US" sz="1600" baseline="30000" dirty="0"/>
              <a:t>2</a:t>
            </a:r>
            <a:r>
              <a:rPr lang="en-US" sz="1600" dirty="0" smtClean="0"/>
              <a:t>,</a:t>
            </a:r>
            <a:r>
              <a:rPr lang="en-US" sz="1600" dirty="0"/>
              <a:t>t</a:t>
            </a:r>
            <a:r>
              <a:rPr lang="en-US" sz="1600" dirty="0" smtClean="0"/>
              <a:t>,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/>
              <a:t>)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09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How to detect coherent/in-coherent events in </a:t>
            </a:r>
            <a:r>
              <a:rPr lang="en-US" sz="2400" dirty="0" err="1" smtClean="0"/>
              <a:t>ep</a:t>
            </a:r>
            <a:r>
              <a:rPr lang="en-US" sz="2400" dirty="0" smtClean="0"/>
              <a:t>/A 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40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65100" y="853975"/>
            <a:ext cx="4406900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 Rely on rapidity gap method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simulations look good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clear difference between DIS and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diffractive events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high eff. high purity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possible with gap alone</a:t>
            </a:r>
          </a:p>
          <a:p>
            <a:pPr lvl="2">
              <a:buClr>
                <a:srgbClr val="0000FF"/>
              </a:buClr>
              <a:buSzPct val="100000"/>
              <a:buBlip>
                <a:blip r:embed="rId2"/>
              </a:buBlip>
            </a:pPr>
            <a:r>
              <a:rPr lang="en-US" sz="1600" dirty="0" smtClean="0">
                <a:solidFill>
                  <a:srgbClr val="000000"/>
                </a:solidFill>
              </a:rPr>
              <a:t> ~1% contamination</a:t>
            </a:r>
          </a:p>
          <a:p>
            <a:pPr lvl="2">
              <a:buClr>
                <a:srgbClr val="0000FF"/>
              </a:buClr>
              <a:buSzPct val="100000"/>
              <a:buBlip>
                <a:blip r:embed="rId2"/>
              </a:buBlip>
            </a:pPr>
            <a:r>
              <a:rPr lang="en-US" sz="1600" dirty="0" smtClean="0">
                <a:solidFill>
                  <a:srgbClr val="000000"/>
                </a:solidFill>
              </a:rPr>
              <a:t> ~80% efficiency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depends critical on detector 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</a:rPr>
              <a:t>hermeticity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2">
              <a:buClr>
                <a:srgbClr val="0000FF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/>
              <a:t>However, reduce the acceptance by 1 or 2 units of rapidity and these values drop significantly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 improve further by veto on 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   breakup of nuclei (DIS) </a:t>
            </a:r>
          </a:p>
          <a:p>
            <a:pPr lvl="1">
              <a:buClr>
                <a:srgbClr val="0000FF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Very critical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mandatory to detect nuclear</a:t>
            </a:r>
          </a:p>
          <a:p>
            <a:pPr lvl="1">
              <a:buClr>
                <a:srgbClr val="0000FF"/>
              </a:buClr>
            </a:pPr>
            <a:r>
              <a:rPr lang="en-US" sz="1600" dirty="0" smtClean="0"/>
              <a:t>   fragments from breakup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</a:t>
            </a:r>
            <a:r>
              <a:rPr lang="en-US" sz="1600" dirty="0" err="1" smtClean="0"/>
              <a:t>n</a:t>
            </a:r>
            <a:r>
              <a:rPr lang="en-US" sz="1600" dirty="0" smtClean="0"/>
              <a:t>: Zero-Degree calorimeter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dirty="0" smtClean="0"/>
              <a:t>, A </a:t>
            </a:r>
            <a:r>
              <a:rPr lang="en-US" sz="1600" dirty="0" err="1" smtClean="0"/>
              <a:t>frag</a:t>
            </a:r>
            <a:r>
              <a:rPr lang="en-US" sz="1600" dirty="0" smtClean="0"/>
              <a:t>: Forward Spectrometer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/>
          <a:srcRect l="1820" t="8353" r="7895" b="4706"/>
          <a:stretch>
            <a:fillRect/>
          </a:stretch>
        </p:blipFill>
        <p:spPr bwMode="auto">
          <a:xfrm>
            <a:off x="4804172" y="1349049"/>
            <a:ext cx="4026173" cy="418529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4729205" y="1353904"/>
            <a:ext cx="4181390" cy="4348396"/>
            <a:chOff x="-200819" y="1277704"/>
            <a:chExt cx="4181390" cy="434839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/>
            <a:srcRect t="9412" r="6349" b="3529"/>
            <a:stretch>
              <a:fillRect/>
            </a:stretch>
          </p:blipFill>
          <p:spPr bwMode="auto">
            <a:xfrm>
              <a:off x="-200819" y="1277704"/>
              <a:ext cx="4181390" cy="41959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832100" y="5287546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Rapidity</a:t>
              </a:r>
              <a:endParaRPr lang="en-US" sz="1600" dirty="0"/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 t="8235" r="6349" b="4706"/>
          <a:stretch>
            <a:fillRect/>
          </a:stretch>
        </p:blipFill>
        <p:spPr bwMode="auto">
          <a:xfrm>
            <a:off x="4727724" y="1305785"/>
            <a:ext cx="4183479" cy="41979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/>
          </p:cNvSpPr>
          <p:nvPr/>
        </p:nvSpPr>
        <p:spPr bwMode="auto">
          <a:xfrm>
            <a:off x="6995146" y="1099145"/>
            <a:ext cx="65496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Gill Sans" charset="0"/>
                <a:cs typeface="Gill Sans" charset="0"/>
              </a:rPr>
              <a:t>Purity</a:t>
            </a: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5590778" y="1111845"/>
            <a:ext cx="1128514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Gill Sans" charset="0"/>
                <a:cs typeface="Gill Sans" charset="0"/>
              </a:rPr>
              <a:t>Efficiency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38700" y="1366879"/>
            <a:ext cx="4013303" cy="4310021"/>
            <a:chOff x="4827524" y="1413333"/>
            <a:chExt cx="4013303" cy="4310021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6"/>
            <a:srcRect l="2540" t="9412" r="7619" b="4706"/>
            <a:stretch>
              <a:fillRect/>
            </a:stretch>
          </p:blipFill>
          <p:spPr bwMode="auto">
            <a:xfrm>
              <a:off x="4827524" y="1413333"/>
              <a:ext cx="4013303" cy="414119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7708900" y="5384800"/>
              <a:ext cx="9925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Rapidity</a:t>
              </a:r>
              <a:endParaRPr lang="en-US" sz="1600" dirty="0"/>
            </a:p>
          </p:txBody>
        </p:sp>
      </p:grp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Latest beam optics for outgoing nominal protons</a:t>
            </a:r>
            <a:endParaRPr lang="en-US" sz="24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1" y="858044"/>
            <a:ext cx="4536281" cy="437889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9936" y="858044"/>
            <a:ext cx="4531816" cy="437554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221059" y="729059"/>
            <a:ext cx="4839891" cy="50899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000000"/>
                </a:solidFill>
                <a:ea typeface="Gill Sans" charset="0"/>
                <a:cs typeface="Gill Sans" charset="0"/>
              </a:rPr>
              <a:t>Beam transport using </a:t>
            </a:r>
            <a:r>
              <a:rPr lang="en-US" sz="2400" dirty="0" smtClean="0">
                <a:solidFill>
                  <a:srgbClr val="000000"/>
                </a:solidFill>
                <a:ea typeface="Gill Sans" charset="0"/>
                <a:cs typeface="Gill Sans" charset="0"/>
              </a:rPr>
              <a:t>Hector:</a:t>
            </a:r>
            <a:endParaRPr lang="en-US" sz="2400" dirty="0">
              <a:solidFill>
                <a:srgbClr val="00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41</a:t>
            </a:fld>
            <a:endParaRPr lang="en-US" altLang="ja-JP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5414" y="2475755"/>
            <a:ext cx="8688586" cy="4382245"/>
            <a:chOff x="455414" y="2475755"/>
            <a:chExt cx="8688586" cy="438224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5414" y="2479104"/>
              <a:ext cx="4536281" cy="43788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7719" y="2475755"/>
              <a:ext cx="4536281" cy="438001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2006600" y="2521635"/>
              <a:ext cx="6502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outgoing protons with 20% momentum loss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07200" y="609600"/>
            <a:ext cx="17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studies by JH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42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5" cy="5829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440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KAONS: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874799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43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208259" y="419100"/>
            <a:ext cx="3821441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76500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44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4890759" y="61468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Q2&gt;0.1GeV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298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1" y="45896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131" y="6065316"/>
            <a:ext cx="365760" cy="36576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Golden Measurements: Physics of strong color fields</a:t>
            </a:r>
            <a:endParaRPr lang="en-US" sz="24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45</a:t>
            </a:fld>
            <a:endParaRPr lang="en-US" altLang="ja-JP"/>
          </a:p>
        </p:txBody>
      </p:sp>
      <p:pic>
        <p:nvPicPr>
          <p:cNvPr id="21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31" y="3167279"/>
            <a:ext cx="454434" cy="454434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914400"/>
          <a:ext cx="9158565" cy="548810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3272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integrated</a:t>
                      </a:r>
                      <a:r>
                        <a:rPr lang="en-US" sz="1400" b="1" baseline="0" dirty="0" smtClean="0"/>
                        <a:t> gluon distributions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nuclear wave </a:t>
                      </a:r>
                      <a:r>
                        <a:rPr lang="en-US" sz="1400" baseline="0" dirty="0" err="1" smtClean="0"/>
                        <a:t>fct</a:t>
                      </a:r>
                      <a:r>
                        <a:rPr lang="en-US" sz="1400" baseline="0" dirty="0" smtClean="0"/>
                        <a:t>.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saturation, Q</a:t>
                      </a:r>
                      <a:r>
                        <a:rPr lang="en-US" sz="1400" baseline="-25000" dirty="0" smtClean="0"/>
                        <a:t>s</a:t>
                      </a:r>
                      <a:endParaRPr 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inclusive</a:t>
                      </a:r>
                      <a:r>
                        <a:rPr lang="en-US" baseline="0" dirty="0" smtClean="0"/>
                        <a:t> DIS</a:t>
                      </a:r>
                    </a:p>
                    <a:p>
                      <a:pPr algn="ctr"/>
                      <a:r>
                        <a:rPr lang="en-US" baseline="0" dirty="0" smtClean="0"/>
                        <a:t>F</a:t>
                      </a:r>
                      <a:r>
                        <a:rPr lang="en-US" baseline="-25000" dirty="0" smtClean="0"/>
                        <a:t>2,L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x~10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err="1" smtClean="0"/>
                        <a:t>k</a:t>
                      </a:r>
                      <a:r>
                        <a:rPr lang="en-US" sz="1400" b="1" baseline="-25000" dirty="0" err="1" smtClean="0"/>
                        <a:t>T</a:t>
                      </a:r>
                      <a:r>
                        <a:rPr lang="en-US" sz="1400" b="1" dirty="0" smtClean="0"/>
                        <a:t>-dependent</a:t>
                      </a:r>
                      <a:r>
                        <a:rPr lang="en-US" sz="1400" b="1" baseline="0" dirty="0" smtClean="0"/>
                        <a:t> gluons;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gluon correlations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non-linear QCD evolution/universality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</a:p>
                    <a:p>
                      <a:pPr algn="ctr"/>
                      <a:r>
                        <a:rPr lang="en-US" sz="1600" b="0" dirty="0" err="1" smtClean="0"/>
                        <a:t>di-hadron</a:t>
                      </a:r>
                      <a:r>
                        <a:rPr lang="en-US" sz="1600" b="0" dirty="0" smtClean="0"/>
                        <a:t> correlations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very similar</a:t>
                      </a:r>
                      <a:r>
                        <a:rPr lang="en-US" sz="1400" baseline="0" dirty="0" smtClean="0"/>
                        <a:t> to inclusive DIS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wide coverage range in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x~10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 </a:t>
                      </a:r>
                      <a:r>
                        <a:rPr lang="en-US" sz="1400" b="1" dirty="0" smtClean="0"/>
                        <a:t>transport</a:t>
                      </a:r>
                      <a:r>
                        <a:rPr lang="en-US" sz="1400" b="1" baseline="0" dirty="0" smtClean="0"/>
                        <a:t> coefficients in cold nuclear matter</a:t>
                      </a:r>
                    </a:p>
                    <a:p>
                      <a:pPr algn="ctr"/>
                      <a:r>
                        <a:rPr lang="en-US" sz="1400" b="0" baseline="0" dirty="0" err="1" smtClean="0"/>
                        <a:t>parton</a:t>
                      </a:r>
                      <a:r>
                        <a:rPr lang="en-US" sz="1400" b="0" baseline="0" dirty="0" smtClean="0"/>
                        <a:t> energy loss;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shower evolution</a:t>
                      </a:r>
                    </a:p>
                    <a:p>
                      <a:pPr algn="ctr"/>
                      <a:r>
                        <a:rPr lang="en-US" sz="1400" b="0" baseline="0" dirty="0" smtClean="0"/>
                        <a:t>energy loss mechanism</a:t>
                      </a:r>
                    </a:p>
                    <a:p>
                      <a:pPr algn="ctr"/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DIS;</a:t>
                      </a:r>
                    </a:p>
                    <a:p>
                      <a:pPr algn="ctr"/>
                      <a:r>
                        <a:rPr lang="en-US" sz="1600" dirty="0" smtClean="0"/>
                        <a:t>light and heavy hadrons (</a:t>
                      </a:r>
                      <a:r>
                        <a:rPr lang="en-US" sz="1600" dirty="0" err="1" smtClean="0"/>
                        <a:t>c,b</a:t>
                      </a:r>
                      <a:r>
                        <a:rPr lang="en-US" sz="1600" dirty="0" smtClean="0"/>
                        <a:t>), Jets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excellent particle ID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excellent vertex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   resolution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multi-dim binning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-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631" y="6001816"/>
            <a:ext cx="365760" cy="365760"/>
          </a:xfrm>
          <a:prstGeom prst="rect">
            <a:avLst/>
          </a:prstGeom>
        </p:spPr>
      </p:pic>
      <p:pic>
        <p:nvPicPr>
          <p:cNvPr id="23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731" y="3576116"/>
            <a:ext cx="365760" cy="365760"/>
          </a:xfrm>
          <a:prstGeom prst="rect">
            <a:avLst/>
          </a:prstGeom>
        </p:spPr>
      </p:pic>
      <p:pic>
        <p:nvPicPr>
          <p:cNvPr id="24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731" y="318241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325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3218"/>
              </p:ext>
            </p:extLst>
          </p:nvPr>
        </p:nvGraphicFramePr>
        <p:xfrm>
          <a:off x="0" y="952500"/>
          <a:ext cx="9158565" cy="544492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3272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b="0" dirty="0" smtClean="0"/>
                        <a:t>spin</a:t>
                      </a:r>
                      <a:r>
                        <a:rPr lang="en-US" sz="1400" b="0" baseline="0" dirty="0" smtClean="0"/>
                        <a:t> structure at small </a:t>
                      </a:r>
                      <a:r>
                        <a:rPr lang="en-US" sz="1400" b="0" baseline="0" dirty="0" err="1" smtClean="0"/>
                        <a:t>x</a:t>
                      </a:r>
                      <a:endParaRPr lang="en-US" sz="1400" b="0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contribution of </a:t>
                      </a:r>
                      <a:r>
                        <a:rPr lang="en-US" sz="1400" b="0" baseline="0" dirty="0" err="1" smtClean="0"/>
                        <a:t>Δg</a:t>
                      </a:r>
                      <a:r>
                        <a:rPr lang="en-US" sz="1400" b="0" baseline="0" dirty="0" smtClean="0"/>
                        <a:t>,  </a:t>
                      </a:r>
                      <a:r>
                        <a:rPr lang="en-US" sz="1400" b="0" baseline="0" dirty="0" err="1" smtClean="0"/>
                        <a:t>ΔΣ</a:t>
                      </a:r>
                      <a:endParaRPr lang="en-US" sz="1400" b="0" baseline="0" dirty="0" smtClean="0"/>
                    </a:p>
                    <a:p>
                      <a:pPr algn="ctr"/>
                      <a:r>
                        <a:rPr lang="en-US" sz="1400" b="0" baseline="0" dirty="0" smtClean="0"/>
                        <a:t>to spin sum rule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inclusive</a:t>
                      </a:r>
                      <a:r>
                        <a:rPr lang="en-US" baseline="0" dirty="0" smtClean="0"/>
                        <a:t>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=10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dirty="0" smtClean="0"/>
                        <a:t>about 10fb</a:t>
                      </a:r>
                      <a:r>
                        <a:rPr lang="en-US" sz="1400" baseline="30000" dirty="0" smtClean="0"/>
                        <a:t>-1</a:t>
                      </a: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full flavor separation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dirty="0" smtClean="0"/>
                        <a:t>in 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 range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strangeness, </a:t>
                      </a:r>
                      <a:r>
                        <a:rPr lang="en-US" sz="1400" baseline="0" dirty="0" err="1" smtClean="0"/>
                        <a:t>s(x)-s(x</a:t>
                      </a:r>
                      <a:r>
                        <a:rPr lang="en-US" sz="1400" baseline="0" dirty="0" smtClean="0"/>
                        <a:t>)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sea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very similar</a:t>
                      </a:r>
                      <a:r>
                        <a:rPr lang="en-US" sz="1400" baseline="0" dirty="0" smtClean="0"/>
                        <a:t> to inclusive DIS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separate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, K,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over 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   wide range in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need</a:t>
                      </a:r>
                      <a:r>
                        <a:rPr lang="en-US" sz="1400" baseline="0" dirty="0" smtClean="0"/>
                        <a:t> to reach </a:t>
                      </a:r>
                      <a:r>
                        <a:rPr lang="en-US" sz="1400" baseline="0" dirty="0" err="1" smtClean="0"/>
                        <a:t>x</a:t>
                      </a:r>
                      <a:r>
                        <a:rPr lang="en-US" sz="1400" baseline="0" dirty="0" smtClean="0"/>
                        <a:t>=10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He beam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medium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sz="1400" dirty="0" smtClean="0"/>
                        <a:t>electroweak probes</a:t>
                      </a:r>
                    </a:p>
                    <a:p>
                      <a:pPr algn="ctr"/>
                      <a:r>
                        <a:rPr lang="en-US" sz="1400" dirty="0" smtClean="0"/>
                        <a:t>of proton structure</a:t>
                      </a:r>
                    </a:p>
                    <a:p>
                      <a:pPr algn="ctr"/>
                      <a:r>
                        <a:rPr lang="en-US" sz="1400" dirty="0" smtClean="0"/>
                        <a:t>flavor</a:t>
                      </a:r>
                      <a:r>
                        <a:rPr lang="en-US" sz="1400" baseline="0" dirty="0" smtClean="0"/>
                        <a:t> separation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electroweak parameters</a:t>
                      </a:r>
                    </a:p>
                    <a:p>
                      <a:pPr algn="ctr"/>
                      <a:endParaRPr lang="en-US" sz="1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very high Q</a:t>
                      </a:r>
                      <a:r>
                        <a:rPr lang="en-US" baseline="30000" dirty="0" smtClean="0"/>
                        <a:t>2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hadronic final state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very good coverage for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 hadronic final state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kinematic from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sym typeface="Wingdings"/>
                        </a:rPr>
                        <a:t>q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-jet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20x250 to 30x325</a:t>
                      </a:r>
                    </a:p>
                    <a:p>
                      <a:pPr algn="ctr"/>
                      <a:r>
                        <a:rPr lang="en-US" sz="1400" dirty="0" smtClean="0"/>
                        <a:t>positron</a:t>
                      </a:r>
                      <a:r>
                        <a:rPr lang="en-US" sz="1400" baseline="0" dirty="0" smtClean="0"/>
                        <a:t> beam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He beam </a:t>
                      </a: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highest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51" y="3210127"/>
            <a:ext cx="468630" cy="39052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1" y="45896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631" y="6001816"/>
            <a:ext cx="365760" cy="365760"/>
          </a:xfrm>
          <a:prstGeom prst="rect">
            <a:avLst/>
          </a:prstGeom>
        </p:spPr>
      </p:pic>
      <p:cxnSp>
        <p:nvCxnSpPr>
          <p:cNvPr id="14" name="Gerade Verbindung 13"/>
          <p:cNvCxnSpPr/>
          <p:nvPr/>
        </p:nvCxnSpPr>
        <p:spPr>
          <a:xfrm>
            <a:off x="1716005" y="4426214"/>
            <a:ext cx="116521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Measurements: Spin Physics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9585315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774700"/>
          <a:ext cx="9158565" cy="585370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3903"/>
                <a:gridCol w="2143989"/>
                <a:gridCol w="2563608"/>
                <a:gridCol w="2237065"/>
              </a:tblGrid>
              <a:tr h="1155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Science</a:t>
                      </a:r>
                    </a:p>
                    <a:p>
                      <a:pPr algn="ctr"/>
                      <a:r>
                        <a:rPr lang="en-US" dirty="0" smtClean="0"/>
                        <a:t>Deliverable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</a:p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Detector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</a:p>
                    <a:p>
                      <a:pPr algn="ctr"/>
                      <a:r>
                        <a:rPr lang="en-US" dirty="0" smtClean="0"/>
                        <a:t>Requirements</a:t>
                      </a:r>
                      <a:endParaRPr lang="en-US" dirty="0"/>
                    </a:p>
                  </a:txBody>
                  <a:tcPr anchor="ctr"/>
                </a:tc>
              </a:tr>
              <a:tr h="1339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Sivers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unpol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PDF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valence, sea quarks &amp;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gluons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quantum interference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multiparton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correlations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spin-orbit correlations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role of OAM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matching low-high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</a:t>
                      </a:r>
                      <a:endParaRPr kumimoji="0" lang="it-IT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</a:t>
                      </a:r>
                      <a:r>
                        <a:rPr lang="en-US" baseline="0" dirty="0" smtClean="0"/>
                        <a:t> DIS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transverse </a:t>
                      </a:r>
                      <a:r>
                        <a:rPr kumimoji="0" 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nucl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pol.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di-hadron/(di-jets</a:t>
                      </a: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heavy-flavor production 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>
                        <a:buFont typeface="Wingdings" charset="2"/>
                        <a:buNone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à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excellent particle ID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separate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K,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over 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wide range in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h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full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-coverage around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*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excellent vertex res.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 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5D binning</a:t>
                      </a:r>
                      <a:endParaRPr lang="en-US" sz="1400" baseline="30000" dirty="0" smtClean="0"/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406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chiral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odd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fcts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valence, sea quarks &amp;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gluons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transversity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IFF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Collins-FF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Boer-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Mulders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.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semi-inclusive DIS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FF"/>
                          </a:solidFill>
                          <a:latin typeface="+mn-lt"/>
                          <a:cs typeface="Symbol" charset="2"/>
                        </a:rPr>
                        <a:t>as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FF"/>
                          </a:solidFill>
                          <a:latin typeface="+mn-lt"/>
                          <a:cs typeface="Symbol" charset="2"/>
                        </a:rPr>
                        <a:t>as above</a:t>
                      </a:r>
                      <a:endParaRPr lang="en-US" sz="1600" baseline="0" dirty="0" smtClean="0">
                        <a:solidFill>
                          <a:srgbClr val="FF00FF"/>
                        </a:solidFill>
                      </a:endParaRPr>
                    </a:p>
                  </a:txBody>
                  <a:tcPr anchor="ctr"/>
                </a:tc>
              </a:tr>
              <a:tr h="13387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quark and gluon imaging via </a:t>
                      </a:r>
                      <a:r>
                        <a:rPr lang="en-US" sz="1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GPDs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="1" baseline="0" dirty="0" smtClean="0"/>
                        <a:t>in </a:t>
                      </a:r>
                      <a:r>
                        <a:rPr lang="en-US" sz="1400" b="1" baseline="0" dirty="0" err="1" smtClean="0"/>
                        <a:t>b</a:t>
                      </a:r>
                      <a:r>
                        <a:rPr lang="en-US" sz="1400" b="1" baseline="-25000" dirty="0" err="1" smtClean="0"/>
                        <a:t>T</a:t>
                      </a:r>
                      <a:r>
                        <a:rPr lang="en-US" sz="1400" b="1" baseline="0" dirty="0" smtClean="0"/>
                        <a:t>-space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access to </a:t>
                      </a:r>
                      <a:r>
                        <a:rPr lang="en-US" sz="1400" b="1" baseline="0" dirty="0" err="1" smtClean="0"/>
                        <a:t>L</a:t>
                      </a:r>
                      <a:r>
                        <a:rPr lang="en-US" sz="1400" b="1" baseline="-25000" dirty="0" err="1" smtClean="0"/>
                        <a:t>q</a:t>
                      </a:r>
                      <a:r>
                        <a:rPr lang="en-US" sz="1400" b="1" baseline="0" dirty="0" smtClean="0"/>
                        <a:t> and </a:t>
                      </a:r>
                      <a:r>
                        <a:rPr lang="en-US" sz="1400" b="1" baseline="0" dirty="0" err="1" smtClean="0"/>
                        <a:t>L</a:t>
                      </a:r>
                      <a:r>
                        <a:rPr lang="en-US" sz="1400" b="1" baseline="-25000" dirty="0" err="1" smtClean="0"/>
                        <a:t>g</a:t>
                      </a:r>
                      <a:endParaRPr lang="en-US" sz="1400" b="1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exclusive DIS </a:t>
                      </a:r>
                    </a:p>
                    <a:p>
                      <a:pPr algn="ctr"/>
                      <a:r>
                        <a:rPr lang="en-US" dirty="0" smtClean="0"/>
                        <a:t>DVCS,</a:t>
                      </a:r>
                      <a:r>
                        <a:rPr lang="en-US" baseline="0" dirty="0" smtClean="0"/>
                        <a:t> J/Ψ, </a:t>
                      </a:r>
                      <a:r>
                        <a:rPr lang="en-US" baseline="0" dirty="0" err="1" smtClean="0"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, F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electron ID</a:t>
                      </a:r>
                    </a:p>
                    <a:p>
                      <a:pPr algn="l">
                        <a:buFont typeface="Wingdings" charset="2"/>
                        <a:buChar char="à"/>
                      </a:pP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very good momentum and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   angular resolution for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’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rgbClr val="FF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lang="en-US" sz="1400" kern="1200" baseline="0" dirty="0" smtClean="0">
                          <a:solidFill>
                            <a:srgbClr val="FF00FF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exclusivity and high resolution in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Roman pots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large x,Q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,t </a:t>
                      </a:r>
                      <a:r>
                        <a:rPr lang="en-US" sz="1400" dirty="0" smtClean="0"/>
                        <a:t>coverage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4D binning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polarized beams</a:t>
                      </a:r>
                      <a:endParaRPr lang="en-US" sz="1400" baseline="30000" dirty="0" smtClean="0"/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high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lumi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  <a:sym typeface="Wingdings"/>
                      </a:endParaRPr>
                    </a:p>
                    <a:p>
                      <a:pPr algn="ctr">
                        <a:buFont typeface="Wingdings" charset="2"/>
                        <a:buChar char="à"/>
                      </a:pP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  <a:sym typeface="Wingdings"/>
                        </a:rPr>
                        <a:t> low - high √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  <a:sym typeface="Wingdings"/>
                        </a:rPr>
                        <a:t>s</a:t>
                      </a:r>
                      <a:endParaRPr lang="en-US" sz="1400" baseline="0" dirty="0" smtClean="0">
                        <a:solidFill>
                          <a:srgbClr val="FF00FF"/>
                        </a:solidFill>
                      </a:endParaRP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31" y="3332379"/>
            <a:ext cx="454434" cy="4544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clrChange>
              <a:clrFrom>
                <a:srgbClr val="EACF70"/>
              </a:clrFrom>
              <a:clrTo>
                <a:srgbClr val="EAC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931" y="4769916"/>
            <a:ext cx="365760" cy="36576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Measurements: 3D-Imaging in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/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47</a:t>
            </a:fld>
            <a:endParaRPr lang="en-US" altLang="ja-JP"/>
          </a:p>
        </p:txBody>
      </p:sp>
      <p:pic>
        <p:nvPicPr>
          <p:cNvPr id="11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31" y="5211979"/>
            <a:ext cx="454434" cy="4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5109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PHENIX and STAR do?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2EB81-5C03-794F-BCA4-A414C7656F4A}" type="slidenum">
              <a:rPr lang="en-US"/>
              <a:pPr/>
              <a:t>48</a:t>
            </a:fld>
            <a:endParaRPr lang="en-US"/>
          </a:p>
        </p:txBody>
      </p:sp>
      <p:sp>
        <p:nvSpPr>
          <p:cNvPr id="40065" name="Rectangle 129"/>
          <p:cNvSpPr>
            <a:spLocks noChangeArrowheads="1"/>
          </p:cNvSpPr>
          <p:nvPr/>
        </p:nvSpPr>
        <p:spPr bwMode="auto">
          <a:xfrm>
            <a:off x="2514600" y="4724400"/>
            <a:ext cx="152400" cy="3048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66" name="Rectangle 130"/>
          <p:cNvSpPr>
            <a:spLocks noChangeArrowheads="1"/>
          </p:cNvSpPr>
          <p:nvPr/>
        </p:nvSpPr>
        <p:spPr bwMode="auto">
          <a:xfrm>
            <a:off x="1524000" y="4724400"/>
            <a:ext cx="152400" cy="3048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0" y="914400"/>
            <a:ext cx="40586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MPC             3.1 &lt;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3.9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             2.5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5.2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                  </a:t>
            </a:r>
          </a:p>
          <a:p>
            <a:r>
              <a:rPr lang="en-US" b="1" dirty="0" err="1" smtClean="0">
                <a:latin typeface="Comic Sans MS"/>
                <a:cs typeface="Comic Sans MS"/>
              </a:rPr>
              <a:t>Muon</a:t>
            </a:r>
            <a:r>
              <a:rPr lang="en-US" b="1" dirty="0" smtClean="0">
                <a:latin typeface="Comic Sans MS"/>
                <a:cs typeface="Comic Sans MS"/>
              </a:rPr>
              <a:t> Arms     1.2 &lt;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2.4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South:      12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37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</a:p>
          <a:p>
            <a:r>
              <a:rPr lang="en-US" b="1" baseline="30000" dirty="0" smtClean="0">
                <a:latin typeface="Comic Sans MS"/>
                <a:cs typeface="Comic Sans MS"/>
              </a:rPr>
              <a:t>         </a:t>
            </a:r>
            <a:r>
              <a:rPr lang="en-US" b="1" dirty="0" smtClean="0">
                <a:latin typeface="Comic Sans MS"/>
                <a:cs typeface="Comic Sans MS"/>
              </a:rPr>
              <a:t>North:      10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37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Central Arms          | </a:t>
            </a:r>
            <a:r>
              <a:rPr lang="en-US" b="1" dirty="0" err="1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| &lt; 0.35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                    60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&lt; </a:t>
            </a:r>
            <a:r>
              <a:rPr lang="en-US" b="1" dirty="0" smtClean="0">
                <a:latin typeface="Symbol" charset="2"/>
                <a:cs typeface="Symbol" charset="2"/>
              </a:rPr>
              <a:t>Q  </a:t>
            </a:r>
            <a:r>
              <a:rPr lang="en-US" b="1" dirty="0" smtClean="0">
                <a:latin typeface="Comic Sans MS"/>
                <a:cs typeface="Comic Sans MS"/>
              </a:rPr>
              <a:t>&lt; 110</a:t>
            </a:r>
            <a:r>
              <a:rPr lang="en-US" b="1" baseline="30000" dirty="0" smtClean="0">
                <a:latin typeface="Comic Sans MS"/>
                <a:cs typeface="Comic Sans MS"/>
              </a:rPr>
              <a:t>o</a:t>
            </a:r>
            <a:r>
              <a:rPr lang="en-US" b="1" dirty="0" smtClean="0">
                <a:latin typeface="Comic Sans MS"/>
                <a:cs typeface="Comic Sans MS"/>
              </a:rPr>
              <a:t>                   </a:t>
            </a:r>
            <a:endParaRPr lang="en-US" b="1" dirty="0">
              <a:latin typeface="Comic Sans MS"/>
              <a:cs typeface="Comic Sans M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4158" y="5885159"/>
            <a:ext cx="3372885" cy="1588"/>
          </a:xfrm>
          <a:prstGeom prst="straightConnector1">
            <a:avLst/>
          </a:prstGeom>
          <a:ln>
            <a:solidFill>
              <a:srgbClr val="66CCFF"/>
            </a:solidFill>
            <a:tailEnd type="arrow"/>
          </a:ln>
          <a:effectLst>
            <a:glow rad="63500">
              <a:srgbClr val="66CC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008225" y="6038540"/>
            <a:ext cx="1905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90323" y="5806405"/>
            <a:ext cx="4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37029" y="2962114"/>
            <a:ext cx="4500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scattered lepton can only be 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</a:t>
            </a:r>
            <a:r>
              <a:rPr lang="en-US" b="1" dirty="0" smtClean="0">
                <a:latin typeface="Comic Sans MS"/>
                <a:cs typeface="Comic Sans MS"/>
              </a:rPr>
              <a:t>detected at mid-rapidity 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|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Comic Sans MS"/>
                <a:cs typeface="Comic Sans MS"/>
              </a:rPr>
              <a:t> | &lt; 0.35 very high Q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no acceptance for TMD/GPD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physics 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small acceptance for semi-inclusive </a:t>
            </a:r>
          </a:p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   physics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15"/>
            <a:ext cx="3916680" cy="4808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400" y="5654005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CCFF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/A</a:t>
            </a:r>
            <a:endParaRPr lang="en-US" b="1" dirty="0">
              <a:solidFill>
                <a:srgbClr val="66CCFF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900" y="5156200"/>
            <a:ext cx="4755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PHENIX: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its current incarnation it is not suited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for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eRHIC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physics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65" grpId="0" animBg="1"/>
      <p:bldP spid="4006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PheniX</a:t>
            </a:r>
            <a:r>
              <a:rPr lang="en-US" dirty="0" smtClean="0"/>
              <a:t> Spectrometer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83" y="1327150"/>
            <a:ext cx="6153150" cy="361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" y="3708402"/>
            <a:ext cx="6210300" cy="311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00" y="749300"/>
            <a:ext cx="706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Design completely driven by AA, </a:t>
            </a:r>
            <a:r>
              <a:rPr lang="en-US" b="1" dirty="0" err="1" smtClean="0">
                <a:latin typeface="Comic Sans MS"/>
                <a:cs typeface="Comic Sans MS"/>
              </a:rPr>
              <a:t>dA</a:t>
            </a:r>
            <a:r>
              <a:rPr lang="en-US" b="1" dirty="0" smtClean="0">
                <a:latin typeface="Comic Sans MS"/>
                <a:cs typeface="Comic Sans MS"/>
              </a:rPr>
              <a:t> and pp physics program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968" y="4565652"/>
            <a:ext cx="2564130" cy="22669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65610" y="3429000"/>
            <a:ext cx="3105150" cy="279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12058" y="3543301"/>
            <a:ext cx="1563852" cy="165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111747" y="1211262"/>
            <a:ext cx="3372885" cy="1588"/>
          </a:xfrm>
          <a:prstGeom prst="straightConnector1">
            <a:avLst/>
          </a:prstGeom>
          <a:ln>
            <a:solidFill>
              <a:srgbClr val="66CCFF"/>
            </a:solidFill>
            <a:tailEnd type="arrow"/>
          </a:ln>
          <a:effectLst>
            <a:glow rad="63500">
              <a:srgbClr val="66CC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538700" y="1208708"/>
            <a:ext cx="1905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0798" y="976573"/>
            <a:ext cx="4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989" y="980108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66CCFF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/A</a:t>
            </a:r>
            <a:endParaRPr lang="en-US" b="1" dirty="0">
              <a:solidFill>
                <a:srgbClr val="66CCFF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00" y="1663700"/>
            <a:ext cx="8521700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What can be done: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inclusive physics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reasonable coverage for scattered lepton</a:t>
            </a:r>
            <a:endParaRPr lang="en-US" dirty="0" smtClean="0"/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but need to close the gap between 1&lt;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high mass tracking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resolution</a:t>
            </a:r>
            <a:endParaRPr lang="en-US" dirty="0" smtClean="0"/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semi-inclusive physics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no PID in central detector and </a:t>
            </a:r>
            <a:r>
              <a:rPr lang="en-US" dirty="0" err="1" smtClean="0"/>
              <a:t>hadron</a:t>
            </a:r>
            <a:r>
              <a:rPr lang="en-US" dirty="0" smtClean="0"/>
              <a:t> beam direction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will loose significant part of the physics program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 exclusive physics program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 limited acceptance for coherent physics</a:t>
            </a:r>
          </a:p>
          <a:p>
            <a:pPr lvl="2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but need to add roman pots</a:t>
            </a:r>
          </a:p>
          <a:p>
            <a:pPr lvl="1">
              <a:buFont typeface="Wingdings" charset="2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design is not suited for rapidity gap events                         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</p:txBody>
      </p:sp>
      <p:sp>
        <p:nvSpPr>
          <p:cNvPr id="17" name="Curved Right Arrow 16"/>
          <p:cNvSpPr/>
          <p:nvPr/>
        </p:nvSpPr>
        <p:spPr bwMode="auto">
          <a:xfrm>
            <a:off x="469900" y="48006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9500" y="4876800"/>
            <a:ext cx="743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 Design not compatible with most of the </a:t>
            </a:r>
            <a:r>
              <a:rPr lang="en-US" dirty="0" err="1" smtClean="0">
                <a:sym typeface="Wingdings"/>
              </a:rPr>
              <a:t>eRHIC</a:t>
            </a:r>
            <a:r>
              <a:rPr lang="en-US" dirty="0" smtClean="0">
                <a:sym typeface="Wingdings"/>
              </a:rPr>
              <a:t> physics program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E.C. Aschenauer</a:t>
            </a:r>
            <a:endParaRPr lang="en-US" dirty="0"/>
          </a:p>
        </p:txBody>
      </p:sp>
      <p:grpSp>
        <p:nvGrpSpPr>
          <p:cNvPr id="2" name="Group 23"/>
          <p:cNvGrpSpPr/>
          <p:nvPr/>
        </p:nvGrpSpPr>
        <p:grpSpPr>
          <a:xfrm>
            <a:off x="847725" y="761659"/>
            <a:ext cx="5698044" cy="646331"/>
            <a:chOff x="1943100" y="5880100"/>
            <a:chExt cx="5698044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1943100" y="5880100"/>
              <a:ext cx="56980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Comic Sans MS"/>
                  <a:cs typeface="Comic Sans MS"/>
                </a:rPr>
                <a:t>Goal: Cover wide range in t </a:t>
              </a:r>
              <a:r>
                <a:rPr lang="en-US" b="1" dirty="0" smtClean="0">
                  <a:latin typeface="Comic Sans MS"/>
                  <a:cs typeface="Comic Sans MS"/>
                  <a:sym typeface="Wingdings"/>
                </a:rPr>
                <a:t> Fourier transform </a:t>
              </a:r>
            </a:p>
            <a:p>
              <a:r>
                <a:rPr lang="en-US" b="1" dirty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  <a:sym typeface="Wingdings"/>
                </a:rPr>
                <a:t>       impact parameter space b  PDFs</a:t>
              </a:r>
              <a:endParaRPr lang="en-US" b="1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9266128"/>
                </p:ext>
              </p:extLst>
            </p:nvPr>
          </p:nvGraphicFramePr>
          <p:xfrm>
            <a:off x="5873080" y="6306766"/>
            <a:ext cx="2159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10" name="Equation" r:id="rId3" imgW="215900" imgH="215900" progId="Equation.DSMT4">
                    <p:embed/>
                  </p:oleObj>
                </mc:Choice>
                <mc:Fallback>
                  <p:oleObj name="Equation" r:id="rId3" imgW="215900" imgH="215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080" y="6306766"/>
                          <a:ext cx="2159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at </a:t>
            </a:r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Michigan, 2011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26" name="AutoShape 49"/>
          <p:cNvSpPr>
            <a:spLocks noChangeArrowheads="1"/>
          </p:cNvSpPr>
          <p:nvPr/>
        </p:nvSpPr>
        <p:spPr bwMode="auto">
          <a:xfrm>
            <a:off x="0" y="862200"/>
            <a:ext cx="923925" cy="55562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919139" y="801490"/>
            <a:ext cx="4292600" cy="2450982"/>
            <a:chOff x="4775200" y="534782"/>
            <a:chExt cx="4292600" cy="245098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534782"/>
              <a:ext cx="4292600" cy="2333625"/>
              <a:chOff x="158750" y="908050"/>
              <a:chExt cx="4292600" cy="2333625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568450" y="908050"/>
                <a:ext cx="3810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268411"/>
                <a:ext cx="3825887" cy="1814515"/>
                <a:chOff x="243" y="799"/>
                <a:chExt cx="2410" cy="114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856"/>
                  <a:ext cx="2410" cy="1086"/>
                  <a:chOff x="100" y="798"/>
                  <a:chExt cx="2410" cy="1086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026"/>
                    <a:ext cx="38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(Q</a:t>
                    </a:r>
                    <a:r>
                      <a:rPr lang="en-US" sz="1600" b="1" baseline="30000">
                        <a:latin typeface="Times New Roman" pitchFamily="-112" charset="0"/>
                      </a:rPr>
                      <a:t>2</a:t>
                    </a:r>
                    <a:r>
                      <a:rPr lang="en-US" sz="1600" b="1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798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5" y="981"/>
                    <a:ext cx="331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b="1">
                        <a:latin typeface="Symbol" pitchFamily="-112" charset="2"/>
                      </a:rPr>
                      <a:t>g</a:t>
                    </a:r>
                    <a:r>
                      <a:rPr lang="en-US" sz="2000" b="1" baseline="-25000">
                        <a:latin typeface="Times New Roman" pitchFamily="-112" charset="0"/>
                      </a:rPr>
                      <a:t>L</a:t>
                    </a:r>
                    <a:r>
                      <a:rPr lang="en-US" sz="2000" b="1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80"/>
                      <a:ext cx="1968" cy="404"/>
                      <a:chOff x="158" y="1480"/>
                      <a:chExt cx="1968" cy="404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87"/>
                        <a:ext cx="1968" cy="397"/>
                        <a:chOff x="240" y="733"/>
                        <a:chExt cx="1968" cy="397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733"/>
                          <a:ext cx="1967" cy="397"/>
                          <a:chOff x="241" y="733"/>
                          <a:chExt cx="1967" cy="397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72" y="733"/>
                            <a:ext cx="1536" cy="397"/>
                            <a:chOff x="672" y="733"/>
                            <a:chExt cx="1536" cy="397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822"/>
                              <a:ext cx="1536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92" y="733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02" y="1480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2018" y="79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874963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064000" y="2852738"/>
                <a:ext cx="387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8148648" y="2649214"/>
              <a:ext cx="304801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9" y="3175000"/>
            <a:ext cx="9201150" cy="368300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147784" y="2308724"/>
            <a:ext cx="4947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DVCS cross section in bins of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, x and t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GPD 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/>
              <a:t>Simulations by </a:t>
            </a:r>
            <a:r>
              <a:rPr lang="en-US" dirty="0" err="1"/>
              <a:t>S.Fazio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endParaRPr lang="en-US" b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12981912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Dotted grid"/>
          <p:cNvSpPr>
            <a:spLocks noChangeArrowheads="1"/>
          </p:cNvSpPr>
          <p:nvPr/>
        </p:nvSpPr>
        <p:spPr bwMode="auto">
          <a:xfrm>
            <a:off x="114300" y="762000"/>
            <a:ext cx="8915400" cy="5638800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 descr="tpcsymposium copy"/>
          <p:cNvPicPr>
            <a:picLocks noChangeAspect="1" noChangeArrowheads="1"/>
          </p:cNvPicPr>
          <p:nvPr/>
        </p:nvPicPr>
        <p:blipFill>
          <a:blip r:embed="rId3"/>
          <a:srcRect l="1123"/>
          <a:stretch>
            <a:fillRect/>
          </a:stretch>
        </p:blipFill>
        <p:spPr bwMode="auto">
          <a:xfrm>
            <a:off x="1524000" y="1524000"/>
            <a:ext cx="6037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62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3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60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1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0700" y="3375025"/>
            <a:ext cx="533400" cy="214313"/>
            <a:chOff x="1752" y="2235"/>
            <a:chExt cx="336" cy="135"/>
          </a:xfrm>
        </p:grpSpPr>
        <p:sp>
          <p:nvSpPr>
            <p:cNvPr id="23658" name="Line 11"/>
            <p:cNvSpPr>
              <a:spLocks noChangeShapeType="1"/>
            </p:cNvSpPr>
            <p:nvPr/>
          </p:nvSpPr>
          <p:spPr bwMode="auto">
            <a:xfrm>
              <a:off x="1752" y="2235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9" name="Line 12"/>
            <p:cNvSpPr>
              <a:spLocks noChangeShapeType="1"/>
            </p:cNvSpPr>
            <p:nvPr/>
          </p:nvSpPr>
          <p:spPr bwMode="auto">
            <a:xfrm>
              <a:off x="1752" y="2370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3149600" y="3276600"/>
            <a:ext cx="2895600" cy="176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>
            <a:off x="3149600" y="3513138"/>
            <a:ext cx="2895600" cy="176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43400" y="3276600"/>
            <a:ext cx="457200" cy="392113"/>
            <a:chOff x="1776" y="1920"/>
            <a:chExt cx="288" cy="24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2365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5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495800" y="3411538"/>
            <a:ext cx="152400" cy="146050"/>
            <a:chOff x="1872" y="2258"/>
            <a:chExt cx="96" cy="9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2365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2364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4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4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7" name="Line 36"/>
          <p:cNvSpPr>
            <a:spLocks noChangeShapeType="1"/>
          </p:cNvSpPr>
          <p:nvPr/>
        </p:nvSpPr>
        <p:spPr bwMode="auto">
          <a:xfrm>
            <a:off x="1790700" y="3398838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38"/>
          <p:cNvSpPr>
            <a:spLocks noChangeShapeType="1"/>
          </p:cNvSpPr>
          <p:nvPr/>
        </p:nvSpPr>
        <p:spPr bwMode="auto">
          <a:xfrm>
            <a:off x="7353300" y="3408363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39"/>
          <p:cNvSpPr>
            <a:spLocks noChangeArrowheads="1"/>
          </p:cNvSpPr>
          <p:nvPr/>
        </p:nvSpPr>
        <p:spPr bwMode="auto">
          <a:xfrm>
            <a:off x="3238500" y="3290888"/>
            <a:ext cx="609600" cy="161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Rectangle 40"/>
          <p:cNvSpPr>
            <a:spLocks noChangeArrowheads="1"/>
          </p:cNvSpPr>
          <p:nvPr/>
        </p:nvSpPr>
        <p:spPr bwMode="auto">
          <a:xfrm>
            <a:off x="5284788" y="3516313"/>
            <a:ext cx="620712" cy="155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41"/>
          <p:cNvSpPr>
            <a:spLocks noChangeArrowheads="1"/>
          </p:cNvSpPr>
          <p:nvPr/>
        </p:nvSpPr>
        <p:spPr bwMode="auto">
          <a:xfrm>
            <a:off x="5292725" y="3289300"/>
            <a:ext cx="615950" cy="1635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1905000" y="3255963"/>
            <a:ext cx="304800" cy="457200"/>
            <a:chOff x="3408" y="2160"/>
            <a:chExt cx="192" cy="288"/>
          </a:xfrm>
        </p:grpSpPr>
        <p:sp>
          <p:nvSpPr>
            <p:cNvPr id="2364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1905000" y="1447800"/>
            <a:ext cx="1600200" cy="9906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14" name="Text Box 46"/>
          <p:cNvSpPr txBox="1">
            <a:spLocks noChangeArrowheads="1"/>
          </p:cNvSpPr>
          <p:nvPr/>
        </p:nvSpPr>
        <p:spPr bwMode="auto">
          <a:xfrm>
            <a:off x="381000" y="990600"/>
            <a:ext cx="19812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MRPC ToF Barrel</a:t>
            </a:r>
          </a:p>
        </p:txBody>
      </p:sp>
      <p:sp>
        <p:nvSpPr>
          <p:cNvPr id="23578" name="Line 49"/>
          <p:cNvSpPr>
            <a:spLocks noChangeShapeType="1"/>
          </p:cNvSpPr>
          <p:nvPr/>
        </p:nvSpPr>
        <p:spPr bwMode="auto">
          <a:xfrm>
            <a:off x="1600200" y="2057400"/>
            <a:ext cx="1066800" cy="1066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Text Box 50"/>
          <p:cNvSpPr txBox="1">
            <a:spLocks noChangeArrowheads="1"/>
          </p:cNvSpPr>
          <p:nvPr/>
        </p:nvSpPr>
        <p:spPr bwMode="auto">
          <a:xfrm>
            <a:off x="762000" y="19685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66"/>
                </a:solidFill>
                <a:ea typeface="Arial" pitchFamily="-108" charset="0"/>
                <a:cs typeface="Arial" pitchFamily="-108" charset="0"/>
              </a:rPr>
              <a:t>BBC</a:t>
            </a:r>
            <a:endParaRPr lang="en-US" sz="1800" dirty="0">
              <a:solidFill>
                <a:srgbClr val="FFFF66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2" name="Line 53"/>
          <p:cNvSpPr>
            <a:spLocks noChangeShapeType="1"/>
          </p:cNvSpPr>
          <p:nvPr/>
        </p:nvSpPr>
        <p:spPr bwMode="auto">
          <a:xfrm>
            <a:off x="990600" y="2971800"/>
            <a:ext cx="9144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PD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4" name="Rectangle 55"/>
          <p:cNvSpPr>
            <a:spLocks noChangeArrowheads="1"/>
          </p:cNvSpPr>
          <p:nvPr/>
        </p:nvSpPr>
        <p:spPr bwMode="auto">
          <a:xfrm>
            <a:off x="6858000" y="3581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Rectangle 56"/>
          <p:cNvSpPr>
            <a:spLocks noChangeArrowheads="1"/>
          </p:cNvSpPr>
          <p:nvPr/>
        </p:nvSpPr>
        <p:spPr bwMode="auto">
          <a:xfrm>
            <a:off x="6858000" y="2819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Line 57"/>
          <p:cNvSpPr>
            <a:spLocks noChangeShapeType="1"/>
          </p:cNvSpPr>
          <p:nvPr/>
        </p:nvSpPr>
        <p:spPr bwMode="auto">
          <a:xfrm flipH="1">
            <a:off x="7162800" y="2057400"/>
            <a:ext cx="838200" cy="762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Text Box 58"/>
          <p:cNvSpPr txBox="1">
            <a:spLocks noChangeArrowheads="1"/>
          </p:cNvSpPr>
          <p:nvPr/>
        </p:nvSpPr>
        <p:spPr bwMode="auto">
          <a:xfrm>
            <a:off x="7239000" y="17526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M</a:t>
            </a:r>
            <a:r>
              <a:rPr lang="en-US" sz="1600" b="1">
                <a:ea typeface="Arial" pitchFamily="-108" charset="0"/>
                <a:cs typeface="Arial" pitchFamily="-108" charset="0"/>
              </a:rPr>
              <a:t>S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8" name="Line 59"/>
          <p:cNvSpPr>
            <a:spLocks noChangeShapeType="1"/>
          </p:cNvSpPr>
          <p:nvPr/>
        </p:nvSpPr>
        <p:spPr bwMode="auto">
          <a:xfrm flipH="1">
            <a:off x="5334000" y="1143000"/>
            <a:ext cx="685800" cy="1219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60"/>
          <p:cNvSpPr txBox="1">
            <a:spLocks noChangeArrowheads="1"/>
          </p:cNvSpPr>
          <p:nvPr/>
        </p:nvSpPr>
        <p:spPr bwMode="auto">
          <a:xfrm>
            <a:off x="5562600" y="930275"/>
            <a:ext cx="1295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Barrel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0" name="Line 61"/>
          <p:cNvSpPr>
            <a:spLocks noChangeShapeType="1"/>
          </p:cNvSpPr>
          <p:nvPr/>
        </p:nvSpPr>
        <p:spPr bwMode="auto">
          <a:xfrm flipH="1">
            <a:off x="5943600" y="1447800"/>
            <a:ext cx="1409700" cy="12954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Text Box 62"/>
          <p:cNvSpPr txBox="1">
            <a:spLocks noChangeArrowheads="1"/>
          </p:cNvSpPr>
          <p:nvPr/>
        </p:nvSpPr>
        <p:spPr bwMode="auto">
          <a:xfrm>
            <a:off x="7162800" y="1143000"/>
            <a:ext cx="16002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End Cap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2" name="Line 63"/>
          <p:cNvSpPr>
            <a:spLocks noChangeShapeType="1"/>
          </p:cNvSpPr>
          <p:nvPr/>
        </p:nvSpPr>
        <p:spPr bwMode="auto">
          <a:xfrm flipH="1" flipV="1">
            <a:off x="4953000" y="3581400"/>
            <a:ext cx="952500" cy="2209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64"/>
          <p:cNvSpPr>
            <a:spLocks noChangeShapeType="1"/>
          </p:cNvSpPr>
          <p:nvPr/>
        </p:nvSpPr>
        <p:spPr bwMode="auto">
          <a:xfrm flipV="1">
            <a:off x="3429000" y="3581400"/>
            <a:ext cx="1066800" cy="2286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33" name="Text Box 65"/>
          <p:cNvSpPr txBox="1">
            <a:spLocks noChangeArrowheads="1"/>
          </p:cNvSpPr>
          <p:nvPr/>
        </p:nvSpPr>
        <p:spPr bwMode="auto">
          <a:xfrm>
            <a:off x="381000" y="5275263"/>
            <a:ext cx="1143000" cy="33813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DAQ1000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596" name="Line 6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68"/>
          <p:cNvSpPr>
            <a:spLocks noChangeShapeType="1"/>
          </p:cNvSpPr>
          <p:nvPr/>
        </p:nvSpPr>
        <p:spPr bwMode="auto">
          <a:xfrm>
            <a:off x="4876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69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Line 70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Line 71"/>
          <p:cNvSpPr>
            <a:spLocks noChangeShapeType="1"/>
          </p:cNvSpPr>
          <p:nvPr/>
        </p:nvSpPr>
        <p:spPr bwMode="auto">
          <a:xfrm>
            <a:off x="51816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72"/>
          <p:cNvSpPr>
            <a:spLocks noChangeShapeType="1"/>
          </p:cNvSpPr>
          <p:nvPr/>
        </p:nvSpPr>
        <p:spPr bwMode="auto">
          <a:xfrm>
            <a:off x="5257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Line 73"/>
          <p:cNvSpPr>
            <a:spLocks noChangeShapeType="1"/>
          </p:cNvSpPr>
          <p:nvPr/>
        </p:nvSpPr>
        <p:spPr bwMode="auto">
          <a:xfrm>
            <a:off x="49530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Line 74"/>
          <p:cNvSpPr>
            <a:spLocks noChangeShapeType="1"/>
          </p:cNvSpPr>
          <p:nvPr/>
        </p:nvSpPr>
        <p:spPr bwMode="auto">
          <a:xfrm>
            <a:off x="4876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75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Line 76"/>
          <p:cNvSpPr>
            <a:spLocks noChangeShapeType="1"/>
          </p:cNvSpPr>
          <p:nvPr/>
        </p:nvSpPr>
        <p:spPr bwMode="auto">
          <a:xfrm>
            <a:off x="51054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77"/>
          <p:cNvSpPr>
            <a:spLocks noChangeShapeType="1"/>
          </p:cNvSpPr>
          <p:nvPr/>
        </p:nvSpPr>
        <p:spPr bwMode="auto">
          <a:xfrm>
            <a:off x="51816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78"/>
          <p:cNvSpPr>
            <a:spLocks noChangeShapeType="1"/>
          </p:cNvSpPr>
          <p:nvPr/>
        </p:nvSpPr>
        <p:spPr bwMode="auto">
          <a:xfrm>
            <a:off x="5257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Rectangle 79"/>
          <p:cNvSpPr>
            <a:spLocks noChangeArrowheads="1"/>
          </p:cNvSpPr>
          <p:nvPr/>
        </p:nvSpPr>
        <p:spPr bwMode="auto">
          <a:xfrm>
            <a:off x="7162800" y="5334000"/>
            <a:ext cx="1600200" cy="363538"/>
          </a:xfrm>
          <a:prstGeom prst="rect">
            <a:avLst/>
          </a:prstGeom>
          <a:noFill/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ea typeface="Arial" pitchFamily="-108" charset="0"/>
                <a:cs typeface="Arial" pitchFamily="-108" charset="0"/>
              </a:rPr>
              <a:t>COMPLETE</a:t>
            </a:r>
            <a:endParaRPr lang="en-US" sz="14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09" name="Rectangle 80"/>
          <p:cNvSpPr>
            <a:spLocks noChangeArrowheads="1"/>
          </p:cNvSpPr>
          <p:nvPr/>
        </p:nvSpPr>
        <p:spPr bwMode="auto">
          <a:xfrm>
            <a:off x="7162800" y="5867400"/>
            <a:ext cx="914400" cy="3048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Ongoing</a:t>
            </a:r>
          </a:p>
        </p:txBody>
      </p:sp>
      <p:sp>
        <p:nvSpPr>
          <p:cNvPr id="23610" name="Line 81"/>
          <p:cNvSpPr>
            <a:spLocks noChangeShapeType="1"/>
          </p:cNvSpPr>
          <p:nvPr/>
        </p:nvSpPr>
        <p:spPr bwMode="auto">
          <a:xfrm>
            <a:off x="3429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1" name="Line 82"/>
          <p:cNvSpPr>
            <a:spLocks noChangeShapeType="1"/>
          </p:cNvSpPr>
          <p:nvPr/>
        </p:nvSpPr>
        <p:spPr bwMode="auto">
          <a:xfrm>
            <a:off x="2971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2" name="Line 83"/>
          <p:cNvSpPr>
            <a:spLocks noChangeShapeType="1"/>
          </p:cNvSpPr>
          <p:nvPr/>
        </p:nvSpPr>
        <p:spPr bwMode="auto">
          <a:xfrm>
            <a:off x="48006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3" name="Line 84"/>
          <p:cNvSpPr>
            <a:spLocks noChangeShapeType="1"/>
          </p:cNvSpPr>
          <p:nvPr/>
        </p:nvSpPr>
        <p:spPr bwMode="auto">
          <a:xfrm>
            <a:off x="43434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4" name="Line 85"/>
          <p:cNvSpPr>
            <a:spLocks noChangeShapeType="1"/>
          </p:cNvSpPr>
          <p:nvPr/>
        </p:nvSpPr>
        <p:spPr bwMode="auto">
          <a:xfrm>
            <a:off x="38862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5" name="Line 86"/>
          <p:cNvSpPr>
            <a:spLocks noChangeShapeType="1"/>
          </p:cNvSpPr>
          <p:nvPr/>
        </p:nvSpPr>
        <p:spPr bwMode="auto">
          <a:xfrm>
            <a:off x="5257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6" name="Line 87"/>
          <p:cNvSpPr>
            <a:spLocks noChangeShapeType="1"/>
          </p:cNvSpPr>
          <p:nvPr/>
        </p:nvSpPr>
        <p:spPr bwMode="auto">
          <a:xfrm>
            <a:off x="5715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7" name="Line 88"/>
          <p:cNvSpPr>
            <a:spLocks noChangeShapeType="1"/>
          </p:cNvSpPr>
          <p:nvPr/>
        </p:nvSpPr>
        <p:spPr bwMode="auto">
          <a:xfrm>
            <a:off x="3505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8" name="Line 89"/>
          <p:cNvSpPr>
            <a:spLocks noChangeShapeType="1"/>
          </p:cNvSpPr>
          <p:nvPr/>
        </p:nvSpPr>
        <p:spPr bwMode="auto">
          <a:xfrm>
            <a:off x="30480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9" name="Line 90"/>
          <p:cNvSpPr>
            <a:spLocks noChangeShapeType="1"/>
          </p:cNvSpPr>
          <p:nvPr/>
        </p:nvSpPr>
        <p:spPr bwMode="auto">
          <a:xfrm>
            <a:off x="4724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0" name="Line 91"/>
          <p:cNvSpPr>
            <a:spLocks noChangeShapeType="1"/>
          </p:cNvSpPr>
          <p:nvPr/>
        </p:nvSpPr>
        <p:spPr bwMode="auto">
          <a:xfrm>
            <a:off x="4267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1" name="Line 92"/>
          <p:cNvSpPr>
            <a:spLocks noChangeShapeType="1"/>
          </p:cNvSpPr>
          <p:nvPr/>
        </p:nvSpPr>
        <p:spPr bwMode="auto">
          <a:xfrm>
            <a:off x="3962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2" name="Line 93"/>
          <p:cNvSpPr>
            <a:spLocks noChangeShapeType="1"/>
          </p:cNvSpPr>
          <p:nvPr/>
        </p:nvSpPr>
        <p:spPr bwMode="auto">
          <a:xfrm>
            <a:off x="51816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3" name="Line 94"/>
          <p:cNvSpPr>
            <a:spLocks noChangeShapeType="1"/>
          </p:cNvSpPr>
          <p:nvPr/>
        </p:nvSpPr>
        <p:spPr bwMode="auto">
          <a:xfrm>
            <a:off x="56388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4" name="Line 96"/>
          <p:cNvSpPr>
            <a:spLocks noChangeShapeType="1"/>
          </p:cNvSpPr>
          <p:nvPr/>
        </p:nvSpPr>
        <p:spPr bwMode="auto">
          <a:xfrm>
            <a:off x="3429000" y="1219200"/>
            <a:ext cx="3048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6" name="Rectangle 98"/>
          <p:cNvSpPr>
            <a:spLocks noChangeArrowheads="1"/>
          </p:cNvSpPr>
          <p:nvPr/>
        </p:nvSpPr>
        <p:spPr bwMode="auto">
          <a:xfrm>
            <a:off x="8229600" y="5867400"/>
            <a:ext cx="533400" cy="304800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R&amp;D</a:t>
            </a:r>
            <a:endParaRPr lang="en-US" sz="14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8" name="Text Box 100"/>
          <p:cNvSpPr txBox="1">
            <a:spLocks noChangeArrowheads="1"/>
          </p:cNvSpPr>
          <p:nvPr/>
        </p:nvSpPr>
        <p:spPr bwMode="auto">
          <a:xfrm>
            <a:off x="4114800" y="2673350"/>
            <a:ext cx="914400" cy="374650"/>
          </a:xfrm>
          <a:prstGeom prst="rect">
            <a:avLst/>
          </a:prstGeom>
          <a:solidFill>
            <a:schemeClr val="bg1"/>
          </a:solidFill>
          <a:ln w="3810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TPC</a:t>
            </a:r>
            <a:endParaRPr lang="en-US" sz="1800" b="1"/>
          </a:p>
        </p:txBody>
      </p:sp>
      <p:sp>
        <p:nvSpPr>
          <p:cNvPr id="23637" name="Rectangle 98"/>
          <p:cNvSpPr>
            <a:spLocks noChangeArrowheads="1"/>
          </p:cNvSpPr>
          <p:nvPr/>
        </p:nvSpPr>
        <p:spPr bwMode="auto">
          <a:xfrm>
            <a:off x="7696200" y="4648200"/>
            <a:ext cx="1066800" cy="304800"/>
          </a:xfrm>
          <a:prstGeom prst="rect">
            <a:avLst/>
          </a:prstGeom>
          <a:noFill/>
          <a:ln w="38100" cmpd="dbl">
            <a:solidFill>
              <a:srgbClr val="CC66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computing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109" name="Title 10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 Experiment as of 2014</a:t>
            </a:r>
            <a:endParaRPr lang="en-US" dirty="0"/>
          </a:p>
        </p:txBody>
      </p:sp>
      <p:sp>
        <p:nvSpPr>
          <p:cNvPr id="110" name="Date Placeholder 1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12" name="Footer Placeholder 1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111" name="Slide Number Placeholder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1094-2768-B049-9E11-BCF6C84605E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0" name="Rectangle 99"/>
          <p:cNvSpPr/>
          <p:nvPr/>
        </p:nvSpPr>
        <p:spPr bwMode="auto">
          <a:xfrm>
            <a:off x="8331200" y="3400425"/>
            <a:ext cx="533400" cy="206375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Arial" pitchFamily="-65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228600" y="3375025"/>
            <a:ext cx="533400" cy="206375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Arial" pitchFamily="-65" charset="0"/>
            </a:endParaRPr>
          </a:p>
        </p:txBody>
      </p:sp>
      <p:sp>
        <p:nvSpPr>
          <p:cNvPr id="103" name="Line 57"/>
          <p:cNvSpPr>
            <a:spLocks noChangeShapeType="1"/>
          </p:cNvSpPr>
          <p:nvPr/>
        </p:nvSpPr>
        <p:spPr bwMode="auto">
          <a:xfrm>
            <a:off x="8280400" y="3218438"/>
            <a:ext cx="50800" cy="234374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Text Box 46"/>
          <p:cNvSpPr txBox="1">
            <a:spLocks noChangeArrowheads="1"/>
          </p:cNvSpPr>
          <p:nvPr/>
        </p:nvSpPr>
        <p:spPr bwMode="auto">
          <a:xfrm>
            <a:off x="3048000" y="5867400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HFT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6" name="Text Box 46"/>
          <p:cNvSpPr txBox="1">
            <a:spLocks noChangeArrowheads="1"/>
          </p:cNvSpPr>
          <p:nvPr/>
        </p:nvSpPr>
        <p:spPr bwMode="auto">
          <a:xfrm>
            <a:off x="5524500" y="5834062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FGT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7" name="Text Box 46"/>
          <p:cNvSpPr txBox="1">
            <a:spLocks noChangeArrowheads="1"/>
          </p:cNvSpPr>
          <p:nvPr/>
        </p:nvSpPr>
        <p:spPr bwMode="auto">
          <a:xfrm>
            <a:off x="3048000" y="881062"/>
            <a:ext cx="7620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MTD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ea typeface="Arial" pitchFamily="-108" charset="0"/>
              <a:cs typeface="Arial" pitchFamily="-108" charset="0"/>
            </a:endParaRPr>
          </a:p>
        </p:txBody>
      </p:sp>
      <p:sp>
        <p:nvSpPr>
          <p:cNvPr id="108" name="Rectangle 80"/>
          <p:cNvSpPr>
            <a:spLocks noChangeArrowheads="1"/>
          </p:cNvSpPr>
          <p:nvPr/>
        </p:nvSpPr>
        <p:spPr bwMode="auto">
          <a:xfrm>
            <a:off x="7620000" y="2667000"/>
            <a:ext cx="1282700" cy="5080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Roman Pots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Phase 2</a:t>
            </a:r>
            <a:endParaRPr lang="en-US" sz="16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113" name="Rectangle 80"/>
          <p:cNvSpPr>
            <a:spLocks noChangeArrowheads="1"/>
          </p:cNvSpPr>
          <p:nvPr/>
        </p:nvSpPr>
        <p:spPr bwMode="auto">
          <a:xfrm>
            <a:off x="368300" y="5697538"/>
            <a:ext cx="1828800" cy="5080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Trigger and DAQ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Upgrades</a:t>
            </a: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eRHIC phase 1:  kinematic range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E8E24-4B93-411A-8238-90B06F9D248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4451" name="Picture 3" descr="xq2_electron_STAR_05_on_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79500"/>
            <a:ext cx="333692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xq2_hadron_STAR_05_on_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" y="3462338"/>
            <a:ext cx="3327400" cy="2493962"/>
          </a:xfrm>
          <a:prstGeom prst="rect">
            <a:avLst/>
          </a:prstGeom>
          <a:noFill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073150" y="8509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5 </a:t>
            </a:r>
            <a:r>
              <a:rPr lang="en-US" sz="1600" b="1" dirty="0" err="1"/>
              <a:t>GeV</a:t>
            </a:r>
            <a:r>
              <a:rPr lang="en-US" sz="1600" b="1" dirty="0"/>
              <a:t> </a:t>
            </a:r>
            <a:r>
              <a:rPr lang="en-US" sz="1600" b="1" dirty="0" err="1"/>
              <a:t>e</a:t>
            </a:r>
            <a:r>
              <a:rPr lang="en-US" sz="1600" b="1" dirty="0"/>
              <a:t> + 50 </a:t>
            </a:r>
            <a:r>
              <a:rPr lang="en-US" sz="1600" b="1" dirty="0" err="1"/>
              <a:t>GeV</a:t>
            </a:r>
            <a:r>
              <a:rPr lang="en-US" sz="1600" b="1" dirty="0"/>
              <a:t>/nucleon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3797300" y="1822450"/>
            <a:ext cx="1308100" cy="5524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TPC+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BEMC+TOF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3644900" y="2470150"/>
            <a:ext cx="1524000" cy="2831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FF"/>
                </a:solidFill>
              </a:rPr>
              <a:t>Missing today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1235075" y="4584700"/>
            <a:ext cx="1524000" cy="2831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FF"/>
                </a:solidFill>
              </a:rPr>
              <a:t>Missing today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3644900" y="5114925"/>
            <a:ext cx="1524000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33CCCC"/>
                </a:solidFill>
              </a:rPr>
              <a:t>Missing today</a:t>
            </a: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 rot="18300000">
            <a:off x="3598069" y="3566319"/>
            <a:ext cx="1239837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45720" tIns="18288" rIns="45720" bIns="18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EEMC+FGT</a:t>
            </a:r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H="1">
            <a:off x="323850" y="28067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68" name="Line 20"/>
          <p:cNvSpPr>
            <a:spLocks noChangeShapeType="1"/>
          </p:cNvSpPr>
          <p:nvPr/>
        </p:nvSpPr>
        <p:spPr bwMode="auto">
          <a:xfrm flipV="1">
            <a:off x="476250" y="2501900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69" name="Line 21"/>
          <p:cNvSpPr>
            <a:spLocks noChangeShapeType="1"/>
          </p:cNvSpPr>
          <p:nvPr/>
        </p:nvSpPr>
        <p:spPr bwMode="auto">
          <a:xfrm flipH="1">
            <a:off x="323850" y="5191125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70" name="Line 22"/>
          <p:cNvSpPr>
            <a:spLocks noChangeShapeType="1"/>
          </p:cNvSpPr>
          <p:nvPr/>
        </p:nvSpPr>
        <p:spPr bwMode="auto">
          <a:xfrm flipV="1">
            <a:off x="476250" y="4886325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471" name="Text Box 23"/>
          <p:cNvSpPr txBox="1">
            <a:spLocks noChangeArrowheads="1"/>
          </p:cNvSpPr>
          <p:nvPr/>
        </p:nvSpPr>
        <p:spPr bwMode="auto">
          <a:xfrm rot="16200000">
            <a:off x="-136525" y="1672937"/>
            <a:ext cx="1219200" cy="5847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DIS region</a:t>
            </a:r>
          </a:p>
        </p:txBody>
      </p:sp>
      <p:sp>
        <p:nvSpPr>
          <p:cNvPr id="104472" name="Text Box 24"/>
          <p:cNvSpPr txBox="1">
            <a:spLocks noChangeArrowheads="1"/>
          </p:cNvSpPr>
          <p:nvPr/>
        </p:nvSpPr>
        <p:spPr bwMode="auto">
          <a:xfrm rot="16200000">
            <a:off x="-250825" y="3939887"/>
            <a:ext cx="1447800" cy="5847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</a:rPr>
              <a:t>SIDIS region</a:t>
            </a:r>
          </a:p>
        </p:txBody>
      </p:sp>
      <p:pic>
        <p:nvPicPr>
          <p:cNvPr id="104475" name="Picture 27" descr="xq2_electron_STAR_05_on_3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875" y="1079500"/>
            <a:ext cx="3336925" cy="2497138"/>
          </a:xfrm>
          <a:prstGeom prst="rect">
            <a:avLst/>
          </a:prstGeom>
          <a:noFill/>
        </p:spPr>
      </p:pic>
      <p:pic>
        <p:nvPicPr>
          <p:cNvPr id="104474" name="Picture 26" descr="xq2_hadron_STAR_05_on_3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9875" y="3459163"/>
            <a:ext cx="3336925" cy="2497137"/>
          </a:xfrm>
          <a:prstGeom prst="rect">
            <a:avLst/>
          </a:prstGeom>
          <a:noFill/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737225" y="850900"/>
            <a:ext cx="340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5 </a:t>
            </a:r>
            <a:r>
              <a:rPr lang="en-US" sz="1600" b="1" dirty="0" err="1">
                <a:solidFill>
                  <a:srgbClr val="000000"/>
                </a:solidFill>
              </a:rPr>
              <a:t>GeV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</a:t>
            </a:r>
            <a:r>
              <a:rPr lang="en-US" sz="1600" b="1" dirty="0">
                <a:solidFill>
                  <a:srgbClr val="000000"/>
                </a:solidFill>
              </a:rPr>
              <a:t> + 325 </a:t>
            </a:r>
            <a:r>
              <a:rPr lang="en-US" sz="1600" b="1" dirty="0" err="1">
                <a:solidFill>
                  <a:srgbClr val="000000"/>
                </a:solidFill>
              </a:rPr>
              <a:t>GeV</a:t>
            </a:r>
            <a:r>
              <a:rPr lang="en-US" sz="1600" b="1" dirty="0">
                <a:solidFill>
                  <a:srgbClr val="000000"/>
                </a:solidFill>
              </a:rPr>
              <a:t>/nucleon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04466" name="Rectangle 18"/>
          <p:cNvSpPr>
            <a:spLocks noGrp="1" noChangeArrowheads="1"/>
          </p:cNvSpPr>
          <p:nvPr>
            <p:ph idx="4294967295"/>
          </p:nvPr>
        </p:nvSpPr>
        <p:spPr>
          <a:xfrm>
            <a:off x="25400" y="1587500"/>
            <a:ext cx="9144000" cy="3136900"/>
          </a:xfrm>
          <a:solidFill>
            <a:schemeClr val="bg1">
              <a:lumMod val="85000"/>
            </a:schemeClr>
          </a:solidFill>
          <a:ln/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 smtClean="0"/>
              <a:t>Inclusive physics 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“</a:t>
            </a:r>
            <a:r>
              <a:rPr lang="en-US" sz="1600" dirty="0"/>
              <a:t>Forward” (</a:t>
            </a:r>
            <a:r>
              <a:rPr lang="en-US" sz="1600" b="1" dirty="0"/>
              <a:t>-2.5 &lt;~ </a:t>
            </a:r>
            <a:r>
              <a:rPr lang="el-GR" sz="1600" b="1" dirty="0">
                <a:cs typeface="Arial" pitchFamily="34" charset="0"/>
              </a:rPr>
              <a:t>η</a:t>
            </a:r>
            <a:r>
              <a:rPr lang="en-US" sz="1600" b="1" dirty="0"/>
              <a:t> &lt; -1</a:t>
            </a:r>
            <a:r>
              <a:rPr lang="en-US" sz="1600" dirty="0"/>
              <a:t>)</a:t>
            </a:r>
            <a:r>
              <a:rPr lang="en-US" sz="1600" b="1" dirty="0"/>
              <a:t> electron acceptance essential</a:t>
            </a:r>
            <a:r>
              <a:rPr lang="en-US" sz="1600" dirty="0"/>
              <a:t> to span deep-inelastic (DIS) regime</a:t>
            </a:r>
            <a:endParaRPr lang="en-US" sz="1600" dirty="0" smtClean="0"/>
          </a:p>
          <a:p>
            <a:pPr>
              <a:spcBef>
                <a:spcPct val="0"/>
              </a:spcBef>
            </a:pPr>
            <a:r>
              <a:rPr lang="en-US" sz="1800" dirty="0" smtClean="0"/>
              <a:t>semi-inclusive physics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need to investigate how well PID coverage is matched to SIDIS kinematics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Both </a:t>
            </a:r>
            <a:r>
              <a:rPr lang="en-US" sz="1600" b="1" dirty="0"/>
              <a:t>backward </a:t>
            </a:r>
            <a:r>
              <a:rPr lang="en-US" sz="1600" dirty="0"/>
              <a:t>and </a:t>
            </a:r>
            <a:r>
              <a:rPr lang="en-US" sz="1600" b="1" dirty="0"/>
              <a:t>forward</a:t>
            </a:r>
            <a:r>
              <a:rPr lang="en-US" sz="1600" dirty="0"/>
              <a:t> </a:t>
            </a:r>
            <a:r>
              <a:rPr lang="en-US" sz="1600" b="1" dirty="0" err="1"/>
              <a:t>hadron</a:t>
            </a:r>
            <a:r>
              <a:rPr lang="en-US" sz="1600" b="1" dirty="0"/>
              <a:t> coverage valuable</a:t>
            </a:r>
            <a:r>
              <a:rPr lang="en-US" sz="1600" dirty="0"/>
              <a:t> </a:t>
            </a:r>
            <a:r>
              <a:rPr lang="en-US" sz="1600" dirty="0" smtClean="0"/>
              <a:t>for SIDIS</a:t>
            </a:r>
          </a:p>
          <a:p>
            <a:pPr>
              <a:spcBef>
                <a:spcPct val="0"/>
              </a:spcBef>
            </a:pPr>
            <a:r>
              <a:rPr lang="en-US" sz="1800" dirty="0" smtClean="0">
                <a:cs typeface="Arial" pitchFamily="34" charset="0"/>
              </a:rPr>
              <a:t>exclusive physics program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Need forward proton and expanded photon detection (</a:t>
            </a:r>
            <a:r>
              <a:rPr lang="en-US" sz="1600" dirty="0" smtClean="0">
                <a:cs typeface="Arial" pitchFamily="34" charset="0"/>
                <a:sym typeface="Wingdings"/>
              </a:rPr>
              <a:t>DVCS)</a:t>
            </a:r>
            <a:endParaRPr lang="en-US" sz="1600" dirty="0" smtClean="0"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en-US" sz="1400" dirty="0" smtClean="0">
                <a:cs typeface="Arial" pitchFamily="34" charset="0"/>
              </a:rPr>
              <a:t>Roman pots (also valuable for spectator proton tagging in e+</a:t>
            </a:r>
            <a:r>
              <a:rPr lang="en-US" sz="1400" baseline="30000" dirty="0" smtClean="0">
                <a:cs typeface="Arial" pitchFamily="34" charset="0"/>
              </a:rPr>
              <a:t>3</a:t>
            </a:r>
            <a:r>
              <a:rPr lang="en-US" sz="1400" dirty="0" smtClean="0">
                <a:cs typeface="Arial" pitchFamily="34" charset="0"/>
              </a:rPr>
              <a:t>He)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EM </a:t>
            </a:r>
            <a:r>
              <a:rPr lang="en-US" sz="1600" dirty="0" err="1" smtClean="0">
                <a:cs typeface="Arial" pitchFamily="34" charset="0"/>
              </a:rPr>
              <a:t>calorimetry</a:t>
            </a:r>
            <a:r>
              <a:rPr lang="en-US" sz="1600" dirty="0" smtClean="0">
                <a:cs typeface="Arial" pitchFamily="34" charset="0"/>
              </a:rPr>
              <a:t> for </a:t>
            </a:r>
            <a:r>
              <a:rPr lang="en-US" sz="1600" dirty="0" smtClean="0"/>
              <a:t>-4 &lt; </a:t>
            </a:r>
            <a:r>
              <a:rPr lang="el-GR" sz="1600" dirty="0" smtClean="0">
                <a:cs typeface="Arial" pitchFamily="34" charset="0"/>
              </a:rPr>
              <a:t>η</a:t>
            </a:r>
            <a:r>
              <a:rPr lang="en-US" sz="1600" dirty="0" smtClean="0">
                <a:cs typeface="Arial" pitchFamily="34" charset="0"/>
              </a:rPr>
              <a:t> &lt; -1</a:t>
            </a:r>
          </a:p>
          <a:p>
            <a:pPr lvl="1">
              <a:spcBef>
                <a:spcPct val="0"/>
              </a:spcBef>
            </a:pPr>
            <a:r>
              <a:rPr lang="en-US" sz="1600" dirty="0" smtClean="0">
                <a:cs typeface="Arial" pitchFamily="34" charset="0"/>
              </a:rPr>
              <a:t>rapidity gap event acceptance needs to be checked</a:t>
            </a:r>
            <a:endParaRPr lang="el-GR" sz="1600" dirty="0" smtClean="0"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4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4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4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6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Evolving from STAR into eSTAR</a:t>
            </a:r>
            <a:endParaRPr lang="en-US" dirty="0"/>
          </a:p>
        </p:txBody>
      </p:sp>
      <p:sp>
        <p:nvSpPr>
          <p:cNvPr id="110626" name="Text Box 34"/>
          <p:cNvSpPr txBox="1">
            <a:spLocks noChangeArrowheads="1"/>
          </p:cNvSpPr>
          <p:nvPr/>
        </p:nvSpPr>
        <p:spPr bwMode="auto">
          <a:xfrm>
            <a:off x="3581400" y="5422900"/>
            <a:ext cx="5257800" cy="830997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</a:rPr>
              <a:t>EIC Generic Detector R&amp;D Panel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GCT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</a:rPr>
              <a:t> LOI </a:t>
            </a:r>
            <a:r>
              <a:rPr lang="en-US" sz="1600" dirty="0">
                <a:solidFill>
                  <a:srgbClr val="000000"/>
                </a:solidFill>
              </a:rPr>
              <a:t>toward multi-institution R&amp;D effort</a:t>
            </a:r>
          </a:p>
          <a:p>
            <a:r>
              <a:rPr lang="en-US" sz="1600" b="1" dirty="0" err="1">
                <a:solidFill>
                  <a:srgbClr val="804000"/>
                </a:solidFill>
              </a:rPr>
              <a:t>HCal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  <a:r>
              <a:rPr lang="en-US" sz="1600" dirty="0" smtClean="0">
                <a:solidFill>
                  <a:srgbClr val="000000"/>
                </a:solidFill>
              </a:rPr>
              <a:t> R</a:t>
            </a:r>
            <a:r>
              <a:rPr lang="en-US" sz="1600" dirty="0">
                <a:solidFill>
                  <a:srgbClr val="000000"/>
                </a:solidFill>
              </a:rPr>
              <a:t>&amp;D proposal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52</a:t>
            </a:fld>
            <a:endParaRPr lang="en-US" altLang="ja-JP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grpSp>
        <p:nvGrpSpPr>
          <p:cNvPr id="41" name="Group 40"/>
          <p:cNvGrpSpPr/>
          <p:nvPr/>
        </p:nvGrpSpPr>
        <p:grpSpPr>
          <a:xfrm>
            <a:off x="889967" y="718085"/>
            <a:ext cx="8520733" cy="4386273"/>
            <a:chOff x="304800" y="692685"/>
            <a:chExt cx="8520733" cy="4386273"/>
          </a:xfrm>
        </p:grpSpPr>
        <p:grpSp>
          <p:nvGrpSpPr>
            <p:cNvPr id="42" name="Group 64"/>
            <p:cNvGrpSpPr>
              <a:grpSpLocks/>
            </p:cNvGrpSpPr>
            <p:nvPr/>
          </p:nvGrpSpPr>
          <p:grpSpPr bwMode="auto">
            <a:xfrm>
              <a:off x="710233" y="1021308"/>
              <a:ext cx="7391400" cy="3913188"/>
              <a:chOff x="480" y="576"/>
              <a:chExt cx="4656" cy="2465"/>
            </a:xfrm>
          </p:grpSpPr>
          <p:pic>
            <p:nvPicPr>
              <p:cNvPr id="80" name="Picture 3" descr="tpcsymposium copy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076" r="18277"/>
              <a:stretch>
                <a:fillRect/>
              </a:stretch>
            </p:blipFill>
            <p:spPr bwMode="auto">
              <a:xfrm>
                <a:off x="480" y="576"/>
                <a:ext cx="2448" cy="2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0"/>
              <p:cNvGrpSpPr>
                <a:grpSpLocks/>
              </p:cNvGrpSpPr>
              <p:nvPr/>
            </p:nvGrpSpPr>
            <p:grpSpPr bwMode="auto">
              <a:xfrm>
                <a:off x="1576" y="1742"/>
                <a:ext cx="336" cy="135"/>
                <a:chOff x="1752" y="2235"/>
                <a:chExt cx="336" cy="135"/>
              </a:xfrm>
            </p:grpSpPr>
            <p:sp>
              <p:nvSpPr>
                <p:cNvPr id="120" name="Line 11"/>
                <p:cNvSpPr>
                  <a:spLocks noChangeShapeType="1"/>
                </p:cNvSpPr>
                <p:nvPr/>
              </p:nvSpPr>
              <p:spPr bwMode="auto">
                <a:xfrm>
                  <a:off x="1752" y="2235"/>
                  <a:ext cx="3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Line 12"/>
                <p:cNvSpPr>
                  <a:spLocks noChangeShapeType="1"/>
                </p:cNvSpPr>
                <p:nvPr/>
              </p:nvSpPr>
              <p:spPr bwMode="auto">
                <a:xfrm>
                  <a:off x="1752" y="2370"/>
                  <a:ext cx="3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" name="Rectangle 13"/>
              <p:cNvSpPr>
                <a:spLocks noChangeArrowheads="1"/>
              </p:cNvSpPr>
              <p:nvPr/>
            </p:nvSpPr>
            <p:spPr bwMode="auto">
              <a:xfrm>
                <a:off x="832" y="1680"/>
                <a:ext cx="1824" cy="1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3" name="Rectangle 14"/>
              <p:cNvSpPr>
                <a:spLocks noChangeArrowheads="1"/>
              </p:cNvSpPr>
              <p:nvPr/>
            </p:nvSpPr>
            <p:spPr bwMode="auto">
              <a:xfrm>
                <a:off x="832" y="1829"/>
                <a:ext cx="1824" cy="11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grpSp>
            <p:nvGrpSpPr>
              <p:cNvPr id="84" name="Group 15"/>
              <p:cNvGrpSpPr>
                <a:grpSpLocks/>
              </p:cNvGrpSpPr>
              <p:nvPr/>
            </p:nvGrpSpPr>
            <p:grpSpPr bwMode="auto">
              <a:xfrm>
                <a:off x="1584" y="1680"/>
                <a:ext cx="288" cy="247"/>
                <a:chOff x="1776" y="1920"/>
                <a:chExt cx="288" cy="247"/>
              </a:xfrm>
            </p:grpSpPr>
            <p:grpSp>
              <p:nvGrpSpPr>
                <p:cNvPr id="115" name="Group 16"/>
                <p:cNvGrpSpPr>
                  <a:grpSpLocks/>
                </p:cNvGrpSpPr>
                <p:nvPr/>
              </p:nvGrpSpPr>
              <p:grpSpPr bwMode="auto">
                <a:xfrm>
                  <a:off x="1776" y="1920"/>
                  <a:ext cx="288" cy="26"/>
                  <a:chOff x="1776" y="1920"/>
                  <a:chExt cx="288" cy="26"/>
                </a:xfrm>
              </p:grpSpPr>
              <p:sp>
                <p:nvSpPr>
                  <p:cNvPr id="118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802" y="1946"/>
                    <a:ext cx="24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C012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1920"/>
                    <a:ext cx="28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C012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" name="Line 19"/>
                <p:cNvSpPr>
                  <a:spLocks noChangeShapeType="1"/>
                </p:cNvSpPr>
                <p:nvPr/>
              </p:nvSpPr>
              <p:spPr bwMode="auto">
                <a:xfrm>
                  <a:off x="1802" y="2141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Line 20"/>
                <p:cNvSpPr>
                  <a:spLocks noChangeShapeType="1"/>
                </p:cNvSpPr>
                <p:nvPr/>
              </p:nvSpPr>
              <p:spPr bwMode="auto">
                <a:xfrm>
                  <a:off x="1776" y="2167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21"/>
              <p:cNvGrpSpPr>
                <a:grpSpLocks/>
              </p:cNvGrpSpPr>
              <p:nvPr/>
            </p:nvGrpSpPr>
            <p:grpSpPr bwMode="auto">
              <a:xfrm>
                <a:off x="1680" y="1765"/>
                <a:ext cx="96" cy="92"/>
                <a:chOff x="1872" y="2258"/>
                <a:chExt cx="96" cy="92"/>
              </a:xfrm>
            </p:grpSpPr>
            <p:grpSp>
              <p:nvGrpSpPr>
                <p:cNvPr id="109" name="Group 22"/>
                <p:cNvGrpSpPr>
                  <a:grpSpLocks/>
                </p:cNvGrpSpPr>
                <p:nvPr/>
              </p:nvGrpSpPr>
              <p:grpSpPr bwMode="auto">
                <a:xfrm>
                  <a:off x="1872" y="2258"/>
                  <a:ext cx="96" cy="16"/>
                  <a:chOff x="1872" y="2256"/>
                  <a:chExt cx="96" cy="16"/>
                </a:xfrm>
              </p:grpSpPr>
              <p:sp>
                <p:nvSpPr>
                  <p:cNvPr id="11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256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272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oup 25"/>
                <p:cNvGrpSpPr>
                  <a:grpSpLocks/>
                </p:cNvGrpSpPr>
                <p:nvPr/>
              </p:nvGrpSpPr>
              <p:grpSpPr bwMode="auto">
                <a:xfrm>
                  <a:off x="1872" y="2334"/>
                  <a:ext cx="96" cy="16"/>
                  <a:chOff x="1872" y="2332"/>
                  <a:chExt cx="96" cy="16"/>
                </a:xfrm>
              </p:grpSpPr>
              <p:sp>
                <p:nvSpPr>
                  <p:cNvPr id="11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332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2348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6" name="Rectangle 39"/>
              <p:cNvSpPr>
                <a:spLocks noChangeArrowheads="1"/>
              </p:cNvSpPr>
              <p:nvPr/>
            </p:nvSpPr>
            <p:spPr bwMode="auto">
              <a:xfrm>
                <a:off x="888" y="1689"/>
                <a:ext cx="384" cy="10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7" name="Rectangle 40"/>
              <p:cNvSpPr>
                <a:spLocks noChangeArrowheads="1"/>
              </p:cNvSpPr>
              <p:nvPr/>
            </p:nvSpPr>
            <p:spPr bwMode="auto">
              <a:xfrm>
                <a:off x="2177" y="1831"/>
                <a:ext cx="391" cy="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8" name="Rectangle 41"/>
              <p:cNvSpPr>
                <a:spLocks noChangeArrowheads="1"/>
              </p:cNvSpPr>
              <p:nvPr/>
            </p:nvSpPr>
            <p:spPr bwMode="auto">
              <a:xfrm>
                <a:off x="2182" y="1688"/>
                <a:ext cx="388" cy="10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en-US"/>
              </a:p>
            </p:txBody>
          </p:sp>
          <p:sp>
            <p:nvSpPr>
              <p:cNvPr id="89" name="Line 67"/>
              <p:cNvSpPr>
                <a:spLocks noChangeShapeType="1"/>
              </p:cNvSpPr>
              <p:nvPr/>
            </p:nvSpPr>
            <p:spPr bwMode="auto">
              <a:xfrm>
                <a:off x="1968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68"/>
              <p:cNvSpPr>
                <a:spLocks noChangeShapeType="1"/>
              </p:cNvSpPr>
              <p:nvPr/>
            </p:nvSpPr>
            <p:spPr bwMode="auto">
              <a:xfrm>
                <a:off x="192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69"/>
              <p:cNvSpPr>
                <a:spLocks noChangeShapeType="1"/>
              </p:cNvSpPr>
              <p:nvPr/>
            </p:nvSpPr>
            <p:spPr bwMode="auto">
              <a:xfrm>
                <a:off x="2016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70"/>
              <p:cNvSpPr>
                <a:spLocks noChangeShapeType="1"/>
              </p:cNvSpPr>
              <p:nvPr/>
            </p:nvSpPr>
            <p:spPr bwMode="auto">
              <a:xfrm>
                <a:off x="2064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71"/>
              <p:cNvSpPr>
                <a:spLocks noChangeShapeType="1"/>
              </p:cNvSpPr>
              <p:nvPr/>
            </p:nvSpPr>
            <p:spPr bwMode="auto">
              <a:xfrm>
                <a:off x="2112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72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73"/>
              <p:cNvSpPr>
                <a:spLocks noChangeShapeType="1"/>
              </p:cNvSpPr>
              <p:nvPr/>
            </p:nvSpPr>
            <p:spPr bwMode="auto">
              <a:xfrm>
                <a:off x="1968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74"/>
              <p:cNvSpPr>
                <a:spLocks noChangeShapeType="1"/>
              </p:cNvSpPr>
              <p:nvPr/>
            </p:nvSpPr>
            <p:spPr bwMode="auto">
              <a:xfrm>
                <a:off x="1920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75"/>
              <p:cNvSpPr>
                <a:spLocks noChangeShapeType="1"/>
              </p:cNvSpPr>
              <p:nvPr/>
            </p:nvSpPr>
            <p:spPr bwMode="auto">
              <a:xfrm>
                <a:off x="2016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76"/>
              <p:cNvSpPr>
                <a:spLocks noChangeShapeType="1"/>
              </p:cNvSpPr>
              <p:nvPr/>
            </p:nvSpPr>
            <p:spPr bwMode="auto">
              <a:xfrm>
                <a:off x="2064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Line 77"/>
              <p:cNvSpPr>
                <a:spLocks noChangeShapeType="1"/>
              </p:cNvSpPr>
              <p:nvPr/>
            </p:nvSpPr>
            <p:spPr bwMode="auto">
              <a:xfrm>
                <a:off x="2112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Line 78"/>
              <p:cNvSpPr>
                <a:spLocks noChangeShapeType="1"/>
              </p:cNvSpPr>
              <p:nvPr/>
            </p:nvSpPr>
            <p:spPr bwMode="auto">
              <a:xfrm>
                <a:off x="2160" y="182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87B0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53"/>
              <p:cNvSpPr>
                <a:spLocks noChangeArrowheads="1"/>
              </p:cNvSpPr>
              <p:nvPr/>
            </p:nvSpPr>
            <p:spPr bwMode="auto">
              <a:xfrm>
                <a:off x="3888" y="1377"/>
                <a:ext cx="288" cy="33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54"/>
              <p:cNvSpPr>
                <a:spLocks noChangeArrowheads="1"/>
              </p:cNvSpPr>
              <p:nvPr/>
            </p:nvSpPr>
            <p:spPr bwMode="auto">
              <a:xfrm>
                <a:off x="3888" y="1905"/>
                <a:ext cx="288" cy="33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55"/>
              <p:cNvSpPr>
                <a:spLocks noChangeArrowheads="1"/>
              </p:cNvSpPr>
              <p:nvPr/>
            </p:nvSpPr>
            <p:spPr bwMode="auto">
              <a:xfrm>
                <a:off x="4512" y="1281"/>
                <a:ext cx="624" cy="288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56"/>
              <p:cNvSpPr>
                <a:spLocks noChangeArrowheads="1"/>
              </p:cNvSpPr>
              <p:nvPr/>
            </p:nvSpPr>
            <p:spPr bwMode="auto">
              <a:xfrm>
                <a:off x="4512" y="2049"/>
                <a:ext cx="624" cy="288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Text Box 57"/>
              <p:cNvSpPr txBox="1">
                <a:spLocks noChangeArrowheads="1"/>
              </p:cNvSpPr>
              <p:nvPr/>
            </p:nvSpPr>
            <p:spPr bwMode="auto">
              <a:xfrm>
                <a:off x="3810" y="1098"/>
                <a:ext cx="4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FF8700"/>
                    </a:solidFill>
                  </a:rPr>
                  <a:t>FMS</a:t>
                </a:r>
              </a:p>
            </p:txBody>
          </p:sp>
          <p:sp>
            <p:nvSpPr>
              <p:cNvPr id="106" name="Text Box 58"/>
              <p:cNvSpPr txBox="1">
                <a:spLocks noChangeArrowheads="1"/>
              </p:cNvSpPr>
              <p:nvPr/>
            </p:nvSpPr>
            <p:spPr bwMode="auto">
              <a:xfrm>
                <a:off x="4608" y="1050"/>
                <a:ext cx="4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993300"/>
                    </a:solidFill>
                  </a:rPr>
                  <a:t>FHC</a:t>
                </a:r>
              </a:p>
            </p:txBody>
          </p:sp>
        </p:grpSp>
        <p:grpSp>
          <p:nvGrpSpPr>
            <p:cNvPr id="43" name="Group 66"/>
            <p:cNvGrpSpPr>
              <a:grpSpLocks/>
            </p:cNvGrpSpPr>
            <p:nvPr/>
          </p:nvGrpSpPr>
          <p:grpSpPr bwMode="auto">
            <a:xfrm>
              <a:off x="3453433" y="2637383"/>
              <a:ext cx="990600" cy="685800"/>
              <a:chOff x="2208" y="1594"/>
              <a:chExt cx="624" cy="432"/>
            </a:xfrm>
          </p:grpSpPr>
          <p:sp>
            <p:nvSpPr>
              <p:cNvPr id="78" name="Rectangle 61"/>
              <p:cNvSpPr>
                <a:spLocks noChangeArrowheads="1"/>
              </p:cNvSpPr>
              <p:nvPr/>
            </p:nvSpPr>
            <p:spPr bwMode="auto">
              <a:xfrm>
                <a:off x="2208" y="1690"/>
                <a:ext cx="624" cy="240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AutoShape 63"/>
              <p:cNvSpPr>
                <a:spLocks noChangeArrowheads="1"/>
              </p:cNvSpPr>
              <p:nvPr/>
            </p:nvSpPr>
            <p:spPr bwMode="auto">
              <a:xfrm rot="5400000">
                <a:off x="2376" y="1570"/>
                <a:ext cx="432" cy="48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4444033" y="1707108"/>
              <a:ext cx="609600" cy="91440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67"/>
            <p:cNvSpPr txBox="1">
              <a:spLocks noChangeArrowheads="1"/>
            </p:cNvSpPr>
            <p:nvPr/>
          </p:nvSpPr>
          <p:spPr bwMode="auto">
            <a:xfrm>
              <a:off x="4520233" y="1173708"/>
              <a:ext cx="2057400" cy="61277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 b="1">
                  <a:solidFill>
                    <a:srgbClr val="008000"/>
                  </a:solidFill>
                </a:rPr>
                <a:t>~ 6 GEM disks</a:t>
              </a:r>
            </a:p>
            <a:p>
              <a:r>
                <a:rPr lang="en-US" sz="1600">
                  <a:solidFill>
                    <a:srgbClr val="008000"/>
                  </a:solidFill>
                </a:rPr>
                <a:t>Tracking: 2.5 &lt; </a:t>
              </a:r>
              <a:r>
                <a:rPr lang="el-GR" sz="1600">
                  <a:solidFill>
                    <a:srgbClr val="008000"/>
                  </a:solidFill>
                  <a:cs typeface="Arial" pitchFamily="34" charset="0"/>
                </a:rPr>
                <a:t>η</a:t>
              </a:r>
              <a:r>
                <a:rPr lang="en-US" sz="1600">
                  <a:solidFill>
                    <a:srgbClr val="008000"/>
                  </a:solidFill>
                  <a:cs typeface="Arial" pitchFamily="34" charset="0"/>
                </a:rPr>
                <a:t> &lt; 4</a:t>
              </a:r>
              <a:endParaRPr lang="el-GR" sz="160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46" name="AutoShape 69"/>
            <p:cNvSpPr>
              <a:spLocks noChangeArrowheads="1"/>
            </p:cNvSpPr>
            <p:nvPr/>
          </p:nvSpPr>
          <p:spPr bwMode="auto">
            <a:xfrm rot="5400000">
              <a:off x="4444033" y="2445296"/>
              <a:ext cx="1371600" cy="10668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72"/>
            <p:cNvSpPr>
              <a:spLocks noChangeShapeType="1"/>
            </p:cNvSpPr>
            <p:nvPr/>
          </p:nvSpPr>
          <p:spPr bwMode="auto">
            <a:xfrm flipV="1">
              <a:off x="5076056" y="3501008"/>
              <a:ext cx="0" cy="8382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70"/>
            <p:cNvSpPr txBox="1">
              <a:spLocks noChangeArrowheads="1"/>
            </p:cNvSpPr>
            <p:nvPr/>
          </p:nvSpPr>
          <p:spPr bwMode="auto">
            <a:xfrm>
              <a:off x="4520233" y="4221708"/>
              <a:ext cx="1524000" cy="8572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 b="1">
                  <a:solidFill>
                    <a:srgbClr val="0033CC"/>
                  </a:solidFill>
                </a:rPr>
                <a:t>RICH</a:t>
              </a:r>
            </a:p>
            <a:p>
              <a:r>
                <a:rPr lang="en-US" sz="1600">
                  <a:solidFill>
                    <a:srgbClr val="0033CC"/>
                  </a:solidFill>
                </a:rPr>
                <a:t>Baryon/meson separation</a:t>
              </a:r>
            </a:p>
          </p:txBody>
        </p:sp>
        <p:sp>
          <p:nvSpPr>
            <p:cNvPr id="49" name="Line 73"/>
            <p:cNvSpPr>
              <a:spLocks noChangeShapeType="1"/>
            </p:cNvSpPr>
            <p:nvPr/>
          </p:nvSpPr>
          <p:spPr bwMode="auto">
            <a:xfrm flipV="1">
              <a:off x="6060108" y="2300833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4"/>
            <p:cNvSpPr>
              <a:spLocks noChangeShapeType="1"/>
            </p:cNvSpPr>
            <p:nvPr/>
          </p:nvSpPr>
          <p:spPr bwMode="auto">
            <a:xfrm flipV="1">
              <a:off x="6007721" y="2300833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5"/>
            <p:cNvSpPr>
              <a:spLocks noChangeShapeType="1"/>
            </p:cNvSpPr>
            <p:nvPr/>
          </p:nvSpPr>
          <p:spPr bwMode="auto">
            <a:xfrm flipV="1">
              <a:off x="6060108" y="3131096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auto">
            <a:xfrm flipV="1">
              <a:off x="6007721" y="3131096"/>
              <a:ext cx="0" cy="5334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6425233" y="4069308"/>
              <a:ext cx="1600200" cy="8572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600"/>
                <a:t>Preshower</a:t>
              </a:r>
            </a:p>
            <a:p>
              <a:r>
                <a:rPr lang="en-US" sz="1600"/>
                <a:t>1/2” Pb radiator</a:t>
              </a:r>
            </a:p>
            <a:p>
              <a:r>
                <a:rPr lang="en-US" sz="1600"/>
                <a:t>Shower “max”</a:t>
              </a:r>
            </a:p>
          </p:txBody>
        </p:sp>
        <p:sp>
          <p:nvSpPr>
            <p:cNvPr id="54" name="Line 78"/>
            <p:cNvSpPr>
              <a:spLocks noChangeShapeType="1"/>
            </p:cNvSpPr>
            <p:nvPr/>
          </p:nvSpPr>
          <p:spPr bwMode="auto">
            <a:xfrm flipH="1" flipV="1">
              <a:off x="6044233" y="3688308"/>
              <a:ext cx="381000" cy="3810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110"/>
            <p:cNvGrpSpPr>
              <a:grpSpLocks/>
            </p:cNvGrpSpPr>
            <p:nvPr/>
          </p:nvGrpSpPr>
          <p:grpSpPr bwMode="auto">
            <a:xfrm>
              <a:off x="1043608" y="692685"/>
              <a:ext cx="3833193" cy="482599"/>
              <a:chOff x="1362628" y="5272321"/>
              <a:chExt cx="3832946" cy="483019"/>
            </a:xfrm>
          </p:grpSpPr>
          <p:sp>
            <p:nvSpPr>
              <p:cNvPr id="74" name="Right Arrow 104"/>
              <p:cNvSpPr>
                <a:spLocks noChangeArrowheads="1"/>
              </p:cNvSpPr>
              <p:nvPr/>
            </p:nvSpPr>
            <p:spPr bwMode="auto">
              <a:xfrm>
                <a:off x="1362628" y="5576046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8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5" name="TextBox 105"/>
              <p:cNvSpPr txBox="1">
                <a:spLocks noChangeArrowheads="1"/>
              </p:cNvSpPr>
              <p:nvPr/>
            </p:nvSpPr>
            <p:spPr bwMode="auto">
              <a:xfrm>
                <a:off x="1916630" y="5272321"/>
                <a:ext cx="831797" cy="367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>
                    <a:solidFill>
                      <a:srgbClr val="800000"/>
                    </a:solidFill>
                  </a:rPr>
                  <a:t>proton</a:t>
                </a:r>
              </a:p>
            </p:txBody>
          </p:sp>
          <p:sp>
            <p:nvSpPr>
              <p:cNvPr id="76" name="Right Arrow 75"/>
              <p:cNvSpPr>
                <a:spLocks noChangeArrowheads="1"/>
              </p:cNvSpPr>
              <p:nvPr/>
            </p:nvSpPr>
            <p:spPr bwMode="auto">
              <a:xfrm flipH="1" flipV="1">
                <a:off x="3143597" y="5564095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1919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en-US" sz="1600">
                  <a:solidFill>
                    <a:srgbClr val="191966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092361" y="5275499"/>
                <a:ext cx="2103213" cy="36965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accent2">
                        <a:lumMod val="50000"/>
                      </a:schemeClr>
                    </a:solidFill>
                    <a:latin typeface="+mn-lt"/>
                  </a:rPr>
                  <a:t>nucleus/electron</a:t>
                </a:r>
                <a:endParaRPr lang="en-US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57" name="Rectangle 86"/>
            <p:cNvSpPr>
              <a:spLocks noChangeArrowheads="1"/>
            </p:cNvSpPr>
            <p:nvPr/>
          </p:nvSpPr>
          <p:spPr bwMode="auto">
            <a:xfrm>
              <a:off x="6120433" y="2826296"/>
              <a:ext cx="609600" cy="3048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87"/>
            <p:cNvSpPr txBox="1">
              <a:spLocks noChangeArrowheads="1"/>
            </p:cNvSpPr>
            <p:nvPr/>
          </p:nvSpPr>
          <p:spPr bwMode="auto">
            <a:xfrm>
              <a:off x="6768133" y="2792958"/>
              <a:ext cx="2057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93300"/>
                  </a:solidFill>
                </a:rPr>
                <a:t>W powder HCal</a:t>
              </a:r>
            </a:p>
          </p:txBody>
        </p:sp>
        <p:sp>
          <p:nvSpPr>
            <p:cNvPr id="59" name="Rectangle 2"/>
            <p:cNvSpPr>
              <a:spLocks/>
            </p:cNvSpPr>
            <p:nvPr/>
          </p:nvSpPr>
          <p:spPr bwMode="auto">
            <a:xfrm>
              <a:off x="503237" y="2443162"/>
              <a:ext cx="258763" cy="1062038"/>
            </a:xfrm>
            <a:prstGeom prst="rect">
              <a:avLst/>
            </a:prstGeom>
            <a:solidFill>
              <a:srgbClr val="008000">
                <a:alpha val="7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0" name="Rectangle 3"/>
            <p:cNvSpPr>
              <a:spLocks/>
            </p:cNvSpPr>
            <p:nvPr/>
          </p:nvSpPr>
          <p:spPr bwMode="auto">
            <a:xfrm>
              <a:off x="1309688" y="2306638"/>
              <a:ext cx="61912" cy="436562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1" name="Rectangle 4"/>
            <p:cNvSpPr>
              <a:spLocks/>
            </p:cNvSpPr>
            <p:nvPr/>
          </p:nvSpPr>
          <p:spPr bwMode="auto">
            <a:xfrm>
              <a:off x="1309688" y="3124200"/>
              <a:ext cx="61912" cy="436562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2" name="Rectangle 5"/>
            <p:cNvSpPr>
              <a:spLocks/>
            </p:cNvSpPr>
            <p:nvPr/>
          </p:nvSpPr>
          <p:spPr bwMode="auto">
            <a:xfrm>
              <a:off x="1295400" y="1951037"/>
              <a:ext cx="395288" cy="2587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 dirty="0" err="1">
                  <a:solidFill>
                    <a:srgbClr val="CC6600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ToF</a:t>
              </a:r>
              <a:endParaRPr lang="en-US" sz="1700" b="1" dirty="0">
                <a:solidFill>
                  <a:srgbClr val="009900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  <p:sp>
          <p:nvSpPr>
            <p:cNvPr id="63" name="Rectangle 6"/>
            <p:cNvSpPr>
              <a:spLocks/>
            </p:cNvSpPr>
            <p:nvPr/>
          </p:nvSpPr>
          <p:spPr bwMode="auto">
            <a:xfrm>
              <a:off x="1371600" y="2279650"/>
              <a:ext cx="7747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TPC i.s.</a:t>
              </a:r>
            </a:p>
          </p:txBody>
        </p:sp>
        <p:sp>
          <p:nvSpPr>
            <p:cNvPr id="64" name="Rectangle 7"/>
            <p:cNvSpPr>
              <a:spLocks/>
            </p:cNvSpPr>
            <p:nvPr/>
          </p:nvSpPr>
          <p:spPr bwMode="auto">
            <a:xfrm>
              <a:off x="1412875" y="3314700"/>
              <a:ext cx="776287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dirty="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TPC </a:t>
              </a:r>
              <a:r>
                <a:rPr lang="en-US" sz="1700" dirty="0" err="1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i.s</a:t>
              </a:r>
              <a:r>
                <a:rPr lang="en-US" sz="1700" dirty="0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.</a:t>
              </a:r>
            </a:p>
          </p:txBody>
        </p:sp>
        <p:sp>
          <p:nvSpPr>
            <p:cNvPr id="65" name="Rectangle 8"/>
            <p:cNvSpPr>
              <a:spLocks/>
            </p:cNvSpPr>
            <p:nvPr/>
          </p:nvSpPr>
          <p:spPr bwMode="auto">
            <a:xfrm>
              <a:off x="1389062" y="2762250"/>
              <a:ext cx="982663" cy="43656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6" name="Rectangle 9"/>
            <p:cNvSpPr>
              <a:spLocks/>
            </p:cNvSpPr>
            <p:nvPr/>
          </p:nvSpPr>
          <p:spPr bwMode="auto">
            <a:xfrm>
              <a:off x="1597025" y="2851150"/>
              <a:ext cx="455612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GCT</a:t>
              </a:r>
            </a:p>
          </p:txBody>
        </p:sp>
        <p:sp>
          <p:nvSpPr>
            <p:cNvPr id="67" name="AutoShape 11"/>
            <p:cNvSpPr>
              <a:spLocks/>
            </p:cNvSpPr>
            <p:nvPr/>
          </p:nvSpPr>
          <p:spPr bwMode="auto">
            <a:xfrm>
              <a:off x="1130300" y="1635125"/>
              <a:ext cx="169863" cy="1108075"/>
            </a:xfrm>
            <a:prstGeom prst="rtTriangle">
              <a:avLst/>
            </a:prstGeom>
            <a:solidFill>
              <a:srgbClr val="008000">
                <a:alpha val="74901"/>
              </a:srgbClr>
            </a:solidFill>
            <a:ln w="25400">
              <a:solidFill>
                <a:schemeClr val="tx1">
                  <a:alpha val="74901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8" name="AutoShape 12"/>
            <p:cNvSpPr>
              <a:spLocks/>
            </p:cNvSpPr>
            <p:nvPr/>
          </p:nvSpPr>
          <p:spPr bwMode="auto">
            <a:xfrm rot="10800000" flipH="1">
              <a:off x="1143000" y="3159125"/>
              <a:ext cx="169863" cy="1108075"/>
            </a:xfrm>
            <a:prstGeom prst="rtTriangle">
              <a:avLst/>
            </a:prstGeom>
            <a:solidFill>
              <a:srgbClr val="008000">
                <a:alpha val="7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69" name="AutoShape 13"/>
            <p:cNvSpPr>
              <a:spLocks/>
            </p:cNvSpPr>
            <p:nvPr/>
          </p:nvSpPr>
          <p:spPr bwMode="auto">
            <a:xfrm rot="10800000">
              <a:off x="1130300" y="1676400"/>
              <a:ext cx="169863" cy="1106487"/>
            </a:xfrm>
            <a:prstGeom prst="rtTriangl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70" name="AutoShape 14"/>
            <p:cNvSpPr>
              <a:spLocks/>
            </p:cNvSpPr>
            <p:nvPr/>
          </p:nvSpPr>
          <p:spPr bwMode="auto">
            <a:xfrm flipH="1">
              <a:off x="1143000" y="3159125"/>
              <a:ext cx="169862" cy="1108075"/>
            </a:xfrm>
            <a:prstGeom prst="rtTriangl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>
              <a:off x="2146300" y="2984500"/>
              <a:ext cx="444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rot="10800000" flipH="1">
              <a:off x="1530350" y="2752725"/>
              <a:ext cx="0" cy="4460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Rectangle 5"/>
            <p:cNvSpPr>
              <a:spLocks/>
            </p:cNvSpPr>
            <p:nvPr/>
          </p:nvSpPr>
          <p:spPr bwMode="auto">
            <a:xfrm>
              <a:off x="304800" y="2133600"/>
              <a:ext cx="481013" cy="2587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700" b="1" dirty="0" err="1">
                  <a:solidFill>
                    <a:srgbClr val="009900"/>
                  </a:solidFill>
                  <a:latin typeface="Helvetica" pitchFamily="34" charset="0"/>
                  <a:ea typeface="MS PGothic" pitchFamily="34" charset="-128"/>
                  <a:cs typeface="Helvetica" pitchFamily="34" charset="0"/>
                  <a:sym typeface="Helvetica" pitchFamily="34" charset="0"/>
                </a:rPr>
                <a:t>ECal</a:t>
              </a:r>
              <a:endParaRPr lang="en-US" sz="1700" b="1" dirty="0">
                <a:solidFill>
                  <a:srgbClr val="009900"/>
                </a:solidFill>
                <a:latin typeface="Helvetica" pitchFamily="34" charset="0"/>
                <a:ea typeface="MS PGothic" pitchFamily="34" charset="-128"/>
                <a:cs typeface="Helvetica" pitchFamily="34" charset="0"/>
                <a:sym typeface="Helvetica" pitchFamily="34" charset="0"/>
              </a:endParaRPr>
            </a:p>
          </p:txBody>
        </p:sp>
      </p:grpSp>
      <p:sp>
        <p:nvSpPr>
          <p:cNvPr id="110610" name="Rectangle 17"/>
          <p:cNvSpPr>
            <a:spLocks/>
          </p:cNvSpPr>
          <p:nvPr/>
        </p:nvSpPr>
        <p:spPr bwMode="auto">
          <a:xfrm>
            <a:off x="165100" y="1041400"/>
            <a:ext cx="8851900" cy="4368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0" tIns="0" rIns="0" bIns="0"/>
          <a:lstStyle/>
          <a:p>
            <a:pPr defTabSz="457200"/>
            <a:r>
              <a:rPr lang="en-US" sz="1600" b="1" u="sng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Lepton Beam Direction:</a:t>
            </a:r>
          </a:p>
          <a:p>
            <a:pPr defTabSz="457200"/>
            <a:r>
              <a:rPr lang="en-US" sz="1600" b="1" dirty="0" err="1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ToF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: </a:t>
            </a:r>
            <a:r>
              <a:rPr lang="el-GR" sz="1600" b="1" dirty="0" smtClean="0">
                <a:solidFill>
                  <a:srgbClr val="CC6600"/>
                </a:solidFill>
                <a:ea typeface="MS PGothic" pitchFamily="34" charset="-128"/>
                <a:cs typeface="Arial" pitchFamily="34" charset="0"/>
                <a:sym typeface="Helvetica" pitchFamily="34" charset="0"/>
              </a:rPr>
              <a:t>π</a:t>
            </a:r>
            <a:r>
              <a:rPr lang="en-US" sz="1600" b="1" i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 </a:t>
            </a:r>
            <a:r>
              <a:rPr lang="en-US" sz="1600" b="1" i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K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identification</a:t>
            </a:r>
            <a:r>
              <a:rPr lang="en-US" sz="1600" b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</a:t>
            </a:r>
            <a:r>
              <a:rPr lang="en-US" sz="1600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600" b="1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t</a:t>
            </a:r>
            <a:r>
              <a:rPr lang="en-US" sz="1600" b="1" baseline="-25000" dirty="0" smtClean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0</a:t>
            </a:r>
            <a:r>
              <a:rPr lang="en-US" sz="1600" b="1" dirty="0">
                <a:solidFill>
                  <a:srgbClr val="CC66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, electron</a:t>
            </a:r>
            <a:endParaRPr lang="en-US" sz="1600" b="1" dirty="0" smtClean="0">
              <a:solidFill>
                <a:srgbClr val="CC66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b="1" dirty="0" smtClean="0">
              <a:solidFill>
                <a:srgbClr val="CC66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b="1" dirty="0" err="1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ECal</a:t>
            </a:r>
            <a:r>
              <a:rPr lang="en-US" sz="1600" b="1" dirty="0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: electrons and </a:t>
            </a:r>
            <a:r>
              <a:rPr lang="en-US" sz="1600" b="1" dirty="0" smtClean="0">
                <a:solidFill>
                  <a:srgbClr val="0099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photons</a:t>
            </a:r>
            <a:endParaRPr lang="en-US" sz="700" dirty="0" smtClean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GCT:</a:t>
            </a:r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</a:p>
          <a:p>
            <a:pPr defTabSz="457200"/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a compact tracker </a:t>
            </a:r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with </a:t>
            </a:r>
            <a:r>
              <a:rPr lang="en-US" sz="16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enhanced electron </a:t>
            </a:r>
            <a:r>
              <a:rPr lang="en-US" sz="16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capability</a:t>
            </a:r>
            <a:endParaRPr lang="en-US" sz="1600" b="1" dirty="0" smtClean="0"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Combine </a:t>
            </a:r>
            <a:r>
              <a:rPr lang="en-US" sz="14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high-threshold (gas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)</a:t>
            </a:r>
            <a:r>
              <a:rPr lang="en-US" sz="1400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Cherenkov </a:t>
            </a:r>
            <a:r>
              <a:rPr lang="en-US" sz="1400" b="1" dirty="0">
                <a:ea typeface="MS PGothic" pitchFamily="34" charset="-128"/>
                <a:cs typeface="Helvetica" pitchFamily="34" charset="0"/>
                <a:sym typeface="Helvetica" pitchFamily="34" charset="0"/>
              </a:rPr>
              <a:t>with TPC(-like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)</a:t>
            </a:r>
            <a:r>
              <a:rPr lang="en-US" sz="1400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 </a:t>
            </a:r>
            <a:r>
              <a:rPr lang="en-US" sz="1400" b="1" dirty="0" smtClean="0">
                <a:ea typeface="MS PGothic" pitchFamily="34" charset="-128"/>
                <a:cs typeface="Helvetica" pitchFamily="34" charset="0"/>
                <a:sym typeface="Helvetica" pitchFamily="34" charset="0"/>
              </a:rPr>
              <a:t>tracking</a:t>
            </a:r>
            <a:endParaRPr lang="en-US" sz="1400" b="1" dirty="0"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700" dirty="0" smtClean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r>
              <a:rPr lang="en-US" sz="1600" u="sng" dirty="0" err="1" smtClean="0">
                <a:solidFill>
                  <a:srgbClr val="0000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Hadron</a:t>
            </a:r>
            <a:r>
              <a:rPr lang="en-US" sz="1600" u="sng" dirty="0" smtClean="0">
                <a:solidFill>
                  <a:srgbClr val="000000"/>
                </a:solidFill>
                <a:ea typeface="MS PGothic" pitchFamily="34" charset="-128"/>
                <a:cs typeface="Helvetica" pitchFamily="34" charset="0"/>
                <a:sym typeface="Helvetica" pitchFamily="34" charset="0"/>
              </a:rPr>
              <a:t> Beam Direction:</a:t>
            </a:r>
          </a:p>
          <a:p>
            <a:r>
              <a:rPr lang="en-US" sz="1600" dirty="0" smtClean="0"/>
              <a:t>optimized for </a:t>
            </a:r>
            <a:r>
              <a:rPr lang="en-US" sz="1600" dirty="0" err="1" smtClean="0">
                <a:solidFill>
                  <a:srgbClr val="6666FF"/>
                </a:solidFill>
              </a:rPr>
              <a:t>p+A</a:t>
            </a:r>
            <a:r>
              <a:rPr lang="en-US" sz="1600" dirty="0" smtClean="0">
                <a:solidFill>
                  <a:srgbClr val="6666FF"/>
                </a:solidFill>
              </a:rPr>
              <a:t>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6666FF"/>
                </a:solidFill>
              </a:rPr>
              <a:t>transverse spin </a:t>
            </a:r>
            <a:r>
              <a:rPr lang="en-US" sz="1600" dirty="0" smtClean="0"/>
              <a:t>physics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 Charged-particle tracking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i="1" dirty="0" smtClean="0"/>
              <a:t> </a:t>
            </a:r>
            <a:r>
              <a:rPr lang="en-US" sz="1600" i="1" dirty="0" err="1" smtClean="0"/>
              <a:t>e</a:t>
            </a:r>
            <a:r>
              <a:rPr lang="en-US" sz="1600" dirty="0" err="1" smtClean="0"/>
              <a:t>/</a:t>
            </a:r>
            <a:r>
              <a:rPr lang="en-US" sz="1600" i="1" dirty="0" err="1" smtClean="0"/>
              <a:t>h</a:t>
            </a:r>
            <a:r>
              <a:rPr lang="en-US" sz="1600" dirty="0" smtClean="0"/>
              <a:t> and </a:t>
            </a:r>
            <a:r>
              <a:rPr lang="el-GR" sz="1600" dirty="0" smtClean="0">
                <a:cs typeface="Arial" pitchFamily="34" charset="0"/>
              </a:rPr>
              <a:t>γ</a:t>
            </a:r>
            <a:r>
              <a:rPr lang="en-US" sz="1600" dirty="0" smtClean="0">
                <a:cs typeface="Arial" pitchFamily="34" charset="0"/>
              </a:rPr>
              <a:t>/</a:t>
            </a:r>
            <a:r>
              <a:rPr lang="el-GR" sz="1600" dirty="0" smtClean="0">
                <a:cs typeface="Arial" pitchFamily="34" charset="0"/>
              </a:rPr>
              <a:t>π</a:t>
            </a:r>
            <a:r>
              <a:rPr lang="en-US" sz="1600" baseline="30000" dirty="0" smtClean="0">
                <a:cs typeface="Arial" pitchFamily="34" charset="0"/>
              </a:rPr>
              <a:t>0</a:t>
            </a:r>
            <a:r>
              <a:rPr lang="en-US" sz="1600" dirty="0" smtClean="0">
                <a:cs typeface="Arial" pitchFamily="34" charset="0"/>
              </a:rPr>
              <a:t> discrimination</a:t>
            </a:r>
          </a:p>
          <a:p>
            <a:pPr lvl="1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cs typeface="Arial" pitchFamily="34" charset="0"/>
              </a:rPr>
              <a:t> Baryon/meson separation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endParaRPr lang="en-US" sz="1600" dirty="0" smtClean="0">
              <a:cs typeface="Arial" pitchFamily="34" charset="0"/>
            </a:endParaRP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cs typeface="Arial" pitchFamily="34" charset="0"/>
              </a:rPr>
              <a:t> What is the momentum resolution at forward rapidity (B=0.5T too low?)</a:t>
            </a:r>
            <a:endParaRPr lang="el-GR" sz="1600" dirty="0" smtClean="0">
              <a:cs typeface="Arial" pitchFamily="34" charset="0"/>
            </a:endParaRPr>
          </a:p>
          <a:p>
            <a:pPr defTabSz="457200"/>
            <a:endParaRPr lang="en-US" sz="1600" u="sng" dirty="0" smtClean="0">
              <a:solidFill>
                <a:srgbClr val="000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1600" dirty="0" smtClean="0">
              <a:solidFill>
                <a:srgbClr val="008000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  <a:p>
            <a:pPr defTabSz="457200"/>
            <a:endParaRPr lang="en-US" sz="1600" dirty="0" smtClean="0">
              <a:solidFill>
                <a:srgbClr val="0000FF"/>
              </a:solidFill>
              <a:ea typeface="MS PGothic" pitchFamily="34" charset="-128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122" name="Curved Right Arrow 121"/>
          <p:cNvSpPr/>
          <p:nvPr/>
        </p:nvSpPr>
        <p:spPr bwMode="auto">
          <a:xfrm>
            <a:off x="203329" y="47879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51029" y="4635500"/>
            <a:ext cx="812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 Design closer to </a:t>
            </a:r>
            <a:r>
              <a:rPr lang="en-US" dirty="0" err="1" smtClean="0">
                <a:sym typeface="Wingdings"/>
              </a:rPr>
              <a:t>eRHIC</a:t>
            </a:r>
            <a:r>
              <a:rPr lang="en-US" dirty="0" smtClean="0">
                <a:sym typeface="Wingdings"/>
              </a:rPr>
              <a:t> physics program needs</a:t>
            </a:r>
          </a:p>
          <a:p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66FF"/>
                </a:solidFill>
                <a:sym typeface="Wingdings"/>
              </a:rPr>
              <a:t>But:</a:t>
            </a:r>
            <a:r>
              <a:rPr lang="en-US" dirty="0" smtClean="0">
                <a:sym typeface="Wingdings"/>
              </a:rPr>
              <a:t> need to simulate golden measurements to understand the details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slow">
        <p14:prism/>
      </p:transition>
    </mc:Choice>
    <mc:Fallback xmlns="" xmlns:mv="urn:schemas-microsoft-com:mac:vml">
      <p:transition spd="slow"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10" grpId="0" animBg="1"/>
      <p:bldP spid="122" grpId="0" animBg="1"/>
      <p:bldP spid="1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we want to study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87400"/>
            <a:ext cx="9026525" cy="5321300"/>
          </a:xfrm>
        </p:spPr>
        <p:txBody>
          <a:bodyPr/>
          <a:lstStyle/>
          <a:p>
            <a:pPr lvl="0"/>
            <a:r>
              <a:rPr lang="en-US" sz="1800" dirty="0" smtClean="0"/>
              <a:t>What is the role of gluons and gluon self-interactions in nucleons and nuclei?</a:t>
            </a:r>
          </a:p>
          <a:p>
            <a:pPr lvl="1"/>
            <a:r>
              <a:rPr lang="en-US" sz="1600" dirty="0" smtClean="0"/>
              <a:t>Observables in </a:t>
            </a:r>
            <a:r>
              <a:rPr lang="en-US" sz="1600" dirty="0" err="1" smtClean="0"/>
              <a:t>eA</a:t>
            </a:r>
            <a:r>
              <a:rPr lang="en-US" sz="1600" dirty="0" smtClean="0"/>
              <a:t> / </a:t>
            </a:r>
            <a:r>
              <a:rPr lang="en-US" sz="1600" dirty="0" err="1" smtClean="0"/>
              <a:t>ep</a:t>
            </a:r>
            <a:r>
              <a:rPr lang="en-US" sz="1600" dirty="0" smtClean="0"/>
              <a:t>: </a:t>
            </a:r>
          </a:p>
          <a:p>
            <a:pPr lvl="2"/>
            <a:r>
              <a:rPr lang="en-US" sz="1400" dirty="0" smtClean="0">
                <a:solidFill>
                  <a:srgbClr val="00FF00"/>
                </a:solidFill>
              </a:rPr>
              <a:t>elastic/diffractive events: </a:t>
            </a:r>
            <a:r>
              <a:rPr lang="en-US" sz="1400" dirty="0" smtClean="0"/>
              <a:t>rapidity gap events, elastic VM production, DVCS</a:t>
            </a:r>
          </a:p>
          <a:p>
            <a:pPr lvl="2"/>
            <a:r>
              <a:rPr lang="en-US" sz="1400" dirty="0" smtClean="0">
                <a:solidFill>
                  <a:srgbClr val="FF00FF"/>
                </a:solidFill>
              </a:rPr>
              <a:t>inclusive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events: </a:t>
            </a:r>
            <a:r>
              <a:rPr lang="en-US" sz="1400" dirty="0" smtClean="0"/>
              <a:t>structure functions 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L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2c</a:t>
            </a:r>
            <a:r>
              <a:rPr lang="en-US" sz="1400" baseline="30000" dirty="0" smtClean="0"/>
              <a:t>A</a:t>
            </a:r>
            <a:r>
              <a:rPr lang="en-US" sz="1400" dirty="0" smtClean="0"/>
              <a:t>,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Lc</a:t>
            </a:r>
            <a:r>
              <a:rPr lang="en-US" sz="1400" baseline="30000" dirty="0" err="1" smtClean="0"/>
              <a:t>A</a:t>
            </a:r>
            <a:r>
              <a:rPr lang="en-US" sz="1400" dirty="0" smtClean="0"/>
              <a:t>, 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p</a:t>
            </a:r>
            <a:r>
              <a:rPr lang="en-US" sz="1400" dirty="0" smtClean="0"/>
              <a:t>,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L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,………</a:t>
            </a:r>
          </a:p>
          <a:p>
            <a:pPr lvl="0"/>
            <a:r>
              <a:rPr lang="en-US" sz="1800" dirty="0" smtClean="0"/>
              <a:t> What is the internal landscape of the nucleons?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 What is the nature of the spin of the proton?</a:t>
            </a:r>
          </a:p>
          <a:p>
            <a:pPr lvl="2"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Observables in </a:t>
            </a:r>
            <a:r>
              <a:rPr lang="en-US" sz="1600" dirty="0" err="1" smtClean="0"/>
              <a:t>ep</a:t>
            </a:r>
            <a:endParaRPr lang="en-US" sz="1600" dirty="0" smtClean="0"/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inclusive</a:t>
            </a:r>
            <a:r>
              <a:rPr lang="en-US" sz="1400" dirty="0" smtClean="0"/>
              <a:t> &amp; </a:t>
            </a:r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Asymmetries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polarized cross-sections</a:t>
            </a:r>
            <a:r>
              <a:rPr lang="en-US" sz="1400" dirty="0" smtClean="0"/>
              <a:t>, </a:t>
            </a:r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FF00FF"/>
                </a:solidFill>
              </a:rPr>
              <a:t>inclusive events: </a:t>
            </a:r>
            <a:r>
              <a:rPr lang="en-US" sz="1400" dirty="0" smtClean="0"/>
              <a:t>electroweak Asymmetries (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-Z interference, W</a:t>
            </a:r>
            <a:r>
              <a:rPr lang="en-US" sz="1400" baseline="30000" dirty="0" smtClean="0"/>
              <a:t>+/-</a:t>
            </a:r>
            <a:r>
              <a:rPr lang="en-US" sz="1400" dirty="0" smtClean="0"/>
              <a:t>)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 What is the three-dimensional spatial landscape of nucleons?</a:t>
            </a:r>
          </a:p>
          <a:p>
            <a:pPr lvl="2"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Observables in </a:t>
            </a:r>
            <a:r>
              <a:rPr lang="en-US" sz="1600" dirty="0" err="1" smtClean="0"/>
              <a:t>ep/eA</a:t>
            </a:r>
            <a:endParaRPr lang="en-US" sz="1600" dirty="0" smtClean="0"/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single spin asymmetries (</a:t>
            </a:r>
            <a:r>
              <a:rPr lang="en-US" sz="1400" dirty="0" err="1" smtClean="0"/>
              <a:t>TMDs</a:t>
            </a:r>
            <a:r>
              <a:rPr lang="en-US" sz="1400" dirty="0" smtClean="0"/>
              <a:t>)</a:t>
            </a:r>
          </a:p>
          <a:p>
            <a:pPr lvl="3">
              <a:buFont typeface="Wingdings" charset="2"/>
              <a:buChar char="q"/>
            </a:pPr>
            <a:r>
              <a:rPr lang="en-US" sz="1400" dirty="0" smtClean="0">
                <a:solidFill>
                  <a:srgbClr val="00FF00"/>
                </a:solidFill>
              </a:rPr>
              <a:t>elastic/diffractive events: </a:t>
            </a:r>
            <a:r>
              <a:rPr lang="en-US" sz="1400" dirty="0" smtClean="0"/>
              <a:t>cross sections, SSA of exclusive VM, PS and DVCS (</a:t>
            </a:r>
            <a:r>
              <a:rPr lang="en-US" sz="1400" dirty="0" err="1" smtClean="0"/>
              <a:t>GPDs</a:t>
            </a:r>
            <a:r>
              <a:rPr lang="en-US" sz="1400" dirty="0" smtClean="0"/>
              <a:t>)</a:t>
            </a:r>
          </a:p>
          <a:p>
            <a:pPr lvl="0"/>
            <a:r>
              <a:rPr lang="en-US" sz="1800" dirty="0" smtClean="0"/>
              <a:t> What governs the transition of quarks and gluons into </a:t>
            </a:r>
            <a:r>
              <a:rPr lang="en-US" sz="1800" dirty="0" err="1" smtClean="0"/>
              <a:t>pions</a:t>
            </a:r>
            <a:r>
              <a:rPr lang="en-US" sz="1800" dirty="0" smtClean="0"/>
              <a:t> and nucleons?</a:t>
            </a:r>
          </a:p>
          <a:p>
            <a:pPr lvl="1"/>
            <a:r>
              <a:rPr lang="en-US" sz="1600" dirty="0" smtClean="0"/>
              <a:t>Observables in </a:t>
            </a:r>
            <a:r>
              <a:rPr lang="en-US" sz="1600" dirty="0" err="1" smtClean="0"/>
              <a:t>ep</a:t>
            </a:r>
            <a:r>
              <a:rPr lang="en-US" sz="1600" dirty="0" smtClean="0"/>
              <a:t> /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pPr lvl="2"/>
            <a:r>
              <a:rPr lang="en-US" sz="1400" dirty="0" smtClean="0">
                <a:solidFill>
                  <a:srgbClr val="0000FF"/>
                </a:solidFill>
              </a:rPr>
              <a:t>semi-inclusive events: </a:t>
            </a:r>
            <a:r>
              <a:rPr lang="en-US" sz="1400" dirty="0" smtClean="0"/>
              <a:t>cross sections, </a:t>
            </a:r>
            <a:r>
              <a:rPr lang="en-US" sz="1400" dirty="0" err="1" smtClean="0"/>
              <a:t>R</a:t>
            </a:r>
            <a:r>
              <a:rPr lang="en-US" sz="1400" baseline="-25000" dirty="0" err="1" smtClean="0"/>
              <a:t>eA</a:t>
            </a:r>
            <a:r>
              <a:rPr lang="en-US" sz="1400" dirty="0" smtClean="0"/>
              <a:t>, </a:t>
            </a:r>
            <a:r>
              <a:rPr lang="en-US" sz="1400" dirty="0" err="1" smtClean="0"/>
              <a:t>azimuthal</a:t>
            </a:r>
            <a:r>
              <a:rPr lang="en-US" sz="1400" dirty="0" smtClean="0"/>
              <a:t> distributions, jets</a:t>
            </a:r>
            <a:endParaRPr lang="en-US" sz="1400" baseline="-25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the current </a:t>
            </a:r>
            <a:r>
              <a:rPr lang="en-US" dirty="0" err="1" smtClean="0"/>
              <a:t>PheniX</a:t>
            </a:r>
            <a:r>
              <a:rPr lang="en-US" dirty="0" smtClean="0"/>
              <a:t> see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3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9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5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6110" y="1250777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5570" y="1842921"/>
            <a:ext cx="461665" cy="7921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4x100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235" y="8814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0-1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935" y="8941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1-2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0935" y="9068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2-3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1835" y="894145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3-4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1749" t="10624" r="27153" b="12882"/>
          <a:stretch>
            <a:fillRect/>
          </a:stretch>
        </p:blipFill>
        <p:spPr bwMode="auto">
          <a:xfrm>
            <a:off x="1531371" y="3651320"/>
            <a:ext cx="2994164" cy="292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print"/>
          <a:srcRect l="8442" t="11804" r="21948" b="9682"/>
          <a:stretch>
            <a:fillRect/>
          </a:stretch>
        </p:blipFill>
        <p:spPr bwMode="auto">
          <a:xfrm>
            <a:off x="5884913" y="3651320"/>
            <a:ext cx="2722865" cy="300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382535" y="418472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4x100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8968" y="410852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4x100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1150" y="166370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27943" y="1582571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71787" y="181610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24971" y="1924050"/>
            <a:ext cx="406400" cy="520700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70100" y="4762500"/>
            <a:ext cx="1342865" cy="736600"/>
          </a:xfrm>
          <a:prstGeom prst="rect">
            <a:avLst/>
          </a:prstGeom>
          <a:noFill/>
          <a:ln w="444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62303" y="4711700"/>
            <a:ext cx="1342865" cy="736600"/>
          </a:xfrm>
          <a:prstGeom prst="rect">
            <a:avLst/>
          </a:prstGeom>
          <a:noFill/>
          <a:ln w="444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333365" y="2959605"/>
            <a:ext cx="5026511" cy="120032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27000">
              <a:srgbClr val="FF66FF">
                <a:alpha val="5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Current </a:t>
            </a:r>
            <a:r>
              <a:rPr lang="en-US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PheniX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detector 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not really useable for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DIS</a:t>
            </a:r>
          </a:p>
          <a:p>
            <a:pPr algn="ctr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acceptance not matched to DIS kinematics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detect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Meeting with GSI-Representatives, November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2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6600" y="1295400"/>
            <a:ext cx="214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6035" y="2067564"/>
            <a:ext cx="461665" cy="6512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4x50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9652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0-1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2400" y="9779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1-2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1400" y="9906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2-3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2300" y="977900"/>
            <a:ext cx="15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e</a:t>
            </a:r>
            <a:r>
              <a:rPr lang="en-US" b="1" dirty="0" smtClean="0">
                <a:latin typeface="Comic Sans MS"/>
                <a:cs typeface="Comic Sans MS"/>
              </a:rPr>
              <a:t>: 3-4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7736" y="2109899"/>
            <a:ext cx="1075266" cy="1047859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38261" y="1794623"/>
            <a:ext cx="1075266" cy="1363135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249694" y="1777689"/>
            <a:ext cx="1075266" cy="1363135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92571" y="1625291"/>
            <a:ext cx="1075266" cy="1532468"/>
          </a:xfrm>
          <a:prstGeom prst="rect">
            <a:avLst/>
          </a:prstGeom>
          <a:noFill/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 cstate="print"/>
          <a:srcRect l="8442" t="11804" r="9976" b="9682"/>
          <a:stretch>
            <a:fillRect/>
          </a:stretch>
        </p:blipFill>
        <p:spPr bwMode="auto">
          <a:xfrm>
            <a:off x="474993" y="3548115"/>
            <a:ext cx="3191146" cy="300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2064333" y="40307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4x100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1536" y="4240234"/>
            <a:ext cx="1447800" cy="1329267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03139" y="4680501"/>
            <a:ext cx="1194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central arm</a:t>
            </a:r>
          </a:p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unidentified</a:t>
            </a:r>
            <a:endParaRPr lang="en-US" sz="1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1535" y="5738834"/>
            <a:ext cx="2430513" cy="30480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170365" y="5302570"/>
            <a:ext cx="1127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North </a:t>
            </a:r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arm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only 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muons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4234" y="3630723"/>
            <a:ext cx="2430513" cy="304802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31535" y="3548115"/>
            <a:ext cx="1314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Comic Sans MS"/>
                <a:cs typeface="Comic Sans MS"/>
              </a:rPr>
              <a:t>Forward upgrade</a:t>
            </a:r>
          </a:p>
          <a:p>
            <a:pPr algn="ctr"/>
            <a:r>
              <a:rPr lang="en-US" sz="1000" b="1" dirty="0" smtClean="0">
                <a:latin typeface="Comic Sans MS"/>
                <a:cs typeface="Comic Sans MS"/>
              </a:rPr>
              <a:t>identified hadrons</a:t>
            </a:r>
            <a:endParaRPr lang="en-US" sz="1000" b="1" dirty="0">
              <a:latin typeface="Comic Sans MS"/>
              <a:cs typeface="Comic Sans MS"/>
            </a:endParaRPr>
          </a:p>
        </p:txBody>
      </p:sp>
      <p:grpSp>
        <p:nvGrpSpPr>
          <p:cNvPr id="3" name="Group 45"/>
          <p:cNvGrpSpPr/>
          <p:nvPr/>
        </p:nvGrpSpPr>
        <p:grpSpPr>
          <a:xfrm>
            <a:off x="3826007" y="3586215"/>
            <a:ext cx="3793992" cy="2830460"/>
            <a:chOff x="3826007" y="3586215"/>
            <a:chExt cx="3793992" cy="28304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rcRect l="6644" t="3022" b="3022"/>
            <a:stretch>
              <a:fillRect/>
            </a:stretch>
          </p:blipFill>
          <p:spPr>
            <a:xfrm>
              <a:off x="3826007" y="3618524"/>
              <a:ext cx="3793992" cy="279815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816600" y="3586215"/>
              <a:ext cx="1727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5 GeVx50GeV</a:t>
              </a:r>
              <a:endParaRPr lang="en-US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5249694" y="3897425"/>
            <a:ext cx="3765550" cy="2884375"/>
            <a:chOff x="5249694" y="3897425"/>
            <a:chExt cx="3765550" cy="28843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694" y="3905250"/>
              <a:ext cx="3765550" cy="287655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692900" y="3897425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20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GeV</a:t>
              </a:r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x</a:t>
              </a:r>
              <a:r>
                <a:rPr lang="en-US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250 </a:t>
              </a:r>
              <a:r>
                <a:rPr lang="en-US" b="1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GeV</a:t>
              </a:r>
              <a:endParaRPr lang="en-US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90883" y="1642408"/>
            <a:ext cx="6880271" cy="193899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27000">
              <a:srgbClr val="FF66FF">
                <a:alpha val="5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No dependence on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hadron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beam energy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Q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&gt;0.1GeV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  <a:endParaRPr lang="en-US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4GeV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&gt;5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10GeV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&gt;2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20GeV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&gt;1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</a:t>
            </a:r>
          </a:p>
          <a:p>
            <a:pPr algn="ctr"/>
            <a:endParaRPr lang="en-US" b="1" baseline="30000" dirty="0" smtClean="0">
              <a:solidFill>
                <a:schemeClr val="bg1"/>
              </a:solidFill>
              <a:latin typeface="Comic Sans MS"/>
              <a:cs typeface="Comic Sans MS"/>
              <a:sym typeface="Wingdings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New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PheniX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has close to full coverage for scattered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lepton</a:t>
            </a: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used to study the Physics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56</a:t>
            </a:fld>
            <a:endParaRPr lang="en-US" altLang="ja-JP"/>
          </a:p>
        </p:txBody>
      </p:sp>
      <p:sp>
        <p:nvSpPr>
          <p:cNvPr id="8" name="Rectangle 7"/>
          <p:cNvSpPr/>
          <p:nvPr/>
        </p:nvSpPr>
        <p:spPr bwMode="auto">
          <a:xfrm>
            <a:off x="546100" y="1092200"/>
            <a:ext cx="1524000" cy="1041400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rgbClr val="00804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exclusive /diffractive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2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1" lang="en-US" sz="1200" b="1" i="0" u="none" strike="noStrike" cap="none" normalizeH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1" lang="en-US" sz="1200" b="1" i="0" u="none" strike="noStrike" cap="none" normalizeH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e’p</a:t>
            </a:r>
            <a:r>
              <a:rPr kumimoji="1" lang="en-US" sz="12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’/A’VM</a:t>
            </a:r>
            <a:endParaRPr kumimoji="1" lang="en-US" sz="12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79700" y="1104900"/>
            <a:ext cx="1625600" cy="1016000"/>
          </a:xfrm>
          <a:prstGeom prst="rect">
            <a:avLst/>
          </a:prstGeom>
          <a:solidFill>
            <a:srgbClr val="008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semi-inclusive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ED"/>
                </a:solidFill>
              </a:rPr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 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ea typeface="ＭＳ Ｐゴシック" charset="-128"/>
                <a:cs typeface="Symbol" charset="2"/>
                <a:sym typeface="Wingdings"/>
              </a:rPr>
              <a:t>p</a:t>
            </a: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rgbClr val="FFFF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X</a:t>
            </a:r>
            <a:endParaRPr kumimoji="1" lang="en-US" sz="1600" b="1" i="0" u="none" strike="noStrike" cap="none" normalizeH="0" baseline="0" dirty="0">
              <a:ln>
                <a:noFill/>
              </a:ln>
              <a:solidFill>
                <a:srgbClr val="FFFF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24700" y="1092200"/>
            <a:ext cx="15240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electro-weak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reactions</a:t>
            </a:r>
            <a:endParaRPr kumimoji="1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991100" y="1104900"/>
            <a:ext cx="1524000" cy="1016000"/>
          </a:xfrm>
          <a:prstGeom prst="rect">
            <a:avLst/>
          </a:prstGeom>
          <a:solidFill>
            <a:srgbClr val="CC66FF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inclusive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</a:rPr>
              <a:t>reactions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ep</a:t>
            </a:r>
            <a:r>
              <a:rPr kumimoji="1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/A</a:t>
            </a:r>
            <a:r>
              <a:rPr kumimoji="1" lang="en-US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1" lang="en-US" sz="1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</a:t>
            </a:r>
            <a:r>
              <a:rPr kumimoji="1" lang="en-US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1" lang="en-US" sz="1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  <a:sym typeface="Wingdings"/>
              </a:rPr>
              <a:t>e’X</a:t>
            </a:r>
            <a:endParaRPr kumimoji="1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100" y="2566769"/>
            <a:ext cx="144815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Close to 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</a:p>
          <a:p>
            <a:pPr algn="ctr"/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45579" y="2518370"/>
            <a:ext cx="165284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Excellent</a:t>
            </a:r>
          </a:p>
          <a:p>
            <a:pPr algn="ctr"/>
            <a:r>
              <a:rPr lang="en-US" dirty="0" smtClean="0"/>
              <a:t>electron</a:t>
            </a:r>
          </a:p>
          <a:p>
            <a:pPr algn="ctr"/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400" y="3441700"/>
            <a:ext cx="139012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PID:</a:t>
            </a:r>
          </a:p>
          <a:p>
            <a:pPr algn="ctr"/>
            <a:r>
              <a:rPr lang="en-US" dirty="0" smtClean="0"/>
              <a:t>to identify</a:t>
            </a:r>
          </a:p>
          <a:p>
            <a:pPr algn="ctr"/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80200" y="2559734"/>
            <a:ext cx="143294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suppression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230" y="4127500"/>
            <a:ext cx="126601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</a:t>
            </a:r>
          </a:p>
          <a:p>
            <a:pPr algn="ctr"/>
            <a:r>
              <a:rPr lang="en-US" dirty="0" smtClean="0"/>
              <a:t>outgoing </a:t>
            </a:r>
          </a:p>
          <a:p>
            <a:pPr algn="ctr"/>
            <a:r>
              <a:rPr lang="en-US" dirty="0" smtClean="0"/>
              <a:t>scattered</a:t>
            </a:r>
          </a:p>
          <a:p>
            <a:pPr algn="ctr"/>
            <a:r>
              <a:rPr lang="en-US" dirty="0" smtClean="0"/>
              <a:t> proton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43700" y="4292600"/>
            <a:ext cx="155444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 </a:t>
            </a:r>
          </a:p>
          <a:p>
            <a:pPr algn="ctr"/>
            <a:r>
              <a:rPr lang="en-US" dirty="0" smtClean="0"/>
              <a:t>very low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98587" y="3441700"/>
            <a:ext cx="165284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good jet</a:t>
            </a:r>
          </a:p>
          <a:p>
            <a:pPr algn="ctr"/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38202" y="4165600"/>
            <a:ext cx="1267595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excellent</a:t>
            </a:r>
          </a:p>
          <a:p>
            <a:pPr algn="ctr"/>
            <a:r>
              <a:rPr lang="en-US" dirty="0" smtClean="0"/>
              <a:t>absolute</a:t>
            </a:r>
          </a:p>
          <a:p>
            <a:pPr algn="ctr"/>
            <a:r>
              <a:rPr lang="en-US" dirty="0" smtClean="0"/>
              <a:t>and/or</a:t>
            </a:r>
          </a:p>
          <a:p>
            <a:pPr algn="ctr"/>
            <a:r>
              <a:rPr lang="en-US" dirty="0" smtClean="0"/>
              <a:t>relative</a:t>
            </a:r>
          </a:p>
          <a:p>
            <a:pPr algn="ctr"/>
            <a:r>
              <a:rPr lang="en-US" dirty="0" smtClean="0"/>
              <a:t>luminosity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67074" y="5448300"/>
            <a:ext cx="16316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 precise</a:t>
            </a:r>
          </a:p>
          <a:p>
            <a:pPr algn="ctr"/>
            <a:r>
              <a:rPr lang="en-US" dirty="0" smtClean="0"/>
              <a:t>polarization</a:t>
            </a:r>
          </a:p>
          <a:p>
            <a:pPr algn="ctr"/>
            <a:r>
              <a:rPr lang="en-US" dirty="0" smtClean="0"/>
              <a:t>measurement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16200000" flipH="1">
            <a:off x="1479550" y="2165350"/>
            <a:ext cx="406400" cy="3937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-158750" y="3117850"/>
            <a:ext cx="1866900" cy="25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7" name="Straight Arrow Connector 26"/>
          <p:cNvCxnSpPr>
            <a:endCxn id="16" idx="1"/>
          </p:cNvCxnSpPr>
          <p:nvPr/>
        </p:nvCxnSpPr>
        <p:spPr bwMode="auto">
          <a:xfrm>
            <a:off x="2006600" y="2120900"/>
            <a:ext cx="3352800" cy="178246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1752600" y="2146300"/>
            <a:ext cx="5003800" cy="2895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057400" y="1930400"/>
            <a:ext cx="45974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sp>
        <p:nvSpPr>
          <p:cNvPr id="33" name="TextBox 32"/>
          <p:cNvSpPr txBox="1"/>
          <p:nvPr/>
        </p:nvSpPr>
        <p:spPr>
          <a:xfrm>
            <a:off x="5220251" y="5575300"/>
            <a:ext cx="21579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demands on</a:t>
            </a:r>
          </a:p>
          <a:p>
            <a:pPr algn="ctr"/>
            <a:r>
              <a:rPr lang="en-US" dirty="0" smtClean="0"/>
              <a:t>momentum and/or</a:t>
            </a:r>
          </a:p>
          <a:p>
            <a:pPr algn="ctr"/>
            <a:r>
              <a:rPr lang="en-US" dirty="0" smtClean="0"/>
              <a:t>energy resolution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178300" y="2146300"/>
            <a:ext cx="22860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39" name="Straight Arrow Connector 38"/>
          <p:cNvCxnSpPr/>
          <p:nvPr/>
        </p:nvCxnSpPr>
        <p:spPr bwMode="auto">
          <a:xfrm rot="16200000" flipH="1">
            <a:off x="2984500" y="2794000"/>
            <a:ext cx="2006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1" name="Straight Arrow Connector 40"/>
          <p:cNvCxnSpPr/>
          <p:nvPr/>
        </p:nvCxnSpPr>
        <p:spPr bwMode="auto">
          <a:xfrm rot="5400000">
            <a:off x="2120900" y="2527300"/>
            <a:ext cx="1295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3" name="Straight Arrow Connector 42"/>
          <p:cNvCxnSpPr/>
          <p:nvPr/>
        </p:nvCxnSpPr>
        <p:spPr bwMode="auto">
          <a:xfrm rot="16200000" flipH="1">
            <a:off x="1670050" y="3981450"/>
            <a:ext cx="41275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5" name="Straight Arrow Connector 44"/>
          <p:cNvCxnSpPr>
            <a:endCxn id="13" idx="3"/>
          </p:cNvCxnSpPr>
          <p:nvPr/>
        </p:nvCxnSpPr>
        <p:spPr bwMode="auto">
          <a:xfrm rot="5400000">
            <a:off x="2162012" y="2359546"/>
            <a:ext cx="743635" cy="31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cxnSp>
        <p:nvCxnSpPr>
          <p:cNvPr id="48" name="Straight Arrow Connector 47"/>
          <p:cNvCxnSpPr/>
          <p:nvPr/>
        </p:nvCxnSpPr>
        <p:spPr bwMode="auto">
          <a:xfrm rot="10800000" flipV="1">
            <a:off x="4343400" y="2120900"/>
            <a:ext cx="711200" cy="419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1" name="Straight Arrow Connector 50"/>
          <p:cNvCxnSpPr/>
          <p:nvPr/>
        </p:nvCxnSpPr>
        <p:spPr bwMode="auto">
          <a:xfrm rot="5400000">
            <a:off x="4044950" y="3841750"/>
            <a:ext cx="34671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6" name="Straight Arrow Connector 55"/>
          <p:cNvCxnSpPr/>
          <p:nvPr/>
        </p:nvCxnSpPr>
        <p:spPr bwMode="auto">
          <a:xfrm rot="5400000">
            <a:off x="2661444" y="2559050"/>
            <a:ext cx="3326606" cy="24518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58" name="Straight Arrow Connector 57"/>
          <p:cNvCxnSpPr/>
          <p:nvPr/>
        </p:nvCxnSpPr>
        <p:spPr bwMode="auto">
          <a:xfrm rot="5400000">
            <a:off x="3321844" y="3803650"/>
            <a:ext cx="4126706" cy="737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60" name="Straight Arrow Connector 59"/>
          <p:cNvCxnSpPr/>
          <p:nvPr/>
        </p:nvCxnSpPr>
        <p:spPr bwMode="auto">
          <a:xfrm rot="16200000" flipH="1">
            <a:off x="5601494" y="2870994"/>
            <a:ext cx="2170906" cy="6723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  <p:cxnSp>
        <p:nvCxnSpPr>
          <p:cNvPr id="63" name="Straight Arrow Connector 62"/>
          <p:cNvCxnSpPr/>
          <p:nvPr/>
        </p:nvCxnSpPr>
        <p:spPr bwMode="auto">
          <a:xfrm rot="5400000">
            <a:off x="8026400" y="2133600"/>
            <a:ext cx="393700" cy="342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5" name="Straight Arrow Connector 64"/>
          <p:cNvCxnSpPr/>
          <p:nvPr/>
        </p:nvCxnSpPr>
        <p:spPr bwMode="auto">
          <a:xfrm rot="10800000" flipV="1">
            <a:off x="5346700" y="2070100"/>
            <a:ext cx="1803400" cy="495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7" name="Straight Arrow Connector 66"/>
          <p:cNvCxnSpPr/>
          <p:nvPr/>
        </p:nvCxnSpPr>
        <p:spPr bwMode="auto">
          <a:xfrm rot="10800000" flipV="1">
            <a:off x="6667500" y="2095500"/>
            <a:ext cx="1384300" cy="134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69" name="Straight Arrow Connector 68"/>
          <p:cNvCxnSpPr/>
          <p:nvPr/>
        </p:nvCxnSpPr>
        <p:spPr bwMode="auto">
          <a:xfrm rot="10800000" flipV="1">
            <a:off x="2298700" y="2095500"/>
            <a:ext cx="4851400" cy="3365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71" name="Straight Arrow Connector 70"/>
          <p:cNvCxnSpPr/>
          <p:nvPr/>
        </p:nvCxnSpPr>
        <p:spPr bwMode="auto">
          <a:xfrm rot="10800000" flipV="1">
            <a:off x="4787900" y="2070100"/>
            <a:ext cx="2578100" cy="2070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glow rad="38100">
              <a:schemeClr val="bg1">
                <a:lumMod val="85000"/>
                <a:alpha val="75000"/>
              </a:schemeClr>
            </a:glow>
          </a:effectLst>
        </p:spPr>
      </p:cxnSp>
      <p:cxnSp>
        <p:nvCxnSpPr>
          <p:cNvPr id="74" name="Straight Arrow Connector 73"/>
          <p:cNvCxnSpPr/>
          <p:nvPr/>
        </p:nvCxnSpPr>
        <p:spPr bwMode="auto">
          <a:xfrm rot="5400000">
            <a:off x="1295400" y="3517900"/>
            <a:ext cx="3340100" cy="520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0080FF">
                <a:alpha val="75000"/>
              </a:srgbClr>
            </a:glow>
          </a:effectLst>
        </p:spPr>
      </p:cxnSp>
      <p:sp>
        <p:nvSpPr>
          <p:cNvPr id="73" name="TextBox 72"/>
          <p:cNvSpPr txBox="1"/>
          <p:nvPr/>
        </p:nvSpPr>
        <p:spPr>
          <a:xfrm>
            <a:off x="3680331" y="6211669"/>
            <a:ext cx="151195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good vertex</a:t>
            </a:r>
          </a:p>
          <a:p>
            <a:pPr algn="ctr"/>
            <a:r>
              <a:rPr lang="en-US" dirty="0" smtClean="0"/>
              <a:t>resolution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863600" y="2146300"/>
            <a:ext cx="4356100" cy="42037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FF66">
                <a:alpha val="75000"/>
              </a:srgbClr>
            </a:glow>
          </a:effectLst>
        </p:spPr>
      </p:cxnSp>
      <p:cxnSp>
        <p:nvCxnSpPr>
          <p:cNvPr id="78" name="Straight Arrow Connector 77"/>
          <p:cNvCxnSpPr/>
          <p:nvPr/>
        </p:nvCxnSpPr>
        <p:spPr bwMode="auto">
          <a:xfrm rot="5400000">
            <a:off x="4312444" y="2838450"/>
            <a:ext cx="2069306" cy="610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FF"/>
            </a:solidFill>
            <a:prstDash val="solid"/>
            <a:round/>
            <a:headEnd type="none" w="med" len="med"/>
            <a:tailEnd type="arrow"/>
          </a:ln>
          <a:effectLst>
            <a:glow rad="38100">
              <a:srgbClr val="CC66FF">
                <a:alpha val="75000"/>
              </a:srgbClr>
            </a:glow>
          </a:effectLst>
        </p:spPr>
      </p:cxn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able 95"/>
          <p:cNvGraphicFramePr>
            <a:graphicFrameLocks noGrp="1"/>
          </p:cNvGraphicFramePr>
          <p:nvPr/>
        </p:nvGraphicFramePr>
        <p:xfrm>
          <a:off x="152553" y="674056"/>
          <a:ext cx="8979579" cy="6183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51"/>
                <a:gridCol w="515660"/>
                <a:gridCol w="519545"/>
                <a:gridCol w="450273"/>
                <a:gridCol w="496454"/>
                <a:gridCol w="484909"/>
                <a:gridCol w="496455"/>
                <a:gridCol w="484909"/>
                <a:gridCol w="496455"/>
                <a:gridCol w="461818"/>
                <a:gridCol w="484909"/>
                <a:gridCol w="508000"/>
                <a:gridCol w="484909"/>
                <a:gridCol w="508000"/>
                <a:gridCol w="496455"/>
                <a:gridCol w="473363"/>
                <a:gridCol w="484909"/>
                <a:gridCol w="450273"/>
                <a:gridCol w="369132"/>
              </a:tblGrid>
              <a:tr h="426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  <a:tr h="4797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 rot="21080955">
            <a:off x="5179451" y="2136589"/>
            <a:ext cx="520797" cy="3353609"/>
          </a:xfrm>
          <a:prstGeom prst="rect">
            <a:avLst/>
          </a:prstGeom>
          <a:solidFill>
            <a:srgbClr val="0000FF">
              <a:alpha val="9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Isosceles Triangle 179"/>
          <p:cNvSpPr/>
          <p:nvPr/>
        </p:nvSpPr>
        <p:spPr>
          <a:xfrm rot="15685783" flipH="1">
            <a:off x="3000915" y="1543412"/>
            <a:ext cx="218188" cy="5232457"/>
          </a:xfrm>
          <a:prstGeom prst="triangle">
            <a:avLst/>
          </a:prstGeom>
          <a:solidFill>
            <a:srgbClr val="0000FF">
              <a:alpha val="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 rot="21090859">
            <a:off x="2605815" y="2484147"/>
            <a:ext cx="858526" cy="3384616"/>
          </a:xfrm>
          <a:prstGeom prst="trapezoid">
            <a:avLst>
              <a:gd name="adj" fmla="val 13588"/>
            </a:avLst>
          </a:prstGeom>
          <a:solidFill>
            <a:srgbClr val="0000FF">
              <a:alpha val="7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Parallelogram 139"/>
          <p:cNvSpPr/>
          <p:nvPr/>
        </p:nvSpPr>
        <p:spPr>
          <a:xfrm rot="16040311">
            <a:off x="2999045" y="4031470"/>
            <a:ext cx="143821" cy="779214"/>
          </a:xfrm>
          <a:prstGeom prst="parallelogram">
            <a:avLst>
              <a:gd name="adj" fmla="val 28024"/>
            </a:avLst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8733152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" y="4418658"/>
            <a:ext cx="8928099" cy="1588"/>
          </a:xfrm>
          <a:prstGeom prst="line">
            <a:avLst/>
          </a:prstGeom>
          <a:ln w="127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/>
        </p:nvSpPr>
        <p:spPr>
          <a:xfrm rot="15880729" flipH="1">
            <a:off x="3409698" y="1125781"/>
            <a:ext cx="175932" cy="6046853"/>
          </a:xfrm>
          <a:prstGeom prst="triangle">
            <a:avLst/>
          </a:prstGeom>
          <a:solidFill>
            <a:srgbClr val="0000FF">
              <a:alpha val="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035078" y="2900405"/>
            <a:ext cx="4869814" cy="1289970"/>
          </a:xfrm>
          <a:prstGeom prst="line">
            <a:avLst/>
          </a:prstGeom>
          <a:ln w="127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434190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16598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09329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90652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84469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76073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60152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32424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319537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822589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15193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17829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10332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783734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9993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4397" y="4382914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05151" y="4702362"/>
            <a:ext cx="34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94171" y="4706092"/>
            <a:ext cx="30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50825" y="4706092"/>
            <a:ext cx="33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31114" y="4706092"/>
            <a:ext cx="30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46" name="Straight Connector 45"/>
          <p:cNvCxnSpPr>
            <a:stCxn id="38" idx="0"/>
            <a:endCxn id="38" idx="2"/>
          </p:cNvCxnSpPr>
          <p:nvPr/>
        </p:nvCxnSpPr>
        <p:spPr>
          <a:xfrm rot="16200000" flipH="1">
            <a:off x="1361296" y="3926734"/>
            <a:ext cx="3347564" cy="499442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 rot="20799196">
            <a:off x="3820661" y="3888471"/>
            <a:ext cx="182182" cy="148603"/>
          </a:xfrm>
          <a:prstGeom prst="leftBrace">
            <a:avLst>
              <a:gd name="adj1" fmla="val 46320"/>
              <a:gd name="adj2" fmla="val 51089"/>
            </a:avLst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21041334">
            <a:off x="3910904" y="2293291"/>
            <a:ext cx="803099" cy="3341680"/>
          </a:xfrm>
          <a:prstGeom prst="rect">
            <a:avLst/>
          </a:prstGeom>
          <a:solidFill>
            <a:srgbClr val="0000FF">
              <a:alpha val="9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Parallelogram 77"/>
          <p:cNvSpPr/>
          <p:nvPr/>
        </p:nvSpPr>
        <p:spPr>
          <a:xfrm rot="15280439">
            <a:off x="4246022" y="4031617"/>
            <a:ext cx="305197" cy="777261"/>
          </a:xfrm>
          <a:prstGeom prst="parallelogram">
            <a:avLst>
              <a:gd name="adj" fmla="val 67987"/>
            </a:avLst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Parallelogram 78"/>
          <p:cNvSpPr/>
          <p:nvPr/>
        </p:nvSpPr>
        <p:spPr>
          <a:xfrm rot="15927682">
            <a:off x="5461297" y="4164163"/>
            <a:ext cx="128418" cy="511879"/>
          </a:xfrm>
          <a:prstGeom prst="parallelogram">
            <a:avLst>
              <a:gd name="adj" fmla="val 26684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flipV="1">
            <a:off x="2986807" y="4167513"/>
            <a:ext cx="78228" cy="45719"/>
          </a:xfrm>
          <a:prstGeom prst="ellipse">
            <a:avLst/>
          </a:prstGeom>
          <a:noFill/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2938030" y="3290279"/>
            <a:ext cx="867939" cy="153830"/>
          </a:xfrm>
          <a:prstGeom prst="straightConnector1">
            <a:avLst/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 rot="21108070">
            <a:off x="2988662" y="2908667"/>
            <a:ext cx="128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1.902 m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 rot="20995330">
            <a:off x="3565714" y="1895996"/>
            <a:ext cx="116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1.719 m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6138766" y="4702362"/>
            <a:ext cx="60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7079024" y="4702362"/>
            <a:ext cx="6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 rot="21006250">
            <a:off x="5260483" y="2962615"/>
            <a:ext cx="169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D=120 mm</a:t>
            </a:r>
            <a:endParaRPr lang="en-US" dirty="0"/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295691" y="2693375"/>
            <a:ext cx="2521400" cy="363355"/>
          </a:xfrm>
          <a:prstGeom prst="straightConnector1">
            <a:avLst/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 rot="21265460">
            <a:off x="465159" y="1443094"/>
            <a:ext cx="5620677" cy="5402934"/>
          </a:xfrm>
          <a:prstGeom prst="arc">
            <a:avLst>
              <a:gd name="adj1" fmla="val 21401543"/>
              <a:gd name="adj2" fmla="val 11944"/>
            </a:avLst>
          </a:prstGeom>
          <a:ln w="6350">
            <a:solidFill>
              <a:srgbClr val="00009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20649573">
            <a:off x="499939" y="1575281"/>
            <a:ext cx="5612451" cy="5402934"/>
          </a:xfrm>
          <a:prstGeom prst="arc">
            <a:avLst>
              <a:gd name="adj1" fmla="val 21469242"/>
              <a:gd name="adj2" fmla="val 235142"/>
            </a:avLst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 rot="21063724">
            <a:off x="1266854" y="2417591"/>
            <a:ext cx="94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5.475 m</a:t>
            </a:r>
            <a:endParaRPr lang="en-US" dirty="0"/>
          </a:p>
        </p:txBody>
      </p:sp>
      <p:sp>
        <p:nvSpPr>
          <p:cNvPr id="154" name="Oval 153"/>
          <p:cNvSpPr/>
          <p:nvPr/>
        </p:nvSpPr>
        <p:spPr>
          <a:xfrm>
            <a:off x="8255806" y="4380989"/>
            <a:ext cx="78228" cy="7533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8052218" y="474293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215979" y="455826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cxnSp>
        <p:nvCxnSpPr>
          <p:cNvPr id="158" name="Straight Connector 157"/>
          <p:cNvCxnSpPr/>
          <p:nvPr/>
        </p:nvCxnSpPr>
        <p:spPr>
          <a:xfrm rot="16200000" flipV="1">
            <a:off x="-520342" y="3429695"/>
            <a:ext cx="1735773" cy="263133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15980" y="5313505"/>
            <a:ext cx="3292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Combined function:</a:t>
            </a:r>
          </a:p>
          <a:p>
            <a:r>
              <a:rPr lang="en-US" b="1" dirty="0" smtClean="0"/>
              <a:t>1.6 m, 2.230 T, -109 T/m</a:t>
            </a:r>
          </a:p>
          <a:p>
            <a:r>
              <a:rPr lang="en-US" b="1" dirty="0" smtClean="0">
                <a:latin typeface="Symbol"/>
              </a:rPr>
              <a:t>Q</a:t>
            </a:r>
            <a:r>
              <a:rPr lang="en-US" b="1" dirty="0" smtClean="0"/>
              <a:t>=4 mrad</a:t>
            </a:r>
            <a:endParaRPr lang="en-US" b="1" dirty="0"/>
          </a:p>
        </p:txBody>
      </p:sp>
      <p:cxnSp>
        <p:nvCxnSpPr>
          <p:cNvPr id="166" name="Straight Arrow Connector 165"/>
          <p:cNvCxnSpPr/>
          <p:nvPr/>
        </p:nvCxnSpPr>
        <p:spPr>
          <a:xfrm flipV="1">
            <a:off x="439993" y="3882502"/>
            <a:ext cx="2161511" cy="293955"/>
          </a:xfrm>
          <a:prstGeom prst="straightConnector1">
            <a:avLst/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 rot="21153578">
            <a:off x="1143908" y="3723011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4.50 m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6320681" y="3907415"/>
            <a:ext cx="119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/>
              </a:rPr>
              <a:t>q</a:t>
            </a:r>
            <a:r>
              <a:rPr lang="en-US" dirty="0" smtClean="0"/>
              <a:t>=10 mrad</a:t>
            </a:r>
            <a:endParaRPr lang="en-US" dirty="0"/>
          </a:p>
        </p:txBody>
      </p:sp>
      <p:sp>
        <p:nvSpPr>
          <p:cNvPr id="184" name="TextBox 183"/>
          <p:cNvSpPr txBox="1"/>
          <p:nvPr/>
        </p:nvSpPr>
        <p:spPr>
          <a:xfrm rot="20905803">
            <a:off x="7891355" y="2615695"/>
            <a:ext cx="75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</a:t>
            </a:r>
            <a:r>
              <a:rPr lang="en-US" dirty="0" smtClean="0"/>
              <a:t>/2.5</a:t>
            </a:r>
            <a:endParaRPr lang="en-US" dirty="0"/>
          </a:p>
        </p:txBody>
      </p:sp>
      <p:sp>
        <p:nvSpPr>
          <p:cNvPr id="185" name="TextBox 184"/>
          <p:cNvSpPr txBox="1"/>
          <p:nvPr/>
        </p:nvSpPr>
        <p:spPr>
          <a:xfrm rot="20942323">
            <a:off x="2897830" y="3513329"/>
            <a:ext cx="158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 cm (p</a:t>
            </a:r>
            <a:r>
              <a:rPr lang="en-US" baseline="-25000" dirty="0" smtClean="0"/>
              <a:t>o</a:t>
            </a:r>
            <a:r>
              <a:rPr lang="en-US" dirty="0" smtClean="0"/>
              <a:t>/2.5)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3025921" y="3290279"/>
            <a:ext cx="5707231" cy="900096"/>
          </a:xfrm>
          <a:prstGeom prst="line">
            <a:avLst/>
          </a:prstGeom>
          <a:ln w="127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 rot="21073776">
            <a:off x="5171783" y="3535204"/>
            <a:ext cx="517627" cy="535621"/>
          </a:xfrm>
          <a:prstGeom prst="rect">
            <a:avLst/>
          </a:prstGeom>
          <a:solidFill>
            <a:srgbClr val="0000FF">
              <a:alpha val="9000"/>
            </a:srgbClr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endCxn id="171" idx="3"/>
          </p:cNvCxnSpPr>
          <p:nvPr/>
        </p:nvCxnSpPr>
        <p:spPr>
          <a:xfrm flipV="1">
            <a:off x="7006647" y="3384866"/>
            <a:ext cx="2140354" cy="176441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 rot="21239990">
            <a:off x="7600526" y="3527621"/>
            <a:ext cx="6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ZDC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3" name="Isosceles Triangle 192"/>
          <p:cNvSpPr/>
          <p:nvPr/>
        </p:nvSpPr>
        <p:spPr>
          <a:xfrm rot="15402376" flipH="1">
            <a:off x="2158521" y="2640088"/>
            <a:ext cx="156044" cy="3424023"/>
          </a:xfrm>
          <a:prstGeom prst="triangle">
            <a:avLst/>
          </a:prstGeom>
          <a:solidFill>
            <a:srgbClr val="0000FF">
              <a:alpha val="8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 rot="20850721">
            <a:off x="6221861" y="3203502"/>
            <a:ext cx="119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/>
              </a:rPr>
              <a:t>q</a:t>
            </a:r>
            <a:r>
              <a:rPr lang="en-US" dirty="0" smtClean="0"/>
              <a:t>=10 mrad</a:t>
            </a: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 rot="21222465">
            <a:off x="8069199" y="3259442"/>
            <a:ext cx="1081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/>
              </a:rPr>
              <a:t>q</a:t>
            </a:r>
            <a:r>
              <a:rPr lang="en-US" dirty="0" smtClean="0"/>
              <a:t>=4 mrad</a:t>
            </a:r>
            <a:endParaRPr lang="en-US" dirty="0"/>
          </a:p>
        </p:txBody>
      </p:sp>
      <p:cxnSp>
        <p:nvCxnSpPr>
          <p:cNvPr id="198" name="Straight Arrow Connector 197"/>
          <p:cNvCxnSpPr/>
          <p:nvPr/>
        </p:nvCxnSpPr>
        <p:spPr>
          <a:xfrm flipV="1">
            <a:off x="4584700" y="3056730"/>
            <a:ext cx="463550" cy="85590"/>
          </a:xfrm>
          <a:prstGeom prst="straightConnector1">
            <a:avLst/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 rot="20975125">
            <a:off x="4442360" y="2309063"/>
            <a:ext cx="9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1.1m</a:t>
            </a:r>
            <a:endParaRPr lang="en-US" dirty="0"/>
          </a:p>
        </p:txBody>
      </p:sp>
      <p:sp>
        <p:nvSpPr>
          <p:cNvPr id="34" name="Arc 33"/>
          <p:cNvSpPr/>
          <p:nvPr/>
        </p:nvSpPr>
        <p:spPr>
          <a:xfrm>
            <a:off x="-4141470" y="-473053"/>
            <a:ext cx="10231120" cy="9499600"/>
          </a:xfrm>
          <a:prstGeom prst="arc">
            <a:avLst>
              <a:gd name="adj1" fmla="val 21346008"/>
              <a:gd name="adj2" fmla="val 90190"/>
            </a:avLst>
          </a:prstGeom>
          <a:ln w="6350">
            <a:solidFill>
              <a:srgbClr val="00009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/>
          <p:cNvSpPr txBox="1"/>
          <p:nvPr/>
        </p:nvSpPr>
        <p:spPr>
          <a:xfrm rot="21053278">
            <a:off x="4783168" y="1676879"/>
            <a:ext cx="151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1.045 m</a:t>
            </a:r>
            <a:endParaRPr lang="en-US" dirty="0"/>
          </a:p>
        </p:txBody>
      </p:sp>
      <p:sp>
        <p:nvSpPr>
          <p:cNvPr id="202" name="TextBox 201"/>
          <p:cNvSpPr txBox="1"/>
          <p:nvPr/>
        </p:nvSpPr>
        <p:spPr>
          <a:xfrm rot="21057830">
            <a:off x="2431719" y="2085864"/>
            <a:ext cx="106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1.95 m</a:t>
            </a:r>
            <a:endParaRPr lang="en-US" dirty="0"/>
          </a:p>
        </p:txBody>
      </p:sp>
      <p:sp>
        <p:nvSpPr>
          <p:cNvPr id="203" name="TextBox 202"/>
          <p:cNvSpPr txBox="1"/>
          <p:nvPr/>
        </p:nvSpPr>
        <p:spPr>
          <a:xfrm rot="20995330">
            <a:off x="3016417" y="2537389"/>
            <a:ext cx="124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1.057 m</a:t>
            </a:r>
            <a:endParaRPr lang="en-US" dirty="0"/>
          </a:p>
        </p:txBody>
      </p:sp>
      <p:sp>
        <p:nvSpPr>
          <p:cNvPr id="209" name="Oval 208"/>
          <p:cNvSpPr/>
          <p:nvPr/>
        </p:nvSpPr>
        <p:spPr>
          <a:xfrm>
            <a:off x="6308484" y="5382736"/>
            <a:ext cx="580864" cy="54498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516219" y="5575522"/>
            <a:ext cx="152400" cy="19964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6668619" y="5575522"/>
            <a:ext cx="220729" cy="19964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3" name="Straight Connector 212"/>
          <p:cNvCxnSpPr/>
          <p:nvPr/>
        </p:nvCxnSpPr>
        <p:spPr>
          <a:xfrm>
            <a:off x="6042025" y="5675346"/>
            <a:ext cx="1036999" cy="1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16200000" flipH="1">
            <a:off x="5983286" y="5576888"/>
            <a:ext cx="1196978" cy="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6817829" y="540583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sp>
        <p:nvSpPr>
          <p:cNvPr id="218" name="TextBox 217"/>
          <p:cNvSpPr txBox="1"/>
          <p:nvPr/>
        </p:nvSpPr>
        <p:spPr>
          <a:xfrm>
            <a:off x="6223893" y="5206190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220" name="Straight Arrow Connector 219"/>
          <p:cNvCxnSpPr/>
          <p:nvPr/>
        </p:nvCxnSpPr>
        <p:spPr>
          <a:xfrm rot="16200000" flipV="1">
            <a:off x="5298425" y="4677845"/>
            <a:ext cx="1430961" cy="36439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5902694" y="6175378"/>
            <a:ext cx="122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D=120 mm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95811" y="4702362"/>
            <a:ext cx="60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84" name="Trapezoid 83"/>
          <p:cNvSpPr/>
          <p:nvPr/>
        </p:nvSpPr>
        <p:spPr>
          <a:xfrm rot="10547230">
            <a:off x="6249438" y="1961590"/>
            <a:ext cx="1658794" cy="3420262"/>
          </a:xfrm>
          <a:prstGeom prst="trapezoid">
            <a:avLst/>
          </a:prstGeom>
          <a:solidFill>
            <a:srgbClr val="0000FF">
              <a:alpha val="13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 rot="16200000" flipH="1">
            <a:off x="5273827" y="3496398"/>
            <a:ext cx="3607589" cy="275935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31511" y="4586262"/>
            <a:ext cx="8041667" cy="235435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8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February 12, 2011, IP configuration for </a:t>
            </a:r>
            <a:r>
              <a:rPr lang="en-US" sz="2400" dirty="0" err="1" smtClean="0"/>
              <a:t>eRHIC</a:t>
            </a:r>
            <a:endParaRPr lang="en-US" sz="2400" dirty="0"/>
          </a:p>
        </p:txBody>
      </p:sp>
      <p:sp>
        <p:nvSpPr>
          <p:cNvPr id="89" name="Date Placeholder 8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57</a:t>
            </a:fld>
            <a:endParaRPr lang="en-US" altLang="ja-JP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Nikolai Smirnov, CDF (</a:t>
            </a:r>
            <a:r>
              <a:rPr lang="en-US" dirty="0" err="1" smtClean="0"/>
              <a:t>BaBar</a:t>
            </a:r>
            <a:r>
              <a:rPr lang="en-US" dirty="0" smtClean="0"/>
              <a:t>) magnet</a:t>
            </a:r>
            <a:endParaRPr lang="en-US" dirty="0"/>
          </a:p>
        </p:txBody>
      </p:sp>
      <p:pic>
        <p:nvPicPr>
          <p:cNvPr id="3" name="Picture 2" descr="newcdf_rz1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838200" y="914400"/>
            <a:ext cx="4592782" cy="5943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6800" y="1676400"/>
            <a:ext cx="4023360" cy="40233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71600" y="1981200"/>
            <a:ext cx="3474720" cy="347472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00" y="1447800"/>
            <a:ext cx="4480560" cy="448056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" y="838200"/>
            <a:ext cx="5669280" cy="56692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2362200"/>
            <a:ext cx="2651760" cy="2651760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81200" y="2590800"/>
            <a:ext cx="2194560" cy="2194560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62600" y="5930900"/>
            <a:ext cx="280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HCAL + </a:t>
            </a:r>
            <a:r>
              <a:rPr lang="en-US" dirty="0" err="1" smtClean="0">
                <a:solidFill>
                  <a:srgbClr val="004080"/>
                </a:solidFill>
              </a:rPr>
              <a:t>Muon</a:t>
            </a:r>
            <a:r>
              <a:rPr lang="en-US" dirty="0" smtClean="0">
                <a:solidFill>
                  <a:srgbClr val="004080"/>
                </a:solidFill>
              </a:rPr>
              <a:t> Detector</a:t>
            </a:r>
            <a:endParaRPr lang="en-US" dirty="0">
              <a:solidFill>
                <a:srgbClr val="00408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800600" y="5486400"/>
            <a:ext cx="1066800" cy="533400"/>
          </a:xfrm>
          <a:prstGeom prst="straightConnector1">
            <a:avLst/>
          </a:prstGeom>
          <a:ln w="38100">
            <a:solidFill>
              <a:srgbClr val="004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42000" y="5359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 smtClean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</a:rPr>
              <a:t>EMCAL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4724400" y="4572000"/>
            <a:ext cx="1188720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3600" y="4648200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Aerogel  Ch. D.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4191000" y="3962400"/>
            <a:ext cx="1917700" cy="7747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49900" y="1371600"/>
            <a:ext cx="2678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</a:rPr>
              <a:t>Magnet,  R=1.5 m,  </a:t>
            </a:r>
          </a:p>
          <a:p>
            <a:r>
              <a:rPr lang="en-US" sz="2000" b="1" i="1" dirty="0" err="1" smtClean="0">
                <a:solidFill>
                  <a:srgbClr val="00FFFF"/>
                </a:solidFill>
              </a:rPr>
              <a:t>dZ</a:t>
            </a:r>
            <a:r>
              <a:rPr lang="en-US" sz="2000" b="1" i="1" dirty="0" smtClean="0">
                <a:solidFill>
                  <a:srgbClr val="00FFFF"/>
                </a:solidFill>
              </a:rPr>
              <a:t>=2.4 </a:t>
            </a:r>
            <a:r>
              <a:rPr lang="en-US" sz="2000" b="1" i="1" dirty="0" err="1" smtClean="0">
                <a:solidFill>
                  <a:srgbClr val="00FFFF"/>
                </a:solidFill>
              </a:rPr>
              <a:t>m</a:t>
            </a:r>
            <a:endParaRPr lang="en-US" sz="2000" b="1" i="1" dirty="0" smtClean="0">
              <a:solidFill>
                <a:srgbClr val="00FFFF"/>
              </a:solidFill>
            </a:endParaRPr>
          </a:p>
          <a:p>
            <a:r>
              <a:rPr lang="en-US" sz="2000" b="1" i="1" dirty="0" smtClean="0">
                <a:solidFill>
                  <a:srgbClr val="00FFFF"/>
                </a:solidFill>
              </a:rPr>
              <a:t>B-field = 1.4 T</a:t>
            </a:r>
            <a:endParaRPr lang="en-US" sz="2000" b="1" i="1" dirty="0">
              <a:solidFill>
                <a:srgbClr val="00FFFF"/>
              </a:solidFill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rot="10800000" flipV="1">
            <a:off x="4559300" y="1879431"/>
            <a:ext cx="990600" cy="330367"/>
          </a:xfrm>
          <a:prstGeom prst="straightConnector1">
            <a:avLst/>
          </a:prstGeom>
          <a:ln w="38100">
            <a:solidFill>
              <a:srgbClr val="2BCAD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23000" y="2755900"/>
            <a:ext cx="2627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layers of Si-vertex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124200" y="3276600"/>
            <a:ext cx="3124200" cy="381000"/>
          </a:xfrm>
          <a:prstGeom prst="straightConnector1">
            <a:avLst/>
          </a:prstGeom>
          <a:ln w="2540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70600" y="3581400"/>
            <a:ext cx="2686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“small “,  low diffusion,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fast TPC  (~ 25 pad rows)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With  “HBD performance”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3581400" y="3810000"/>
            <a:ext cx="2590800" cy="152400"/>
          </a:xfrm>
          <a:prstGeom prst="straightConnector1">
            <a:avLst/>
          </a:prstGeom>
          <a:ln w="28575">
            <a:solidFill>
              <a:srgbClr val="00206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6248400"/>
            <a:ext cx="8089900" cy="38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80" b="1" dirty="0" smtClean="0">
                <a:solidFill>
                  <a:srgbClr val="FF0000"/>
                </a:solidFill>
              </a:rPr>
              <a:t>2 layers of </a:t>
            </a:r>
            <a:r>
              <a:rPr lang="en-US" sz="1880" b="1" dirty="0" err="1" smtClean="0">
                <a:solidFill>
                  <a:srgbClr val="FF0000"/>
                </a:solidFill>
              </a:rPr>
              <a:t>MicroPattern</a:t>
            </a:r>
            <a:r>
              <a:rPr lang="en-US" sz="1880" b="1" dirty="0" smtClean="0">
                <a:solidFill>
                  <a:srgbClr val="FF0000"/>
                </a:solidFill>
              </a:rPr>
              <a:t> Gas </a:t>
            </a:r>
            <a:r>
              <a:rPr lang="en-US" sz="1880" b="1" dirty="0" err="1" smtClean="0">
                <a:solidFill>
                  <a:srgbClr val="FF0000"/>
                </a:solidFill>
              </a:rPr>
              <a:t>Det</a:t>
            </a:r>
            <a:r>
              <a:rPr lang="en-US" sz="1880" dirty="0" smtClean="0">
                <a:solidFill>
                  <a:srgbClr val="FF0000"/>
                </a:solidFill>
              </a:rPr>
              <a:t> </a:t>
            </a:r>
            <a:r>
              <a:rPr lang="en-US" sz="1880" b="1" dirty="0" smtClean="0">
                <a:solidFill>
                  <a:srgbClr val="FF0000"/>
                </a:solidFill>
              </a:rPr>
              <a:t>R position = 64, 100 cm</a:t>
            </a:r>
            <a:endParaRPr lang="en-US" sz="188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81000" y="4876800"/>
            <a:ext cx="17526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62000" y="4572000"/>
            <a:ext cx="1828800" cy="1676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58</a:t>
            </a:fld>
            <a:endParaRPr lang="en-US" altLang="ja-JP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cdf_r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248" y="914400"/>
            <a:ext cx="4590288" cy="59403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8200" y="1447800"/>
            <a:ext cx="4480560" cy="44805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838200"/>
            <a:ext cx="5669280" cy="56692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228600" y="381000"/>
            <a:ext cx="6583680" cy="658368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" y="1143000"/>
            <a:ext cx="5029200" cy="5029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2362200"/>
            <a:ext cx="2651760" cy="265176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1200" y="2590800"/>
            <a:ext cx="2194560" cy="219456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71600" y="1981200"/>
            <a:ext cx="3474720" cy="347472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6800" y="1676400"/>
            <a:ext cx="4023360" cy="402336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8400" y="55118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 smtClean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</a:rPr>
              <a:t>EMCAL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5212080" y="4648200"/>
            <a:ext cx="1188720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70600" y="5905500"/>
            <a:ext cx="280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HCAL + </a:t>
            </a:r>
            <a:r>
              <a:rPr lang="en-US" dirty="0" err="1" smtClean="0">
                <a:solidFill>
                  <a:srgbClr val="004080"/>
                </a:solidFill>
              </a:rPr>
              <a:t>Muon</a:t>
            </a:r>
            <a:r>
              <a:rPr lang="en-US" dirty="0" smtClean="0">
                <a:solidFill>
                  <a:srgbClr val="004080"/>
                </a:solidFill>
              </a:rPr>
              <a:t> Detector</a:t>
            </a:r>
            <a:endParaRPr lang="en-US" dirty="0">
              <a:solidFill>
                <a:srgbClr val="00408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5308600" y="5511800"/>
            <a:ext cx="1066800" cy="533400"/>
          </a:xfrm>
          <a:prstGeom prst="straightConnector1">
            <a:avLst/>
          </a:prstGeom>
          <a:ln w="38100">
            <a:solidFill>
              <a:srgbClr val="004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7300" y="4102100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“HBD”;  CF4 Ch. 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267200" y="3797300"/>
            <a:ext cx="2286000" cy="489466"/>
          </a:xfrm>
          <a:prstGeom prst="straightConnector1">
            <a:avLst/>
          </a:prstGeom>
          <a:ln w="38100">
            <a:solidFill>
              <a:srgbClr val="66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40500" y="4775200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Aerogel  Ch. D.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876800" y="4267200"/>
            <a:ext cx="1905000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6210300"/>
            <a:ext cx="7124700" cy="38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80" b="1" dirty="0" smtClean="0">
                <a:solidFill>
                  <a:srgbClr val="C00000"/>
                </a:solidFill>
              </a:rPr>
              <a:t>2 layers of </a:t>
            </a:r>
            <a:r>
              <a:rPr lang="en-US" sz="1880" b="1" dirty="0" err="1" smtClean="0">
                <a:solidFill>
                  <a:srgbClr val="C00000"/>
                </a:solidFill>
              </a:rPr>
              <a:t>MicroPattern</a:t>
            </a:r>
            <a:r>
              <a:rPr lang="en-US" sz="1880" dirty="0" smtClean="0">
                <a:solidFill>
                  <a:srgbClr val="C00000"/>
                </a:solidFill>
              </a:rPr>
              <a:t> </a:t>
            </a:r>
            <a:r>
              <a:rPr lang="en-US" sz="1880" b="1" dirty="0" smtClean="0">
                <a:solidFill>
                  <a:srgbClr val="C00000"/>
                </a:solidFill>
              </a:rPr>
              <a:t>Gas </a:t>
            </a:r>
            <a:r>
              <a:rPr lang="en-US" sz="1880" b="1" dirty="0" err="1" smtClean="0">
                <a:solidFill>
                  <a:srgbClr val="C00000"/>
                </a:solidFill>
              </a:rPr>
              <a:t>Det</a:t>
            </a:r>
            <a:r>
              <a:rPr lang="en-US" sz="1880" dirty="0" smtClean="0">
                <a:solidFill>
                  <a:srgbClr val="C00000"/>
                </a:solidFill>
              </a:rPr>
              <a:t> </a:t>
            </a:r>
            <a:r>
              <a:rPr lang="en-US" sz="1880" b="1" dirty="0" smtClean="0">
                <a:solidFill>
                  <a:srgbClr val="C00000"/>
                </a:solidFill>
              </a:rPr>
              <a:t>R position = 64, 100 cm</a:t>
            </a:r>
            <a:endParaRPr lang="en-US" sz="1880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81000" y="4876800"/>
            <a:ext cx="1752600" cy="990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62000" y="4572000"/>
            <a:ext cx="1828800" cy="1676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92800" y="1447800"/>
            <a:ext cx="2678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</a:rPr>
              <a:t>Magnet,  R=1.5 m,  </a:t>
            </a:r>
          </a:p>
          <a:p>
            <a:r>
              <a:rPr lang="en-US" sz="2000" b="1" i="1" dirty="0" err="1" smtClean="0">
                <a:solidFill>
                  <a:srgbClr val="00FFFF"/>
                </a:solidFill>
              </a:rPr>
              <a:t>dZ</a:t>
            </a:r>
            <a:r>
              <a:rPr lang="en-US" sz="2000" b="1" i="1" dirty="0" smtClean="0">
                <a:solidFill>
                  <a:srgbClr val="00FFFF"/>
                </a:solidFill>
              </a:rPr>
              <a:t>=2.4 </a:t>
            </a:r>
            <a:r>
              <a:rPr lang="en-US" sz="2000" b="1" i="1" dirty="0" err="1" smtClean="0">
                <a:solidFill>
                  <a:srgbClr val="00FFFF"/>
                </a:solidFill>
              </a:rPr>
              <a:t>m</a:t>
            </a:r>
            <a:endParaRPr lang="en-US" sz="2000" b="1" i="1" dirty="0" smtClean="0">
              <a:solidFill>
                <a:srgbClr val="00FFFF"/>
              </a:solidFill>
            </a:endParaRPr>
          </a:p>
          <a:p>
            <a:r>
              <a:rPr lang="en-US" sz="2000" b="1" i="1" dirty="0" smtClean="0">
                <a:solidFill>
                  <a:srgbClr val="00FFFF"/>
                </a:solidFill>
              </a:rPr>
              <a:t>B-field = 1.4 T</a:t>
            </a:r>
            <a:endParaRPr lang="en-US" sz="2000" b="1" i="1" dirty="0">
              <a:solidFill>
                <a:srgbClr val="00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4953000" y="2258942"/>
            <a:ext cx="990600" cy="484257"/>
          </a:xfrm>
          <a:prstGeom prst="straightConnector1">
            <a:avLst/>
          </a:prstGeom>
          <a:ln w="38100">
            <a:solidFill>
              <a:srgbClr val="2BCAD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83537" y="2743200"/>
            <a:ext cx="286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layers of Si-vertex detector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3124200" y="3276600"/>
            <a:ext cx="3124200" cy="381000"/>
          </a:xfrm>
          <a:prstGeom prst="straightConnector1">
            <a:avLst/>
          </a:prstGeom>
          <a:ln w="2540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57111" y="3124200"/>
            <a:ext cx="2548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“small” low diffusion,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fast TPC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(~ 25 pad rows)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 flipV="1">
            <a:off x="3581400" y="3581400"/>
            <a:ext cx="2895600" cy="152400"/>
          </a:xfrm>
          <a:prstGeom prst="straightConnector1">
            <a:avLst/>
          </a:prstGeom>
          <a:ln w="28575">
            <a:solidFill>
              <a:srgbClr val="0000FF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Nikolai Smirnov, CDF (</a:t>
            </a:r>
            <a:r>
              <a:rPr lang="en-US" dirty="0" err="1" smtClean="0"/>
              <a:t>BaBar</a:t>
            </a:r>
            <a:r>
              <a:rPr lang="en-US" dirty="0" smtClean="0"/>
              <a:t>) magnet II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59</a:t>
            </a:fld>
            <a:endParaRPr lang="en-US" altLang="ja-JP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at </a:t>
            </a:r>
            <a:r>
              <a:rPr lang="en-US" dirty="0" err="1"/>
              <a:t>eRHIC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Michigan,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07191"/>
            <a:ext cx="4461776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1" y="1207191"/>
            <a:ext cx="3971815" cy="2700000"/>
          </a:xfrm>
          <a:prstGeom prst="rect">
            <a:avLst/>
          </a:prstGeom>
        </p:spPr>
      </p:pic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49359" y="620905"/>
            <a:ext cx="923925" cy="55562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884" y="837864"/>
            <a:ext cx="677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Global Fit to extract GPDs by D. Mueller and K. </a:t>
            </a:r>
            <a:r>
              <a:rPr lang="en-US" b="1" dirty="0" err="1">
                <a:latin typeface="Comic Sans MS"/>
                <a:cs typeface="Comic Sans MS"/>
              </a:rPr>
              <a:t>Kumerički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493713" y="4176900"/>
            <a:ext cx="923925" cy="55562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4138" y="4236884"/>
            <a:ext cx="25649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latin typeface="Comic Sans MS"/>
                <a:cs typeface="Comic Sans MS"/>
              </a:rPr>
              <a:t>eRHIC</a:t>
            </a:r>
            <a:r>
              <a:rPr lang="en-US" b="1" dirty="0" smtClean="0">
                <a:latin typeface="Comic Sans MS"/>
                <a:cs typeface="Comic Sans MS"/>
              </a:rPr>
              <a:t> will allow to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constrain GPDs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and to get impact</a:t>
            </a:r>
          </a:p>
          <a:p>
            <a:pPr algn="ctr"/>
            <a:r>
              <a:rPr lang="en-US" b="1" dirty="0">
                <a:latin typeface="Comic Sans MS"/>
                <a:cs typeface="Comic Sans MS"/>
              </a:rPr>
              <a:t>p</a:t>
            </a:r>
            <a:r>
              <a:rPr lang="en-US" b="1" dirty="0" smtClean="0">
                <a:latin typeface="Comic Sans MS"/>
                <a:cs typeface="Comic Sans MS"/>
              </a:rPr>
              <a:t>arameter dependent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PDFs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92267" y="3776091"/>
            <a:ext cx="4219971" cy="3036189"/>
            <a:chOff x="49958" y="1038980"/>
            <a:chExt cx="4219971" cy="30361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4000" t="1920" r="1333"/>
            <a:stretch>
              <a:fillRect/>
            </a:stretch>
          </p:blipFill>
          <p:spPr>
            <a:xfrm>
              <a:off x="49958" y="1038980"/>
              <a:ext cx="4219971" cy="30361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/>
            <a:srcRect t="2695" r="49615" b="60638"/>
            <a:stretch>
              <a:fillRect/>
            </a:stretch>
          </p:blipFill>
          <p:spPr bwMode="auto">
            <a:xfrm>
              <a:off x="2935258" y="2190859"/>
              <a:ext cx="1154113" cy="124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63694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60</a:t>
            </a:fld>
            <a:endParaRPr lang="en-US" altLang="ja-JP"/>
          </a:p>
        </p:txBody>
      </p:sp>
      <p:pic>
        <p:nvPicPr>
          <p:cNvPr id="21" name="Picture 20" descr="scat-lepton-Q2cu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772160"/>
            <a:ext cx="90011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Kinematics of scat. electron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208259" y="4191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Q2&gt;0.1GeV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semi-inclusive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61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3082412" y="635000"/>
            <a:ext cx="5499560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Q2&gt;1GeV</a:t>
            </a:r>
            <a:r>
              <a:rPr lang="en-US" baseline="30000" dirty="0" smtClean="0"/>
              <a:t>2</a:t>
            </a:r>
            <a:r>
              <a:rPr lang="en-US" dirty="0" smtClean="0"/>
              <a:t> &amp;&amp; 0.01&lt;</a:t>
            </a:r>
            <a:r>
              <a:rPr lang="en-US" dirty="0" err="1" smtClean="0"/>
              <a:t>y</a:t>
            </a:r>
            <a:r>
              <a:rPr lang="en-US" dirty="0" smtClean="0"/>
              <a:t>&lt;0.9 &amp;&amp; 0.1&lt;</a:t>
            </a:r>
            <a:r>
              <a:rPr lang="en-US" dirty="0" err="1" smtClean="0"/>
              <a:t>z</a:t>
            </a:r>
            <a:r>
              <a:rPr lang="en-US" dirty="0" smtClean="0"/>
              <a:t>&lt;0.9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607325" cy="58292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184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PROTONS: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exclusive hadrons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62</a:t>
            </a:fld>
            <a:endParaRPr lang="en-US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7603612" y="584200"/>
            <a:ext cx="9867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no cuts</a:t>
            </a:r>
            <a:endParaRPr lang="en-US" dirty="0"/>
          </a:p>
        </p:txBody>
      </p:sp>
      <p:pic>
        <p:nvPicPr>
          <p:cNvPr id="19" name="Picture 18" descr="pion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8700"/>
            <a:ext cx="8607322" cy="58292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9900" y="609600"/>
            <a:ext cx="2621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  <a:cs typeface="Symbol" charset="2"/>
                <a:sym typeface="Wingdings"/>
              </a:rPr>
              <a:t>J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/ψ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smtClean="0">
                <a:sym typeface="Wingdings"/>
              </a:rPr>
              <a:t> </a:t>
            </a:r>
            <a:r>
              <a:rPr lang="en-US" sz="2400" smtClean="0">
                <a:latin typeface="+mn-lt"/>
                <a:cs typeface="Symbol" charset="2"/>
                <a:sym typeface="Wingdings"/>
              </a:rPr>
              <a:t>e</a:t>
            </a:r>
            <a:r>
              <a:rPr lang="en-US" sz="2400" baseline="30000" dirty="0" smtClean="0">
                <a:sym typeface="Wingdings"/>
              </a:rPr>
              <a:t>+/-</a:t>
            </a:r>
            <a:r>
              <a:rPr lang="en-US" sz="2400" dirty="0" smtClean="0">
                <a:sym typeface="Wingdings"/>
              </a:rPr>
              <a:t>/ 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  <a:sym typeface="Wingdings"/>
              </a:rPr>
              <a:t>+/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63</a:t>
            </a:fld>
            <a:endParaRPr 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63501" y="8600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7831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18288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230532" y="25315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8" name="Equation" r:id="rId5" imgW="127000" imgH="203200" progId="Equation.DSMT4">
                  <p:embed/>
                </p:oleObj>
              </mc:Choice>
              <mc:Fallback>
                <p:oleObj name="Equation" r:id="rId5" imgW="127000" imgH="20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8100" y="7239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3889276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Inclusive events:</a:t>
            </a:r>
          </a:p>
          <a:p>
            <a:r>
              <a:rPr lang="en-US" dirty="0" err="1" smtClean="0"/>
              <a:t>e+p</a:t>
            </a:r>
            <a:r>
              <a:rPr lang="en-US" dirty="0" smtClean="0"/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e’+X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detect only the scattered lepton in the detector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Semi-inclusive events:</a:t>
            </a:r>
          </a:p>
          <a:p>
            <a:r>
              <a:rPr lang="en-US" dirty="0" err="1" smtClean="0">
                <a:sym typeface="Wingdings"/>
              </a:rPr>
              <a:t>e+p</a:t>
            </a:r>
            <a:r>
              <a:rPr lang="en-US" dirty="0" smtClean="0">
                <a:sym typeface="Wingdings"/>
              </a:rPr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e’+h(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 err="1" smtClean="0">
                <a:sym typeface="Wingdings"/>
              </a:rPr>
              <a:t>,K,p,jet)+X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detect the scattered lepton in coincidence with identified hadrons/jets in </a:t>
            </a:r>
          </a:p>
          <a:p>
            <a:r>
              <a:rPr lang="en-US" dirty="0" smtClean="0">
                <a:sym typeface="Wingdings"/>
              </a:rPr>
              <a:t>the detector</a:t>
            </a:r>
          </a:p>
        </p:txBody>
      </p:sp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387850" y="784225"/>
          <a:ext cx="2873375" cy="380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9" name="Equation" r:id="rId7" imgW="1638300" imgH="2171700" progId="Equation.DSMT4">
                  <p:embed/>
                </p:oleObj>
              </mc:Choice>
              <mc:Fallback>
                <p:oleObj name="Equation" r:id="rId7" imgW="1638300" imgH="21717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784225"/>
                        <a:ext cx="2873375" cy="380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</a:t>
            </a:r>
            <a:r>
              <a:rPr lang="en-US" dirty="0" err="1" smtClean="0"/>
              <a:t>Gluonic</a:t>
            </a:r>
            <a:r>
              <a:rPr lang="en-US" dirty="0" smtClean="0"/>
              <a:t> Structure of Nuclear Forces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64</a:t>
            </a:fld>
            <a:endParaRPr lang="en-US" altLang="ja-JP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250"/>
            <a:ext cx="3892550" cy="2139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800" y="3149600"/>
            <a:ext cx="474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Experimental Requirement:</a:t>
            </a:r>
          </a:p>
          <a:p>
            <a:endParaRPr lang="en-US" b="1" u="sng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Clr>
                <a:srgbClr val="FF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Photo-production </a:t>
            </a:r>
            <a:r>
              <a:rPr lang="en-US" sz="1600" b="1" dirty="0" err="1" smtClean="0">
                <a:latin typeface="Comic Sans MS"/>
                <a:cs typeface="Comic Sans MS"/>
              </a:rPr>
              <a:t>c.s</a:t>
            </a:r>
            <a:r>
              <a:rPr lang="en-US" sz="1600" b="1" dirty="0" smtClean="0">
                <a:latin typeface="Comic Sans MS"/>
                <a:cs typeface="Comic Sans MS"/>
              </a:rPr>
              <a:t>. large &amp; </a:t>
            </a:r>
          </a:p>
          <a:p>
            <a:pPr>
              <a:buClr>
                <a:srgbClr val="FF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|</a:t>
            </a:r>
            <a:r>
              <a:rPr lang="en-US" sz="1600" b="1" dirty="0" err="1" smtClean="0">
                <a:latin typeface="Comic Sans MS"/>
                <a:cs typeface="Comic Sans MS"/>
              </a:rPr>
              <a:t>t</a:t>
            </a:r>
            <a:r>
              <a:rPr lang="en-US" sz="1600" b="1" dirty="0" smtClean="0">
                <a:latin typeface="Comic Sans MS"/>
                <a:cs typeface="Comic Sans MS"/>
              </a:rPr>
              <a:t>| ~ p</a:t>
            </a:r>
            <a:r>
              <a:rPr lang="en-US" sz="1600" b="1" baseline="-25000" dirty="0" smtClean="0">
                <a:latin typeface="Comic Sans MS"/>
                <a:cs typeface="Comic Sans MS"/>
              </a:rPr>
              <a:t>t</a:t>
            </a:r>
            <a:r>
              <a:rPr lang="en-US" sz="1600" b="1" baseline="30000" dirty="0" smtClean="0">
                <a:latin typeface="Comic Sans MS"/>
                <a:cs typeface="Comic Sans MS"/>
              </a:rPr>
              <a:t>2</a:t>
            </a:r>
            <a:r>
              <a:rPr lang="en-US" sz="1600" b="1" dirty="0" smtClean="0">
                <a:latin typeface="Comic Sans MS"/>
                <a:cs typeface="Comic Sans MS"/>
              </a:rPr>
              <a:t>(VM)</a:t>
            </a:r>
          </a:p>
          <a:p>
            <a:pPr>
              <a:buClr>
                <a:srgbClr val="FF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J/</a:t>
            </a:r>
            <a:r>
              <a:rPr lang="en-US" sz="1600" b="1" dirty="0" smtClean="0">
                <a:latin typeface="Symbol" charset="2"/>
                <a:cs typeface="Symbol" charset="2"/>
              </a:rPr>
              <a:t>Y</a:t>
            </a:r>
            <a:r>
              <a:rPr lang="en-US" sz="1600" b="1" dirty="0" smtClean="0">
                <a:latin typeface="Comic Sans MS"/>
                <a:cs typeface="Comic Sans MS"/>
              </a:rPr>
              <a:t> easy to detect for |</a:t>
            </a:r>
            <a:r>
              <a:rPr lang="en-US" sz="1600" b="1" dirty="0" err="1" smtClean="0"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latin typeface="Comic Sans MS"/>
                <a:cs typeface="Comic Sans MS"/>
              </a:rPr>
              <a:t>| &lt; 2 well </a:t>
            </a:r>
          </a:p>
          <a:p>
            <a:pPr>
              <a:buClr>
                <a:srgbClr val="FF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separated from background</a:t>
            </a:r>
          </a:p>
          <a:p>
            <a:pPr>
              <a:buClr>
                <a:srgbClr val="FF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Crucial: detecting breakup of nuclei</a:t>
            </a:r>
          </a:p>
          <a:p>
            <a:pPr>
              <a:buClr>
                <a:srgbClr val="FF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 Need </a:t>
            </a:r>
            <a:r>
              <a:rPr lang="en-US" sz="1600" b="1" dirty="0" err="1" smtClean="0">
                <a:latin typeface="Comic Sans MS"/>
                <a:cs typeface="Comic Sans MS"/>
              </a:rPr>
              <a:t>e</a:t>
            </a:r>
            <a:r>
              <a:rPr lang="en-US" sz="1600" b="1" dirty="0" smtClean="0">
                <a:latin typeface="Comic Sans MS"/>
                <a:cs typeface="Comic Sans MS"/>
              </a:rPr>
              <a:t>’ to measure </a:t>
            </a:r>
            <a:r>
              <a:rPr lang="en-US" sz="1600" b="1" dirty="0" err="1" smtClean="0">
                <a:latin typeface="Comic Sans MS"/>
                <a:cs typeface="Comic Sans MS"/>
              </a:rPr>
              <a:t>t</a:t>
            </a:r>
            <a:r>
              <a:rPr lang="en-US" sz="1600" b="1" dirty="0" smtClean="0">
                <a:latin typeface="Comic Sans MS"/>
                <a:cs typeface="Comic Sans MS"/>
              </a:rPr>
              <a:t> for Q</a:t>
            </a:r>
            <a:r>
              <a:rPr lang="en-US" sz="1600" b="1" baseline="30000" dirty="0" smtClean="0">
                <a:latin typeface="Comic Sans MS"/>
                <a:cs typeface="Comic Sans MS"/>
              </a:rPr>
              <a:t>2</a:t>
            </a:r>
            <a:r>
              <a:rPr lang="en-US" sz="1600" b="1" dirty="0" smtClean="0">
                <a:latin typeface="Comic Sans MS"/>
                <a:cs typeface="Comic Sans MS"/>
              </a:rPr>
              <a:t>&gt;10</a:t>
            </a:r>
            <a:r>
              <a:rPr lang="en-US" sz="1600" b="1" baseline="30000" dirty="0" smtClean="0">
                <a:latin typeface="Comic Sans MS"/>
                <a:cs typeface="Comic Sans MS"/>
              </a:rPr>
              <a:t>-3</a:t>
            </a:r>
            <a:r>
              <a:rPr lang="en-US" sz="1600" b="1" dirty="0" smtClean="0">
                <a:latin typeface="Comic Sans MS"/>
                <a:cs typeface="Comic Sans MS"/>
              </a:rPr>
              <a:t> GeV</a:t>
            </a:r>
            <a:r>
              <a:rPr lang="en-US" sz="1600" b="1" baseline="30000" dirty="0" smtClean="0">
                <a:latin typeface="Comic Sans MS"/>
                <a:cs typeface="Comic Sans MS"/>
              </a:rPr>
              <a:t>2</a:t>
            </a:r>
            <a:endParaRPr lang="en-US" sz="1600" b="1" baseline="30000" dirty="0">
              <a:latin typeface="Comic Sans MS"/>
              <a:cs typeface="Comic Sans M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14" name="TextBox 13"/>
          <p:cNvSpPr txBox="1"/>
          <p:nvPr/>
        </p:nvSpPr>
        <p:spPr>
          <a:xfrm>
            <a:off x="4064000" y="698500"/>
            <a:ext cx="50193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Basic Idea: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Exclusive diffractive VM production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eA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e’A’V</a:t>
            </a:r>
            <a:endParaRPr lang="en-US" b="1" dirty="0" smtClean="0"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d</a:t>
            </a:r>
            <a:r>
              <a:rPr lang="en-US" b="1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b="1" baseline="-25000" dirty="0" err="1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/dt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F</a:t>
            </a:r>
            <a:r>
              <a:rPr lang="en-US" b="1" baseline="-25000" dirty="0" err="1" smtClean="0">
                <a:latin typeface="Comic Sans MS"/>
                <a:cs typeface="Comic Sans MS"/>
                <a:sym typeface="Wingdings"/>
              </a:rPr>
              <a:t>g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(b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Promising method to measure gluon form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  factor in nuclei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long wavelength gluons (small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t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) 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" y="2717800"/>
            <a:ext cx="209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Raju</a:t>
            </a:r>
            <a:r>
              <a:rPr lang="en-US" dirty="0" smtClean="0"/>
              <a:t>: E*=-t/2m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t="10360"/>
          <a:stretch>
            <a:fillRect/>
          </a:stretch>
        </p:blipFill>
        <p:spPr>
          <a:xfrm>
            <a:off x="4622800" y="2748290"/>
            <a:ext cx="4457700" cy="35604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51300" y="6172200"/>
            <a:ext cx="275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somewhat shaky region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04800" y="1524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="1" dirty="0">
              <a:solidFill>
                <a:srgbClr val="002060"/>
              </a:solidFill>
              <a:latin typeface="Comic Sans MS" charset="0"/>
            </a:endParaRP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1219200" y="1219200"/>
            <a:ext cx="2438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304800" y="914400"/>
            <a:ext cx="4061817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Multiple scattering contribution:</a:t>
            </a:r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Intrinsic </a:t>
            </a:r>
            <a:r>
              <a:rPr lang="en-US" dirty="0"/>
              <a:t>contribution (first term):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41313" y="1273175"/>
          <a:ext cx="4424362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2" name="Equation" r:id="rId3" imgW="1930320" imgH="457200" progId="Equation.3">
                  <p:embed/>
                </p:oleObj>
              </mc:Choice>
              <mc:Fallback>
                <p:oleObj name="Equation" r:id="rId3" imgW="193032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273175"/>
                        <a:ext cx="4424362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44488" y="3824288"/>
          <a:ext cx="37560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3" name="Equation" r:id="rId5" imgW="1638000" imgH="469800" progId="Equation.DSMT4">
                  <p:embed/>
                </p:oleObj>
              </mc:Choice>
              <mc:Fallback>
                <p:oleObj name="Equation" r:id="rId5" imgW="1638000" imgH="469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3824288"/>
                        <a:ext cx="3756025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5130800" y="3429000"/>
            <a:ext cx="2819400" cy="1816100"/>
          </a:xfrm>
          <a:prstGeom prst="rect">
            <a:avLst/>
          </a:prstGeom>
          <a:solidFill>
            <a:srgbClr val="E5FD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  </a:t>
            </a:r>
            <a:r>
              <a:rPr lang="en-US" sz="1400">
                <a:solidFill>
                  <a:schemeClr val="accent2"/>
                </a:solidFill>
              </a:rPr>
              <a:t>B=central field (T)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l-GR" sz="1400">
                <a:solidFill>
                  <a:schemeClr val="accent2"/>
                </a:solidFill>
              </a:rPr>
              <a:t>σ</a:t>
            </a:r>
            <a:r>
              <a:rPr lang="en-US" sz="1400" baseline="-25000">
                <a:solidFill>
                  <a:schemeClr val="accent2"/>
                </a:solidFill>
              </a:rPr>
              <a:t>r</a:t>
            </a:r>
            <a:r>
              <a:rPr lang="el-GR" sz="1400" baseline="-25000">
                <a:solidFill>
                  <a:schemeClr val="accent2"/>
                </a:solidFill>
              </a:rPr>
              <a:t>φ</a:t>
            </a:r>
            <a:r>
              <a:rPr lang="en-US" sz="1400">
                <a:solidFill>
                  <a:schemeClr val="accent2"/>
                </a:solidFill>
              </a:rPr>
              <a:t>=position resolution (m)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L’=length of transverse path through field (m)</a:t>
            </a:r>
          </a:p>
          <a:p>
            <a:endParaRPr lang="en-US" sz="140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chemeClr val="accent2"/>
                </a:solidFill>
              </a:rPr>
              <a:t>  N=number of measurements</a:t>
            </a:r>
          </a:p>
        </p:txBody>
      </p:sp>
      <p:sp>
        <p:nvSpPr>
          <p:cNvPr id="1032" name="TextBox 7"/>
          <p:cNvSpPr txBox="1">
            <a:spLocks noChangeArrowheads="1"/>
          </p:cNvSpPr>
          <p:nvPr/>
        </p:nvSpPr>
        <p:spPr bwMode="auto">
          <a:xfrm>
            <a:off x="5143500" y="901700"/>
            <a:ext cx="2819400" cy="2246313"/>
          </a:xfrm>
          <a:prstGeom prst="rect">
            <a:avLst/>
          </a:prstGeom>
          <a:solidFill>
            <a:srgbClr val="E5FD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/>
              <a:t>  </a:t>
            </a:r>
            <a:r>
              <a:rPr lang="en-US" sz="1400" dirty="0" err="1">
                <a:solidFill>
                  <a:schemeClr val="accent2"/>
                </a:solidFill>
              </a:rPr>
              <a:t>z</a:t>
            </a:r>
            <a:r>
              <a:rPr lang="en-US" sz="1400" dirty="0">
                <a:solidFill>
                  <a:schemeClr val="accent2"/>
                </a:solidFill>
              </a:rPr>
              <a:t> = charge of particle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L = total track length through detector (</a:t>
            </a:r>
            <a:r>
              <a:rPr lang="en-US" sz="1400" dirty="0" err="1">
                <a:solidFill>
                  <a:schemeClr val="accent2"/>
                </a:solidFill>
              </a:rPr>
              <a:t>m</a:t>
            </a:r>
            <a:r>
              <a:rPr lang="en-US" sz="1400" dirty="0">
                <a:solidFill>
                  <a:schemeClr val="accent2"/>
                </a:solidFill>
              </a:rPr>
              <a:t>)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</a:t>
            </a:r>
            <a:r>
              <a:rPr lang="el-GR" sz="1400" dirty="0">
                <a:solidFill>
                  <a:schemeClr val="accent2"/>
                </a:solidFill>
              </a:rPr>
              <a:t>γ</a:t>
            </a:r>
            <a:r>
              <a:rPr lang="en-US" sz="1400" dirty="0">
                <a:solidFill>
                  <a:schemeClr val="accent2"/>
                </a:solidFill>
              </a:rPr>
              <a:t>= angle of incidence </a:t>
            </a:r>
            <a:r>
              <a:rPr lang="en-US" sz="1400" dirty="0" err="1">
                <a:solidFill>
                  <a:schemeClr val="accent2"/>
                </a:solidFill>
              </a:rPr>
              <a:t>w.r.t</a:t>
            </a:r>
            <a:r>
              <a:rPr lang="en-US" sz="1400" dirty="0">
                <a:solidFill>
                  <a:schemeClr val="accent2"/>
                </a:solidFill>
              </a:rPr>
              <a:t>. normal of detector plane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  </a:t>
            </a:r>
            <a:r>
              <a:rPr lang="en-US" sz="1400" dirty="0" err="1">
                <a:solidFill>
                  <a:schemeClr val="accent2"/>
                </a:solidFill>
              </a:rPr>
              <a:t>n</a:t>
            </a:r>
            <a:r>
              <a:rPr lang="en-US" sz="1400" baseline="-25000" dirty="0" err="1">
                <a:solidFill>
                  <a:schemeClr val="accent2"/>
                </a:solidFill>
              </a:rPr>
              <a:t>r.l</a:t>
            </a:r>
            <a:r>
              <a:rPr lang="en-US" sz="1400" baseline="-25000" dirty="0">
                <a:solidFill>
                  <a:schemeClr val="accent2"/>
                </a:solidFill>
              </a:rPr>
              <a:t>.</a:t>
            </a:r>
            <a:r>
              <a:rPr lang="en-US" sz="1400" dirty="0">
                <a:solidFill>
                  <a:schemeClr val="accent2"/>
                </a:solidFill>
              </a:rPr>
              <a:t> = number of radiation lengths in detector</a:t>
            </a:r>
          </a:p>
        </p:txBody>
      </p:sp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990600" y="20828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dirty="0" err="1"/>
              <a:t>msc</a:t>
            </a:r>
            <a:endParaRPr lang="en-US" sz="1100" dirty="0"/>
          </a:p>
        </p:txBody>
      </p:sp>
      <p:sp>
        <p:nvSpPr>
          <p:cNvPr id="1034" name="TextBox 9"/>
          <p:cNvSpPr txBox="1">
            <a:spLocks noChangeArrowheads="1"/>
          </p:cNvSpPr>
          <p:nvPr/>
        </p:nvSpPr>
        <p:spPr bwMode="auto">
          <a:xfrm>
            <a:off x="977900" y="4648200"/>
            <a:ext cx="685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dirty="0" err="1"/>
              <a:t>intr</a:t>
            </a:r>
            <a:endParaRPr lang="en-US" sz="1100" dirty="0"/>
          </a:p>
        </p:txBody>
      </p:sp>
      <p:sp>
        <p:nvSpPr>
          <p:cNvPr id="1035" name="TextBox 12"/>
          <p:cNvSpPr txBox="1">
            <a:spLocks noChangeArrowheads="1"/>
          </p:cNvSpPr>
          <p:nvPr/>
        </p:nvSpPr>
        <p:spPr bwMode="auto">
          <a:xfrm>
            <a:off x="317500" y="5257800"/>
            <a:ext cx="575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Assumptions: </a:t>
            </a:r>
          </a:p>
          <a:p>
            <a:pPr lvl="1">
              <a:buFont typeface="Arial" charset="0"/>
              <a:buChar char="•"/>
            </a:pPr>
            <a:r>
              <a:rPr lang="en-US" sz="1800" b="1" dirty="0"/>
              <a:t>  circular detectors around interaction point</a:t>
            </a:r>
          </a:p>
          <a:p>
            <a:pPr lvl="1">
              <a:buFont typeface="Arial" charset="0"/>
              <a:buChar char="•"/>
            </a:pPr>
            <a:r>
              <a:rPr lang="en-US" sz="1800" b="1" dirty="0"/>
              <a:t>  </a:t>
            </a:r>
            <a:r>
              <a:rPr lang="en-US" sz="1800" b="1" dirty="0" err="1"/>
              <a:t>n</a:t>
            </a:r>
            <a:r>
              <a:rPr lang="en-US" sz="1800" b="1" baseline="-25000" dirty="0" err="1"/>
              <a:t>r.l</a:t>
            </a:r>
            <a:r>
              <a:rPr lang="en-US" sz="1800" b="1" baseline="-25000" dirty="0"/>
              <a:t>.</a:t>
            </a:r>
            <a:r>
              <a:rPr lang="en-US" sz="1800" b="1" dirty="0"/>
              <a:t> = 0.03 (from Hall D CDC)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Magnetic Field: Super simple resolution estimates</a:t>
            </a:r>
            <a:endParaRPr lang="en-US" sz="2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65</a:t>
            </a:fld>
            <a:endParaRPr lang="en-US" altLang="ja-JP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“Easier” Solenoid Field – 2T vs. 4T?</a:t>
            </a:r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066800" y="5334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Intrinsic contribution ~ 1/B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Multiple scattering contribution ~ 1/B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/>
          </a:p>
        </p:txBody>
      </p:sp>
      <p:pic>
        <p:nvPicPr>
          <p:cNvPr id="18436" name="Picture 14" descr="showplot_solenoid_ideal_4t_thetadep_5gev_b2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90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5" descr="showplot_solenoid_ideal_4t_thetadep_50gev_b2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676400" y="9144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6175375" y="9144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685800" y="4114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105400" y="3200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442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762000" y="4191000"/>
            <a:ext cx="1600200" cy="6858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8443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266700" y="3771900"/>
            <a:ext cx="2514600" cy="6096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8444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5067300" y="4914900"/>
            <a:ext cx="914400" cy="2286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1981200" y="23622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1D0"/>
                </a:solidFill>
              </a:rPr>
              <a:t>B=2T</a:t>
            </a:r>
          </a:p>
        </p:txBody>
      </p:sp>
      <p:sp>
        <p:nvSpPr>
          <p:cNvPr id="18446" name="TextBox 13"/>
          <p:cNvSpPr txBox="1">
            <a:spLocks noChangeArrowheads="1"/>
          </p:cNvSpPr>
          <p:nvPr/>
        </p:nvSpPr>
        <p:spPr bwMode="auto">
          <a:xfrm>
            <a:off x="2057400" y="3581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B=4T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66</a:t>
            </a:fld>
            <a:endParaRPr lang="en-US" altLang="ja-JP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Multiple scattering contribution</a:t>
            </a:r>
            <a:endParaRPr lang="en-US"/>
          </a:p>
        </p:txBody>
      </p:sp>
      <p:pic>
        <p:nvPicPr>
          <p:cNvPr id="17411" name="Picture 4" descr="showplot_solenoid_ideal_4t_thetadep_5gev_m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954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showplot_solenoid_ideal_4t_thetadep_50gev_m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755775" y="12192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0991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533400" y="5562600"/>
            <a:ext cx="815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Multiple scattering contribution dominant at small angles (due to B</a:t>
            </a:r>
            <a:r>
              <a:rPr lang="en-US" baseline="-25000" dirty="0"/>
              <a:t>T</a:t>
            </a:r>
            <a:r>
              <a:rPr lang="en-US" dirty="0"/>
              <a:t> term in denominator) and small momenta</a:t>
            </a:r>
          </a:p>
        </p:txBody>
      </p:sp>
      <p:sp>
        <p:nvSpPr>
          <p:cNvPr id="17416" name="Oval 7"/>
          <p:cNvSpPr>
            <a:spLocks noChangeArrowheads="1"/>
          </p:cNvSpPr>
          <p:nvPr/>
        </p:nvSpPr>
        <p:spPr bwMode="auto">
          <a:xfrm>
            <a:off x="533400" y="44196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Oval 8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418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533400" y="5207000"/>
            <a:ext cx="711200" cy="2032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7419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4965700" y="5232400"/>
            <a:ext cx="749300" cy="1905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67</a:t>
            </a:fld>
            <a:endParaRPr lang="en-US" altLang="ja-JP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p/p</a:t>
            </a:r>
            <a:r>
              <a:rPr lang="en-US" dirty="0" smtClean="0"/>
              <a:t> angular dependence</a:t>
            </a:r>
            <a:endParaRPr lang="en-US" dirty="0"/>
          </a:p>
        </p:txBody>
      </p:sp>
      <p:pic>
        <p:nvPicPr>
          <p:cNvPr id="16387" name="Picture 4" descr="showplot_solenoid_ideal_4t_thetadep_50gev_simp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showplot_solenoid_ideal_4t_thetadep_5gev_sim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371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33400" y="5562600"/>
            <a:ext cx="8018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Can improve resolution at forward angles by offsetting IP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755775" y="1219200"/>
            <a:ext cx="1749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60991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6392" name="Oval 9"/>
          <p:cNvSpPr>
            <a:spLocks noChangeArrowheads="1"/>
          </p:cNvSpPr>
          <p:nvPr/>
        </p:nvSpPr>
        <p:spPr bwMode="auto">
          <a:xfrm>
            <a:off x="762000" y="4114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Oval 10"/>
          <p:cNvSpPr>
            <a:spLocks noChangeArrowheads="1"/>
          </p:cNvSpPr>
          <p:nvPr/>
        </p:nvSpPr>
        <p:spPr bwMode="auto">
          <a:xfrm>
            <a:off x="5105400" y="33528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394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419100" y="4622800"/>
            <a:ext cx="1460500" cy="571500"/>
          </a:xfrm>
          <a:prstGeom prst="straightConnector1">
            <a:avLst/>
          </a:prstGeom>
          <a:noFill/>
          <a:ln w="38100">
            <a:solidFill>
              <a:srgbClr val="43F2FF"/>
            </a:solidFill>
            <a:round/>
            <a:headEnd/>
            <a:tailEnd type="arrow" w="med" len="med"/>
          </a:ln>
        </p:spPr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68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and Dipole field</a:t>
            </a:r>
            <a:endParaRPr lang="en-US" dirty="0"/>
          </a:p>
        </p:txBody>
      </p:sp>
      <p:pic>
        <p:nvPicPr>
          <p:cNvPr id="19459" name="Picture 2" descr="showplot_solenoid_ideal_4t_thetadep_50gev_dipo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showplot_solenoid_ideal_4t_dipole_thetadep_5gev_dipo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676400" y="1214438"/>
            <a:ext cx="1749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50 GeV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022975" y="1219200"/>
            <a:ext cx="1577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5 GeV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609600" y="44196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9465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304800" y="4876800"/>
            <a:ext cx="1295400" cy="533400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635000" y="5638800"/>
            <a:ext cx="7962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As expected, substantially improves resolutions at small angles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69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x1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58900"/>
            <a:ext cx="7035800" cy="400804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Kinematics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</a:t>
            </a:fld>
            <a:endParaRPr lang="en-US" altLang="ja-JP"/>
          </a:p>
        </p:txBody>
      </p:sp>
      <p:grpSp>
        <p:nvGrpSpPr>
          <p:cNvPr id="10" name="Group 9"/>
          <p:cNvGrpSpPr/>
          <p:nvPr/>
        </p:nvGrpSpPr>
        <p:grpSpPr>
          <a:xfrm>
            <a:off x="1155364" y="1160099"/>
            <a:ext cx="6820968" cy="4516793"/>
            <a:chOff x="-1524336" y="1575429"/>
            <a:chExt cx="6820968" cy="4516793"/>
          </a:xfrm>
        </p:grpSpPr>
        <p:grpSp>
          <p:nvGrpSpPr>
            <p:cNvPr id="11" name="Group 21"/>
            <p:cNvGrpSpPr/>
            <p:nvPr/>
          </p:nvGrpSpPr>
          <p:grpSpPr>
            <a:xfrm>
              <a:off x="-1524336" y="1575429"/>
              <a:ext cx="6820968" cy="4516793"/>
              <a:chOff x="-1524336" y="1575429"/>
              <a:chExt cx="6820968" cy="4516793"/>
            </a:xfrm>
          </p:grpSpPr>
          <p:pic>
            <p:nvPicPr>
              <p:cNvPr id="14" name="Picture 13" descr="776px-20x250Q2VsX.png"/>
              <p:cNvPicPr>
                <a:picLocks noChangeAspect="1"/>
              </p:cNvPicPr>
              <p:nvPr/>
            </p:nvPicPr>
            <p:blipFill>
              <a:blip r:embed="rId4"/>
              <a:srcRect l="1933" t="10017" r="1933" b="7513"/>
              <a:stretch>
                <a:fillRect/>
              </a:stretch>
            </p:blipFill>
            <p:spPr>
              <a:xfrm>
                <a:off x="-1524336" y="1575429"/>
                <a:ext cx="6820968" cy="4516793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 bwMode="auto">
              <a:xfrm rot="5400000" flipH="1" flipV="1">
                <a:off x="1162050" y="2368550"/>
                <a:ext cx="3556000" cy="31623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 flipH="1" flipV="1">
                <a:off x="-107950" y="2343150"/>
                <a:ext cx="3556000" cy="31623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1435100" y="4508500"/>
              <a:ext cx="887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r>
                <a:rPr lang="en-US" sz="1600" dirty="0" smtClean="0"/>
                <a:t>=0.05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1600" y="2616200"/>
              <a:ext cx="887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r>
                <a:rPr lang="en-US" sz="1600" dirty="0" smtClean="0"/>
                <a:t>=0.85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0700" y="5486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Strong x-Q</a:t>
            </a:r>
            <a:r>
              <a:rPr lang="en-US" baseline="30000" dirty="0" smtClean="0"/>
              <a:t>2</a:t>
            </a:r>
            <a:r>
              <a:rPr lang="en-US" dirty="0" smtClean="0"/>
              <a:t> correlation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high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high Q</a:t>
            </a:r>
            <a:r>
              <a:rPr lang="en-US" baseline="30000" dirty="0" smtClean="0">
                <a:sym typeface="Wingdings"/>
              </a:rPr>
              <a:t>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/>
              <a:t> low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low Q</a:t>
            </a:r>
            <a:r>
              <a:rPr lang="en-US" baseline="30000" dirty="0" smtClean="0">
                <a:sym typeface="Wingdings"/>
              </a:rPr>
              <a:t>2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5403850" y="4556720"/>
            <a:ext cx="1689100" cy="889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762500" y="5642570"/>
            <a:ext cx="442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y limited by resolution for e’</a:t>
            </a:r>
          </a:p>
          <a:p>
            <a:r>
              <a:rPr lang="en-US" dirty="0" smtClean="0">
                <a:sym typeface="Wingdings"/>
              </a:rPr>
              <a:t> use hadron method, needs rapidity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coverage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V="1">
            <a:off x="2813050" y="3274020"/>
            <a:ext cx="927100" cy="914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06600" y="1819870"/>
            <a:ext cx="2595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err="1" smtClean="0"/>
              <a:t>y</a:t>
            </a:r>
            <a:r>
              <a:rPr lang="en-US" dirty="0" smtClean="0"/>
              <a:t> limited by</a:t>
            </a:r>
          </a:p>
          <a:p>
            <a:r>
              <a:rPr lang="en-US" dirty="0" smtClean="0"/>
              <a:t>radiative corrections</a:t>
            </a:r>
          </a:p>
          <a:p>
            <a:r>
              <a:rPr lang="en-US" dirty="0" smtClean="0"/>
              <a:t>can be suppressed by</a:t>
            </a:r>
          </a:p>
          <a:p>
            <a:r>
              <a:rPr lang="en-US" dirty="0" smtClean="0"/>
              <a:t>by requiring hadronic</a:t>
            </a:r>
          </a:p>
          <a:p>
            <a:r>
              <a:rPr lang="en-US" dirty="0" smtClean="0"/>
              <a:t>activity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rot="5400000" flipH="1" flipV="1">
            <a:off x="6026150" y="3439120"/>
            <a:ext cx="1968500" cy="1752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772400" y="3013670"/>
            <a:ext cx="111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</a:t>
            </a:r>
          </a:p>
          <a:p>
            <a:r>
              <a:rPr lang="en-US" dirty="0" err="1" smtClean="0"/>
              <a:t>y</a:t>
            </a:r>
            <a:r>
              <a:rPr lang="en-US" dirty="0" smtClean="0"/>
              <a:t>&gt;0.005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6700" y="774700"/>
            <a:ext cx="498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Potential limitations in kinematic coverage:</a:t>
            </a:r>
            <a:endParaRPr lang="en-US" u="sng" dirty="0">
              <a:solidFill>
                <a:srgbClr val="0000FF"/>
              </a:solidFill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6065838" y="762000"/>
          <a:ext cx="2538412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5" imgW="1447800" imgH="469900" progId="Equation.DSMT4">
                  <p:embed/>
                </p:oleObj>
              </mc:Choice>
              <mc:Fallback>
                <p:oleObj name="Equation" r:id="rId5" imgW="14478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8" y="762000"/>
                        <a:ext cx="2538412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918325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219200"/>
          <a:ext cx="7772400" cy="4009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7181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Experiment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Central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Field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Inner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Diameter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ZEUS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1.8 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2.8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0.86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H1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1.2T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5.8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BABAR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1.5T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3.46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1.4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BELLE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1.5T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1.7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GlueX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3.5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1.85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ATLAS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5.3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2.44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CMS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13.0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5.9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PANDA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(*design)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2.75m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1.62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9123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CLAS12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(*design)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5.0T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1.19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0.96 m</a:t>
                      </a:r>
                      <a:endParaRPr lang="en-US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Considerations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70</a:t>
            </a:fld>
            <a:endParaRPr lang="en-US" altLang="ja-JP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9" name="TextBox 8"/>
          <p:cNvSpPr txBox="1"/>
          <p:nvPr/>
        </p:nvSpPr>
        <p:spPr>
          <a:xfrm>
            <a:off x="330200" y="711200"/>
            <a:ext cx="3632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</a:rPr>
              <a:t>Solenoid Fields – Overview: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 bwMode="auto">
          <a:xfrm>
            <a:off x="266700" y="56769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5372100"/>
            <a:ext cx="781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Suggest 4-5m long Solenoid with diameter ~3m and B-Field of ~3T</a:t>
            </a:r>
          </a:p>
          <a:p>
            <a:r>
              <a:rPr lang="en-US" dirty="0" smtClean="0"/>
              <a:t>need dipoles in forward direction for particles </a:t>
            </a:r>
          </a:p>
          <a:p>
            <a:r>
              <a:rPr lang="en-US" dirty="0" smtClean="0"/>
              <a:t>with very small scattering angle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774950"/>
            <a:ext cx="6464300" cy="1943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Info on </a:t>
            </a:r>
            <a:r>
              <a:rPr lang="en-US" dirty="0" err="1" smtClean="0"/>
              <a:t>RadCors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975" y="679450"/>
            <a:ext cx="9026525" cy="4641850"/>
          </a:xfrm>
        </p:spPr>
        <p:txBody>
          <a:bodyPr/>
          <a:lstStyle/>
          <a:p>
            <a:r>
              <a:rPr lang="en-US" dirty="0" smtClean="0"/>
              <a:t>Inclusive cross section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tot</a:t>
            </a:r>
            <a:r>
              <a:rPr lang="en-US" dirty="0" smtClean="0"/>
              <a:t> =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ela</a:t>
            </a:r>
            <a:r>
              <a:rPr lang="en-US" dirty="0" smtClean="0"/>
              <a:t> +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qela</a:t>
            </a:r>
            <a:r>
              <a:rPr lang="en-US" dirty="0" smtClean="0"/>
              <a:t> +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inel</a:t>
            </a:r>
            <a:r>
              <a:rPr lang="en-US" baseline="-25000" dirty="0" smtClean="0"/>
              <a:t> +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v</a:t>
            </a:r>
            <a:endParaRPr lang="en-US" baseline="-25000" dirty="0" smtClean="0"/>
          </a:p>
          <a:p>
            <a:pPr lvl="2"/>
            <a:r>
              <a:rPr lang="en-US" dirty="0" smtClean="0"/>
              <a:t>for all parts photons can be radiated from the incoming and outgoing lepton, high Z-material Compton peak.</a:t>
            </a:r>
          </a:p>
          <a:p>
            <a:pPr lvl="3"/>
            <a:r>
              <a:rPr lang="en-US" dirty="0" smtClean="0"/>
              <a:t>radiation is proportional to Z</a:t>
            </a:r>
            <a:r>
              <a:rPr lang="en-US" baseline="30000" dirty="0" smtClean="0"/>
              <a:t>2</a:t>
            </a:r>
            <a:r>
              <a:rPr lang="en-US" dirty="0" smtClean="0"/>
              <a:t> of target, like </a:t>
            </a:r>
            <a:r>
              <a:rPr lang="en-US" dirty="0" err="1" smtClean="0"/>
              <a:t>bremsstrahlung</a:t>
            </a:r>
            <a:endParaRPr lang="en-US" dirty="0" smtClean="0"/>
          </a:p>
          <a:p>
            <a:pPr lvl="3"/>
            <a:r>
              <a:rPr lang="en-US" dirty="0" smtClean="0"/>
              <a:t>radiation is proportional to 1/m</a:t>
            </a:r>
            <a:r>
              <a:rPr lang="en-US" baseline="30000" dirty="0" smtClean="0"/>
              <a:t>2 </a:t>
            </a:r>
            <a:r>
              <a:rPr lang="en-US" dirty="0" smtClean="0"/>
              <a:t>of radiating particle </a:t>
            </a:r>
          </a:p>
          <a:p>
            <a:pPr lvl="1"/>
            <a:r>
              <a:rPr lang="en-US" dirty="0" smtClean="0"/>
              <a:t>elastic: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quasi-elastic: scattering on proton of nuclei 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 proton stays intact</a:t>
            </a:r>
          </a:p>
          <a:p>
            <a:pPr lvl="2"/>
            <a:r>
              <a:rPr lang="en-US" dirty="0" smtClean="0">
                <a:sym typeface="Wingdings"/>
              </a:rPr>
              <a:t> nuclei breaks up</a:t>
            </a:r>
          </a:p>
          <a:p>
            <a:pPr lvl="1"/>
            <a:r>
              <a:rPr lang="en-US" dirty="0" smtClean="0">
                <a:sym typeface="Wingdings"/>
              </a:rPr>
              <a:t>two photon exchange? Interference terms?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71</a:t>
            </a:fld>
            <a:endParaRPr lang="en-US" altLang="ja-JP"/>
          </a:p>
        </p:txBody>
      </p:sp>
      <p:sp>
        <p:nvSpPr>
          <p:cNvPr id="11" name="TextBox 10"/>
          <p:cNvSpPr txBox="1"/>
          <p:nvPr/>
        </p:nvSpPr>
        <p:spPr>
          <a:xfrm>
            <a:off x="2374900" y="4572000"/>
            <a:ext cx="7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08400" y="4546600"/>
            <a:ext cx="67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35983" y="4559300"/>
            <a:ext cx="160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loops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347200" y="55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</a:t>
            </a:r>
            <a:r>
              <a:rPr lang="en-US" dirty="0" err="1" smtClean="0"/>
              <a:t>RadCor</a:t>
            </a:r>
            <a:r>
              <a:rPr lang="en-US" dirty="0" smtClean="0"/>
              <a:t>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679450"/>
            <a:ext cx="9026525" cy="3321050"/>
          </a:xfrm>
        </p:spPr>
        <p:txBody>
          <a:bodyPr/>
          <a:lstStyle/>
          <a:p>
            <a:r>
              <a:rPr lang="en-US" dirty="0" smtClean="0"/>
              <a:t>Modify kinematics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initial state: </a:t>
            </a:r>
            <a:r>
              <a:rPr lang="en-US" dirty="0" err="1" smtClean="0"/>
              <a:t>E’</a:t>
            </a:r>
            <a:r>
              <a:rPr lang="en-US" baseline="-25000" dirty="0" err="1" smtClean="0"/>
              <a:t>beam</a:t>
            </a:r>
            <a:r>
              <a:rPr lang="en-US" dirty="0" smtClean="0"/>
              <a:t> =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–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</a:t>
            </a:r>
            <a:endParaRPr lang="en-US" baseline="-25000" dirty="0" smtClean="0">
              <a:latin typeface="Symbol" charset="2"/>
              <a:cs typeface="Symbol" charset="2"/>
            </a:endParaRPr>
          </a:p>
          <a:p>
            <a:pPr lvl="2"/>
            <a:r>
              <a:rPr lang="en-US" dirty="0" smtClean="0">
                <a:latin typeface="+mj-lt"/>
                <a:cs typeface="Symbol" charset="2"/>
              </a:rPr>
              <a:t>photon goes along the beam line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final state: </a:t>
            </a:r>
            <a:r>
              <a:rPr lang="en-US" dirty="0" err="1" smtClean="0"/>
              <a:t>E’</a:t>
            </a:r>
            <a:r>
              <a:rPr lang="en-US" baseline="-25000" dirty="0" err="1" smtClean="0"/>
              <a:t>out</a:t>
            </a:r>
            <a:r>
              <a:rPr lang="en-US" dirty="0" smtClean="0"/>
              <a:t> =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out</a:t>
            </a:r>
            <a:r>
              <a:rPr lang="en-US" dirty="0" smtClean="0"/>
              <a:t> –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</a:t>
            </a:r>
            <a:endParaRPr lang="en-US" dirty="0" smtClean="0">
              <a:latin typeface="+mj-lt"/>
              <a:cs typeface="Symbol" charset="2"/>
            </a:endParaRPr>
          </a:p>
          <a:p>
            <a:pPr lvl="2"/>
            <a:r>
              <a:rPr lang="en-US" dirty="0" smtClean="0">
                <a:latin typeface="+mj-lt"/>
                <a:cs typeface="Symbol" charset="2"/>
              </a:rPr>
              <a:t>photon goes </a:t>
            </a:r>
            <a:r>
              <a:rPr lang="en-US" dirty="0" smtClean="0">
                <a:cs typeface="Symbol" charset="2"/>
              </a:rPr>
              <a:t>somewhere in </a:t>
            </a:r>
            <a:r>
              <a:rPr lang="en-US" dirty="0" err="1" smtClean="0">
                <a:cs typeface="Symbol" charset="2"/>
              </a:rPr>
              <a:t>Calo</a:t>
            </a:r>
            <a:endParaRPr lang="en-US" dirty="0" smtClean="0">
              <a:cs typeface="Symbol" charset="2"/>
            </a:endParaRPr>
          </a:p>
          <a:p>
            <a:endParaRPr lang="en-US" dirty="0" smtClean="0">
              <a:latin typeface="+mj-lt"/>
              <a:cs typeface="Symbol" charset="2"/>
            </a:endParaRPr>
          </a:p>
          <a:p>
            <a:r>
              <a:rPr lang="en-US" dirty="0" err="1" smtClean="0">
                <a:latin typeface="+mj-lt"/>
                <a:cs typeface="Symbol" charset="2"/>
              </a:rPr>
              <a:t>RadCor</a:t>
            </a:r>
            <a:r>
              <a:rPr lang="en-US" dirty="0" smtClean="0">
                <a:latin typeface="+mj-lt"/>
                <a:cs typeface="Symbol" charset="2"/>
              </a:rPr>
              <a:t> and detector smearing don’t factorize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need to have </a:t>
            </a:r>
            <a:r>
              <a:rPr lang="en-US" dirty="0" err="1" smtClean="0">
                <a:latin typeface="+mj-lt"/>
                <a:cs typeface="Symbol" charset="2"/>
              </a:rPr>
              <a:t>RadCor</a:t>
            </a:r>
            <a:r>
              <a:rPr lang="en-US" dirty="0" smtClean="0">
                <a:latin typeface="+mj-lt"/>
                <a:cs typeface="Symbol" charset="2"/>
              </a:rPr>
              <a:t> implemented in MC to unfold effects on kinematics</a:t>
            </a:r>
          </a:p>
          <a:p>
            <a:pPr lvl="1"/>
            <a:r>
              <a:rPr lang="en-US" dirty="0" smtClean="0">
                <a:latin typeface="+mj-lt"/>
                <a:cs typeface="Symbol" charset="2"/>
              </a:rPr>
              <a:t>unfolding in bins</a:t>
            </a:r>
          </a:p>
          <a:p>
            <a:pPr lvl="2"/>
            <a:r>
              <a:rPr lang="en-US" dirty="0" err="1" smtClean="0">
                <a:latin typeface="+mj-lt"/>
                <a:cs typeface="Symbol" charset="2"/>
              </a:rPr>
              <a:t>N</a:t>
            </a:r>
            <a:r>
              <a:rPr lang="en-US" baseline="-25000" dirty="0" err="1" smtClean="0">
                <a:latin typeface="+mj-lt"/>
                <a:cs typeface="Symbol" charset="2"/>
              </a:rPr>
              <a:t>true</a:t>
            </a:r>
            <a:r>
              <a:rPr lang="en-US" dirty="0" smtClean="0">
                <a:latin typeface="+mj-lt"/>
                <a:cs typeface="Symbol" charset="2"/>
              </a:rPr>
              <a:t>=</a:t>
            </a:r>
            <a:r>
              <a:rPr lang="en-US" dirty="0" err="1" smtClean="0">
                <a:latin typeface="+mj-lt"/>
                <a:cs typeface="Symbol" charset="2"/>
              </a:rPr>
              <a:t>N</a:t>
            </a:r>
            <a:r>
              <a:rPr lang="en-US" baseline="-25000" dirty="0" err="1" smtClean="0">
                <a:latin typeface="+mj-lt"/>
                <a:cs typeface="Symbol" charset="2"/>
              </a:rPr>
              <a:t>meas</a:t>
            </a:r>
            <a:r>
              <a:rPr lang="en-US" dirty="0" err="1" smtClean="0">
                <a:latin typeface="+mj-lt"/>
                <a:cs typeface="Symbol" charset="2"/>
              </a:rPr>
              <a:t>-N</a:t>
            </a:r>
            <a:r>
              <a:rPr lang="en-US" baseline="-25000" dirty="0" err="1" smtClean="0">
                <a:latin typeface="+mj-lt"/>
                <a:cs typeface="Symbol" charset="2"/>
              </a:rPr>
              <a:t>bckg</a:t>
            </a:r>
            <a:endParaRPr lang="en-US" baseline="-25000" dirty="0" smtClean="0">
              <a:latin typeface="+mj-lt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72</a:t>
            </a:fld>
            <a:endParaRPr lang="en-US" altLang="ja-JP" dirty="0"/>
          </a:p>
        </p:txBody>
      </p:sp>
      <p:pic>
        <p:nvPicPr>
          <p:cNvPr id="7" name="Picture 6" descr="lara.g1_long-17b.bw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3632200"/>
            <a:ext cx="3429000" cy="320675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/>
          <p:cNvCxnSpPr/>
          <p:nvPr/>
        </p:nvCxnSpPr>
        <p:spPr bwMode="auto">
          <a:xfrm>
            <a:off x="4286647" y="6108700"/>
            <a:ext cx="570706" cy="34369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46998" y="5295900"/>
            <a:ext cx="1625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events</a:t>
            </a:r>
          </a:p>
          <a:p>
            <a:pPr algn="ctr"/>
            <a:r>
              <a:rPr lang="en-US" dirty="0" smtClean="0"/>
              <a:t>smeared into</a:t>
            </a:r>
          </a:p>
          <a:p>
            <a:pPr algn="ctr"/>
            <a:r>
              <a:rPr lang="en-US" dirty="0" smtClean="0"/>
              <a:t>acceptance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choices and needed R&amp;D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thoughts about technologies</a:t>
            </a:r>
          </a:p>
          <a:p>
            <a:pPr lvl="1"/>
            <a:r>
              <a:rPr lang="en-US" dirty="0" smtClean="0"/>
              <a:t>LHC trackers have all to much radiation length</a:t>
            </a:r>
          </a:p>
          <a:p>
            <a:pPr lvl="2"/>
            <a:r>
              <a:rPr lang="en-US" dirty="0" smtClean="0"/>
              <a:t>GEM trackers and ILC Si detectors would be much better</a:t>
            </a:r>
          </a:p>
          <a:p>
            <a:pPr lvl="1"/>
            <a:r>
              <a:rPr lang="en-US" dirty="0" smtClean="0"/>
              <a:t>Forward calorimeters small </a:t>
            </a:r>
            <a:r>
              <a:rPr lang="en-US" dirty="0" err="1" smtClean="0"/>
              <a:t>moliere</a:t>
            </a:r>
            <a:r>
              <a:rPr lang="en-US" dirty="0" smtClean="0"/>
              <a:t> radius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PbWO</a:t>
            </a:r>
            <a:r>
              <a:rPr lang="en-US" baseline="-25000" dirty="0" smtClean="0"/>
              <a:t>4</a:t>
            </a:r>
          </a:p>
          <a:p>
            <a:pPr lvl="2"/>
            <a:r>
              <a:rPr lang="en-US" dirty="0" smtClean="0"/>
              <a:t>especially important for </a:t>
            </a:r>
            <a:r>
              <a:rPr lang="en-US" dirty="0" err="1" smtClean="0"/>
              <a:t>hadron</a:t>
            </a:r>
            <a:r>
              <a:rPr lang="en-US" dirty="0" smtClean="0"/>
              <a:t> direction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DVCS</a:t>
            </a:r>
          </a:p>
          <a:p>
            <a:pPr lvl="2"/>
            <a:r>
              <a:rPr lang="en-US" dirty="0" err="1" smtClean="0">
                <a:sym typeface="Wingdings"/>
              </a:rPr>
              <a:t>Preshower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-p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separation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Si-</a:t>
            </a:r>
            <a:r>
              <a:rPr lang="en-US" dirty="0" smtClean="0"/>
              <a:t>WO</a:t>
            </a:r>
          </a:p>
          <a:p>
            <a:pPr lvl="1"/>
            <a:r>
              <a:rPr lang="en-US" dirty="0" smtClean="0"/>
              <a:t>Central calorimeter</a:t>
            </a:r>
          </a:p>
          <a:p>
            <a:pPr lvl="2"/>
            <a:r>
              <a:rPr lang="en-US" dirty="0" smtClean="0"/>
              <a:t>needs to be compact with a pointing geometry</a:t>
            </a:r>
          </a:p>
          <a:p>
            <a:endParaRPr lang="en-US" baseline="30000" dirty="0" smtClean="0"/>
          </a:p>
          <a:p>
            <a:r>
              <a:rPr lang="en-US" dirty="0" smtClean="0"/>
              <a:t>Needed R&amp;D</a:t>
            </a:r>
          </a:p>
          <a:p>
            <a:pPr lvl="1"/>
            <a:r>
              <a:rPr lang="en-US" dirty="0" smtClean="0"/>
              <a:t>low mass trackers</a:t>
            </a:r>
          </a:p>
          <a:p>
            <a:pPr lvl="1"/>
            <a:r>
              <a:rPr lang="en-US" dirty="0" smtClean="0"/>
              <a:t>compact and wide momentum covering PID</a:t>
            </a:r>
          </a:p>
          <a:p>
            <a:pPr lvl="1"/>
            <a:r>
              <a:rPr lang="en-US" dirty="0" smtClean="0"/>
              <a:t>compact </a:t>
            </a:r>
            <a:r>
              <a:rPr lang="en-US" dirty="0" err="1" smtClean="0"/>
              <a:t>calorimetry</a:t>
            </a:r>
            <a:r>
              <a:rPr lang="en-US" dirty="0" smtClean="0"/>
              <a:t> for inside solenoid</a:t>
            </a:r>
          </a:p>
          <a:p>
            <a:pPr lvl="1"/>
            <a:r>
              <a:rPr lang="en-US" dirty="0" smtClean="0"/>
              <a:t>ion </a:t>
            </a:r>
            <a:r>
              <a:rPr lang="en-US" dirty="0" err="1" smtClean="0"/>
              <a:t>polarimetry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currently at best 5% systematic uncertainty at RHIC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73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STAR → </a:t>
            </a:r>
            <a:r>
              <a:rPr lang="en-US" dirty="0" err="1" smtClean="0"/>
              <a:t>eSTAR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1196975"/>
            <a:ext cx="8229600" cy="51530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 b="1" dirty="0"/>
              <a:t>Inclusive scattering over the entire deep-inelastic region</a:t>
            </a:r>
          </a:p>
          <a:p>
            <a:pPr lvl="1">
              <a:spcBef>
                <a:spcPct val="0"/>
              </a:spcBef>
            </a:pPr>
            <a:r>
              <a:rPr lang="en-US" sz="1200" b="1" dirty="0"/>
              <a:t>Key measurements</a:t>
            </a:r>
          </a:p>
          <a:p>
            <a:pPr lvl="2">
              <a:spcBef>
                <a:spcPct val="0"/>
              </a:spcBef>
            </a:pPr>
            <a:r>
              <a:rPr lang="en-US" sz="1200" b="1" i="1" dirty="0"/>
              <a:t>F</a:t>
            </a:r>
            <a:r>
              <a:rPr lang="en-US" sz="1200" b="1" i="1" baseline="-25000" dirty="0"/>
              <a:t>L</a:t>
            </a:r>
            <a:r>
              <a:rPr lang="en-US" sz="1200" b="1" dirty="0"/>
              <a:t> in </a:t>
            </a:r>
            <a:r>
              <a:rPr lang="en-US" sz="1200" b="1" dirty="0" err="1"/>
              <a:t>e+p</a:t>
            </a:r>
            <a:r>
              <a:rPr lang="en-US" sz="1200" b="1" dirty="0"/>
              <a:t> and </a:t>
            </a:r>
            <a:r>
              <a:rPr lang="en-US" sz="1200" b="1" dirty="0" err="1"/>
              <a:t>e+A</a:t>
            </a:r>
            <a:r>
              <a:rPr lang="en-US" sz="1200" b="1" dirty="0"/>
              <a:t>:  direct measure of gluon densities in nucleons and nuclei</a:t>
            </a:r>
          </a:p>
          <a:p>
            <a:pPr lvl="2">
              <a:spcBef>
                <a:spcPct val="0"/>
              </a:spcBef>
            </a:pPr>
            <a:r>
              <a:rPr lang="en-US" sz="1200" b="1" i="1" dirty="0"/>
              <a:t>g</a:t>
            </a:r>
            <a:r>
              <a:rPr lang="en-US" sz="1200" b="1" baseline="-25000" dirty="0"/>
              <a:t>1</a:t>
            </a:r>
            <a:r>
              <a:rPr lang="en-US" sz="1200" b="1" dirty="0"/>
              <a:t> in </a:t>
            </a:r>
            <a:r>
              <a:rPr lang="en-US" sz="1200" b="1" dirty="0" err="1"/>
              <a:t>e+p</a:t>
            </a:r>
            <a:r>
              <a:rPr lang="en-US" sz="1200" b="1" dirty="0"/>
              <a:t> and e+</a:t>
            </a:r>
            <a:r>
              <a:rPr lang="en-US" sz="1200" b="1" baseline="30000" dirty="0"/>
              <a:t>3</a:t>
            </a:r>
            <a:r>
              <a:rPr lang="en-US" sz="1200" b="1" dirty="0"/>
              <a:t>He:  nucleon spin structure</a:t>
            </a:r>
          </a:p>
          <a:p>
            <a:pPr lvl="2">
              <a:spcBef>
                <a:spcPct val="0"/>
              </a:spcBef>
            </a:pPr>
            <a:r>
              <a:rPr lang="en-US" sz="1200" b="1" i="1" dirty="0"/>
              <a:t>F</a:t>
            </a:r>
            <a:r>
              <a:rPr lang="en-US" sz="1200" b="1" baseline="-25000" dirty="0"/>
              <a:t>2</a:t>
            </a:r>
            <a:r>
              <a:rPr lang="en-US" sz="1200" b="1" i="1" baseline="30000" dirty="0"/>
              <a:t>A</a:t>
            </a:r>
            <a:r>
              <a:rPr lang="en-US" sz="1200" b="1" dirty="0"/>
              <a:t>/</a:t>
            </a:r>
            <a:r>
              <a:rPr lang="en-US" sz="1200" b="1" i="1" dirty="0"/>
              <a:t>F</a:t>
            </a:r>
            <a:r>
              <a:rPr lang="en-US" sz="1200" b="1" baseline="-25000" dirty="0"/>
              <a:t>2</a:t>
            </a:r>
            <a:r>
              <a:rPr lang="en-US" sz="1200" b="1" i="1" baseline="30000" dirty="0"/>
              <a:t>d</a:t>
            </a:r>
            <a:r>
              <a:rPr lang="en-US" sz="1200" b="1" dirty="0"/>
              <a:t>:  </a:t>
            </a:r>
            <a:r>
              <a:rPr lang="en-US" sz="1200" b="1" dirty="0" err="1"/>
              <a:t>parton</a:t>
            </a:r>
            <a:r>
              <a:rPr lang="en-US" sz="1200" b="1" dirty="0"/>
              <a:t> distributions in nuclei (including gluons via </a:t>
            </a:r>
            <a:r>
              <a:rPr lang="en-US" sz="1200" b="1" i="1" dirty="0"/>
              <a:t>Q</a:t>
            </a:r>
            <a:r>
              <a:rPr lang="en-US" sz="1200" b="1" baseline="30000" dirty="0"/>
              <a:t>2</a:t>
            </a:r>
            <a:r>
              <a:rPr lang="en-US" sz="1200" b="1" dirty="0"/>
              <a:t> evolution)</a:t>
            </a:r>
          </a:p>
          <a:p>
            <a:pPr lvl="1">
              <a:spcBef>
                <a:spcPct val="0"/>
              </a:spcBef>
            </a:pPr>
            <a:r>
              <a:rPr lang="en-US" sz="1200" b="1" dirty="0"/>
              <a:t>Need electron detection, ID, and triggering over -2.5 &lt;~ </a:t>
            </a:r>
            <a:r>
              <a:rPr lang="el-GR" sz="1200" b="1" dirty="0">
                <a:cs typeface="Arial" pitchFamily="34" charset="0"/>
              </a:rPr>
              <a:t>η</a:t>
            </a:r>
            <a:r>
              <a:rPr lang="en-US" sz="1200" b="1" dirty="0">
                <a:cs typeface="Arial" pitchFamily="34" charset="0"/>
              </a:rPr>
              <a:t> &lt; -1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Combined mini-TPC/threshold gas </a:t>
            </a:r>
            <a:r>
              <a:rPr lang="en-US" sz="1200" b="1" dirty="0" err="1">
                <a:cs typeface="Arial" pitchFamily="34" charset="0"/>
              </a:rPr>
              <a:t>Cherekov</a:t>
            </a:r>
            <a:r>
              <a:rPr lang="en-US" sz="1200" b="1" dirty="0">
                <a:cs typeface="Arial" pitchFamily="34" charset="0"/>
              </a:rPr>
              <a:t> detector</a:t>
            </a:r>
          </a:p>
          <a:p>
            <a:pPr lvl="2">
              <a:spcBef>
                <a:spcPct val="0"/>
              </a:spcBef>
            </a:pPr>
            <a:endParaRPr lang="en-US" sz="200" b="1" dirty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1400" b="1" dirty="0">
                <a:cs typeface="Arial" pitchFamily="34" charset="0"/>
              </a:rPr>
              <a:t>Semi-inclusive deep-inelastic scattering over a broad (</a:t>
            </a:r>
            <a:r>
              <a:rPr lang="en-US" sz="1400" b="1" i="1" dirty="0">
                <a:cs typeface="Arial" pitchFamily="34" charset="0"/>
              </a:rPr>
              <a:t>x</a:t>
            </a:r>
            <a:r>
              <a:rPr lang="en-US" sz="1400" b="1" dirty="0">
                <a:cs typeface="Arial" pitchFamily="34" charset="0"/>
              </a:rPr>
              <a:t>,</a:t>
            </a:r>
            <a:r>
              <a:rPr lang="en-US" sz="1400" b="1" i="1" dirty="0">
                <a:cs typeface="Arial" pitchFamily="34" charset="0"/>
              </a:rPr>
              <a:t>Q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="1" dirty="0">
                <a:cs typeface="Arial" pitchFamily="34" charset="0"/>
              </a:rPr>
              <a:t>) domain</a:t>
            </a:r>
          </a:p>
          <a:p>
            <a:pPr lvl="1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Key measurements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Flavor-separated </a:t>
            </a:r>
            <a:r>
              <a:rPr lang="en-US" sz="1200" b="1" dirty="0" err="1">
                <a:cs typeface="Arial" pitchFamily="34" charset="0"/>
              </a:rPr>
              <a:t>helicity</a:t>
            </a:r>
            <a:r>
              <a:rPr lang="en-US" sz="1200" b="1" dirty="0">
                <a:cs typeface="Arial" pitchFamily="34" charset="0"/>
              </a:rPr>
              <a:t> distributions, including strangeness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Collins, </a:t>
            </a:r>
            <a:r>
              <a:rPr lang="en-US" sz="1200" b="1" dirty="0" err="1">
                <a:cs typeface="Arial" pitchFamily="34" charset="0"/>
              </a:rPr>
              <a:t>Sivers</a:t>
            </a:r>
            <a:r>
              <a:rPr lang="en-US" sz="1200" b="1" dirty="0">
                <a:cs typeface="Arial" pitchFamily="34" charset="0"/>
              </a:rPr>
              <a:t>, Boer-</a:t>
            </a:r>
            <a:r>
              <a:rPr lang="en-US" sz="1200" b="1" dirty="0" err="1">
                <a:cs typeface="Arial" pitchFamily="34" charset="0"/>
              </a:rPr>
              <a:t>Mulders</a:t>
            </a:r>
            <a:r>
              <a:rPr lang="en-US" sz="1200" b="1" dirty="0">
                <a:cs typeface="Arial" pitchFamily="34" charset="0"/>
              </a:rPr>
              <a:t>, and other transverse spin distributions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Flavor-separated </a:t>
            </a:r>
            <a:r>
              <a:rPr lang="en-US" sz="1200" b="1" dirty="0" err="1">
                <a:cs typeface="Arial" pitchFamily="34" charset="0"/>
              </a:rPr>
              <a:t>parton</a:t>
            </a:r>
            <a:r>
              <a:rPr lang="en-US" sz="1200" b="1" dirty="0">
                <a:cs typeface="Arial" pitchFamily="34" charset="0"/>
              </a:rPr>
              <a:t> distributions in nuclei, including strangeness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Parton energy loss in cold nuclear matter</a:t>
            </a:r>
          </a:p>
          <a:p>
            <a:pPr lvl="1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Need </a:t>
            </a:r>
            <a:r>
              <a:rPr lang="en-US" sz="1200" b="1" dirty="0" err="1">
                <a:cs typeface="Arial" pitchFamily="34" charset="0"/>
              </a:rPr>
              <a:t>hadron</a:t>
            </a:r>
            <a:r>
              <a:rPr lang="en-US" sz="1200" b="1" dirty="0">
                <a:cs typeface="Arial" pitchFamily="34" charset="0"/>
              </a:rPr>
              <a:t> detection and identification beyond the TPC/EEMC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Extend TOF to cover </a:t>
            </a:r>
            <a:r>
              <a:rPr lang="en-US" sz="1200" b="1" dirty="0"/>
              <a:t>-2 &lt; </a:t>
            </a:r>
            <a:r>
              <a:rPr lang="el-GR" sz="1200" b="1" dirty="0">
                <a:cs typeface="Arial" pitchFamily="34" charset="0"/>
              </a:rPr>
              <a:t>η</a:t>
            </a:r>
            <a:r>
              <a:rPr lang="en-US" sz="1200" b="1" dirty="0">
                <a:cs typeface="Arial" pitchFamily="34" charset="0"/>
              </a:rPr>
              <a:t> &lt; -1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GEM disks (from forward instrumentation upgrade) plus </a:t>
            </a:r>
            <a:r>
              <a:rPr lang="en-US" sz="1200" b="1" dirty="0" err="1">
                <a:cs typeface="Arial" pitchFamily="34" charset="0"/>
              </a:rPr>
              <a:t>hadronic</a:t>
            </a:r>
            <a:r>
              <a:rPr lang="en-US" sz="1200" b="1" dirty="0">
                <a:cs typeface="Arial" pitchFamily="34" charset="0"/>
              </a:rPr>
              <a:t> </a:t>
            </a:r>
            <a:r>
              <a:rPr lang="en-US" sz="1200" b="1" dirty="0" err="1">
                <a:cs typeface="Arial" pitchFamily="34" charset="0"/>
              </a:rPr>
              <a:t>calorimetry</a:t>
            </a:r>
            <a:r>
              <a:rPr lang="en-US" sz="1200" b="1" dirty="0">
                <a:cs typeface="Arial" pitchFamily="34" charset="0"/>
              </a:rPr>
              <a:t> in the region </a:t>
            </a:r>
            <a:r>
              <a:rPr lang="en-US" sz="1200" b="1" dirty="0"/>
              <a:t>2 &lt; </a:t>
            </a:r>
            <a:r>
              <a:rPr lang="el-GR" sz="1200" b="1" dirty="0">
                <a:cs typeface="Arial" pitchFamily="34" charset="0"/>
              </a:rPr>
              <a:t>η</a:t>
            </a:r>
            <a:r>
              <a:rPr lang="en-US" sz="1200" b="1" dirty="0">
                <a:cs typeface="Arial" pitchFamily="34" charset="0"/>
              </a:rPr>
              <a:t> &lt; 3</a:t>
            </a:r>
          </a:p>
          <a:p>
            <a:pPr lvl="2">
              <a:spcBef>
                <a:spcPct val="0"/>
              </a:spcBef>
            </a:pPr>
            <a:endParaRPr lang="en-US" sz="200" b="1" dirty="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sz="1400" b="1" dirty="0">
                <a:cs typeface="Arial" pitchFamily="34" charset="0"/>
              </a:rPr>
              <a:t>Deeply-virtual Compton scattering</a:t>
            </a:r>
          </a:p>
          <a:p>
            <a:pPr lvl="1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Key measurement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GPDs</a:t>
            </a:r>
          </a:p>
          <a:p>
            <a:pPr lvl="1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Need forward proton and expanded photon detection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Roman pots (also valuable for spectator proton tagging in e+</a:t>
            </a:r>
            <a:r>
              <a:rPr lang="en-US" sz="1200" b="1" baseline="30000" dirty="0">
                <a:cs typeface="Arial" pitchFamily="34" charset="0"/>
              </a:rPr>
              <a:t>3</a:t>
            </a:r>
            <a:r>
              <a:rPr lang="en-US" sz="1200" b="1" dirty="0">
                <a:cs typeface="Arial" pitchFamily="34" charset="0"/>
              </a:rPr>
              <a:t>He)</a:t>
            </a:r>
          </a:p>
          <a:p>
            <a:pPr lvl="2">
              <a:spcBef>
                <a:spcPct val="0"/>
              </a:spcBef>
            </a:pPr>
            <a:r>
              <a:rPr lang="en-US" sz="1200" b="1" dirty="0">
                <a:cs typeface="Arial" pitchFamily="34" charset="0"/>
              </a:rPr>
              <a:t>EM </a:t>
            </a:r>
            <a:r>
              <a:rPr lang="en-US" sz="1200" b="1" dirty="0" err="1">
                <a:cs typeface="Arial" pitchFamily="34" charset="0"/>
              </a:rPr>
              <a:t>calorimetry</a:t>
            </a:r>
            <a:r>
              <a:rPr lang="en-US" sz="1200" b="1" dirty="0">
                <a:cs typeface="Arial" pitchFamily="34" charset="0"/>
              </a:rPr>
              <a:t> for </a:t>
            </a:r>
            <a:r>
              <a:rPr lang="en-US" sz="1200" b="1" dirty="0"/>
              <a:t>-4 &lt; </a:t>
            </a:r>
            <a:r>
              <a:rPr lang="el-GR" sz="1200" b="1" dirty="0">
                <a:cs typeface="Arial" pitchFamily="34" charset="0"/>
              </a:rPr>
              <a:t>η</a:t>
            </a:r>
            <a:r>
              <a:rPr lang="en-US" sz="1200" b="1" dirty="0">
                <a:cs typeface="Arial" pitchFamily="34" charset="0"/>
              </a:rPr>
              <a:t> &lt; -1</a:t>
            </a:r>
            <a:endParaRPr lang="el-GR" sz="1200" b="1" dirty="0"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800100"/>
            <a:ext cx="80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Optimizing STAR for </a:t>
            </a:r>
            <a:r>
              <a:rPr lang="en-US" dirty="0" err="1" smtClean="0"/>
              <a:t>e+p</a:t>
            </a:r>
            <a:r>
              <a:rPr lang="en-US" dirty="0" smtClean="0"/>
              <a:t> and </a:t>
            </a:r>
            <a:r>
              <a:rPr lang="en-US" dirty="0" err="1" smtClean="0"/>
              <a:t>e+A</a:t>
            </a:r>
            <a:r>
              <a:rPr lang="en-US" dirty="0" smtClean="0"/>
              <a:t> collisions from 5+50 to 5+325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74</a:t>
            </a:fld>
            <a:endParaRPr lang="en-US" altLang="ja-JP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efficiency of Breakup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75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5831840" cy="490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844551"/>
            <a:ext cx="7105650" cy="5800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900" y="1905000"/>
            <a:ext cx="7289800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Results:</a:t>
            </a:r>
          </a:p>
          <a:p>
            <a:r>
              <a:rPr lang="en-US" dirty="0" smtClean="0"/>
              <a:t>With an aperture of ±3 </a:t>
            </a:r>
            <a:r>
              <a:rPr lang="en-US" dirty="0" err="1" smtClean="0"/>
              <a:t>mrad</a:t>
            </a:r>
            <a:r>
              <a:rPr lang="en-US" dirty="0" smtClean="0"/>
              <a:t> we are in relative good</a:t>
            </a:r>
          </a:p>
          <a:p>
            <a:r>
              <a:rPr lang="en-US" dirty="0" smtClean="0"/>
              <a:t>shape even for 50 </a:t>
            </a:r>
            <a:r>
              <a:rPr lang="en-US" dirty="0" err="1" smtClean="0"/>
              <a:t>GeV</a:t>
            </a:r>
            <a:r>
              <a:rPr lang="en-US" dirty="0" smtClean="0"/>
              <a:t> Au beams</a:t>
            </a:r>
          </a:p>
          <a:p>
            <a:r>
              <a:rPr lang="en-US" dirty="0" smtClean="0"/>
              <a:t>• enough “detection” power for </a:t>
            </a:r>
            <a:r>
              <a:rPr lang="en-US" dirty="0" err="1" smtClean="0"/>
              <a:t>t</a:t>
            </a:r>
            <a:r>
              <a:rPr lang="en-US" dirty="0" smtClean="0"/>
              <a:t> &gt; 0.025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• below </a:t>
            </a:r>
            <a:r>
              <a:rPr lang="en-US" dirty="0" err="1" smtClean="0"/>
              <a:t>t</a:t>
            </a:r>
            <a:r>
              <a:rPr lang="en-US" dirty="0" smtClean="0"/>
              <a:t> ~ 0.02 GeV</a:t>
            </a:r>
            <a:r>
              <a:rPr lang="en-US" baseline="30000" dirty="0" smtClean="0"/>
              <a:t>2</a:t>
            </a:r>
            <a:r>
              <a:rPr lang="en-US" dirty="0" smtClean="0"/>
              <a:t> we have to look into photon detection</a:t>
            </a:r>
          </a:p>
          <a:p>
            <a:r>
              <a:rPr lang="en-US" dirty="0" smtClean="0"/>
              <a:t>‣ Is it needed?</a:t>
            </a:r>
          </a:p>
          <a:p>
            <a:r>
              <a:rPr lang="en-US" u="sng" dirty="0" smtClean="0">
                <a:solidFill>
                  <a:srgbClr val="FF00FF"/>
                </a:solidFill>
              </a:rPr>
              <a:t>Assumptions:</a:t>
            </a:r>
          </a:p>
          <a:p>
            <a:r>
              <a:rPr lang="en-US" dirty="0" smtClean="0"/>
              <a:t>• Gemini++ is correct, was verified by SMM</a:t>
            </a:r>
          </a:p>
          <a:p>
            <a:r>
              <a:rPr lang="en-US" dirty="0" smtClean="0"/>
              <a:t>• E* ~ -t/2mN</a:t>
            </a:r>
          </a:p>
          <a:p>
            <a:r>
              <a:rPr lang="en-US" dirty="0" smtClean="0"/>
              <a:t>• Can we make a ZDC 100% (&gt;99.9999%) efficient</a:t>
            </a:r>
          </a:p>
          <a:p>
            <a:r>
              <a:rPr lang="en-US" dirty="0" smtClean="0"/>
              <a:t>‣ do we understand neutron detection on the 10</a:t>
            </a:r>
            <a:r>
              <a:rPr lang="en-US" baseline="30000" dirty="0" smtClean="0"/>
              <a:t>-4</a:t>
            </a:r>
            <a:r>
              <a:rPr lang="en-US" dirty="0" smtClean="0"/>
              <a:t> level?</a:t>
            </a:r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Model of </a:t>
            </a:r>
            <a:r>
              <a:rPr lang="en-US" dirty="0" err="1" smtClean="0"/>
              <a:t>eRHIC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76</a:t>
            </a:fld>
            <a:endParaRPr lang="en-US" altLang="ja-JP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0021" t="19562" r="49772" b="31225"/>
          <a:stretch>
            <a:fillRect/>
          </a:stretch>
        </p:blipFill>
        <p:spPr bwMode="auto">
          <a:xfrm>
            <a:off x="5117757" y="3158376"/>
            <a:ext cx="3921195" cy="35996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78"/>
          <p:cNvPicPr>
            <a:picLocks noChangeAspect="1" noChangeArrowheads="1"/>
          </p:cNvPicPr>
          <p:nvPr/>
        </p:nvPicPr>
        <p:blipFill>
          <a:blip r:embed="rId3"/>
          <a:srcRect t="33597" r="56638" b="41397"/>
          <a:stretch>
            <a:fillRect/>
          </a:stretch>
        </p:blipFill>
        <p:spPr bwMode="auto">
          <a:xfrm>
            <a:off x="787401" y="1625307"/>
            <a:ext cx="5639141" cy="2438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5118100"/>
            <a:ext cx="5814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CC"/>
              </a:buClr>
              <a:buFont typeface="Wingdings" charset="2"/>
              <a:buChar char="q"/>
            </a:pPr>
            <a:r>
              <a:rPr lang="en-US" dirty="0" smtClean="0"/>
              <a:t> DIRC: not shown because of cut; </a:t>
            </a:r>
          </a:p>
          <a:p>
            <a:pPr>
              <a:buClr>
                <a:srgbClr val="0000CC"/>
              </a:buClr>
            </a:pPr>
            <a:r>
              <a:rPr lang="en-US" dirty="0" smtClean="0"/>
              <a:t>   modeled following Babar</a:t>
            </a:r>
          </a:p>
          <a:p>
            <a:pPr>
              <a:buClr>
                <a:srgbClr val="0000CC"/>
              </a:buClr>
              <a:buFont typeface="Wingdings" charset="2"/>
              <a:buChar char="q"/>
            </a:pPr>
            <a:r>
              <a:rPr lang="en-US" dirty="0" smtClean="0"/>
              <a:t> no hadronic calorimeter and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-ID jet</a:t>
            </a:r>
          </a:p>
          <a:p>
            <a:pPr lvl="1">
              <a:buClr>
                <a:srgbClr val="0000CC"/>
              </a:buClr>
              <a:buFont typeface="Wingdings" charset="2"/>
              <a:buChar char="q"/>
            </a:pPr>
            <a:r>
              <a:rPr lang="en-US" dirty="0" smtClean="0"/>
              <a:t> CALIC technology combines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ID</a:t>
            </a:r>
            <a:r>
              <a:rPr lang="en-US" dirty="0" smtClean="0"/>
              <a:t> with HCAL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6852" y="3797300"/>
            <a:ext cx="1774845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EM-Calorimeter</a:t>
            </a:r>
          </a:p>
          <a:p>
            <a:pPr algn="ctr"/>
            <a:r>
              <a:rPr lang="en-US" sz="1600" dirty="0" err="1" smtClean="0"/>
              <a:t>PbGl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 rot="16200000" flipH="1">
            <a:off x="1136650" y="3321050"/>
            <a:ext cx="520700" cy="406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0800000" flipV="1">
            <a:off x="2971800" y="3098800"/>
            <a:ext cx="83820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 flipV="1">
            <a:off x="3302000" y="3251200"/>
            <a:ext cx="105410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038662" y="3940601"/>
            <a:ext cx="1926729" cy="10772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High Threshold</a:t>
            </a:r>
          </a:p>
          <a:p>
            <a:pPr algn="ctr"/>
            <a:r>
              <a:rPr lang="en-US" sz="1600" dirty="0" smtClean="0"/>
              <a:t>Cerenkov</a:t>
            </a:r>
          </a:p>
          <a:p>
            <a:pPr algn="ctr"/>
            <a:r>
              <a:rPr lang="en-US" sz="1600" dirty="0" smtClean="0"/>
              <a:t>fast trigger on e’</a:t>
            </a:r>
          </a:p>
          <a:p>
            <a:pPr algn="ctr"/>
            <a:r>
              <a:rPr lang="en-US" sz="1600" dirty="0" smtClean="0"/>
              <a:t>e/h separation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424048" y="2737991"/>
            <a:ext cx="1582484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Dual-Radiator </a:t>
            </a:r>
          </a:p>
          <a:p>
            <a:pPr algn="ctr"/>
            <a:r>
              <a:rPr lang="en-US" sz="1600" dirty="0" smtClean="0"/>
              <a:t>RICH</a:t>
            </a:r>
          </a:p>
          <a:p>
            <a:pPr algn="ctr"/>
            <a:r>
              <a:rPr lang="en-US" sz="1600" dirty="0" smtClean="0"/>
              <a:t>as </a:t>
            </a:r>
            <a:r>
              <a:rPr lang="en-US" sz="1600" dirty="0" err="1" smtClean="0"/>
              <a:t>LHCb</a:t>
            </a:r>
            <a:r>
              <a:rPr lang="en-US" sz="1600" dirty="0" smtClean="0"/>
              <a:t> /</a:t>
            </a:r>
          </a:p>
          <a:p>
            <a:pPr algn="ctr"/>
            <a:r>
              <a:rPr lang="en-US" sz="1600" dirty="0" smtClean="0"/>
              <a:t>HERMES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4051300" y="3238500"/>
            <a:ext cx="8382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626100" y="3175000"/>
            <a:ext cx="762000" cy="5461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17786" y="1244600"/>
            <a:ext cx="227558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Traditional</a:t>
            </a:r>
          </a:p>
          <a:p>
            <a:pPr algn="ctr"/>
            <a:r>
              <a:rPr lang="en-US" sz="1600" dirty="0" smtClean="0"/>
              <a:t>Drift-Chambers</a:t>
            </a:r>
          </a:p>
          <a:p>
            <a:pPr algn="ctr"/>
            <a:r>
              <a:rPr lang="en-US" sz="1600" dirty="0" smtClean="0"/>
              <a:t>better GEM-Tracker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997253" y="990600"/>
            <a:ext cx="1774845" cy="584776"/>
          </a:xfrm>
          <a:prstGeom prst="rect">
            <a:avLst/>
          </a:prstGeom>
          <a:solidFill>
            <a:schemeClr val="bg1"/>
          </a:solidFill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Central Tracker</a:t>
            </a:r>
          </a:p>
          <a:p>
            <a:pPr algn="ctr"/>
            <a:r>
              <a:rPr lang="en-US" sz="1600" dirty="0" smtClean="0"/>
              <a:t>as </a:t>
            </a:r>
            <a:r>
              <a:rPr lang="en-US" sz="1600" dirty="0" err="1" smtClean="0"/>
              <a:t>BaBar</a:t>
            </a:r>
            <a:endParaRPr lang="en-US" sz="1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4255695" y="838200"/>
            <a:ext cx="1193957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Si-Vertex</a:t>
            </a:r>
          </a:p>
          <a:p>
            <a:pPr algn="ctr"/>
            <a:r>
              <a:rPr lang="en-US" sz="1600" dirty="0" smtClean="0"/>
              <a:t>as Zeus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3289300" y="2070100"/>
            <a:ext cx="1117600" cy="6731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1828800" y="2260600"/>
            <a:ext cx="596900" cy="2159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0800000" flipV="1">
            <a:off x="4775200" y="1574800"/>
            <a:ext cx="1244600" cy="10033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4108450" y="1911350"/>
            <a:ext cx="1320800" cy="3937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608965" y="1879600"/>
            <a:ext cx="1338828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Hadronic </a:t>
            </a:r>
          </a:p>
          <a:p>
            <a:pPr algn="ctr"/>
            <a:r>
              <a:rPr lang="en-US" sz="1600" dirty="0" smtClean="0"/>
              <a:t>Calorimeter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6108700" y="1930400"/>
            <a:ext cx="48260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77</a:t>
            </a:fld>
            <a:endParaRPr lang="en-US"/>
          </a:p>
        </p:txBody>
      </p:sp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349750" y="1062038"/>
          <a:ext cx="2873375" cy="342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0" name="Equation" r:id="rId4" imgW="1638300" imgH="1955800" progId="Equation.DSMT4">
                  <p:embed/>
                </p:oleObj>
              </mc:Choice>
              <mc:Fallback>
                <p:oleObj name="Equation" r:id="rId4" imgW="1638300" imgH="195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1062038"/>
                        <a:ext cx="2873375" cy="342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101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19558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7728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1" name="Equation" r:id="rId6" imgW="127000" imgH="203200" progId="Equation.DSMT4">
                  <p:embed/>
                </p:oleObj>
              </mc:Choice>
              <mc:Fallback>
                <p:oleObj name="Equation" r:id="rId6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8100" y="7239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700" y="3683000"/>
            <a:ext cx="81836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Exclusive events:</a:t>
            </a:r>
          </a:p>
          <a:p>
            <a:r>
              <a:rPr lang="en-US" dirty="0" err="1" smtClean="0"/>
              <a:t>e+p</a:t>
            </a:r>
            <a:r>
              <a:rPr lang="en-US" dirty="0" smtClean="0"/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e’+p’/A’+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J/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</a:t>
            </a:r>
            <a:endParaRPr lang="en-US" dirty="0" smtClean="0">
              <a:latin typeface="Symbol" charset="2"/>
              <a:cs typeface="Symbol" charset="2"/>
              <a:sym typeface="Wingdings"/>
            </a:endParaRPr>
          </a:p>
          <a:p>
            <a:r>
              <a:rPr lang="en-US" dirty="0" smtClean="0">
                <a:sym typeface="Wingdings"/>
              </a:rPr>
              <a:t>detect </a:t>
            </a:r>
            <a:r>
              <a:rPr lang="en-US" dirty="0" smtClean="0">
                <a:solidFill>
                  <a:srgbClr val="00FF00"/>
                </a:solidFill>
                <a:sym typeface="Wingdings"/>
              </a:rPr>
              <a:t>all</a:t>
            </a:r>
            <a:r>
              <a:rPr lang="en-US" dirty="0" smtClean="0">
                <a:sym typeface="Wingdings"/>
              </a:rPr>
              <a:t> event products in the detector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Special sub-event category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rapidity gap events</a:t>
            </a:r>
          </a:p>
          <a:p>
            <a:r>
              <a:rPr lang="en-US" dirty="0" err="1" smtClean="0"/>
              <a:t>e+p</a:t>
            </a:r>
            <a:r>
              <a:rPr lang="en-US" dirty="0" smtClean="0"/>
              <a:t>/A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e’+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J/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ψ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latin typeface="+mj-lt"/>
                <a:cs typeface="Symbol" charset="2"/>
                <a:sym typeface="Wingdings"/>
              </a:rPr>
              <a:t>/ jet</a:t>
            </a:r>
          </a:p>
          <a:p>
            <a:r>
              <a:rPr lang="en-US" dirty="0" smtClean="0">
                <a:sym typeface="Wingdings"/>
              </a:rPr>
              <a:t>don’t detect </a:t>
            </a:r>
            <a:r>
              <a:rPr lang="en-US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HERA: 20% non-exclusive event contamination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latin typeface="+mn-lt"/>
                <a:cs typeface="Symbol" charset="2"/>
                <a:sym typeface="Wingdings"/>
              </a:rPr>
              <a:t>missing mass technique as for fixed target does not work </a:t>
            </a:r>
            <a:r>
              <a:rPr lang="en-US" dirty="0" err="1" smtClean="0">
                <a:solidFill>
                  <a:srgbClr val="0000FF"/>
                </a:solidFill>
                <a:latin typeface="+mn-lt"/>
                <a:cs typeface="Symbol" charset="2"/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Symbol" charset="2"/>
                <a:sym typeface="Wingdings"/>
              </a:rPr>
              <a:t> resolution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5410" y="821176"/>
            <a:ext cx="4292600" cy="2665414"/>
            <a:chOff x="158750" y="908050"/>
            <a:chExt cx="4292600" cy="2665414"/>
          </a:xfrm>
        </p:grpSpPr>
        <p:grpSp>
          <p:nvGrpSpPr>
            <p:cNvPr id="34" name="Group 159"/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76" name="Freeform 160"/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61"/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62"/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63"/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64"/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65"/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66"/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168"/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69"/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172"/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7"/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179"/>
            <p:cNvSpPr txBox="1">
              <a:spLocks noChangeArrowheads="1"/>
            </p:cNvSpPr>
            <p:nvPr/>
          </p:nvSpPr>
          <p:spPr bwMode="auto">
            <a:xfrm>
              <a:off x="1568450" y="908050"/>
              <a:ext cx="381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40" name="Line 203"/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04"/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344"/>
            <p:cNvGrpSpPr>
              <a:grpSpLocks/>
            </p:cNvGrpSpPr>
            <p:nvPr/>
          </p:nvGrpSpPr>
          <p:grpSpPr bwMode="auto">
            <a:xfrm>
              <a:off x="385763" y="1268411"/>
              <a:ext cx="3825887" cy="2305053"/>
              <a:chOff x="243" y="799"/>
              <a:chExt cx="2410" cy="1452"/>
            </a:xfrm>
          </p:grpSpPr>
          <p:sp>
            <p:nvSpPr>
              <p:cNvPr id="45" name="Freeform 174"/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 Box 175"/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err="1">
                    <a:latin typeface="Times New Roman" pitchFamily="-112" charset="0"/>
                  </a:rPr>
                  <a:t>t</a:t>
                </a:r>
                <a:endParaRPr lang="en-US" sz="1600" b="1" dirty="0">
                  <a:latin typeface="Times New Roman" pitchFamily="-112" charset="0"/>
                </a:endParaRPr>
              </a:p>
            </p:txBody>
          </p:sp>
          <p:sp>
            <p:nvSpPr>
              <p:cNvPr id="47" name="Line 176"/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8" name="Group 184"/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58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388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600" b="1">
                      <a:latin typeface="Times New Roman" pitchFamily="-112" charset="0"/>
                    </a:rPr>
                    <a:t>(Q</a:t>
                  </a:r>
                  <a:r>
                    <a:rPr lang="en-US" sz="1600" b="1" baseline="30000">
                      <a:latin typeface="Times New Roman" pitchFamily="-112" charset="0"/>
                    </a:rPr>
                    <a:t>2</a:t>
                  </a:r>
                  <a:r>
                    <a:rPr lang="en-US" sz="1600" b="1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59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8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60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95" y="981"/>
                  <a:ext cx="331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latin typeface="Symbol" pitchFamily="-112" charset="2"/>
                    </a:rPr>
                    <a:t>g</a:t>
                  </a:r>
                  <a:r>
                    <a:rPr lang="en-US" sz="2000" b="1" baseline="-25000">
                      <a:latin typeface="Times New Roman" pitchFamily="-112" charset="0"/>
                    </a:rPr>
                    <a:t>L</a:t>
                  </a:r>
                  <a:r>
                    <a:rPr lang="en-US" sz="2000" b="1">
                      <a:latin typeface="Times New Roman" pitchFamily="-112" charset="0"/>
                    </a:rPr>
                    <a:t>*</a:t>
                  </a:r>
                </a:p>
              </p:txBody>
            </p:sp>
            <p:grpSp>
              <p:nvGrpSpPr>
                <p:cNvPr id="61" name="Group 188"/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62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1253"/>
                    <a:ext cx="38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x+ξ </a:t>
                    </a:r>
                  </a:p>
                </p:txBody>
              </p:sp>
              <p:sp>
                <p:nvSpPr>
                  <p:cNvPr id="63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60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64" name="Line 191"/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66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159" y="1487"/>
                    <a:ext cx="1967" cy="397"/>
                    <a:chOff x="159" y="1487"/>
                    <a:chExt cx="1967" cy="397"/>
                  </a:xfrm>
                </p:grpSpPr>
                <p:grpSp>
                  <p:nvGrpSpPr>
                    <p:cNvPr id="67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87"/>
                      <a:ext cx="1967" cy="397"/>
                      <a:chOff x="241" y="733"/>
                      <a:chExt cx="1967" cy="397"/>
                    </a:xfrm>
                  </p:grpSpPr>
                  <p:grpSp>
                    <p:nvGrpSpPr>
                      <p:cNvPr id="69" name="Group 1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733"/>
                        <a:ext cx="1967" cy="397"/>
                        <a:chOff x="241" y="733"/>
                        <a:chExt cx="1967" cy="397"/>
                      </a:xfrm>
                    </p:grpSpPr>
                    <p:grpSp>
                      <p:nvGrpSpPr>
                        <p:cNvPr id="71" name="Group 19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733"/>
                          <a:ext cx="1536" cy="397"/>
                          <a:chOff x="672" y="733"/>
                          <a:chExt cx="1536" cy="397"/>
                        </a:xfrm>
                      </p:grpSpPr>
                      <p:sp>
                        <p:nvSpPr>
                          <p:cNvPr id="73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74" name="Text Box 19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822"/>
                            <a:ext cx="1536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75" name="Text Box 19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733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72" name="Line 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70" name="Line 20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8" name="Text Box 2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02" y="1488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49" name="Group 205"/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51" name="Freeform 20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20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20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20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1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1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1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" name="Text Box 213"/>
              <p:cNvSpPr txBox="1">
                <a:spLocks noChangeArrowheads="1"/>
              </p:cNvSpPr>
              <p:nvPr/>
            </p:nvSpPr>
            <p:spPr bwMode="auto">
              <a:xfrm>
                <a:off x="2018" y="799"/>
                <a:ext cx="18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latin typeface="Symbol" pitchFamily="-112" charset="2"/>
                  </a:rPr>
                  <a:t>g</a:t>
                </a:r>
              </a:p>
            </p:txBody>
          </p:sp>
        </p:grpSp>
        <p:sp>
          <p:nvSpPr>
            <p:cNvPr id="43" name="Text Box 214"/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44" name="Text Box 215"/>
            <p:cNvSpPr txBox="1">
              <a:spLocks noChangeArrowheads="1"/>
            </p:cNvSpPr>
            <p:nvPr/>
          </p:nvSpPr>
          <p:spPr bwMode="auto">
            <a:xfrm>
              <a:off x="4064000" y="2852738"/>
              <a:ext cx="387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latin typeface="Times New Roman" pitchFamily="-112" charset="0"/>
                </a:rPr>
                <a:t>p</a:t>
              </a:r>
              <a:r>
                <a:rPr lang="en-US" b="1" dirty="0">
                  <a:latin typeface="Times New Roman" pitchFamily="-112" charset="0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662651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="" xmlns:mv="urn:schemas-microsoft-com:mac:vml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4000" y="4483100"/>
            <a:ext cx="456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Cross section: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Pythia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: 0.030 – 0.060 </a:t>
            </a:r>
            <a:r>
              <a:rPr lang="en-US" dirty="0" err="1" smtClean="0">
                <a:solidFill>
                  <a:srgbClr val="0000FF"/>
                </a:solidFill>
                <a:latin typeface="+mn-lt"/>
                <a:cs typeface="Symbol" charset="2"/>
              </a:rPr>
              <a:t>m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Luminosity: 10</a:t>
            </a:r>
            <a:r>
              <a:rPr lang="en-US" baseline="30000" dirty="0" smtClean="0">
                <a:solidFill>
                  <a:srgbClr val="0000FF"/>
                </a:solidFill>
              </a:rPr>
              <a:t>34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s</a:t>
            </a:r>
            <a:r>
              <a:rPr lang="en-US" baseline="30000" dirty="0" smtClean="0">
                <a:solidFill>
                  <a:srgbClr val="0000FF"/>
                </a:solidFill>
              </a:rPr>
              <a:t>-1 = </a:t>
            </a: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7 </a:t>
            </a:r>
            <a:r>
              <a:rPr lang="en-US" dirty="0" smtClean="0">
                <a:solidFill>
                  <a:srgbClr val="0000FF"/>
                </a:solidFill>
              </a:rPr>
              <a:t>mb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 about rates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8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600"/>
            <a:ext cx="4257675" cy="401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4500" y="711200"/>
            <a:ext cx="348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multiplicity</a:t>
            </a:r>
          </a:p>
          <a:p>
            <a:r>
              <a:rPr lang="en-US" dirty="0" smtClean="0"/>
              <a:t>4-6 √</a:t>
            </a:r>
            <a:r>
              <a:rPr lang="en-US" dirty="0" err="1" smtClean="0"/>
              <a:t>s</a:t>
            </a:r>
            <a:r>
              <a:rPr lang="en-US" dirty="0" smtClean="0"/>
              <a:t> = 40-65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smtClean="0"/>
              <a:t> (</a:t>
            </a:r>
            <a:r>
              <a:rPr lang="en-US" dirty="0" err="1" smtClean="0"/>
              <a:t>ep</a:t>
            </a:r>
            <a:r>
              <a:rPr lang="en-US" dirty="0" smtClean="0"/>
              <a:t>) ~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smtClean="0"/>
              <a:t> (</a:t>
            </a:r>
            <a:r>
              <a:rPr lang="en-US" dirty="0" err="1" smtClean="0"/>
              <a:t>eA</a:t>
            </a:r>
            <a:r>
              <a:rPr lang="en-US" dirty="0" smtClean="0"/>
              <a:t>) &lt;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dirty="0" err="1" smtClean="0"/>
              <a:t>(pA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no occupancy problem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33574" y="4445000"/>
          <a:ext cx="1917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3" name="Equation" r:id="rId4" imgW="1917700" imgH="508000" progId="Equation.DSMT4">
                  <p:embed/>
                </p:oleObj>
              </mc:Choice>
              <mc:Fallback>
                <p:oleObj name="Equation" r:id="rId4" imgW="1917700" imgH="5080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74" y="4445000"/>
                        <a:ext cx="1917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rved Right Arrow 10"/>
          <p:cNvSpPr/>
          <p:nvPr/>
        </p:nvSpPr>
        <p:spPr bwMode="auto">
          <a:xfrm>
            <a:off x="1168400" y="582037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5800" y="5642570"/>
            <a:ext cx="212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rate:</a:t>
            </a:r>
          </a:p>
          <a:p>
            <a:r>
              <a:rPr lang="en-US" dirty="0" smtClean="0"/>
              <a:t>300 -600 kHz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l="5482" r="3655"/>
          <a:stretch>
            <a:fillRect/>
          </a:stretch>
        </p:blipFill>
        <p:spPr>
          <a:xfrm>
            <a:off x="4147830" y="1866900"/>
            <a:ext cx="4546571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900" y="4565650"/>
            <a:ext cx="39116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 about the scattered lepton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Meeting with GSI-Representatives, November 2011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6" name="Picture 5" descr="RapidityVspDISQ20.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8194774" cy="5549900"/>
          </a:xfrm>
          <a:prstGeom prst="rect">
            <a:avLst/>
          </a:prstGeom>
        </p:spPr>
      </p:pic>
      <p:pic>
        <p:nvPicPr>
          <p:cNvPr id="7" name="Picture 6" descr="RapidityVsQ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84514"/>
            <a:ext cx="8229600" cy="5573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1582" y="635000"/>
            <a:ext cx="4062418" cy="369332"/>
          </a:xfrm>
          <a:prstGeom prst="rect">
            <a:avLst/>
          </a:prstGeom>
          <a:solidFill>
            <a:srgbClr val="FFFAD8"/>
          </a:solidFill>
          <a:ln>
            <a:solidFill>
              <a:srgbClr val="FFFF00"/>
            </a:solidFill>
          </a:ln>
          <a:effectLst>
            <a:glow rad="101600">
              <a:srgbClr val="FFFAD8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cuts: Q</a:t>
            </a:r>
            <a:r>
              <a:rPr lang="en-US" baseline="30000" dirty="0" smtClean="0"/>
              <a:t>2</a:t>
            </a:r>
            <a:r>
              <a:rPr lang="en-US" dirty="0" smtClean="0"/>
              <a:t>&gt;0.1GeV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&amp;&amp; 0.01&lt;y&lt;</a:t>
            </a:r>
            <a:r>
              <a:rPr lang="en-US" dirty="0" smtClean="0"/>
              <a:t>0.9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66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37732</TotalTime>
  <Words>7054</Words>
  <Application>Microsoft Macintosh PowerPoint</Application>
  <PresentationFormat>On-screen Show (4:3)</PresentationFormat>
  <Paragraphs>1395</Paragraphs>
  <Slides>77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Crayons</vt:lpstr>
      <vt:lpstr>Equation</vt:lpstr>
      <vt:lpstr>eRHIC IR- and Detector Design Considerations </vt:lpstr>
      <vt:lpstr>Most Compelling Physics Questions</vt:lpstr>
      <vt:lpstr>How to see the gluons: Deep Inelastic Scattering</vt:lpstr>
      <vt:lpstr>What needs to be covered</vt:lpstr>
      <vt:lpstr>DVCS at eRHIC</vt:lpstr>
      <vt:lpstr>DVCS at eRHIC</vt:lpstr>
      <vt:lpstr>DIS Kinematics</vt:lpstr>
      <vt:lpstr>Some thought about rates</vt:lpstr>
      <vt:lpstr>What do we know about the scattered lepton </vt:lpstr>
      <vt:lpstr>Kinematics of semi-inclusive hadrons</vt:lpstr>
      <vt:lpstr>Kinematics of exclusive hadrons</vt:lpstr>
      <vt:lpstr>DVCS: ep  e’p’g</vt:lpstr>
      <vt:lpstr>Required Lepton-Hadron Separation</vt:lpstr>
      <vt:lpstr>Additional consideration for Detector Design</vt:lpstr>
      <vt:lpstr>eRHIC high-luminosity IR with b*=5 cm</vt:lpstr>
      <vt:lpstr>Emerging Detector Concept</vt:lpstr>
      <vt:lpstr>Detector technology concepts</vt:lpstr>
      <vt:lpstr>Detector technology concepts</vt:lpstr>
      <vt:lpstr>Simulation well ahead</vt:lpstr>
      <vt:lpstr>Symmetric version with improved detector model</vt:lpstr>
      <vt:lpstr>2nd Framework:  Fast Smearing Generator</vt:lpstr>
      <vt:lpstr>PowerPoint Presentation</vt:lpstr>
      <vt:lpstr>Inclusive Structure functions in eA or why momentum resolutions are important</vt:lpstr>
      <vt:lpstr>Golden Measurement for Tracking FL</vt:lpstr>
      <vt:lpstr>Inclusive Structure functions in eA or why momentum resolutions are important</vt:lpstr>
      <vt:lpstr>How well does the hadron method work for CC</vt:lpstr>
      <vt:lpstr>Kinematics of Breakup Neutrons</vt:lpstr>
      <vt:lpstr>Diffractive Physics: p’ kinematics</vt:lpstr>
      <vt:lpstr> proton distribution in y vs x at s=20 m</vt:lpstr>
      <vt:lpstr>Accepted in“Roman Pot”(example) at s=20m </vt:lpstr>
      <vt:lpstr>and Summary</vt:lpstr>
      <vt:lpstr>PowerPoint Presentation</vt:lpstr>
      <vt:lpstr>Questions to be answered</vt:lpstr>
      <vt:lpstr>Combined function magnet with zero field for electron passage Brett Parker-March-2011-BNL </vt:lpstr>
      <vt:lpstr>Integration into Machine: IR-Design</vt:lpstr>
      <vt:lpstr>The Pillars of the eRHIC Physics program</vt:lpstr>
      <vt:lpstr>Position resolution vs. B-field</vt:lpstr>
      <vt:lpstr>Deep Inelastic Scattering</vt:lpstr>
      <vt:lpstr>How to detect coherent/in-coherent events in ep/A ?</vt:lpstr>
      <vt:lpstr>How to detect coherent/in-coherent events in ep/A ?</vt:lpstr>
      <vt:lpstr>Latest beam optics for outgoing nominal protons</vt:lpstr>
      <vt:lpstr>Kinematics of semi-inclusive hadrons</vt:lpstr>
      <vt:lpstr>Kinematics of scat. electron</vt:lpstr>
      <vt:lpstr>Kinematics of scat. electron</vt:lpstr>
      <vt:lpstr>Golden Measurements: Physics of strong color fields</vt:lpstr>
      <vt:lpstr>Golden Measurements: Spin Physics</vt:lpstr>
      <vt:lpstr>Golden Measurements: 3D-Imaging in bT / kT</vt:lpstr>
      <vt:lpstr>What can PHENIX and STAR do?</vt:lpstr>
      <vt:lpstr>The New PheniX Spectrometer</vt:lpstr>
      <vt:lpstr>STAR Experiment as of 2014</vt:lpstr>
      <vt:lpstr>eRHIC phase 1:  kinematic range</vt:lpstr>
      <vt:lpstr>Evolving from STAR into eSTAR</vt:lpstr>
      <vt:lpstr>The Physics we want to study</vt:lpstr>
      <vt:lpstr>What will the current PheniX see</vt:lpstr>
      <vt:lpstr>What can we detect</vt:lpstr>
      <vt:lpstr>Processes used to study the Physics</vt:lpstr>
      <vt:lpstr>February 12, 2011, IP configuration for eRHIC</vt:lpstr>
      <vt:lpstr>Design Nikolai Smirnov, CDF (BaBar) magnet</vt:lpstr>
      <vt:lpstr>Design Nikolai Smirnov, CDF (BaBar) magnet II</vt:lpstr>
      <vt:lpstr>Kinematics of scat. electron</vt:lpstr>
      <vt:lpstr>Kinematics of semi-inclusive hadrons</vt:lpstr>
      <vt:lpstr>Kinematics of exclusive hadrons</vt:lpstr>
      <vt:lpstr>Deep Inelastic Scattering</vt:lpstr>
      <vt:lpstr>Probing Gluonic Structure of Nuclear Forces</vt:lpstr>
      <vt:lpstr>Magnetic Field: Super simple resolution estimates</vt:lpstr>
      <vt:lpstr>“Easier” Solenoid Field – 2T vs. 4T?</vt:lpstr>
      <vt:lpstr>Multiple scattering contribution</vt:lpstr>
      <vt:lpstr>dp/p angular dependence</vt:lpstr>
      <vt:lpstr>Solenoid and Dipole field</vt:lpstr>
      <vt:lpstr>Magnetic Field Considerations</vt:lpstr>
      <vt:lpstr>Some Info on RadCors</vt:lpstr>
      <vt:lpstr>Why are RadCor important?</vt:lpstr>
      <vt:lpstr>Technology choices and needed R&amp;D</vt:lpstr>
      <vt:lpstr> STAR → eSTAR</vt:lpstr>
      <vt:lpstr>Detection efficiency of Breakup Neutrons</vt:lpstr>
      <vt:lpstr>First Model of eRHIC Detector</vt:lpstr>
      <vt:lpstr>Deep Inelastic Scattering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467</cp:revision>
  <cp:lastPrinted>2010-06-10T01:25:59Z</cp:lastPrinted>
  <dcterms:created xsi:type="dcterms:W3CDTF">2011-06-20T13:18:20Z</dcterms:created>
  <dcterms:modified xsi:type="dcterms:W3CDTF">2011-12-14T20:51:57Z</dcterms:modified>
</cp:coreProperties>
</file>