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2"/>
  </p:notesMasterIdLst>
  <p:handoutMasterIdLst>
    <p:handoutMasterId r:id="rId13"/>
  </p:handoutMasterIdLst>
  <p:sldIdLst>
    <p:sldId id="290" r:id="rId2"/>
    <p:sldId id="392" r:id="rId3"/>
    <p:sldId id="389" r:id="rId4"/>
    <p:sldId id="388" r:id="rId5"/>
    <p:sldId id="387" r:id="rId6"/>
    <p:sldId id="390" r:id="rId7"/>
    <p:sldId id="391" r:id="rId8"/>
    <p:sldId id="339" r:id="rId9"/>
    <p:sldId id="356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FF"/>
    <a:srgbClr val="CC66FF"/>
    <a:srgbClr val="FFF6D2"/>
    <a:srgbClr val="66CCFF"/>
    <a:srgbClr val="0080FF"/>
    <a:srgbClr val="FFCC66"/>
    <a:srgbClr val="FFFF00"/>
    <a:srgbClr val="00FF00"/>
    <a:srgbClr val="FF00FF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896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w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94E1-F114-6A44-97AB-483D51EAA8CD}" type="datetimeFigureOut">
              <a:rPr lang="en-US" smtClean="0"/>
              <a:pPr/>
              <a:t>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7ECC-CBA3-4845-9579-E6587E566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3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F3EA-3C25-F547-BF2D-324B0C4B32B8}" type="datetimeFigureOut">
              <a:rPr lang="en-US" smtClean="0"/>
              <a:pPr/>
              <a:t>1/10/12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D76A-D2C9-F441-A00A-6D9C956C8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C09-4708-7049-BCF4-556DF7DC67CA}" type="datetime1">
              <a:rPr lang="en-US" smtClean="0"/>
              <a:t>1/10/12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3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643295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CAA-9C2D-AF43-8DDE-38786FE50394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099" y="211139"/>
            <a:ext cx="787399" cy="6142036"/>
          </a:xfrm>
        </p:spPr>
        <p:txBody>
          <a:bodyPr vert="eaVert"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223839"/>
            <a:ext cx="7772399" cy="61293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2074" y="6416675"/>
            <a:ext cx="1113019" cy="365125"/>
          </a:xfrm>
        </p:spPr>
        <p:txBody>
          <a:bodyPr/>
          <a:lstStyle/>
          <a:p>
            <a:fld id="{E0D7DE83-2B4D-CB4C-89A2-BBD0D0569109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4521842" cy="365125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D422-E46F-2349-BA3F-1714F141DC6D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FB3B-3426-F149-AB72-4E37DB1014DF}" type="datetime1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9632"/>
            <a:ext cx="7772400" cy="609264"/>
          </a:xfrm>
        </p:spPr>
        <p:txBody>
          <a:bodyPr/>
          <a:lstStyle>
            <a:lvl1pPr>
              <a:defRPr sz="320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123-3059-3A45-A646-5995F8E99F84}" type="datetime1">
              <a:rPr lang="en-US" smtClean="0"/>
              <a:t>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7163-5DC3-6544-89E5-CE0845562594}" type="datetime1">
              <a:rPr lang="en-US" smtClean="0"/>
              <a:t>1/10/12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7264"/>
            <a:ext cx="8229600" cy="62277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830039"/>
            <a:ext cx="4038600" cy="5466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830039"/>
            <a:ext cx="4038600" cy="5466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E99-4FF7-BA45-8870-37B9709994F8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2700"/>
            <a:ext cx="7772400" cy="5341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10" y="818630"/>
            <a:ext cx="436387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97400" y="818630"/>
            <a:ext cx="4470400" cy="639762"/>
          </a:xfrm>
        </p:spPr>
        <p:txBody>
          <a:bodyPr anchor="ctr">
            <a:noAutofit/>
          </a:bodyPr>
          <a:lstStyle>
            <a:lvl1pPr marL="73152" indent="0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510" y="1458392"/>
            <a:ext cx="4363878" cy="4959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1458392"/>
            <a:ext cx="4422775" cy="49599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5291-270B-A946-81FD-AB58B198320B}" type="datetime1">
              <a:rPr lang="en-US" smtClean="0"/>
              <a:t>1/10/12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229600" cy="713178"/>
          </a:xfrm>
        </p:spPr>
        <p:txBody>
          <a:bodyPr anchor="ctr"/>
          <a:lstStyle>
            <a:lvl1pPr algn="r">
              <a:buNone/>
              <a:defRPr sz="32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6400" y="986227"/>
            <a:ext cx="2794000" cy="543044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986228"/>
            <a:ext cx="5486400" cy="54304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79B8-65B6-9347-88DE-80B40FF6DC5F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9DD04ED-F109-6C42-AAF7-B30F0C5655EA}" type="datetime1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5278" y="699537"/>
            <a:ext cx="8712522" cy="56917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15283" y="6416675"/>
            <a:ext cx="86981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fld id="{1FE5114B-6EC1-7D49-9895-4182E06F7E61}" type="datetime1">
              <a:rPr lang="en-US" smtClean="0"/>
              <a:t>1/10/12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31371" y="6416675"/>
            <a:ext cx="4535354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b="1" i="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fld id="{74E37A68-6CDC-BF4C-A518-F2B8A7AD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nl-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  <p:sldLayoutId id="2147483734" r:id="rId4"/>
    <p:sldLayoutId id="2147483735" r:id="rId5"/>
    <p:sldLayoutId id="2147483732" r:id="rId6"/>
    <p:sldLayoutId id="2147483733" r:id="rId7"/>
    <p:sldLayoutId id="2147483736" r:id="rId8"/>
    <p:sldLayoutId id="2147483737" r:id="rId9"/>
    <p:sldLayoutId id="2147483738" r:id="rId10"/>
    <p:sldLayoutId id="2147483739" r:id="rId11"/>
  </p:sldLayoutIdLst>
  <p:hf hdr="0" dt="0"/>
  <p:txStyles>
    <p:titleStyle>
      <a:lvl1pPr algn="r" rtl="0" eaLnBrk="1" latinLnBrk="0" hangingPunct="1">
        <a:spcBef>
          <a:spcPct val="0"/>
        </a:spcBef>
        <a:buNone/>
        <a:defRPr kumimoji="0" sz="3000" b="1" kern="1200" spc="-100" baseline="0">
          <a:solidFill>
            <a:srgbClr val="CC66FF"/>
          </a:solidFill>
          <a:latin typeface="Comic Sans MS"/>
          <a:ea typeface="+mj-ea"/>
          <a:cs typeface="Comic Sans M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rgbClr val="CC66FF"/>
        </a:buClr>
        <a:buSzPct val="95000"/>
        <a:buFont typeface="Wingdings" charset="2"/>
        <a:buChar char="q"/>
        <a:defRPr kumimoji="0" sz="2000" b="1" i="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0664" indent="-285750" algn="l" rtl="0" eaLnBrk="1" latinLnBrk="0" hangingPunct="1">
        <a:spcBef>
          <a:spcPct val="20000"/>
        </a:spcBef>
        <a:buClr>
          <a:srgbClr val="CC66FF"/>
        </a:buClr>
        <a:buSzPct val="90000"/>
        <a:buFont typeface="Wingdings" charset="2"/>
        <a:buChar char="u"/>
        <a:defRPr kumimoji="0" sz="1800" b="1" i="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996696" indent="-228600" algn="l" rtl="0" eaLnBrk="1" latinLnBrk="0" hangingPunct="1">
        <a:spcBef>
          <a:spcPct val="20000"/>
        </a:spcBef>
        <a:buClr>
          <a:srgbClr val="CC66FF"/>
        </a:buClr>
        <a:buSzPct val="150000"/>
        <a:buFont typeface="Wingdings" charset="2"/>
        <a:buChar char="§"/>
        <a:defRPr kumimoji="0" sz="1600" b="1" i="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261872" indent="-228600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²"/>
        <a:defRPr kumimoji="0" sz="1400" b="1" i="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1481328" indent="-210312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ü"/>
        <a:defRPr kumimoji="0" sz="1200" b="1" i="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5.e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6.e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7.e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8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0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3.e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800" dirty="0" smtClean="0"/>
              <a:t>Collected Luminosity with transverse Polarization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7" name="Group 303"/>
          <p:cNvGraphicFramePr>
            <a:graphicFrameLocks noGrp="1"/>
          </p:cNvGraphicFramePr>
          <p:nvPr/>
        </p:nvGraphicFramePr>
        <p:xfrm>
          <a:off x="397937" y="1049873"/>
          <a:ext cx="8610600" cy="3474720"/>
        </p:xfrm>
        <a:graphic>
          <a:graphicData uri="http://schemas.openxmlformats.org/drawingml/2006/table">
            <a:tbl>
              <a:tblPr/>
              <a:tblGrid>
                <a:gridCol w="1938867"/>
                <a:gridCol w="1490133"/>
                <a:gridCol w="1981200"/>
                <a:gridCol w="1676400"/>
                <a:gridCol w="15240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2001 (Run 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0.15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0.25 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0.16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2.7 pb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8.5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2008 (Run8)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5.2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7.8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  <a:endParaRPr lang="en-US" b="1" baseline="30000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25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~50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97937" y="4957363"/>
            <a:ext cx="733425" cy="3720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CC66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362" y="4957363"/>
            <a:ext cx="7903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a sampled 16 pb</a:t>
            </a:r>
            <a:r>
              <a:rPr lang="en-US" b="1" baseline="30000" dirty="0" smtClean="0">
                <a:latin typeface="Comic Sans MS"/>
                <a:cs typeface="Comic Sans MS"/>
              </a:rPr>
              <a:t>-1 </a:t>
            </a:r>
            <a:r>
              <a:rPr lang="en-US" b="1" dirty="0" smtClean="0">
                <a:latin typeface="Comic Sans MS"/>
                <a:cs typeface="Comic Sans MS"/>
              </a:rPr>
              <a:t>in Run-12 would allow to study different </a:t>
            </a:r>
          </a:p>
          <a:p>
            <a:pPr algn="ctr"/>
            <a:r>
              <a:rPr lang="en-US" b="1" dirty="0">
                <a:latin typeface="Comic Sans MS"/>
                <a:cs typeface="Comic Sans MS"/>
              </a:rPr>
              <a:t>o</a:t>
            </a:r>
            <a:r>
              <a:rPr lang="en-US" b="1" dirty="0" smtClean="0">
                <a:latin typeface="Comic Sans MS"/>
                <a:cs typeface="Comic Sans MS"/>
              </a:rPr>
              <a:t>bservables, which can distinguish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dirty="0" smtClean="0">
                <a:latin typeface="Comic Sans MS"/>
                <a:cs typeface="Comic Sans MS"/>
              </a:rPr>
              <a:t> from </a:t>
            </a:r>
            <a:r>
              <a:rPr lang="en-US" b="1" dirty="0" err="1" smtClean="0">
                <a:latin typeface="Comic Sans MS"/>
                <a:cs typeface="Comic Sans MS"/>
              </a:rPr>
              <a:t>transversity</a:t>
            </a:r>
            <a:r>
              <a:rPr lang="en-US" b="1" dirty="0" smtClean="0">
                <a:latin typeface="Comic Sans MS"/>
                <a:cs typeface="Comic Sans MS"/>
              </a:rPr>
              <a:t> x Collins </a:t>
            </a:r>
          </a:p>
          <a:p>
            <a:pPr algn="ctr"/>
            <a:r>
              <a:rPr lang="en-US" b="1" dirty="0">
                <a:latin typeface="Comic Sans MS"/>
                <a:cs typeface="Comic Sans MS"/>
              </a:rPr>
              <a:t>c</a:t>
            </a:r>
            <a:r>
              <a:rPr lang="en-US" b="1" dirty="0" smtClean="0">
                <a:latin typeface="Comic Sans MS"/>
                <a:cs typeface="Comic Sans MS"/>
              </a:rPr>
              <a:t>ontribution to </a:t>
            </a: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 </a:t>
            </a:r>
            <a:r>
              <a:rPr lang="en-US" b="1" dirty="0" smtClean="0">
                <a:latin typeface="Comic Sans MS"/>
                <a:cs typeface="Comic Sans MS"/>
              </a:rPr>
              <a:t>with a high statistics dataset</a:t>
            </a:r>
            <a:endParaRPr lang="en-US" b="1" baseline="-25000" dirty="0" smtClean="0">
              <a:latin typeface="Comic Sans MS"/>
              <a:cs typeface="Comic Sans MS"/>
            </a:endParaRPr>
          </a:p>
          <a:p>
            <a:pPr algn="ctr"/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dirty="0" smtClean="0">
                <a:latin typeface="Comic Sans MS"/>
                <a:cs typeface="Comic Sans MS"/>
              </a:rPr>
              <a:t>nd resolve </a:t>
            </a: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theory puzzles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800" dirty="0" smtClean="0"/>
              <a:t>Collected Luminosity with longitudinal Polarization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Group 301"/>
          <p:cNvGraphicFramePr>
            <a:graphicFrameLocks noGrp="1"/>
          </p:cNvGraphicFramePr>
          <p:nvPr/>
        </p:nvGraphicFramePr>
        <p:xfrm>
          <a:off x="411372" y="1721370"/>
          <a:ext cx="8610600" cy="4267200"/>
        </p:xfrm>
        <a:graphic>
          <a:graphicData uri="http://schemas.openxmlformats.org/drawingml/2006/table">
            <a:tbl>
              <a:tblPr/>
              <a:tblGrid>
                <a:gridCol w="1925428"/>
                <a:gridCol w="1503572"/>
                <a:gridCol w="2111695"/>
                <a:gridCol w="1545905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2002 (Run 2)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2004 (Run 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3.4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3.1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7.5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6.8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0.08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14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16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25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27.5 / 9.5pb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12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~50%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</a:t>
            </a:r>
            <a:r>
              <a:rPr lang="en-US" dirty="0" smtClean="0"/>
              <a:t>Puzzle: TMD vs. Twist-3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530225" y="882651"/>
            <a:ext cx="7724775" cy="3514725"/>
            <a:chOff x="885825" y="2101851"/>
            <a:chExt cx="7724775" cy="3514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5825" y="2178051"/>
              <a:ext cx="7724775" cy="34385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2101851"/>
              <a:ext cx="61373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A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N</a:t>
              </a:r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 for jets and/or direct photon will resolve things</a:t>
              </a: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                                                                        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arXiv:1103.1591</a:t>
              </a:r>
              <a:endPara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1300" y="4902200"/>
            <a:ext cx="9260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Directly obtained: </a:t>
            </a:r>
            <a:r>
              <a:rPr lang="en-US" b="1" dirty="0" smtClean="0">
                <a:latin typeface="Comic Sans MS"/>
                <a:cs typeface="Comic Sans MS"/>
              </a:rPr>
              <a:t>twist-3 extraction from 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</a:p>
          <a:p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New </a:t>
            </a:r>
            <a:r>
              <a:rPr lang="en-US" b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Sivers</a:t>
            </a:r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: </a:t>
            </a:r>
            <a:r>
              <a:rPr lang="en-US" b="1" dirty="0" smtClean="0">
                <a:latin typeface="Comic Sans MS"/>
                <a:cs typeface="Comic Sans MS"/>
              </a:rPr>
              <a:t>extracted in TMD formalism new SIDIS-data; </a:t>
            </a:r>
            <a:r>
              <a:rPr lang="en-US" sz="1200" b="1" dirty="0" err="1" smtClean="0">
                <a:latin typeface="Comic Sans MS"/>
                <a:cs typeface="Comic Sans MS"/>
              </a:rPr>
              <a:t>Anselmino</a:t>
            </a:r>
            <a:r>
              <a:rPr lang="en-US" sz="1200" b="1" dirty="0">
                <a:latin typeface="Comic Sans MS"/>
                <a:cs typeface="Comic Sans MS"/>
              </a:rPr>
              <a:t> </a:t>
            </a:r>
            <a:r>
              <a:rPr lang="en-US" sz="1200" b="1" dirty="0" smtClean="0">
                <a:latin typeface="Comic Sans MS"/>
                <a:cs typeface="Comic Sans MS"/>
              </a:rPr>
              <a:t>2009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Old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Sivers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: </a:t>
            </a:r>
            <a:r>
              <a:rPr lang="en-US" b="1" dirty="0" smtClean="0">
                <a:latin typeface="Comic Sans MS"/>
                <a:cs typeface="Comic Sans MS"/>
              </a:rPr>
              <a:t>earlier extraction </a:t>
            </a:r>
            <a:r>
              <a:rPr lang="en-US" b="1" dirty="0">
                <a:latin typeface="Comic Sans MS"/>
                <a:cs typeface="Comic Sans MS"/>
              </a:rPr>
              <a:t>in TMD formalism </a:t>
            </a:r>
            <a:r>
              <a:rPr lang="en-US" b="1" dirty="0" smtClean="0">
                <a:latin typeface="Comic Sans MS"/>
                <a:cs typeface="Comic Sans MS"/>
              </a:rPr>
              <a:t>from </a:t>
            </a:r>
            <a:r>
              <a:rPr lang="en-US" b="1" dirty="0">
                <a:latin typeface="Comic Sans MS"/>
                <a:cs typeface="Comic Sans MS"/>
              </a:rPr>
              <a:t>SIDIS-</a:t>
            </a:r>
            <a:r>
              <a:rPr lang="en-US" b="1" dirty="0" smtClean="0">
                <a:latin typeface="Comic Sans MS"/>
                <a:cs typeface="Comic Sans MS"/>
              </a:rPr>
              <a:t>data; </a:t>
            </a:r>
            <a:r>
              <a:rPr lang="en-US" sz="1200" b="1" dirty="0" err="1" smtClean="0">
                <a:latin typeface="Comic Sans MS"/>
                <a:cs typeface="Comic Sans MS"/>
              </a:rPr>
              <a:t>Anselmino</a:t>
            </a:r>
            <a:r>
              <a:rPr lang="en-US" sz="1200" b="1" dirty="0">
                <a:latin typeface="Comic Sans MS"/>
                <a:cs typeface="Comic Sans MS"/>
              </a:rPr>
              <a:t> </a:t>
            </a:r>
            <a:r>
              <a:rPr lang="en-US" sz="1200" b="1" dirty="0" smtClean="0">
                <a:latin typeface="Comic Sans MS"/>
                <a:cs typeface="Comic Sans MS"/>
              </a:rPr>
              <a:t>2005</a:t>
            </a:r>
            <a:endParaRPr lang="en-US" sz="1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2299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measure at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30000" dirty="0" err="1" smtClean="0"/>
              <a:t>↑</a:t>
            </a:r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0300" y="982990"/>
            <a:ext cx="1575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SIVERS</a:t>
            </a:r>
            <a:endParaRPr lang="en-US" sz="2800" b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6329" y="957590"/>
            <a:ext cx="39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66FF"/>
                </a:solidFill>
                <a:latin typeface="Comic Sans MS"/>
                <a:cs typeface="Comic Sans MS"/>
              </a:rPr>
              <a:t>Transversity</a:t>
            </a:r>
            <a:r>
              <a:rPr lang="en-US" sz="2800" b="1" dirty="0" smtClean="0">
                <a:solidFill>
                  <a:srgbClr val="FF66FF"/>
                </a:solidFill>
                <a:latin typeface="Comic Sans MS"/>
                <a:cs typeface="Comic Sans MS"/>
              </a:rPr>
              <a:t> x Collins</a:t>
            </a:r>
            <a:endParaRPr lang="en-US" sz="2800" b="1" dirty="0">
              <a:solidFill>
                <a:srgbClr val="FF66FF"/>
              </a:solidFill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1506210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81500" y="957590"/>
            <a:ext cx="0" cy="4173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2600" y="2032000"/>
            <a:ext cx="380104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jets in FMS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endParaRPr lang="en-US" b="1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for </a:t>
            </a:r>
            <a:r>
              <a:rPr lang="en-US" b="1" dirty="0" smtClean="0">
                <a:latin typeface="Comic Sans MS"/>
                <a:cs typeface="Comic Sans MS"/>
              </a:rPr>
              <a:t>direct photons </a:t>
            </a:r>
            <a:r>
              <a:rPr lang="en-US" b="1" dirty="0">
                <a:latin typeface="Comic Sans MS"/>
                <a:cs typeface="Comic Sans MS"/>
              </a:rPr>
              <a:t>in FMS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endParaRPr lang="en-US" b="1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for </a:t>
            </a:r>
            <a:r>
              <a:rPr lang="en-US" b="1" dirty="0" smtClean="0">
                <a:latin typeface="Comic Sans MS"/>
                <a:cs typeface="Comic Sans MS"/>
              </a:rPr>
              <a:t>J/</a:t>
            </a:r>
            <a:r>
              <a:rPr lang="en-US" b="1" dirty="0" err="1" smtClean="0">
                <a:latin typeface="Comic Sans MS"/>
                <a:cs typeface="Comic Sans MS"/>
              </a:rPr>
              <a:t>ψ</a:t>
            </a:r>
            <a:r>
              <a:rPr lang="en-US" b="1" dirty="0" smtClean="0">
                <a:latin typeface="Comic Sans MS"/>
                <a:cs typeface="Comic Sans MS"/>
              </a:rPr>
              <a:t> do we see </a:t>
            </a:r>
          </a:p>
          <a:p>
            <a:pPr>
              <a:buClr>
                <a:srgbClr val="FF00FF"/>
              </a:buClr>
            </a:pPr>
            <a:r>
              <a:rPr lang="en-US" b="1" dirty="0" smtClean="0">
                <a:latin typeface="Comic Sans MS"/>
                <a:cs typeface="Comic Sans MS"/>
              </a:rPr>
              <a:t>       the same as PHENIX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3600" y="2032000"/>
            <a:ext cx="45576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+/-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 azimuthal distribution in jets</a:t>
            </a:r>
          </a:p>
          <a:p>
            <a:pPr>
              <a:buClr>
                <a:srgbClr val="FF00FF"/>
              </a:buClr>
            </a:pPr>
            <a:r>
              <a:rPr lang="en-US" b="1" dirty="0" smtClean="0">
                <a:latin typeface="Comic Sans MS"/>
                <a:cs typeface="Comic Sans MS"/>
              </a:rPr>
              <a:t>   mid to forward rapidity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Interference fragmentation function</a:t>
            </a:r>
          </a:p>
          <a:p>
            <a:pPr>
              <a:buClr>
                <a:srgbClr val="FF00FF"/>
              </a:buClr>
            </a:pPr>
            <a:r>
              <a:rPr lang="en-US" b="1" dirty="0" smtClean="0">
                <a:latin typeface="Comic Sans MS"/>
                <a:cs typeface="Comic Sans MS"/>
                <a:sym typeface="Wingdings"/>
              </a:rPr>
              <a:t>    mid to forward rapidity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2335" y="4381500"/>
            <a:ext cx="598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for 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 and </a:t>
            </a:r>
            <a:r>
              <a:rPr lang="en-US" b="1" dirty="0" smtClean="0"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in </a:t>
            </a:r>
            <a:r>
              <a:rPr lang="en-US" b="1" dirty="0" smtClean="0">
                <a:latin typeface="Comic Sans MS"/>
                <a:cs typeface="Comic Sans MS"/>
              </a:rPr>
              <a:t>FMS with increased </a:t>
            </a:r>
            <a:r>
              <a:rPr lang="en-US" b="1" dirty="0" err="1" smtClean="0">
                <a:latin typeface="Comic Sans MS"/>
                <a:cs typeface="Comic Sans MS"/>
              </a:rPr>
              <a:t>p</a:t>
            </a:r>
            <a:r>
              <a:rPr lang="en-US" b="1" baseline="-25000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coverage</a:t>
            </a:r>
            <a:endParaRPr lang="en-US" b="1" dirty="0">
              <a:latin typeface="Comic Sans MS"/>
              <a:cs typeface="Comic Sans M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97946" y="5304830"/>
            <a:ext cx="733425" cy="3720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CC66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5283134"/>
            <a:ext cx="5384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Combined with 2011 transverse 500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r>
              <a:rPr lang="en-US" b="1" dirty="0" smtClean="0">
                <a:latin typeface="Comic Sans MS"/>
                <a:cs typeface="Comic Sans MS"/>
              </a:rPr>
              <a:t> data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Powerful dataset to attack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mystery</a:t>
            </a: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7115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Projections for how well we will do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30466" r="25581" b="21390"/>
          <a:stretch/>
        </p:blipFill>
        <p:spPr bwMode="auto">
          <a:xfrm>
            <a:off x="0" y="638897"/>
            <a:ext cx="4718529" cy="35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22025" r="12003" b="14020"/>
          <a:stretch>
            <a:fillRect/>
          </a:stretch>
        </p:blipFill>
        <p:spPr bwMode="auto">
          <a:xfrm>
            <a:off x="4254500" y="3047775"/>
            <a:ext cx="4813300" cy="37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191" y="4533900"/>
            <a:ext cx="3830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mic Sans MS"/>
                <a:cs typeface="Comic Sans MS"/>
              </a:rPr>
              <a:t>Statistical error estimate  shown is for </a:t>
            </a:r>
            <a:endParaRPr lang="en-US" sz="1400" b="1" dirty="0" smtClean="0">
              <a:latin typeface="Comic Sans MS"/>
              <a:cs typeface="Comic Sans MS"/>
            </a:endParaRPr>
          </a:p>
          <a:p>
            <a:r>
              <a:rPr lang="en-US" sz="1400" b="1" dirty="0" smtClean="0">
                <a:latin typeface="Comic Sans MS"/>
                <a:cs typeface="Comic Sans MS"/>
              </a:rPr>
              <a:t>20 </a:t>
            </a:r>
            <a:r>
              <a:rPr lang="en-US" sz="1400" b="1" dirty="0">
                <a:latin typeface="Comic Sans MS"/>
                <a:cs typeface="Comic Sans MS"/>
              </a:rPr>
              <a:t>pb</a:t>
            </a:r>
            <a:r>
              <a:rPr lang="en-US" sz="1400" b="1" baseline="30000" dirty="0">
                <a:latin typeface="Comic Sans MS"/>
                <a:cs typeface="Comic Sans MS"/>
              </a:rPr>
              <a:t>-</a:t>
            </a:r>
            <a:r>
              <a:rPr lang="en-US" sz="1400" b="1" baseline="30000" dirty="0" smtClean="0">
                <a:latin typeface="Comic Sans MS"/>
                <a:cs typeface="Comic Sans MS"/>
              </a:rPr>
              <a:t>1 </a:t>
            </a:r>
            <a:r>
              <a:rPr lang="en-US" sz="1400" b="1" dirty="0" smtClean="0">
                <a:latin typeface="Comic Sans MS"/>
                <a:cs typeface="Comic Sans MS"/>
              </a:rPr>
              <a:t>and 60% </a:t>
            </a:r>
            <a:r>
              <a:rPr lang="en-US" sz="1400" b="1" dirty="0" err="1" smtClean="0">
                <a:latin typeface="Comic Sans MS"/>
                <a:cs typeface="Comic Sans MS"/>
              </a:rPr>
              <a:t>polarisation</a:t>
            </a:r>
            <a:r>
              <a:rPr lang="en-US" sz="1400" b="1" dirty="0" smtClean="0">
                <a:latin typeface="Comic Sans MS"/>
                <a:cs typeface="Comic Sans MS"/>
              </a:rPr>
              <a:t>, </a:t>
            </a:r>
          </a:p>
          <a:p>
            <a:r>
              <a:rPr lang="en-US" sz="1400" b="1" dirty="0" smtClean="0">
                <a:latin typeface="Comic Sans MS"/>
                <a:cs typeface="Comic Sans MS"/>
                <a:sym typeface="Wingdings"/>
              </a:rPr>
              <a:t> 16pb</a:t>
            </a:r>
            <a:r>
              <a:rPr lang="en-US" sz="1400" b="1" baseline="30000" dirty="0" smtClean="0">
                <a:latin typeface="Comic Sans MS"/>
                <a:cs typeface="Comic Sans MS"/>
                <a:sym typeface="Wingdings"/>
              </a:rPr>
              <a:t>-1</a:t>
            </a:r>
            <a:r>
              <a:rPr lang="en-US" sz="1400" b="1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400" b="1" dirty="0" smtClean="0">
                <a:latin typeface="Comic Sans MS"/>
                <a:cs typeface="Comic Sans MS"/>
              </a:rPr>
              <a:t>therefore </a:t>
            </a:r>
            <a:r>
              <a:rPr lang="en-US" sz="1400" b="1" dirty="0">
                <a:latin typeface="Comic Sans MS"/>
                <a:cs typeface="Comic Sans MS"/>
              </a:rPr>
              <a:t>error bars projected </a:t>
            </a:r>
            <a:endParaRPr lang="en-US" sz="1400" b="1" dirty="0" smtClean="0">
              <a:latin typeface="Comic Sans MS"/>
              <a:cs typeface="Comic Sans MS"/>
            </a:endParaRPr>
          </a:p>
          <a:p>
            <a:r>
              <a:rPr lang="en-US" sz="1400" b="1" dirty="0" smtClean="0">
                <a:latin typeface="Comic Sans MS"/>
                <a:cs typeface="Comic Sans MS"/>
              </a:rPr>
              <a:t>to </a:t>
            </a:r>
            <a:r>
              <a:rPr lang="en-US" sz="1400" b="1" dirty="0">
                <a:latin typeface="Comic Sans MS"/>
                <a:cs typeface="Comic Sans MS"/>
              </a:rPr>
              <a:t>be ~10% larger than shown</a:t>
            </a:r>
            <a:r>
              <a:rPr lang="en-US" sz="1400" b="1" dirty="0" smtClean="0">
                <a:latin typeface="Comic Sans MS"/>
                <a:cs typeface="Comic Sans MS"/>
              </a:rPr>
              <a:t>.</a:t>
            </a:r>
            <a:endParaRPr lang="en-US" sz="14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066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4100" y="2946400"/>
            <a:ext cx="196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FF"/>
                </a:solidFill>
                <a:latin typeface="Comic Sans MS"/>
                <a:cs typeface="Comic Sans MS"/>
              </a:rPr>
              <a:t>BACKUP</a:t>
            </a:r>
            <a:endParaRPr lang="en-US" sz="3600" b="1" dirty="0">
              <a:solidFill>
                <a:srgbClr val="FF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3001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Spin-Dependent Fragmentation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7547-D230-4844-B5F5-3709C9C9605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1279" y="920015"/>
            <a:ext cx="5051425" cy="488950"/>
            <a:chOff x="260" y="2236"/>
            <a:chExt cx="3182" cy="308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60" y="2236"/>
              <a:ext cx="2923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tx1"/>
                  </a:solidFill>
                  <a:latin typeface="Comic Sans MS"/>
                  <a:cs typeface="Comic Sans MS"/>
                </a:rPr>
                <a:t>Collins fragmentation function</a:t>
              </a: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3168" y="2256"/>
            <a:ext cx="27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085" name="Equation" r:id="rId4" imgW="495000" imgH="520560" progId="Equation.3">
                    <p:embed/>
                  </p:oleObj>
                </mc:Choice>
                <mc:Fallback>
                  <p:oleObj name="Equation" r:id="rId4" imgW="495000" imgH="520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256"/>
                          <a:ext cx="27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1143000" y="1600200"/>
            <a:ext cx="7013575" cy="1839913"/>
            <a:chOff x="750" y="2832"/>
            <a:chExt cx="4418" cy="1159"/>
          </a:xfrm>
        </p:grpSpPr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1120" y="3384"/>
              <a:ext cx="1755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 rot="-4968522">
              <a:off x="1259" y="3151"/>
              <a:ext cx="58" cy="464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253" y="3040"/>
              <a:ext cx="230" cy="229"/>
              <a:chOff x="2140" y="1614"/>
              <a:chExt cx="288" cy="288"/>
            </a:xfrm>
          </p:grpSpPr>
          <p:sp>
            <p:nvSpPr>
              <p:cNvPr id="93" name="Oval 63"/>
              <p:cNvSpPr>
                <a:spLocks noChangeArrowheads="1"/>
              </p:cNvSpPr>
              <p:nvPr/>
            </p:nvSpPr>
            <p:spPr bwMode="auto">
              <a:xfrm rot="-723991">
                <a:off x="2140" y="1614"/>
                <a:ext cx="288" cy="288"/>
              </a:xfrm>
              <a:prstGeom prst="ellipse">
                <a:avLst/>
              </a:prstGeom>
              <a:solidFill>
                <a:srgbClr val="FFFF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64"/>
              <p:cNvSpPr>
                <a:spLocks noChangeArrowheads="1"/>
              </p:cNvSpPr>
              <p:nvPr/>
            </p:nvSpPr>
            <p:spPr bwMode="auto">
              <a:xfrm rot="-723991">
                <a:off x="2245" y="1634"/>
                <a:ext cx="144" cy="144"/>
              </a:xfrm>
              <a:prstGeom prst="ellipse">
                <a:avLst/>
              </a:prstGeom>
              <a:solidFill>
                <a:srgbClr val="FFFF99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65"/>
              <p:cNvSpPr>
                <a:spLocks noChangeArrowheads="1"/>
              </p:cNvSpPr>
              <p:nvPr/>
            </p:nvSpPr>
            <p:spPr bwMode="auto">
              <a:xfrm rot="-723991">
                <a:off x="2299" y="1671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005" y="3286"/>
              <a:ext cx="174" cy="175"/>
              <a:chOff x="3189" y="2112"/>
              <a:chExt cx="219" cy="219"/>
            </a:xfrm>
          </p:grpSpPr>
          <p:sp>
            <p:nvSpPr>
              <p:cNvPr id="90" name="Oval 67"/>
              <p:cNvSpPr>
                <a:spLocks noChangeAspect="1" noChangeArrowheads="1"/>
              </p:cNvSpPr>
              <p:nvPr/>
            </p:nvSpPr>
            <p:spPr bwMode="auto">
              <a:xfrm>
                <a:off x="3189" y="2112"/>
                <a:ext cx="219" cy="219"/>
              </a:xfrm>
              <a:prstGeom prst="ellipse">
                <a:avLst/>
              </a:prstGeom>
              <a:solidFill>
                <a:srgbClr val="00CC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68"/>
              <p:cNvSpPr>
                <a:spLocks noChangeAspect="1" noChangeArrowheads="1"/>
              </p:cNvSpPr>
              <p:nvPr/>
            </p:nvSpPr>
            <p:spPr bwMode="auto">
              <a:xfrm>
                <a:off x="3277" y="2134"/>
                <a:ext cx="109" cy="109"/>
              </a:xfrm>
              <a:prstGeom prst="ellipse">
                <a:avLst/>
              </a:prstGeom>
              <a:solidFill>
                <a:srgbClr val="00CC00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69"/>
              <p:cNvSpPr>
                <a:spLocks noChangeAspect="1" noChangeArrowheads="1"/>
              </p:cNvSpPr>
              <p:nvPr/>
            </p:nvSpPr>
            <p:spPr bwMode="auto">
              <a:xfrm>
                <a:off x="3320" y="2156"/>
                <a:ext cx="44" cy="44"/>
              </a:xfrm>
              <a:prstGeom prst="ellipse">
                <a:avLst/>
              </a:prstGeom>
              <a:solidFill>
                <a:srgbClr val="66FF66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" name="Line 70"/>
            <p:cNvSpPr>
              <a:spLocks noChangeShapeType="1"/>
            </p:cNvSpPr>
            <p:nvPr/>
          </p:nvSpPr>
          <p:spPr bwMode="auto">
            <a:xfrm rot="-4968522">
              <a:off x="1771" y="2977"/>
              <a:ext cx="280" cy="655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71"/>
            <p:cNvSpPr>
              <a:spLocks noChangeArrowheads="1"/>
            </p:cNvSpPr>
            <p:nvPr/>
          </p:nvSpPr>
          <p:spPr bwMode="auto">
            <a:xfrm rot="-2747936">
              <a:off x="1480" y="3291"/>
              <a:ext cx="207" cy="161"/>
            </a:xfrm>
            <a:prstGeom prst="irregularSeal2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947" y="3224"/>
              <a:ext cx="294" cy="29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zh-CN" sz="2500">
                  <a:solidFill>
                    <a:schemeClr val="bg2"/>
                  </a:solidFill>
                  <a:latin typeface="Arial" charset="0"/>
                  <a:sym typeface="Wingdings 2" pitchFamily="18" charset="2"/>
                </a:rPr>
                <a:t></a:t>
              </a:r>
              <a:endParaRPr lang="en-US" altLang="zh-CN" sz="3000">
                <a:solidFill>
                  <a:schemeClr val="bg2"/>
                </a:solidFill>
                <a:latin typeface="Arial" charset="0"/>
                <a:sym typeface="Wingdings 2" pitchFamily="18" charset="2"/>
              </a:endParaRPr>
            </a:p>
          </p:txBody>
        </p:sp>
        <p:sp>
          <p:nvSpPr>
            <p:cNvPr id="71" name="Rectangle 73"/>
            <p:cNvSpPr>
              <a:spLocks noChangeArrowheads="1"/>
            </p:cNvSpPr>
            <p:nvPr/>
          </p:nvSpPr>
          <p:spPr bwMode="auto">
            <a:xfrm>
              <a:off x="2328" y="2832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2400" b="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zh-CN" sz="32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" name="Text Box 74"/>
            <p:cNvSpPr txBox="1">
              <a:spLocks noChangeArrowheads="1"/>
            </p:cNvSpPr>
            <p:nvPr/>
          </p:nvSpPr>
          <p:spPr bwMode="auto">
            <a:xfrm>
              <a:off x="750" y="3441"/>
              <a:ext cx="557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200" b="0">
                  <a:solidFill>
                    <a:schemeClr val="tx1"/>
                  </a:solidFill>
                  <a:latin typeface="Arial" charset="0"/>
                </a:rPr>
                <a:t>quark</a:t>
              </a:r>
              <a:endParaRPr lang="en-US" altLang="zh-CN" sz="30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" name="Line 75"/>
            <p:cNvSpPr>
              <a:spLocks noChangeShapeType="1"/>
            </p:cNvSpPr>
            <p:nvPr/>
          </p:nvSpPr>
          <p:spPr bwMode="auto">
            <a:xfrm>
              <a:off x="3412" y="3384"/>
              <a:ext cx="175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6"/>
            <p:cNvSpPr>
              <a:spLocks noChangeShapeType="1"/>
            </p:cNvSpPr>
            <p:nvPr/>
          </p:nvSpPr>
          <p:spPr bwMode="auto">
            <a:xfrm rot="-4968522">
              <a:off x="3551" y="3151"/>
              <a:ext cx="58" cy="464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3297" y="3286"/>
              <a:ext cx="175" cy="175"/>
              <a:chOff x="3189" y="2112"/>
              <a:chExt cx="219" cy="219"/>
            </a:xfrm>
          </p:grpSpPr>
          <p:sp>
            <p:nvSpPr>
              <p:cNvPr id="87" name="Oval 78"/>
              <p:cNvSpPr>
                <a:spLocks noChangeAspect="1" noChangeArrowheads="1"/>
              </p:cNvSpPr>
              <p:nvPr/>
            </p:nvSpPr>
            <p:spPr bwMode="auto">
              <a:xfrm>
                <a:off x="3189" y="2112"/>
                <a:ext cx="219" cy="219"/>
              </a:xfrm>
              <a:prstGeom prst="ellipse">
                <a:avLst/>
              </a:prstGeom>
              <a:solidFill>
                <a:srgbClr val="00CC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79"/>
              <p:cNvSpPr>
                <a:spLocks noChangeAspect="1" noChangeArrowheads="1"/>
              </p:cNvSpPr>
              <p:nvPr/>
            </p:nvSpPr>
            <p:spPr bwMode="auto">
              <a:xfrm>
                <a:off x="3277" y="2134"/>
                <a:ext cx="109" cy="109"/>
              </a:xfrm>
              <a:prstGeom prst="ellipse">
                <a:avLst/>
              </a:prstGeom>
              <a:solidFill>
                <a:srgbClr val="00CC00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80"/>
              <p:cNvSpPr>
                <a:spLocks noChangeAspect="1" noChangeArrowheads="1"/>
              </p:cNvSpPr>
              <p:nvPr/>
            </p:nvSpPr>
            <p:spPr bwMode="auto">
              <a:xfrm>
                <a:off x="3320" y="2156"/>
                <a:ext cx="44" cy="44"/>
              </a:xfrm>
              <a:prstGeom prst="ellipse">
                <a:avLst/>
              </a:prstGeom>
              <a:solidFill>
                <a:srgbClr val="66FF66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3239" y="3224"/>
              <a:ext cx="294" cy="29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zh-CN" sz="2500">
                  <a:solidFill>
                    <a:schemeClr val="bg2"/>
                  </a:solidFill>
                  <a:latin typeface="Arial" charset="0"/>
                  <a:sym typeface="Wingdings 2" pitchFamily="18" charset="2"/>
                </a:rPr>
                <a:t></a:t>
              </a:r>
              <a:endParaRPr lang="en-US" altLang="zh-CN" sz="3000">
                <a:solidFill>
                  <a:schemeClr val="bg2"/>
                </a:solidFill>
                <a:latin typeface="Arial" charset="0"/>
                <a:sym typeface="Wingdings 2" pitchFamily="18" charset="2"/>
              </a:endParaRPr>
            </a:p>
          </p:txBody>
        </p: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4546" y="3507"/>
              <a:ext cx="230" cy="230"/>
              <a:chOff x="2140" y="1614"/>
              <a:chExt cx="288" cy="288"/>
            </a:xfrm>
          </p:grpSpPr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 rot="-723991">
                <a:off x="2140" y="1614"/>
                <a:ext cx="288" cy="288"/>
              </a:xfrm>
              <a:prstGeom prst="ellipse">
                <a:avLst/>
              </a:prstGeom>
              <a:solidFill>
                <a:srgbClr val="FFFF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 rot="-723991">
                <a:off x="2245" y="1634"/>
                <a:ext cx="144" cy="144"/>
              </a:xfrm>
              <a:prstGeom prst="ellipse">
                <a:avLst/>
              </a:prstGeom>
              <a:solidFill>
                <a:srgbClr val="FFFF99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 rot="-723991">
                <a:off x="2299" y="1671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Line 86"/>
            <p:cNvSpPr>
              <a:spLocks noChangeShapeType="1"/>
            </p:cNvSpPr>
            <p:nvPr/>
          </p:nvSpPr>
          <p:spPr bwMode="auto">
            <a:xfrm rot="4968522" flipV="1">
              <a:off x="4063" y="3144"/>
              <a:ext cx="280" cy="656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7"/>
            <p:cNvSpPr>
              <a:spLocks noChangeArrowheads="1"/>
            </p:cNvSpPr>
            <p:nvPr/>
          </p:nvSpPr>
          <p:spPr bwMode="auto">
            <a:xfrm>
              <a:off x="4621" y="3761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2400" b="0">
                  <a:solidFill>
                    <a:schemeClr val="tx1"/>
                  </a:solidFill>
                  <a:latin typeface="Arial" charset="0"/>
                </a:rPr>
                <a:t>h</a:t>
              </a:r>
              <a:endParaRPr lang="en-US" altLang="zh-CN" sz="32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0" name="Text Box 88"/>
            <p:cNvSpPr txBox="1">
              <a:spLocks noChangeArrowheads="1"/>
            </p:cNvSpPr>
            <p:nvPr/>
          </p:nvSpPr>
          <p:spPr bwMode="auto">
            <a:xfrm>
              <a:off x="3043" y="3441"/>
              <a:ext cx="557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200" b="0">
                  <a:solidFill>
                    <a:schemeClr val="tx1"/>
                  </a:solidFill>
                  <a:latin typeface="Arial" charset="0"/>
                </a:rPr>
                <a:t>quark</a:t>
              </a:r>
              <a:endParaRPr lang="en-US" altLang="zh-CN" sz="30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" name="Text Box 89"/>
            <p:cNvSpPr txBox="1">
              <a:spLocks noChangeArrowheads="1"/>
            </p:cNvSpPr>
            <p:nvPr/>
          </p:nvSpPr>
          <p:spPr bwMode="auto">
            <a:xfrm>
              <a:off x="2962" y="3113"/>
              <a:ext cx="249" cy="3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3000" b="0">
                  <a:solidFill>
                    <a:schemeClr val="tx1"/>
                  </a:solidFill>
                  <a:latin typeface="Arial" charset="0"/>
                </a:rPr>
                <a:t>_</a:t>
              </a:r>
            </a:p>
          </p:txBody>
        </p:sp>
        <p:sp>
          <p:nvSpPr>
            <p:cNvPr id="82" name="AutoShape 90"/>
            <p:cNvSpPr>
              <a:spLocks noChangeArrowheads="1"/>
            </p:cNvSpPr>
            <p:nvPr/>
          </p:nvSpPr>
          <p:spPr bwMode="auto">
            <a:xfrm rot="-2747936">
              <a:off x="3772" y="3291"/>
              <a:ext cx="207" cy="162"/>
            </a:xfrm>
            <a:prstGeom prst="irregularSeal2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Text Box 92"/>
          <p:cNvSpPr txBox="1">
            <a:spLocks noChangeArrowheads="1"/>
          </p:cNvSpPr>
          <p:nvPr/>
        </p:nvSpPr>
        <p:spPr bwMode="auto">
          <a:xfrm>
            <a:off x="419879" y="1393090"/>
            <a:ext cx="6858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dirty="0">
                <a:latin typeface="Comic Sans MS"/>
                <a:cs typeface="Comic Sans MS"/>
              </a:rPr>
              <a:t>J. C. Collins, </a:t>
            </a:r>
            <a:r>
              <a:rPr lang="en-US" altLang="zh-CN" b="1" dirty="0" err="1">
                <a:latin typeface="Comic Sans MS"/>
                <a:cs typeface="Comic Sans MS"/>
              </a:rPr>
              <a:t>Nucl</a:t>
            </a:r>
            <a:r>
              <a:rPr lang="en-US" altLang="zh-CN" b="1" dirty="0">
                <a:latin typeface="Comic Sans MS"/>
                <a:cs typeface="Comic Sans MS"/>
              </a:rPr>
              <a:t>. Phys. B396, (1993) 161</a:t>
            </a:r>
          </a:p>
        </p:txBody>
      </p:sp>
      <p:sp>
        <p:nvSpPr>
          <p:cNvPr id="99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744496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tx1"/>
                </a:solidFill>
                <a:latin typeface="Comic Sans MS"/>
                <a:cs typeface="Comic Sans MS"/>
              </a:rPr>
              <a:t>Interference fragmentation </a:t>
            </a:r>
            <a:r>
              <a:rPr lang="en-US" altLang="zh-CN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function  </a:t>
            </a:r>
            <a:r>
              <a:rPr lang="en-US" altLang="zh-CN" sz="2400" b="0" i="1" dirty="0" smtClean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altLang="zh-CN" sz="2400" b="0" i="1" baseline="-25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zh-CN" sz="2400" b="0" i="1" baseline="30000" dirty="0" smtClean="0">
                <a:solidFill>
                  <a:schemeClr val="tx1"/>
                </a:solidFill>
                <a:latin typeface="Arial" charset="0"/>
              </a:rPr>
              <a:t>&lt;</a:t>
            </a:r>
            <a:r>
              <a:rPr lang="en-US" altLang="zh-CN" sz="2400" b="0" i="1" dirty="0" smtClean="0">
                <a:solidFill>
                  <a:schemeClr val="tx1"/>
                </a:solidFill>
                <a:latin typeface="Arial" charset="0"/>
              </a:rPr>
              <a:t>(z,M</a:t>
            </a:r>
            <a:r>
              <a:rPr lang="en-US" altLang="zh-CN" sz="2400" b="0" i="1" baseline="30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zh-CN" sz="2400" b="0" i="1" baseline="-25000" dirty="0" smtClean="0">
                <a:solidFill>
                  <a:schemeClr val="tx1"/>
                </a:solidFill>
                <a:latin typeface="Symbol" pitchFamily="18" charset="2"/>
              </a:rPr>
              <a:t>pp </a:t>
            </a:r>
            <a:r>
              <a:rPr lang="en-US" altLang="zh-CN" sz="24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zh-CN" sz="2400" b="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352934" y="4386421"/>
            <a:ext cx="8066088" cy="1863725"/>
            <a:chOff x="144" y="912"/>
            <a:chExt cx="5081" cy="1174"/>
          </a:xfrm>
        </p:grpSpPr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4763" y="1847"/>
              <a:ext cx="1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2400" b="0">
                  <a:solidFill>
                    <a:schemeClr val="tx1"/>
                  </a:solidFill>
                  <a:latin typeface="Arial" charset="0"/>
                </a:rPr>
                <a:t>h</a:t>
              </a:r>
              <a:r>
                <a:rPr lang="en-US" altLang="zh-CN" sz="2400" b="0" baseline="-250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zh-CN" sz="32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2" name="Line 10"/>
            <p:cNvSpPr>
              <a:spLocks noChangeShapeType="1"/>
            </p:cNvSpPr>
            <p:nvPr/>
          </p:nvSpPr>
          <p:spPr bwMode="auto">
            <a:xfrm>
              <a:off x="794" y="1517"/>
              <a:ext cx="192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1"/>
            <p:cNvSpPr>
              <a:spLocks noChangeShapeType="1"/>
            </p:cNvSpPr>
            <p:nvPr/>
          </p:nvSpPr>
          <p:spPr bwMode="auto">
            <a:xfrm rot="-4968522">
              <a:off x="946" y="1261"/>
              <a:ext cx="63" cy="508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035" y="1139"/>
              <a:ext cx="251" cy="252"/>
              <a:chOff x="2140" y="1614"/>
              <a:chExt cx="288" cy="288"/>
            </a:xfrm>
          </p:grpSpPr>
          <p:sp>
            <p:nvSpPr>
              <p:cNvPr id="147" name="Oval 13"/>
              <p:cNvSpPr>
                <a:spLocks noChangeArrowheads="1"/>
              </p:cNvSpPr>
              <p:nvPr/>
            </p:nvSpPr>
            <p:spPr bwMode="auto">
              <a:xfrm rot="-723991">
                <a:off x="2140" y="1614"/>
                <a:ext cx="288" cy="288"/>
              </a:xfrm>
              <a:prstGeom prst="ellipse">
                <a:avLst/>
              </a:prstGeom>
              <a:solidFill>
                <a:srgbClr val="FFFF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4"/>
              <p:cNvSpPr>
                <a:spLocks noChangeArrowheads="1"/>
              </p:cNvSpPr>
              <p:nvPr/>
            </p:nvSpPr>
            <p:spPr bwMode="auto">
              <a:xfrm rot="-723991">
                <a:off x="2245" y="1634"/>
                <a:ext cx="144" cy="144"/>
              </a:xfrm>
              <a:prstGeom prst="ellipse">
                <a:avLst/>
              </a:prstGeom>
              <a:solidFill>
                <a:srgbClr val="FFFF99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5"/>
              <p:cNvSpPr>
                <a:spLocks noChangeArrowheads="1"/>
              </p:cNvSpPr>
              <p:nvPr/>
            </p:nvSpPr>
            <p:spPr bwMode="auto">
              <a:xfrm rot="-723991">
                <a:off x="2299" y="1671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668" y="1409"/>
              <a:ext cx="192" cy="191"/>
              <a:chOff x="3189" y="2112"/>
              <a:chExt cx="219" cy="219"/>
            </a:xfrm>
          </p:grpSpPr>
          <p:sp>
            <p:nvSpPr>
              <p:cNvPr id="144" name="Oval 17"/>
              <p:cNvSpPr>
                <a:spLocks noChangeAspect="1" noChangeArrowheads="1"/>
              </p:cNvSpPr>
              <p:nvPr/>
            </p:nvSpPr>
            <p:spPr bwMode="auto">
              <a:xfrm>
                <a:off x="3189" y="2112"/>
                <a:ext cx="219" cy="219"/>
              </a:xfrm>
              <a:prstGeom prst="ellipse">
                <a:avLst/>
              </a:prstGeom>
              <a:solidFill>
                <a:srgbClr val="00CC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18"/>
              <p:cNvSpPr>
                <a:spLocks noChangeAspect="1" noChangeArrowheads="1"/>
              </p:cNvSpPr>
              <p:nvPr/>
            </p:nvSpPr>
            <p:spPr bwMode="auto">
              <a:xfrm>
                <a:off x="3277" y="2134"/>
                <a:ext cx="109" cy="109"/>
              </a:xfrm>
              <a:prstGeom prst="ellipse">
                <a:avLst/>
              </a:prstGeom>
              <a:solidFill>
                <a:srgbClr val="00CC00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9"/>
              <p:cNvSpPr>
                <a:spLocks noChangeAspect="1" noChangeArrowheads="1"/>
              </p:cNvSpPr>
              <p:nvPr/>
            </p:nvSpPr>
            <p:spPr bwMode="auto">
              <a:xfrm>
                <a:off x="3320" y="2156"/>
                <a:ext cx="44" cy="44"/>
              </a:xfrm>
              <a:prstGeom prst="ellipse">
                <a:avLst/>
              </a:prstGeom>
              <a:solidFill>
                <a:srgbClr val="66FF66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 rot="-4968522">
              <a:off x="1505" y="1071"/>
              <a:ext cx="307" cy="718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 rot="-723991">
              <a:off x="2354" y="1629"/>
              <a:ext cx="252" cy="250"/>
              <a:chOff x="1200" y="1790"/>
              <a:chExt cx="480" cy="480"/>
            </a:xfrm>
          </p:grpSpPr>
          <p:sp>
            <p:nvSpPr>
              <p:cNvPr id="139" name="AutoShape 22"/>
              <p:cNvSpPr>
                <a:spLocks noChangeArrowheads="1"/>
              </p:cNvSpPr>
              <p:nvPr/>
            </p:nvSpPr>
            <p:spPr bwMode="auto">
              <a:xfrm rot="-2023945">
                <a:off x="1234" y="1842"/>
                <a:ext cx="432" cy="336"/>
              </a:xfrm>
              <a:prstGeom prst="irregularSeal2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1200" y="1790"/>
                <a:ext cx="480" cy="480"/>
                <a:chOff x="1029" y="2065"/>
                <a:chExt cx="480" cy="480"/>
              </a:xfrm>
            </p:grpSpPr>
            <p:sp>
              <p:nvSpPr>
                <p:cNvPr id="141" name="Oval 24"/>
                <p:cNvSpPr>
                  <a:spLocks noChangeArrowheads="1"/>
                </p:cNvSpPr>
                <p:nvPr/>
              </p:nvSpPr>
              <p:spPr bwMode="auto">
                <a:xfrm>
                  <a:off x="1029" y="2065"/>
                  <a:ext cx="480" cy="480"/>
                </a:xfrm>
                <a:prstGeom prst="ellipse">
                  <a:avLst/>
                </a:prstGeom>
                <a:solidFill>
                  <a:srgbClr val="FF6600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25"/>
                <p:cNvSpPr>
                  <a:spLocks noChangeArrowheads="1"/>
                </p:cNvSpPr>
                <p:nvPr/>
              </p:nvSpPr>
              <p:spPr bwMode="auto">
                <a:xfrm>
                  <a:off x="1221" y="2113"/>
                  <a:ext cx="240" cy="240"/>
                </a:xfrm>
                <a:prstGeom prst="ellipse">
                  <a:avLst/>
                </a:prstGeom>
                <a:solidFill>
                  <a:srgbClr val="FF9933"/>
                </a:solidFill>
                <a:ln w="12700" cap="sq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26"/>
                <p:cNvSpPr>
                  <a:spLocks noChangeArrowheads="1"/>
                </p:cNvSpPr>
                <p:nvPr/>
              </p:nvSpPr>
              <p:spPr bwMode="auto">
                <a:xfrm>
                  <a:off x="1317" y="2161"/>
                  <a:ext cx="96" cy="96"/>
                </a:xfrm>
                <a:prstGeom prst="ellipse">
                  <a:avLst/>
                </a:prstGeom>
                <a:solidFill>
                  <a:srgbClr val="FFCC66"/>
                </a:solidFill>
                <a:ln w="12700" cap="sq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8" name="Line 27"/>
            <p:cNvSpPr>
              <a:spLocks noChangeShapeType="1"/>
            </p:cNvSpPr>
            <p:nvPr/>
          </p:nvSpPr>
          <p:spPr bwMode="auto">
            <a:xfrm rot="16631478" flipH="1">
              <a:off x="1791" y="1073"/>
              <a:ext cx="60" cy="1103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28"/>
            <p:cNvSpPr>
              <a:spLocks noChangeArrowheads="1"/>
            </p:cNvSpPr>
            <p:nvPr/>
          </p:nvSpPr>
          <p:spPr bwMode="auto">
            <a:xfrm rot="-2747936">
              <a:off x="1188" y="1414"/>
              <a:ext cx="227" cy="177"/>
            </a:xfrm>
            <a:prstGeom prst="irregularSeal2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9"/>
            <p:cNvSpPr>
              <a:spLocks noChangeArrowheads="1"/>
            </p:cNvSpPr>
            <p:nvPr/>
          </p:nvSpPr>
          <p:spPr bwMode="auto">
            <a:xfrm>
              <a:off x="605" y="1347"/>
              <a:ext cx="323" cy="3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zh-CN" sz="2900">
                  <a:solidFill>
                    <a:schemeClr val="bg2"/>
                  </a:solidFill>
                  <a:latin typeface="Arial" charset="0"/>
                  <a:sym typeface="Wingdings 2" pitchFamily="18" charset="2"/>
                </a:rPr>
                <a:t></a:t>
              </a:r>
              <a:endParaRPr lang="en-US" altLang="zh-CN" sz="3000">
                <a:solidFill>
                  <a:schemeClr val="bg2"/>
                </a:solidFill>
                <a:latin typeface="Arial" charset="0"/>
                <a:sym typeface="Wingdings 2" pitchFamily="18" charset="2"/>
              </a:endParaRPr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2118" y="912"/>
              <a:ext cx="1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2400" b="0">
                  <a:solidFill>
                    <a:schemeClr val="tx1"/>
                  </a:solidFill>
                  <a:latin typeface="Arial" charset="0"/>
                </a:rPr>
                <a:t>h</a:t>
              </a:r>
              <a:r>
                <a:rPr lang="en-US" altLang="zh-CN" sz="2400" b="0" baseline="-250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zh-CN" sz="32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2" name="Rectangle 31"/>
            <p:cNvSpPr>
              <a:spLocks noChangeArrowheads="1"/>
            </p:cNvSpPr>
            <p:nvPr/>
          </p:nvSpPr>
          <p:spPr bwMode="auto">
            <a:xfrm>
              <a:off x="2450" y="1856"/>
              <a:ext cx="1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2400" b="0">
                  <a:solidFill>
                    <a:srgbClr val="FF9933"/>
                  </a:solidFill>
                  <a:latin typeface="Arial" charset="0"/>
                </a:rPr>
                <a:t>h</a:t>
              </a:r>
              <a:r>
                <a:rPr lang="en-US" altLang="zh-CN" sz="2400" b="0" baseline="-25000">
                  <a:solidFill>
                    <a:srgbClr val="FF9933"/>
                  </a:solidFill>
                  <a:latin typeface="Arial" charset="0"/>
                </a:rPr>
                <a:t>2</a:t>
              </a:r>
              <a:endParaRPr lang="en-US" altLang="zh-CN" sz="32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" name="Text Box 32"/>
            <p:cNvSpPr txBox="1">
              <a:spLocks noChangeArrowheads="1"/>
            </p:cNvSpPr>
            <p:nvPr/>
          </p:nvSpPr>
          <p:spPr bwMode="auto">
            <a:xfrm>
              <a:off x="417" y="1591"/>
              <a:ext cx="557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200" b="0">
                  <a:solidFill>
                    <a:schemeClr val="tx1"/>
                  </a:solidFill>
                  <a:latin typeface="Arial" charset="0"/>
                </a:rPr>
                <a:t>quark</a:t>
              </a:r>
              <a:endParaRPr lang="en-US" altLang="zh-CN" sz="30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4" name="Line 33"/>
            <p:cNvSpPr>
              <a:spLocks noChangeShapeType="1"/>
            </p:cNvSpPr>
            <p:nvPr/>
          </p:nvSpPr>
          <p:spPr bwMode="auto">
            <a:xfrm>
              <a:off x="3304" y="1517"/>
              <a:ext cx="192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4"/>
            <p:cNvSpPr>
              <a:spLocks noChangeShapeType="1"/>
            </p:cNvSpPr>
            <p:nvPr/>
          </p:nvSpPr>
          <p:spPr bwMode="auto">
            <a:xfrm rot="-4968522">
              <a:off x="3456" y="1260"/>
              <a:ext cx="63" cy="509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3178" y="1409"/>
              <a:ext cx="191" cy="191"/>
              <a:chOff x="3189" y="2112"/>
              <a:chExt cx="219" cy="219"/>
            </a:xfrm>
          </p:grpSpPr>
          <p:sp>
            <p:nvSpPr>
              <p:cNvPr id="136" name="Oval 36"/>
              <p:cNvSpPr>
                <a:spLocks noChangeAspect="1" noChangeArrowheads="1"/>
              </p:cNvSpPr>
              <p:nvPr/>
            </p:nvSpPr>
            <p:spPr bwMode="auto">
              <a:xfrm>
                <a:off x="3189" y="2112"/>
                <a:ext cx="219" cy="219"/>
              </a:xfrm>
              <a:prstGeom prst="ellipse">
                <a:avLst/>
              </a:prstGeom>
              <a:solidFill>
                <a:srgbClr val="00CC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37"/>
              <p:cNvSpPr>
                <a:spLocks noChangeAspect="1" noChangeArrowheads="1"/>
              </p:cNvSpPr>
              <p:nvPr/>
            </p:nvSpPr>
            <p:spPr bwMode="auto">
              <a:xfrm>
                <a:off x="3277" y="2134"/>
                <a:ext cx="109" cy="109"/>
              </a:xfrm>
              <a:prstGeom prst="ellipse">
                <a:avLst/>
              </a:prstGeom>
              <a:solidFill>
                <a:srgbClr val="00CC00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38"/>
              <p:cNvSpPr>
                <a:spLocks noChangeAspect="1" noChangeArrowheads="1"/>
              </p:cNvSpPr>
              <p:nvPr/>
            </p:nvSpPr>
            <p:spPr bwMode="auto">
              <a:xfrm>
                <a:off x="3320" y="2156"/>
                <a:ext cx="44" cy="44"/>
              </a:xfrm>
              <a:prstGeom prst="ellipse">
                <a:avLst/>
              </a:prstGeom>
              <a:solidFill>
                <a:srgbClr val="66FF66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" name="Rectangle 39"/>
            <p:cNvSpPr>
              <a:spLocks noChangeArrowheads="1"/>
            </p:cNvSpPr>
            <p:nvPr/>
          </p:nvSpPr>
          <p:spPr bwMode="auto">
            <a:xfrm>
              <a:off x="3114" y="1347"/>
              <a:ext cx="323" cy="3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zh-CN" sz="2900">
                  <a:solidFill>
                    <a:schemeClr val="bg2"/>
                  </a:solidFill>
                  <a:latin typeface="Arial" charset="0"/>
                  <a:sym typeface="Wingdings 2" pitchFamily="18" charset="2"/>
                </a:rPr>
                <a:t></a:t>
              </a:r>
              <a:endParaRPr lang="en-US" altLang="zh-CN" sz="3000">
                <a:solidFill>
                  <a:schemeClr val="bg2"/>
                </a:solidFill>
                <a:latin typeface="Arial" charset="0"/>
                <a:sym typeface="Wingdings 2" pitchFamily="18" charset="2"/>
              </a:endParaRPr>
            </a:p>
          </p:txBody>
        </p:sp>
        <p:grpSp>
          <p:nvGrpSpPr>
            <p:cNvPr id="20" name="Group 40"/>
            <p:cNvGrpSpPr>
              <a:grpSpLocks/>
            </p:cNvGrpSpPr>
            <p:nvPr/>
          </p:nvGrpSpPr>
          <p:grpSpPr bwMode="auto">
            <a:xfrm>
              <a:off x="4544" y="1651"/>
              <a:ext cx="252" cy="252"/>
              <a:chOff x="2140" y="1614"/>
              <a:chExt cx="288" cy="288"/>
            </a:xfrm>
          </p:grpSpPr>
          <p:sp>
            <p:nvSpPr>
              <p:cNvPr id="133" name="Oval 41"/>
              <p:cNvSpPr>
                <a:spLocks noChangeArrowheads="1"/>
              </p:cNvSpPr>
              <p:nvPr/>
            </p:nvSpPr>
            <p:spPr bwMode="auto">
              <a:xfrm rot="-723991">
                <a:off x="2140" y="1614"/>
                <a:ext cx="288" cy="288"/>
              </a:xfrm>
              <a:prstGeom prst="ellipse">
                <a:avLst/>
              </a:prstGeom>
              <a:solidFill>
                <a:srgbClr val="FFFF00"/>
              </a:solidFill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42"/>
              <p:cNvSpPr>
                <a:spLocks noChangeArrowheads="1"/>
              </p:cNvSpPr>
              <p:nvPr/>
            </p:nvSpPr>
            <p:spPr bwMode="auto">
              <a:xfrm rot="-723991">
                <a:off x="2245" y="1634"/>
                <a:ext cx="144" cy="144"/>
              </a:xfrm>
              <a:prstGeom prst="ellipse">
                <a:avLst/>
              </a:prstGeom>
              <a:solidFill>
                <a:srgbClr val="FFFF99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43"/>
              <p:cNvSpPr>
                <a:spLocks noChangeArrowheads="1"/>
              </p:cNvSpPr>
              <p:nvPr/>
            </p:nvSpPr>
            <p:spPr bwMode="auto">
              <a:xfrm rot="-723991">
                <a:off x="2299" y="1671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" name="Line 44"/>
            <p:cNvSpPr>
              <a:spLocks noChangeShapeType="1"/>
            </p:cNvSpPr>
            <p:nvPr/>
          </p:nvSpPr>
          <p:spPr bwMode="auto">
            <a:xfrm rot="4968522" flipV="1">
              <a:off x="4015" y="1254"/>
              <a:ext cx="307" cy="718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 rot="-723991">
              <a:off x="4863" y="1158"/>
              <a:ext cx="251" cy="251"/>
              <a:chOff x="1200" y="1790"/>
              <a:chExt cx="480" cy="480"/>
            </a:xfrm>
          </p:grpSpPr>
          <p:sp>
            <p:nvSpPr>
              <p:cNvPr id="128" name="AutoShape 46"/>
              <p:cNvSpPr>
                <a:spLocks noChangeArrowheads="1"/>
              </p:cNvSpPr>
              <p:nvPr/>
            </p:nvSpPr>
            <p:spPr bwMode="auto">
              <a:xfrm rot="-2023945">
                <a:off x="1234" y="1842"/>
                <a:ext cx="432" cy="336"/>
              </a:xfrm>
              <a:prstGeom prst="irregularSeal2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" name="Group 47"/>
              <p:cNvGrpSpPr>
                <a:grpSpLocks/>
              </p:cNvGrpSpPr>
              <p:nvPr/>
            </p:nvGrpSpPr>
            <p:grpSpPr bwMode="auto">
              <a:xfrm>
                <a:off x="1200" y="1790"/>
                <a:ext cx="480" cy="480"/>
                <a:chOff x="1029" y="2065"/>
                <a:chExt cx="480" cy="480"/>
              </a:xfrm>
            </p:grpSpPr>
            <p:sp>
              <p:nvSpPr>
                <p:cNvPr id="130" name="Oval 48"/>
                <p:cNvSpPr>
                  <a:spLocks noChangeArrowheads="1"/>
                </p:cNvSpPr>
                <p:nvPr/>
              </p:nvSpPr>
              <p:spPr bwMode="auto">
                <a:xfrm>
                  <a:off x="1029" y="2065"/>
                  <a:ext cx="480" cy="480"/>
                </a:xfrm>
                <a:prstGeom prst="ellipse">
                  <a:avLst/>
                </a:prstGeom>
                <a:solidFill>
                  <a:srgbClr val="FF6600"/>
                </a:solidFill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49"/>
                <p:cNvSpPr>
                  <a:spLocks noChangeArrowheads="1"/>
                </p:cNvSpPr>
                <p:nvPr/>
              </p:nvSpPr>
              <p:spPr bwMode="auto">
                <a:xfrm>
                  <a:off x="1221" y="2113"/>
                  <a:ext cx="240" cy="240"/>
                </a:xfrm>
                <a:prstGeom prst="ellipse">
                  <a:avLst/>
                </a:prstGeom>
                <a:solidFill>
                  <a:srgbClr val="FF9933"/>
                </a:solidFill>
                <a:ln w="12700" cap="sq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Oval 50"/>
                <p:cNvSpPr>
                  <a:spLocks noChangeArrowheads="1"/>
                </p:cNvSpPr>
                <p:nvPr/>
              </p:nvSpPr>
              <p:spPr bwMode="auto">
                <a:xfrm>
                  <a:off x="1317" y="2161"/>
                  <a:ext cx="96" cy="96"/>
                </a:xfrm>
                <a:prstGeom prst="ellipse">
                  <a:avLst/>
                </a:prstGeom>
                <a:solidFill>
                  <a:srgbClr val="FFCC66"/>
                </a:solidFill>
                <a:ln w="12700" cap="sq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1" name="Line 51"/>
            <p:cNvSpPr>
              <a:spLocks noChangeShapeType="1"/>
            </p:cNvSpPr>
            <p:nvPr/>
          </p:nvSpPr>
          <p:spPr bwMode="auto">
            <a:xfrm rot="4968522" flipH="1" flipV="1">
              <a:off x="4300" y="865"/>
              <a:ext cx="60" cy="1102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52"/>
            <p:cNvSpPr>
              <a:spLocks noChangeArrowheads="1"/>
            </p:cNvSpPr>
            <p:nvPr/>
          </p:nvSpPr>
          <p:spPr bwMode="auto">
            <a:xfrm>
              <a:off x="4995" y="954"/>
              <a:ext cx="1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altLang="zh-CN" sz="2400" b="0">
                  <a:solidFill>
                    <a:srgbClr val="FF9933"/>
                  </a:solidFill>
                  <a:latin typeface="Arial" charset="0"/>
                </a:rPr>
                <a:t>h</a:t>
              </a:r>
              <a:r>
                <a:rPr lang="en-US" altLang="zh-CN" sz="2400" b="0" baseline="-25000">
                  <a:solidFill>
                    <a:srgbClr val="FF9933"/>
                  </a:solidFill>
                  <a:latin typeface="Arial" charset="0"/>
                </a:rPr>
                <a:t>2</a:t>
              </a:r>
              <a:endParaRPr lang="en-US" altLang="zh-CN" sz="32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3" name="Text Box 53"/>
            <p:cNvSpPr txBox="1">
              <a:spLocks noChangeArrowheads="1"/>
            </p:cNvSpPr>
            <p:nvPr/>
          </p:nvSpPr>
          <p:spPr bwMode="auto">
            <a:xfrm>
              <a:off x="2925" y="1591"/>
              <a:ext cx="557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2200" b="0">
                  <a:solidFill>
                    <a:schemeClr val="tx1"/>
                  </a:solidFill>
                  <a:latin typeface="Arial" charset="0"/>
                </a:rPr>
                <a:t>quark</a:t>
              </a:r>
              <a:endParaRPr lang="en-US" altLang="zh-CN" sz="30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4" name="Text Box 54"/>
            <p:cNvSpPr txBox="1">
              <a:spLocks noChangeArrowheads="1"/>
            </p:cNvSpPr>
            <p:nvPr/>
          </p:nvSpPr>
          <p:spPr bwMode="auto">
            <a:xfrm>
              <a:off x="2823" y="1236"/>
              <a:ext cx="249" cy="3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zh-CN" sz="3000" b="0">
                  <a:solidFill>
                    <a:schemeClr val="tx1"/>
                  </a:solidFill>
                  <a:latin typeface="Arial" charset="0"/>
                </a:rPr>
                <a:t>_</a:t>
              </a:r>
            </a:p>
          </p:txBody>
        </p:sp>
        <p:sp>
          <p:nvSpPr>
            <p:cNvPr id="125" name="AutoShape 55"/>
            <p:cNvSpPr>
              <a:spLocks noChangeArrowheads="1"/>
            </p:cNvSpPr>
            <p:nvPr/>
          </p:nvSpPr>
          <p:spPr bwMode="auto">
            <a:xfrm rot="-2747936">
              <a:off x="3698" y="1414"/>
              <a:ext cx="227" cy="177"/>
            </a:xfrm>
            <a:prstGeom prst="irregularSeal2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Text Box 56"/>
            <p:cNvSpPr txBox="1">
              <a:spLocks noChangeArrowheads="1"/>
            </p:cNvSpPr>
            <p:nvPr/>
          </p:nvSpPr>
          <p:spPr bwMode="auto">
            <a:xfrm>
              <a:off x="144" y="1056"/>
              <a:ext cx="7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1200"/>
                <a:t>Quark spin</a:t>
              </a:r>
            </a:p>
          </p:txBody>
        </p:sp>
        <p:sp>
          <p:nvSpPr>
            <p:cNvPr id="127" name="Line 57"/>
            <p:cNvSpPr>
              <a:spLocks noChangeShapeType="1"/>
            </p:cNvSpPr>
            <p:nvPr/>
          </p:nvSpPr>
          <p:spPr bwMode="auto">
            <a:xfrm>
              <a:off x="528" y="12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50" name="Text Box 58"/>
          <p:cNvSpPr txBox="1">
            <a:spLocks noChangeArrowheads="1"/>
          </p:cNvSpPr>
          <p:nvPr/>
        </p:nvSpPr>
        <p:spPr bwMode="auto">
          <a:xfrm>
            <a:off x="378334" y="3887946"/>
            <a:ext cx="8740266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zh-CN" sz="1600" b="1" dirty="0">
                <a:latin typeface="Comic Sans MS"/>
                <a:cs typeface="Comic Sans MS"/>
              </a:rPr>
              <a:t>J. Collins, </a:t>
            </a:r>
            <a:r>
              <a:rPr lang="en-US" altLang="zh-CN" sz="1600" b="1" dirty="0" err="1">
                <a:latin typeface="Comic Sans MS"/>
                <a:cs typeface="Comic Sans MS"/>
              </a:rPr>
              <a:t>S.Heppelmann</a:t>
            </a:r>
            <a:r>
              <a:rPr lang="en-US" altLang="zh-CN" sz="1600" b="1" dirty="0">
                <a:latin typeface="Comic Sans MS"/>
                <a:cs typeface="Comic Sans MS"/>
              </a:rPr>
              <a:t>, G. </a:t>
            </a:r>
            <a:r>
              <a:rPr lang="en-US" altLang="zh-CN" sz="1600" b="1" dirty="0" err="1">
                <a:latin typeface="Comic Sans MS"/>
                <a:cs typeface="Comic Sans MS"/>
              </a:rPr>
              <a:t>Ladinsky</a:t>
            </a:r>
            <a:r>
              <a:rPr lang="en-US" altLang="zh-CN" sz="1600" b="1" dirty="0">
                <a:latin typeface="Comic Sans MS"/>
                <a:cs typeface="Comic Sans MS"/>
              </a:rPr>
              <a:t>, Nuclear Physics B, 420 (1994) 565</a:t>
            </a:r>
          </a:p>
        </p:txBody>
      </p:sp>
      <p:sp>
        <p:nvSpPr>
          <p:cNvPr id="151" name="Rectangle 93"/>
          <p:cNvSpPr>
            <a:spLocks noChangeArrowheads="1"/>
          </p:cNvSpPr>
          <p:nvPr/>
        </p:nvSpPr>
        <p:spPr bwMode="auto">
          <a:xfrm>
            <a:off x="429134" y="3430746"/>
            <a:ext cx="8153400" cy="2895600"/>
          </a:xfrm>
          <a:prstGeom prst="rect">
            <a:avLst/>
          </a:prstGeom>
          <a:noFill/>
          <a:ln w="19050" algn="ctr">
            <a:solidFill>
              <a:srgbClr val="CC66FF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" name="Text Box 94"/>
          <p:cNvSpPr txBox="1">
            <a:spLocks noChangeArrowheads="1"/>
          </p:cNvSpPr>
          <p:nvPr/>
        </p:nvSpPr>
        <p:spPr bwMode="auto">
          <a:xfrm>
            <a:off x="899034" y="4726146"/>
            <a:ext cx="7432166" cy="461665"/>
          </a:xfrm>
          <a:prstGeom prst="rect">
            <a:avLst/>
          </a:prstGeom>
          <a:solidFill>
            <a:srgbClr val="FFFCC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/>
                <a:cs typeface="Comic Sans MS"/>
              </a:rPr>
              <a:t>Perfectly matched to large acceptance of STAR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581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IFF Definitions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7547-D230-4844-B5F5-3709C9C960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915988"/>
            <a:ext cx="5410200" cy="3568700"/>
          </a:xfrm>
          <a:prstGeom prst="rect">
            <a:avLst/>
          </a:prstGeom>
          <a:noFill/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029325" y="1960563"/>
          <a:ext cx="287655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1854200" imgH="1295400" progId="Equation.DSMT4">
                  <p:embed/>
                </p:oleObj>
              </mc:Choice>
              <mc:Fallback>
                <p:oleObj name="Equation" r:id="rId4" imgW="1854200" imgH="129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1960563"/>
                        <a:ext cx="2876550" cy="201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008063" y="1379538"/>
            <a:ext cx="1131887" cy="735012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252663" y="2076450"/>
            <a:ext cx="2901950" cy="4921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916363" y="3922713"/>
            <a:ext cx="363537" cy="407987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239963" y="2179638"/>
            <a:ext cx="1643062" cy="17002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43138" y="2152650"/>
            <a:ext cx="3395662" cy="161131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2257425" y="2197100"/>
            <a:ext cx="129540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142095"/>
              </p:ext>
            </p:extLst>
          </p:nvPr>
        </p:nvGraphicFramePr>
        <p:xfrm>
          <a:off x="4667250" y="169545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241300" imgH="241300" progId="Equation.3">
                  <p:embed/>
                </p:oleObj>
              </mc:Choice>
              <mc:Fallback>
                <p:oleObj name="Equation" r:id="rId6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69545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584914"/>
              </p:ext>
            </p:extLst>
          </p:nvPr>
        </p:nvGraphicFramePr>
        <p:xfrm>
          <a:off x="4343400" y="4095750"/>
          <a:ext cx="401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8" imgW="254000" imgH="241300" progId="Equation.3">
                  <p:embed/>
                </p:oleObj>
              </mc:Choice>
              <mc:Fallback>
                <p:oleObj name="Equation" r:id="rId8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95750"/>
                        <a:ext cx="401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07625"/>
              </p:ext>
            </p:extLst>
          </p:nvPr>
        </p:nvGraphicFramePr>
        <p:xfrm>
          <a:off x="2057400" y="2420938"/>
          <a:ext cx="304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0" imgW="215900" imgH="241300" progId="Equation.3">
                  <p:embed/>
                </p:oleObj>
              </mc:Choice>
              <mc:Fallback>
                <p:oleObj name="Equation" r:id="rId10" imgW="21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20938"/>
                        <a:ext cx="304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38578"/>
              </p:ext>
            </p:extLst>
          </p:nvPr>
        </p:nvGraphicFramePr>
        <p:xfrm>
          <a:off x="1371600" y="1887538"/>
          <a:ext cx="3048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2" imgW="215900" imgH="241300" progId="Equation.3">
                  <p:embed/>
                </p:oleObj>
              </mc:Choice>
              <mc:Fallback>
                <p:oleObj name="Equation" r:id="rId12" imgW="21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87538"/>
                        <a:ext cx="3048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68728"/>
              </p:ext>
            </p:extLst>
          </p:nvPr>
        </p:nvGraphicFramePr>
        <p:xfrm>
          <a:off x="5089525" y="3587750"/>
          <a:ext cx="3603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4" imgW="228600" imgH="241300" progId="Equation.3">
                  <p:embed/>
                </p:oleObj>
              </mc:Choice>
              <mc:Fallback>
                <p:oleObj name="Equation" r:id="rId14" imgW="22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3587750"/>
                        <a:ext cx="3603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34616"/>
              </p:ext>
            </p:extLst>
          </p:nvPr>
        </p:nvGraphicFramePr>
        <p:xfrm>
          <a:off x="1924050" y="1350963"/>
          <a:ext cx="3175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6" imgW="203200" imgH="241300" progId="Equation.3">
                  <p:embed/>
                </p:oleObj>
              </mc:Choice>
              <mc:Fallback>
                <p:oleObj name="Equation" r:id="rId16" imgW="203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350963"/>
                        <a:ext cx="3175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533400" y="3844925"/>
          <a:ext cx="1625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8" imgW="787320" imgH="241200" progId="Equation.DSMT4">
                  <p:embed/>
                </p:oleObj>
              </mc:Choice>
              <mc:Fallback>
                <p:oleObj name="Equation" r:id="rId18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44925"/>
                        <a:ext cx="16256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54686"/>
              </p:ext>
            </p:extLst>
          </p:nvPr>
        </p:nvGraphicFramePr>
        <p:xfrm>
          <a:off x="627063" y="5018088"/>
          <a:ext cx="22510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20" imgW="1498600" imgH="520700" progId="Equation.3">
                  <p:embed/>
                </p:oleObj>
              </mc:Choice>
              <mc:Fallback>
                <p:oleObj name="Equation" r:id="rId20" imgW="14986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5018088"/>
                        <a:ext cx="2251075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9"/>
          <p:cNvGraphicFramePr>
            <a:graphicFrameLocks noChangeAspect="1"/>
          </p:cNvGraphicFramePr>
          <p:nvPr/>
        </p:nvGraphicFramePr>
        <p:xfrm>
          <a:off x="3176588" y="5008563"/>
          <a:ext cx="24622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22" imgW="1638300" imgH="482600" progId="Equation.DSMT4">
                  <p:embed/>
                </p:oleObj>
              </mc:Choice>
              <mc:Fallback>
                <p:oleObj name="Equation" r:id="rId22" imgW="1638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5008563"/>
                        <a:ext cx="2462212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0"/>
          <p:cNvGraphicFramePr>
            <a:graphicFrameLocks noChangeAspect="1"/>
          </p:cNvGraphicFramePr>
          <p:nvPr/>
        </p:nvGraphicFramePr>
        <p:xfrm>
          <a:off x="6019800" y="5008563"/>
          <a:ext cx="26717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24" imgW="1778000" imgH="482600" progId="Equation.DSMT4">
                  <p:embed/>
                </p:oleObj>
              </mc:Choice>
              <mc:Fallback>
                <p:oleObj name="Equation" r:id="rId24" imgW="177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08563"/>
                        <a:ext cx="2671763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1143000" y="6096000"/>
            <a:ext cx="7162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zh-CN" sz="1600" i="1">
                <a:solidFill>
                  <a:schemeClr val="tx2"/>
                </a:solidFill>
                <a:latin typeface="Palatino Linotype" pitchFamily="18" charset="0"/>
                <a:ea typeface="SimSun" pitchFamily="2" charset="-122"/>
              </a:rPr>
              <a:t>Bacchetta and Radici, PRD70, 094032 (2004)</a:t>
            </a: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4298950" y="2133600"/>
            <a:ext cx="882650" cy="2133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83410"/>
              </p:ext>
            </p:extLst>
          </p:nvPr>
        </p:nvGraphicFramePr>
        <p:xfrm>
          <a:off x="5043488" y="1873250"/>
          <a:ext cx="461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26" imgW="292100" imgH="241300" progId="Equation.3">
                  <p:embed/>
                </p:oleObj>
              </mc:Choice>
              <mc:Fallback>
                <p:oleObj name="Equation" r:id="rId26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1873250"/>
                        <a:ext cx="4619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06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seen at RHIC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064"/>
            <a:ext cx="4693920" cy="339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60" y="1323836"/>
            <a:ext cx="3406140" cy="3398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" y="4722356"/>
            <a:ext cx="8866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No strong dependence on </a:t>
            </a:r>
            <a:r>
              <a:rPr lang="en-US" b="1" dirty="0" err="1" smtClean="0">
                <a:latin typeface="Comic Sans MS"/>
                <a:cs typeface="Comic Sans MS"/>
              </a:rPr>
              <a:t>s</a:t>
            </a:r>
            <a:r>
              <a:rPr lang="en-US" b="1" dirty="0" smtClean="0">
                <a:latin typeface="Comic Sans MS"/>
                <a:cs typeface="Comic Sans MS"/>
              </a:rPr>
              <a:t> from 19.4 to 200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C66FF"/>
              </a:buClr>
              <a:buFont typeface="Wingdings" charset="2"/>
              <a:buChar char="ü"/>
            </a:pPr>
            <a:r>
              <a:rPr lang="en-US" b="1" dirty="0" smtClean="0">
                <a:latin typeface="Comic Sans MS"/>
                <a:cs typeface="Comic Sans MS"/>
              </a:rPr>
              <a:t> Spread probably due to different acceptance in </a:t>
            </a:r>
            <a:r>
              <a:rPr lang="en-US" b="1" dirty="0" err="1" smtClean="0">
                <a:latin typeface="Comic Sans MS"/>
                <a:cs typeface="Comic Sans MS"/>
              </a:rPr>
              <a:t>pseudorapidity</a:t>
            </a:r>
            <a:r>
              <a:rPr lang="en-US" b="1" dirty="0" smtClean="0">
                <a:latin typeface="Comic Sans MS"/>
                <a:cs typeface="Comic Sans MS"/>
              </a:rPr>
              <a:t> and/or </a:t>
            </a:r>
            <a:r>
              <a:rPr lang="en-US" b="1" dirty="0" err="1" smtClean="0">
                <a:latin typeface="Comic Sans MS"/>
                <a:cs typeface="Comic Sans MS"/>
              </a:rPr>
              <a:t>p</a:t>
            </a:r>
            <a:r>
              <a:rPr lang="en-US" b="1" baseline="-25000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C66FF"/>
              </a:buClr>
              <a:buFont typeface="Wingdings" charset="2"/>
              <a:buChar char="ü"/>
            </a:pP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x</a:t>
            </a:r>
            <a:r>
              <a:rPr lang="en-US" b="1" baseline="-25000" dirty="0" err="1" smtClean="0">
                <a:latin typeface="Comic Sans MS"/>
                <a:cs typeface="Comic Sans MS"/>
              </a:rPr>
              <a:t>F</a:t>
            </a:r>
            <a:r>
              <a:rPr lang="en-US" b="1" dirty="0" smtClean="0">
                <a:latin typeface="Comic Sans MS"/>
                <a:cs typeface="Comic Sans MS"/>
              </a:rPr>
              <a:t> ~ &lt;</a:t>
            </a:r>
            <a:r>
              <a:rPr lang="en-US" b="1" dirty="0" err="1" smtClean="0">
                <a:latin typeface="Comic Sans MS"/>
                <a:cs typeface="Comic Sans MS"/>
              </a:rPr>
              <a:t>z</a:t>
            </a:r>
            <a:r>
              <a:rPr lang="en-US" b="1" dirty="0" smtClean="0">
                <a:latin typeface="Comic Sans MS"/>
                <a:cs typeface="Comic Sans MS"/>
              </a:rPr>
              <a:t>&gt;</a:t>
            </a:r>
            <a:r>
              <a:rPr lang="en-US" b="1" dirty="0" err="1" smtClean="0">
                <a:latin typeface="Comic Sans MS"/>
                <a:cs typeface="Comic Sans MS"/>
              </a:rPr>
              <a:t>P</a:t>
            </a:r>
            <a:r>
              <a:rPr lang="en-US" b="1" baseline="-25000" dirty="0" err="1" smtClean="0">
                <a:latin typeface="Comic Sans MS"/>
                <a:cs typeface="Comic Sans MS"/>
              </a:rPr>
              <a:t>jet</a:t>
            </a:r>
            <a:r>
              <a:rPr lang="en-US" b="1" dirty="0" smtClean="0">
                <a:latin typeface="Comic Sans MS"/>
                <a:cs typeface="Comic Sans MS"/>
              </a:rPr>
              <a:t>/P</a:t>
            </a:r>
            <a:r>
              <a:rPr lang="en-US" b="1" baseline="-25000" dirty="0" smtClean="0">
                <a:latin typeface="Comic Sans MS"/>
                <a:cs typeface="Comic Sans MS"/>
              </a:rPr>
              <a:t>L</a:t>
            </a:r>
            <a:r>
              <a:rPr lang="en-US" b="1" dirty="0" smtClean="0">
                <a:latin typeface="Comic Sans MS"/>
                <a:cs typeface="Comic Sans MS"/>
              </a:rPr>
              <a:t> ~ </a:t>
            </a:r>
            <a:r>
              <a:rPr lang="en-US" b="1" dirty="0" err="1" smtClean="0">
                <a:latin typeface="Comic Sans MS"/>
                <a:cs typeface="Comic Sans MS"/>
              </a:rPr>
              <a:t>x</a:t>
            </a:r>
            <a:r>
              <a:rPr lang="en-US" b="1" dirty="0" smtClean="0">
                <a:latin typeface="Comic Sans MS"/>
                <a:cs typeface="Comic Sans MS"/>
              </a:rPr>
              <a:t> : shape induced by shape of Collins/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endParaRPr lang="en-US" b="1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  <a:buFont typeface="Wingdings" charset="2"/>
              <a:buChar char="ü"/>
            </a:pPr>
            <a:r>
              <a:rPr lang="en-US" b="1" dirty="0" smtClean="0">
                <a:latin typeface="Comic Sans MS"/>
                <a:cs typeface="Comic Sans MS"/>
              </a:rPr>
              <a:t> Sign also consistent with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dirty="0" smtClean="0">
                <a:latin typeface="Comic Sans MS"/>
                <a:cs typeface="Comic Sans MS"/>
              </a:rPr>
              <a:t> and/or </a:t>
            </a:r>
            <a:r>
              <a:rPr lang="en-US" b="1" dirty="0" err="1" smtClean="0">
                <a:latin typeface="Comic Sans MS"/>
                <a:cs typeface="Comic Sans MS"/>
              </a:rPr>
              <a:t>Transversity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x</a:t>
            </a:r>
            <a:r>
              <a:rPr lang="en-US" b="1" dirty="0" smtClean="0">
                <a:latin typeface="Comic Sans MS"/>
                <a:cs typeface="Comic Sans MS"/>
              </a:rPr>
              <a:t> Collins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dirty="0" smtClean="0"/>
              <a:t>STAR: Upcoming physics topics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/>
          <a:srcRect l="8001" t="7481" r="6667"/>
          <a:stretch>
            <a:fillRect/>
          </a:stretch>
        </p:blipFill>
        <p:spPr bwMode="auto">
          <a:xfrm>
            <a:off x="347138" y="1046356"/>
            <a:ext cx="4072640" cy="28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16"/>
          <p:cNvSpPr txBox="1">
            <a:spLocks noChangeArrowheads="1"/>
          </p:cNvSpPr>
          <p:nvPr/>
        </p:nvSpPr>
        <p:spPr bwMode="auto">
          <a:xfrm>
            <a:off x="962203" y="1222093"/>
            <a:ext cx="276839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Forward Meson </a:t>
            </a:r>
            <a:r>
              <a:rPr lang="de-DE" sz="14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Spectrometer</a:t>
            </a:r>
            <a:endParaRPr lang="de-DE" sz="1400" b="1" dirty="0">
              <a:solidFill>
                <a:srgbClr val="0000FF"/>
              </a:solidFill>
              <a:latin typeface="Comic Sans MS"/>
              <a:ea typeface="Arial" charset="0"/>
              <a:cs typeface="Comic Sans MS"/>
            </a:endParaRPr>
          </a:p>
          <a:p>
            <a:r>
              <a:rPr lang="de-DE" sz="14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With</a:t>
            </a:r>
            <a:r>
              <a:rPr lang="de-DE" sz="14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</a:t>
            </a:r>
            <a:r>
              <a:rPr lang="de-DE" sz="14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projection</a:t>
            </a:r>
            <a:endParaRPr lang="de-DE" sz="1400" b="1" dirty="0">
              <a:solidFill>
                <a:srgbClr val="0000FF"/>
              </a:solidFill>
              <a:latin typeface="Comic Sans MS"/>
              <a:ea typeface="Arial" charset="0"/>
              <a:cs typeface="Comic Sans MS"/>
            </a:endParaRPr>
          </a:p>
          <a:p>
            <a:r>
              <a:rPr lang="de-DE" sz="1400" b="1" dirty="0">
                <a:solidFill>
                  <a:srgbClr val="000000"/>
                </a:solidFill>
                <a:latin typeface="Comic Sans MS"/>
                <a:cs typeface="Comic Sans MS"/>
              </a:rPr>
              <a:t>Goal = 20 pb</a:t>
            </a:r>
            <a:r>
              <a:rPr lang="de-DE" sz="1400" b="1" baseline="30000" dirty="0">
                <a:solidFill>
                  <a:srgbClr val="000000"/>
                </a:solidFill>
                <a:latin typeface="Comic Sans MS"/>
                <a:cs typeface="Comic Sans MS"/>
              </a:rPr>
              <a:t>-1</a:t>
            </a:r>
          </a:p>
          <a:p>
            <a:r>
              <a:rPr lang="de-DE" sz="1400" b="1" dirty="0">
                <a:solidFill>
                  <a:srgbClr val="000000"/>
                </a:solidFill>
                <a:latin typeface="Comic Sans MS"/>
                <a:cs typeface="Comic Sans MS"/>
              </a:rPr>
              <a:t>Final = ~ 27.4 pb</a:t>
            </a:r>
            <a:r>
              <a:rPr lang="de-DE" sz="1400" b="1" baseline="30000" dirty="0">
                <a:solidFill>
                  <a:srgbClr val="000000"/>
                </a:solidFill>
                <a:latin typeface="Comic Sans MS"/>
                <a:cs typeface="Comic Sans MS"/>
              </a:rPr>
              <a:t>-1</a:t>
            </a:r>
          </a:p>
          <a:p>
            <a:r>
              <a:rPr lang="de-DE" sz="1400" b="1" dirty="0">
                <a:solidFill>
                  <a:srgbClr val="3366FF"/>
                </a:solidFill>
                <a:latin typeface="Comic Sans MS"/>
                <a:cs typeface="Comic Sans MS"/>
              </a:rPr>
              <a:t>~137%</a:t>
            </a:r>
            <a:endParaRPr lang="de-DE" sz="1400" b="1" dirty="0">
              <a:solidFill>
                <a:srgbClr val="3366FF"/>
              </a:solidFill>
              <a:latin typeface="Comic Sans MS"/>
              <a:ea typeface="Arial" charset="0"/>
              <a:cs typeface="Comic Sans MS"/>
            </a:endParaRPr>
          </a:p>
        </p:txBody>
      </p:sp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3"/>
          <a:srcRect l="8001" t="7481" r="6881"/>
          <a:stretch>
            <a:fillRect/>
          </a:stretch>
        </p:blipFill>
        <p:spPr bwMode="auto">
          <a:xfrm>
            <a:off x="347138" y="3979432"/>
            <a:ext cx="4017499" cy="28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925150" y="4090988"/>
            <a:ext cx="225845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Calorimeter</a:t>
            </a:r>
            <a:r>
              <a:rPr lang="de-DE" sz="14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High Tower</a:t>
            </a:r>
          </a:p>
          <a:p>
            <a:r>
              <a:rPr lang="de-DE" sz="14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With</a:t>
            </a:r>
            <a:r>
              <a:rPr lang="de-DE" sz="1400" b="1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</a:t>
            </a:r>
            <a:r>
              <a:rPr lang="de-DE" sz="1400" b="1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projection</a:t>
            </a:r>
            <a:endParaRPr lang="de-DE" sz="1400" b="1" dirty="0">
              <a:solidFill>
                <a:srgbClr val="0000FF"/>
              </a:solidFill>
              <a:latin typeface="Comic Sans MS"/>
              <a:ea typeface="Arial" charset="0"/>
              <a:cs typeface="Comic Sans MS"/>
            </a:endParaRPr>
          </a:p>
          <a:p>
            <a:r>
              <a:rPr lang="de-DE" sz="1400" b="1" dirty="0">
                <a:solidFill>
                  <a:schemeClr val="bg1"/>
                </a:solidFill>
                <a:latin typeface="Comic Sans MS"/>
                <a:ea typeface="Arial" charset="0"/>
                <a:cs typeface="Comic Sans MS"/>
              </a:rPr>
              <a:t>Goal = 20 pb</a:t>
            </a:r>
            <a:r>
              <a:rPr lang="de-DE" sz="1400" b="1" baseline="30000" dirty="0">
                <a:solidFill>
                  <a:schemeClr val="bg1"/>
                </a:solidFill>
                <a:latin typeface="Comic Sans MS"/>
                <a:ea typeface="Arial" charset="0"/>
                <a:cs typeface="Comic Sans MS"/>
              </a:rPr>
              <a:t>-1</a:t>
            </a:r>
          </a:p>
          <a:p>
            <a:r>
              <a:rPr lang="de-DE" sz="1400" b="1" dirty="0">
                <a:solidFill>
                  <a:schemeClr val="bg1"/>
                </a:solidFill>
                <a:latin typeface="Comic Sans MS"/>
                <a:ea typeface="Arial" charset="0"/>
                <a:cs typeface="Comic Sans MS"/>
              </a:rPr>
              <a:t>Final = </a:t>
            </a:r>
            <a:r>
              <a:rPr lang="de-DE" sz="1400" b="1" dirty="0">
                <a:solidFill>
                  <a:schemeClr val="bg1"/>
                </a:solidFill>
                <a:latin typeface="Comic Sans MS"/>
                <a:cs typeface="Comic Sans MS"/>
              </a:rPr>
              <a:t>~ 22.2 pb</a:t>
            </a:r>
            <a:r>
              <a:rPr lang="de-DE" sz="1400" b="1" baseline="30000" dirty="0">
                <a:solidFill>
                  <a:schemeClr val="bg1"/>
                </a:solidFill>
                <a:latin typeface="Comic Sans MS"/>
                <a:cs typeface="Comic Sans MS"/>
              </a:rPr>
              <a:t>-1</a:t>
            </a:r>
          </a:p>
          <a:p>
            <a:r>
              <a:rPr lang="de-DE" sz="1400" b="1" dirty="0">
                <a:solidFill>
                  <a:srgbClr val="3366FF"/>
                </a:solidFill>
                <a:latin typeface="Comic Sans MS"/>
                <a:cs typeface="Comic Sans MS"/>
              </a:rPr>
              <a:t>~111%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828" y="626564"/>
            <a:ext cx="58384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latin typeface="Comic Sans MS"/>
                <a:ea typeface="Arial" charset="0"/>
                <a:cs typeface="Comic Sans MS"/>
              </a:rPr>
              <a:t>Sampled</a:t>
            </a:r>
            <a:r>
              <a:rPr lang="de-DE" sz="1400" b="1" dirty="0" smtClean="0">
                <a:latin typeface="Comic Sans MS"/>
                <a:ea typeface="Arial" charset="0"/>
                <a:cs typeface="Comic Sans MS"/>
              </a:rPr>
              <a:t> </a:t>
            </a:r>
            <a:r>
              <a:rPr lang="de-DE" sz="1400" b="1" dirty="0" err="1" smtClean="0">
                <a:latin typeface="Comic Sans MS"/>
                <a:ea typeface="Arial" charset="0"/>
                <a:cs typeface="Comic Sans MS"/>
              </a:rPr>
              <a:t>Luminosity</a:t>
            </a:r>
            <a:r>
              <a:rPr lang="de-DE" sz="1400" b="1" dirty="0" smtClean="0">
                <a:latin typeface="Comic Sans MS"/>
                <a:ea typeface="Arial" charset="0"/>
                <a:cs typeface="Comic Sans MS"/>
              </a:rPr>
              <a:t> </a:t>
            </a:r>
            <a:r>
              <a:rPr lang="de-DE" sz="1400" b="1" dirty="0" err="1" smtClean="0">
                <a:latin typeface="Comic Sans MS"/>
                <a:ea typeface="Arial" charset="0"/>
                <a:cs typeface="Comic Sans MS"/>
              </a:rPr>
              <a:t>for</a:t>
            </a:r>
            <a:r>
              <a:rPr lang="de-DE" sz="1400" b="1" dirty="0" smtClean="0">
                <a:latin typeface="Comic Sans MS"/>
                <a:ea typeface="Arial" charset="0"/>
                <a:cs typeface="Comic Sans MS"/>
              </a:rPr>
              <a:t> STAR FY11 </a:t>
            </a:r>
            <a:r>
              <a:rPr lang="de-DE" sz="1400" b="1" dirty="0" err="1" smtClean="0">
                <a:solidFill>
                  <a:srgbClr val="CC66FF"/>
                </a:solidFill>
                <a:latin typeface="Comic Sans MS"/>
                <a:ea typeface="Arial" charset="0"/>
                <a:cs typeface="Comic Sans MS"/>
              </a:rPr>
              <a:t>pp</a:t>
            </a:r>
            <a:r>
              <a:rPr lang="de-DE" sz="1400" b="1" dirty="0" smtClean="0">
                <a:solidFill>
                  <a:srgbClr val="CC66FF"/>
                </a:solidFill>
                <a:latin typeface="Comic Sans MS"/>
                <a:ea typeface="Arial" charset="0"/>
                <a:cs typeface="Comic Sans MS"/>
              </a:rPr>
              <a:t> 500 </a:t>
            </a:r>
            <a:r>
              <a:rPr lang="de-DE" sz="1400" b="1" dirty="0" err="1" smtClean="0">
                <a:solidFill>
                  <a:srgbClr val="CC66FF"/>
                </a:solidFill>
                <a:latin typeface="Comic Sans MS"/>
                <a:ea typeface="Arial" charset="0"/>
                <a:cs typeface="Comic Sans MS"/>
              </a:rPr>
              <a:t>Transverse</a:t>
            </a:r>
            <a:r>
              <a:rPr lang="de-DE" sz="1400" b="1" dirty="0" smtClean="0">
                <a:latin typeface="Comic Sans MS"/>
                <a:ea typeface="Arial" charset="0"/>
                <a:cs typeface="Comic Sans MS"/>
              </a:rPr>
              <a:t> </a:t>
            </a:r>
            <a:r>
              <a:rPr lang="de-DE" sz="1400" b="1" dirty="0" err="1" smtClean="0">
                <a:latin typeface="Comic Sans MS"/>
                <a:ea typeface="Arial" charset="0"/>
                <a:cs typeface="Comic Sans MS"/>
              </a:rPr>
              <a:t>data</a:t>
            </a:r>
            <a:r>
              <a:rPr lang="de-DE" sz="1400" b="1" dirty="0" smtClean="0">
                <a:latin typeface="Comic Sans MS"/>
                <a:ea typeface="Arial" charset="0"/>
                <a:cs typeface="Comic Sans MS"/>
              </a:rPr>
              <a:t> </a:t>
            </a:r>
            <a:r>
              <a:rPr lang="de-DE" sz="1400" b="1" dirty="0" err="1" smtClean="0">
                <a:latin typeface="Comic Sans MS"/>
                <a:ea typeface="Arial" charset="0"/>
                <a:cs typeface="Comic Sans MS"/>
              </a:rPr>
              <a:t>set</a:t>
            </a:r>
            <a:endParaRPr lang="de-DE" sz="1400" b="1" dirty="0" smtClean="0">
              <a:latin typeface="Comic Sans MS"/>
              <a:ea typeface="Arial" charset="0"/>
              <a:cs typeface="Comic Sans MS"/>
            </a:endParaRPr>
          </a:p>
          <a:p>
            <a:endParaRPr lang="en-US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537331" y="1152732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7331" y="1576036"/>
            <a:ext cx="42730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mic Sans MS"/>
                <a:cs typeface="Comic Sans MS"/>
              </a:rPr>
              <a:t>Nice data set to study</a:t>
            </a:r>
          </a:p>
          <a:p>
            <a:r>
              <a:rPr lang="en-US" sz="1400" b="1" dirty="0" smtClean="0">
                <a:latin typeface="Comic Sans MS"/>
                <a:cs typeface="Comic Sans MS"/>
              </a:rPr>
              <a:t>A</a:t>
            </a:r>
            <a:r>
              <a:rPr lang="en-US" sz="1400" b="1" baseline="-25000" dirty="0" smtClean="0">
                <a:latin typeface="Comic Sans MS"/>
                <a:cs typeface="Comic Sans MS"/>
              </a:rPr>
              <a:t>N</a:t>
            </a:r>
            <a:r>
              <a:rPr lang="en-US" sz="1400" b="1" dirty="0" smtClean="0">
                <a:latin typeface="Comic Sans MS"/>
                <a:cs typeface="Comic Sans MS"/>
              </a:rPr>
              <a:t> – jet: </a:t>
            </a:r>
            <a:r>
              <a:rPr lang="en-US" sz="1400" b="1" dirty="0" err="1" smtClean="0">
                <a:latin typeface="Comic Sans MS"/>
                <a:cs typeface="Comic Sans MS"/>
                <a:sym typeface="Wingdings"/>
              </a:rPr>
              <a:t></a:t>
            </a:r>
            <a:r>
              <a:rPr lang="en-US" sz="1400" b="1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400" b="1" dirty="0" err="1" smtClean="0">
                <a:latin typeface="Comic Sans MS"/>
                <a:cs typeface="Comic Sans MS"/>
              </a:rPr>
              <a:t>Sivers</a:t>
            </a:r>
            <a:r>
              <a:rPr lang="en-US" sz="1400" b="1" dirty="0" smtClean="0">
                <a:latin typeface="Comic Sans MS"/>
                <a:cs typeface="Comic Sans MS"/>
              </a:rPr>
              <a:t> </a:t>
            </a:r>
            <a:r>
              <a:rPr lang="en-US" sz="1400" b="1" dirty="0" err="1" smtClean="0">
                <a:latin typeface="Comic Sans MS"/>
                <a:cs typeface="Comic Sans MS"/>
              </a:rPr>
              <a:t>fct</a:t>
            </a:r>
            <a:r>
              <a:rPr lang="en-US" sz="1400" b="1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1400" b="1" dirty="0" smtClean="0">
                <a:latin typeface="Comic Sans MS"/>
                <a:cs typeface="Comic Sans MS"/>
              </a:rPr>
              <a:t>A</a:t>
            </a:r>
            <a:r>
              <a:rPr lang="en-US" sz="1400" b="1" baseline="-25000" dirty="0" smtClean="0">
                <a:latin typeface="Comic Sans MS"/>
                <a:cs typeface="Comic Sans MS"/>
              </a:rPr>
              <a:t>N</a:t>
            </a:r>
            <a:r>
              <a:rPr lang="en-US" sz="1400" b="1" dirty="0" smtClean="0">
                <a:latin typeface="Comic Sans MS"/>
                <a:cs typeface="Comic Sans MS"/>
              </a:rPr>
              <a:t> for single lepton from W</a:t>
            </a:r>
            <a:r>
              <a:rPr lang="en-US" sz="1400" b="1" baseline="30000" dirty="0" smtClean="0">
                <a:latin typeface="Comic Sans MS"/>
                <a:cs typeface="Comic Sans MS"/>
              </a:rPr>
              <a:t>+/-</a:t>
            </a:r>
            <a:r>
              <a:rPr lang="en-US" sz="1400" b="1" dirty="0" smtClean="0">
                <a:latin typeface="Comic Sans MS"/>
                <a:cs typeface="Comic Sans MS"/>
              </a:rPr>
              <a:t>:</a:t>
            </a:r>
          </a:p>
          <a:p>
            <a:r>
              <a:rPr lang="en-US" sz="1400" b="1" dirty="0" smtClean="0">
                <a:latin typeface="Comic Sans MS"/>
                <a:cs typeface="Comic Sans MS"/>
              </a:rPr>
              <a:t>Sign change in </a:t>
            </a:r>
            <a:r>
              <a:rPr lang="en-US" sz="1400" b="1" dirty="0" err="1" smtClean="0">
                <a:latin typeface="Comic Sans MS"/>
                <a:cs typeface="Comic Sans MS"/>
              </a:rPr>
              <a:t>Sivers</a:t>
            </a:r>
            <a:r>
              <a:rPr lang="en-US" sz="1400" b="1" dirty="0" smtClean="0">
                <a:latin typeface="Comic Sans MS"/>
                <a:cs typeface="Comic Sans MS"/>
              </a:rPr>
              <a:t> </a:t>
            </a:r>
            <a:r>
              <a:rPr lang="en-US" sz="1400" b="1" dirty="0" err="1" smtClean="0">
                <a:latin typeface="Comic Sans MS"/>
                <a:cs typeface="Comic Sans MS"/>
              </a:rPr>
              <a:t>fct</a:t>
            </a:r>
            <a:r>
              <a:rPr lang="en-US" sz="1400" b="1" dirty="0" smtClean="0">
                <a:latin typeface="Comic Sans MS"/>
                <a:cs typeface="Comic Sans MS"/>
              </a:rPr>
              <a:t>. compared to SIDIS</a:t>
            </a:r>
            <a:endParaRPr lang="en-US" sz="1400" b="1" baseline="30000" dirty="0" smtClean="0">
              <a:latin typeface="Comic Sans MS"/>
              <a:cs typeface="Comic Sans MS"/>
            </a:endParaRPr>
          </a:p>
          <a:p>
            <a:r>
              <a:rPr lang="en-US" sz="1400" b="1" dirty="0" smtClean="0">
                <a:latin typeface="Comic Sans MS"/>
                <a:cs typeface="Comic Sans MS"/>
              </a:rPr>
              <a:t>A</a:t>
            </a:r>
            <a:r>
              <a:rPr lang="en-US" sz="1400" b="1" baseline="-25000" dirty="0" smtClean="0">
                <a:latin typeface="Comic Sans MS"/>
                <a:cs typeface="Comic Sans MS"/>
              </a:rPr>
              <a:t>N</a:t>
            </a:r>
            <a:r>
              <a:rPr lang="en-US" sz="1400" b="1" baseline="30000" dirty="0" smtClean="0">
                <a:latin typeface="Comic Sans MS"/>
                <a:cs typeface="Comic Sans MS"/>
              </a:rPr>
              <a:t> </a:t>
            </a:r>
            <a:r>
              <a:rPr lang="en-US" sz="1400" b="1" dirty="0" smtClean="0">
                <a:latin typeface="Comic Sans MS"/>
                <a:cs typeface="Comic Sans MS"/>
              </a:rPr>
              <a:t>for </a:t>
            </a:r>
            <a:r>
              <a:rPr lang="en-US" sz="1400" b="1" dirty="0" err="1" smtClean="0">
                <a:latin typeface="Comic Sans MS"/>
                <a:cs typeface="Comic Sans MS"/>
              </a:rPr>
              <a:t>dijets</a:t>
            </a:r>
            <a:r>
              <a:rPr lang="en-US" sz="1400" b="1" dirty="0" smtClean="0">
                <a:latin typeface="Comic Sans MS"/>
                <a:cs typeface="Comic Sans MS"/>
              </a:rPr>
              <a:t>: </a:t>
            </a:r>
            <a:r>
              <a:rPr lang="en-US" sz="1400" b="1" dirty="0" err="1" smtClean="0">
                <a:latin typeface="Comic Sans MS"/>
                <a:cs typeface="Comic Sans MS"/>
              </a:rPr>
              <a:t>Sivers</a:t>
            </a:r>
            <a:r>
              <a:rPr lang="en-US" sz="1400" b="1" dirty="0" smtClean="0">
                <a:latin typeface="Comic Sans MS"/>
                <a:cs typeface="Comic Sans MS"/>
              </a:rPr>
              <a:t> </a:t>
            </a:r>
            <a:r>
              <a:rPr lang="en-US" sz="1400" b="1" dirty="0" err="1" smtClean="0">
                <a:latin typeface="Comic Sans MS"/>
                <a:cs typeface="Comic Sans MS"/>
              </a:rPr>
              <a:t>fct</a:t>
            </a:r>
            <a:r>
              <a:rPr lang="en-US" sz="1400" b="1" dirty="0" smtClean="0">
                <a:latin typeface="Comic Sans MS"/>
                <a:cs typeface="Comic Sans MS"/>
              </a:rPr>
              <a:t>. via back to back</a:t>
            </a:r>
          </a:p>
          <a:p>
            <a:r>
              <a:rPr lang="en-US" sz="1400" b="1" dirty="0" smtClean="0">
                <a:latin typeface="Comic Sans MS"/>
                <a:cs typeface="Comic Sans MS"/>
              </a:rPr>
              <a:t>                imbalance of 2 jets </a:t>
            </a:r>
          </a:p>
          <a:p>
            <a:endParaRPr lang="en-US" sz="1600" b="1" dirty="0">
              <a:latin typeface="Comic Sans MS"/>
              <a:cs typeface="Comic Sans M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4575" y="3100388"/>
            <a:ext cx="1673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600473" y="5086350"/>
            <a:ext cx="2571750" cy="1771650"/>
            <a:chOff x="4693436" y="4645025"/>
            <a:chExt cx="2571750" cy="1771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3436" y="4645025"/>
              <a:ext cx="2571750" cy="17716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875137" y="5047381"/>
              <a:ext cx="394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Comic Sans MS"/>
                  <a:cs typeface="Comic Sans MS"/>
                </a:rPr>
                <a:t>e</a:t>
              </a:r>
              <a:r>
                <a:rPr lang="en-US" sz="1400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+</a:t>
              </a:r>
              <a:endParaRPr lang="en-US" sz="1400" b="1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6348" y="5596463"/>
              <a:ext cx="394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Comic Sans MS"/>
                  <a:cs typeface="Comic Sans MS"/>
                </a:rPr>
                <a:t>e</a:t>
              </a:r>
              <a:r>
                <a:rPr lang="en-US" sz="1400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-</a:t>
              </a:r>
              <a:endParaRPr lang="en-US" sz="1400" b="1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rcRect l="888" t="5983" r="47941"/>
          <a:stretch>
            <a:fillRect/>
          </a:stretch>
        </p:blipFill>
        <p:spPr>
          <a:xfrm>
            <a:off x="4464559" y="2931151"/>
            <a:ext cx="2635230" cy="21551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81879" y="5260539"/>
            <a:ext cx="19621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latin typeface="Comic Sans MS"/>
                <a:cs typeface="Comic Sans MS"/>
              </a:rPr>
              <a:t>Analysis to be done by:</a:t>
            </a:r>
          </a:p>
          <a:p>
            <a:endParaRPr lang="en-US" sz="1200" b="1" dirty="0" smtClean="0">
              <a:latin typeface="Comic Sans MS"/>
              <a:cs typeface="Comic Sans MS"/>
            </a:endParaRPr>
          </a:p>
          <a:p>
            <a:r>
              <a:rPr lang="en-US" sz="1200" b="1" dirty="0" smtClean="0">
                <a:latin typeface="Comic Sans MS"/>
                <a:cs typeface="Comic Sans MS"/>
              </a:rPr>
              <a:t>Thomas P Burton </a:t>
            </a:r>
          </a:p>
          <a:p>
            <a:r>
              <a:rPr lang="en-US" sz="1200" b="1" dirty="0" smtClean="0">
                <a:latin typeface="Comic Sans MS"/>
                <a:cs typeface="Comic Sans MS"/>
              </a:rPr>
              <a:t>Alan Dion</a:t>
            </a:r>
          </a:p>
          <a:p>
            <a:r>
              <a:rPr lang="en-US" sz="1200" b="1" dirty="0" smtClean="0">
                <a:latin typeface="Comic Sans MS"/>
                <a:cs typeface="Comic Sans MS"/>
              </a:rPr>
              <a:t>Salvatore Fazio</a:t>
            </a:r>
          </a:p>
          <a:p>
            <a:r>
              <a:rPr lang="en-US" sz="1200" b="1" dirty="0" smtClean="0">
                <a:latin typeface="Comic Sans MS"/>
                <a:cs typeface="Comic Sans MS"/>
              </a:rPr>
              <a:t>William B. </a:t>
            </a:r>
            <a:r>
              <a:rPr lang="en-US" sz="1200" b="1" dirty="0" err="1" smtClean="0">
                <a:latin typeface="Comic Sans MS"/>
                <a:cs typeface="Comic Sans MS"/>
              </a:rPr>
              <a:t>Schmidke</a:t>
            </a:r>
            <a:endParaRPr lang="en-US" sz="1200" b="1" dirty="0" smtClean="0">
              <a:latin typeface="Comic Sans MS"/>
              <a:cs typeface="Comic Sans MS"/>
            </a:endParaRPr>
          </a:p>
          <a:p>
            <a:r>
              <a:rPr lang="en-US" sz="1200" b="1" dirty="0" err="1" smtClean="0">
                <a:latin typeface="Comic Sans MS"/>
                <a:cs typeface="Comic Sans MS"/>
              </a:rPr>
              <a:t>Dimitri</a:t>
            </a:r>
            <a:r>
              <a:rPr lang="en-US" sz="1200" b="1" dirty="0" smtClean="0">
                <a:latin typeface="Comic Sans MS"/>
                <a:cs typeface="Comic Sans MS"/>
              </a:rPr>
              <a:t> Smirnov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9656</TotalTime>
  <Words>803</Words>
  <Application>Microsoft Macintosh PowerPoint</Application>
  <PresentationFormat>On-screen Show (4:3)</PresentationFormat>
  <Paragraphs>203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Metro</vt:lpstr>
      <vt:lpstr>Equation</vt:lpstr>
      <vt:lpstr>Collected Luminosity with transverse Polarization</vt:lpstr>
      <vt:lpstr>Theory Puzzle: TMD vs. Twist-3</vt:lpstr>
      <vt:lpstr>What to measure at 200 GeV p↑p</vt:lpstr>
      <vt:lpstr>Some Projections for how well we will do</vt:lpstr>
      <vt:lpstr>PowerPoint Presentation</vt:lpstr>
      <vt:lpstr>Spin-Dependent Fragmentation</vt:lpstr>
      <vt:lpstr>IFF Definitions</vt:lpstr>
      <vt:lpstr>What is seen at RHIC</vt:lpstr>
      <vt:lpstr>STAR: Upcoming physics topics</vt:lpstr>
      <vt:lpstr>Collected Luminosity with longitudinal Polarization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do with 200GeV polarized pp in 2011</dc:title>
  <dc:creator>elke-caroline aschenauer</dc:creator>
  <cp:lastModifiedBy>elke-caroline aschenauer</cp:lastModifiedBy>
  <cp:revision>147</cp:revision>
  <cp:lastPrinted>2010-04-22T12:46:06Z</cp:lastPrinted>
  <dcterms:created xsi:type="dcterms:W3CDTF">2011-06-24T22:36:54Z</dcterms:created>
  <dcterms:modified xsi:type="dcterms:W3CDTF">2012-01-11T02:11:42Z</dcterms:modified>
</cp:coreProperties>
</file>