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606" r:id="rId2"/>
    <p:sldId id="628" r:id="rId3"/>
    <p:sldId id="629" r:id="rId4"/>
    <p:sldId id="614" r:id="rId5"/>
    <p:sldId id="632" r:id="rId6"/>
    <p:sldId id="616" r:id="rId7"/>
    <p:sldId id="615" r:id="rId8"/>
    <p:sldId id="636" r:id="rId9"/>
    <p:sldId id="618" r:id="rId10"/>
    <p:sldId id="619" r:id="rId11"/>
    <p:sldId id="620" r:id="rId12"/>
    <p:sldId id="633" r:id="rId13"/>
    <p:sldId id="634" r:id="rId14"/>
    <p:sldId id="635" r:id="rId15"/>
    <p:sldId id="643" r:id="rId16"/>
    <p:sldId id="631" r:id="rId17"/>
    <p:sldId id="637" r:id="rId18"/>
    <p:sldId id="640" r:id="rId19"/>
    <p:sldId id="639" r:id="rId20"/>
    <p:sldId id="641" r:id="rId21"/>
    <p:sldId id="644" r:id="rId22"/>
    <p:sldId id="621" r:id="rId23"/>
    <p:sldId id="642" r:id="rId24"/>
    <p:sldId id="630" r:id="rId25"/>
    <p:sldId id="622" r:id="rId26"/>
    <p:sldId id="623" r:id="rId27"/>
    <p:sldId id="624" r:id="rId28"/>
    <p:sldId id="625" r:id="rId29"/>
    <p:sldId id="626" r:id="rId30"/>
    <p:sldId id="627" r:id="rId3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804000"/>
    <a:srgbClr val="80FF00"/>
    <a:srgbClr val="66CCFF"/>
    <a:srgbClr val="FF66FF"/>
    <a:srgbClr val="FFFF66"/>
    <a:srgbClr val="6666FF"/>
    <a:srgbClr val="00408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5" autoAdjust="0"/>
    <p:restoredTop sz="98178" autoAdjust="0"/>
  </p:normalViewPr>
  <p:slideViewPr>
    <p:cSldViewPr snapToGrid="0">
      <p:cViewPr>
        <p:scale>
          <a:sx n="100" d="100"/>
          <a:sy n="100" d="100"/>
        </p:scale>
        <p:origin x="-392" y="-504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12/12/11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5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54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gradFill flip="none" rotWithShape="1">
            <a:gsLst>
              <a:gs pos="0">
                <a:srgbClr val="FFFF66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FFFF66"/>
            </a:solidFill>
            <a:round/>
            <a:headEnd/>
            <a:tailEnd/>
          </a:ln>
          <a:effectLst>
            <a:glow rad="101600">
              <a:srgbClr val="FFFEE7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>
              <a:defRPr>
                <a:solidFill>
                  <a:srgbClr val="0000FF"/>
                </a:solidFill>
                <a:latin typeface="+mj-lt"/>
              </a:defRPr>
            </a:lvl1pPr>
          </a:lstStyle>
          <a:p>
            <a:r>
              <a:rPr lang="ja-JP" altLang="en-US" noProof="0" dirty="0" smtClean="0"/>
              <a:t>マスタ</a:t>
            </a:r>
            <a:r>
              <a:rPr lang="en-US" altLang="ja-JP" noProof="0" dirty="0" smtClean="0"/>
              <a:t> </a:t>
            </a:r>
            <a:r>
              <a:rPr lang="ja-JP" altLang="en-US" noProof="0" dirty="0" smtClean="0"/>
              <a:t>タイトルの書式設定</a:t>
            </a:r>
            <a:endParaRPr lang="en-US" altLang="ja-JP" noProof="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378367" y="6248401"/>
            <a:ext cx="1728894" cy="330200"/>
          </a:xfrm>
        </p:spPr>
        <p:txBody>
          <a:bodyPr/>
          <a:lstStyle>
            <a:lvl1pPr>
              <a:defRPr sz="1400" b="1" i="0">
                <a:solidFill>
                  <a:srgbClr val="0000FF"/>
                </a:solidFill>
                <a:effectLst/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4978400" cy="381000"/>
          </a:xfrm>
        </p:spPr>
        <p:txBody>
          <a:bodyPr/>
          <a:lstStyle>
            <a:lvl1pPr>
              <a:defRPr sz="1400" b="1" i="0">
                <a:solidFill>
                  <a:srgbClr val="FF00FF"/>
                </a:solidFill>
                <a:effectLst/>
              </a:defRPr>
            </a:lvl1pPr>
          </a:lstStyle>
          <a:p>
            <a:r>
              <a:rPr lang="en-US" altLang="ja-JP" smtClean="0"/>
              <a:t>STAR Upgrade Workshop, UCLA, December 2011</a:t>
            </a:r>
            <a:endParaRPr lang="en-US" altLang="ja-JP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15300" y="6248400"/>
            <a:ext cx="571500" cy="292100"/>
          </a:xfrm>
        </p:spPr>
        <p:txBody>
          <a:bodyPr/>
          <a:lstStyle>
            <a:lvl1pPr>
              <a:defRPr sz="1400" b="0" i="0">
                <a:solidFill>
                  <a:srgbClr val="0000FF"/>
                </a:solidFill>
                <a:effectLst/>
              </a:defRPr>
            </a:lvl1pPr>
          </a:lstStyle>
          <a:p>
            <a:fld id="{684DC042-DA42-6A4D-AE89-46F8D07AA4EE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95263" y="228600"/>
            <a:ext cx="3787775" cy="1722438"/>
            <a:chOff x="195263" y="228600"/>
            <a:chExt cx="3787775" cy="1722438"/>
          </a:xfrm>
          <a:effectLst>
            <a:glow rad="101600">
              <a:schemeClr val="bg1">
                <a:lumMod val="85000"/>
                <a:alpha val="75000"/>
              </a:schemeClr>
            </a:glow>
          </a:effectLst>
        </p:grpSpPr>
        <p:sp>
          <p:nvSpPr>
            <p:cNvPr id="9225" name="Freeform 9"/>
            <p:cNvSpPr>
              <a:spLocks/>
            </p:cNvSpPr>
            <p:nvPr userDrawn="1"/>
          </p:nvSpPr>
          <p:spPr bwMode="auto">
            <a:xfrm>
              <a:off x="280988" y="280988"/>
              <a:ext cx="3571875" cy="161448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 userDrawn="1"/>
          </p:nvSpPr>
          <p:spPr bwMode="auto">
            <a:xfrm>
              <a:off x="304800" y="228600"/>
              <a:ext cx="3562350" cy="159861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 userDrawn="1"/>
          </p:nvSpPr>
          <p:spPr bwMode="auto">
            <a:xfrm>
              <a:off x="752476" y="457200"/>
              <a:ext cx="2362200" cy="145891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28" name="Group 12"/>
            <p:cNvGrpSpPr>
              <a:grpSpLocks/>
            </p:cNvGrpSpPr>
            <p:nvPr userDrawn="1"/>
          </p:nvGrpSpPr>
          <p:grpSpPr bwMode="auto">
            <a:xfrm>
              <a:off x="195263" y="234950"/>
              <a:ext cx="3787775" cy="1716088"/>
              <a:chOff x="123" y="148"/>
              <a:chExt cx="2386" cy="1081"/>
            </a:xfrm>
          </p:grpSpPr>
          <p:sp>
            <p:nvSpPr>
              <p:cNvPr id="92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/>
          <p:cNvGrpSpPr/>
          <p:nvPr userDrawn="1"/>
        </p:nvGrpSpPr>
        <p:grpSpPr>
          <a:xfrm>
            <a:off x="7848600" y="4343400"/>
            <a:ext cx="742950" cy="1058863"/>
            <a:chOff x="7848600" y="4343400"/>
            <a:chExt cx="742950" cy="1058863"/>
          </a:xfrm>
        </p:grpSpPr>
        <p:sp>
          <p:nvSpPr>
            <p:cNvPr id="9235" name="Freeform 19"/>
            <p:cNvSpPr>
              <a:spLocks/>
            </p:cNvSpPr>
            <p:nvPr userDrawn="1"/>
          </p:nvSpPr>
          <p:spPr bwMode="auto">
            <a:xfrm rot="7320404">
              <a:off x="7793037" y="4660900"/>
              <a:ext cx="998538" cy="465138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 userDrawn="1"/>
          </p:nvSpPr>
          <p:spPr bwMode="auto">
            <a:xfrm rot="7320404">
              <a:off x="7767637" y="4640263"/>
              <a:ext cx="995363" cy="46037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 userDrawn="1"/>
          </p:nvSpPr>
          <p:spPr bwMode="auto">
            <a:xfrm rot="7320404">
              <a:off x="7937500" y="4622800"/>
              <a:ext cx="660400" cy="420688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38" name="Group 22"/>
            <p:cNvGrpSpPr>
              <a:grpSpLocks/>
            </p:cNvGrpSpPr>
            <p:nvPr userDrawn="1"/>
          </p:nvGrpSpPr>
          <p:grpSpPr bwMode="auto">
            <a:xfrm>
              <a:off x="7848600" y="4343400"/>
              <a:ext cx="742950" cy="1058863"/>
              <a:chOff x="4986" y="2752"/>
              <a:chExt cx="468" cy="667"/>
            </a:xfrm>
          </p:grpSpPr>
          <p:sp>
            <p:nvSpPr>
              <p:cNvPr id="92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24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886200" y="19050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gradFill flip="none" rotWithShape="1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0" scaled="1"/>
              <a:tileRect/>
            </a:gra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32" name="Picture 31" descr="bnl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248400"/>
            <a:ext cx="1005840" cy="368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B1A700-7212-524C-82CA-F704C367C37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9169" y="6561667"/>
            <a:ext cx="1439332" cy="262467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r>
              <a:rPr lang="en-US" altLang="ja-JP" smtClean="0"/>
              <a:t>STAR Upgrade Workshop, UCLA, December 2011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fld id="{5C1AF64A-CB62-3D4B-9CBC-C26B9FF18E2B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.outlook.eps"/>
          <p:cNvPicPr>
            <a:picLocks noChangeAspect="1"/>
          </p:cNvPicPr>
          <p:nvPr userDrawn="1"/>
        </p:nvPicPr>
        <p:blipFill>
          <a:blip r:embed="rId2"/>
          <a:srcRect l="4049" t="8240" b="1648"/>
          <a:stretch>
            <a:fillRect/>
          </a:stretch>
        </p:blipFill>
        <p:spPr>
          <a:xfrm>
            <a:off x="699324" y="16699"/>
            <a:ext cx="1492758" cy="6889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806450"/>
            <a:ext cx="8855075" cy="5616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99169" y="6561667"/>
            <a:ext cx="1439332" cy="262467"/>
          </a:xfrm>
        </p:spPr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1" y="6565900"/>
            <a:ext cx="4902200" cy="228600"/>
          </a:xfrm>
        </p:spPr>
        <p:txBody>
          <a:bodyPr/>
          <a:lstStyle>
            <a:lvl1pPr>
              <a:defRPr smtClean="0">
                <a:solidFill>
                  <a:srgbClr val="FF00FF"/>
                </a:solidFill>
              </a:defRPr>
            </a:lvl1pPr>
          </a:lstStyle>
          <a:p>
            <a:r>
              <a:rPr lang="en-US" altLang="ja-JP" smtClean="0"/>
              <a:t>STAR Upgrade Workshop, UCLA, December 2011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FF"/>
                </a:solidFill>
              </a:defRPr>
            </a:lvl1pPr>
          </a:lstStyle>
          <a:p>
            <a:fld id="{5C1AF64A-CB62-3D4B-9CBC-C26B9FF18E2B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grpSp>
        <p:nvGrpSpPr>
          <p:cNvPr id="10" name="Group 60"/>
          <p:cNvGrpSpPr>
            <a:grpSpLocks/>
          </p:cNvGrpSpPr>
          <p:nvPr userDrawn="1"/>
        </p:nvGrpSpPr>
        <p:grpSpPr bwMode="auto">
          <a:xfrm rot="5400000">
            <a:off x="4086225" y="-3648075"/>
            <a:ext cx="431800" cy="8604250"/>
            <a:chOff x="5468" y="1333"/>
            <a:chExt cx="243" cy="2714"/>
          </a:xfrm>
        </p:grpSpPr>
        <p:sp>
          <p:nvSpPr>
            <p:cNvPr id="11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0" y="0"/>
            <a:ext cx="65405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7F85B-340E-9941-AF39-030851572DD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7F85B-340E-9941-AF39-030851572DD6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6" name="Picture 5" descr="picture.outlook.eps"/>
          <p:cNvPicPr>
            <a:picLocks noChangeAspect="1"/>
          </p:cNvPicPr>
          <p:nvPr userDrawn="1"/>
        </p:nvPicPr>
        <p:blipFill>
          <a:blip r:embed="rId2"/>
          <a:srcRect l="4049" t="8240" b="1648"/>
          <a:stretch>
            <a:fillRect/>
          </a:stretch>
        </p:blipFill>
        <p:spPr>
          <a:xfrm>
            <a:off x="673924" y="0"/>
            <a:ext cx="1492758" cy="688942"/>
          </a:xfrm>
          <a:prstGeom prst="rect">
            <a:avLst/>
          </a:prstGeom>
        </p:spPr>
      </p:pic>
      <p:grpSp>
        <p:nvGrpSpPr>
          <p:cNvPr id="8" name="Group 60"/>
          <p:cNvGrpSpPr>
            <a:grpSpLocks/>
          </p:cNvGrpSpPr>
          <p:nvPr userDrawn="1"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9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800" y="0"/>
            <a:ext cx="6426200" cy="5921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BD2CD6-BD71-9540-8FCE-C04CD30520C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5" y="692150"/>
            <a:ext cx="4351338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692150"/>
            <a:ext cx="4351337" cy="56165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8429" y="6565901"/>
            <a:ext cx="1507067" cy="275168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75035" y="6578600"/>
            <a:ext cx="4236508" cy="2286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C92166-1194-2F48-BFD2-97EB8C06103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STAR Upgrade Workshop, UCLA, December 2011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2F8949-A4D7-1044-8DE4-2C17568E9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gif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31429" y="6578601"/>
            <a:ext cx="1507067" cy="20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1201" y="6565900"/>
            <a:ext cx="490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 i="1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 altLang="ja-JP" dirty="0" smtClean="0"/>
              <a:t>STAR Upgrade Workshop, UCLA, December 2011</a:t>
            </a:r>
            <a:endParaRPr lang="en-US" altLang="ja-JP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5334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i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9EA87294-3AFE-9D4E-921B-BEF8B3AF57E5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8248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" y="596900"/>
            <a:ext cx="90265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smtClean="0"/>
              <a:t>level</a:t>
            </a:r>
            <a:endParaRPr lang="en-GB" dirty="0"/>
          </a:p>
        </p:txBody>
      </p:sp>
      <p:grpSp>
        <p:nvGrpSpPr>
          <p:cNvPr id="59" name="Group 58"/>
          <p:cNvGrpSpPr>
            <a:grpSpLocks noChangeAspect="1"/>
          </p:cNvGrpSpPr>
          <p:nvPr userDrawn="1"/>
        </p:nvGrpSpPr>
        <p:grpSpPr>
          <a:xfrm>
            <a:off x="0" y="6156722"/>
            <a:ext cx="1003762" cy="701278"/>
            <a:chOff x="7938" y="5878513"/>
            <a:chExt cx="1338262" cy="935037"/>
          </a:xfrm>
        </p:grpSpPr>
        <p:sp>
          <p:nvSpPr>
            <p:cNvPr id="8203" name="Freeform 11"/>
            <p:cNvSpPr>
              <a:spLocks noChangeAspect="1"/>
            </p:cNvSpPr>
            <p:nvPr userDrawn="1"/>
          </p:nvSpPr>
          <p:spPr bwMode="auto">
            <a:xfrm>
              <a:off x="30560" y="5896380"/>
              <a:ext cx="1296590" cy="773043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ChangeAspect="1"/>
            </p:cNvSpPr>
            <p:nvPr userDrawn="1"/>
          </p:nvSpPr>
          <p:spPr bwMode="auto">
            <a:xfrm>
              <a:off x="1218803" y="5988097"/>
              <a:ext cx="84534" cy="15365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 noChangeAspect="1"/>
            </p:cNvSpPr>
            <p:nvPr userDrawn="1"/>
          </p:nvSpPr>
          <p:spPr bwMode="auto">
            <a:xfrm>
              <a:off x="25797" y="6216794"/>
              <a:ext cx="942975" cy="48836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 noChangeAspect="1"/>
            </p:cNvSpPr>
            <p:nvPr userDrawn="1"/>
          </p:nvSpPr>
          <p:spPr bwMode="auto">
            <a:xfrm>
              <a:off x="155575" y="6257292"/>
              <a:ext cx="625078" cy="445483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 noChangeAspect="1"/>
            </p:cNvSpPr>
            <p:nvPr userDrawn="1"/>
          </p:nvSpPr>
          <p:spPr bwMode="auto">
            <a:xfrm>
              <a:off x="579438" y="5928540"/>
              <a:ext cx="160734" cy="14412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 noChangeAspect="1"/>
            </p:cNvSpPr>
            <p:nvPr userDrawn="1"/>
          </p:nvSpPr>
          <p:spPr bwMode="auto">
            <a:xfrm>
              <a:off x="765175" y="6680143"/>
              <a:ext cx="90487" cy="133407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 noChangeAspect="1"/>
            </p:cNvSpPr>
            <p:nvPr userDrawn="1"/>
          </p:nvSpPr>
          <p:spPr bwMode="auto">
            <a:xfrm>
              <a:off x="602060" y="6017875"/>
              <a:ext cx="229791" cy="45620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 noChangeAspect="1"/>
            </p:cNvSpPr>
            <p:nvPr userDrawn="1"/>
          </p:nvSpPr>
          <p:spPr bwMode="auto">
            <a:xfrm>
              <a:off x="797322" y="5997626"/>
              <a:ext cx="433387" cy="207257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 noChangeAspect="1"/>
            </p:cNvSpPr>
            <p:nvPr userDrawn="1"/>
          </p:nvSpPr>
          <p:spPr bwMode="auto">
            <a:xfrm>
              <a:off x="415132" y="6120312"/>
              <a:ext cx="185737" cy="79806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12" name="Group 20"/>
            <p:cNvGrpSpPr>
              <a:grpSpLocks noChangeAspect="1"/>
            </p:cNvGrpSpPr>
            <p:nvPr userDrawn="1"/>
          </p:nvGrpSpPr>
          <p:grpSpPr bwMode="auto">
            <a:xfrm>
              <a:off x="7938" y="5878513"/>
              <a:ext cx="1338262" cy="929081"/>
              <a:chOff x="5" y="3490"/>
              <a:chExt cx="1124" cy="780"/>
            </a:xfrm>
          </p:grpSpPr>
          <p:grpSp>
            <p:nvGrpSpPr>
              <p:cNvPr id="8213" name="Group 21"/>
              <p:cNvGrpSpPr>
                <a:grpSpLocks noChangeAspect="1"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214" name="Freeform 22"/>
                <p:cNvSpPr>
                  <a:spLocks noChangeAspect="1"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5" name="Freeform 23"/>
                <p:cNvSpPr>
                  <a:spLocks noChangeAspect="1"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6" name="Freeform 24"/>
                <p:cNvSpPr>
                  <a:spLocks noChangeAspect="1"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17" name="Freeform 25"/>
              <p:cNvSpPr>
                <a:spLocks noChangeAspect="1"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8" name="Freeform 26"/>
              <p:cNvSpPr>
                <a:spLocks noChangeAspect="1"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9" name="Freeform 27"/>
              <p:cNvSpPr>
                <a:spLocks noChangeAspect="1"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20" name="Group 28"/>
              <p:cNvGrpSpPr>
                <a:grpSpLocks noChangeAspect="1"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221" name="Freeform 29"/>
                <p:cNvSpPr>
                  <a:spLocks noChangeAspect="1"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2" name="Freeform 30"/>
                <p:cNvSpPr>
                  <a:spLocks noChangeAspect="1"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3" name="Freeform 31"/>
                <p:cNvSpPr>
                  <a:spLocks noChangeAspect="1"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4" name="Freeform 32"/>
                <p:cNvSpPr>
                  <a:spLocks noChangeAspect="1"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5" name="Freeform 33"/>
                <p:cNvSpPr>
                  <a:spLocks noChangeAspect="1"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6" name="Freeform 34"/>
                <p:cNvSpPr>
                  <a:spLocks noChangeAspect="1"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7" name="Freeform 35"/>
                <p:cNvSpPr>
                  <a:spLocks noChangeAspect="1"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8" name="Freeform 36"/>
                <p:cNvSpPr>
                  <a:spLocks noChangeAspect="1"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8680450" y="1628775"/>
            <a:ext cx="385763" cy="4795838"/>
            <a:chOff x="5468" y="1333"/>
            <a:chExt cx="243" cy="2714"/>
          </a:xfrm>
        </p:grpSpPr>
        <p:sp>
          <p:nvSpPr>
            <p:cNvPr id="8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>
            <a:grpSpLocks noChangeAspect="1"/>
          </p:cNvGrpSpPr>
          <p:nvPr userDrawn="1"/>
        </p:nvGrpSpPr>
        <p:grpSpPr>
          <a:xfrm>
            <a:off x="8212732" y="414865"/>
            <a:ext cx="1212372" cy="1073944"/>
            <a:chOff x="7907932" y="0"/>
            <a:chExt cx="1616506" cy="1431925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8194" name="Freeform 2"/>
            <p:cNvSpPr>
              <a:spLocks noChangeAspect="1"/>
            </p:cNvSpPr>
            <p:nvPr/>
          </p:nvSpPr>
          <p:spPr bwMode="auto">
            <a:xfrm rot="18427436">
              <a:off x="8253722" y="-35530"/>
              <a:ext cx="870572" cy="1562152"/>
            </a:xfrm>
            <a:custGeom>
              <a:avLst/>
              <a:gdLst/>
              <a:ahLst/>
              <a:cxnLst>
                <a:cxn ang="0">
                  <a:pos x="2903" y="433"/>
                </a:cxn>
                <a:cxn ang="0">
                  <a:pos x="2565" y="80"/>
                </a:cxn>
                <a:cxn ang="0">
                  <a:pos x="2241" y="0"/>
                </a:cxn>
                <a:cxn ang="0">
                  <a:pos x="110" y="2811"/>
                </a:cxn>
                <a:cxn ang="0">
                  <a:pos x="110" y="3228"/>
                </a:cxn>
                <a:cxn ang="0">
                  <a:pos x="0" y="3631"/>
                </a:cxn>
                <a:cxn ang="0">
                  <a:pos x="72" y="3686"/>
                </a:cxn>
                <a:cxn ang="0">
                  <a:pos x="441" y="3355"/>
                </a:cxn>
                <a:cxn ang="0">
                  <a:pos x="740" y="3228"/>
                </a:cxn>
                <a:cxn ang="0">
                  <a:pos x="2903" y="433"/>
                </a:cxn>
                <a:cxn ang="0">
                  <a:pos x="2903" y="433"/>
                </a:cxn>
              </a:cxnLst>
              <a:rect l="0" t="0" r="r" b="b"/>
              <a:pathLst>
                <a:path w="2903" h="3686">
                  <a:moveTo>
                    <a:pt x="2903" y="433"/>
                  </a:moveTo>
                  <a:lnTo>
                    <a:pt x="2565" y="80"/>
                  </a:lnTo>
                  <a:lnTo>
                    <a:pt x="2241" y="0"/>
                  </a:lnTo>
                  <a:lnTo>
                    <a:pt x="110" y="2811"/>
                  </a:lnTo>
                  <a:lnTo>
                    <a:pt x="110" y="3228"/>
                  </a:lnTo>
                  <a:lnTo>
                    <a:pt x="0" y="3631"/>
                  </a:lnTo>
                  <a:lnTo>
                    <a:pt x="72" y="3686"/>
                  </a:lnTo>
                  <a:lnTo>
                    <a:pt x="441" y="3355"/>
                  </a:lnTo>
                  <a:lnTo>
                    <a:pt x="740" y="3228"/>
                  </a:lnTo>
                  <a:lnTo>
                    <a:pt x="2903" y="433"/>
                  </a:lnTo>
                  <a:lnTo>
                    <a:pt x="2903" y="4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ChangeAspect="1"/>
            </p:cNvSpPr>
            <p:nvPr/>
          </p:nvSpPr>
          <p:spPr bwMode="auto">
            <a:xfrm rot="18427436">
              <a:off x="8302127" y="-39735"/>
              <a:ext cx="872951" cy="1571670"/>
            </a:xfrm>
            <a:custGeom>
              <a:avLst/>
              <a:gdLst/>
              <a:ahLst/>
              <a:cxnLst>
                <a:cxn ang="0">
                  <a:pos x="2293" y="0"/>
                </a:cxn>
                <a:cxn ang="0">
                  <a:pos x="130" y="2835"/>
                </a:cxn>
                <a:cxn ang="0">
                  <a:pos x="131" y="3201"/>
                </a:cxn>
                <a:cxn ang="0">
                  <a:pos x="0" y="3633"/>
                </a:cxn>
                <a:cxn ang="0">
                  <a:pos x="50" y="3703"/>
                </a:cxn>
                <a:cxn ang="0">
                  <a:pos x="422" y="3352"/>
                </a:cxn>
                <a:cxn ang="0">
                  <a:pos x="763" y="3220"/>
                </a:cxn>
                <a:cxn ang="0">
                  <a:pos x="2911" y="428"/>
                </a:cxn>
                <a:cxn ang="0">
                  <a:pos x="2589" y="96"/>
                </a:cxn>
                <a:cxn ang="0">
                  <a:pos x="2293" y="0"/>
                </a:cxn>
                <a:cxn ang="0">
                  <a:pos x="2293" y="0"/>
                </a:cxn>
              </a:cxnLst>
              <a:rect l="0" t="0" r="r" b="b"/>
              <a:pathLst>
                <a:path w="2911" h="3703">
                  <a:moveTo>
                    <a:pt x="2293" y="0"/>
                  </a:moveTo>
                  <a:lnTo>
                    <a:pt x="130" y="2835"/>
                  </a:lnTo>
                  <a:lnTo>
                    <a:pt x="131" y="3201"/>
                  </a:lnTo>
                  <a:lnTo>
                    <a:pt x="0" y="3633"/>
                  </a:lnTo>
                  <a:lnTo>
                    <a:pt x="50" y="3703"/>
                  </a:lnTo>
                  <a:lnTo>
                    <a:pt x="422" y="3352"/>
                  </a:lnTo>
                  <a:lnTo>
                    <a:pt x="763" y="3220"/>
                  </a:lnTo>
                  <a:lnTo>
                    <a:pt x="2911" y="428"/>
                  </a:lnTo>
                  <a:lnTo>
                    <a:pt x="2589" y="96"/>
                  </a:lnTo>
                  <a:lnTo>
                    <a:pt x="2293" y="0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 noChangeAspect="1"/>
            </p:cNvSpPr>
            <p:nvPr/>
          </p:nvSpPr>
          <p:spPr bwMode="auto">
            <a:xfrm rot="18427436">
              <a:off x="8292965" y="120342"/>
              <a:ext cx="768292" cy="1177860"/>
            </a:xfrm>
            <a:custGeom>
              <a:avLst/>
              <a:gdLst/>
              <a:ahLst/>
              <a:cxnLst>
                <a:cxn ang="0">
                  <a:pos x="0" y="2485"/>
                </a:cxn>
                <a:cxn ang="0">
                  <a:pos x="432" y="2553"/>
                </a:cxn>
                <a:cxn ang="0">
                  <a:pos x="736" y="2777"/>
                </a:cxn>
                <a:cxn ang="0">
                  <a:pos x="2561" y="399"/>
                </a:cxn>
                <a:cxn ang="0">
                  <a:pos x="2118" y="82"/>
                </a:cxn>
                <a:cxn ang="0">
                  <a:pos x="1898" y="0"/>
                </a:cxn>
                <a:cxn ang="0">
                  <a:pos x="0" y="2485"/>
                </a:cxn>
                <a:cxn ang="0">
                  <a:pos x="0" y="2485"/>
                </a:cxn>
              </a:cxnLst>
              <a:rect l="0" t="0" r="r" b="b"/>
              <a:pathLst>
                <a:path w="2561" h="2777">
                  <a:moveTo>
                    <a:pt x="0" y="2485"/>
                  </a:moveTo>
                  <a:lnTo>
                    <a:pt x="432" y="2553"/>
                  </a:lnTo>
                  <a:lnTo>
                    <a:pt x="736" y="2777"/>
                  </a:lnTo>
                  <a:lnTo>
                    <a:pt x="2561" y="399"/>
                  </a:lnTo>
                  <a:lnTo>
                    <a:pt x="2118" y="82"/>
                  </a:lnTo>
                  <a:lnTo>
                    <a:pt x="1898" y="0"/>
                  </a:lnTo>
                  <a:lnTo>
                    <a:pt x="0" y="2485"/>
                  </a:lnTo>
                  <a:lnTo>
                    <a:pt x="0" y="248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32" name="Group 40"/>
            <p:cNvGrpSpPr>
              <a:grpSpLocks noChangeAspect="1"/>
            </p:cNvGrpSpPr>
            <p:nvPr/>
          </p:nvGrpSpPr>
          <p:grpSpPr bwMode="auto">
            <a:xfrm>
              <a:off x="7924800" y="0"/>
              <a:ext cx="1599034" cy="1431925"/>
              <a:chOff x="4610" y="57"/>
              <a:chExt cx="1344" cy="1204"/>
            </a:xfrm>
          </p:grpSpPr>
          <p:grpSp>
            <p:nvGrpSpPr>
              <p:cNvPr id="8233" name="Group 41"/>
              <p:cNvGrpSpPr>
                <a:grpSpLocks noChangeAspect="1"/>
              </p:cNvGrpSpPr>
              <p:nvPr userDrawn="1"/>
            </p:nvGrpSpPr>
            <p:grpSpPr bwMode="auto">
              <a:xfrm>
                <a:off x="4610" y="57"/>
                <a:ext cx="1344" cy="1204"/>
                <a:chOff x="4610" y="57"/>
                <a:chExt cx="1344" cy="1204"/>
              </a:xfrm>
            </p:grpSpPr>
            <p:sp>
              <p:nvSpPr>
                <p:cNvPr id="8234" name="Freeform 42"/>
                <p:cNvSpPr>
                  <a:spLocks noChangeAspect="1"/>
                </p:cNvSpPr>
                <p:nvPr userDrawn="1"/>
              </p:nvSpPr>
              <p:spPr bwMode="auto">
                <a:xfrm rot="-3172564">
                  <a:off x="5430" y="1086"/>
                  <a:ext cx="62" cy="288"/>
                </a:xfrm>
                <a:custGeom>
                  <a:avLst/>
                  <a:gdLst/>
                  <a:ahLst/>
                  <a:cxnLst>
                    <a:cxn ang="0">
                      <a:pos x="123" y="9"/>
                    </a:cxn>
                    <a:cxn ang="0">
                      <a:pos x="131" y="342"/>
                    </a:cxn>
                    <a:cxn ang="0">
                      <a:pos x="0" y="806"/>
                    </a:cxn>
                    <a:cxn ang="0">
                      <a:pos x="79" y="789"/>
                    </a:cxn>
                    <a:cxn ang="0">
                      <a:pos x="218" y="376"/>
                    </a:cxn>
                    <a:cxn ang="0">
                      <a:pos x="245" y="0"/>
                    </a:cxn>
                    <a:cxn ang="0">
                      <a:pos x="123" y="9"/>
                    </a:cxn>
                    <a:cxn ang="0">
                      <a:pos x="123" y="9"/>
                    </a:cxn>
                  </a:cxnLst>
                  <a:rect l="0" t="0" r="r" b="b"/>
                  <a:pathLst>
                    <a:path w="245" h="806">
                      <a:moveTo>
                        <a:pt x="123" y="9"/>
                      </a:moveTo>
                      <a:lnTo>
                        <a:pt x="131" y="342"/>
                      </a:lnTo>
                      <a:lnTo>
                        <a:pt x="0" y="806"/>
                      </a:lnTo>
                      <a:lnTo>
                        <a:pt x="79" y="789"/>
                      </a:lnTo>
                      <a:lnTo>
                        <a:pt x="218" y="376"/>
                      </a:lnTo>
                      <a:lnTo>
                        <a:pt x="245" y="0"/>
                      </a:lnTo>
                      <a:lnTo>
                        <a:pt x="123" y="9"/>
                      </a:lnTo>
                      <a:lnTo>
                        <a:pt x="123" y="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235" name="Group 43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4610" y="57"/>
                  <a:ext cx="1344" cy="985"/>
                  <a:chOff x="4610" y="57"/>
                  <a:chExt cx="1344" cy="985"/>
                </a:xfrm>
              </p:grpSpPr>
              <p:sp>
                <p:nvSpPr>
                  <p:cNvPr id="8236" name="Freeform 44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66" y="71"/>
                    <a:ext cx="153" cy="1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8" y="184"/>
                      </a:cxn>
                      <a:cxn ang="0">
                        <a:pos x="500" y="349"/>
                      </a:cxn>
                      <a:cxn ang="0">
                        <a:pos x="604" y="140"/>
                      </a:cxn>
                      <a:cxn ang="0">
                        <a:pos x="359" y="9"/>
                      </a:cxn>
                      <a:cxn ang="0">
                        <a:pos x="464" y="184"/>
                      </a:cxn>
                      <a:cxn ang="0">
                        <a:pos x="131" y="17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04" h="349">
                        <a:moveTo>
                          <a:pt x="0" y="0"/>
                        </a:moveTo>
                        <a:lnTo>
                          <a:pt x="298" y="184"/>
                        </a:lnTo>
                        <a:lnTo>
                          <a:pt x="500" y="349"/>
                        </a:lnTo>
                        <a:lnTo>
                          <a:pt x="604" y="140"/>
                        </a:lnTo>
                        <a:lnTo>
                          <a:pt x="359" y="9"/>
                        </a:lnTo>
                        <a:lnTo>
                          <a:pt x="464" y="184"/>
                        </a:lnTo>
                        <a:lnTo>
                          <a:pt x="131" y="1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7" name="Freeform 45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048" y="332"/>
                    <a:ext cx="269" cy="438"/>
                  </a:xfrm>
                  <a:custGeom>
                    <a:avLst/>
                    <a:gdLst/>
                    <a:ahLst/>
                    <a:cxnLst>
                      <a:cxn ang="0">
                        <a:pos x="741" y="129"/>
                      </a:cxn>
                      <a:cxn ang="0">
                        <a:pos x="485" y="352"/>
                      </a:cxn>
                      <a:cxn ang="0">
                        <a:pos x="163" y="762"/>
                      </a:cxn>
                      <a:cxn ang="0">
                        <a:pos x="0" y="1101"/>
                      </a:cxn>
                      <a:cxn ang="0">
                        <a:pos x="59" y="1230"/>
                      </a:cxn>
                      <a:cxn ang="0">
                        <a:pos x="262" y="1201"/>
                      </a:cxn>
                      <a:cxn ang="0">
                        <a:pos x="578" y="914"/>
                      </a:cxn>
                      <a:cxn ang="0">
                        <a:pos x="876" y="534"/>
                      </a:cxn>
                      <a:cxn ang="0">
                        <a:pos x="1034" y="270"/>
                      </a:cxn>
                      <a:cxn ang="0">
                        <a:pos x="1064" y="84"/>
                      </a:cxn>
                      <a:cxn ang="0">
                        <a:pos x="977" y="0"/>
                      </a:cxn>
                      <a:cxn ang="0">
                        <a:pos x="836" y="65"/>
                      </a:cxn>
                      <a:cxn ang="0">
                        <a:pos x="969" y="107"/>
                      </a:cxn>
                      <a:cxn ang="0">
                        <a:pos x="876" y="352"/>
                      </a:cxn>
                      <a:cxn ang="0">
                        <a:pos x="690" y="656"/>
                      </a:cxn>
                      <a:cxn ang="0">
                        <a:pos x="350" y="1008"/>
                      </a:cxn>
                      <a:cxn ang="0">
                        <a:pos x="116" y="1114"/>
                      </a:cxn>
                      <a:cxn ang="0">
                        <a:pos x="135" y="943"/>
                      </a:cxn>
                      <a:cxn ang="0">
                        <a:pos x="437" y="504"/>
                      </a:cxn>
                      <a:cxn ang="0">
                        <a:pos x="831" y="118"/>
                      </a:cxn>
                      <a:cxn ang="0">
                        <a:pos x="741" y="129"/>
                      </a:cxn>
                      <a:cxn ang="0">
                        <a:pos x="741" y="129"/>
                      </a:cxn>
                    </a:cxnLst>
                    <a:rect l="0" t="0" r="r" b="b"/>
                    <a:pathLst>
                      <a:path w="1064" h="1230">
                        <a:moveTo>
                          <a:pt x="741" y="129"/>
                        </a:moveTo>
                        <a:lnTo>
                          <a:pt x="485" y="352"/>
                        </a:lnTo>
                        <a:lnTo>
                          <a:pt x="163" y="762"/>
                        </a:lnTo>
                        <a:lnTo>
                          <a:pt x="0" y="1101"/>
                        </a:lnTo>
                        <a:lnTo>
                          <a:pt x="59" y="1230"/>
                        </a:lnTo>
                        <a:lnTo>
                          <a:pt x="262" y="1201"/>
                        </a:lnTo>
                        <a:lnTo>
                          <a:pt x="578" y="914"/>
                        </a:lnTo>
                        <a:lnTo>
                          <a:pt x="876" y="534"/>
                        </a:lnTo>
                        <a:lnTo>
                          <a:pt x="1034" y="270"/>
                        </a:lnTo>
                        <a:lnTo>
                          <a:pt x="1064" y="84"/>
                        </a:lnTo>
                        <a:lnTo>
                          <a:pt x="977" y="0"/>
                        </a:lnTo>
                        <a:lnTo>
                          <a:pt x="836" y="65"/>
                        </a:lnTo>
                        <a:lnTo>
                          <a:pt x="969" y="107"/>
                        </a:lnTo>
                        <a:lnTo>
                          <a:pt x="876" y="352"/>
                        </a:lnTo>
                        <a:lnTo>
                          <a:pt x="690" y="656"/>
                        </a:lnTo>
                        <a:lnTo>
                          <a:pt x="350" y="1008"/>
                        </a:lnTo>
                        <a:lnTo>
                          <a:pt x="116" y="1114"/>
                        </a:lnTo>
                        <a:lnTo>
                          <a:pt x="135" y="943"/>
                        </a:lnTo>
                        <a:lnTo>
                          <a:pt x="437" y="504"/>
                        </a:lnTo>
                        <a:lnTo>
                          <a:pt x="831" y="118"/>
                        </a:lnTo>
                        <a:lnTo>
                          <a:pt x="741" y="129"/>
                        </a:lnTo>
                        <a:lnTo>
                          <a:pt x="741" y="1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8" name="Freeform 46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858" y="182"/>
                    <a:ext cx="505" cy="898"/>
                  </a:xfrm>
                  <a:custGeom>
                    <a:avLst/>
                    <a:gdLst/>
                    <a:ahLst/>
                    <a:cxnLst>
                      <a:cxn ang="0">
                        <a:pos x="1941" y="0"/>
                      </a:cxn>
                      <a:cxn ang="0">
                        <a:pos x="0" y="2521"/>
                      </a:cxn>
                      <a:cxn ang="0">
                        <a:pos x="192" y="2450"/>
                      </a:cxn>
                      <a:cxn ang="0">
                        <a:pos x="2002" y="61"/>
                      </a:cxn>
                      <a:cxn ang="0">
                        <a:pos x="1941" y="0"/>
                      </a:cxn>
                      <a:cxn ang="0">
                        <a:pos x="1941" y="0"/>
                      </a:cxn>
                    </a:cxnLst>
                    <a:rect l="0" t="0" r="r" b="b"/>
                    <a:pathLst>
                      <a:path w="2002" h="2521">
                        <a:moveTo>
                          <a:pt x="1941" y="0"/>
                        </a:moveTo>
                        <a:lnTo>
                          <a:pt x="0" y="2521"/>
                        </a:lnTo>
                        <a:lnTo>
                          <a:pt x="192" y="2450"/>
                        </a:lnTo>
                        <a:lnTo>
                          <a:pt x="2002" y="61"/>
                        </a:lnTo>
                        <a:lnTo>
                          <a:pt x="1941" y="0"/>
                        </a:lnTo>
                        <a:lnTo>
                          <a:pt x="1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9" name="Freeform 47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03" y="-19"/>
                    <a:ext cx="758" cy="1344"/>
                  </a:xfrm>
                  <a:custGeom>
                    <a:avLst/>
                    <a:gdLst/>
                    <a:ahLst/>
                    <a:cxnLst>
                      <a:cxn ang="0">
                        <a:pos x="95" y="2844"/>
                      </a:cxn>
                      <a:cxn ang="0">
                        <a:pos x="394" y="2834"/>
                      </a:cxn>
                      <a:cxn ang="0">
                        <a:pos x="821" y="3009"/>
                      </a:cxn>
                      <a:cxn ang="0">
                        <a:pos x="681" y="2817"/>
                      </a:cxn>
                      <a:cxn ang="0">
                        <a:pos x="367" y="2703"/>
                      </a:cxn>
                      <a:cxn ang="0">
                        <a:pos x="637" y="2720"/>
                      </a:cxn>
                      <a:cxn ang="0">
                        <a:pos x="979" y="2870"/>
                      </a:cxn>
                      <a:cxn ang="0">
                        <a:pos x="2859" y="420"/>
                      </a:cxn>
                      <a:cxn ang="0">
                        <a:pos x="2578" y="148"/>
                      </a:cxn>
                      <a:cxn ang="0">
                        <a:pos x="2308" y="0"/>
                      </a:cxn>
                      <a:cxn ang="0">
                        <a:pos x="2692" y="78"/>
                      </a:cxn>
                      <a:cxn ang="0">
                        <a:pos x="3007" y="428"/>
                      </a:cxn>
                      <a:cxn ang="0">
                        <a:pos x="831" y="3273"/>
                      </a:cxn>
                      <a:cxn ang="0">
                        <a:pos x="481" y="3412"/>
                      </a:cxn>
                      <a:cxn ang="0">
                        <a:pos x="105" y="3771"/>
                      </a:cxn>
                      <a:cxn ang="0">
                        <a:pos x="0" y="3667"/>
                      </a:cxn>
                      <a:cxn ang="0">
                        <a:pos x="131" y="3631"/>
                      </a:cxn>
                      <a:cxn ang="0">
                        <a:pos x="376" y="3385"/>
                      </a:cxn>
                      <a:cxn ang="0">
                        <a:pos x="165" y="3273"/>
                      </a:cxn>
                      <a:cxn ang="0">
                        <a:pos x="165" y="3176"/>
                      </a:cxn>
                      <a:cxn ang="0">
                        <a:pos x="411" y="3298"/>
                      </a:cxn>
                      <a:cxn ang="0">
                        <a:pos x="411" y="3186"/>
                      </a:cxn>
                      <a:cxn ang="0">
                        <a:pos x="603" y="3220"/>
                      </a:cxn>
                      <a:cxn ang="0">
                        <a:pos x="428" y="3079"/>
                      </a:cxn>
                      <a:cxn ang="0">
                        <a:pos x="629" y="3062"/>
                      </a:cxn>
                      <a:cxn ang="0">
                        <a:pos x="95" y="2844"/>
                      </a:cxn>
                      <a:cxn ang="0">
                        <a:pos x="95" y="2844"/>
                      </a:cxn>
                    </a:cxnLst>
                    <a:rect l="0" t="0" r="r" b="b"/>
                    <a:pathLst>
                      <a:path w="3007" h="3771">
                        <a:moveTo>
                          <a:pt x="95" y="2844"/>
                        </a:moveTo>
                        <a:lnTo>
                          <a:pt x="394" y="2834"/>
                        </a:lnTo>
                        <a:lnTo>
                          <a:pt x="821" y="3009"/>
                        </a:lnTo>
                        <a:lnTo>
                          <a:pt x="681" y="2817"/>
                        </a:lnTo>
                        <a:lnTo>
                          <a:pt x="367" y="2703"/>
                        </a:lnTo>
                        <a:lnTo>
                          <a:pt x="637" y="2720"/>
                        </a:lnTo>
                        <a:lnTo>
                          <a:pt x="979" y="2870"/>
                        </a:lnTo>
                        <a:lnTo>
                          <a:pt x="2859" y="420"/>
                        </a:lnTo>
                        <a:lnTo>
                          <a:pt x="2578" y="148"/>
                        </a:lnTo>
                        <a:lnTo>
                          <a:pt x="2308" y="0"/>
                        </a:lnTo>
                        <a:lnTo>
                          <a:pt x="2692" y="78"/>
                        </a:lnTo>
                        <a:lnTo>
                          <a:pt x="3007" y="428"/>
                        </a:lnTo>
                        <a:lnTo>
                          <a:pt x="831" y="3273"/>
                        </a:lnTo>
                        <a:lnTo>
                          <a:pt x="481" y="3412"/>
                        </a:lnTo>
                        <a:lnTo>
                          <a:pt x="105" y="3771"/>
                        </a:lnTo>
                        <a:lnTo>
                          <a:pt x="0" y="3667"/>
                        </a:lnTo>
                        <a:lnTo>
                          <a:pt x="131" y="3631"/>
                        </a:lnTo>
                        <a:lnTo>
                          <a:pt x="376" y="3385"/>
                        </a:lnTo>
                        <a:lnTo>
                          <a:pt x="165" y="3273"/>
                        </a:lnTo>
                        <a:lnTo>
                          <a:pt x="165" y="3176"/>
                        </a:lnTo>
                        <a:lnTo>
                          <a:pt x="411" y="3298"/>
                        </a:lnTo>
                        <a:lnTo>
                          <a:pt x="411" y="3186"/>
                        </a:lnTo>
                        <a:lnTo>
                          <a:pt x="603" y="3220"/>
                        </a:lnTo>
                        <a:lnTo>
                          <a:pt x="428" y="3079"/>
                        </a:lnTo>
                        <a:lnTo>
                          <a:pt x="629" y="3062"/>
                        </a:lnTo>
                        <a:lnTo>
                          <a:pt x="95" y="2844"/>
                        </a:lnTo>
                        <a:lnTo>
                          <a:pt x="95" y="28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0" name="Freeform 48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97" y="897"/>
                    <a:ext cx="169" cy="12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255" y="106"/>
                      </a:cxn>
                      <a:cxn ang="0">
                        <a:pos x="639" y="342"/>
                      </a:cxn>
                      <a:cxn ang="0">
                        <a:pos x="673" y="289"/>
                      </a:cxn>
                      <a:cxn ang="0">
                        <a:pos x="447" y="114"/>
                      </a:cxn>
                      <a:cxn ang="0">
                        <a:pos x="26" y="0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</a:cxnLst>
                    <a:rect l="0" t="0" r="r" b="b"/>
                    <a:pathLst>
                      <a:path w="673" h="342">
                        <a:moveTo>
                          <a:pt x="0" y="80"/>
                        </a:moveTo>
                        <a:lnTo>
                          <a:pt x="255" y="106"/>
                        </a:lnTo>
                        <a:lnTo>
                          <a:pt x="639" y="342"/>
                        </a:lnTo>
                        <a:lnTo>
                          <a:pt x="673" y="289"/>
                        </a:lnTo>
                        <a:lnTo>
                          <a:pt x="447" y="114"/>
                        </a:lnTo>
                        <a:lnTo>
                          <a:pt x="26" y="0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1" name="Freeform 49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5253" y="806"/>
                    <a:ext cx="181" cy="144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40" y="148"/>
                      </a:cxn>
                      <a:cxn ang="0">
                        <a:pos x="638" y="403"/>
                      </a:cxn>
                      <a:cxn ang="0">
                        <a:pos x="716" y="296"/>
                      </a:cxn>
                      <a:cxn ang="0">
                        <a:pos x="420" y="114"/>
                      </a:cxn>
                      <a:cxn ang="0">
                        <a:pos x="70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6" h="403">
                        <a:moveTo>
                          <a:pt x="0" y="78"/>
                        </a:moveTo>
                        <a:lnTo>
                          <a:pt x="340" y="148"/>
                        </a:lnTo>
                        <a:lnTo>
                          <a:pt x="638" y="403"/>
                        </a:lnTo>
                        <a:lnTo>
                          <a:pt x="716" y="296"/>
                        </a:lnTo>
                        <a:lnTo>
                          <a:pt x="420" y="114"/>
                        </a:lnTo>
                        <a:lnTo>
                          <a:pt x="70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2" name="Freeform 50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85" y="210"/>
                    <a:ext cx="181" cy="147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316" y="139"/>
                      </a:cxn>
                      <a:cxn ang="0">
                        <a:pos x="649" y="411"/>
                      </a:cxn>
                      <a:cxn ang="0">
                        <a:pos x="717" y="314"/>
                      </a:cxn>
                      <a:cxn ang="0">
                        <a:pos x="394" y="87"/>
                      </a:cxn>
                      <a:cxn ang="0">
                        <a:pos x="54" y="0"/>
                      </a:cxn>
                      <a:cxn ang="0">
                        <a:pos x="0" y="78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17" h="411">
                        <a:moveTo>
                          <a:pt x="0" y="78"/>
                        </a:moveTo>
                        <a:lnTo>
                          <a:pt x="316" y="139"/>
                        </a:lnTo>
                        <a:lnTo>
                          <a:pt x="649" y="411"/>
                        </a:lnTo>
                        <a:lnTo>
                          <a:pt x="717" y="314"/>
                        </a:lnTo>
                        <a:lnTo>
                          <a:pt x="394" y="87"/>
                        </a:lnTo>
                        <a:lnTo>
                          <a:pt x="54" y="0"/>
                        </a:lnTo>
                        <a:lnTo>
                          <a:pt x="0" y="7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3" name="Freeform 51"/>
                  <p:cNvSpPr>
                    <a:spLocks noChangeAspect="1"/>
                  </p:cNvSpPr>
                  <p:nvPr userDrawn="1"/>
                </p:nvSpPr>
                <p:spPr bwMode="auto">
                  <a:xfrm rot="-3172564">
                    <a:off x="4948" y="142"/>
                    <a:ext cx="179" cy="138"/>
                  </a:xfrm>
                  <a:custGeom>
                    <a:avLst/>
                    <a:gdLst/>
                    <a:ahLst/>
                    <a:cxnLst>
                      <a:cxn ang="0">
                        <a:pos x="0" y="88"/>
                      </a:cxn>
                      <a:cxn ang="0">
                        <a:pos x="272" y="131"/>
                      </a:cxn>
                      <a:cxn ang="0">
                        <a:pos x="665" y="386"/>
                      </a:cxn>
                      <a:cxn ang="0">
                        <a:pos x="709" y="308"/>
                      </a:cxn>
                      <a:cxn ang="0">
                        <a:pos x="306" y="53"/>
                      </a:cxn>
                      <a:cxn ang="0">
                        <a:pos x="43" y="0"/>
                      </a:cxn>
                      <a:cxn ang="0">
                        <a:pos x="0" y="88"/>
                      </a:cxn>
                      <a:cxn ang="0">
                        <a:pos x="0" y="88"/>
                      </a:cxn>
                    </a:cxnLst>
                    <a:rect l="0" t="0" r="r" b="b"/>
                    <a:pathLst>
                      <a:path w="709" h="386">
                        <a:moveTo>
                          <a:pt x="0" y="88"/>
                        </a:moveTo>
                        <a:lnTo>
                          <a:pt x="272" y="131"/>
                        </a:lnTo>
                        <a:lnTo>
                          <a:pt x="665" y="386"/>
                        </a:lnTo>
                        <a:lnTo>
                          <a:pt x="709" y="308"/>
                        </a:lnTo>
                        <a:lnTo>
                          <a:pt x="306" y="53"/>
                        </a:lnTo>
                        <a:lnTo>
                          <a:pt x="43" y="0"/>
                        </a:lnTo>
                        <a:lnTo>
                          <a:pt x="0" y="88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244" name="Line 52"/>
              <p:cNvSpPr>
                <a:spLocks noChangeAspect="1" noChangeShapeType="1"/>
              </p:cNvSpPr>
              <p:nvPr userDrawn="1"/>
            </p:nvSpPr>
            <p:spPr bwMode="auto">
              <a:xfrm>
                <a:off x="4870" y="84"/>
                <a:ext cx="42" cy="9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7" name="Picture 56" descr="EIClog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2780"/>
            <a:ext cx="458925" cy="424420"/>
          </a:xfrm>
          <a:prstGeom prst="rect">
            <a:avLst/>
          </a:prstGeom>
        </p:spPr>
      </p:pic>
      <p:pic>
        <p:nvPicPr>
          <p:cNvPr id="58" name="Picture 57" descr="bnl-logo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157" y="6527800"/>
            <a:ext cx="1005840" cy="368300"/>
          </a:xfrm>
          <a:prstGeom prst="rect">
            <a:avLst/>
          </a:prstGeom>
        </p:spPr>
      </p:pic>
      <p:grpSp>
        <p:nvGrpSpPr>
          <p:cNvPr id="8252" name="Group 60"/>
          <p:cNvGrpSpPr>
            <a:grpSpLocks/>
          </p:cNvGrpSpPr>
          <p:nvPr/>
        </p:nvGrpSpPr>
        <p:grpSpPr bwMode="auto">
          <a:xfrm rot="5400000">
            <a:off x="4086225" y="-3660775"/>
            <a:ext cx="431800" cy="8604250"/>
            <a:chOff x="5468" y="1333"/>
            <a:chExt cx="243" cy="2714"/>
          </a:xfrm>
        </p:grpSpPr>
        <p:sp>
          <p:nvSpPr>
            <p:cNvPr id="8253" name="Freeform 61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4" name="Freeform 62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400"/>
            <a:ext cx="8458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err="1" smtClean="0"/>
              <a:t>bubu</a:t>
            </a:r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7" r:id="rId4"/>
    <p:sldLayoutId id="2147483655" r:id="rId5"/>
    <p:sldLayoutId id="2147483658" r:id="rId6"/>
    <p:sldLayoutId id="2147483656" r:id="rId7"/>
    <p:sldLayoutId id="2147483653" r:id="rId8"/>
    <p:sldLayoutId id="2147483659" r:id="rId9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kumimoji="1" sz="2800" b="1" i="1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 i="1">
          <a:solidFill>
            <a:srgbClr val="66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q"/>
        <a:defRPr kumimoji="1" sz="2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charset="2"/>
        <a:buChar char="Ø"/>
        <a:defRPr kumimoji="1" sz="20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kumimoji="1" sz="18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16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20000"/>
        <a:buFontTx/>
        <a:buBlip>
          <a:blip r:embed="rId15"/>
        </a:buBlip>
        <a:defRPr kumimoji="1" sz="14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wmf"/><Relationship Id="rId12" Type="http://schemas.openxmlformats.org/officeDocument/2006/relationships/image" Target="../media/image4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46.jpeg"/><Relationship Id="rId4" Type="http://schemas.openxmlformats.org/officeDocument/2006/relationships/image" Target="../media/image47.w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43.wmf"/><Relationship Id="rId7" Type="http://schemas.openxmlformats.org/officeDocument/2006/relationships/image" Target="../media/image48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44.wmf"/><Relationship Id="rId10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eg"/><Relationship Id="rId3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wmf"/><Relationship Id="rId3" Type="http://schemas.openxmlformats.org/officeDocument/2006/relationships/image" Target="../media/image5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wmf"/><Relationship Id="rId3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3999" cy="149165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  <a:bevelB w="57150" h="38100" prst="artDeco"/>
            </a:sp3d>
          </a:bodyPr>
          <a:lstStyle/>
          <a:p>
            <a:pPr algn="ctr"/>
            <a:r>
              <a:rPr lang="en-US" dirty="0" smtClean="0">
                <a:solidFill>
                  <a:srgbClr val="080808"/>
                </a:solidFill>
                <a:effectLst>
                  <a:glow rad="101600">
                    <a:schemeClr val="bg1">
                      <a:lumMod val="65000"/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</a:rPr>
              <a:t>A possible Design</a:t>
            </a:r>
            <a:br>
              <a:rPr lang="en-US" dirty="0" smtClean="0">
                <a:solidFill>
                  <a:srgbClr val="080808"/>
                </a:solidFill>
                <a:effectLst>
                  <a:glow rad="101600">
                    <a:schemeClr val="bg1">
                      <a:lumMod val="65000"/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dirty="0" smtClean="0">
                <a:solidFill>
                  <a:srgbClr val="080808"/>
                </a:solidFill>
                <a:effectLst>
                  <a:glow rad="101600">
                    <a:schemeClr val="bg1">
                      <a:lumMod val="65000"/>
                      <a:alpha val="75000"/>
                    </a:schemeClr>
                  </a:glow>
                  <a:outerShdw blurRad="38100" dist="38100" dir="2700000" algn="tl">
                    <a:srgbClr val="DDDDDD"/>
                  </a:outerShdw>
                </a:effectLst>
              </a:rPr>
              <a:t>for a forward RICH 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pic>
        <p:nvPicPr>
          <p:cNvPr id="8" name="Picture 7" descr="EIC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87" y="4082451"/>
            <a:ext cx="1147313" cy="106104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4DC042-DA42-6A4D-AE89-46F8D07AA4EE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AEROGEL NEWS I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3D96-708D-EB40-946F-4FEA37CE054A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96900"/>
            <a:ext cx="9026525" cy="5918200"/>
          </a:xfrm>
          <a:ln/>
        </p:spPr>
        <p:txBody>
          <a:bodyPr/>
          <a:lstStyle/>
          <a:p>
            <a:pPr>
              <a:buFontTx/>
              <a:buNone/>
            </a:pPr>
            <a:endParaRPr lang="en-GB" u="sng" dirty="0" smtClean="0">
              <a:effectLst/>
            </a:endParaRPr>
          </a:p>
          <a:p>
            <a:pPr>
              <a:buFontTx/>
              <a:buNone/>
            </a:pPr>
            <a:r>
              <a:rPr lang="en-GB" u="sng" dirty="0" smtClean="0">
                <a:solidFill>
                  <a:srgbClr val="0000FF"/>
                </a:solidFill>
                <a:effectLst/>
              </a:rPr>
              <a:t>News </a:t>
            </a:r>
            <a:r>
              <a:rPr lang="en-GB" u="sng" dirty="0">
                <a:solidFill>
                  <a:srgbClr val="0000FF"/>
                </a:solidFill>
                <a:effectLst/>
              </a:rPr>
              <a:t>from NOVOSIBIRSK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US" altLang="ja-JP" b="0" dirty="0">
                <a:effectLst/>
              </a:rPr>
              <a:t>        </a:t>
            </a:r>
          </a:p>
          <a:p>
            <a:endParaRPr lang="en-GB" dirty="0"/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30174" y="1412875"/>
            <a:ext cx="43529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PRODUCTION STATUS</a:t>
            </a: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dirty="0">
                <a:effectLst/>
                <a:cs typeface="Arial" charset="0"/>
              </a:rPr>
              <a:t>~</a:t>
            </a:r>
            <a:r>
              <a:rPr lang="en-US" dirty="0">
                <a:effectLst/>
              </a:rPr>
              <a:t>2000 liters have been produced for KEDR ASHIPH detector, n=1.05</a:t>
            </a: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effectLst/>
              </a:rPr>
              <a:t>blocks </a:t>
            </a:r>
            <a:r>
              <a:rPr lang="en-US" dirty="0">
                <a:effectLst/>
              </a:rPr>
              <a:t>200</a:t>
            </a:r>
            <a:r>
              <a:rPr lang="en-US" dirty="0">
                <a:effectLst/>
                <a:sym typeface="Wingdings 2" charset="0"/>
              </a:rPr>
              <a:t>20050 mm have been produced for </a:t>
            </a:r>
            <a:r>
              <a:rPr lang="en-US" dirty="0" err="1">
                <a:effectLst/>
                <a:sym typeface="Wingdings 2" charset="0"/>
              </a:rPr>
              <a:t>LHCb</a:t>
            </a:r>
            <a:r>
              <a:rPr lang="en-US" dirty="0">
                <a:effectLst/>
                <a:sym typeface="Wingdings 2" charset="0"/>
              </a:rPr>
              <a:t> RICH, n=1.03</a:t>
            </a: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effectLst/>
                <a:cs typeface="Arial" charset="0"/>
                <a:sym typeface="Wingdings 2" charset="0"/>
              </a:rPr>
              <a:t>~</a:t>
            </a:r>
            <a:r>
              <a:rPr lang="en-US" dirty="0">
                <a:effectLst/>
                <a:sym typeface="Wingdings 2" charset="0"/>
              </a:rPr>
              <a:t>200 blocks </a:t>
            </a:r>
            <a:r>
              <a:rPr lang="en-US" dirty="0">
                <a:effectLst/>
              </a:rPr>
              <a:t>115</a:t>
            </a:r>
            <a:r>
              <a:rPr lang="en-US" dirty="0">
                <a:effectLst/>
                <a:sym typeface="Wingdings 2" charset="0"/>
              </a:rPr>
              <a:t>11525 mm have been produced for AMS RICH, n=1.05</a:t>
            </a: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effectLst/>
                <a:sym typeface="Wingdings 2" charset="0"/>
              </a:rPr>
              <a:t>n=1.13 aerogel for SND ASHIPH detector</a:t>
            </a: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effectLst/>
                <a:sym typeface="Wingdings 2" charset="0"/>
              </a:rPr>
              <a:t>n=1.008 aerogel for the DIRAC</a:t>
            </a:r>
          </a:p>
          <a:p>
            <a:pPr marL="285750" indent="-285750">
              <a:spcBef>
                <a:spcPct val="2000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  <a:effectLst/>
                <a:sym typeface="Wingdings 2" charset="0"/>
              </a:rPr>
              <a:t>3</a:t>
            </a:r>
            <a:r>
              <a:rPr lang="en-US" dirty="0">
                <a:solidFill>
                  <a:srgbClr val="0000FF"/>
                </a:solidFill>
                <a:effectLst/>
                <a:sym typeface="Wingdings 2" charset="0"/>
              </a:rPr>
              <a:t>-4 layers focusing aerogel</a:t>
            </a:r>
          </a:p>
          <a:p>
            <a:pPr>
              <a:spcBef>
                <a:spcPct val="20000"/>
              </a:spcBef>
            </a:pPr>
            <a:endParaRPr lang="ru-RU" dirty="0">
              <a:solidFill>
                <a:srgbClr val="0000FF"/>
              </a:solidFill>
              <a:effectLst/>
            </a:endParaRPr>
          </a:p>
        </p:txBody>
      </p:sp>
      <p:pic>
        <p:nvPicPr>
          <p:cNvPr id="38917" name="Picture 5" descr="P61155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127125"/>
            <a:ext cx="3135313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918" name="Picture 6" descr="P11001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3748088"/>
            <a:ext cx="29813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411413" y="5835650"/>
            <a:ext cx="655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0" lang="en-US" sz="2000" dirty="0">
                <a:solidFill>
                  <a:srgbClr val="0000FF"/>
                </a:solidFill>
                <a:effectLst/>
                <a:latin typeface="+mn-lt"/>
              </a:rPr>
              <a:t>High optical parameters (Lsc</a:t>
            </a:r>
            <a:r>
              <a:rPr kumimoji="0" lang="en-US" sz="2000" dirty="0">
                <a:solidFill>
                  <a:srgbClr val="0000FF"/>
                </a:solidFill>
                <a:effectLst/>
                <a:latin typeface="+mn-lt"/>
                <a:cs typeface="Arial" charset="0"/>
              </a:rPr>
              <a:t>≥</a:t>
            </a:r>
            <a:r>
              <a:rPr kumimoji="0" lang="en-US" sz="2000" dirty="0">
                <a:solidFill>
                  <a:srgbClr val="0000FF"/>
                </a:solidFill>
                <a:effectLst/>
                <a:latin typeface="+mn-lt"/>
                <a:ea typeface="Arial" charset="0"/>
                <a:cs typeface="Arial" charset="0"/>
              </a:rPr>
              <a:t>43mm at 400 nm)</a:t>
            </a:r>
          </a:p>
          <a:p>
            <a:pPr eaLnBrk="0" hangingPunct="0"/>
            <a:r>
              <a:rPr kumimoji="0" lang="en-US" sz="2000" dirty="0">
                <a:solidFill>
                  <a:srgbClr val="0000FF"/>
                </a:solidFill>
                <a:effectLst/>
                <a:latin typeface="+mn-lt"/>
                <a:ea typeface="Arial" charset="0"/>
                <a:cs typeface="Arial" charset="0"/>
              </a:rPr>
              <a:t>Precise dimensions (&lt;0.2 mm)</a:t>
            </a:r>
            <a:endParaRPr kumimoji="0" lang="ru-RU" sz="2000" dirty="0">
              <a:solidFill>
                <a:srgbClr val="0000FF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00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AEROGEL NEWS II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6659-787E-1042-AD0A-2E6A86373457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96900"/>
            <a:ext cx="9026525" cy="5918200"/>
          </a:xfrm>
          <a:ln/>
        </p:spPr>
        <p:txBody>
          <a:bodyPr/>
          <a:lstStyle/>
          <a:p>
            <a:pPr marL="571500" indent="-571500">
              <a:buFontTx/>
              <a:buNone/>
            </a:pPr>
            <a:r>
              <a:rPr lang="en-GB" u="sng" dirty="0"/>
              <a:t>News from JAPAN</a:t>
            </a:r>
          </a:p>
          <a:p>
            <a:pPr marL="0" indent="0">
              <a:spcBef>
                <a:spcPts val="0"/>
              </a:spcBef>
            </a:pPr>
            <a:r>
              <a:rPr lang="en-US" altLang="ja-JP" sz="2000" dirty="0" smtClean="0">
                <a:solidFill>
                  <a:srgbClr val="FF00FF"/>
                </a:solidFill>
                <a:effectLst/>
              </a:rPr>
              <a:t> 3rd </a:t>
            </a:r>
            <a:r>
              <a:rPr lang="en-US" altLang="ja-JP" sz="2000" dirty="0">
                <a:solidFill>
                  <a:srgbClr val="FF00FF"/>
                </a:solidFill>
                <a:effectLst/>
              </a:rPr>
              <a:t>generation:2002-</a:t>
            </a:r>
            <a:r>
              <a:rPr lang="en-US" altLang="ja-JP" sz="2000" dirty="0">
                <a:effectLst/>
              </a:rPr>
              <a:t> A-RICH for Belle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ja-JP" sz="2000" dirty="0">
                <a:effectLst/>
              </a:rPr>
              <a:t> </a:t>
            </a:r>
            <a:r>
              <a:rPr lang="en-US" altLang="ja-JP" sz="2000" dirty="0" smtClean="0">
                <a:effectLst/>
              </a:rPr>
              <a:t>  upgrade </a:t>
            </a:r>
            <a:r>
              <a:rPr lang="en-US" altLang="ja-JP" sz="2000" dirty="0">
                <a:effectLst/>
              </a:rPr>
              <a:t>(new solvent)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ja-JP" sz="2000" dirty="0">
                <a:effectLst/>
              </a:rPr>
              <a:t> </a:t>
            </a:r>
            <a:r>
              <a:rPr lang="en-US" altLang="ja-JP" sz="2000" dirty="0" smtClean="0">
                <a:effectLst/>
              </a:rPr>
              <a:t>  Home </a:t>
            </a:r>
            <a:r>
              <a:rPr lang="en-US" altLang="ja-JP" sz="2000" dirty="0">
                <a:effectLst/>
              </a:rPr>
              <a:t>made !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ja-JP" sz="2000" dirty="0">
                <a:effectLst/>
              </a:rPr>
              <a:t>   </a:t>
            </a:r>
            <a:r>
              <a:rPr lang="en-US" altLang="ja-JP" sz="2000" dirty="0" smtClean="0">
                <a:effectLst/>
              </a:rPr>
              <a:t>largely </a:t>
            </a:r>
            <a:r>
              <a:rPr lang="en-US" altLang="ja-JP" sz="2000" dirty="0">
                <a:effectLst/>
              </a:rPr>
              <a:t>improved transparency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ja-JP" sz="2000" dirty="0">
                <a:effectLst/>
              </a:rPr>
              <a:t> </a:t>
            </a:r>
            <a:r>
              <a:rPr lang="en-US" altLang="ja-JP" sz="2000" dirty="0" smtClean="0">
                <a:effectLst/>
              </a:rPr>
              <a:t>  very </a:t>
            </a:r>
            <a:r>
              <a:rPr lang="en-US" altLang="ja-JP" sz="2000" dirty="0">
                <a:effectLst/>
              </a:rPr>
              <a:t>good homogeneity both density and chemical comp.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ja-JP" sz="2000" dirty="0">
                <a:effectLst/>
              </a:rPr>
              <a:t>   </a:t>
            </a:r>
            <a:r>
              <a:rPr lang="en-US" altLang="ja-JP" sz="2000" dirty="0" smtClean="0">
                <a:effectLst/>
              </a:rPr>
              <a:t>2</a:t>
            </a:r>
            <a:r>
              <a:rPr lang="en-US" altLang="ja-JP" sz="2000" dirty="0">
                <a:effectLst/>
              </a:rPr>
              <a:t>-layer samples</a:t>
            </a:r>
          </a:p>
          <a:p>
            <a:pPr marL="0" indent="0">
              <a:spcBef>
                <a:spcPts val="0"/>
              </a:spcBef>
            </a:pPr>
            <a:r>
              <a:rPr lang="en-US" altLang="ja-JP" sz="2000" dirty="0" smtClean="0">
                <a:solidFill>
                  <a:srgbClr val="FF66FF"/>
                </a:solidFill>
                <a:effectLst/>
              </a:rPr>
              <a:t> 4</a:t>
            </a:r>
            <a:r>
              <a:rPr lang="en-US" altLang="ja-JP" sz="2000" baseline="30000" dirty="0" smtClean="0">
                <a:solidFill>
                  <a:srgbClr val="FF66FF"/>
                </a:solidFill>
                <a:effectLst/>
              </a:rPr>
              <a:t>th</a:t>
            </a:r>
            <a:r>
              <a:rPr lang="en-US" altLang="ja-JP" sz="2000" dirty="0" smtClean="0">
                <a:solidFill>
                  <a:srgbClr val="FF66FF"/>
                </a:solidFill>
                <a:effectLst/>
              </a:rPr>
              <a:t> </a:t>
            </a:r>
            <a:r>
              <a:rPr lang="en-US" altLang="ja-JP" sz="2000" dirty="0">
                <a:solidFill>
                  <a:srgbClr val="FF66FF"/>
                </a:solidFill>
                <a:effectLst/>
              </a:rPr>
              <a:t>generation:</a:t>
            </a:r>
            <a:r>
              <a:rPr lang="en-US" altLang="ja-JP" sz="2000" dirty="0">
                <a:effectLst/>
              </a:rPr>
              <a:t>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ja-JP" sz="2000" dirty="0">
                <a:effectLst/>
              </a:rPr>
              <a:t> </a:t>
            </a:r>
            <a:r>
              <a:rPr lang="en-US" altLang="ja-JP" sz="2000" dirty="0" smtClean="0">
                <a:effectLst/>
              </a:rPr>
              <a:t>  high </a:t>
            </a:r>
            <a:r>
              <a:rPr lang="en-US" altLang="ja-JP" sz="2000" dirty="0">
                <a:effectLst/>
              </a:rPr>
              <a:t>density aerogel </a:t>
            </a:r>
          </a:p>
          <a:p>
            <a:pPr marL="571500" indent="-571500"/>
            <a:endParaRPr lang="en-GB" sz="2000" dirty="0"/>
          </a:p>
          <a:p>
            <a:pPr marL="571500" indent="-571500">
              <a:buFontTx/>
              <a:buNone/>
            </a:pPr>
            <a:endParaRPr lang="en-GB" dirty="0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6300788" y="908050"/>
            <a:ext cx="2963862" cy="3586451"/>
            <a:chOff x="3168" y="1536"/>
            <a:chExt cx="2496" cy="2720"/>
          </a:xfrm>
        </p:grpSpPr>
        <p:pic>
          <p:nvPicPr>
            <p:cNvPr id="39941" name="Picture 5" descr="radiatoti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536"/>
              <a:ext cx="2256" cy="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3504" y="1536"/>
              <a:ext cx="216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400" dirty="0">
                  <a:effectLst/>
                  <a:latin typeface="+mj-lt"/>
                </a:rPr>
                <a:t>prototype result with </a:t>
              </a:r>
              <a:endParaRPr lang="en-US" altLang="ja-JP" sz="1400" dirty="0" smtClean="0">
                <a:effectLst/>
                <a:latin typeface="+mj-lt"/>
              </a:endParaRPr>
            </a:p>
            <a:p>
              <a:r>
                <a:rPr lang="en-US" altLang="ja-JP" sz="1400" dirty="0" smtClean="0">
                  <a:effectLst/>
                  <a:latin typeface="+mj-lt"/>
                </a:rPr>
                <a:t>3 </a:t>
              </a:r>
              <a:r>
                <a:rPr lang="en-US" altLang="ja-JP" sz="1400" dirty="0" err="1">
                  <a:effectLst/>
                  <a:latin typeface="+mj-lt"/>
                </a:rPr>
                <a:t>GeV</a:t>
              </a:r>
              <a:r>
                <a:rPr lang="en-US" altLang="ja-JP" sz="1400" dirty="0">
                  <a:effectLst/>
                  <a:latin typeface="+mj-lt"/>
                </a:rPr>
                <a:t>/c </a:t>
              </a:r>
              <a:r>
                <a:rPr lang="en-US" altLang="ja-JP" sz="1400" dirty="0" err="1">
                  <a:effectLst/>
                  <a:latin typeface="+mj-lt"/>
                </a:rPr>
                <a:t>pions</a:t>
              </a:r>
              <a:endParaRPr lang="en-US" altLang="ja-JP" sz="1400" dirty="0">
                <a:effectLst/>
                <a:latin typeface="+mj-lt"/>
              </a:endParaRP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3476" y="1922"/>
              <a:ext cx="120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0000FF"/>
                  </a:solidFill>
                  <a:effectLst/>
                  <a:latin typeface="+mj-lt"/>
                </a:rPr>
                <a:t>2005 sample</a:t>
              </a:r>
              <a:endParaRPr lang="en-US" altLang="ja-JP" sz="2400" dirty="0">
                <a:solidFill>
                  <a:srgbClr val="0000FF"/>
                </a:solidFill>
                <a:effectLst/>
                <a:latin typeface="+mj-lt"/>
              </a:endParaRP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4080" y="2730"/>
              <a:ext cx="120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FF0000"/>
                  </a:solidFill>
                  <a:effectLst/>
                  <a:latin typeface="+mj-lt"/>
                </a:rPr>
                <a:t>2001 sample</a:t>
              </a:r>
              <a:endParaRPr lang="en-US" altLang="ja-JP" sz="1600" dirty="0">
                <a:solidFill>
                  <a:schemeClr val="tx2"/>
                </a:solidFill>
                <a:effectLst/>
                <a:latin typeface="+mj-lt"/>
              </a:endParaRPr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4310" y="2963"/>
              <a:ext cx="84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effectLst/>
                  <a:latin typeface="+mj-lt"/>
                </a:rPr>
                <a:t>n~1.050</a:t>
              </a:r>
              <a:endParaRPr lang="en-US" altLang="ja-JP" sz="2400" dirty="0"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39946" name="AutoShape 10"/>
            <p:cNvSpPr>
              <a:spLocks noChangeArrowheads="1"/>
            </p:cNvSpPr>
            <p:nvPr/>
          </p:nvSpPr>
          <p:spPr bwMode="auto">
            <a:xfrm>
              <a:off x="4704" y="2154"/>
              <a:ext cx="144" cy="38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3224" y="3696"/>
              <a:ext cx="2208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400" dirty="0">
                  <a:effectLst/>
                  <a:latin typeface="+mj-lt"/>
                </a:rPr>
                <a:t>photon yield is not limited by radiator transparency up to ~50mm</a:t>
              </a:r>
            </a:p>
          </p:txBody>
        </p:sp>
      </p:grpSp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3560763" y="4025900"/>
            <a:ext cx="3622531" cy="2443087"/>
            <a:chOff x="192" y="960"/>
            <a:chExt cx="3073" cy="1616"/>
          </a:xfrm>
        </p:grpSpPr>
        <p:pic>
          <p:nvPicPr>
            <p:cNvPr id="39949" name="Picture 13" descr="P10003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0"/>
              <a:ext cx="2112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 flipV="1">
              <a:off x="1776" y="1488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2064" y="1297"/>
              <a:ext cx="118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effectLst/>
                  <a:latin typeface="+mj-lt"/>
                </a:rPr>
                <a:t>n = 1.045</a:t>
              </a:r>
              <a:endParaRPr lang="en-US" altLang="ja-JP" sz="2400" dirty="0">
                <a:effectLst/>
                <a:latin typeface="+mj-lt"/>
              </a:endParaRPr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1776" y="177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064" y="1728"/>
              <a:ext cx="115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effectLst/>
                  <a:latin typeface="+mj-lt"/>
                </a:rPr>
                <a:t>n = 1.050</a:t>
              </a:r>
              <a:endParaRPr lang="en-US" altLang="ja-JP" sz="2400" dirty="0"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 flipV="1">
              <a:off x="1008" y="1824"/>
              <a:ext cx="864" cy="48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1440" y="2015"/>
              <a:ext cx="75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FF00FF"/>
                  </a:solidFill>
                  <a:effectLst/>
                  <a:latin typeface="+mj-lt"/>
                </a:rPr>
                <a:t>160mm</a:t>
              </a:r>
              <a:endParaRPr lang="en-US" altLang="ja-JP" sz="2400" dirty="0">
                <a:effectLst/>
                <a:latin typeface="+mj-lt"/>
              </a:endParaRP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192" y="2352"/>
              <a:ext cx="3073" cy="22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FF00FF"/>
                  </a:solidFill>
                  <a:effectLst/>
                  <a:latin typeface="+mj-lt"/>
                </a:rPr>
                <a:t>transmission length(400nm): 46mm</a:t>
              </a:r>
              <a:endParaRPr lang="en-US" altLang="ja-JP" sz="2400" dirty="0">
                <a:effectLst/>
                <a:latin typeface="+mj-lt"/>
              </a:endParaRPr>
            </a:p>
          </p:txBody>
        </p:sp>
      </p:grp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1322388" y="4195763"/>
            <a:ext cx="795337" cy="498475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grpSp>
        <p:nvGrpSpPr>
          <p:cNvPr id="39964" name="Group 28"/>
          <p:cNvGrpSpPr>
            <a:grpSpLocks/>
          </p:cNvGrpSpPr>
          <p:nvPr/>
        </p:nvGrpSpPr>
        <p:grpSpPr bwMode="auto">
          <a:xfrm>
            <a:off x="0" y="3733799"/>
            <a:ext cx="3860801" cy="2279649"/>
            <a:chOff x="0" y="2352"/>
            <a:chExt cx="2432" cy="1436"/>
          </a:xfrm>
        </p:grpSpPr>
        <p:pic>
          <p:nvPicPr>
            <p:cNvPr id="39959" name="Picture 23" descr="high-density-g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" y="2567"/>
              <a:ext cx="1506" cy="1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60" name="Text Box 24"/>
            <p:cNvSpPr txBox="1">
              <a:spLocks noChangeArrowheads="1"/>
            </p:cNvSpPr>
            <p:nvPr/>
          </p:nvSpPr>
          <p:spPr bwMode="auto">
            <a:xfrm>
              <a:off x="1202" y="2614"/>
              <a:ext cx="5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chemeClr val="tx2"/>
                  </a:solidFill>
                  <a:effectLst/>
                  <a:latin typeface="Arial" charset="0"/>
                </a:rPr>
                <a:t>n = 1.22</a:t>
              </a:r>
            </a:p>
          </p:txBody>
        </p:sp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>
              <a:off x="310" y="3575"/>
              <a:ext cx="9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000000"/>
                  </a:solidFill>
                  <a:effectLst/>
                  <a:latin typeface="+mj-lt"/>
                </a:rPr>
                <a:t>60x35x10mm</a:t>
              </a:r>
              <a:r>
                <a:rPr lang="en-US" altLang="ja-JP" sz="1600" baseline="30000" dirty="0">
                  <a:solidFill>
                    <a:srgbClr val="000000"/>
                  </a:solidFill>
                  <a:effectLst/>
                  <a:latin typeface="+mj-lt"/>
                </a:rPr>
                <a:t>3</a:t>
              </a:r>
              <a:endParaRPr lang="en-US" altLang="ja-JP" sz="2400" dirty="0"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39962" name="Text Box 26"/>
            <p:cNvSpPr txBox="1">
              <a:spLocks noChangeArrowheads="1"/>
            </p:cNvSpPr>
            <p:nvPr/>
          </p:nvSpPr>
          <p:spPr bwMode="auto">
            <a:xfrm>
              <a:off x="0" y="2352"/>
              <a:ext cx="243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chemeClr val="tx2"/>
                  </a:solidFill>
                  <a:effectLst/>
                  <a:latin typeface="+mj-lt"/>
                </a:rPr>
                <a:t>transmission length: 18mm at 400nm</a:t>
              </a:r>
              <a:endParaRPr lang="en-US" altLang="ja-JP" sz="2400" dirty="0"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625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charset="0"/>
              </a:rPr>
              <a:t>COMPASS RICH-1</a:t>
            </a:r>
            <a:endParaRPr lang="en-US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96900"/>
            <a:ext cx="9026525" cy="591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FFFF">
                        <a:gamma/>
                        <a:shade val="46275"/>
                        <a:invGamma/>
                      </a:srgbClr>
                    </a:gs>
                    <a:gs pos="100000">
                      <a:srgbClr val="CC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endParaRPr lang="en-US" b="0">
              <a:effectLst/>
            </a:endParaRPr>
          </a:p>
          <a:p>
            <a:pPr lvl="1">
              <a:buFont typeface="Wingdings" charset="0"/>
              <a:buNone/>
            </a:pPr>
            <a:endParaRPr lang="en-US" sz="1400">
              <a:solidFill>
                <a:schemeClr val="hlink"/>
              </a:solidFill>
            </a:endParaRPr>
          </a:p>
        </p:txBody>
      </p:sp>
      <p:grpSp>
        <p:nvGrpSpPr>
          <p:cNvPr id="687108" name="Group 4"/>
          <p:cNvGrpSpPr>
            <a:grpSpLocks/>
          </p:cNvGrpSpPr>
          <p:nvPr/>
        </p:nvGrpSpPr>
        <p:grpSpPr bwMode="auto">
          <a:xfrm>
            <a:off x="142189" y="1584326"/>
            <a:ext cx="4182082" cy="4411663"/>
            <a:chOff x="215" y="903"/>
            <a:chExt cx="2424" cy="2318"/>
          </a:xfrm>
        </p:grpSpPr>
        <p:pic>
          <p:nvPicPr>
            <p:cNvPr id="6871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" y="903"/>
              <a:ext cx="2424" cy="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D1FFFF"/>
                      </a:gs>
                      <a:gs pos="50000">
                        <a:srgbClr val="D1FFFF">
                          <a:gamma/>
                          <a:shade val="46275"/>
                          <a:invGamma/>
                        </a:srgbClr>
                      </a:gs>
                      <a:gs pos="100000">
                        <a:srgbClr val="D1FFFF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87110" name="Text Box 6"/>
            <p:cNvSpPr txBox="1">
              <a:spLocks noChangeArrowheads="1"/>
            </p:cNvSpPr>
            <p:nvPr/>
          </p:nvSpPr>
          <p:spPr bwMode="auto">
            <a:xfrm>
              <a:off x="967" y="1278"/>
              <a:ext cx="182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solidFill>
                    <a:srgbClr val="0000CC"/>
                  </a:solidFill>
                  <a:effectLst/>
                  <a:latin typeface="Symbol" charset="0"/>
                </a:rPr>
                <a:t>p</a:t>
              </a:r>
            </a:p>
          </p:txBody>
        </p:sp>
        <p:sp>
          <p:nvSpPr>
            <p:cNvPr id="687111" name="Text Box 7"/>
            <p:cNvSpPr txBox="1">
              <a:spLocks noChangeArrowheads="1"/>
            </p:cNvSpPr>
            <p:nvPr/>
          </p:nvSpPr>
          <p:spPr bwMode="auto">
            <a:xfrm>
              <a:off x="1337" y="1636"/>
              <a:ext cx="197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solidFill>
                    <a:srgbClr val="0000CC"/>
                  </a:solidFill>
                  <a:effectLst/>
                  <a:latin typeface="Arial" charset="0"/>
                </a:rPr>
                <a:t>K</a:t>
              </a:r>
            </a:p>
          </p:txBody>
        </p:sp>
        <p:sp>
          <p:nvSpPr>
            <p:cNvPr id="687112" name="Text Box 8"/>
            <p:cNvSpPr txBox="1">
              <a:spLocks noChangeArrowheads="1"/>
            </p:cNvSpPr>
            <p:nvPr/>
          </p:nvSpPr>
          <p:spPr bwMode="auto">
            <a:xfrm>
              <a:off x="1689" y="1964"/>
              <a:ext cx="180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solidFill>
                    <a:srgbClr val="0000CC"/>
                  </a:solidFill>
                  <a:effectLst/>
                  <a:latin typeface="Arial" charset="0"/>
                </a:rPr>
                <a:t>p</a:t>
              </a:r>
            </a:p>
          </p:txBody>
        </p:sp>
      </p:grpSp>
      <p:sp>
        <p:nvSpPr>
          <p:cNvPr id="687116" name="Text Box 12"/>
          <p:cNvSpPr txBox="1">
            <a:spLocks noChangeArrowheads="1"/>
          </p:cNvSpPr>
          <p:nvPr/>
        </p:nvSpPr>
        <p:spPr bwMode="auto">
          <a:xfrm>
            <a:off x="4463058" y="1589089"/>
            <a:ext cx="4094132" cy="48635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in </a:t>
            </a:r>
            <a:r>
              <a:rPr lang="it-IT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operation</a:t>
            </a:r>
            <a:endParaRPr lang="it-IT" sz="18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r>
              <a:rPr lang="it-IT" sz="1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	</a:t>
            </a:r>
            <a:r>
              <a:rPr lang="it-IT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at</a:t>
            </a:r>
            <a:r>
              <a:rPr lang="it-IT" sz="1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COMPASS </a:t>
            </a:r>
          </a:p>
          <a:p>
            <a:r>
              <a:rPr lang="it-IT" sz="1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		</a:t>
            </a:r>
            <a:r>
              <a:rPr lang="it-IT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since</a:t>
            </a:r>
            <a:r>
              <a:rPr lang="it-IT" sz="1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2001</a:t>
            </a:r>
          </a:p>
          <a:p>
            <a:endParaRPr lang="it-IT" sz="1600" i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endParaRPr lang="it-IT" sz="1600" i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endParaRPr lang="it-IT" sz="1600" i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endParaRPr lang="it-IT" sz="1600" i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endParaRPr lang="it-IT" sz="1600" i="1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 marL="0" indent="0"/>
            <a:r>
              <a:rPr lang="it-IT" sz="16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PERFORMANCES:</a:t>
            </a:r>
          </a:p>
          <a:p>
            <a:pPr marL="0" indent="0"/>
            <a:endParaRPr lang="it-IT" sz="1600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charset="2"/>
              <a:buChar char="q"/>
            </a:pPr>
            <a:r>
              <a:rPr lang="it-IT" sz="1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photons</a:t>
            </a:r>
            <a:r>
              <a:rPr lang="it-IT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/ </a:t>
            </a:r>
            <a:r>
              <a:rPr lang="it-IT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ring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</a:pPr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 (</a:t>
            </a:r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b</a:t>
            </a:r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≈ 1, </a:t>
            </a:r>
            <a:r>
              <a:rPr lang="it-IT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complete ring </a:t>
            </a:r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in </a:t>
            </a:r>
            <a:r>
              <a:rPr lang="it-IT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</a:pPr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</a:t>
            </a:r>
            <a:r>
              <a:rPr lang="it-IT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  </a:t>
            </a:r>
            <a:r>
              <a:rPr lang="it-IT" sz="1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acceptance</a:t>
            </a:r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) : </a:t>
            </a:r>
            <a:r>
              <a:rPr lang="it-IT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14</a:t>
            </a:r>
            <a:endParaRPr lang="it-IT" sz="16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charset="2"/>
              <a:buChar char="q"/>
            </a:pPr>
            <a:r>
              <a:rPr lang="it-IT" sz="1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s</a:t>
            </a:r>
            <a:r>
              <a:rPr lang="it-IT" sz="1600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q</a:t>
            </a:r>
            <a:r>
              <a:rPr lang="it-IT" sz="1600" baseline="-25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-ph</a:t>
            </a:r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</a:t>
            </a:r>
            <a:r>
              <a:rPr lang="it-IT" sz="1600" dirty="0">
                <a:effectLst/>
                <a:latin typeface="Helvetica" charset="0"/>
              </a:rPr>
              <a:t>(</a:t>
            </a:r>
            <a:r>
              <a:rPr lang="it-IT" sz="1600" dirty="0">
                <a:effectLst/>
                <a:latin typeface="Symbol" charset="0"/>
              </a:rPr>
              <a:t>b</a:t>
            </a:r>
            <a:r>
              <a:rPr lang="it-IT" sz="1600" dirty="0">
                <a:effectLst/>
                <a:latin typeface="Helvetica" charset="0"/>
              </a:rPr>
              <a:t> </a:t>
            </a:r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≈</a:t>
            </a:r>
            <a:r>
              <a:rPr lang="it-IT" sz="1600" u="sng" dirty="0">
                <a:effectLst/>
                <a:latin typeface="Helvetica" charset="0"/>
              </a:rPr>
              <a:t> </a:t>
            </a:r>
            <a:r>
              <a:rPr lang="it-IT" sz="1600" dirty="0">
                <a:effectLst/>
                <a:latin typeface="+mj-lt"/>
              </a:rPr>
              <a:t>1) : </a:t>
            </a:r>
            <a:r>
              <a:rPr lang="it-IT" sz="1600" dirty="0">
                <a:solidFill>
                  <a:srgbClr val="0000FF"/>
                </a:solidFill>
                <a:effectLst/>
                <a:latin typeface="+mj-lt"/>
              </a:rPr>
              <a:t>1.2 </a:t>
            </a:r>
            <a:r>
              <a:rPr lang="it-IT" sz="1600" dirty="0" err="1" smtClean="0">
                <a:solidFill>
                  <a:srgbClr val="0000FF"/>
                </a:solidFill>
                <a:effectLst/>
                <a:latin typeface="+mj-lt"/>
              </a:rPr>
              <a:t>mrad</a:t>
            </a:r>
            <a:endParaRPr lang="it-IT" sz="1600" dirty="0">
              <a:solidFill>
                <a:srgbClr val="0000FF"/>
              </a:solidFill>
              <a:effectLst/>
              <a:latin typeface="Helvetica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charset="2"/>
              <a:buChar char="q"/>
            </a:pPr>
            <a:r>
              <a:rPr lang="it-IT" sz="1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s</a:t>
            </a:r>
            <a:r>
              <a:rPr lang="it-IT" sz="1600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ring</a:t>
            </a:r>
            <a:r>
              <a:rPr lang="it-IT" sz="1600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</a:t>
            </a:r>
            <a:r>
              <a:rPr lang="it-IT" sz="1600" dirty="0">
                <a:effectLst/>
                <a:latin typeface="Helvetica" charset="0"/>
              </a:rPr>
              <a:t>(</a:t>
            </a:r>
            <a:r>
              <a:rPr lang="it-IT" sz="1600" dirty="0">
                <a:effectLst/>
                <a:latin typeface="Symbol" charset="0"/>
              </a:rPr>
              <a:t>b</a:t>
            </a:r>
            <a:r>
              <a:rPr lang="it-IT" sz="1600" dirty="0">
                <a:effectLst/>
                <a:latin typeface="Helvetica" charset="0"/>
              </a:rPr>
              <a:t> </a:t>
            </a:r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≈</a:t>
            </a:r>
            <a:r>
              <a:rPr lang="it-IT" sz="1600" u="sng" dirty="0">
                <a:effectLst/>
                <a:latin typeface="Helvetica" charset="0"/>
              </a:rPr>
              <a:t> </a:t>
            </a:r>
            <a:r>
              <a:rPr lang="it-IT" sz="1600" dirty="0">
                <a:effectLst/>
                <a:latin typeface="+mj-lt"/>
              </a:rPr>
              <a:t>1) : </a:t>
            </a:r>
            <a:r>
              <a:rPr lang="it-IT" sz="1600" dirty="0">
                <a:solidFill>
                  <a:srgbClr val="0000FF"/>
                </a:solidFill>
                <a:effectLst/>
                <a:latin typeface="+mj-lt"/>
              </a:rPr>
              <a:t>0.6 </a:t>
            </a:r>
            <a:r>
              <a:rPr lang="it-IT" sz="1600" dirty="0" err="1" smtClean="0">
                <a:solidFill>
                  <a:srgbClr val="0000FF"/>
                </a:solidFill>
                <a:effectLst/>
                <a:latin typeface="+mj-lt"/>
              </a:rPr>
              <a:t>mrad</a:t>
            </a:r>
            <a:endParaRPr lang="it-IT" sz="1600" dirty="0">
              <a:solidFill>
                <a:srgbClr val="0000FF"/>
              </a:solidFill>
              <a:effectLst/>
              <a:latin typeface="Helvetica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charset="2"/>
              <a:buChar char="q"/>
            </a:pPr>
            <a:r>
              <a:rPr lang="it-IT" sz="1600" dirty="0" smtClean="0">
                <a:effectLst/>
                <a:latin typeface="Helvetica" charset="0"/>
              </a:rPr>
              <a:t>2</a:t>
            </a:r>
            <a:r>
              <a:rPr lang="it-IT" sz="1600" dirty="0" smtClean="0">
                <a:effectLst/>
                <a:latin typeface="Symbol" charset="0"/>
              </a:rPr>
              <a:t>s</a:t>
            </a:r>
            <a:r>
              <a:rPr lang="it-IT" sz="1600" dirty="0" smtClean="0">
                <a:effectLst/>
                <a:latin typeface="Helvetica" charset="0"/>
              </a:rPr>
              <a:t>   </a:t>
            </a:r>
            <a:r>
              <a:rPr lang="it-IT" sz="1600" dirty="0" err="1">
                <a:effectLst/>
                <a:latin typeface="Symbol" charset="0"/>
              </a:rPr>
              <a:t>p</a:t>
            </a:r>
            <a:r>
              <a:rPr lang="it-IT" sz="1600" dirty="0">
                <a:effectLst/>
                <a:latin typeface="+mj-lt"/>
              </a:rPr>
              <a:t>/K </a:t>
            </a:r>
            <a:r>
              <a:rPr lang="it-IT" sz="1600" dirty="0" err="1">
                <a:effectLst/>
                <a:latin typeface="+mj-lt"/>
              </a:rPr>
              <a:t>separation</a:t>
            </a:r>
            <a:r>
              <a:rPr lang="it-IT" sz="1600" dirty="0">
                <a:effectLst/>
                <a:latin typeface="+mj-lt"/>
              </a:rPr>
              <a:t> @ 43 </a:t>
            </a:r>
            <a:r>
              <a:rPr lang="it-IT" sz="1600" dirty="0" err="1">
                <a:effectLst/>
                <a:latin typeface="+mj-lt"/>
              </a:rPr>
              <a:t>GeV</a:t>
            </a:r>
            <a:r>
              <a:rPr lang="it-IT" sz="1600" dirty="0">
                <a:effectLst/>
                <a:latin typeface="+mj-lt"/>
              </a:rPr>
              <a:t>/</a:t>
            </a:r>
            <a:r>
              <a:rPr lang="it-IT" sz="1600" dirty="0" smtClean="0">
                <a:effectLst/>
                <a:latin typeface="+mj-lt"/>
              </a:rPr>
              <a:t>c</a:t>
            </a:r>
            <a:endParaRPr lang="it-IT" sz="1600" dirty="0">
              <a:effectLst/>
              <a:latin typeface="Helvetica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charset="2"/>
              <a:buChar char="q"/>
            </a:pPr>
            <a:r>
              <a:rPr lang="it-IT" sz="1600" dirty="0" smtClean="0">
                <a:effectLst/>
                <a:latin typeface="+mj-lt"/>
              </a:rPr>
              <a:t>PID </a:t>
            </a:r>
            <a:r>
              <a:rPr lang="it-IT" sz="1600" dirty="0" err="1">
                <a:effectLst/>
                <a:latin typeface="+mj-lt"/>
              </a:rPr>
              <a:t>efficiency</a:t>
            </a:r>
            <a:r>
              <a:rPr lang="it-IT" sz="1600" dirty="0">
                <a:effectLst/>
                <a:latin typeface="+mj-lt"/>
              </a:rPr>
              <a:t> &gt; 95% </a:t>
            </a:r>
            <a:endParaRPr lang="it-IT" sz="1600" dirty="0" smtClean="0">
              <a:effectLst/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</a:pPr>
            <a:r>
              <a:rPr lang="it-IT" sz="1600" dirty="0" smtClean="0">
                <a:effectLst/>
                <a:latin typeface="+mj-lt"/>
              </a:rPr>
              <a:t>    (</a:t>
            </a:r>
            <a:r>
              <a:rPr lang="it-IT" sz="1600" dirty="0" err="1">
                <a:effectLst/>
                <a:latin typeface="Symbol" charset="2"/>
                <a:cs typeface="Symbol" charset="2"/>
              </a:rPr>
              <a:t>q</a:t>
            </a:r>
            <a:r>
              <a:rPr lang="it-IT" sz="1600" dirty="0">
                <a:effectLst/>
                <a:latin typeface="Symbol" charset="2"/>
                <a:cs typeface="Symbol" charset="2"/>
              </a:rPr>
              <a:t> </a:t>
            </a:r>
            <a:r>
              <a:rPr lang="it-IT" sz="1600" baseline="-25000" dirty="0" err="1" smtClean="0">
                <a:effectLst/>
                <a:latin typeface="+mj-lt"/>
              </a:rPr>
              <a:t>particle</a:t>
            </a:r>
            <a:r>
              <a:rPr lang="it-IT" sz="1600" dirty="0" smtClean="0">
                <a:effectLst/>
                <a:latin typeface="+mj-lt"/>
              </a:rPr>
              <a:t> </a:t>
            </a:r>
            <a:r>
              <a:rPr lang="it-IT" sz="1600" dirty="0">
                <a:effectLst/>
                <a:latin typeface="+mj-lt"/>
              </a:rPr>
              <a:t>&gt; 30 </a:t>
            </a:r>
            <a:r>
              <a:rPr lang="it-IT" sz="1600" dirty="0" err="1">
                <a:effectLst/>
                <a:latin typeface="+mj-lt"/>
              </a:rPr>
              <a:t>mrad</a:t>
            </a:r>
            <a:r>
              <a:rPr lang="it-IT" sz="1600" dirty="0">
                <a:effectLst/>
                <a:latin typeface="+mj-lt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it-IT" sz="1600" b="0" i="1" dirty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sym typeface="Wingdings" charset="0"/>
            </a:endParaRPr>
          </a:p>
        </p:txBody>
      </p:sp>
      <p:grpSp>
        <p:nvGrpSpPr>
          <p:cNvPr id="687117" name="Group 13"/>
          <p:cNvGrpSpPr>
            <a:grpSpLocks/>
          </p:cNvGrpSpPr>
          <p:nvPr/>
        </p:nvGrpSpPr>
        <p:grpSpPr bwMode="auto">
          <a:xfrm>
            <a:off x="6423260" y="1395505"/>
            <a:ext cx="2764455" cy="3090771"/>
            <a:chOff x="3682" y="797"/>
            <a:chExt cx="2585" cy="2830"/>
          </a:xfrm>
        </p:grpSpPr>
        <p:pic>
          <p:nvPicPr>
            <p:cNvPr id="687118" name="Picture 14" descr="rich1_artistic_tra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969"/>
              <a:ext cx="2265" cy="2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119" name="Line 15"/>
            <p:cNvSpPr>
              <a:spLocks noChangeShapeType="1"/>
            </p:cNvSpPr>
            <p:nvPr/>
          </p:nvSpPr>
          <p:spPr bwMode="auto">
            <a:xfrm flipV="1">
              <a:off x="3693" y="903"/>
              <a:ext cx="704" cy="4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687120" name="Line 16"/>
            <p:cNvSpPr>
              <a:spLocks noChangeShapeType="1"/>
            </p:cNvSpPr>
            <p:nvPr/>
          </p:nvSpPr>
          <p:spPr bwMode="auto">
            <a:xfrm>
              <a:off x="4393" y="811"/>
              <a:ext cx="160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687121" name="Line 17"/>
            <p:cNvSpPr>
              <a:spLocks noChangeShapeType="1"/>
            </p:cNvSpPr>
            <p:nvPr/>
          </p:nvSpPr>
          <p:spPr bwMode="auto">
            <a:xfrm>
              <a:off x="5977" y="1795"/>
              <a:ext cx="8" cy="15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687122" name="Text Box 18"/>
            <p:cNvSpPr txBox="1">
              <a:spLocks noChangeArrowheads="1"/>
            </p:cNvSpPr>
            <p:nvPr/>
          </p:nvSpPr>
          <p:spPr bwMode="auto">
            <a:xfrm rot="5400000">
              <a:off x="5781" y="2396"/>
              <a:ext cx="598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D1FFFF"/>
                      </a:gs>
                      <a:gs pos="50000">
                        <a:srgbClr val="D1FFFF">
                          <a:gamma/>
                          <a:shade val="46275"/>
                          <a:invGamma/>
                        </a:srgbClr>
                      </a:gs>
                      <a:gs pos="100000">
                        <a:srgbClr val="D1FFFF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5 m</a:t>
              </a:r>
            </a:p>
          </p:txBody>
        </p:sp>
        <p:sp>
          <p:nvSpPr>
            <p:cNvPr id="687123" name="Text Box 19"/>
            <p:cNvSpPr txBox="1">
              <a:spLocks noChangeArrowheads="1"/>
            </p:cNvSpPr>
            <p:nvPr/>
          </p:nvSpPr>
          <p:spPr bwMode="auto">
            <a:xfrm rot="1749544">
              <a:off x="4967" y="959"/>
              <a:ext cx="61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D1FFFF"/>
                      </a:gs>
                      <a:gs pos="50000">
                        <a:srgbClr val="D1FFFF">
                          <a:gamma/>
                          <a:shade val="46275"/>
                          <a:invGamma/>
                        </a:srgbClr>
                      </a:gs>
                      <a:gs pos="100000">
                        <a:srgbClr val="D1FFFF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6 m</a:t>
              </a:r>
            </a:p>
          </p:txBody>
        </p:sp>
        <p:sp>
          <p:nvSpPr>
            <p:cNvPr id="687124" name="Text Box 20"/>
            <p:cNvSpPr txBox="1">
              <a:spLocks noChangeArrowheads="1"/>
            </p:cNvSpPr>
            <p:nvPr/>
          </p:nvSpPr>
          <p:spPr bwMode="auto">
            <a:xfrm rot="19712904">
              <a:off x="3682" y="797"/>
              <a:ext cx="61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D1FFFF"/>
                      </a:gs>
                      <a:gs pos="50000">
                        <a:srgbClr val="D1FFFF">
                          <a:gamma/>
                          <a:shade val="46275"/>
                          <a:invGamma/>
                        </a:srgbClr>
                      </a:gs>
                      <a:gs pos="100000">
                        <a:srgbClr val="D1FFFF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3 m</a:t>
              </a:r>
            </a:p>
          </p:txBody>
        </p:sp>
        <p:sp>
          <p:nvSpPr>
            <p:cNvPr id="687125" name="Text Box 21"/>
            <p:cNvSpPr txBox="1">
              <a:spLocks noChangeArrowheads="1"/>
            </p:cNvSpPr>
            <p:nvPr/>
          </p:nvSpPr>
          <p:spPr bwMode="auto">
            <a:xfrm>
              <a:off x="5326" y="2159"/>
              <a:ext cx="579" cy="36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mirror</a:t>
              </a:r>
            </a:p>
            <a:p>
              <a:r>
                <a:rPr lang="en-US" sz="1000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wall</a:t>
              </a:r>
            </a:p>
          </p:txBody>
        </p:sp>
        <p:sp>
          <p:nvSpPr>
            <p:cNvPr id="687126" name="Line 22"/>
            <p:cNvSpPr>
              <a:spLocks noChangeShapeType="1"/>
            </p:cNvSpPr>
            <p:nvPr/>
          </p:nvSpPr>
          <p:spPr bwMode="auto">
            <a:xfrm flipH="1" flipV="1">
              <a:off x="4231" y="2043"/>
              <a:ext cx="137" cy="4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687127" name="Line 23"/>
            <p:cNvSpPr>
              <a:spLocks noChangeShapeType="1"/>
            </p:cNvSpPr>
            <p:nvPr/>
          </p:nvSpPr>
          <p:spPr bwMode="auto">
            <a:xfrm flipH="1">
              <a:off x="4217" y="2501"/>
              <a:ext cx="138" cy="6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687128" name="Text Box 24"/>
            <p:cNvSpPr txBox="1">
              <a:spLocks noChangeArrowheads="1"/>
            </p:cNvSpPr>
            <p:nvPr/>
          </p:nvSpPr>
          <p:spPr bwMode="auto">
            <a:xfrm>
              <a:off x="4327" y="1341"/>
              <a:ext cx="558" cy="226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vessel</a:t>
              </a:r>
            </a:p>
          </p:txBody>
        </p:sp>
        <p:sp>
          <p:nvSpPr>
            <p:cNvPr id="687129" name="Text Box 25"/>
            <p:cNvSpPr txBox="1">
              <a:spLocks noChangeArrowheads="1"/>
            </p:cNvSpPr>
            <p:nvPr/>
          </p:nvSpPr>
          <p:spPr bwMode="auto">
            <a:xfrm>
              <a:off x="5119" y="2861"/>
              <a:ext cx="692" cy="36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000" i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radiator:</a:t>
              </a:r>
            </a:p>
            <a:p>
              <a:r>
                <a:rPr lang="en-US" sz="1000" i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1000" i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1000" i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r>
                <a:rPr lang="en-US" sz="1000" i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</a:p>
          </p:txBody>
        </p:sp>
        <p:sp>
          <p:nvSpPr>
            <p:cNvPr id="687130" name="Text Box 26"/>
            <p:cNvSpPr txBox="1">
              <a:spLocks noChangeArrowheads="1"/>
            </p:cNvSpPr>
            <p:nvPr/>
          </p:nvSpPr>
          <p:spPr bwMode="auto">
            <a:xfrm>
              <a:off x="4293" y="2525"/>
              <a:ext cx="838" cy="508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photon </a:t>
              </a:r>
            </a:p>
            <a:p>
              <a:r>
                <a:rPr lang="en-US" sz="1000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detectors:</a:t>
              </a:r>
            </a:p>
            <a:p>
              <a:r>
                <a:rPr lang="en-US" sz="1000" i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CsI MWPC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279400" y="825500"/>
            <a:ext cx="2655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Radiator: C</a:t>
            </a:r>
            <a:r>
              <a:rPr lang="en-US" baseline="-25000" dirty="0" smtClean="0"/>
              <a:t>4</a:t>
            </a:r>
            <a:r>
              <a:rPr lang="en-US" dirty="0" smtClean="0"/>
              <a:t>F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112459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COMPASS RICH-1 – UPGRADE 1/2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 b="0"/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927100"/>
            <a:ext cx="8726487" cy="5332413"/>
          </a:xfrm>
          <a:ln/>
        </p:spPr>
        <p:txBody>
          <a:bodyPr/>
          <a:lstStyle/>
          <a:p>
            <a:pPr>
              <a:buFont typeface="Wingdings" charset="0"/>
              <a:buNone/>
            </a:pPr>
            <a:r>
              <a:rPr lang="en-GB" sz="2000" dirty="0">
                <a:solidFill>
                  <a:schemeClr val="tx1"/>
                </a:solidFill>
              </a:rPr>
              <a:t>Large uncorrelated background </a:t>
            </a:r>
          </a:p>
          <a:p>
            <a:pPr>
              <a:buFont typeface="Wingdings" charset="0"/>
              <a:buNone/>
            </a:pPr>
            <a:r>
              <a:rPr lang="en-GB" sz="2000" dirty="0">
                <a:solidFill>
                  <a:schemeClr val="tx1"/>
                </a:solidFill>
              </a:rPr>
              <a:t>in the forward direction </a:t>
            </a:r>
          </a:p>
          <a:p>
            <a:pPr>
              <a:buFont typeface="Wingdings" charset="0"/>
              <a:buNone/>
            </a:pP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en-GB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beam halo</a:t>
            </a:r>
            <a:r>
              <a:rPr lang="en-GB" dirty="0">
                <a:solidFill>
                  <a:schemeClr val="tx1"/>
                </a:solidFill>
              </a:rPr>
              <a:t>)</a:t>
            </a:r>
            <a:r>
              <a:rPr lang="en-GB" dirty="0"/>
              <a:t>		</a:t>
            </a:r>
            <a:endParaRPr lang="en-GB" sz="2800" dirty="0"/>
          </a:p>
          <a:p>
            <a:pPr>
              <a:buFont typeface="Wingdings" charset="0"/>
              <a:buNone/>
            </a:pPr>
            <a:endParaRPr lang="en-GB" dirty="0"/>
          </a:p>
        </p:txBody>
      </p:sp>
      <p:grpSp>
        <p:nvGrpSpPr>
          <p:cNvPr id="688152" name="Group 24"/>
          <p:cNvGrpSpPr>
            <a:grpSpLocks/>
          </p:cNvGrpSpPr>
          <p:nvPr/>
        </p:nvGrpSpPr>
        <p:grpSpPr bwMode="auto">
          <a:xfrm>
            <a:off x="2516872" y="1971675"/>
            <a:ext cx="4038429" cy="4370388"/>
            <a:chOff x="353" y="1172"/>
            <a:chExt cx="2615" cy="2843"/>
          </a:xfrm>
        </p:grpSpPr>
        <p:pic>
          <p:nvPicPr>
            <p:cNvPr id="688133" name="Picture 5" descr="c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1172"/>
              <a:ext cx="2615" cy="2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8135" name="Rectangle 7"/>
            <p:cNvSpPr>
              <a:spLocks noChangeArrowheads="1"/>
            </p:cNvSpPr>
            <p:nvPr/>
          </p:nvSpPr>
          <p:spPr bwMode="auto">
            <a:xfrm>
              <a:off x="1158" y="1875"/>
              <a:ext cx="992" cy="1415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D1FFFF"/>
                      </a:gs>
                      <a:gs pos="50000">
                        <a:srgbClr val="D1FFFF">
                          <a:gamma/>
                          <a:shade val="46275"/>
                          <a:invGamma/>
                        </a:srgbClr>
                      </a:gs>
                      <a:gs pos="100000">
                        <a:srgbClr val="D1FFFF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688148" name="AutoShape 20"/>
          <p:cNvSpPr>
            <a:spLocks noChangeArrowheads="1"/>
          </p:cNvSpPr>
          <p:nvPr/>
        </p:nvSpPr>
        <p:spPr bwMode="auto">
          <a:xfrm>
            <a:off x="4277966" y="1152526"/>
            <a:ext cx="901500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0">
            <a:gsLst>
              <a:gs pos="0">
                <a:srgbClr val="D1FFFF"/>
              </a:gs>
              <a:gs pos="50000">
                <a:srgbClr val="D1FFFF">
                  <a:gamma/>
                  <a:shade val="46275"/>
                  <a:invGamma/>
                </a:srgbClr>
              </a:gs>
              <a:gs pos="100000">
                <a:srgbClr val="D1FFFF"/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688150" name="Text Box 22"/>
          <p:cNvSpPr txBox="1">
            <a:spLocks noChangeArrowheads="1"/>
          </p:cNvSpPr>
          <p:nvPr/>
        </p:nvSpPr>
        <p:spPr bwMode="auto">
          <a:xfrm>
            <a:off x="5862580" y="1117600"/>
            <a:ext cx="2101136" cy="58541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1FFFF"/>
                    </a:gs>
                    <a:gs pos="50000">
                      <a:srgbClr val="D1FFFF">
                        <a:gamma/>
                        <a:shade val="46275"/>
                        <a:invGamma/>
                      </a:srgbClr>
                    </a:gs>
                    <a:gs pos="100000">
                      <a:srgbClr val="D1FFF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GB" sz="320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UPGRADE</a:t>
            </a:r>
          </a:p>
        </p:txBody>
      </p:sp>
      <p:sp>
        <p:nvSpPr>
          <p:cNvPr id="688153" name="Line 25"/>
          <p:cNvSpPr>
            <a:spLocks noChangeShapeType="1"/>
          </p:cNvSpPr>
          <p:nvPr/>
        </p:nvSpPr>
        <p:spPr bwMode="auto">
          <a:xfrm>
            <a:off x="2354162" y="1951038"/>
            <a:ext cx="1970108" cy="12493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688154" name="Line 26"/>
          <p:cNvSpPr>
            <a:spLocks noChangeShapeType="1"/>
          </p:cNvSpPr>
          <p:nvPr/>
        </p:nvSpPr>
        <p:spPr bwMode="auto">
          <a:xfrm>
            <a:off x="2336572" y="1930401"/>
            <a:ext cx="1997960" cy="28352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688134" name="Text Box 6"/>
          <p:cNvSpPr txBox="1">
            <a:spLocks noChangeArrowheads="1"/>
          </p:cNvSpPr>
          <p:nvPr/>
        </p:nvSpPr>
        <p:spPr bwMode="auto">
          <a:xfrm>
            <a:off x="5362096" y="2198688"/>
            <a:ext cx="976259" cy="1200971"/>
          </a:xfrm>
          <a:prstGeom prst="rect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overlap</a:t>
            </a:r>
          </a:p>
          <a:p>
            <a:r>
              <a:rPr lang="en-US" sz="18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event </a:t>
            </a:r>
          </a:p>
          <a:p>
            <a:r>
              <a:rPr lang="en-US" sz="1800" b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images</a:t>
            </a:r>
            <a:endParaRPr lang="en-US" sz="1400" b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2916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COMPASS RICH-1 – UPGRADE 1/2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 b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7513" y="1054100"/>
            <a:ext cx="8726487" cy="5332413"/>
          </a:xfrm>
          <a:ln/>
        </p:spPr>
        <p:txBody>
          <a:bodyPr/>
          <a:lstStyle/>
          <a:p>
            <a:pPr>
              <a:lnSpc>
                <a:spcPct val="70000"/>
              </a:lnSpc>
              <a:buFont typeface="Wingdings" charset="0"/>
              <a:buNone/>
            </a:pPr>
            <a:r>
              <a:rPr lang="en-GB" sz="1400" dirty="0">
                <a:solidFill>
                  <a:srgbClr val="0000FF"/>
                </a:solidFill>
              </a:rPr>
              <a:t>Technical data</a:t>
            </a:r>
          </a:p>
          <a:p>
            <a:pPr marL="0" indent="0">
              <a:spcBef>
                <a:spcPts val="0"/>
              </a:spcBef>
            </a:pPr>
            <a:r>
              <a:rPr lang="en-GB" sz="1400" dirty="0" smtClean="0"/>
              <a:t> Hamamatsu </a:t>
            </a:r>
            <a:r>
              <a:rPr lang="en-GB" sz="1400" dirty="0"/>
              <a:t>16 anode PMTs 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GB" sz="1400" dirty="0" smtClean="0"/>
              <a:t>   (</a:t>
            </a:r>
            <a:r>
              <a:rPr lang="en-GB" sz="1400" dirty="0"/>
              <a:t>R7600 – UV extended glass)</a:t>
            </a:r>
          </a:p>
          <a:p>
            <a:pPr marL="0" indent="0">
              <a:spcBef>
                <a:spcPts val="0"/>
              </a:spcBef>
            </a:pPr>
            <a:r>
              <a:rPr lang="en-GB" sz="1400" dirty="0" smtClean="0"/>
              <a:t> quartz </a:t>
            </a:r>
            <a:r>
              <a:rPr lang="en-GB" sz="1400" dirty="0"/>
              <a:t>optics</a:t>
            </a:r>
          </a:p>
          <a:p>
            <a:pPr marL="0" indent="0">
              <a:spcBef>
                <a:spcPts val="0"/>
              </a:spcBef>
            </a:pPr>
            <a:r>
              <a:rPr lang="en-GB" sz="1400" dirty="0" smtClean="0"/>
              <a:t> surface </a:t>
            </a:r>
            <a:r>
              <a:rPr lang="en-GB" sz="1400" dirty="0"/>
              <a:t>ratio 1:7 ($ !)</a:t>
            </a:r>
          </a:p>
          <a:p>
            <a:pPr marL="0" indent="0">
              <a:spcBef>
                <a:spcPts val="0"/>
              </a:spcBef>
            </a:pPr>
            <a:r>
              <a:rPr lang="en-GB" sz="1400" dirty="0" smtClean="0"/>
              <a:t> wide </a:t>
            </a:r>
            <a:r>
              <a:rPr lang="en-GB" sz="1400" dirty="0"/>
              <a:t>angular acc. (</a:t>
            </a:r>
            <a:r>
              <a:rPr lang="en-US" sz="1400" dirty="0"/>
              <a:t>± 9.5 degrees)</a:t>
            </a:r>
            <a:endParaRPr lang="en-GB" sz="1400" dirty="0"/>
          </a:p>
          <a:p>
            <a:pPr marL="0" indent="0">
              <a:spcBef>
                <a:spcPts val="0"/>
              </a:spcBef>
            </a:pPr>
            <a:r>
              <a:rPr lang="en-GB" sz="1400" dirty="0" smtClean="0"/>
              <a:t> high </a:t>
            </a:r>
            <a:r>
              <a:rPr lang="en-GB" sz="1400" dirty="0"/>
              <a:t>sensitivity pre-amplifier </a:t>
            </a:r>
          </a:p>
          <a:p>
            <a:pPr marL="0" indent="0">
              <a:spcBef>
                <a:spcPts val="0"/>
              </a:spcBef>
            </a:pPr>
            <a:r>
              <a:rPr lang="en-GB" sz="1400" dirty="0" smtClean="0"/>
              <a:t> fast</a:t>
            </a:r>
            <a:r>
              <a:rPr lang="en-GB" sz="1400" dirty="0"/>
              <a:t>, high time resolution digital electronics </a:t>
            </a:r>
          </a:p>
          <a:p>
            <a:pPr marL="0" indent="0">
              <a:spcBef>
                <a:spcPts val="0"/>
              </a:spcBef>
            </a:pPr>
            <a:r>
              <a:rPr lang="en-GB" sz="1400" dirty="0" smtClean="0"/>
              <a:t> dead </a:t>
            </a:r>
            <a:r>
              <a:rPr lang="en-GB" sz="1400" dirty="0"/>
              <a:t>zone: 2% even with 46 mm pitch</a:t>
            </a:r>
          </a:p>
          <a:p>
            <a:pPr>
              <a:lnSpc>
                <a:spcPct val="70000"/>
              </a:lnSpc>
            </a:pPr>
            <a:endParaRPr lang="en-GB" sz="1400" dirty="0">
              <a:solidFill>
                <a:srgbClr val="0000CC"/>
              </a:solidFill>
            </a:endParaRPr>
          </a:p>
          <a:p>
            <a:pPr>
              <a:lnSpc>
                <a:spcPct val="70000"/>
              </a:lnSpc>
              <a:buFont typeface="Wingdings" charset="0"/>
              <a:buNone/>
            </a:pPr>
            <a:r>
              <a:rPr lang="en-GB" sz="1400" dirty="0">
                <a:solidFill>
                  <a:srgbClr val="0000FF"/>
                </a:solidFill>
              </a:rPr>
              <a:t>About performance</a:t>
            </a:r>
          </a:p>
          <a:p>
            <a:pPr marL="0" indent="0">
              <a:spcBef>
                <a:spcPts val="0"/>
              </a:spcBef>
            </a:pP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photons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>
                <a:solidFill>
                  <a:srgbClr val="000000"/>
                </a:solidFill>
              </a:rPr>
              <a:t>/ ring (</a:t>
            </a:r>
            <a:r>
              <a:rPr lang="it-IT" sz="1400" dirty="0">
                <a:solidFill>
                  <a:srgbClr val="000000"/>
                </a:solidFill>
                <a:latin typeface="Symbol" charset="0"/>
              </a:rPr>
              <a:t>b</a:t>
            </a:r>
            <a:r>
              <a:rPr lang="it-IT" sz="1400" dirty="0">
                <a:solidFill>
                  <a:srgbClr val="000000"/>
                </a:solidFill>
              </a:rPr>
              <a:t> ≈ 1, complete ring </a:t>
            </a:r>
            <a:endParaRPr lang="it-IT" sz="1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>
                <a:solidFill>
                  <a:srgbClr val="000000"/>
                </a:solidFill>
              </a:rPr>
              <a:t>   in </a:t>
            </a:r>
            <a:r>
              <a:rPr lang="it-IT" sz="1400" dirty="0" err="1" smtClean="0">
                <a:solidFill>
                  <a:srgbClr val="000000"/>
                </a:solidFill>
              </a:rPr>
              <a:t>acceptance</a:t>
            </a:r>
            <a:r>
              <a:rPr lang="it-IT" sz="1400" dirty="0">
                <a:solidFill>
                  <a:srgbClr val="000000"/>
                </a:solidFill>
              </a:rPr>
              <a:t>) : </a:t>
            </a:r>
            <a:r>
              <a:rPr lang="it-IT" sz="1400" dirty="0">
                <a:solidFill>
                  <a:srgbClr val="0000FF"/>
                </a:solidFill>
              </a:rPr>
              <a:t>56</a:t>
            </a:r>
          </a:p>
          <a:p>
            <a:pPr marL="0" indent="0">
              <a:spcBef>
                <a:spcPts val="0"/>
              </a:spcBef>
            </a:pPr>
            <a:r>
              <a:rPr lang="en-GB" sz="1400" dirty="0" smtClean="0">
                <a:solidFill>
                  <a:srgbClr val="000000"/>
                </a:solidFill>
                <a:effectLst/>
              </a:rPr>
              <a:t> time </a:t>
            </a:r>
            <a:r>
              <a:rPr lang="en-GB" sz="1400" dirty="0">
                <a:solidFill>
                  <a:srgbClr val="000000"/>
                </a:solidFill>
                <a:effectLst/>
              </a:rPr>
              <a:t>resolution better than 1 ns</a:t>
            </a:r>
          </a:p>
          <a:p>
            <a:pPr marL="0" indent="0">
              <a:spcBef>
                <a:spcPts val="0"/>
              </a:spcBef>
            </a:pPr>
            <a:r>
              <a:rPr lang="it-IT" sz="1600" dirty="0" smtClean="0">
                <a:solidFill>
                  <a:srgbClr val="000000"/>
                </a:solidFill>
                <a:latin typeface="Symbol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Symbol" charset="0"/>
              </a:rPr>
              <a:t>s</a:t>
            </a:r>
            <a:r>
              <a:rPr lang="it-IT" sz="1600" baseline="-25000" dirty="0" err="1" smtClean="0">
                <a:solidFill>
                  <a:srgbClr val="000000"/>
                </a:solidFill>
                <a:latin typeface="Symbol" charset="0"/>
              </a:rPr>
              <a:t>q</a:t>
            </a:r>
            <a:r>
              <a:rPr lang="it-IT" sz="1600" baseline="-25000" dirty="0" err="1">
                <a:solidFill>
                  <a:srgbClr val="000000"/>
                </a:solidFill>
              </a:rPr>
              <a:t>-ph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>
                <a:solidFill>
                  <a:srgbClr val="000000"/>
                </a:solidFill>
                <a:effectLst/>
              </a:rPr>
              <a:t>(</a:t>
            </a:r>
            <a:r>
              <a:rPr lang="it-IT" sz="1600" dirty="0">
                <a:solidFill>
                  <a:srgbClr val="000000"/>
                </a:solidFill>
                <a:effectLst/>
                <a:latin typeface="Symbol" charset="0"/>
              </a:rPr>
              <a:t>b</a:t>
            </a:r>
            <a:r>
              <a:rPr lang="it-IT" sz="1600" dirty="0">
                <a:solidFill>
                  <a:srgbClr val="000000"/>
                </a:solidFill>
                <a:effectLst/>
              </a:rPr>
              <a:t> </a:t>
            </a:r>
            <a:r>
              <a:rPr lang="it-IT" sz="1600" dirty="0">
                <a:solidFill>
                  <a:srgbClr val="000000"/>
                </a:solidFill>
              </a:rPr>
              <a:t>≈</a:t>
            </a:r>
            <a:r>
              <a:rPr lang="it-IT" sz="1600" u="sng" dirty="0">
                <a:solidFill>
                  <a:srgbClr val="000000"/>
                </a:solidFill>
                <a:effectLst/>
              </a:rPr>
              <a:t> </a:t>
            </a:r>
            <a:r>
              <a:rPr lang="it-IT" sz="1600" dirty="0">
                <a:solidFill>
                  <a:srgbClr val="000000"/>
                </a:solidFill>
                <a:effectLst/>
              </a:rPr>
              <a:t>1) : </a:t>
            </a:r>
            <a:r>
              <a:rPr lang="it-IT" sz="1600" dirty="0">
                <a:solidFill>
                  <a:srgbClr val="0000FF"/>
                </a:solidFill>
                <a:effectLst/>
              </a:rPr>
              <a:t>2 </a:t>
            </a:r>
            <a:r>
              <a:rPr lang="it-IT" sz="1600" dirty="0" err="1">
                <a:solidFill>
                  <a:srgbClr val="0000FF"/>
                </a:solidFill>
                <a:effectLst/>
              </a:rPr>
              <a:t>mrad</a:t>
            </a:r>
            <a:endParaRPr lang="it-IT" sz="1600" dirty="0">
              <a:solidFill>
                <a:srgbClr val="0000FF"/>
              </a:solidFill>
              <a:effectLst/>
            </a:endParaRPr>
          </a:p>
          <a:p>
            <a:pPr marL="0" indent="0">
              <a:spcBef>
                <a:spcPts val="0"/>
              </a:spcBef>
            </a:pPr>
            <a:r>
              <a:rPr lang="it-IT" sz="1600" dirty="0" smtClean="0">
                <a:solidFill>
                  <a:srgbClr val="000000"/>
                </a:solidFill>
                <a:latin typeface="Symbol" charset="0"/>
              </a:rPr>
              <a:t> </a:t>
            </a:r>
            <a:r>
              <a:rPr lang="it-IT" sz="1600" dirty="0" err="1" smtClean="0">
                <a:solidFill>
                  <a:srgbClr val="000000"/>
                </a:solidFill>
                <a:latin typeface="Symbol" charset="0"/>
              </a:rPr>
              <a:t>s</a:t>
            </a:r>
            <a:r>
              <a:rPr lang="it-IT" sz="1600" baseline="-25000" dirty="0" err="1" smtClean="0">
                <a:solidFill>
                  <a:srgbClr val="000000"/>
                </a:solidFill>
              </a:rPr>
              <a:t>ring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>
                <a:solidFill>
                  <a:srgbClr val="000000"/>
                </a:solidFill>
                <a:effectLst/>
              </a:rPr>
              <a:t>(</a:t>
            </a:r>
            <a:r>
              <a:rPr lang="it-IT" sz="1600" dirty="0">
                <a:solidFill>
                  <a:srgbClr val="000000"/>
                </a:solidFill>
                <a:effectLst/>
                <a:latin typeface="Symbol" charset="0"/>
              </a:rPr>
              <a:t>b </a:t>
            </a:r>
            <a:r>
              <a:rPr lang="it-IT" sz="1600" dirty="0">
                <a:solidFill>
                  <a:srgbClr val="000000"/>
                </a:solidFill>
              </a:rPr>
              <a:t>≈</a:t>
            </a:r>
            <a:r>
              <a:rPr lang="it-IT" sz="1600" u="sng" dirty="0">
                <a:solidFill>
                  <a:srgbClr val="000000"/>
                </a:solidFill>
                <a:effectLst/>
              </a:rPr>
              <a:t> </a:t>
            </a:r>
            <a:r>
              <a:rPr lang="it-IT" sz="1600" dirty="0">
                <a:solidFill>
                  <a:srgbClr val="000000"/>
                </a:solidFill>
                <a:effectLst/>
              </a:rPr>
              <a:t>1) : </a:t>
            </a:r>
            <a:r>
              <a:rPr lang="it-IT" sz="1600" dirty="0">
                <a:solidFill>
                  <a:srgbClr val="0000FF"/>
                </a:solidFill>
                <a:effectLst/>
              </a:rPr>
              <a:t>0.3 </a:t>
            </a:r>
            <a:r>
              <a:rPr lang="it-IT" sz="1600" dirty="0" err="1">
                <a:solidFill>
                  <a:srgbClr val="0000FF"/>
                </a:solidFill>
                <a:effectLst/>
              </a:rPr>
              <a:t>mrad</a:t>
            </a:r>
            <a:endParaRPr lang="it-IT" sz="1600" dirty="0">
              <a:solidFill>
                <a:srgbClr val="0000FF"/>
              </a:solidFill>
              <a:effectLst/>
            </a:endParaRPr>
          </a:p>
          <a:p>
            <a:pPr marL="0" indent="0">
              <a:spcBef>
                <a:spcPts val="0"/>
              </a:spcBef>
            </a:pPr>
            <a:r>
              <a:rPr lang="it-IT" sz="1600" dirty="0" smtClean="0">
                <a:solidFill>
                  <a:srgbClr val="000000"/>
                </a:solidFill>
                <a:effectLst/>
              </a:rPr>
              <a:t> 2</a:t>
            </a:r>
            <a:r>
              <a:rPr lang="it-IT" sz="1600" dirty="0" smtClean="0">
                <a:solidFill>
                  <a:srgbClr val="000000"/>
                </a:solidFill>
                <a:effectLst/>
                <a:latin typeface="Symbol" charset="0"/>
              </a:rPr>
              <a:t>s </a:t>
            </a:r>
            <a:r>
              <a:rPr lang="it-IT" sz="1600" dirty="0" smtClean="0">
                <a:solidFill>
                  <a:srgbClr val="000000"/>
                </a:solidFill>
                <a:effectLst/>
              </a:rPr>
              <a:t>  </a:t>
            </a:r>
            <a:r>
              <a:rPr lang="it-IT" sz="1600" dirty="0" err="1">
                <a:solidFill>
                  <a:srgbClr val="000000"/>
                </a:solidFill>
                <a:effectLst/>
                <a:latin typeface="Symbol" charset="0"/>
              </a:rPr>
              <a:t>p</a:t>
            </a:r>
            <a:r>
              <a:rPr lang="it-IT" sz="1600" dirty="0">
                <a:solidFill>
                  <a:srgbClr val="000000"/>
                </a:solidFill>
                <a:effectLst/>
              </a:rPr>
              <a:t>/K </a:t>
            </a:r>
            <a:r>
              <a:rPr lang="it-IT" sz="1600" dirty="0" err="1">
                <a:solidFill>
                  <a:srgbClr val="000000"/>
                </a:solidFill>
                <a:effectLst/>
              </a:rPr>
              <a:t>separation</a:t>
            </a:r>
            <a:r>
              <a:rPr lang="it-IT" sz="1600" dirty="0">
                <a:solidFill>
                  <a:srgbClr val="000000"/>
                </a:solidFill>
                <a:effectLst/>
              </a:rPr>
              <a:t> @ 55 </a:t>
            </a:r>
            <a:r>
              <a:rPr lang="it-IT" sz="1600" dirty="0" err="1">
                <a:solidFill>
                  <a:srgbClr val="000000"/>
                </a:solidFill>
                <a:effectLst/>
              </a:rPr>
              <a:t>GeV</a:t>
            </a:r>
            <a:r>
              <a:rPr lang="it-IT" sz="1600" dirty="0">
                <a:solidFill>
                  <a:srgbClr val="000000"/>
                </a:solidFill>
                <a:effectLst/>
              </a:rPr>
              <a:t>/c</a:t>
            </a:r>
          </a:p>
          <a:p>
            <a:pPr marL="0" indent="0">
              <a:spcBef>
                <a:spcPts val="0"/>
              </a:spcBef>
            </a:pPr>
            <a:r>
              <a:rPr lang="it-IT" sz="1600" dirty="0" smtClean="0">
                <a:solidFill>
                  <a:srgbClr val="000000"/>
                </a:solidFill>
                <a:effectLst/>
              </a:rPr>
              <a:t> PID </a:t>
            </a:r>
            <a:r>
              <a:rPr lang="it-IT" sz="1600" dirty="0" err="1">
                <a:solidFill>
                  <a:srgbClr val="000000"/>
                </a:solidFill>
                <a:effectLst/>
              </a:rPr>
              <a:t>efficiency</a:t>
            </a:r>
            <a:r>
              <a:rPr lang="it-IT" sz="1600" dirty="0">
                <a:solidFill>
                  <a:srgbClr val="000000"/>
                </a:solidFill>
                <a:effectLst/>
              </a:rPr>
              <a:t> &gt; 95% (</a:t>
            </a:r>
            <a:r>
              <a:rPr lang="it-IT" sz="1600" dirty="0" err="1">
                <a:solidFill>
                  <a:srgbClr val="000000"/>
                </a:solidFill>
                <a:effectLst/>
              </a:rPr>
              <a:t>also</a:t>
            </a:r>
            <a:r>
              <a:rPr lang="it-IT" sz="1600" dirty="0">
                <a:solidFill>
                  <a:srgbClr val="000000"/>
                </a:solidFill>
                <a:effectLst/>
              </a:rPr>
              <a:t> &lt; 30 </a:t>
            </a:r>
            <a:r>
              <a:rPr lang="it-IT" sz="1600" dirty="0" err="1">
                <a:solidFill>
                  <a:srgbClr val="000000"/>
                </a:solidFill>
                <a:effectLst/>
              </a:rPr>
              <a:t>mrad</a:t>
            </a:r>
            <a:r>
              <a:rPr lang="it-IT" sz="1600" dirty="0" smtClean="0">
                <a:solidFill>
                  <a:srgbClr val="000000"/>
                </a:solidFill>
                <a:effectLst/>
              </a:rPr>
              <a:t>)</a:t>
            </a:r>
            <a:endParaRPr lang="it-IT" sz="1600" dirty="0">
              <a:solidFill>
                <a:srgbClr val="000000"/>
              </a:solidFill>
              <a:effectLst/>
            </a:endParaRPr>
          </a:p>
        </p:txBody>
      </p:sp>
      <p:grpSp>
        <p:nvGrpSpPr>
          <p:cNvPr id="691216" name="Group 16"/>
          <p:cNvGrpSpPr>
            <a:grpSpLocks/>
          </p:cNvGrpSpPr>
          <p:nvPr/>
        </p:nvGrpSpPr>
        <p:grpSpPr bwMode="auto">
          <a:xfrm rot="-1968682">
            <a:off x="6124952" y="16488"/>
            <a:ext cx="2369430" cy="3990975"/>
            <a:chOff x="4010" y="1132"/>
            <a:chExt cx="1845" cy="2514"/>
          </a:xfrm>
        </p:grpSpPr>
        <p:pic>
          <p:nvPicPr>
            <p:cNvPr id="691217" name="Picture 17" descr="4PM-lenti03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9" t="34576" r="12439" b="35959"/>
            <a:stretch>
              <a:fillRect/>
            </a:stretch>
          </p:blipFill>
          <p:spPr bwMode="auto">
            <a:xfrm rot="2705297">
              <a:off x="3638" y="1776"/>
              <a:ext cx="2278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1218" name="Line 18"/>
            <p:cNvSpPr>
              <a:spLocks noChangeShapeType="1"/>
            </p:cNvSpPr>
            <p:nvPr/>
          </p:nvSpPr>
          <p:spPr bwMode="auto">
            <a:xfrm rot="2705297">
              <a:off x="3952" y="1535"/>
              <a:ext cx="301" cy="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691219" name="Text Box 19"/>
            <p:cNvSpPr txBox="1">
              <a:spLocks noChangeArrowheads="1"/>
            </p:cNvSpPr>
            <p:nvPr/>
          </p:nvSpPr>
          <p:spPr bwMode="auto">
            <a:xfrm rot="3516292">
              <a:off x="3865" y="1277"/>
              <a:ext cx="529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photons</a:t>
              </a:r>
            </a:p>
          </p:txBody>
        </p:sp>
        <p:sp>
          <p:nvSpPr>
            <p:cNvPr id="691220" name="Text Box 20"/>
            <p:cNvSpPr txBox="1">
              <a:spLocks noChangeArrowheads="1"/>
            </p:cNvSpPr>
            <p:nvPr/>
          </p:nvSpPr>
          <p:spPr bwMode="auto">
            <a:xfrm rot="2705297">
              <a:off x="5423" y="2991"/>
              <a:ext cx="599" cy="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MAPMT</a:t>
              </a:r>
            </a:p>
          </p:txBody>
        </p:sp>
        <p:sp>
          <p:nvSpPr>
            <p:cNvPr id="691221" name="Line 21"/>
            <p:cNvSpPr>
              <a:spLocks noChangeShapeType="1"/>
            </p:cNvSpPr>
            <p:nvPr/>
          </p:nvSpPr>
          <p:spPr bwMode="auto">
            <a:xfrm rot="2705297" flipH="1">
              <a:off x="5322" y="3078"/>
              <a:ext cx="431" cy="1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691222" name="Text Box 22"/>
            <p:cNvSpPr txBox="1">
              <a:spLocks noChangeArrowheads="1"/>
            </p:cNvSpPr>
            <p:nvPr/>
          </p:nvSpPr>
          <p:spPr bwMode="auto">
            <a:xfrm rot="2705297">
              <a:off x="5141" y="2411"/>
              <a:ext cx="917" cy="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concentrator</a:t>
              </a:r>
            </a:p>
          </p:txBody>
        </p:sp>
        <p:sp>
          <p:nvSpPr>
            <p:cNvPr id="691223" name="Text Box 23"/>
            <p:cNvSpPr txBox="1">
              <a:spLocks noChangeArrowheads="1"/>
            </p:cNvSpPr>
            <p:nvPr/>
          </p:nvSpPr>
          <p:spPr bwMode="auto">
            <a:xfrm rot="2705297">
              <a:off x="4567" y="1410"/>
              <a:ext cx="699" cy="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field lens</a:t>
              </a:r>
            </a:p>
          </p:txBody>
        </p:sp>
        <p:sp>
          <p:nvSpPr>
            <p:cNvPr id="691224" name="Line 24"/>
            <p:cNvSpPr>
              <a:spLocks noChangeShapeType="1"/>
            </p:cNvSpPr>
            <p:nvPr/>
          </p:nvSpPr>
          <p:spPr bwMode="auto">
            <a:xfrm rot="2705297" flipH="1">
              <a:off x="4723" y="1617"/>
              <a:ext cx="173" cy="34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691225" name="Line 25"/>
            <p:cNvSpPr>
              <a:spLocks noChangeShapeType="1"/>
            </p:cNvSpPr>
            <p:nvPr/>
          </p:nvSpPr>
          <p:spPr bwMode="auto">
            <a:xfrm rot="2705297" flipH="1">
              <a:off x="5153" y="2458"/>
              <a:ext cx="316" cy="40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</p:grpSp>
      <p:pic>
        <p:nvPicPr>
          <p:cNvPr id="691215" name="Picture 15" descr="IMAG0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49" y="2725738"/>
            <a:ext cx="2513941" cy="204311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1212" name="Picture 12" descr="group_SE_tcut10ns_r49844_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2" t="17920" r="5325" b="20636"/>
          <a:stretch>
            <a:fillRect/>
          </a:stretch>
        </p:blipFill>
        <p:spPr bwMode="auto">
          <a:xfrm>
            <a:off x="6706285" y="4114801"/>
            <a:ext cx="2437715" cy="24542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1226" name="Text Box 26"/>
          <p:cNvSpPr txBox="1">
            <a:spLocks noChangeArrowheads="1"/>
          </p:cNvSpPr>
          <p:nvPr/>
        </p:nvSpPr>
        <p:spPr bwMode="auto">
          <a:xfrm>
            <a:off x="7707463" y="3803651"/>
            <a:ext cx="1436537" cy="58541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online event</a:t>
            </a:r>
          </a:p>
          <a:p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display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79219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HERA-B Photon Detector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15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904" t="1670" r="1905"/>
          <a:stretch/>
        </p:blipFill>
        <p:spPr>
          <a:xfrm>
            <a:off x="127000" y="850900"/>
            <a:ext cx="3648096" cy="44862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429000" y="1016000"/>
            <a:ext cx="12700" cy="422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 rot="16200000">
            <a:off x="3187701" y="2819400"/>
            <a:ext cx="74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041400" y="800100"/>
            <a:ext cx="24511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616202" y="711199"/>
            <a:ext cx="60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m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838201"/>
            <a:ext cx="4076700" cy="4924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9900" y="5715000"/>
            <a:ext cx="82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a lens system to increase active to dead area of photon detector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4376" r="15008"/>
          <a:stretch/>
        </p:blipFill>
        <p:spPr>
          <a:xfrm>
            <a:off x="0" y="850900"/>
            <a:ext cx="5676900" cy="3060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1" y="2527301"/>
            <a:ext cx="41243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71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Relevant RICH Design for STAR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152400" y="787400"/>
            <a:ext cx="525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LHC-b: 2 RICHs with 3 radiators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Picture 6" descr="gene-2008-0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4"/>
          <a:stretch/>
        </p:blipFill>
        <p:spPr>
          <a:xfrm>
            <a:off x="266700" y="1346200"/>
            <a:ext cx="8153400" cy="497437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1384300" y="3048000"/>
            <a:ext cx="850900" cy="18923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22700" y="2806700"/>
            <a:ext cx="1181100" cy="2514600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676400"/>
            <a:ext cx="40259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3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LHC-b: 2 RICHs with 3 </a:t>
            </a:r>
            <a:r>
              <a:rPr lang="en-US" dirty="0" smtClean="0"/>
              <a:t>radiators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17</a:t>
            </a:fld>
            <a:endParaRPr lang="en-US" altLang="ja-JP"/>
          </a:p>
        </p:txBody>
      </p:sp>
      <p:pic>
        <p:nvPicPr>
          <p:cNvPr id="6" name="Picture 5" descr="rich1-2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273300"/>
            <a:ext cx="3657600" cy="4445000"/>
          </a:xfrm>
          <a:prstGeom prst="rect">
            <a:avLst/>
          </a:prstGeom>
        </p:spPr>
      </p:pic>
      <p:pic>
        <p:nvPicPr>
          <p:cNvPr id="7" name="Picture 6" descr="rich2_schemati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739901"/>
            <a:ext cx="3499485" cy="5078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8300" y="673100"/>
            <a:ext cx="713830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RICH-1 (modern HERMES RICH)    RICH-2</a:t>
            </a:r>
          </a:p>
          <a:p>
            <a:r>
              <a:rPr lang="en-US" dirty="0" smtClean="0"/>
              <a:t>2&lt;p&lt;60 </a:t>
            </a:r>
            <a:r>
              <a:rPr lang="en-US" dirty="0" err="1" smtClean="0"/>
              <a:t>GeV</a:t>
            </a:r>
            <a:r>
              <a:rPr lang="en-US" dirty="0" smtClean="0"/>
              <a:t>                           17&lt;p&lt;100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25-300 </a:t>
            </a:r>
            <a:r>
              <a:rPr lang="en-US" dirty="0" err="1" smtClean="0"/>
              <a:t>mrad</a:t>
            </a:r>
            <a:r>
              <a:rPr lang="en-US" dirty="0" smtClean="0"/>
              <a:t>                          10-120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5cm Aerogel (n=1.030)                ~200 cm CF</a:t>
            </a:r>
            <a:r>
              <a:rPr lang="en-US" baseline="-25000" dirty="0" smtClean="0"/>
              <a:t>4</a:t>
            </a:r>
            <a:r>
              <a:rPr lang="en-US" dirty="0" smtClean="0"/>
              <a:t> (n=1.0005)</a:t>
            </a:r>
            <a:endParaRPr lang="en-US" dirty="0"/>
          </a:p>
          <a:p>
            <a:r>
              <a:rPr lang="en-US" dirty="0" smtClean="0"/>
              <a:t>85 cm C</a:t>
            </a:r>
            <a:r>
              <a:rPr lang="en-US" baseline="-25000" dirty="0" smtClean="0"/>
              <a:t>4</a:t>
            </a:r>
            <a:r>
              <a:rPr lang="en-US" dirty="0" smtClean="0"/>
              <a:t>F</a:t>
            </a:r>
            <a:r>
              <a:rPr lang="en-US" baseline="-25000" dirty="0" smtClean="0"/>
              <a:t>10 </a:t>
            </a:r>
            <a:r>
              <a:rPr lang="en-US" dirty="0"/>
              <a:t>(n=</a:t>
            </a:r>
            <a:r>
              <a:rPr lang="en-US" dirty="0" smtClean="0"/>
              <a:t>1.0014)</a:t>
            </a:r>
            <a:endParaRPr lang="en-US" dirty="0"/>
          </a:p>
          <a:p>
            <a:endParaRPr lang="en-US" baseline="-25000" dirty="0"/>
          </a:p>
        </p:txBody>
      </p:sp>
      <p:pic>
        <p:nvPicPr>
          <p:cNvPr id="11" name="Picture 10" descr="RICH1_24ma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41300"/>
            <a:ext cx="7086600" cy="656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95988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LHC-b HPD based </a:t>
            </a:r>
            <a:r>
              <a:rPr lang="en-US" dirty="0" err="1" smtClean="0"/>
              <a:t>Photondetector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m</a:t>
            </a:r>
            <a:r>
              <a:rPr lang="en-US" baseline="30000" dirty="0"/>
              <a:t>2</a:t>
            </a:r>
            <a:r>
              <a:rPr lang="en-US" dirty="0"/>
              <a:t> area have </a:t>
            </a:r>
            <a:r>
              <a:rPr lang="en-US" dirty="0" smtClean="0"/>
              <a:t>been </a:t>
            </a:r>
            <a:r>
              <a:rPr lang="en-US" dirty="0"/>
              <a:t>equipped </a:t>
            </a:r>
            <a:r>
              <a:rPr lang="en-US" dirty="0" smtClean="0"/>
              <a:t>with </a:t>
            </a:r>
            <a:r>
              <a:rPr lang="en-US" dirty="0" err="1" smtClean="0"/>
              <a:t>photodetectors</a:t>
            </a:r>
            <a:r>
              <a:rPr lang="en-US" dirty="0" smtClean="0"/>
              <a:t> </a:t>
            </a:r>
            <a:r>
              <a:rPr lang="en-US" dirty="0"/>
              <a:t>providing:</a:t>
            </a:r>
          </a:p>
          <a:p>
            <a:pPr marL="0" indent="0">
              <a:buNone/>
            </a:pPr>
            <a:r>
              <a:rPr lang="en-US" dirty="0" smtClean="0"/>
              <a:t>   Single </a:t>
            </a:r>
            <a:r>
              <a:rPr lang="en-US" dirty="0"/>
              <a:t>Photon </a:t>
            </a:r>
            <a:r>
              <a:rPr lang="en-US" dirty="0" smtClean="0"/>
              <a:t>Sensitivity (</a:t>
            </a:r>
            <a:r>
              <a:rPr lang="en-US" dirty="0"/>
              <a:t>200 - 600nm)</a:t>
            </a:r>
          </a:p>
          <a:p>
            <a:r>
              <a:rPr lang="ro-RO" dirty="0" smtClean="0"/>
              <a:t>2.5 </a:t>
            </a:r>
            <a:r>
              <a:rPr lang="ro-RO" dirty="0"/>
              <a:t>x 2.5 mm2 granularity</a:t>
            </a:r>
          </a:p>
          <a:p>
            <a:r>
              <a:rPr lang="ro-RO" dirty="0" smtClean="0"/>
              <a:t>Fast </a:t>
            </a:r>
            <a:r>
              <a:rPr lang="ro-RO" dirty="0"/>
              <a:t>readout (40 MHz)</a:t>
            </a:r>
          </a:p>
          <a:p>
            <a:r>
              <a:rPr lang="ro-RO" dirty="0" smtClean="0"/>
              <a:t>Active</a:t>
            </a:r>
            <a:r>
              <a:rPr lang="ro-RO" dirty="0"/>
              <a:t>-area fraction &gt; 70</a:t>
            </a:r>
            <a:r>
              <a:rPr lang="ro-RO" dirty="0" smtClean="0"/>
              <a:t>%</a:t>
            </a:r>
          </a:p>
          <a:p>
            <a:r>
              <a:rPr lang="ro-RO" dirty="0"/>
              <a:t>Hybrid Photo Diodes (HPD</a:t>
            </a:r>
            <a:r>
              <a:rPr lang="ro-RO" dirty="0" smtClean="0"/>
              <a:t>)</a:t>
            </a:r>
            <a:endParaRPr lang="ro-RO" dirty="0"/>
          </a:p>
          <a:p>
            <a:pPr marL="400050" lvl="1" indent="0">
              <a:buNone/>
            </a:pPr>
            <a:r>
              <a:rPr lang="ro-RO" dirty="0"/>
              <a:t>168 HPDs RICH1</a:t>
            </a:r>
          </a:p>
          <a:p>
            <a:pPr marL="400050" lvl="1" indent="0">
              <a:buNone/>
            </a:pPr>
            <a:r>
              <a:rPr lang="ro-RO" dirty="0"/>
              <a:t>262 HPDs </a:t>
            </a:r>
            <a:r>
              <a:rPr lang="ro-RO" dirty="0" smtClean="0"/>
              <a:t>RICH2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18</a:t>
            </a:fld>
            <a:endParaRPr lang="en-US" altLang="ja-JP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2794000" y="3042920"/>
            <a:ext cx="304800" cy="82296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49600" y="3238500"/>
            <a:ext cx="185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340 k channels</a:t>
            </a:r>
            <a:endParaRPr lang="en-US" dirty="0"/>
          </a:p>
        </p:txBody>
      </p:sp>
      <p:pic>
        <p:nvPicPr>
          <p:cNvPr id="10" name="Picture 9" descr="hpd-schematic_ne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46200"/>
            <a:ext cx="2749550" cy="2076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733" t="3736" b="50550"/>
          <a:stretch/>
        </p:blipFill>
        <p:spPr>
          <a:xfrm>
            <a:off x="0" y="3746500"/>
            <a:ext cx="4089400" cy="264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733" t="49670"/>
          <a:stretch/>
        </p:blipFill>
        <p:spPr>
          <a:xfrm>
            <a:off x="4622800" y="3835400"/>
            <a:ext cx="4089400" cy="2908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715" y="4378325"/>
            <a:ext cx="6852285" cy="24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83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LHC-b HPD based </a:t>
            </a:r>
            <a:r>
              <a:rPr lang="en-US" dirty="0" err="1"/>
              <a:t>Photondetector</a:t>
            </a: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HPD combines vacuum photo-cathode technology </a:t>
            </a:r>
            <a:r>
              <a:rPr lang="en-US" dirty="0" smtClean="0"/>
              <a:t>with solid </a:t>
            </a:r>
            <a:r>
              <a:rPr lang="en-US" dirty="0"/>
              <a:t>state technology</a:t>
            </a:r>
          </a:p>
          <a:p>
            <a:r>
              <a:rPr lang="en-US" dirty="0" smtClean="0"/>
              <a:t>Photoelectron</a:t>
            </a:r>
            <a:r>
              <a:rPr lang="en-US" dirty="0"/>
              <a:t>, released from a photo-cathode, </a:t>
            </a:r>
            <a:r>
              <a:rPr lang="en-US" dirty="0" smtClean="0"/>
              <a:t>is accelerating </a:t>
            </a:r>
            <a:r>
              <a:rPr lang="en-US" dirty="0"/>
              <a:t>by an applied 20kV voltage onto </a:t>
            </a:r>
            <a:r>
              <a:rPr lang="en-US" dirty="0" smtClean="0"/>
              <a:t>silicon detector</a:t>
            </a:r>
            <a:r>
              <a:rPr lang="en-US" dirty="0"/>
              <a:t>. Then it creates ~3000-5000 electron-hole pairs.</a:t>
            </a:r>
          </a:p>
          <a:p>
            <a:r>
              <a:rPr lang="en-US" dirty="0" smtClean="0"/>
              <a:t>The </a:t>
            </a:r>
            <a:r>
              <a:rPr lang="en-US" dirty="0"/>
              <a:t>light pattern incident on the photo-cathode is </a:t>
            </a:r>
            <a:r>
              <a:rPr lang="en-US" dirty="0" smtClean="0"/>
              <a:t>imaged onto </a:t>
            </a:r>
            <a:r>
              <a:rPr lang="en-US" dirty="0"/>
              <a:t>silicon matrix.</a:t>
            </a:r>
          </a:p>
          <a:p>
            <a:r>
              <a:rPr lang="en-US" dirty="0" smtClean="0"/>
              <a:t>No </a:t>
            </a:r>
            <a:r>
              <a:rPr lang="en-US" dirty="0"/>
              <a:t>dead regions</a:t>
            </a:r>
          </a:p>
          <a:p>
            <a:r>
              <a:rPr lang="da-DK" dirty="0" smtClean="0"/>
              <a:t>30</a:t>
            </a:r>
            <a:r>
              <a:rPr lang="da-DK" dirty="0"/>
              <a:t>% QE at 200 nm</a:t>
            </a:r>
          </a:p>
          <a:p>
            <a:r>
              <a:rPr lang="da-DK" dirty="0" smtClean="0"/>
              <a:t>Fast </a:t>
            </a:r>
            <a:r>
              <a:rPr lang="da-DK" dirty="0"/>
              <a:t>signal (rise-</a:t>
            </a:r>
            <a:r>
              <a:rPr lang="da-DK" dirty="0" err="1"/>
              <a:t>fall</a:t>
            </a:r>
            <a:r>
              <a:rPr lang="da-DK" dirty="0"/>
              <a:t> times of a </a:t>
            </a:r>
            <a:r>
              <a:rPr lang="da-DK" dirty="0" err="1"/>
              <a:t>few</a:t>
            </a:r>
            <a:r>
              <a:rPr lang="da-DK" dirty="0"/>
              <a:t> ns) and </a:t>
            </a:r>
            <a:r>
              <a:rPr lang="da-DK" dirty="0" smtClean="0"/>
              <a:t>negligeable </a:t>
            </a:r>
            <a:r>
              <a:rPr lang="da-DK" dirty="0" err="1"/>
              <a:t>jitter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   (</a:t>
            </a:r>
            <a:r>
              <a:rPr lang="da-DK" dirty="0"/>
              <a:t>&lt;1 ns)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25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RICH @ STAR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75" y="711200"/>
            <a:ext cx="9026525" cy="5041900"/>
          </a:xfrm>
        </p:spPr>
        <p:txBody>
          <a:bodyPr/>
          <a:lstStyle/>
          <a:p>
            <a:r>
              <a:rPr lang="en-US" dirty="0" smtClean="0"/>
              <a:t>Main physics interests</a:t>
            </a:r>
          </a:p>
          <a:p>
            <a:pPr lvl="1"/>
            <a:r>
              <a:rPr lang="en-US" dirty="0" err="1" smtClean="0"/>
              <a:t>Flavour</a:t>
            </a:r>
            <a:r>
              <a:rPr lang="en-US" dirty="0" smtClean="0"/>
              <a:t> separation for transverse asymmetries</a:t>
            </a:r>
          </a:p>
          <a:p>
            <a:pPr lvl="1"/>
            <a:r>
              <a:rPr lang="en-US" dirty="0" smtClean="0"/>
              <a:t>Spin transfer measurements</a:t>
            </a:r>
          </a:p>
          <a:p>
            <a:pPr lvl="1"/>
            <a:r>
              <a:rPr lang="en-US" dirty="0" err="1" smtClean="0"/>
              <a:t>eRHIC</a:t>
            </a:r>
            <a:r>
              <a:rPr lang="en-US" dirty="0" smtClean="0"/>
              <a:t>: hadrons at high rapidity for 5 </a:t>
            </a:r>
            <a:r>
              <a:rPr lang="en-US" dirty="0" err="1" smtClean="0"/>
              <a:t>GeV</a:t>
            </a:r>
            <a:r>
              <a:rPr lang="en-US" dirty="0" smtClean="0"/>
              <a:t> x 100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Important Considerations</a:t>
            </a:r>
          </a:p>
          <a:p>
            <a:pPr lvl="1"/>
            <a:r>
              <a:rPr lang="en-US" dirty="0">
                <a:solidFill>
                  <a:srgbClr val="FF00FF"/>
                </a:solidFill>
              </a:rPr>
              <a:t>Momentum </a:t>
            </a:r>
            <a:r>
              <a:rPr lang="en-US" dirty="0" smtClean="0">
                <a:solidFill>
                  <a:srgbClr val="FF00FF"/>
                </a:solidFill>
              </a:rPr>
              <a:t>resolution 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 Talk by Anselm</a:t>
            </a:r>
            <a:endParaRPr lang="en-US" dirty="0">
              <a:solidFill>
                <a:srgbClr val="FF00FF"/>
              </a:solidFill>
            </a:endParaRPr>
          </a:p>
          <a:p>
            <a:pPr lvl="1"/>
            <a:r>
              <a:rPr lang="en-US" dirty="0"/>
              <a:t>Space </a:t>
            </a:r>
            <a:r>
              <a:rPr lang="en-US" dirty="0" smtClean="0"/>
              <a:t>constrains</a:t>
            </a:r>
          </a:p>
          <a:p>
            <a:pPr lvl="1"/>
            <a:r>
              <a:rPr lang="en-US" dirty="0" smtClean="0"/>
              <a:t>Needed momentum coverage</a:t>
            </a:r>
          </a:p>
          <a:p>
            <a:pPr lvl="1"/>
            <a:r>
              <a:rPr lang="en-US" dirty="0" smtClean="0"/>
              <a:t>Impact of fringe magnetic field on photon detector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A700-7212-524C-82CA-F704C367C37F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7999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LHC-b RICH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20</a:t>
            </a:fld>
            <a:endParaRPr lang="en-US" altLang="ja-JP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6007100" cy="416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27200"/>
            <a:ext cx="6096000" cy="4330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7900" y="5880100"/>
            <a:ext cx="6219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Stunning performance </a:t>
            </a:r>
            <a:r>
              <a:rPr lang="en-US" dirty="0" smtClean="0">
                <a:sym typeface="Wingdings"/>
              </a:rPr>
              <a:t> For Details</a:t>
            </a:r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twiki.cern.ch</a:t>
            </a:r>
            <a:r>
              <a:rPr lang="en-US" dirty="0"/>
              <a:t>/</a:t>
            </a:r>
            <a:r>
              <a:rPr lang="en-US" dirty="0" err="1"/>
              <a:t>twiki</a:t>
            </a:r>
            <a:r>
              <a:rPr lang="en-US" dirty="0"/>
              <a:t>/bin/view/</a:t>
            </a:r>
            <a:r>
              <a:rPr lang="en-US" dirty="0" err="1"/>
              <a:t>LHCb</a:t>
            </a:r>
            <a:r>
              <a:rPr lang="en-US" dirty="0"/>
              <a:t>/</a:t>
            </a:r>
            <a:r>
              <a:rPr lang="en-US" dirty="0" err="1"/>
              <a:t>LHCbRICH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5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275" y="736600"/>
            <a:ext cx="9026525" cy="5473700"/>
          </a:xfrm>
        </p:spPr>
        <p:txBody>
          <a:bodyPr/>
          <a:lstStyle/>
          <a:p>
            <a:r>
              <a:rPr lang="en-US" dirty="0" smtClean="0"/>
              <a:t>The RICH-1 concept of LHC-b is ready to go for STAR and </a:t>
            </a:r>
            <a:r>
              <a:rPr lang="en-US" dirty="0" err="1" smtClean="0"/>
              <a:t>eRHIC</a:t>
            </a:r>
            <a:r>
              <a:rPr lang="en-US" dirty="0" smtClean="0"/>
              <a:t>-detector without enormous R&amp;D</a:t>
            </a:r>
          </a:p>
          <a:p>
            <a:r>
              <a:rPr lang="en-US" dirty="0" smtClean="0"/>
              <a:t>If we drop the Aerogel there could be interesting R&amp;D for the photon detector by making it a GEM</a:t>
            </a:r>
          </a:p>
          <a:p>
            <a:pPr lvl="1"/>
            <a:r>
              <a:rPr lang="en-US" dirty="0" smtClean="0"/>
              <a:t>No sensitivity to magnetic field</a:t>
            </a:r>
          </a:p>
          <a:p>
            <a:pPr lvl="1"/>
            <a:r>
              <a:rPr lang="en-US" dirty="0" smtClean="0"/>
              <a:t>An R&amp;D discussed in the </a:t>
            </a:r>
            <a:r>
              <a:rPr lang="en-US" dirty="0" err="1" smtClean="0"/>
              <a:t>LoI</a:t>
            </a:r>
            <a:r>
              <a:rPr lang="en-US" dirty="0" smtClean="0"/>
              <a:t> proposal for EIC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dirty="0">
                <a:hlinkClick r:id=""/>
              </a:rPr>
              <a:t>https://wiki.bnl.gov/conferences/index.php/EIC_R%</a:t>
            </a:r>
            <a:r>
              <a:rPr lang="en-US" dirty="0" smtClean="0">
                <a:hlinkClick r:id=""/>
              </a:rPr>
              <a:t>25D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 if we decide a RICH is important for the </a:t>
            </a:r>
            <a:r>
              <a:rPr lang="en-US" dirty="0" err="1" smtClean="0"/>
              <a:t>pp</a:t>
            </a:r>
            <a:r>
              <a:rPr lang="en-US" dirty="0" smtClean="0"/>
              <a:t> physics program there are good designs </a:t>
            </a:r>
            <a:r>
              <a:rPr lang="en-US" dirty="0" smtClean="0"/>
              <a:t>available </a:t>
            </a:r>
            <a:r>
              <a:rPr lang="en-US" dirty="0" smtClean="0"/>
              <a:t>we </a:t>
            </a:r>
            <a:r>
              <a:rPr lang="en-US" dirty="0" smtClean="0"/>
              <a:t>can </a:t>
            </a:r>
            <a:r>
              <a:rPr lang="en-US" dirty="0" smtClean="0"/>
              <a:t>rely on</a:t>
            </a:r>
            <a:endParaRPr lang="en-US" dirty="0"/>
          </a:p>
          <a:p>
            <a:r>
              <a:rPr lang="en-US" dirty="0" smtClean="0">
                <a:solidFill>
                  <a:srgbClr val="FF00FF"/>
                </a:solidFill>
              </a:rPr>
              <a:t>For </a:t>
            </a:r>
            <a:r>
              <a:rPr lang="en-US" dirty="0" err="1" smtClean="0">
                <a:solidFill>
                  <a:srgbClr val="FF00FF"/>
                </a:solidFill>
              </a:rPr>
              <a:t>eRHIC</a:t>
            </a:r>
            <a:r>
              <a:rPr lang="en-US" dirty="0" smtClean="0">
                <a:solidFill>
                  <a:srgbClr val="FF00FF"/>
                </a:solidFill>
              </a:rPr>
              <a:t> a RICH in forward and backward direction is a must </a:t>
            </a:r>
            <a:endParaRPr lang="en-US" dirty="0" smtClean="0">
              <a:solidFill>
                <a:srgbClr val="FF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Most critical momentum resolution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baseline="-25000" dirty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=√(2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-1/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)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21</a:t>
            </a:fld>
            <a:endParaRPr lang="en-US" altLang="ja-JP"/>
          </a:p>
        </p:txBody>
      </p:sp>
      <p:grpSp>
        <p:nvGrpSpPr>
          <p:cNvPr id="9" name="Group 8"/>
          <p:cNvGrpSpPr/>
          <p:nvPr/>
        </p:nvGrpSpPr>
        <p:grpSpPr>
          <a:xfrm>
            <a:off x="685800" y="1536700"/>
            <a:ext cx="7429500" cy="4876800"/>
            <a:chOff x="685800" y="1536700"/>
            <a:chExt cx="7429500" cy="4876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1536700"/>
              <a:ext cx="7429500" cy="4876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39900" y="3606800"/>
              <a:ext cx="24954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LHC-b </a:t>
              </a:r>
            </a:p>
            <a:p>
              <a:r>
                <a:rPr lang="en-US" dirty="0" smtClean="0"/>
                <a:t>momentum resolution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466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22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3556000" y="2578100"/>
            <a:ext cx="17690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BACKUP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8955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TECHNOLOGICAL ASPECTS 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28CD-F0D3-C14B-B8EB-81DC235DCF60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87400"/>
            <a:ext cx="8623300" cy="59182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GB" sz="1800" dirty="0" smtClean="0"/>
              <a:t> </a:t>
            </a:r>
            <a:r>
              <a:rPr lang="en-GB" sz="2000" dirty="0" smtClean="0"/>
              <a:t>Radiator materials</a:t>
            </a:r>
          </a:p>
          <a:p>
            <a:pPr marL="685800" lvl="1">
              <a:spcBef>
                <a:spcPts val="0"/>
              </a:spcBef>
            </a:pPr>
            <a:r>
              <a:rPr lang="en-GB" sz="1600" dirty="0">
                <a:solidFill>
                  <a:srgbClr val="008000"/>
                </a:solidFill>
              </a:rPr>
              <a:t> </a:t>
            </a:r>
            <a:r>
              <a:rPr lang="en-GB" sz="1600" dirty="0" smtClean="0">
                <a:solidFill>
                  <a:srgbClr val="FF00FF"/>
                </a:solidFill>
              </a:rPr>
              <a:t>aerogel </a:t>
            </a:r>
            <a:r>
              <a:rPr lang="en-GB" sz="1600" dirty="0"/>
              <a:t>material (BELLE upgrade, super B factory)</a:t>
            </a:r>
          </a:p>
          <a:p>
            <a:pPr marL="685800" lvl="2" indent="-285750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GB" sz="1600" dirty="0" smtClean="0"/>
              <a:t> radiation </a:t>
            </a:r>
            <a:r>
              <a:rPr lang="en-GB" sz="1600" dirty="0"/>
              <a:t>hardness of </a:t>
            </a:r>
            <a:r>
              <a:rPr lang="en-GB" sz="1600" dirty="0">
                <a:solidFill>
                  <a:srgbClr val="FF00FF"/>
                </a:solidFill>
              </a:rPr>
              <a:t>fused silica </a:t>
            </a:r>
            <a:r>
              <a:rPr lang="en-GB" sz="1600" dirty="0"/>
              <a:t>(future DIRCs in PANDA)</a:t>
            </a:r>
          </a:p>
          <a:p>
            <a:pPr marL="685800" lvl="2" indent="-285750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GB" sz="1600" dirty="0" smtClean="0">
                <a:solidFill>
                  <a:srgbClr val="008000"/>
                </a:solidFill>
              </a:rPr>
              <a:t> </a:t>
            </a:r>
            <a:r>
              <a:rPr lang="en-GB" sz="1600" dirty="0" smtClean="0">
                <a:solidFill>
                  <a:srgbClr val="FF00FF"/>
                </a:solidFill>
              </a:rPr>
              <a:t>gas </a:t>
            </a:r>
            <a:r>
              <a:rPr lang="en-GB" sz="1600" dirty="0">
                <a:solidFill>
                  <a:srgbClr val="FF00FF"/>
                </a:solidFill>
              </a:rPr>
              <a:t>systems </a:t>
            </a:r>
            <a:r>
              <a:rPr lang="en-GB" sz="1600" dirty="0"/>
              <a:t>(C-F gasses: DIRAC, </a:t>
            </a:r>
            <a:r>
              <a:rPr lang="en-GB" sz="1600" dirty="0" err="1"/>
              <a:t>LHCb</a:t>
            </a:r>
            <a:r>
              <a:rPr lang="en-GB" sz="1600" dirty="0" smtClean="0"/>
              <a:t>)</a:t>
            </a:r>
          </a:p>
          <a:p>
            <a:pPr marL="685800" lvl="2" indent="-285750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endParaRPr lang="en-GB" sz="1600" dirty="0"/>
          </a:p>
          <a:p>
            <a:pPr marL="0" indent="0">
              <a:spcBef>
                <a:spcPts val="0"/>
              </a:spcBef>
            </a:pPr>
            <a:r>
              <a:rPr lang="en-GB" sz="2000" dirty="0" smtClean="0"/>
              <a:t> </a:t>
            </a:r>
            <a:r>
              <a:rPr lang="en-GB" sz="1800" dirty="0" smtClean="0"/>
              <a:t>Mirrors </a:t>
            </a:r>
            <a:r>
              <a:rPr lang="en-GB" sz="1800" dirty="0"/>
              <a:t>&amp; optics</a:t>
            </a:r>
          </a:p>
          <a:p>
            <a:pPr marL="685800" lvl="2" indent="-285750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GB" sz="1400" dirty="0" smtClean="0"/>
              <a:t> </a:t>
            </a:r>
            <a:r>
              <a:rPr lang="en-GB" sz="1600" dirty="0" smtClean="0"/>
              <a:t>construction </a:t>
            </a:r>
            <a:r>
              <a:rPr lang="en-GB" sz="1600" dirty="0"/>
              <a:t>of </a:t>
            </a:r>
            <a:r>
              <a:rPr lang="en-GB" sz="1600" dirty="0">
                <a:solidFill>
                  <a:srgbClr val="FF00FF"/>
                </a:solidFill>
              </a:rPr>
              <a:t>light mirrors </a:t>
            </a:r>
            <a:r>
              <a:rPr lang="en-GB" sz="1600" dirty="0"/>
              <a:t>(</a:t>
            </a:r>
            <a:r>
              <a:rPr lang="en-GB" sz="1600" dirty="0" err="1"/>
              <a:t>LHCb</a:t>
            </a:r>
            <a:r>
              <a:rPr lang="en-GB" sz="1600" dirty="0"/>
              <a:t>)</a:t>
            </a:r>
          </a:p>
          <a:p>
            <a:pPr marL="685800" lvl="2" indent="-285750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GB" sz="1600" dirty="0" smtClean="0"/>
              <a:t> Mirror </a:t>
            </a:r>
            <a:r>
              <a:rPr lang="en-GB" sz="1600" dirty="0">
                <a:solidFill>
                  <a:srgbClr val="FF00FF"/>
                </a:solidFill>
              </a:rPr>
              <a:t>reflectivity</a:t>
            </a:r>
            <a:r>
              <a:rPr lang="en-GB" sz="1600" dirty="0"/>
              <a:t> (MAGIC)</a:t>
            </a:r>
          </a:p>
          <a:p>
            <a:pPr marL="685800" lvl="2" indent="-285750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GB" sz="1600" dirty="0" smtClean="0"/>
              <a:t> Mirror </a:t>
            </a:r>
            <a:r>
              <a:rPr lang="en-GB" sz="1600" dirty="0"/>
              <a:t>alignment </a:t>
            </a:r>
            <a:r>
              <a:rPr lang="en-GB" sz="1600" dirty="0">
                <a:solidFill>
                  <a:srgbClr val="FF00FF"/>
                </a:solidFill>
              </a:rPr>
              <a:t>monitoring </a:t>
            </a:r>
            <a:r>
              <a:rPr lang="en-GB" sz="1600" dirty="0"/>
              <a:t>(COMPASS, </a:t>
            </a:r>
            <a:r>
              <a:rPr lang="en-GB" sz="1600" dirty="0" err="1"/>
              <a:t>LHCb</a:t>
            </a:r>
            <a:r>
              <a:rPr lang="en-GB" sz="1600" dirty="0"/>
              <a:t>)</a:t>
            </a:r>
          </a:p>
          <a:p>
            <a:pPr marL="685800" lvl="2" indent="-285750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GB" sz="1600" dirty="0" smtClean="0"/>
              <a:t> Mirror </a:t>
            </a:r>
            <a:r>
              <a:rPr lang="en-GB" sz="1600" dirty="0"/>
              <a:t>alignment </a:t>
            </a:r>
            <a:r>
              <a:rPr lang="en-GB" sz="1600" dirty="0">
                <a:solidFill>
                  <a:srgbClr val="FF00FF"/>
                </a:solidFill>
              </a:rPr>
              <a:t>adjustment</a:t>
            </a:r>
            <a:r>
              <a:rPr lang="en-GB" sz="1600" dirty="0">
                <a:solidFill>
                  <a:srgbClr val="008000"/>
                </a:solidFill>
              </a:rPr>
              <a:t> </a:t>
            </a:r>
            <a:r>
              <a:rPr lang="en-GB" sz="1600" dirty="0"/>
              <a:t>(COMPASS)</a:t>
            </a:r>
          </a:p>
          <a:p>
            <a:pPr marL="685800" lvl="2" indent="-285750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GB" sz="1600" dirty="0" smtClean="0">
                <a:solidFill>
                  <a:srgbClr val="008000"/>
                </a:solidFill>
              </a:rPr>
              <a:t> </a:t>
            </a:r>
            <a:r>
              <a:rPr lang="en-GB" sz="1600" dirty="0" smtClean="0">
                <a:solidFill>
                  <a:srgbClr val="FF00FF"/>
                </a:solidFill>
              </a:rPr>
              <a:t>(Dichroic</a:t>
            </a:r>
            <a:r>
              <a:rPr lang="en-GB" sz="1600" dirty="0">
                <a:solidFill>
                  <a:srgbClr val="FF00FF"/>
                </a:solidFill>
              </a:rPr>
              <a:t>) mirrors </a:t>
            </a:r>
            <a:r>
              <a:rPr lang="en-GB" sz="1600" dirty="0"/>
              <a:t>for focusing DIRC and TOP approaches</a:t>
            </a:r>
          </a:p>
          <a:p>
            <a:pPr marL="0" lvl="1" indent="0">
              <a:spcBef>
                <a:spcPts val="0"/>
              </a:spcBef>
            </a:pPr>
            <a:endParaRPr lang="en-GB" sz="1600" dirty="0"/>
          </a:p>
          <a:p>
            <a:pPr marL="0" indent="0">
              <a:spcBef>
                <a:spcPts val="0"/>
              </a:spcBef>
            </a:pPr>
            <a:r>
              <a:rPr lang="en-GB" sz="1800" dirty="0" smtClean="0"/>
              <a:t> </a:t>
            </a:r>
            <a:r>
              <a:rPr lang="en-GB" sz="2000" dirty="0" smtClean="0"/>
              <a:t>Electronics</a:t>
            </a:r>
            <a:endParaRPr lang="en-GB" sz="2000" dirty="0"/>
          </a:p>
          <a:p>
            <a:pPr marL="685800" lvl="2" indent="-285750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GB" sz="1400" dirty="0" smtClean="0">
                <a:solidFill>
                  <a:srgbClr val="008000"/>
                </a:solidFill>
              </a:rPr>
              <a:t> </a:t>
            </a:r>
            <a:r>
              <a:rPr lang="en-GB" sz="1600" dirty="0" smtClean="0">
                <a:solidFill>
                  <a:srgbClr val="FF00FF"/>
                </a:solidFill>
              </a:rPr>
              <a:t>Self</a:t>
            </a:r>
            <a:r>
              <a:rPr lang="en-GB" sz="1600" dirty="0">
                <a:solidFill>
                  <a:srgbClr val="FF00FF"/>
                </a:solidFill>
              </a:rPr>
              <a:t>-triggered </a:t>
            </a:r>
            <a:r>
              <a:rPr lang="en-GB" sz="1600" dirty="0"/>
              <a:t>read-out electronics (CBM)</a:t>
            </a:r>
          </a:p>
          <a:p>
            <a:pPr marL="685800" lvl="2" indent="-285750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GB" sz="1600" dirty="0" smtClean="0">
                <a:solidFill>
                  <a:srgbClr val="008000"/>
                </a:solidFill>
              </a:rPr>
              <a:t> </a:t>
            </a:r>
            <a:r>
              <a:rPr lang="en-GB" sz="1600" dirty="0" smtClean="0">
                <a:solidFill>
                  <a:srgbClr val="FF00FF"/>
                </a:solidFill>
              </a:rPr>
              <a:t>Fast </a:t>
            </a:r>
            <a:r>
              <a:rPr lang="en-GB" sz="1600" dirty="0">
                <a:solidFill>
                  <a:srgbClr val="FF00FF"/>
                </a:solidFill>
              </a:rPr>
              <a:t>electronics  </a:t>
            </a:r>
            <a:r>
              <a:rPr lang="en-GB" sz="1600" dirty="0"/>
              <a:t>(COMPASS</a:t>
            </a:r>
            <a:r>
              <a:rPr lang="en-GB" sz="1600" dirty="0" smtClean="0"/>
              <a:t>)</a:t>
            </a:r>
            <a:endParaRPr lang="en-GB" dirty="0"/>
          </a:p>
          <a:p>
            <a:pPr marL="1047750" lvl="1">
              <a:lnSpc>
                <a:spcPct val="80000"/>
              </a:lnSpc>
              <a:buFontTx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89735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Needed Momentum Coverage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24</a:t>
            </a:fld>
            <a:endParaRPr lang="en-US" altLang="ja-JP"/>
          </a:p>
        </p:txBody>
      </p:sp>
      <p:pic>
        <p:nvPicPr>
          <p:cNvPr id="6" name="Picture 5" descr="multiplicity100x100.ckin3=1.kt=0.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749300"/>
            <a:ext cx="7200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28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What is the best Detector concept</a:t>
            </a:r>
            <a:endParaRPr lang="en-GB" sz="2800"/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B16B-B440-EC4E-8B19-162D9D5E1565}" type="slidenum">
              <a:rPr lang="en-US" altLang="ja-JP"/>
              <a:pPr/>
              <a:t>25</a:t>
            </a:fld>
            <a:endParaRPr lang="en-US" altLang="ja-JP"/>
          </a:p>
        </p:txBody>
      </p:sp>
      <p:pic>
        <p:nvPicPr>
          <p:cNvPr id="23555" name="Picture 3" descr="pep-ded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849313"/>
            <a:ext cx="2879725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orig-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937125"/>
            <a:ext cx="1770062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2198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>
                <a:solidFill>
                  <a:srgbClr val="FF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Energy loss dE/dx</a:t>
            </a:r>
            <a:endParaRPr kumimoji="0" lang="en-GB">
              <a:solidFill>
                <a:srgbClr val="FF33CC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45163" y="541338"/>
            <a:ext cx="2274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Cerenkov Radiation</a:t>
            </a:r>
            <a:endParaRPr kumimoji="0" lang="en-GB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65125" y="3495675"/>
            <a:ext cx="2593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Too small p lever arm</a:t>
            </a:r>
            <a:endParaRPr kumimoji="0" lang="en-GB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003800" y="3489325"/>
            <a:ext cx="4103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Match radiator and lepton p-range</a:t>
            </a:r>
            <a:endParaRPr kumimoji="0" lang="en-GB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42900" y="4248150"/>
            <a:ext cx="3602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Transition Radiation:</a:t>
            </a:r>
          </a:p>
          <a:p>
            <a:r>
              <a:rPr kumimoji="0" lang="en-US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sensitive to particle </a:t>
            </a:r>
            <a:r>
              <a:rPr kumimoji="0" lang="en-US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g </a:t>
            </a:r>
            <a:r>
              <a:rPr kumimoji="0" lang="en-US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</a:t>
            </a:r>
            <a:r>
              <a:rPr kumimoji="0" lang="en-US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g</a:t>
            </a:r>
            <a:r>
              <a:rPr kumimoji="0" lang="en-US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&gt;1000)</a:t>
            </a:r>
            <a:endParaRPr kumimoji="0" lang="en-GB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2470150" y="4979988"/>
          <a:ext cx="1295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5" imgW="1295280" imgH="1054080" progId="Equation.DSMT4">
                  <p:embed/>
                </p:oleObj>
              </mc:Choice>
              <mc:Fallback>
                <p:oleObj name="Equation" r:id="rId5" imgW="12952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4979988"/>
                        <a:ext cx="1295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775200" y="842963"/>
            <a:ext cx="4013200" cy="2697162"/>
            <a:chOff x="3008" y="531"/>
            <a:chExt cx="2528" cy="1699"/>
          </a:xfrm>
        </p:grpSpPr>
        <p:grpSp>
          <p:nvGrpSpPr>
            <p:cNvPr id="23565" name="Group 13"/>
            <p:cNvGrpSpPr>
              <a:grpSpLocks/>
            </p:cNvGrpSpPr>
            <p:nvPr/>
          </p:nvGrpSpPr>
          <p:grpSpPr bwMode="auto">
            <a:xfrm>
              <a:off x="3008" y="531"/>
              <a:ext cx="2528" cy="1699"/>
              <a:chOff x="3008" y="1719"/>
              <a:chExt cx="2450" cy="2364"/>
            </a:xfrm>
          </p:grpSpPr>
          <p:pic>
            <p:nvPicPr>
              <p:cNvPr id="23566" name="Picture 14" descr="cer_angles_vs_p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" y="1719"/>
                <a:ext cx="2450" cy="2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67" name="Text Box 15"/>
              <p:cNvSpPr txBox="1">
                <a:spLocks noChangeArrowheads="1"/>
              </p:cNvSpPr>
              <p:nvPr/>
            </p:nvSpPr>
            <p:spPr bwMode="auto">
              <a:xfrm>
                <a:off x="4216" y="2136"/>
                <a:ext cx="1132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sz="1600">
                    <a:solidFill>
                      <a:schemeClr val="accent2"/>
                    </a:solidFill>
                    <a:effectLst/>
                    <a:latin typeface="Tahoma" charset="0"/>
                  </a:rPr>
                  <a:t>Aerogel; n=1.03</a:t>
                </a:r>
              </a:p>
            </p:txBody>
          </p:sp>
          <p:sp>
            <p:nvSpPr>
              <p:cNvPr id="23568" name="Text Box 16"/>
              <p:cNvSpPr txBox="1">
                <a:spLocks noChangeArrowheads="1"/>
              </p:cNvSpPr>
              <p:nvPr/>
            </p:nvSpPr>
            <p:spPr bwMode="auto">
              <a:xfrm>
                <a:off x="3876" y="3222"/>
                <a:ext cx="1129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0" lang="en-US" sz="1600">
                    <a:solidFill>
                      <a:schemeClr val="accent2"/>
                    </a:solidFill>
                    <a:effectLst/>
                    <a:latin typeface="Tahoma" charset="0"/>
                  </a:rPr>
                  <a:t>C</a:t>
                </a:r>
                <a:r>
                  <a:rPr kumimoji="0" lang="en-US" sz="1600" baseline="-25000">
                    <a:solidFill>
                      <a:schemeClr val="accent2"/>
                    </a:solidFill>
                    <a:effectLst/>
                    <a:latin typeface="Tahoma" charset="0"/>
                  </a:rPr>
                  <a:t>4</a:t>
                </a:r>
                <a:r>
                  <a:rPr kumimoji="0" lang="en-US" sz="1600">
                    <a:solidFill>
                      <a:schemeClr val="accent2"/>
                    </a:solidFill>
                    <a:effectLst/>
                    <a:latin typeface="Tahoma" charset="0"/>
                  </a:rPr>
                  <a:t>F</a:t>
                </a:r>
                <a:r>
                  <a:rPr kumimoji="0" lang="en-US" sz="1600" baseline="-25000">
                    <a:solidFill>
                      <a:schemeClr val="accent2"/>
                    </a:solidFill>
                    <a:effectLst/>
                    <a:latin typeface="Tahoma" charset="0"/>
                  </a:rPr>
                  <a:t>10</a:t>
                </a:r>
                <a:r>
                  <a:rPr kumimoji="0" lang="en-US" sz="1600">
                    <a:solidFill>
                      <a:schemeClr val="accent2"/>
                    </a:solidFill>
                    <a:effectLst/>
                    <a:latin typeface="Tahoma" charset="0"/>
                  </a:rPr>
                  <a:t>; n=1.0014</a:t>
                </a:r>
              </a:p>
            </p:txBody>
          </p:sp>
        </p:grp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3354" y="719"/>
              <a:ext cx="2107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3322" y="1816"/>
              <a:ext cx="2107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4825" y="1191"/>
              <a:ext cx="17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4979" y="1065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</a:rPr>
                <a:t>e</a:t>
              </a:r>
              <a:endParaRPr kumimoji="0" lang="en-GB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endParaRPr>
            </a:p>
          </p:txBody>
        </p:sp>
      </p:grpSp>
      <p:graphicFrame>
        <p:nvGraphicFramePr>
          <p:cNvPr id="23573" name="Object 21"/>
          <p:cNvGraphicFramePr>
            <a:graphicFrameLocks noChangeAspect="1"/>
          </p:cNvGraphicFramePr>
          <p:nvPr/>
        </p:nvGraphicFramePr>
        <p:xfrm>
          <a:off x="3473450" y="1120775"/>
          <a:ext cx="1320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8" imgW="1320480" imgH="672840" progId="Equation.DSMT4">
                  <p:embed/>
                </p:oleObj>
              </mc:Choice>
              <mc:Fallback>
                <p:oleObj name="Equation" r:id="rId8" imgW="132048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1120775"/>
                        <a:ext cx="13208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4" name="Object 22"/>
          <p:cNvGraphicFramePr>
            <a:graphicFrameLocks noChangeAspect="1"/>
          </p:cNvGraphicFramePr>
          <p:nvPr/>
        </p:nvGraphicFramePr>
        <p:xfrm>
          <a:off x="3481388" y="1825625"/>
          <a:ext cx="1333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10" imgW="1333440" imgH="749160" progId="Equation.3">
                  <p:embed/>
                </p:oleObj>
              </mc:Choice>
              <mc:Fallback>
                <p:oleObj name="Equation" r:id="rId10" imgW="133344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1825625"/>
                        <a:ext cx="1333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75" name="Picture 23" descr="trdcompariso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898900"/>
            <a:ext cx="2698750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3184525" y="6021388"/>
            <a:ext cx="58515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Talk by M. Hartig on the ALICE TRD project</a:t>
            </a:r>
          </a:p>
        </p:txBody>
      </p:sp>
    </p:spTree>
    <p:extLst>
      <p:ext uri="{BB962C8B-B14F-4D97-AF65-F5344CB8AC3E}">
        <p14:creationId xmlns:p14="http://schemas.microsoft.com/office/powerpoint/2010/main" val="2765837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ALICE Experiment: PID Capabilities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D88B-71A4-DB4F-8768-A573F386A182}" type="slidenum">
              <a:rPr lang="en-US" altLang="ja-JP"/>
              <a:pPr/>
              <a:t>26</a:t>
            </a:fld>
            <a:endParaRPr lang="en-US" altLang="ja-JP"/>
          </a:p>
        </p:txBody>
      </p:sp>
      <p:pic>
        <p:nvPicPr>
          <p:cNvPr id="24579" name="Picture 3" descr="alice_pid_summary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2786" r="4471" b="4819"/>
          <a:stretch>
            <a:fillRect/>
          </a:stretch>
        </p:blipFill>
        <p:spPr bwMode="auto">
          <a:xfrm>
            <a:off x="549275" y="1268413"/>
            <a:ext cx="6399213" cy="35321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08600" y="1878013"/>
            <a:ext cx="1355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sz="1200" b="0">
                <a:effectLst/>
                <a:latin typeface="Lucida Sans Unicode" charset="0"/>
              </a:rPr>
              <a:t>(relativistic rise)</a:t>
            </a:r>
            <a:endParaRPr kumimoji="0" lang="de-DE" sz="1200" b="0">
              <a:effectLst/>
              <a:latin typeface="Lucida Sans Unicode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75" y="5245100"/>
            <a:ext cx="5299075" cy="11334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8000" tIns="190800" rIns="198000" bIns="190800">
            <a:spAutoFit/>
          </a:bodyPr>
          <a:lstStyle/>
          <a:p>
            <a:r>
              <a:rPr kumimoji="0" lang="en-US" sz="1600">
                <a:solidFill>
                  <a:srgbClr val="000099"/>
                </a:solidFill>
                <a:effectLst/>
                <a:latin typeface="Lucida Sans Unicode" charset="0"/>
              </a:rPr>
              <a:t>TPC</a:t>
            </a:r>
            <a:r>
              <a:rPr kumimoji="0" lang="en-US" sz="1600" b="0">
                <a:effectLst/>
                <a:latin typeface="Lucida Sans Unicode" charset="0"/>
              </a:rPr>
              <a:t>: 	</a:t>
            </a:r>
            <a:r>
              <a:rPr kumimoji="0" lang="en-US" sz="1600" b="0">
                <a:effectLst/>
                <a:latin typeface="Lucida Sans Unicode" charset="0"/>
                <a:sym typeface="Symbol" charset="0"/>
              </a:rPr>
              <a:t>(dE/dx) = 5.5(pp) – 6.5(Pb-Pb) %</a:t>
            </a:r>
          </a:p>
          <a:p>
            <a:r>
              <a:rPr kumimoji="0" lang="en-US" sz="1600">
                <a:solidFill>
                  <a:srgbClr val="000099"/>
                </a:solidFill>
                <a:effectLst/>
                <a:latin typeface="Lucida Sans Unicode" charset="0"/>
                <a:sym typeface="Symbol" charset="0"/>
              </a:rPr>
              <a:t>TOF</a:t>
            </a:r>
            <a:r>
              <a:rPr kumimoji="0" lang="en-US" sz="1600" b="0">
                <a:effectLst/>
                <a:latin typeface="Lucida Sans Unicode" charset="0"/>
                <a:sym typeface="Symbol" charset="0"/>
              </a:rPr>
              <a:t>: 	 &lt; 100 ps</a:t>
            </a:r>
          </a:p>
          <a:p>
            <a:r>
              <a:rPr kumimoji="0" lang="en-US" sz="1600">
                <a:solidFill>
                  <a:srgbClr val="000099"/>
                </a:solidFill>
                <a:effectLst/>
                <a:latin typeface="Lucida Sans Unicode" charset="0"/>
                <a:sym typeface="Symbol" charset="0"/>
              </a:rPr>
              <a:t>TRD</a:t>
            </a:r>
            <a:r>
              <a:rPr kumimoji="0" lang="en-US" sz="1600" b="0">
                <a:effectLst/>
                <a:latin typeface="Lucida Sans Unicode" charset="0"/>
                <a:sym typeface="Symbol" charset="0"/>
              </a:rPr>
              <a:t>: 	 suppression  10</a:t>
            </a:r>
            <a:r>
              <a:rPr kumimoji="0" lang="en-US" sz="1600" b="0" baseline="30000">
                <a:effectLst/>
                <a:latin typeface="Lucida Sans Unicode" charset="0"/>
                <a:sym typeface="Symbol" charset="0"/>
              </a:rPr>
              <a:t>-2</a:t>
            </a:r>
            <a:r>
              <a:rPr kumimoji="0" lang="en-US" sz="1600" b="0">
                <a:effectLst/>
                <a:latin typeface="Lucida Sans Unicode" charset="0"/>
                <a:sym typeface="Symbol" charset="0"/>
              </a:rPr>
              <a:t> @ 90% e-efficiency</a:t>
            </a:r>
          </a:p>
        </p:txBody>
      </p:sp>
    </p:spTree>
    <p:extLst>
      <p:ext uri="{BB962C8B-B14F-4D97-AF65-F5344CB8AC3E}">
        <p14:creationId xmlns:p14="http://schemas.microsoft.com/office/powerpoint/2010/main" val="34548263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Transition Radiation Detector</a:t>
            </a:r>
            <a:endParaRPr lang="de-DE" sz="2800">
              <a:solidFill>
                <a:srgbClr val="003366"/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EF14-A7BF-CC46-A311-46CD5E800D3F}" type="slidenum">
              <a:rPr lang="en-US" altLang="ja-JP"/>
              <a:pPr/>
              <a:t>27</a:t>
            </a:fld>
            <a:endParaRPr lang="en-US" altLang="ja-JP"/>
          </a:p>
        </p:txBody>
      </p:sp>
      <p:pic>
        <p:nvPicPr>
          <p:cNvPr id="26627" name="Picture 3" descr="trd_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2" b="6976"/>
          <a:stretch>
            <a:fillRect/>
          </a:stretch>
        </p:blipFill>
        <p:spPr bwMode="auto">
          <a:xfrm>
            <a:off x="228600" y="1449388"/>
            <a:ext cx="4238625" cy="49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876800" y="1316038"/>
            <a:ext cx="3581400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b="0">
                <a:effectLst/>
                <a:latin typeface="Helvetica" charset="0"/>
              </a:rPr>
              <a:t>Radiator:</a:t>
            </a:r>
          </a:p>
          <a:p>
            <a:pPr lvl="1">
              <a:buFontTx/>
              <a:buChar char="•"/>
            </a:pPr>
            <a:r>
              <a:rPr kumimoji="0" lang="en-US" b="0">
                <a:effectLst/>
                <a:latin typeface="Helvetica" charset="0"/>
              </a:rPr>
              <a:t> irregular structure</a:t>
            </a:r>
          </a:p>
          <a:p>
            <a:pPr lvl="1"/>
            <a:r>
              <a:rPr kumimoji="0" lang="en-US" b="0">
                <a:effectLst/>
                <a:latin typeface="Helvetica" charset="0"/>
              </a:rPr>
              <a:t>   - Polypropylen fibers</a:t>
            </a:r>
          </a:p>
          <a:p>
            <a:pPr lvl="1"/>
            <a:r>
              <a:rPr kumimoji="0" lang="en-US" b="0">
                <a:effectLst/>
                <a:latin typeface="Helvetica" charset="0"/>
              </a:rPr>
              <a:t>   - Rohacel foam (frame)</a:t>
            </a:r>
          </a:p>
          <a:p>
            <a:pPr lvl="1">
              <a:buFontTx/>
              <a:buChar char="•"/>
            </a:pPr>
            <a:r>
              <a:rPr kumimoji="0" lang="en-US" b="0">
                <a:effectLst/>
                <a:latin typeface="Helvetica" charset="0"/>
              </a:rPr>
              <a:t> 4.8 cm thick</a:t>
            </a:r>
          </a:p>
          <a:p>
            <a:pPr lvl="1">
              <a:buFontTx/>
              <a:buChar char="•"/>
            </a:pPr>
            <a:r>
              <a:rPr kumimoji="0" lang="en-US" b="0">
                <a:effectLst/>
                <a:latin typeface="Helvetica" charset="0"/>
              </a:rPr>
              <a:t> self supporting</a:t>
            </a:r>
          </a:p>
          <a:p>
            <a:r>
              <a:rPr kumimoji="0" lang="en-US" b="0">
                <a:effectLst/>
                <a:latin typeface="Helvetica" charset="0"/>
              </a:rPr>
              <a:t>Gas:</a:t>
            </a:r>
          </a:p>
          <a:p>
            <a:pPr lvl="1">
              <a:buFontTx/>
              <a:buChar char="•"/>
            </a:pPr>
            <a:r>
              <a:rPr kumimoji="0" lang="de-DE" sz="1600" b="0">
                <a:effectLst/>
                <a:latin typeface="Helvetica" charset="0"/>
              </a:rPr>
              <a:t> Xe/CO</a:t>
            </a:r>
            <a:r>
              <a:rPr kumimoji="0" lang="de-DE" sz="1600" b="0" baseline="-25000">
                <a:effectLst/>
                <a:latin typeface="Helvetica" charset="0"/>
              </a:rPr>
              <a:t>2</a:t>
            </a:r>
            <a:r>
              <a:rPr kumimoji="0" lang="de-DE" sz="1600" b="0">
                <a:effectLst/>
                <a:latin typeface="Helvetica" charset="0"/>
              </a:rPr>
              <a:t> 85/15 %</a:t>
            </a:r>
          </a:p>
          <a:p>
            <a:r>
              <a:rPr kumimoji="0" lang="en-US" b="0">
                <a:effectLst/>
                <a:latin typeface="Helvetica" charset="0"/>
              </a:rPr>
              <a:t>Drift region:</a:t>
            </a:r>
          </a:p>
          <a:p>
            <a:pPr lvl="1">
              <a:buFontTx/>
              <a:buChar char="•"/>
            </a:pPr>
            <a:r>
              <a:rPr kumimoji="0" lang="en-US" sz="1600" b="0">
                <a:effectLst/>
                <a:latin typeface="Helvetica" charset="0"/>
              </a:rPr>
              <a:t> 3 cm length</a:t>
            </a:r>
          </a:p>
          <a:p>
            <a:pPr lvl="1">
              <a:buFontTx/>
              <a:buChar char="•"/>
            </a:pPr>
            <a:r>
              <a:rPr kumimoji="0" lang="en-US" sz="1600" b="0">
                <a:effectLst/>
                <a:latin typeface="Helvetica" charset="0"/>
              </a:rPr>
              <a:t> 700 V/cm</a:t>
            </a:r>
          </a:p>
          <a:p>
            <a:pPr lvl="1">
              <a:buFontTx/>
              <a:buChar char="•"/>
            </a:pPr>
            <a:r>
              <a:rPr kumimoji="0" lang="en-US" sz="1600" b="0">
                <a:effectLst/>
                <a:latin typeface="Helvetica" charset="0"/>
              </a:rPr>
              <a:t> 75 </a:t>
            </a:r>
            <a:r>
              <a:rPr kumimoji="0" lang="en-US" sz="1600" b="0">
                <a:effectLst/>
                <a:latin typeface="Symbol" charset="0"/>
              </a:rPr>
              <a:t>m</a:t>
            </a:r>
            <a:r>
              <a:rPr kumimoji="0" lang="en-US" sz="1600" b="0">
                <a:effectLst/>
                <a:latin typeface="Helvetica" charset="0"/>
              </a:rPr>
              <a:t>m CuBe wires</a:t>
            </a:r>
          </a:p>
          <a:p>
            <a:r>
              <a:rPr kumimoji="0" lang="en-US" b="0">
                <a:effectLst/>
                <a:latin typeface="Helvetica" charset="0"/>
              </a:rPr>
              <a:t>Amplification region:</a:t>
            </a:r>
          </a:p>
          <a:p>
            <a:pPr lvl="1">
              <a:buFontTx/>
              <a:buChar char="•"/>
            </a:pPr>
            <a:r>
              <a:rPr kumimoji="0" lang="en-US" b="0">
                <a:effectLst/>
                <a:latin typeface="Helvetica" charset="0"/>
              </a:rPr>
              <a:t> </a:t>
            </a:r>
            <a:r>
              <a:rPr kumimoji="0" lang="en-US" sz="1600" b="0">
                <a:effectLst/>
                <a:latin typeface="Helvetica" charset="0"/>
              </a:rPr>
              <a:t>W-Au-plated</a:t>
            </a:r>
            <a:r>
              <a:rPr kumimoji="0" lang="en-US" b="0">
                <a:effectLst/>
                <a:latin typeface="Helvetica" charset="0"/>
              </a:rPr>
              <a:t> </a:t>
            </a:r>
            <a:r>
              <a:rPr kumimoji="0" lang="en-US" sz="1600" b="0">
                <a:effectLst/>
                <a:latin typeface="Helvetica" charset="0"/>
              </a:rPr>
              <a:t>wires 25 </a:t>
            </a:r>
            <a:r>
              <a:rPr kumimoji="0" lang="en-US" sz="1600" b="0">
                <a:effectLst/>
                <a:latin typeface="Symbol" charset="0"/>
              </a:rPr>
              <a:t>m</a:t>
            </a:r>
            <a:r>
              <a:rPr kumimoji="0" lang="en-US" sz="1600" b="0">
                <a:effectLst/>
                <a:latin typeface="Helvetica" charset="0"/>
              </a:rPr>
              <a:t>m</a:t>
            </a:r>
          </a:p>
          <a:p>
            <a:pPr lvl="1">
              <a:buFontTx/>
              <a:buChar char="•"/>
            </a:pPr>
            <a:r>
              <a:rPr kumimoji="0" lang="en-US" sz="1600" b="0">
                <a:effectLst/>
                <a:latin typeface="Helvetica" charset="0"/>
              </a:rPr>
              <a:t> gain ~ 10000 </a:t>
            </a:r>
          </a:p>
          <a:p>
            <a:r>
              <a:rPr kumimoji="0" lang="en-US" b="0">
                <a:effectLst/>
                <a:latin typeface="Helvetica" charset="0"/>
              </a:rPr>
              <a:t>Readout:</a:t>
            </a:r>
          </a:p>
          <a:p>
            <a:pPr lvl="1">
              <a:buFontTx/>
              <a:buChar char="•"/>
            </a:pPr>
            <a:r>
              <a:rPr kumimoji="0" lang="en-US" sz="1600" b="0">
                <a:effectLst/>
                <a:latin typeface="Helvetica" charset="0"/>
              </a:rPr>
              <a:t> cathode pads</a:t>
            </a:r>
          </a:p>
          <a:p>
            <a:pPr lvl="1">
              <a:buFontTx/>
              <a:buChar char="•"/>
            </a:pPr>
            <a:r>
              <a:rPr kumimoji="0" lang="en-US" sz="1600" b="0">
                <a:effectLst/>
                <a:latin typeface="Helvetica" charset="0"/>
              </a:rPr>
              <a:t> 8 mm (bending plane)</a:t>
            </a:r>
          </a:p>
          <a:p>
            <a:pPr lvl="1">
              <a:buFontTx/>
              <a:buChar char="•"/>
            </a:pPr>
            <a:r>
              <a:rPr kumimoji="0" lang="en-US" sz="1600" b="0">
                <a:effectLst/>
                <a:latin typeface="Helvetica" charset="0"/>
              </a:rPr>
              <a:t> 70 mm in z/beam-direction</a:t>
            </a:r>
          </a:p>
          <a:p>
            <a:pPr lvl="1">
              <a:buFontTx/>
              <a:buChar char="•"/>
            </a:pPr>
            <a:r>
              <a:rPr kumimoji="0" lang="en-US" sz="1600" b="0">
                <a:effectLst/>
                <a:latin typeface="Helvetica" charset="0"/>
              </a:rPr>
              <a:t> 10 MHz</a:t>
            </a: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4419600" y="1752600"/>
            <a:ext cx="4724400" cy="4430713"/>
            <a:chOff x="2784" y="960"/>
            <a:chExt cx="2976" cy="2791"/>
          </a:xfrm>
        </p:grpSpPr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960"/>
              <a:ext cx="2976" cy="2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3600" y="3120"/>
              <a:ext cx="134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9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07950" y="836613"/>
            <a:ext cx="9036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de-DE" sz="2800" i="1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Schematic </a:t>
            </a:r>
            <a:r>
              <a:rPr lang="en-US" sz="2800" i="1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1445962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Transition Radiation Detector</a:t>
            </a:r>
            <a:endParaRPr lang="de-DE" sz="2800">
              <a:solidFill>
                <a:srgbClr val="003366"/>
              </a:solidFill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8909-F0DA-314A-B936-BA0BD4280979}" type="slidenum">
              <a:rPr lang="en-US" altLang="ja-JP"/>
              <a:pPr/>
              <a:t>28</a:t>
            </a:fld>
            <a:endParaRPr lang="en-US" altLang="ja-JP"/>
          </a:p>
        </p:txBody>
      </p:sp>
      <p:pic>
        <p:nvPicPr>
          <p:cNvPr id="28674" name="Picture 2" descr="r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5562600" cy="53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3352800" y="3124200"/>
            <a:ext cx="457200" cy="381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3733800" y="3124200"/>
            <a:ext cx="76200" cy="381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810000" y="3124200"/>
            <a:ext cx="304800" cy="381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810000" y="3124200"/>
            <a:ext cx="685800" cy="381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2590800" y="1981200"/>
            <a:ext cx="1066800" cy="609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3505200" y="3276600"/>
            <a:ext cx="457200" cy="381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>
            <a:fillRect/>
          </a:stretch>
        </p:blipFill>
        <p:spPr bwMode="auto">
          <a:xfrm>
            <a:off x="76200" y="2973388"/>
            <a:ext cx="4419600" cy="38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0306"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4925" y="1125538"/>
            <a:ext cx="4679950" cy="15113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spcBef>
                <a:spcPts val="450"/>
              </a:spcBef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Large area chambers (1-1,7 m²)</a:t>
            </a:r>
          </a:p>
          <a:p>
            <a:pPr marL="341313" indent="-341313" defTabSz="457200">
              <a:spcBef>
                <a:spcPts val="450"/>
              </a:spcBef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-&gt; need high rigidity</a:t>
            </a:r>
          </a:p>
          <a:p>
            <a:pPr marL="341313" indent="-341313" defTabSz="457200">
              <a:spcBef>
                <a:spcPts val="450"/>
              </a:spcBef>
              <a:buFont typeface="Wingdings" charset="0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Low rad. length (15%Xo)</a:t>
            </a:r>
          </a:p>
          <a:p>
            <a:pPr marL="341313" indent="-341313" defTabSz="457200">
              <a:spcBef>
                <a:spcPts val="450"/>
              </a:spcBef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-&gt; low Z, low mass material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07950" y="692150"/>
            <a:ext cx="9036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de-DE" sz="2800" i="1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536460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Electron Identification Performance</a:t>
            </a:r>
            <a:endParaRPr lang="de-DE" sz="2800">
              <a:solidFill>
                <a:srgbClr val="003366"/>
              </a:solidFill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BCC2-EA88-9F4D-917A-3BB3BC3511A0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152400" y="1981200"/>
            <a:ext cx="2895600" cy="3124200"/>
            <a:chOff x="144" y="960"/>
            <a:chExt cx="1462" cy="1475"/>
          </a:xfrm>
        </p:grpSpPr>
        <p:sp>
          <p:nvSpPr>
            <p:cNvPr id="27654" name="AutoShape 6"/>
            <p:cNvSpPr>
              <a:spLocks noChangeArrowheads="1"/>
            </p:cNvSpPr>
            <p:nvPr/>
          </p:nvSpPr>
          <p:spPr bwMode="auto">
            <a:xfrm>
              <a:off x="144" y="960"/>
              <a:ext cx="1463" cy="1476"/>
            </a:xfrm>
            <a:prstGeom prst="roundRect">
              <a:avLst>
                <a:gd name="adj" fmla="val 65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5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0" r="17024"/>
            <a:stretch>
              <a:fillRect/>
            </a:stretch>
          </p:blipFill>
          <p:spPr bwMode="auto">
            <a:xfrm>
              <a:off x="144" y="960"/>
              <a:ext cx="1463" cy="1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6810" r="17024"/>
                    <a:stretch>
                      <a:fillRect/>
                    </a:stretch>
                  </a:blipFill>
                </a14:hiddenFill>
              </a:ext>
            </a:extLst>
          </p:spPr>
        </p:pic>
      </p:grp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048000" y="1905000"/>
            <a:ext cx="2286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GB" sz="1600" b="0">
                <a:effectLst/>
                <a:latin typeface="Helvetica" charset="0"/>
              </a:rPr>
              <a:t>LQ Method: </a:t>
            </a:r>
          </a:p>
          <a:p>
            <a:pPr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GB" sz="1600" b="0">
                <a:effectLst/>
                <a:latin typeface="Helvetica" charset="0"/>
              </a:rPr>
              <a:t>Likelihood with total charge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971800" y="3048000"/>
            <a:ext cx="2286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GB" sz="1600" b="0">
                <a:effectLst/>
                <a:latin typeface="Helvetica" charset="0"/>
              </a:rPr>
              <a:t>LQX Method: </a:t>
            </a:r>
          </a:p>
          <a:p>
            <a:pPr eaLnBrk="0" hangingPunct="0"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kumimoji="0" lang="en-GB" sz="1600" b="0">
                <a:effectLst/>
                <a:latin typeface="Helvetica" charset="0"/>
              </a:rPr>
              <a:t>total charge + position of max. cluster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228600" y="1490663"/>
            <a:ext cx="3198813" cy="338137"/>
          </a:xfrm>
          <a:prstGeom prst="roundRect">
            <a:avLst>
              <a:gd name="adj" fmla="val 57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3333CC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sz="1600">
                <a:solidFill>
                  <a:srgbClr val="3333CC"/>
                </a:solidFill>
                <a:effectLst/>
                <a:latin typeface="Helvetica" charset="0"/>
              </a:rPr>
              <a:t>Typical signal of single particle</a:t>
            </a:r>
          </a:p>
        </p:txBody>
      </p:sp>
      <p:pic>
        <p:nvPicPr>
          <p:cNvPr id="27659" name="Picture 1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752600"/>
            <a:ext cx="3806825" cy="362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048000" y="2209800"/>
            <a:ext cx="2286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048000" y="3429000"/>
            <a:ext cx="2286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048000" y="4267200"/>
            <a:ext cx="2325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sz="1600" b="0">
                <a:effectLst/>
                <a:latin typeface="Helvetica" charset="0"/>
              </a:rPr>
              <a:t>PID with neural network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3048000" y="4648200"/>
            <a:ext cx="22860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133600" y="5334000"/>
            <a:ext cx="4572000" cy="13731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0" lang="de-DE" sz="2000" b="0">
              <a:effectLst/>
              <a:latin typeface="Lucida Sans Unicode" charset="0"/>
            </a:endParaRPr>
          </a:p>
          <a:p>
            <a:pPr algn="ctr"/>
            <a:r>
              <a:rPr kumimoji="0" lang="de-DE" sz="2000">
                <a:effectLst/>
                <a:latin typeface="Helvetica" charset="0"/>
              </a:rPr>
              <a:t>e/</a:t>
            </a:r>
            <a:r>
              <a:rPr kumimoji="0" lang="de-DE" sz="2000">
                <a:effectLst/>
                <a:latin typeface="Helvetica" charset="0"/>
                <a:sym typeface="Symbol" charset="0"/>
              </a:rPr>
              <a:t></a:t>
            </a:r>
            <a:r>
              <a:rPr kumimoji="0" lang="de-DE" sz="2000">
                <a:effectLst/>
                <a:latin typeface="Helvetica" charset="0"/>
              </a:rPr>
              <a:t>-</a:t>
            </a:r>
            <a:r>
              <a:rPr kumimoji="0" lang="en-US" sz="2000">
                <a:effectLst/>
                <a:latin typeface="Helvetica" charset="0"/>
              </a:rPr>
              <a:t>discrimination</a:t>
            </a:r>
            <a:r>
              <a:rPr kumimoji="0" lang="de-DE" sz="2000">
                <a:effectLst/>
                <a:latin typeface="Helvetica" charset="0"/>
              </a:rPr>
              <a:t> </a:t>
            </a:r>
            <a:r>
              <a:rPr kumimoji="0" lang="de-DE" sz="2000">
                <a:effectLst/>
                <a:latin typeface="Helvetica" charset="0"/>
                <a:sym typeface="Symbol" charset="0"/>
              </a:rPr>
              <a:t>&lt; </a:t>
            </a:r>
            <a:r>
              <a:rPr kumimoji="0" lang="de-DE" sz="2000">
                <a:effectLst/>
                <a:latin typeface="Helvetica" charset="0"/>
              </a:rPr>
              <a:t>10</a:t>
            </a:r>
            <a:r>
              <a:rPr kumimoji="0" lang="de-DE" sz="2000" baseline="30000">
                <a:effectLst/>
                <a:latin typeface="Helvetica" charset="0"/>
              </a:rPr>
              <a:t>-2</a:t>
            </a:r>
          </a:p>
          <a:p>
            <a:pPr lvl="1" algn="ctr"/>
            <a:r>
              <a:rPr kumimoji="0" lang="en-US" sz="800">
                <a:effectLst/>
                <a:latin typeface="Helvetica" charset="0"/>
              </a:rPr>
              <a:t> </a:t>
            </a:r>
          </a:p>
          <a:p>
            <a:pPr lvl="1" algn="ctr"/>
            <a:r>
              <a:rPr kumimoji="0" lang="en-US">
                <a:effectLst/>
                <a:latin typeface="Helvetica" charset="0"/>
              </a:rPr>
              <a:t>For 90% e-efficiency</a:t>
            </a:r>
          </a:p>
          <a:p>
            <a:pPr lvl="1" algn="ctr"/>
            <a:endParaRPr kumimoji="0" lang="de-DE">
              <a:effectLst/>
              <a:latin typeface="Helvetica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922713" y="1125538"/>
            <a:ext cx="4321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de-DE" sz="2400" i="1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Result of Test Beam Data</a:t>
            </a:r>
          </a:p>
        </p:txBody>
      </p:sp>
    </p:spTree>
    <p:extLst>
      <p:ext uri="{BB962C8B-B14F-4D97-AF65-F5344CB8AC3E}">
        <p14:creationId xmlns:p14="http://schemas.microsoft.com/office/powerpoint/2010/main" val="126889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Momentum Coverage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F64A-CB62-3D4B-9CBC-C26B9FF18E2B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9700" y="952500"/>
            <a:ext cx="4089400" cy="2768600"/>
            <a:chOff x="152400" y="660400"/>
            <a:chExt cx="4089400" cy="2768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7" r="7471"/>
            <a:stretch/>
          </p:blipFill>
          <p:spPr>
            <a:xfrm>
              <a:off x="152400" y="660400"/>
              <a:ext cx="4089400" cy="2768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79600" y="762000"/>
              <a:ext cx="1561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100GeV x 100GeV</a:t>
              </a:r>
              <a:endParaRPr 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05300" y="952500"/>
            <a:ext cx="4114800" cy="2768600"/>
            <a:chOff x="4330700" y="3556000"/>
            <a:chExt cx="4114800" cy="2768600"/>
          </a:xfrm>
        </p:grpSpPr>
        <p:pic>
          <p:nvPicPr>
            <p:cNvPr id="9" name="Picture 8" descr="p-rapidity.500.ckin3=1.kt=0.5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27" r="6897"/>
            <a:stretch/>
          </p:blipFill>
          <p:spPr>
            <a:xfrm>
              <a:off x="4330700" y="3556000"/>
              <a:ext cx="4114800" cy="2768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07100" y="3644900"/>
              <a:ext cx="1561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250GeV x 250GeV</a:t>
              </a:r>
              <a:endParaRPr lang="en-US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828540" y="3987800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Decadal Plan: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oncentrate on 2&lt;</a:t>
            </a:r>
            <a:r>
              <a:rPr lang="en-US" dirty="0" err="1" smtClean="0"/>
              <a:t>rapidiy</a:t>
            </a:r>
            <a:r>
              <a:rPr lang="en-US" dirty="0" smtClean="0"/>
              <a:t>&lt;4</a:t>
            </a:r>
          </a:p>
        </p:txBody>
      </p:sp>
      <p:pic>
        <p:nvPicPr>
          <p:cNvPr id="15" name="Picture 14" descr="multiplicity250x250.ckin3=1.kt=0.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38300"/>
            <a:ext cx="7200900" cy="4876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0700000">
            <a:off x="2578100" y="2419005"/>
            <a:ext cx="3422857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bg1">
                <a:lumMod val="7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Momentum Coverage needed:</a:t>
            </a:r>
          </a:p>
          <a:p>
            <a:pPr algn="ctr"/>
            <a:r>
              <a:rPr lang="en-US" dirty="0" smtClean="0"/>
              <a:t>1-100 </a:t>
            </a:r>
            <a:r>
              <a:rPr lang="en-US" dirty="0" err="1" smtClean="0"/>
              <a:t>GeV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 general needs are very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imilar to RICH detectors in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ixed target experiments or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orward spectrometers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70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9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Offline Tracking Performance</a:t>
            </a:r>
            <a:endParaRPr lang="de-DE" sz="2800">
              <a:solidFill>
                <a:srgbClr val="003366"/>
              </a:solidFill>
            </a:endParaRPr>
          </a:p>
        </p:txBody>
      </p:sp>
      <p:sp>
        <p:nvSpPr>
          <p:cNvPr id="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091F-A8ED-D043-BAF1-1DAD8C0F8A97}" type="slidenum">
              <a:rPr lang="en-US" altLang="ja-JP"/>
              <a:pPr/>
              <a:t>30</a:t>
            </a:fld>
            <a:endParaRPr lang="en-US" altLang="ja-JP"/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843463" y="1143000"/>
            <a:ext cx="3919537" cy="2787650"/>
            <a:chOff x="3072" y="836"/>
            <a:chExt cx="2469" cy="1756"/>
          </a:xfrm>
        </p:grpSpPr>
        <p:grpSp>
          <p:nvGrpSpPr>
            <p:cNvPr id="29699" name="Group 3"/>
            <p:cNvGrpSpPr>
              <a:grpSpLocks noChangeAspect="1"/>
            </p:cNvGrpSpPr>
            <p:nvPr/>
          </p:nvGrpSpPr>
          <p:grpSpPr bwMode="auto">
            <a:xfrm>
              <a:off x="3072" y="836"/>
              <a:ext cx="2469" cy="1756"/>
              <a:chOff x="2557" y="854"/>
              <a:chExt cx="2907" cy="2068"/>
            </a:xfrm>
          </p:grpSpPr>
          <p:pic>
            <p:nvPicPr>
              <p:cNvPr id="2970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7" y="854"/>
                <a:ext cx="2907" cy="2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9701" name="Oval 5"/>
              <p:cNvSpPr>
                <a:spLocks noChangeAspect="1" noChangeArrowheads="1"/>
              </p:cNvSpPr>
              <p:nvPr/>
            </p:nvSpPr>
            <p:spPr bwMode="auto">
              <a:xfrm>
                <a:off x="2958" y="143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02" name="Oval 6"/>
              <p:cNvSpPr>
                <a:spLocks noChangeAspect="1" noChangeArrowheads="1"/>
              </p:cNvSpPr>
              <p:nvPr/>
            </p:nvSpPr>
            <p:spPr bwMode="auto">
              <a:xfrm>
                <a:off x="3215" y="1335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03" name="Oval 7"/>
              <p:cNvSpPr>
                <a:spLocks noChangeAspect="1" noChangeArrowheads="1"/>
              </p:cNvSpPr>
              <p:nvPr/>
            </p:nvSpPr>
            <p:spPr bwMode="auto">
              <a:xfrm>
                <a:off x="3472" y="1301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04" name="Oval 8"/>
              <p:cNvSpPr>
                <a:spLocks noChangeAspect="1" noChangeArrowheads="1"/>
              </p:cNvSpPr>
              <p:nvPr/>
            </p:nvSpPr>
            <p:spPr bwMode="auto">
              <a:xfrm>
                <a:off x="3730" y="1296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05" name="Oval 9"/>
              <p:cNvSpPr>
                <a:spLocks noChangeAspect="1" noChangeArrowheads="1"/>
              </p:cNvSpPr>
              <p:nvPr/>
            </p:nvSpPr>
            <p:spPr bwMode="auto">
              <a:xfrm>
                <a:off x="3987" y="1291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06" name="Oval 10"/>
              <p:cNvSpPr>
                <a:spLocks noChangeAspect="1" noChangeArrowheads="1"/>
              </p:cNvSpPr>
              <p:nvPr/>
            </p:nvSpPr>
            <p:spPr bwMode="auto">
              <a:xfrm>
                <a:off x="4245" y="128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07" name="Oval 11"/>
              <p:cNvSpPr>
                <a:spLocks noChangeAspect="1" noChangeArrowheads="1"/>
              </p:cNvSpPr>
              <p:nvPr/>
            </p:nvSpPr>
            <p:spPr bwMode="auto">
              <a:xfrm>
                <a:off x="4502" y="1281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08" name="Oval 12"/>
              <p:cNvSpPr>
                <a:spLocks noChangeAspect="1" noChangeArrowheads="1"/>
              </p:cNvSpPr>
              <p:nvPr/>
            </p:nvSpPr>
            <p:spPr bwMode="auto">
              <a:xfrm>
                <a:off x="4753" y="1312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09" name="Oval 13"/>
              <p:cNvSpPr>
                <a:spLocks noChangeAspect="1" noChangeArrowheads="1"/>
              </p:cNvSpPr>
              <p:nvPr/>
            </p:nvSpPr>
            <p:spPr bwMode="auto">
              <a:xfrm>
                <a:off x="5008" y="1274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10" name="Oval 14"/>
              <p:cNvSpPr>
                <a:spLocks noChangeAspect="1" noChangeArrowheads="1"/>
              </p:cNvSpPr>
              <p:nvPr/>
            </p:nvSpPr>
            <p:spPr bwMode="auto">
              <a:xfrm>
                <a:off x="5262" y="1290"/>
                <a:ext cx="46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11" name="Oval 15"/>
              <p:cNvSpPr>
                <a:spLocks noChangeAspect="1" noChangeArrowheads="1"/>
              </p:cNvSpPr>
              <p:nvPr/>
            </p:nvSpPr>
            <p:spPr bwMode="auto">
              <a:xfrm>
                <a:off x="4396" y="235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12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5259" y="1339"/>
                <a:ext cx="56" cy="5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1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5007" y="1314"/>
                <a:ext cx="55" cy="5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1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751" y="1373"/>
                <a:ext cx="56" cy="5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15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496" y="1342"/>
                <a:ext cx="56" cy="5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16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241" y="1337"/>
                <a:ext cx="55" cy="5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17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3982" y="1347"/>
                <a:ext cx="56" cy="5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18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721" y="1354"/>
                <a:ext cx="55" cy="5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19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459" y="1360"/>
                <a:ext cx="56" cy="5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0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07" y="1394"/>
                <a:ext cx="56" cy="5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1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2955" y="1512"/>
                <a:ext cx="55" cy="5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2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5259" y="1864"/>
                <a:ext cx="56" cy="55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3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5004" y="1897"/>
                <a:ext cx="56" cy="55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4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745" y="1889"/>
                <a:ext cx="56" cy="55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5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487" y="1917"/>
                <a:ext cx="56" cy="55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6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235" y="1897"/>
                <a:ext cx="55" cy="55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7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3976" y="1901"/>
                <a:ext cx="56" cy="55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8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3721" y="1923"/>
                <a:ext cx="55" cy="54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9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3465" y="1953"/>
                <a:ext cx="56" cy="55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0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3210" y="2071"/>
                <a:ext cx="56" cy="55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1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2955" y="2530"/>
                <a:ext cx="55" cy="55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2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398" y="2476"/>
                <a:ext cx="55" cy="5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3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4383" y="2586"/>
                <a:ext cx="55" cy="54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34" name="Line 38"/>
              <p:cNvSpPr>
                <a:spLocks noChangeAspect="1" noChangeShapeType="1"/>
              </p:cNvSpPr>
              <p:nvPr/>
            </p:nvSpPr>
            <p:spPr bwMode="auto">
              <a:xfrm>
                <a:off x="2858" y="1335"/>
                <a:ext cx="255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 flipV="1">
              <a:off x="3331" y="1240"/>
              <a:ext cx="2171" cy="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36" name="Group 40"/>
          <p:cNvGrpSpPr>
            <a:grpSpLocks/>
          </p:cNvGrpSpPr>
          <p:nvPr/>
        </p:nvGrpSpPr>
        <p:grpSpPr bwMode="auto">
          <a:xfrm>
            <a:off x="4800600" y="3886200"/>
            <a:ext cx="4038600" cy="2895600"/>
            <a:chOff x="3089" y="2496"/>
            <a:chExt cx="2480" cy="1719"/>
          </a:xfrm>
        </p:grpSpPr>
        <p:grpSp>
          <p:nvGrpSpPr>
            <p:cNvPr id="29737" name="Group 41"/>
            <p:cNvGrpSpPr>
              <a:grpSpLocks noChangeAspect="1"/>
            </p:cNvGrpSpPr>
            <p:nvPr/>
          </p:nvGrpSpPr>
          <p:grpSpPr bwMode="auto">
            <a:xfrm>
              <a:off x="3089" y="2496"/>
              <a:ext cx="2480" cy="1719"/>
              <a:chOff x="2971" y="2427"/>
              <a:chExt cx="2789" cy="1893"/>
            </a:xfrm>
          </p:grpSpPr>
          <p:pic>
            <p:nvPicPr>
              <p:cNvPr id="29738" name="Picture 4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2427"/>
                <a:ext cx="2789" cy="1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9739" name="Oval 43"/>
              <p:cNvSpPr>
                <a:spLocks noChangeAspect="1" noChangeArrowheads="1"/>
              </p:cNvSpPr>
              <p:nvPr/>
            </p:nvSpPr>
            <p:spPr bwMode="auto">
              <a:xfrm>
                <a:off x="3410" y="2598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0" name="Oval 44"/>
              <p:cNvSpPr>
                <a:spLocks noChangeAspect="1" noChangeArrowheads="1"/>
              </p:cNvSpPr>
              <p:nvPr/>
            </p:nvSpPr>
            <p:spPr bwMode="auto">
              <a:xfrm>
                <a:off x="3480" y="3838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1" name="Oval 45"/>
              <p:cNvSpPr>
                <a:spLocks noChangeAspect="1" noChangeArrowheads="1"/>
              </p:cNvSpPr>
              <p:nvPr/>
            </p:nvSpPr>
            <p:spPr bwMode="auto">
              <a:xfrm>
                <a:off x="3970" y="3404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2" name="Oval 46"/>
              <p:cNvSpPr>
                <a:spLocks noChangeAspect="1" noChangeArrowheads="1"/>
              </p:cNvSpPr>
              <p:nvPr/>
            </p:nvSpPr>
            <p:spPr bwMode="auto">
              <a:xfrm>
                <a:off x="4448" y="3114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3" name="Oval 47"/>
              <p:cNvSpPr>
                <a:spLocks noChangeAspect="1" noChangeArrowheads="1"/>
              </p:cNvSpPr>
              <p:nvPr/>
            </p:nvSpPr>
            <p:spPr bwMode="auto">
              <a:xfrm>
                <a:off x="4941" y="3094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4" name="Oval 48"/>
              <p:cNvSpPr>
                <a:spLocks noChangeAspect="1" noChangeArrowheads="1"/>
              </p:cNvSpPr>
              <p:nvPr/>
            </p:nvSpPr>
            <p:spPr bwMode="auto">
              <a:xfrm>
                <a:off x="5422" y="2711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5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933" y="3913"/>
                <a:ext cx="56" cy="5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6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5417" y="3866"/>
                <a:ext cx="56" cy="5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7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448" y="3944"/>
                <a:ext cx="56" cy="5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8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3963" y="3975"/>
                <a:ext cx="56" cy="5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49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3478" y="4030"/>
                <a:ext cx="56" cy="5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50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5419" y="3937"/>
                <a:ext cx="56" cy="56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51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4931" y="3962"/>
                <a:ext cx="56" cy="56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52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4443" y="3987"/>
                <a:ext cx="56" cy="56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53" name="AutoShape 57"/>
              <p:cNvSpPr>
                <a:spLocks noChangeAspect="1" noChangeArrowheads="1"/>
              </p:cNvSpPr>
              <p:nvPr/>
            </p:nvSpPr>
            <p:spPr bwMode="auto">
              <a:xfrm>
                <a:off x="3955" y="4012"/>
                <a:ext cx="56" cy="56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54" name="AutoShape 58"/>
              <p:cNvSpPr>
                <a:spLocks noChangeAspect="1" noChangeArrowheads="1"/>
              </p:cNvSpPr>
              <p:nvPr/>
            </p:nvSpPr>
            <p:spPr bwMode="auto">
              <a:xfrm>
                <a:off x="3476" y="4031"/>
                <a:ext cx="56" cy="56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55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3396" y="2895"/>
                <a:ext cx="56" cy="56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56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399" y="2748"/>
                <a:ext cx="56" cy="5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57" name="Line 61"/>
            <p:cNvSpPr>
              <a:spLocks noChangeShapeType="1"/>
            </p:cNvSpPr>
            <p:nvPr/>
          </p:nvSpPr>
          <p:spPr bwMode="auto">
            <a:xfrm flipV="1">
              <a:off x="3356" y="3840"/>
              <a:ext cx="2171" cy="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7011988" y="2233613"/>
            <a:ext cx="155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sz="1400" b="0">
                <a:effectLst/>
                <a:latin typeface="Lucida Sans Unicode" charset="0"/>
              </a:rPr>
              <a:t>d</a:t>
            </a:r>
            <a:r>
              <a:rPr kumimoji="0" lang="en-US" sz="1400" b="0" i="1">
                <a:effectLst/>
                <a:latin typeface="Lucida Sans Unicode" charset="0"/>
              </a:rPr>
              <a:t>N</a:t>
            </a:r>
            <a:r>
              <a:rPr kumimoji="0" lang="en-US" sz="1400" b="0" baseline="-25000">
                <a:effectLst/>
                <a:latin typeface="Lucida Sans Unicode" charset="0"/>
              </a:rPr>
              <a:t>ch</a:t>
            </a:r>
            <a:r>
              <a:rPr kumimoji="0" lang="en-US" sz="1400" b="0">
                <a:effectLst/>
                <a:latin typeface="Lucida Sans Unicode" charset="0"/>
              </a:rPr>
              <a:t>/d</a:t>
            </a:r>
            <a:r>
              <a:rPr kumimoji="0" lang="en-US" sz="1400" b="0" i="1">
                <a:effectLst/>
                <a:latin typeface="Lucida Sans Unicode" charset="0"/>
              </a:rPr>
              <a:t>y</a:t>
            </a:r>
            <a:r>
              <a:rPr kumimoji="0" lang="en-US" sz="1400" b="0">
                <a:effectLst/>
                <a:latin typeface="Lucida Sans Unicode" charset="0"/>
              </a:rPr>
              <a:t> = 6000</a:t>
            </a:r>
            <a:endParaRPr kumimoji="0" lang="de-DE" sz="1400" b="0">
              <a:effectLst/>
              <a:latin typeface="Lucida Sans Unicode" charset="0"/>
            </a:endParaRP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0" y="1384300"/>
            <a:ext cx="45720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Efficiency:</a:t>
            </a:r>
          </a:p>
          <a:p>
            <a:pPr>
              <a:buFontTx/>
              <a:buChar char="•"/>
            </a:pPr>
            <a:r>
              <a:rPr kumimoji="0"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high software track-finding   </a:t>
            </a:r>
          </a:p>
          <a:p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 efficiency</a:t>
            </a:r>
          </a:p>
          <a:p>
            <a:pPr>
              <a:buFontTx/>
              <a:buChar char="•"/>
            </a:pPr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lower combined track efficiency </a:t>
            </a:r>
          </a:p>
          <a:p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 (geometrical acceptance, particle</a:t>
            </a:r>
          </a:p>
          <a:p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 decay )</a:t>
            </a:r>
          </a:p>
          <a:p>
            <a:pPr>
              <a:buFontTx/>
              <a:buChar char="•"/>
            </a:pPr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Efficiency independent of track </a:t>
            </a:r>
          </a:p>
          <a:p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 multiplicity</a:t>
            </a:r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107950" y="3886200"/>
            <a:ext cx="4419600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Momentum resolution:</a:t>
            </a:r>
          </a:p>
          <a:p>
            <a:pPr>
              <a:buFontTx/>
              <a:buChar char="•"/>
            </a:pPr>
            <a:r>
              <a:rPr kumimoji="0"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long lever arm ITS + TPC +TRD  </a:t>
            </a:r>
          </a:p>
          <a:p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 (4cm &lt;r&lt;370cm)</a:t>
            </a:r>
          </a:p>
          <a:p>
            <a:pPr>
              <a:buFontTx/>
              <a:buChar char="•"/>
            </a:pPr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resolution better for low   </a:t>
            </a:r>
          </a:p>
          <a:p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 multiplicity (p+p)</a:t>
            </a:r>
          </a:p>
          <a:p>
            <a:pPr>
              <a:buFontTx/>
              <a:buChar char="•"/>
            </a:pPr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  <a:sym typeface="Symbol" charset="0"/>
              </a:rPr>
              <a:t> </a:t>
            </a:r>
            <a:r>
              <a:rPr kumimoji="0" lang="en-US" i="1">
                <a:effectLst>
                  <a:outerShdw blurRad="38100" dist="38100" dir="2700000" algn="tl">
                    <a:srgbClr val="DDDDDD"/>
                  </a:outerShdw>
                </a:effectLst>
                <a:sym typeface="Symbol" charset="0"/>
              </a:rPr>
              <a:t>p</a:t>
            </a:r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  <a:sym typeface="Symbol" charset="0"/>
              </a:rPr>
              <a:t>t/</a:t>
            </a:r>
            <a:r>
              <a:rPr kumimoji="0" lang="en-US" i="1">
                <a:effectLst>
                  <a:outerShdw blurRad="38100" dist="38100" dir="2700000" algn="tl">
                    <a:srgbClr val="DDDDDD"/>
                  </a:outerShdw>
                </a:effectLst>
                <a:sym typeface="Symbol" charset="0"/>
              </a:rPr>
              <a:t>p</a:t>
            </a:r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  <a:sym typeface="Symbol" charset="0"/>
              </a:rPr>
              <a:t>t  5 % at 100 GeV/c and </a:t>
            </a:r>
          </a:p>
          <a:p>
            <a:r>
              <a:rPr kumimoji="0" lang="en-US">
                <a:effectLst>
                  <a:outerShdw blurRad="38100" dist="38100" dir="2700000" algn="tl">
                    <a:srgbClr val="DDDDDD"/>
                  </a:outerShdw>
                </a:effectLst>
                <a:sym typeface="Symbol" charset="0"/>
              </a:rPr>
              <a:t>  B = 0.5 T</a:t>
            </a:r>
          </a:p>
        </p:txBody>
      </p:sp>
      <p:sp>
        <p:nvSpPr>
          <p:cNvPr id="29762" name="Rectangle 66"/>
          <p:cNvSpPr>
            <a:spLocks noChangeArrowheads="1"/>
          </p:cNvSpPr>
          <p:nvPr/>
        </p:nvSpPr>
        <p:spPr bwMode="auto">
          <a:xfrm>
            <a:off x="107950" y="908050"/>
            <a:ext cx="9036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de-DE" sz="2800" i="1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Efficiency and Resolution for Pb+Pb</a:t>
            </a:r>
          </a:p>
        </p:txBody>
      </p:sp>
    </p:spTree>
    <p:extLst>
      <p:ext uri="{BB962C8B-B14F-4D97-AF65-F5344CB8AC3E}">
        <p14:creationId xmlns:p14="http://schemas.microsoft.com/office/powerpoint/2010/main" val="933008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FAMILY OF RICH COUNTERS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66F5-9CEA-2E47-BFFF-7AC69C493364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801" y="812800"/>
            <a:ext cx="4889500" cy="2705100"/>
          </a:xfrm>
          <a:ln>
            <a:solidFill>
              <a:srgbClr val="0000FF"/>
            </a:solidFill>
          </a:ln>
        </p:spPr>
        <p:txBody>
          <a:bodyPr/>
          <a:lstStyle/>
          <a:p>
            <a:pPr marL="571500" indent="-571500">
              <a:buFontTx/>
              <a:buNone/>
            </a:pPr>
            <a:r>
              <a:rPr lang="en-GB" sz="2000" dirty="0">
                <a:solidFill>
                  <a:srgbClr val="0000FF"/>
                </a:solidFill>
              </a:rPr>
              <a:t>With focalization</a:t>
            </a:r>
          </a:p>
          <a:p>
            <a:pPr marL="0" indent="0">
              <a:spcBef>
                <a:spcPts val="0"/>
              </a:spcBef>
            </a:pPr>
            <a:r>
              <a:rPr lang="en-GB" sz="1600" dirty="0" smtClean="0">
                <a:solidFill>
                  <a:srgbClr val="0000CC"/>
                </a:solidFill>
              </a:rPr>
              <a:t> </a:t>
            </a:r>
            <a:r>
              <a:rPr lang="en-GB" sz="1600" dirty="0" smtClean="0"/>
              <a:t>Extended </a:t>
            </a:r>
            <a:r>
              <a:rPr lang="en-GB" sz="1600" dirty="0"/>
              <a:t>radiator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1600" dirty="0"/>
              <a:t> </a:t>
            </a:r>
            <a:r>
              <a:rPr lang="en-GB" sz="1600" dirty="0" smtClean="0"/>
              <a:t>  (</a:t>
            </a:r>
            <a:r>
              <a:rPr lang="en-GB" sz="1600" dirty="0"/>
              <a:t>gas)</a:t>
            </a: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the </a:t>
            </a:r>
            <a:r>
              <a:rPr lang="en-GB" sz="1600" dirty="0"/>
              <a:t>only approach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1600" dirty="0"/>
              <a:t> </a:t>
            </a:r>
            <a:r>
              <a:rPr lang="en-GB" sz="1600" dirty="0" smtClean="0"/>
              <a:t>  at </a:t>
            </a:r>
            <a:r>
              <a:rPr lang="en-GB" sz="1600" dirty="0"/>
              <a:t>high momenta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1600" dirty="0"/>
              <a:t> </a:t>
            </a:r>
            <a:r>
              <a:rPr lang="en-GB" sz="1600" dirty="0" smtClean="0"/>
              <a:t>  (</a:t>
            </a:r>
            <a:r>
              <a:rPr lang="en-GB" sz="1600" dirty="0"/>
              <a:t>p &gt; 5-6 </a:t>
            </a:r>
            <a:r>
              <a:rPr lang="en-GB" sz="1600" dirty="0" err="1"/>
              <a:t>GeV</a:t>
            </a:r>
            <a:r>
              <a:rPr lang="en-GB" sz="1600" dirty="0"/>
              <a:t>/c)</a:t>
            </a:r>
          </a:p>
          <a:p>
            <a:pPr marL="571500" indent="-571500">
              <a:buFontTx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EXAMPLES</a:t>
            </a:r>
            <a:r>
              <a:rPr lang="en-GB" sz="1600" dirty="0"/>
              <a:t>: SELEX,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1600" dirty="0"/>
              <a:t> </a:t>
            </a:r>
            <a:r>
              <a:rPr lang="en-GB" sz="1600" dirty="0" smtClean="0"/>
              <a:t>  OMEGA</a:t>
            </a:r>
            <a:r>
              <a:rPr lang="en-GB" sz="1600" dirty="0"/>
              <a:t>, DELPHI, SLD-CRID, </a:t>
            </a:r>
            <a:r>
              <a:rPr lang="en-GB" sz="1600" dirty="0" err="1"/>
              <a:t>HeraB</a:t>
            </a:r>
            <a:r>
              <a:rPr lang="en-GB" sz="1600" dirty="0"/>
              <a:t>, </a:t>
            </a:r>
            <a:endParaRPr lang="en-GB" sz="1600" dirty="0" smtClean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1600" dirty="0"/>
              <a:t> </a:t>
            </a:r>
            <a:r>
              <a:rPr lang="en-GB" sz="1600" dirty="0" smtClean="0"/>
              <a:t>  HERMES</a:t>
            </a:r>
            <a:r>
              <a:rPr lang="en-GB" sz="1600" dirty="0"/>
              <a:t>, COMPASS, </a:t>
            </a:r>
            <a:r>
              <a:rPr lang="en-GB" sz="1600" dirty="0" err="1" smtClean="0"/>
              <a:t>LHCb</a:t>
            </a:r>
            <a:endParaRPr lang="en-GB" sz="16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" b="4363"/>
          <a:stretch/>
        </p:blipFill>
        <p:spPr bwMode="auto">
          <a:xfrm>
            <a:off x="2341563" y="838199"/>
            <a:ext cx="2543175" cy="20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1FFFF"/>
                    </a:gs>
                    <a:gs pos="50000">
                      <a:srgbClr val="D1FFFF">
                        <a:gamma/>
                        <a:shade val="46275"/>
                        <a:invGamma/>
                      </a:srgbClr>
                    </a:gs>
                    <a:gs pos="100000">
                      <a:srgbClr val="D1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4500" r="11939" b="2455"/>
          <a:stretch/>
        </p:blipFill>
        <p:spPr bwMode="auto">
          <a:xfrm>
            <a:off x="7581900" y="876299"/>
            <a:ext cx="1409700" cy="252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1FFFF"/>
                    </a:gs>
                    <a:gs pos="50000">
                      <a:srgbClr val="D1FFFF">
                        <a:gamma/>
                        <a:shade val="46275"/>
                        <a:invGamma/>
                      </a:srgbClr>
                    </a:gs>
                    <a:gs pos="100000">
                      <a:srgbClr val="D1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984750" y="823913"/>
            <a:ext cx="4032250" cy="26892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Proximity focusing</a:t>
            </a:r>
          </a:p>
          <a:p>
            <a:pPr>
              <a:spcBef>
                <a:spcPts val="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thin radiator </a:t>
            </a:r>
          </a:p>
          <a:p>
            <a:pPr>
              <a:spcBef>
                <a:spcPts val="0"/>
              </a:spcBef>
              <a:buClr>
                <a:srgbClr val="0000FF"/>
              </a:buClr>
            </a:pP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(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liquid, solid)</a:t>
            </a:r>
          </a:p>
          <a:p>
            <a:pPr>
              <a:spcBef>
                <a:spcPts val="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Effective at 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low </a:t>
            </a:r>
            <a:endParaRPr lang="en-GB" sz="16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0000FF"/>
              </a:buClr>
            </a:pP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momenta </a:t>
            </a:r>
            <a:endParaRPr lang="en-GB" sz="1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0000FF"/>
              </a:buClr>
            </a:pP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(p 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&lt; 5-6 </a:t>
            </a:r>
            <a:r>
              <a:rPr lang="en-GB" sz="16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GeV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/c)</a:t>
            </a:r>
          </a:p>
          <a:p>
            <a:pPr>
              <a:spcBef>
                <a:spcPts val="0"/>
              </a:spcBef>
              <a:buClr>
                <a:srgbClr val="0000FF"/>
              </a:buClr>
              <a:buFont typeface="Wingdings" charset="2"/>
              <a:buChar char="q"/>
            </a:pPr>
            <a:endParaRPr lang="en-GB" sz="1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EXAMPLES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: STAR,</a:t>
            </a:r>
          </a:p>
          <a:p>
            <a:pPr>
              <a:spcBef>
                <a:spcPts val="0"/>
              </a:spcBef>
              <a:buClr>
                <a:srgbClr val="0000FF"/>
              </a:buClr>
            </a:pP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ALICE 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HMPID, </a:t>
            </a:r>
            <a:endParaRPr lang="en-GB" sz="16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0000FF"/>
              </a:buClr>
            </a:pP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CLEO 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III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4391025"/>
            <a:ext cx="213201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1FFFF"/>
                    </a:gs>
                    <a:gs pos="50000">
                      <a:srgbClr val="D1FFFF">
                        <a:gamma/>
                        <a:shade val="46275"/>
                        <a:invGamma/>
                      </a:srgbClr>
                    </a:gs>
                    <a:gs pos="100000">
                      <a:srgbClr val="D1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518025"/>
            <a:ext cx="22479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1FFFF"/>
                    </a:gs>
                    <a:gs pos="50000">
                      <a:srgbClr val="D1FFFF">
                        <a:gamma/>
                        <a:shade val="46275"/>
                        <a:invGamma/>
                      </a:srgbClr>
                    </a:gs>
                    <a:gs pos="100000">
                      <a:srgbClr val="D1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5888" y="3989388"/>
            <a:ext cx="8899525" cy="24257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DIRC (</a:t>
            </a:r>
            <a:r>
              <a:rPr lang="en-US" sz="2000" dirty="0">
                <a:solidFill>
                  <a:srgbClr val="0000FF"/>
                </a:solidFill>
              </a:rPr>
              <a:t>Detection of Internally Reflected Cherenkov </a:t>
            </a:r>
            <a:r>
              <a:rPr lang="en-US" sz="2000" dirty="0" smtClean="0">
                <a:solidFill>
                  <a:srgbClr val="0000FF"/>
                </a:solidFill>
              </a:rPr>
              <a:t>light)</a:t>
            </a:r>
            <a:endParaRPr lang="en-GB" sz="20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Quartz 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as radiator and as light guide</a:t>
            </a:r>
          </a:p>
          <a:p>
            <a:pPr>
              <a:spcBef>
                <a:spcPts val="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Effective 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at low momenta </a:t>
            </a:r>
          </a:p>
          <a:p>
            <a:pPr>
              <a:spcBef>
                <a:spcPts val="0"/>
              </a:spcBef>
              <a:buClr>
                <a:srgbClr val="0000FF"/>
              </a:buClr>
            </a:pP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(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 &lt; 5-6 </a:t>
            </a:r>
            <a:r>
              <a:rPr lang="en-GB" sz="16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GeV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/c)</a:t>
            </a:r>
          </a:p>
          <a:p>
            <a:pPr>
              <a:spcBef>
                <a:spcPts val="0"/>
              </a:spcBef>
              <a:buClr>
                <a:srgbClr val="0000FF"/>
              </a:buClr>
              <a:buFont typeface="Wingdings" charset="2"/>
              <a:buChar char="q"/>
            </a:pPr>
            <a:endParaRPr lang="en-GB" sz="1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The 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only existing DIRC was in </a:t>
            </a:r>
            <a:endParaRPr lang="en-GB" sz="16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0000FF"/>
              </a:buClr>
            </a:pP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operation </a:t>
            </a: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at </a:t>
            </a: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BABAR</a:t>
            </a:r>
          </a:p>
          <a:p>
            <a:pPr>
              <a:spcBef>
                <a:spcPts val="0"/>
              </a:spcBef>
              <a:buClr>
                <a:srgbClr val="0000FF"/>
              </a:buClr>
            </a:pPr>
            <a:r>
              <a:rPr lang="en-GB" sz="16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PANDA is planning two</a:t>
            </a:r>
            <a:endParaRPr lang="en-GB" sz="16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42900" indent="-342900">
              <a:spcBef>
                <a:spcPct val="20000"/>
              </a:spcBef>
            </a:pPr>
            <a:endParaRPr lang="en-GB" sz="22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5440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Design Equations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75" y="685800"/>
            <a:ext cx="9026525" cy="4991100"/>
          </a:xfrm>
        </p:spPr>
        <p:txBody>
          <a:bodyPr/>
          <a:lstStyle/>
          <a:p>
            <a:r>
              <a:rPr lang="en-US" sz="2000" dirty="0" smtClean="0"/>
              <a:t>Cherenkov threshold equation</a:t>
            </a:r>
            <a:r>
              <a:rPr lang="en-US" dirty="0" smtClean="0"/>
              <a:t>: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baseline="-25000" dirty="0" smtClean="0"/>
              <a:t>c</a:t>
            </a:r>
            <a:r>
              <a:rPr lang="en-US" dirty="0" smtClean="0"/>
              <a:t>= 1/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n-US" sz="2000" dirty="0"/>
              <a:t>All light is emitted at a fixed Cherenkov angle to the direction of </a:t>
            </a:r>
            <a:r>
              <a:rPr lang="en-US" sz="2000" dirty="0" smtClean="0"/>
              <a:t>flight of </a:t>
            </a:r>
            <a:r>
              <a:rPr lang="en-US" sz="2000" dirty="0"/>
              <a:t>a </a:t>
            </a:r>
            <a:r>
              <a:rPr lang="en-US" sz="2000" dirty="0" smtClean="0"/>
              <a:t>particle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baseline="-25000" dirty="0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=√(2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-1/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           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=n-1  </a:t>
            </a:r>
            <a:r>
              <a:rPr lang="en-US" dirty="0" smtClean="0"/>
              <a:t>radiator index of refraction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Symbol" charset="2"/>
                <a:cs typeface="Symbol" charset="2"/>
              </a:rPr>
              <a:t>                           </a:t>
            </a:r>
            <a:r>
              <a:rPr lang="en-US" dirty="0" smtClean="0">
                <a:latin typeface="+mj-lt"/>
                <a:cs typeface="Symbol" charset="2"/>
              </a:rPr>
              <a:t>particle velocity</a:t>
            </a:r>
          </a:p>
          <a:p>
            <a:pPr marL="0" indent="0">
              <a:buNone/>
            </a:pPr>
            <a:r>
              <a:rPr lang="en-US" dirty="0">
                <a:latin typeface="+mj-lt"/>
                <a:cs typeface="Symbol" charset="2"/>
              </a:rPr>
              <a:t> </a:t>
            </a:r>
            <a:r>
              <a:rPr lang="en-US" dirty="0" smtClean="0">
                <a:latin typeface="+mj-lt"/>
                <a:cs typeface="Symbol" charset="2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+mj-lt"/>
                <a:cs typeface="Symbol" charset="2"/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  <a:latin typeface="+mj-lt"/>
                <a:cs typeface="Symbol" charset="2"/>
              </a:rPr>
              <a:t>pe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Symbol" charset="2"/>
              </a:rPr>
              <a:t>=N</a:t>
            </a:r>
            <a:r>
              <a:rPr lang="en-US" baseline="-25000" dirty="0" smtClean="0">
                <a:solidFill>
                  <a:srgbClr val="0000FF"/>
                </a:solidFill>
                <a:latin typeface="+mj-lt"/>
                <a:cs typeface="Symbol" charset="2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Symbol" charset="2"/>
              </a:rPr>
              <a:t>L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baseline="-25000" dirty="0" smtClean="0">
                <a:solidFill>
                  <a:srgbClr val="0000FF"/>
                </a:solidFill>
                <a:latin typeface="+mj-lt"/>
                <a:cs typeface="Symbol" charset="2"/>
              </a:rPr>
              <a:t>c</a:t>
            </a:r>
            <a:r>
              <a:rPr lang="en-US" baseline="30000" dirty="0" smtClean="0">
                <a:solidFill>
                  <a:srgbClr val="0000FF"/>
                </a:solidFill>
                <a:latin typeface="+mj-lt"/>
                <a:cs typeface="Symbol" charset="2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Symbol" charset="2"/>
              </a:rPr>
              <a:t>               L</a:t>
            </a:r>
            <a:r>
              <a:rPr lang="en-US" dirty="0" smtClean="0">
                <a:latin typeface="+mj-lt"/>
                <a:cs typeface="Symbol" charset="2"/>
              </a:rPr>
              <a:t>       radiator length</a:t>
            </a:r>
          </a:p>
          <a:p>
            <a:pPr marL="0" indent="0">
              <a:buNone/>
            </a:pPr>
            <a:r>
              <a:rPr lang="en-US" dirty="0">
                <a:latin typeface="+mj-lt"/>
                <a:cs typeface="Symbol" charset="2"/>
              </a:rPr>
              <a:t> </a:t>
            </a:r>
            <a:r>
              <a:rPr lang="en-US" dirty="0" smtClean="0">
                <a:latin typeface="+mj-lt"/>
                <a:cs typeface="Symbol" charset="2"/>
              </a:rPr>
              <a:t>                             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Symbol" charset="2"/>
              </a:rPr>
              <a:t>N</a:t>
            </a:r>
            <a:r>
              <a:rPr lang="en-US" baseline="-25000" dirty="0" smtClean="0">
                <a:solidFill>
                  <a:srgbClr val="0000FF"/>
                </a:solidFill>
                <a:latin typeface="+mj-lt"/>
                <a:cs typeface="Symbol" charset="2"/>
              </a:rPr>
              <a:t>0</a:t>
            </a:r>
            <a:r>
              <a:rPr lang="en-US" dirty="0" smtClean="0">
                <a:latin typeface="+mj-lt"/>
                <a:cs typeface="Symbol" charset="2"/>
              </a:rPr>
              <a:t>     figure of merit</a:t>
            </a:r>
          </a:p>
          <a:p>
            <a:r>
              <a:rPr lang="en-US" sz="2000" dirty="0"/>
              <a:t>Transforming that light to the focal plane of a mirror transforms a </a:t>
            </a:r>
            <a:r>
              <a:rPr lang="en-US" sz="2000" dirty="0" smtClean="0"/>
              <a:t>ring in </a:t>
            </a:r>
            <a:r>
              <a:rPr lang="en-US" sz="2000" dirty="0"/>
              <a:t>angle space to a ring in </a:t>
            </a:r>
            <a:r>
              <a:rPr lang="en-US" sz="2000" dirty="0" smtClean="0"/>
              <a:t>coordinates</a:t>
            </a:r>
          </a:p>
          <a:p>
            <a:pPr marL="0" indent="0">
              <a:buNone/>
            </a:pPr>
            <a:r>
              <a:rPr lang="en-US" dirty="0">
                <a:latin typeface="+mj-lt"/>
                <a:cs typeface="Symbol" charset="2"/>
              </a:rPr>
              <a:t> </a:t>
            </a:r>
            <a:r>
              <a:rPr lang="en-US" dirty="0" smtClean="0">
                <a:latin typeface="+mj-lt"/>
                <a:cs typeface="Symbol" charset="2"/>
              </a:rPr>
              <a:t>  </a:t>
            </a:r>
            <a:r>
              <a:rPr lang="en-US" dirty="0">
                <a:solidFill>
                  <a:srgbClr val="0000FF"/>
                </a:solidFill>
                <a:cs typeface="Symbol" charset="2"/>
              </a:rPr>
              <a:t>R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=</a:t>
            </a:r>
            <a:r>
              <a:rPr lang="en-US" dirty="0" err="1" smtClean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>
                <a:solidFill>
                  <a:srgbClr val="0000FF"/>
                </a:solidFill>
                <a:cs typeface="Symbol" charset="2"/>
              </a:rPr>
              <a:t>c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                     F       </a:t>
            </a:r>
            <a:r>
              <a:rPr lang="en-US" dirty="0" smtClean="0">
                <a:cs typeface="Symbol" charset="2"/>
              </a:rPr>
              <a:t>mirror focal length</a:t>
            </a:r>
          </a:p>
          <a:p>
            <a:r>
              <a:rPr lang="en-US" sz="2000" dirty="0"/>
              <a:t>Single photon counting - statistics really applies (no charge sharing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dirty="0">
                <a:latin typeface="+mj-lt"/>
                <a:cs typeface="Symbol" charset="2"/>
              </a:rPr>
              <a:t> </a:t>
            </a:r>
            <a:r>
              <a:rPr lang="en-US" dirty="0" smtClean="0">
                <a:latin typeface="+mj-lt"/>
                <a:cs typeface="Symbol" charset="2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0000FF"/>
                </a:solidFill>
                <a:latin typeface="+mj-lt"/>
                <a:cs typeface="Symbol" charset="2"/>
              </a:rPr>
              <a:t>&lt;R&gt;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Symbol" charset="2"/>
              </a:rPr>
              <a:t>=</a:t>
            </a:r>
            <a:r>
              <a:rPr lang="en-US" dirty="0" err="1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>
                <a:solidFill>
                  <a:srgbClr val="0000FF"/>
                </a:solidFill>
                <a:cs typeface="Symbol" charset="2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+mj-lt"/>
                <a:cs typeface="Symbol" charset="2"/>
              </a:rPr>
              <a:t>/√(N</a:t>
            </a:r>
            <a:r>
              <a:rPr lang="en-US" baseline="-25000" dirty="0" smtClean="0">
                <a:solidFill>
                  <a:srgbClr val="0000FF"/>
                </a:solidFill>
                <a:latin typeface="+mj-lt"/>
                <a:cs typeface="Symbol" charset="2"/>
              </a:rPr>
              <a:t>PE)                 </a:t>
            </a:r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  <a:cs typeface="Symbol" charset="2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cs typeface="Symbol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Symbol" charset="2"/>
              </a:rPr>
              <a:t>      </a:t>
            </a:r>
            <a:r>
              <a:rPr lang="en-US" dirty="0" smtClean="0">
                <a:cs typeface="Symbol" charset="2"/>
              </a:rPr>
              <a:t>photon pixel resolution</a:t>
            </a:r>
          </a:p>
          <a:p>
            <a:r>
              <a:rPr lang="en-US" sz="2000" dirty="0"/>
              <a:t>Isochronous - all photons reach the focal plane at the same time</a:t>
            </a:r>
            <a:endParaRPr lang="en-US" sz="2000" dirty="0">
              <a:latin typeface="+mj-lt"/>
              <a:cs typeface="Symbol" charset="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1374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PHOTON </a:t>
            </a:r>
            <a:r>
              <a:rPr lang="en-GB" dirty="0" smtClean="0"/>
              <a:t>DETECTORS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DB82-9399-8040-9054-00007B3C4175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74700"/>
            <a:ext cx="9026525" cy="5918200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FontTx/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the </a:t>
            </a:r>
            <a:r>
              <a:rPr lang="en-GB" sz="2000" dirty="0">
                <a:solidFill>
                  <a:srgbClr val="0000FF"/>
                </a:solidFill>
              </a:rPr>
              <a:t>requests</a:t>
            </a:r>
            <a:r>
              <a:rPr lang="en-GB" sz="2000" dirty="0" smtClean="0">
                <a:solidFill>
                  <a:srgbClr val="0000FF"/>
                </a:solidFill>
              </a:rPr>
              <a:t>:</a:t>
            </a:r>
          </a:p>
          <a:p>
            <a:pPr marL="571500" indent="-571500">
              <a:lnSpc>
                <a:spcPct val="80000"/>
              </a:lnSpc>
              <a:buFontTx/>
              <a:buNone/>
            </a:pPr>
            <a:endParaRPr lang="en-GB" sz="1600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FF00FF"/>
                </a:solidFill>
              </a:rPr>
              <a:t>QE</a:t>
            </a:r>
            <a:r>
              <a:rPr lang="en-GB" sz="1600" dirty="0">
                <a:solidFill>
                  <a:srgbClr val="FF00FF"/>
                </a:solidFill>
              </a:rPr>
              <a:t>:</a:t>
            </a:r>
            <a:r>
              <a:rPr lang="en-GB" sz="1600" dirty="0"/>
              <a:t> high QE (above standard PMT photocathodes having peak-values of 20-25 %)</a:t>
            </a: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FF00FF"/>
                </a:solidFill>
              </a:rPr>
              <a:t>r</a:t>
            </a:r>
            <a:r>
              <a:rPr lang="en-GB" sz="1600" dirty="0">
                <a:solidFill>
                  <a:srgbClr val="FF00FF"/>
                </a:solidFill>
              </a:rPr>
              <a:t>:</a:t>
            </a:r>
            <a:r>
              <a:rPr lang="en-GB" sz="1600" dirty="0"/>
              <a:t> rate capabilities (&gt; 100 kHz/ mm</a:t>
            </a:r>
            <a:r>
              <a:rPr lang="en-GB" sz="1600" baseline="30000" dirty="0"/>
              <a:t>2</a:t>
            </a:r>
            <a:r>
              <a:rPr lang="en-GB" sz="1600" dirty="0"/>
              <a:t>)</a:t>
            </a: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FF00FF"/>
                </a:solidFill>
              </a:rPr>
              <a:t>t</a:t>
            </a:r>
            <a:r>
              <a:rPr lang="en-GB" sz="1600" dirty="0">
                <a:solidFill>
                  <a:srgbClr val="FF00FF"/>
                </a:solidFill>
              </a:rPr>
              <a:t>:</a:t>
            </a:r>
            <a:r>
              <a:rPr lang="en-GB" sz="1600" dirty="0"/>
              <a:t> time resolution below 100 </a:t>
            </a:r>
            <a:r>
              <a:rPr lang="en-GB" sz="1600" dirty="0" err="1"/>
              <a:t>ps</a:t>
            </a:r>
            <a:endParaRPr lang="en-GB" sz="1600" dirty="0"/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FF00FF"/>
                </a:solidFill>
              </a:rPr>
              <a:t>B</a:t>
            </a:r>
            <a:r>
              <a:rPr lang="en-GB" sz="1600" dirty="0">
                <a:solidFill>
                  <a:srgbClr val="FF00FF"/>
                </a:solidFill>
              </a:rPr>
              <a:t>:</a:t>
            </a:r>
            <a:r>
              <a:rPr lang="en-GB" sz="1600" dirty="0"/>
              <a:t> insensitivity to high magnetic fields (B=1T and more)</a:t>
            </a: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FF00FF"/>
                </a:solidFill>
              </a:rPr>
              <a:t>$</a:t>
            </a:r>
            <a:r>
              <a:rPr lang="en-GB" sz="1600" dirty="0">
                <a:solidFill>
                  <a:srgbClr val="FF00FF"/>
                </a:solidFill>
              </a:rPr>
              <a:t>:</a:t>
            </a:r>
            <a:r>
              <a:rPr lang="en-GB" sz="1600" dirty="0"/>
              <a:t> reasonable costs to make large systems affordable</a:t>
            </a: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FF00FF"/>
                </a:solidFill>
              </a:rPr>
              <a:t>L</a:t>
            </a:r>
            <a:r>
              <a:rPr lang="en-GB" sz="1600" dirty="0">
                <a:solidFill>
                  <a:srgbClr val="FF00FF"/>
                </a:solidFill>
              </a:rPr>
              <a:t>:</a:t>
            </a:r>
            <a:r>
              <a:rPr lang="en-GB" sz="1600" dirty="0"/>
              <a:t> Large area and wide angular acceptance of each single sensor </a:t>
            </a:r>
          </a:p>
          <a:p>
            <a:pPr marL="571500" indent="-571500">
              <a:lnSpc>
                <a:spcPct val="80000"/>
              </a:lnSpc>
              <a:buFont typeface="Wingdings" charset="0"/>
              <a:buChar char="v"/>
            </a:pPr>
            <a:endParaRPr lang="en-GB" sz="1800" dirty="0">
              <a:solidFill>
                <a:srgbClr val="0000CC"/>
              </a:solidFill>
            </a:endParaRPr>
          </a:p>
          <a:p>
            <a:pPr marL="571500" indent="-571500">
              <a:lnSpc>
                <a:spcPct val="80000"/>
              </a:lnSpc>
              <a:buFont typeface="Wingdings" charset="0"/>
              <a:buNone/>
            </a:pPr>
            <a:r>
              <a:rPr lang="en-GB" sz="2000" dirty="0">
                <a:solidFill>
                  <a:srgbClr val="0000FF"/>
                </a:solidFill>
              </a:rPr>
              <a:t>the approaches:</a:t>
            </a: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Poly</a:t>
            </a:r>
            <a:r>
              <a:rPr lang="en-GB" sz="1600" dirty="0"/>
              <a:t>- and </a:t>
            </a:r>
            <a:r>
              <a:rPr lang="en-GB" sz="1600" dirty="0" err="1"/>
              <a:t>nano</a:t>
            </a:r>
            <a:r>
              <a:rPr lang="en-GB" sz="1600" dirty="0"/>
              <a:t>-crystalline diamond-based photocathodes </a:t>
            </a:r>
            <a:r>
              <a:rPr lang="en-GB" sz="1600" dirty="0">
                <a:solidFill>
                  <a:srgbClr val="FF00FF"/>
                </a:solidFill>
              </a:rPr>
              <a:t>(QE)</a:t>
            </a: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Photocathodes </a:t>
            </a:r>
            <a:r>
              <a:rPr lang="en-GB" sz="1600" dirty="0"/>
              <a:t>based on C nanotubes </a:t>
            </a:r>
            <a:r>
              <a:rPr lang="en-GB" sz="1600" dirty="0">
                <a:solidFill>
                  <a:srgbClr val="FF00FF"/>
                </a:solidFill>
              </a:rPr>
              <a:t>(QE)</a:t>
            </a: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Hybrid </a:t>
            </a:r>
            <a:r>
              <a:rPr lang="en-GB" sz="1600" dirty="0"/>
              <a:t>avalanche photodiodes HAPD </a:t>
            </a:r>
            <a:r>
              <a:rPr lang="en-GB" sz="1600" dirty="0">
                <a:solidFill>
                  <a:srgbClr val="FF00FF"/>
                </a:solidFill>
              </a:rPr>
              <a:t>(B) </a:t>
            </a: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Si </a:t>
            </a:r>
            <a:r>
              <a:rPr lang="en-GB" sz="1600" dirty="0"/>
              <a:t>photomultipliers </a:t>
            </a:r>
            <a:r>
              <a:rPr lang="en-GB" sz="1600" dirty="0">
                <a:solidFill>
                  <a:srgbClr val="FF00FF"/>
                </a:solidFill>
              </a:rPr>
              <a:t>(</a:t>
            </a:r>
            <a:r>
              <a:rPr lang="en-GB" sz="1600" dirty="0" err="1">
                <a:solidFill>
                  <a:srgbClr val="FF00FF"/>
                </a:solidFill>
              </a:rPr>
              <a:t>QE,r,t,B</a:t>
            </a:r>
            <a:r>
              <a:rPr lang="en-GB" sz="1600" dirty="0">
                <a:solidFill>
                  <a:srgbClr val="FF00FF"/>
                </a:solidFill>
              </a:rPr>
              <a:t>)</a:t>
            </a: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</a:t>
            </a:r>
            <a:r>
              <a:rPr lang="en-GB" sz="1600" dirty="0" err="1" smtClean="0"/>
              <a:t>Microchannel</a:t>
            </a:r>
            <a:r>
              <a:rPr lang="en-GB" sz="1600" dirty="0" smtClean="0"/>
              <a:t> </a:t>
            </a:r>
            <a:r>
              <a:rPr lang="en-GB" sz="1600" dirty="0"/>
              <a:t>plate (MCP) PMTs </a:t>
            </a:r>
            <a:r>
              <a:rPr lang="en-GB" sz="1600" dirty="0">
                <a:solidFill>
                  <a:srgbClr val="FF00FF"/>
                </a:solidFill>
              </a:rPr>
              <a:t>(</a:t>
            </a:r>
            <a:r>
              <a:rPr lang="en-GB" sz="1600" dirty="0" err="1">
                <a:solidFill>
                  <a:srgbClr val="FF00FF"/>
                </a:solidFill>
              </a:rPr>
              <a:t>B,t</a:t>
            </a:r>
            <a:r>
              <a:rPr lang="en-GB" sz="1600" dirty="0">
                <a:solidFill>
                  <a:srgbClr val="FF00FF"/>
                </a:solidFill>
              </a:rPr>
              <a:t>)</a:t>
            </a: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</a:t>
            </a:r>
            <a:r>
              <a:rPr lang="en-US" sz="1600" dirty="0"/>
              <a:t>Micro Pattern Gas </a:t>
            </a:r>
            <a:r>
              <a:rPr lang="en-US" sz="1600" dirty="0" smtClean="0"/>
              <a:t>Detectors (</a:t>
            </a:r>
            <a:r>
              <a:rPr lang="en-GB" sz="1600" dirty="0" smtClean="0"/>
              <a:t>MPGD) </a:t>
            </a:r>
            <a:r>
              <a:rPr lang="en-GB" sz="1600" dirty="0"/>
              <a:t>+ </a:t>
            </a:r>
            <a:r>
              <a:rPr lang="en-GB" sz="1600" dirty="0" err="1"/>
              <a:t>CsI</a:t>
            </a:r>
            <a:r>
              <a:rPr lang="en-GB" sz="1600" dirty="0"/>
              <a:t> </a:t>
            </a:r>
            <a:r>
              <a:rPr lang="en-GB" sz="1600" dirty="0">
                <a:solidFill>
                  <a:srgbClr val="FF00FF"/>
                </a:solidFill>
              </a:rPr>
              <a:t>(r, B, $</a:t>
            </a:r>
            <a:r>
              <a:rPr lang="en-GB" sz="1600" dirty="0" smtClean="0">
                <a:solidFill>
                  <a:srgbClr val="FF00FF"/>
                </a:solidFill>
              </a:rPr>
              <a:t>)</a:t>
            </a:r>
            <a:endParaRPr lang="en-GB" sz="1600" dirty="0">
              <a:solidFill>
                <a:srgbClr val="FF00FF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GB" sz="1600" dirty="0" smtClean="0"/>
              <a:t> Large</a:t>
            </a:r>
            <a:r>
              <a:rPr lang="en-GB" sz="1600" dirty="0"/>
              <a:t>, wide aperture (</a:t>
            </a:r>
            <a:r>
              <a:rPr lang="en-GB" sz="1600" dirty="0" err="1"/>
              <a:t>hybride</a:t>
            </a:r>
            <a:r>
              <a:rPr lang="en-GB" sz="1600" dirty="0"/>
              <a:t>) PMTs </a:t>
            </a:r>
            <a:r>
              <a:rPr lang="en-GB" sz="1600" dirty="0">
                <a:solidFill>
                  <a:srgbClr val="FF00FF"/>
                </a:solidFill>
              </a:rPr>
              <a:t>(L</a:t>
            </a:r>
            <a:r>
              <a:rPr lang="en-GB" sz="1800" dirty="0">
                <a:solidFill>
                  <a:srgbClr val="FF00FF"/>
                </a:solidFill>
              </a:rPr>
              <a:t>)</a:t>
            </a:r>
          </a:p>
          <a:p>
            <a:pPr marL="571500" indent="-571500">
              <a:lnSpc>
                <a:spcPct val="80000"/>
              </a:lnSpc>
              <a:buFontTx/>
              <a:buNone/>
            </a:pPr>
            <a:endParaRPr lang="en-GB" sz="1800" dirty="0">
              <a:solidFill>
                <a:srgbClr val="0000CC"/>
              </a:solidFill>
            </a:endParaRPr>
          </a:p>
        </p:txBody>
      </p:sp>
      <p:sp>
        <p:nvSpPr>
          <p:cNvPr id="34820" name="AutoShape 4"/>
          <p:cNvSpPr>
            <a:spLocks/>
          </p:cNvSpPr>
          <p:nvPr/>
        </p:nvSpPr>
        <p:spPr bwMode="auto">
          <a:xfrm rot="10800000" flipH="1">
            <a:off x="4432301" y="4848225"/>
            <a:ext cx="215900" cy="282575"/>
          </a:xfrm>
          <a:prstGeom prst="rightBrace">
            <a:avLst>
              <a:gd name="adj1" fmla="val 23333"/>
              <a:gd name="adj2" fmla="val 51648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1FFFF"/>
                    </a:gs>
                    <a:gs pos="50000">
                      <a:srgbClr val="D1FFFF">
                        <a:gamma/>
                        <a:shade val="46275"/>
                        <a:invGamma/>
                      </a:srgbClr>
                    </a:gs>
                    <a:gs pos="100000">
                      <a:srgbClr val="D1FFF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657725" y="4878388"/>
            <a:ext cx="1701800" cy="596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en-GB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astroparticle</a:t>
            </a:r>
            <a:r>
              <a:rPr kumimoji="0" lang="en-GB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 experiments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742113" y="3268663"/>
            <a:ext cx="1258887" cy="76358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0" lang="en-GB" sz="16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promising</a:t>
            </a:r>
          </a:p>
          <a:p>
            <a:pPr eaLnBrk="0" hangingPunct="0">
              <a:lnSpc>
                <a:spcPct val="90000"/>
              </a:lnSpc>
            </a:pPr>
            <a:r>
              <a:rPr kumimoji="0" lang="en-GB" sz="16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for a far </a:t>
            </a:r>
          </a:p>
          <a:p>
            <a:pPr eaLnBrk="0" hangingPunct="0">
              <a:lnSpc>
                <a:spcPct val="90000"/>
              </a:lnSpc>
            </a:pPr>
            <a:r>
              <a:rPr kumimoji="0" lang="en-GB" sz="16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future</a:t>
            </a:r>
          </a:p>
        </p:txBody>
      </p:sp>
      <p:sp>
        <p:nvSpPr>
          <p:cNvPr id="34823" name="AutoShape 7"/>
          <p:cNvSpPr>
            <a:spLocks/>
          </p:cNvSpPr>
          <p:nvPr/>
        </p:nvSpPr>
        <p:spPr bwMode="auto">
          <a:xfrm rot="10800000" flipH="1">
            <a:off x="6535738" y="3295650"/>
            <a:ext cx="206375" cy="577850"/>
          </a:xfrm>
          <a:prstGeom prst="rightBrace">
            <a:avLst>
              <a:gd name="adj1" fmla="val 23333"/>
              <a:gd name="adj2" fmla="val 51648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1FFFF"/>
                    </a:gs>
                    <a:gs pos="50000">
                      <a:srgbClr val="D1FFFF">
                        <a:gamma/>
                        <a:shade val="46275"/>
                        <a:invGamma/>
                      </a:srgbClr>
                    </a:gs>
                    <a:gs pos="100000">
                      <a:srgbClr val="D1FFF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04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PHOTON </a:t>
            </a:r>
            <a:r>
              <a:rPr lang="en-GB" dirty="0" smtClean="0"/>
              <a:t>DETECTORS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B51D-1549-224C-A20F-ADF45C0D4179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85800"/>
            <a:ext cx="9026525" cy="5918200"/>
          </a:xfrm>
        </p:spPr>
        <p:txBody>
          <a:bodyPr/>
          <a:lstStyle/>
          <a:p>
            <a:pPr marL="571500" indent="-571500">
              <a:lnSpc>
                <a:spcPct val="70000"/>
              </a:lnSpc>
              <a:buFontTx/>
              <a:buNone/>
            </a:pPr>
            <a:r>
              <a:rPr lang="en-GB" sz="2000" u="sng" dirty="0">
                <a:solidFill>
                  <a:srgbClr val="0000FF"/>
                </a:solidFill>
                <a:latin typeface="+mj-lt"/>
              </a:rPr>
              <a:t>single</a:t>
            </a:r>
            <a:r>
              <a:rPr lang="en-GB" sz="2000" dirty="0">
                <a:solidFill>
                  <a:srgbClr val="0000FF"/>
                </a:solidFill>
                <a:latin typeface="+mj-lt"/>
              </a:rPr>
              <a:t> photon detectors </a:t>
            </a:r>
            <a:r>
              <a:rPr lang="en-GB" sz="2000" dirty="0" smtClean="0">
                <a:solidFill>
                  <a:srgbClr val="0000FF"/>
                </a:solidFill>
                <a:latin typeface="+mj-lt"/>
              </a:rPr>
              <a:t>:</a:t>
            </a:r>
            <a:endParaRPr lang="en-GB" sz="1800" dirty="0">
              <a:latin typeface="+mj-lt"/>
            </a:endParaRPr>
          </a:p>
          <a:p>
            <a:pPr marL="571500" indent="-571500">
              <a:lnSpc>
                <a:spcPct val="70000"/>
              </a:lnSpc>
              <a:buFontTx/>
              <a:buNone/>
            </a:pPr>
            <a:r>
              <a:rPr lang="en-GB" sz="2000" dirty="0">
                <a:solidFill>
                  <a:srgbClr val="0000CC"/>
                </a:solidFill>
                <a:latin typeface="+mj-lt"/>
              </a:rPr>
              <a:t>	</a:t>
            </a:r>
            <a:r>
              <a:rPr lang="en-GB" sz="2000" dirty="0" smtClean="0">
                <a:solidFill>
                  <a:srgbClr val="0000CC"/>
                </a:solidFill>
                <a:latin typeface="+mj-lt"/>
              </a:rPr>
              <a:t>    </a:t>
            </a:r>
            <a:r>
              <a:rPr lang="en-GB" sz="1800" u="sng" dirty="0" smtClean="0">
                <a:latin typeface="+mj-lt"/>
              </a:rPr>
              <a:t>the </a:t>
            </a:r>
            <a:r>
              <a:rPr lang="en-GB" sz="1800" u="sng" dirty="0">
                <a:latin typeface="+mj-lt"/>
              </a:rPr>
              <a:t>CENTRAL QUESTION since the beginning of the RICH era</a:t>
            </a:r>
            <a:r>
              <a:rPr lang="en-GB" sz="1800" dirty="0">
                <a:solidFill>
                  <a:srgbClr val="0000CC"/>
                </a:solidFill>
                <a:latin typeface="+mj-lt"/>
              </a:rPr>
              <a:t> </a:t>
            </a:r>
          </a:p>
          <a:p>
            <a:pPr marL="571500" indent="-571500">
              <a:lnSpc>
                <a:spcPct val="70000"/>
              </a:lnSpc>
              <a:buFontTx/>
              <a:buNone/>
            </a:pPr>
            <a:endParaRPr lang="en-GB" sz="1800" dirty="0">
              <a:solidFill>
                <a:srgbClr val="0000CC"/>
              </a:solidFill>
              <a:latin typeface="+mj-lt"/>
            </a:endParaRPr>
          </a:p>
          <a:p>
            <a:pPr marL="571500" indent="-571500">
              <a:lnSpc>
                <a:spcPct val="70000"/>
              </a:lnSpc>
              <a:buFontTx/>
              <a:buNone/>
            </a:pPr>
            <a:r>
              <a:rPr lang="en-GB" sz="2000" dirty="0">
                <a:solidFill>
                  <a:srgbClr val="0000FF"/>
                </a:solidFill>
                <a:latin typeface="+mj-lt"/>
              </a:rPr>
              <a:t>3 groups </a:t>
            </a:r>
            <a:r>
              <a:rPr lang="en-GB" sz="2000" dirty="0">
                <a:latin typeface="+mj-lt"/>
              </a:rPr>
              <a:t>(with examples, not exhaustive lists)</a:t>
            </a:r>
          </a:p>
          <a:p>
            <a:pPr marL="571500" indent="-571500">
              <a:lnSpc>
                <a:spcPct val="70000"/>
              </a:lnSpc>
              <a:buFontTx/>
              <a:buNone/>
            </a:pPr>
            <a:endParaRPr lang="en-GB" sz="1800" dirty="0">
              <a:solidFill>
                <a:srgbClr val="0000CC"/>
              </a:solidFill>
              <a:latin typeface="+mj-lt"/>
            </a:endParaRPr>
          </a:p>
          <a:p>
            <a:pPr marL="571500" indent="-571500">
              <a:lnSpc>
                <a:spcPct val="70000"/>
              </a:lnSpc>
              <a:buFontTx/>
              <a:buNone/>
            </a:pPr>
            <a:r>
              <a:rPr lang="en-GB" sz="1800" dirty="0">
                <a:solidFill>
                  <a:srgbClr val="FF00FF"/>
                </a:solidFill>
                <a:latin typeface="+mj-lt"/>
              </a:rPr>
              <a:t>Vacuum based PDs</a:t>
            </a:r>
          </a:p>
          <a:p>
            <a:pPr marL="0" indent="0">
              <a:spcBef>
                <a:spcPts val="0"/>
              </a:spcBef>
            </a:pPr>
            <a:r>
              <a:rPr lang="en-GB" sz="1800" dirty="0" smtClean="0">
                <a:solidFill>
                  <a:srgbClr val="0000CC"/>
                </a:solidFill>
                <a:latin typeface="+mj-lt"/>
              </a:rPr>
              <a:t> PMTS </a:t>
            </a:r>
            <a:r>
              <a:rPr lang="en-GB" sz="1800" dirty="0">
                <a:latin typeface="+mj-lt"/>
              </a:rPr>
              <a:t>(SELEX, Hermes, </a:t>
            </a:r>
            <a:r>
              <a:rPr lang="en-GB" sz="1800" dirty="0" err="1">
                <a:latin typeface="+mj-lt"/>
              </a:rPr>
              <a:t>BaBar</a:t>
            </a:r>
            <a:r>
              <a:rPr lang="en-GB" sz="1800" dirty="0">
                <a:latin typeface="+mj-lt"/>
              </a:rPr>
              <a:t> DIRC)</a:t>
            </a:r>
          </a:p>
          <a:p>
            <a:pPr marL="0" indent="0">
              <a:spcBef>
                <a:spcPts val="0"/>
              </a:spcBef>
            </a:pPr>
            <a:r>
              <a:rPr lang="en-GB" sz="1800" dirty="0" smtClean="0">
                <a:solidFill>
                  <a:srgbClr val="0000CC"/>
                </a:solidFill>
                <a:latin typeface="+mj-lt"/>
              </a:rPr>
              <a:t> MAPMTs </a:t>
            </a:r>
            <a:r>
              <a:rPr lang="en-GB" sz="1800" dirty="0">
                <a:latin typeface="+mj-lt"/>
              </a:rPr>
              <a:t>(</a:t>
            </a:r>
            <a:r>
              <a:rPr lang="en-GB" sz="1800" dirty="0" err="1">
                <a:latin typeface="+mj-lt"/>
              </a:rPr>
              <a:t>HeraB</a:t>
            </a:r>
            <a:r>
              <a:rPr lang="en-GB" sz="1800" dirty="0">
                <a:latin typeface="+mj-lt"/>
              </a:rPr>
              <a:t>, COMPASS RICH-1 upgrade</a:t>
            </a:r>
            <a:r>
              <a:rPr lang="en-GB" sz="1800" dirty="0" smtClean="0">
                <a:latin typeface="+mj-lt"/>
              </a:rPr>
              <a:t>)</a:t>
            </a:r>
          </a:p>
          <a:p>
            <a:pPr marL="400050" lvl="1" indent="0">
              <a:spcBef>
                <a:spcPts val="0"/>
              </a:spcBef>
            </a:pPr>
            <a:r>
              <a:rPr lang="en-GB" sz="1400" dirty="0"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Flat </a:t>
            </a:r>
            <a:r>
              <a:rPr lang="en-GB" sz="1400" dirty="0" err="1">
                <a:latin typeface="+mj-lt"/>
              </a:rPr>
              <a:t>pannels</a:t>
            </a:r>
            <a:r>
              <a:rPr lang="en-GB" sz="1400" dirty="0">
                <a:latin typeface="+mj-lt"/>
              </a:rPr>
              <a:t> (various test beams, proposed for CBM)</a:t>
            </a:r>
          </a:p>
          <a:p>
            <a:pPr marL="0" indent="0">
              <a:spcBef>
                <a:spcPts val="0"/>
              </a:spcBef>
            </a:pPr>
            <a:r>
              <a:rPr lang="en-GB" sz="18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GB" sz="1800" dirty="0" err="1" smtClean="0">
                <a:solidFill>
                  <a:srgbClr val="0000CC"/>
                </a:solidFill>
                <a:latin typeface="+mj-lt"/>
              </a:rPr>
              <a:t>Hybride</a:t>
            </a:r>
            <a:r>
              <a:rPr lang="en-GB" sz="18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GB" sz="1800" dirty="0">
                <a:solidFill>
                  <a:srgbClr val="0000CC"/>
                </a:solidFill>
                <a:latin typeface="+mj-lt"/>
              </a:rPr>
              <a:t>PMTs </a:t>
            </a:r>
            <a:r>
              <a:rPr lang="en-GB" sz="1800" dirty="0">
                <a:latin typeface="+mj-lt"/>
              </a:rPr>
              <a:t>(</a:t>
            </a:r>
            <a:r>
              <a:rPr lang="en-GB" sz="1800" dirty="0" err="1">
                <a:latin typeface="+mj-lt"/>
              </a:rPr>
              <a:t>LHCb</a:t>
            </a:r>
            <a:r>
              <a:rPr lang="en-GB" sz="1800" dirty="0">
                <a:latin typeface="+mj-lt"/>
              </a:rPr>
              <a:t>)</a:t>
            </a:r>
          </a:p>
          <a:p>
            <a:pPr marL="0" indent="0">
              <a:spcBef>
                <a:spcPts val="0"/>
              </a:spcBef>
            </a:pPr>
            <a:r>
              <a:rPr lang="en-GB" sz="1800" dirty="0" smtClean="0">
                <a:solidFill>
                  <a:srgbClr val="0000CC"/>
                </a:solidFill>
                <a:latin typeface="+mj-lt"/>
              </a:rPr>
              <a:t> MCP</a:t>
            </a:r>
            <a:r>
              <a:rPr lang="en-GB" sz="1800" dirty="0">
                <a:solidFill>
                  <a:srgbClr val="0000CC"/>
                </a:solidFill>
                <a:latin typeface="+mj-lt"/>
              </a:rPr>
              <a:t>-PMT </a:t>
            </a:r>
            <a:r>
              <a:rPr lang="en-GB" sz="1800" dirty="0">
                <a:latin typeface="+mj-lt"/>
              </a:rPr>
              <a:t>(all the studies for the high time resolution applications)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1800" dirty="0" smtClean="0">
                <a:solidFill>
                  <a:srgbClr val="FF00FF"/>
                </a:solidFill>
                <a:latin typeface="+mj-lt"/>
              </a:rPr>
              <a:t>Gaseous </a:t>
            </a:r>
            <a:r>
              <a:rPr lang="en-GB" sz="1800" dirty="0">
                <a:solidFill>
                  <a:srgbClr val="FF00FF"/>
                </a:solidFill>
                <a:latin typeface="+mj-lt"/>
              </a:rPr>
              <a:t>PDs</a:t>
            </a:r>
          </a:p>
          <a:p>
            <a:pPr marL="0" indent="0">
              <a:spcBef>
                <a:spcPts val="0"/>
              </a:spcBef>
            </a:pPr>
            <a:r>
              <a:rPr lang="en-GB" sz="1800" dirty="0" smtClean="0">
                <a:solidFill>
                  <a:srgbClr val="0000CC"/>
                </a:solidFill>
                <a:latin typeface="+mj-lt"/>
              </a:rPr>
              <a:t> Organic </a:t>
            </a:r>
            <a:r>
              <a:rPr lang="en-GB" sz="1800" dirty="0">
                <a:solidFill>
                  <a:srgbClr val="0000CC"/>
                </a:solidFill>
                <a:latin typeface="+mj-lt"/>
              </a:rPr>
              <a:t>vapours - in practice only TMAE and TEA </a:t>
            </a:r>
            <a:r>
              <a:rPr lang="en-GB" sz="1800" dirty="0">
                <a:latin typeface="+mj-lt"/>
              </a:rPr>
              <a:t>(Delphi, OMEGA, SLD CRID, CLEO III)</a:t>
            </a:r>
          </a:p>
          <a:p>
            <a:pPr marL="0" indent="0">
              <a:spcBef>
                <a:spcPts val="0"/>
              </a:spcBef>
            </a:pPr>
            <a:r>
              <a:rPr lang="en-GB" sz="1800" dirty="0" smtClean="0">
                <a:solidFill>
                  <a:srgbClr val="0000CC"/>
                </a:solidFill>
                <a:latin typeface="+mj-lt"/>
              </a:rPr>
              <a:t> Solid </a:t>
            </a:r>
            <a:r>
              <a:rPr lang="en-GB" sz="1800" dirty="0">
                <a:solidFill>
                  <a:srgbClr val="0000CC"/>
                </a:solidFill>
                <a:latin typeface="+mj-lt"/>
              </a:rPr>
              <a:t>photocathodes and open geometry  </a:t>
            </a:r>
            <a:r>
              <a:rPr lang="en-GB" sz="1800" dirty="0">
                <a:latin typeface="+mj-lt"/>
              </a:rPr>
              <a:t>(HADES, COMPASS, ALICE, JLAB-HALL A)</a:t>
            </a:r>
          </a:p>
          <a:p>
            <a:pPr marL="0" indent="0">
              <a:spcBef>
                <a:spcPts val="0"/>
              </a:spcBef>
            </a:pPr>
            <a:r>
              <a:rPr lang="en-GB" sz="1800" dirty="0" smtClean="0">
                <a:solidFill>
                  <a:srgbClr val="0000CC"/>
                </a:solidFill>
                <a:latin typeface="+mj-lt"/>
              </a:rPr>
              <a:t> Solid </a:t>
            </a:r>
            <a:r>
              <a:rPr lang="en-GB" sz="1800" dirty="0">
                <a:solidFill>
                  <a:srgbClr val="0000CC"/>
                </a:solidFill>
                <a:latin typeface="+mj-lt"/>
              </a:rPr>
              <a:t>photocathodes and closed geometries </a:t>
            </a:r>
            <a:r>
              <a:rPr lang="en-GB" sz="1800" dirty="0" smtClean="0">
                <a:latin typeface="+mj-lt"/>
              </a:rPr>
              <a:t>(PHENIX </a:t>
            </a:r>
            <a:r>
              <a:rPr lang="en-GB" sz="1800" dirty="0">
                <a:latin typeface="+mj-lt"/>
              </a:rPr>
              <a:t>HBD, even if w/o imaging)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1800" dirty="0" smtClean="0">
                <a:solidFill>
                  <a:srgbClr val="FF00FF"/>
                </a:solidFill>
                <a:latin typeface="+mj-lt"/>
              </a:rPr>
              <a:t>Si </a:t>
            </a:r>
            <a:r>
              <a:rPr lang="en-GB" sz="1800" dirty="0">
                <a:solidFill>
                  <a:srgbClr val="FF00FF"/>
                </a:solidFill>
                <a:latin typeface="+mj-lt"/>
              </a:rPr>
              <a:t>PDs</a:t>
            </a:r>
          </a:p>
          <a:p>
            <a:pPr marL="0" indent="0">
              <a:spcBef>
                <a:spcPts val="0"/>
              </a:spcBef>
            </a:pPr>
            <a:r>
              <a:rPr lang="en-GB" sz="1800" dirty="0">
                <a:solidFill>
                  <a:srgbClr val="0000CC"/>
                </a:solidFill>
                <a:latin typeface="+mj-lt"/>
              </a:rPr>
              <a:t>Silicon PMs </a:t>
            </a:r>
            <a:r>
              <a:rPr lang="en-GB" sz="1800" dirty="0" smtClean="0">
                <a:latin typeface="+mj-lt"/>
              </a:rPr>
              <a:t>(only tests till now)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8576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charset="0"/>
              </a:rPr>
              <a:t>LARGE SENSITIVE AREAS </a:t>
            </a:r>
            <a:r>
              <a:rPr lang="en-GB" dirty="0"/>
              <a:t>↔ GASEOUS </a:t>
            </a:r>
            <a:r>
              <a:rPr lang="en-GB" dirty="0" smtClean="0"/>
              <a:t>PDs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F85B-340E-9941-AF39-030851572DD6}" type="slidenum">
              <a:rPr lang="en-US" altLang="ja-JP" smtClean="0"/>
              <a:pPr/>
              <a:t>8</a:t>
            </a:fld>
            <a:endParaRPr lang="en-US" altLang="ja-JP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846138"/>
            <a:ext cx="9029700" cy="5503862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q"/>
              <a:defRPr kumimoji="1" sz="2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charset="2"/>
              <a:buChar char="Ø"/>
              <a:defRPr kumimoji="1" sz="20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1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4"/>
              </a:buBlip>
              <a:defRPr kumimoji="1" sz="14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1800" dirty="0" err="1" smtClean="0"/>
              <a:t>photoconverting</a:t>
            </a:r>
            <a:r>
              <a:rPr lang="en-GB" sz="1800" dirty="0" smtClean="0"/>
              <a:t> vapours are no longer in use, a part CLEO III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GB" sz="1800" dirty="0" smtClean="0"/>
              <a:t>     </a:t>
            </a:r>
            <a:r>
              <a:rPr lang="en-GB" sz="1800" dirty="0" smtClean="0">
                <a:solidFill>
                  <a:srgbClr val="0000CC"/>
                </a:solidFill>
              </a:rPr>
              <a:t>(rates !  time resolution !)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GB" sz="1800" dirty="0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800" dirty="0" smtClean="0"/>
              <a:t>the present is represented by MWPC </a:t>
            </a:r>
            <a:r>
              <a:rPr lang="en-GB" sz="1800" dirty="0" smtClean="0">
                <a:solidFill>
                  <a:srgbClr val="0000CC"/>
                </a:solidFill>
              </a:rPr>
              <a:t>(open geometry!)</a:t>
            </a:r>
            <a:r>
              <a:rPr lang="en-GB" sz="1800" dirty="0" smtClean="0"/>
              <a:t> with </a:t>
            </a:r>
            <a:r>
              <a:rPr lang="en-GB" sz="1800" dirty="0" err="1" smtClean="0"/>
              <a:t>CsI</a:t>
            </a:r>
            <a:endParaRPr lang="en-GB" sz="1800" dirty="0" smtClean="0"/>
          </a:p>
          <a:p>
            <a:pPr lvl="1">
              <a:lnSpc>
                <a:spcPct val="80000"/>
              </a:lnSpc>
            </a:pPr>
            <a:r>
              <a:rPr lang="en-GB" sz="1600" dirty="0" smtClean="0"/>
              <a:t>the first </a:t>
            </a:r>
            <a:r>
              <a:rPr lang="en-GB" sz="1600" u="sng" dirty="0" smtClean="0"/>
              <a:t>prove</a:t>
            </a:r>
            <a:r>
              <a:rPr lang="en-GB" sz="1600" dirty="0" smtClean="0"/>
              <a:t> (in experiments !) that coupling solid photocathodes and gaseous detectors</a:t>
            </a:r>
            <a:r>
              <a:rPr lang="en-GB" sz="1600" u="sng" dirty="0" smtClean="0"/>
              <a:t> works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FF"/>
                </a:solidFill>
              </a:rPr>
              <a:t>Severe recovery time (~ 1 d) after detector trips	  </a:t>
            </a:r>
            <a:r>
              <a:rPr lang="en-GB" sz="1600" u="sng" dirty="0" smtClean="0">
                <a:solidFill>
                  <a:srgbClr val="0000FF"/>
                </a:solidFill>
              </a:rPr>
              <a:t>ion feedback </a:t>
            </a:r>
            <a:r>
              <a:rPr lang="en-GB" sz="1600" u="sng" dirty="0" smtClean="0">
                <a:solidFill>
                  <a:srgbClr val="0000FF"/>
                </a:solidFill>
                <a:sym typeface="Wingdings" charset="0"/>
              </a:rPr>
              <a:t></a:t>
            </a:r>
            <a:r>
              <a:rPr lang="en-GB" sz="1600" dirty="0" smtClean="0">
                <a:solidFill>
                  <a:srgbClr val="0000FF"/>
                </a:solidFill>
                <a:sym typeface="Wingdings" charset="0"/>
              </a:rPr>
              <a:t> </a:t>
            </a:r>
            <a:endParaRPr lang="en-GB" sz="1600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FF"/>
                </a:solidFill>
              </a:rPr>
              <a:t>Aging						  </a:t>
            </a:r>
            <a:r>
              <a:rPr lang="en-GB" sz="1600" u="sng" dirty="0" err="1" smtClean="0">
                <a:solidFill>
                  <a:srgbClr val="0000FF"/>
                </a:solidFill>
                <a:sym typeface="Wingdings" charset="0"/>
              </a:rPr>
              <a:t>CsI</a:t>
            </a:r>
            <a:r>
              <a:rPr lang="en-GB" sz="1600" u="sng" dirty="0" smtClean="0">
                <a:solidFill>
                  <a:srgbClr val="0000FF"/>
                </a:solidFill>
                <a:sym typeface="Wingdings" charset="0"/>
              </a:rPr>
              <a:t> ion</a:t>
            </a:r>
            <a:endParaRPr lang="en-GB" sz="1600" u="sng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FF"/>
                </a:solidFill>
              </a:rPr>
              <a:t>Moderate gain: &lt; 10</a:t>
            </a:r>
            <a:r>
              <a:rPr lang="en-GB" sz="1600" baseline="30000" dirty="0" smtClean="0">
                <a:solidFill>
                  <a:srgbClr val="0000FF"/>
                </a:solidFill>
              </a:rPr>
              <a:t>5 </a:t>
            </a:r>
            <a:r>
              <a:rPr lang="en-GB" sz="1600" dirty="0" smtClean="0"/>
              <a:t>(effective gain: &lt;1/2)		  </a:t>
            </a:r>
            <a:r>
              <a:rPr lang="en-GB" sz="1600" u="sng" dirty="0" smtClean="0">
                <a:solidFill>
                  <a:srgbClr val="0000FF"/>
                </a:solidFill>
              </a:rPr>
              <a:t>bombardment</a:t>
            </a:r>
          </a:p>
          <a:p>
            <a:pPr lvl="1">
              <a:lnSpc>
                <a:spcPct val="80000"/>
              </a:lnSpc>
            </a:pPr>
            <a:endParaRPr lang="en-GB" sz="1600" u="sng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FF"/>
                </a:solidFill>
              </a:rPr>
              <a:t>The way to the future: </a:t>
            </a:r>
            <a:r>
              <a:rPr lang="en-GB" sz="1800" u="sng" dirty="0" smtClean="0">
                <a:solidFill>
                  <a:srgbClr val="0000FF"/>
                </a:solidFill>
              </a:rPr>
              <a:t>ion blocking geometries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/>
              <a:t>GEM/THGEM allow for multistage detectors</a:t>
            </a:r>
          </a:p>
          <a:p>
            <a:pPr lvl="2">
              <a:lnSpc>
                <a:spcPct val="80000"/>
              </a:lnSpc>
            </a:pPr>
            <a:r>
              <a:rPr lang="en-GB" sz="1400" dirty="0" smtClean="0"/>
              <a:t>With THGEMs: High overall gain </a:t>
            </a:r>
            <a:r>
              <a:rPr lang="en-GB" sz="1400" dirty="0" smtClean="0">
                <a:latin typeface="Helvetica" charset="0"/>
              </a:rPr>
              <a:t>↔ </a:t>
            </a:r>
            <a:r>
              <a:rPr lang="en-GB" sz="1400" dirty="0" err="1" smtClean="0">
                <a:latin typeface="Helvetica" charset="0"/>
              </a:rPr>
              <a:t>pe</a:t>
            </a:r>
            <a:r>
              <a:rPr lang="en-GB" sz="1400" dirty="0" smtClean="0">
                <a:latin typeface="Helvetica" charset="0"/>
              </a:rPr>
              <a:t> det. efficiency!</a:t>
            </a:r>
          </a:p>
          <a:p>
            <a:pPr lvl="2">
              <a:lnSpc>
                <a:spcPct val="80000"/>
              </a:lnSpc>
            </a:pPr>
            <a:r>
              <a:rPr lang="en-GB" sz="1400" dirty="0" smtClean="0"/>
              <a:t>Good ion blocking (up to IFB at a few % level)</a:t>
            </a:r>
          </a:p>
          <a:p>
            <a:pPr lvl="2">
              <a:lnSpc>
                <a:spcPct val="80000"/>
              </a:lnSpc>
            </a:pPr>
            <a:r>
              <a:rPr lang="en-GB" sz="1400" dirty="0" smtClean="0"/>
              <a:t>MHSP:  IFB at 10</a:t>
            </a:r>
            <a:r>
              <a:rPr lang="en-GB" baseline="30000" dirty="0" smtClean="0"/>
              <a:t>-4</a:t>
            </a:r>
            <a:r>
              <a:rPr lang="en-GB" dirty="0" smtClean="0"/>
              <a:t> </a:t>
            </a:r>
            <a:r>
              <a:rPr lang="en-GB" sz="1400" dirty="0" smtClean="0"/>
              <a:t>level</a:t>
            </a:r>
          </a:p>
          <a:p>
            <a:pPr lvl="3">
              <a:lnSpc>
                <a:spcPct val="80000"/>
              </a:lnSpc>
            </a:pPr>
            <a:r>
              <a:rPr lang="en-GB" dirty="0" smtClean="0"/>
              <a:t>opening the way to the physicists’ dream (Philosopher’s Stone):</a:t>
            </a:r>
          </a:p>
          <a:p>
            <a:pPr lvl="3">
              <a:lnSpc>
                <a:spcPct val="80000"/>
              </a:lnSpc>
            </a:pPr>
            <a:r>
              <a:rPr lang="en-GB" dirty="0" smtClean="0">
                <a:solidFill>
                  <a:srgbClr val="0000FF"/>
                </a:solidFill>
              </a:rPr>
              <a:t>Gaseous detectors with solid photocathodes for visible light</a:t>
            </a:r>
          </a:p>
          <a:p>
            <a:pPr lvl="2">
              <a:lnSpc>
                <a:spcPct val="80000"/>
              </a:lnSpc>
              <a:buFont typeface="Wingdings" charset="0"/>
              <a:buNone/>
            </a:pPr>
            <a:r>
              <a:rPr lang="en-GB" sz="1400" dirty="0" smtClean="0">
                <a:solidFill>
                  <a:schemeClr val="hlink"/>
                </a:solidFill>
              </a:rPr>
              <a:t>					             </a:t>
            </a:r>
            <a:r>
              <a:rPr lang="en-GB" sz="1400" dirty="0" smtClean="0"/>
              <a:t>(this is for far future)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ym typeface="Wingdings" charset="0"/>
              </a:rPr>
              <a:t>PHENIX HBD </a:t>
            </a:r>
            <a:r>
              <a:rPr lang="en-GB" sz="1600" dirty="0">
                <a:sym typeface="Wingdings" charset="0"/>
              </a:rPr>
              <a:t>– first application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ffectLst/>
              </a:rPr>
              <a:t>noise performance: pedestal </a:t>
            </a:r>
            <a:r>
              <a:rPr lang="en-US" sz="1600" dirty="0" err="1">
                <a:effectLst/>
              </a:rPr>
              <a:t>rms</a:t>
            </a:r>
            <a:r>
              <a:rPr lang="en-US" sz="1600" dirty="0">
                <a:effectLst/>
              </a:rPr>
              <a:t> </a:t>
            </a:r>
            <a:r>
              <a:rPr lang="en-US" sz="1600" dirty="0">
                <a:effectLst/>
                <a:sym typeface="Symbol" charset="0"/>
              </a:rPr>
              <a:t>0.15 </a:t>
            </a:r>
            <a:r>
              <a:rPr lang="en-US" sz="1600" dirty="0" err="1">
                <a:effectLst/>
                <a:sym typeface="Symbol" charset="0"/>
              </a:rPr>
              <a:t>fC</a:t>
            </a:r>
            <a:r>
              <a:rPr lang="en-US" sz="1600" dirty="0">
                <a:effectLst/>
                <a:sym typeface="Symbol" charset="0"/>
              </a:rPr>
              <a:t> or 0.2 </a:t>
            </a:r>
            <a:r>
              <a:rPr lang="en-US" sz="1600" dirty="0" err="1">
                <a:effectLst/>
                <a:sym typeface="Symbol" charset="0"/>
              </a:rPr>
              <a:t>p.e.</a:t>
            </a:r>
            <a:r>
              <a:rPr lang="en-US" sz="1600" dirty="0">
                <a:effectLst/>
                <a:sym typeface="Symbol" charset="0"/>
              </a:rPr>
              <a:t> at a gain of 5000</a:t>
            </a:r>
            <a:r>
              <a:rPr lang="en-US" sz="1600" dirty="0" smtClean="0">
                <a:effectLst/>
                <a:sym typeface="Symbol" charset="0"/>
              </a:rPr>
              <a:t>,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600" dirty="0">
                <a:effectLst/>
                <a:sym typeface="Symbol" charset="0"/>
              </a:rPr>
              <a:t> </a:t>
            </a:r>
            <a:r>
              <a:rPr lang="en-US" sz="1600" dirty="0" smtClean="0">
                <a:effectLst/>
                <a:sym typeface="Symbol" charset="0"/>
              </a:rPr>
              <a:t>  but </a:t>
            </a:r>
            <a:r>
              <a:rPr lang="en-US" sz="1600" dirty="0">
                <a:effectLst/>
                <a:sym typeface="Symbol" charset="0"/>
              </a:rPr>
              <a:t>several </a:t>
            </a:r>
            <a:r>
              <a:rPr lang="en-US" sz="1600" dirty="0" err="1">
                <a:effectLst/>
                <a:sym typeface="Symbol" charset="0"/>
              </a:rPr>
              <a:t>pe</a:t>
            </a:r>
            <a:r>
              <a:rPr lang="en-US" sz="1600" dirty="0">
                <a:effectLst/>
                <a:sym typeface="Symbol" charset="0"/>
              </a:rPr>
              <a:t>/channel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effectLst/>
                <a:sym typeface="Symbol" charset="0"/>
              </a:rPr>
              <a:t>Photon detector – 1 m</a:t>
            </a:r>
            <a:r>
              <a:rPr lang="en-US" sz="1600" baseline="30000" dirty="0">
                <a:effectLst/>
                <a:sym typeface="Symbol" charset="0"/>
              </a:rPr>
              <a:t>2</a:t>
            </a:r>
          </a:p>
          <a:p>
            <a:pPr lvl="2">
              <a:lnSpc>
                <a:spcPct val="80000"/>
              </a:lnSpc>
              <a:buFont typeface="Wingdings" charset="0"/>
              <a:buNone/>
            </a:pPr>
            <a:endParaRPr lang="en-GB" sz="1400" dirty="0"/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>
            <a:off x="6176963" y="2327275"/>
            <a:ext cx="284162" cy="914400"/>
          </a:xfrm>
          <a:prstGeom prst="rightBrace">
            <a:avLst>
              <a:gd name="adj1" fmla="val 26816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1FFFF"/>
                    </a:gs>
                    <a:gs pos="50000">
                      <a:srgbClr val="D1FFFF">
                        <a:gamma/>
                        <a:shade val="46275"/>
                        <a:invGamma/>
                      </a:srgbClr>
                    </a:gs>
                    <a:gs pos="100000">
                      <a:srgbClr val="D1FFF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72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RADIATOR MATERIALS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E.C. Aschenauer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STAR Upgrade Workshop, UCLA, December 2011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A7B6-383F-CD40-BAB8-CCFEAAB2A80F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812800"/>
            <a:ext cx="9026525" cy="53213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GB" sz="2000" dirty="0" smtClean="0">
                <a:solidFill>
                  <a:srgbClr val="0000FF"/>
                </a:solidFill>
              </a:rPr>
              <a:t> the </a:t>
            </a:r>
            <a:r>
              <a:rPr lang="en-GB" sz="2000" dirty="0">
                <a:solidFill>
                  <a:srgbClr val="0000FF"/>
                </a:solidFill>
              </a:rPr>
              <a:t>“low momentum” domain &lt;10 </a:t>
            </a:r>
            <a:r>
              <a:rPr lang="en-GB" sz="2000" dirty="0" err="1">
                <a:solidFill>
                  <a:srgbClr val="0000FF"/>
                </a:solidFill>
              </a:rPr>
              <a:t>GeV</a:t>
            </a:r>
            <a:r>
              <a:rPr lang="en-GB" sz="2000" dirty="0">
                <a:solidFill>
                  <a:srgbClr val="0000FF"/>
                </a:solidFill>
              </a:rPr>
              <a:t>/c: </a:t>
            </a:r>
            <a:r>
              <a:rPr lang="en-GB" sz="2000" dirty="0"/>
              <a:t>Aerogel </a:t>
            </a:r>
            <a:r>
              <a:rPr lang="en-GB" sz="2000" dirty="0" err="1"/>
              <a:t>vs</a:t>
            </a:r>
            <a:r>
              <a:rPr lang="en-GB" sz="2000" dirty="0"/>
              <a:t> quartz</a:t>
            </a:r>
            <a:r>
              <a:rPr lang="en-GB" dirty="0"/>
              <a:t> </a:t>
            </a:r>
          </a:p>
          <a:p>
            <a:pPr marL="1047750" lvl="1">
              <a:lnSpc>
                <a:spcPct val="80000"/>
              </a:lnSpc>
            </a:pPr>
            <a:r>
              <a:rPr lang="en-GB" sz="1800" dirty="0">
                <a:solidFill>
                  <a:srgbClr val="FF00FF"/>
                </a:solidFill>
              </a:rPr>
              <a:t>Aerogel</a:t>
            </a:r>
          </a:p>
          <a:p>
            <a:pPr marL="1562100" lvl="2">
              <a:lnSpc>
                <a:spcPct val="80000"/>
              </a:lnSpc>
            </a:pPr>
            <a:r>
              <a:rPr lang="en-GB" sz="1800" dirty="0"/>
              <a:t>Separation up to </a:t>
            </a:r>
            <a:r>
              <a:rPr lang="en-GB" sz="1800" u="sng" dirty="0"/>
              <a:t>higher momenta (but </a:t>
            </a:r>
            <a:r>
              <a:rPr lang="en-GB" sz="1800" u="sng" dirty="0" err="1"/>
              <a:t>Rayleight</a:t>
            </a:r>
            <a:r>
              <a:rPr lang="en-GB" sz="1800" u="sng" dirty="0"/>
              <a:t>, transmission …)</a:t>
            </a:r>
          </a:p>
          <a:p>
            <a:pPr marL="1562100" lvl="2">
              <a:lnSpc>
                <a:spcPct val="80000"/>
              </a:lnSpc>
            </a:pPr>
            <a:r>
              <a:rPr lang="en-GB" sz="1800" dirty="0"/>
              <a:t>Lower density </a:t>
            </a:r>
            <a:r>
              <a:rPr lang="en-GB" sz="1800" dirty="0">
                <a:sym typeface="Wingdings" charset="0"/>
              </a:rPr>
              <a:t> </a:t>
            </a:r>
            <a:r>
              <a:rPr lang="en-GB" sz="1800" u="sng" dirty="0">
                <a:sym typeface="Wingdings" charset="0"/>
              </a:rPr>
              <a:t>smaller perturbation</a:t>
            </a:r>
            <a:r>
              <a:rPr lang="en-GB" sz="1800" dirty="0">
                <a:sym typeface="Wingdings" charset="0"/>
              </a:rPr>
              <a:t> of particle trajectories, </a:t>
            </a:r>
            <a:r>
              <a:rPr lang="en-GB" sz="1800" u="sng" dirty="0">
                <a:sym typeface="Wingdings" charset="0"/>
              </a:rPr>
              <a:t>limited number</a:t>
            </a:r>
            <a:r>
              <a:rPr lang="en-GB" sz="1800" dirty="0">
                <a:sym typeface="Wingdings" charset="0"/>
              </a:rPr>
              <a:t> of photons (variable index of refraction to partially overcome)</a:t>
            </a:r>
          </a:p>
          <a:p>
            <a:pPr marL="1562100" lvl="2">
              <a:lnSpc>
                <a:spcPct val="80000"/>
              </a:lnSpc>
            </a:pPr>
            <a:r>
              <a:rPr lang="en-GB" sz="1800" u="sng" dirty="0">
                <a:sym typeface="Wingdings" charset="0"/>
              </a:rPr>
              <a:t>Progresses in aerogel production</a:t>
            </a:r>
          </a:p>
          <a:p>
            <a:pPr marL="1562100" lvl="2">
              <a:lnSpc>
                <a:spcPct val="80000"/>
              </a:lnSpc>
            </a:pPr>
            <a:endParaRPr lang="en-GB" u="sng" dirty="0">
              <a:sym typeface="Wingdings" charset="0"/>
            </a:endParaRPr>
          </a:p>
          <a:p>
            <a:pPr marL="1047750" lvl="1">
              <a:lnSpc>
                <a:spcPct val="80000"/>
              </a:lnSpc>
            </a:pPr>
            <a:r>
              <a:rPr lang="en-GB" sz="1800" dirty="0">
                <a:solidFill>
                  <a:srgbClr val="FF00FF"/>
                </a:solidFill>
                <a:sym typeface="Wingdings" charset="0"/>
              </a:rPr>
              <a:t>Quartz</a:t>
            </a:r>
          </a:p>
          <a:p>
            <a:pPr marL="1562100" lvl="2">
              <a:lnSpc>
                <a:spcPct val="80000"/>
              </a:lnSpc>
            </a:pPr>
            <a:r>
              <a:rPr lang="en-GB" sz="1800" dirty="0">
                <a:latin typeface="Symbol" charset="0"/>
                <a:sym typeface="Wingdings" charset="0"/>
              </a:rPr>
              <a:t>q</a:t>
            </a:r>
            <a:r>
              <a:rPr lang="en-GB" sz="1800" dirty="0">
                <a:sym typeface="Wingdings" charset="0"/>
              </a:rPr>
              <a:t> saturation at </a:t>
            </a:r>
            <a:r>
              <a:rPr lang="en-GB" sz="1800" u="sng" dirty="0">
                <a:sym typeface="Wingdings" charset="0"/>
              </a:rPr>
              <a:t>lower momenta (but removing chromaticity…)</a:t>
            </a:r>
          </a:p>
          <a:p>
            <a:pPr marL="1562100" lvl="2">
              <a:lnSpc>
                <a:spcPct val="80000"/>
              </a:lnSpc>
            </a:pPr>
            <a:r>
              <a:rPr lang="en-GB" sz="1800" dirty="0">
                <a:sym typeface="Wingdings" charset="0"/>
              </a:rPr>
              <a:t>high density  </a:t>
            </a:r>
            <a:r>
              <a:rPr lang="en-GB" sz="1800" u="sng" dirty="0">
                <a:sym typeface="Wingdings" charset="0"/>
              </a:rPr>
              <a:t>large number</a:t>
            </a:r>
            <a:r>
              <a:rPr lang="en-GB" sz="1800" dirty="0">
                <a:sym typeface="Wingdings" charset="0"/>
              </a:rPr>
              <a:t> of photons, </a:t>
            </a:r>
            <a:r>
              <a:rPr lang="en-GB" sz="1800" u="sng" dirty="0">
                <a:sym typeface="Wingdings" charset="0"/>
              </a:rPr>
              <a:t>trajectory perturbation</a:t>
            </a:r>
          </a:p>
          <a:p>
            <a:pPr marL="1562100" lvl="2">
              <a:lnSpc>
                <a:spcPct val="80000"/>
              </a:lnSpc>
            </a:pPr>
            <a:r>
              <a:rPr lang="en-GB" sz="1800" dirty="0">
                <a:sym typeface="Wingdings" charset="0"/>
              </a:rPr>
              <a:t>excellent transparency, excellent mechanical characteristics  </a:t>
            </a:r>
          </a:p>
          <a:p>
            <a:pPr marL="1562100" lvl="2">
              <a:lnSpc>
                <a:spcPct val="80000"/>
              </a:lnSpc>
              <a:buFontTx/>
              <a:buNone/>
            </a:pPr>
            <a:r>
              <a:rPr lang="en-GB" sz="1800" dirty="0">
                <a:sym typeface="Wingdings" charset="0"/>
              </a:rPr>
              <a:t>	</a:t>
            </a:r>
            <a:r>
              <a:rPr lang="en-GB" sz="1800" u="sng" dirty="0">
                <a:sym typeface="Wingdings" charset="0"/>
              </a:rPr>
              <a:t>detectors of the DIRC family</a:t>
            </a:r>
          </a:p>
          <a:p>
            <a:pPr marL="1562100" lvl="2">
              <a:lnSpc>
                <a:spcPct val="80000"/>
              </a:lnSpc>
              <a:buFontTx/>
              <a:buNone/>
            </a:pPr>
            <a:endParaRPr lang="en-GB" u="sng" dirty="0">
              <a:sym typeface="Wingdings" charset="0"/>
            </a:endParaRPr>
          </a:p>
          <a:p>
            <a:pPr marL="0" indent="0">
              <a:spcBef>
                <a:spcPts val="0"/>
              </a:spcBef>
            </a:pPr>
            <a:r>
              <a:rPr lang="en-GB" sz="2000" dirty="0" smtClean="0">
                <a:solidFill>
                  <a:srgbClr val="0000FF"/>
                </a:solidFill>
                <a:sym typeface="Wingdings" charset="0"/>
              </a:rPr>
              <a:t> the “high momentum” domain &gt; 10 </a:t>
            </a:r>
            <a:r>
              <a:rPr lang="en-GB" sz="2000" dirty="0" err="1" smtClean="0">
                <a:solidFill>
                  <a:srgbClr val="0000FF"/>
                </a:solidFill>
              </a:rPr>
              <a:t>GeV</a:t>
            </a:r>
            <a:r>
              <a:rPr lang="en-GB" sz="2000" dirty="0" smtClean="0">
                <a:solidFill>
                  <a:srgbClr val="0000FF"/>
                </a:solidFill>
              </a:rPr>
              <a:t>/c: </a:t>
            </a:r>
            <a:r>
              <a:rPr lang="en-GB" sz="2000" dirty="0" smtClean="0"/>
              <a:t>gas </a:t>
            </a:r>
            <a:r>
              <a:rPr lang="en-GB" sz="2000" dirty="0"/>
              <a:t>radiators</a:t>
            </a:r>
          </a:p>
          <a:p>
            <a:pPr marL="1562100" lvl="2">
              <a:lnSpc>
                <a:spcPct val="80000"/>
              </a:lnSpc>
            </a:pPr>
            <a:r>
              <a:rPr lang="en-GB" sz="1800" u="sng" dirty="0"/>
              <a:t>low density</a:t>
            </a:r>
            <a:r>
              <a:rPr lang="en-GB" sz="1800" dirty="0"/>
              <a:t> gasses for the </a:t>
            </a:r>
            <a:r>
              <a:rPr lang="en-GB" sz="1800" u="sng" dirty="0"/>
              <a:t>highest momenta</a:t>
            </a:r>
            <a:r>
              <a:rPr lang="en-GB" sz="1800" dirty="0"/>
              <a:t>  or the best resolutions (NA62)</a:t>
            </a:r>
          </a:p>
          <a:p>
            <a:pPr marL="1562100" lvl="2">
              <a:lnSpc>
                <a:spcPct val="80000"/>
              </a:lnSpc>
            </a:pPr>
            <a:r>
              <a:rPr lang="en-GB" sz="1800" dirty="0"/>
              <a:t>Still a major role played by </a:t>
            </a:r>
            <a:r>
              <a:rPr lang="en-GB" sz="1800" u="sng" dirty="0"/>
              <a:t>C-F gasses</a:t>
            </a:r>
            <a:r>
              <a:rPr lang="en-GB" sz="1800" dirty="0"/>
              <a:t>; availability of C</a:t>
            </a:r>
            <a:r>
              <a:rPr lang="en-GB" sz="1800" baseline="-25000" dirty="0"/>
              <a:t>4</a:t>
            </a:r>
            <a:r>
              <a:rPr lang="en-GB" sz="1800" dirty="0"/>
              <a:t>F</a:t>
            </a:r>
            <a:r>
              <a:rPr lang="en-GB" sz="1800" baseline="-25000" dirty="0"/>
              <a:t>10</a:t>
            </a:r>
            <a:r>
              <a:rPr lang="en-GB" sz="1800" dirty="0"/>
              <a:t> …</a:t>
            </a:r>
          </a:p>
          <a:p>
            <a:pPr marL="1562100" lvl="2">
              <a:lnSpc>
                <a:spcPct val="80000"/>
              </a:lnSpc>
            </a:pPr>
            <a:r>
              <a:rPr lang="en-GB" sz="1800" u="sng" dirty="0"/>
              <a:t>Gas systems</a:t>
            </a:r>
            <a:r>
              <a:rPr lang="en-GB" sz="1800" dirty="0"/>
              <a:t> for purity (transparency) and pressure control</a:t>
            </a:r>
          </a:p>
        </p:txBody>
      </p:sp>
      <p:pic>
        <p:nvPicPr>
          <p:cNvPr id="2" name="Picture 1" descr="LIGHT_E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1" y="1308101"/>
            <a:ext cx="4772025" cy="42576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58634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38428</TotalTime>
  <Words>2347</Words>
  <Application>Microsoft Macintosh PowerPoint</Application>
  <PresentationFormat>On-screen Show (4:3)</PresentationFormat>
  <Paragraphs>478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Crayons</vt:lpstr>
      <vt:lpstr>Equation</vt:lpstr>
      <vt:lpstr>A possible Design for a forward RICH </vt:lpstr>
      <vt:lpstr>A RICH @ STAR</vt:lpstr>
      <vt:lpstr>Needed Momentum Coverage</vt:lpstr>
      <vt:lpstr>THE FAMILY OF RICH COUNTERS</vt:lpstr>
      <vt:lpstr>RICH Design Equations</vt:lpstr>
      <vt:lpstr>SINGLE PHOTON DETECTORS</vt:lpstr>
      <vt:lpstr>SINGLE PHOTON DETECTORS</vt:lpstr>
      <vt:lpstr>LARGE SENSITIVE AREAS ↔ GASEOUS PDs</vt:lpstr>
      <vt:lpstr>RADIATOR MATERIALS</vt:lpstr>
      <vt:lpstr>AEROGEL NEWS I</vt:lpstr>
      <vt:lpstr>AEROGEL NEWS II</vt:lpstr>
      <vt:lpstr>COMPASS RICH-1</vt:lpstr>
      <vt:lpstr>COMPASS RICH-1 – UPGRADE 1/2</vt:lpstr>
      <vt:lpstr>COMPASS RICH-1 – UPGRADE 1/2</vt:lpstr>
      <vt:lpstr>HERA-B Photon Detector</vt:lpstr>
      <vt:lpstr>Most Relevant RICH Design for STAR</vt:lpstr>
      <vt:lpstr>LHC-b: 2 RICHs with 3 radiators</vt:lpstr>
      <vt:lpstr>LHC-b HPD based Photondetector </vt:lpstr>
      <vt:lpstr>LHC-b HPD based Photondetector </vt:lpstr>
      <vt:lpstr>LHC-b RICH performance</vt:lpstr>
      <vt:lpstr>Summary</vt:lpstr>
      <vt:lpstr>PowerPoint Presentation</vt:lpstr>
      <vt:lpstr>TECHNOLOGICAL ASPECTS </vt:lpstr>
      <vt:lpstr>Needed Momentum Coverage</vt:lpstr>
      <vt:lpstr>What is the best Detector concept</vt:lpstr>
      <vt:lpstr>ALICE Experiment: PID Capabilities</vt:lpstr>
      <vt:lpstr>Transition Radiation Detector</vt:lpstr>
      <vt:lpstr>Transition Radiation Detector</vt:lpstr>
      <vt:lpstr>Electron Identification Performance</vt:lpstr>
      <vt:lpstr>Offline Tracking Performance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496</cp:revision>
  <cp:lastPrinted>2010-06-10T01:25:59Z</cp:lastPrinted>
  <dcterms:created xsi:type="dcterms:W3CDTF">2011-06-20T13:18:20Z</dcterms:created>
  <dcterms:modified xsi:type="dcterms:W3CDTF">2011-12-12T19:18:39Z</dcterms:modified>
</cp:coreProperties>
</file>