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1"/>
  </p:sldMasterIdLst>
  <p:notesMasterIdLst>
    <p:notesMasterId r:id="rId27"/>
  </p:notesMasterIdLst>
  <p:handoutMasterIdLst>
    <p:handoutMasterId r:id="rId28"/>
  </p:handoutMasterIdLst>
  <p:sldIdLst>
    <p:sldId id="470" r:id="rId2"/>
    <p:sldId id="471" r:id="rId3"/>
    <p:sldId id="459" r:id="rId4"/>
    <p:sldId id="460" r:id="rId5"/>
    <p:sldId id="461" r:id="rId6"/>
    <p:sldId id="455" r:id="rId7"/>
    <p:sldId id="456" r:id="rId8"/>
    <p:sldId id="464" r:id="rId9"/>
    <p:sldId id="465" r:id="rId10"/>
    <p:sldId id="466" r:id="rId11"/>
    <p:sldId id="467" r:id="rId12"/>
    <p:sldId id="468" r:id="rId13"/>
    <p:sldId id="469" r:id="rId14"/>
    <p:sldId id="473" r:id="rId15"/>
    <p:sldId id="426" r:id="rId16"/>
    <p:sldId id="458" r:id="rId17"/>
    <p:sldId id="452" r:id="rId18"/>
    <p:sldId id="438" r:id="rId19"/>
    <p:sldId id="457" r:id="rId20"/>
    <p:sldId id="422" r:id="rId21"/>
    <p:sldId id="423" r:id="rId22"/>
    <p:sldId id="425" r:id="rId23"/>
    <p:sldId id="453" r:id="rId24"/>
    <p:sldId id="454" r:id="rId25"/>
    <p:sldId id="47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8A3"/>
    <a:srgbClr val="CCFF66"/>
    <a:srgbClr val="CC66FF"/>
    <a:srgbClr val="FF00FF"/>
    <a:srgbClr val="FF66FF"/>
    <a:srgbClr val="FFF6D2"/>
    <a:srgbClr val="66CCFF"/>
    <a:srgbClr val="0080FF"/>
    <a:srgbClr val="FFCC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54" autoAdjust="0"/>
    <p:restoredTop sz="94660"/>
  </p:normalViewPr>
  <p:slideViewPr>
    <p:cSldViewPr snapToGrid="0" snapToObjects="1" showGuides="1">
      <p:cViewPr>
        <p:scale>
          <a:sx n="125" d="100"/>
          <a:sy n="125" d="100"/>
        </p:scale>
        <p:origin x="-62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w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8" Type="http://schemas.openxmlformats.org/officeDocument/2006/relationships/image" Target="../media/image23.emf"/><Relationship Id="rId9" Type="http://schemas.openxmlformats.org/officeDocument/2006/relationships/image" Target="../media/image24.emf"/><Relationship Id="rId10" Type="http://schemas.openxmlformats.org/officeDocument/2006/relationships/image" Target="../media/image25.emf"/><Relationship Id="rId11" Type="http://schemas.openxmlformats.org/officeDocument/2006/relationships/image" Target="../media/image26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6" Type="http://schemas.openxmlformats.org/officeDocument/2006/relationships/image" Target="../media/image55.emf"/><Relationship Id="rId7" Type="http://schemas.openxmlformats.org/officeDocument/2006/relationships/image" Target="../media/image56.emf"/><Relationship Id="rId8" Type="http://schemas.openxmlformats.org/officeDocument/2006/relationships/image" Target="../media/image57.emf"/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4" Type="http://schemas.openxmlformats.org/officeDocument/2006/relationships/image" Target="../media/image73.emf"/><Relationship Id="rId5" Type="http://schemas.openxmlformats.org/officeDocument/2006/relationships/image" Target="../media/image74.emf"/><Relationship Id="rId6" Type="http://schemas.openxmlformats.org/officeDocument/2006/relationships/image" Target="../media/image75.emf"/><Relationship Id="rId1" Type="http://schemas.openxmlformats.org/officeDocument/2006/relationships/image" Target="../media/image70.emf"/><Relationship Id="rId2" Type="http://schemas.openxmlformats.org/officeDocument/2006/relationships/image" Target="../media/image7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Relationship Id="rId2" Type="http://schemas.openxmlformats.org/officeDocument/2006/relationships/image" Target="../media/image7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94E1-F114-6A44-97AB-483D51EAA8CD}" type="datetimeFigureOut">
              <a:rPr lang="en-US" smtClean="0"/>
              <a:pPr/>
              <a:t>2/26/13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E7ECC-CBA3-4845-9579-E6587E5661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637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7F3EA-3C25-F547-BF2D-324B0C4B32B8}" type="datetimeFigureOut">
              <a:rPr lang="en-US" smtClean="0"/>
              <a:pPr/>
              <a:t>2/26/13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6D76A-D2C9-F441-A00A-6D9C956C8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860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6E70DB-0F47-9A4E-9B05-1122731B8CB6}" type="slidenum">
              <a:rPr lang="it-IT"/>
              <a:pPr/>
              <a:t>4</a:t>
            </a:fld>
            <a:endParaRPr lang="it-IT"/>
          </a:p>
        </p:txBody>
      </p:sp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531371" y="6416675"/>
            <a:ext cx="518391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E.C. Aschenauer            He-3 Workshop, BNL, September 2011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652-A623-41D2-B0ED-8F1D217186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36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tx1">
              <a:lumMod val="6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16" name="Picture 15" descr="bnl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920" y="6432955"/>
            <a:ext cx="1005840" cy="368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1371" y="6416675"/>
            <a:ext cx="518391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E.C. Aschenauer            He-3 Workshop, BNL,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6099" y="211139"/>
            <a:ext cx="787399" cy="6142036"/>
          </a:xfrm>
        </p:spPr>
        <p:txBody>
          <a:bodyPr vert="eaVert" anchor="ctr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00" y="223839"/>
            <a:ext cx="7772399" cy="612933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2074" y="6416675"/>
            <a:ext cx="1113019" cy="365125"/>
          </a:xfrm>
        </p:spPr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1371" y="6416675"/>
            <a:ext cx="452184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E.C. Aschenauer            He-3 Workshop, BNL,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1371" y="6416675"/>
            <a:ext cx="518391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E.C. Aschenauer            He-3 Workshop, BNL,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1371" y="6416675"/>
            <a:ext cx="518391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E.C. Aschenauer            He-3 Workshop, BNL,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200" y="29632"/>
            <a:ext cx="7772400" cy="609264"/>
          </a:xfrm>
        </p:spPr>
        <p:txBody>
          <a:bodyPr/>
          <a:lstStyle>
            <a:lvl1pPr>
              <a:defRPr sz="3200" cap="none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1371" y="6416675"/>
            <a:ext cx="518391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E.C. Aschenauer            He-3 Workshop, BNL, September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31371" y="6416675"/>
            <a:ext cx="518391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E.C. Aschenauer            He-3 Workshop, BNL, September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bnl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843" y="6423835"/>
            <a:ext cx="1005840" cy="3683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rgbClr val="CC66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rgbClr val="CC66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207264"/>
            <a:ext cx="8229600" cy="622774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830039"/>
            <a:ext cx="4038600" cy="5466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830039"/>
            <a:ext cx="4038600" cy="54664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1371" y="6416675"/>
            <a:ext cx="518391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E.C. Aschenauer            He-3 Workshop, BNL, September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nl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843" y="6423835"/>
            <a:ext cx="1005840" cy="3683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rgbClr val="CC66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rgbClr val="CC66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200" y="12700"/>
            <a:ext cx="7772400" cy="53417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510" y="818630"/>
            <a:ext cx="4363878" cy="639762"/>
          </a:xfrm>
        </p:spPr>
        <p:txBody>
          <a:bodyPr anchor="ctr">
            <a:noAutofit/>
          </a:bodyPr>
          <a:lstStyle>
            <a:lvl1pPr marL="73152" indent="0" algn="l">
              <a:buNone/>
              <a:defRPr sz="2000" b="1">
                <a:solidFill>
                  <a:srgbClr val="FF66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97400" y="818630"/>
            <a:ext cx="4470400" cy="639762"/>
          </a:xfrm>
        </p:spPr>
        <p:txBody>
          <a:bodyPr anchor="ctr">
            <a:noAutofit/>
          </a:bodyPr>
          <a:lstStyle>
            <a:lvl1pPr marL="73152" indent="0">
              <a:buNone/>
              <a:defRPr sz="2000" b="1">
                <a:solidFill>
                  <a:srgbClr val="FF66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33510" y="1458392"/>
            <a:ext cx="4363878" cy="495999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9625" y="1458392"/>
            <a:ext cx="4422775" cy="49599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31371" y="6416675"/>
            <a:ext cx="518391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E.C. Aschenauer            He-3 Workshop, BNL, September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23" name="Picture 22" descr="bnl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843" y="6423835"/>
            <a:ext cx="1005840" cy="368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1450"/>
            <a:ext cx="8229600" cy="713178"/>
          </a:xfrm>
        </p:spPr>
        <p:txBody>
          <a:bodyPr anchor="ctr"/>
          <a:lstStyle>
            <a:lvl1pPr algn="r">
              <a:buNone/>
              <a:defRPr sz="3200" b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06400" y="986227"/>
            <a:ext cx="2794000" cy="5430447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986228"/>
            <a:ext cx="5486400" cy="54304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1371" y="6416675"/>
            <a:ext cx="518391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E.C. Aschenauer            He-3 Workshop, BNL, September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E.C. Aschenauer            He-3 Workshop, BNL, September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rgbClr val="CC66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rgbClr val="CC66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79243" y="21164"/>
            <a:ext cx="8739357" cy="48787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55278" y="699537"/>
            <a:ext cx="8712522" cy="56917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468683" y="6416675"/>
            <a:ext cx="1895317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E.C. Aschenauer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rgbClr val="CC66FF"/>
                </a:solidFill>
                <a:latin typeface="Comic Sans MS"/>
                <a:cs typeface="Comic Sans MS"/>
              </a:defRPr>
            </a:lvl1pPr>
          </a:lstStyle>
          <a:p>
            <a:fld id="{74E37A68-6CDC-BF4C-A518-F2B8A7ADE4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bnl-logo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2843" y="6423835"/>
            <a:ext cx="1005840" cy="3683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1" r:id="rId2"/>
    <p:sldLayoutId id="2147483730" r:id="rId3"/>
    <p:sldLayoutId id="2147483734" r:id="rId4"/>
    <p:sldLayoutId id="2147483735" r:id="rId5"/>
    <p:sldLayoutId id="2147483732" r:id="rId6"/>
    <p:sldLayoutId id="2147483733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r" rtl="0" eaLnBrk="1" latinLnBrk="0" hangingPunct="1">
        <a:spcBef>
          <a:spcPct val="0"/>
        </a:spcBef>
        <a:buNone/>
        <a:defRPr kumimoji="0" sz="3000" b="1" kern="1200" spc="-100" baseline="0">
          <a:solidFill>
            <a:srgbClr val="CC66FF"/>
          </a:solidFill>
          <a:latin typeface="Comic Sans MS"/>
          <a:ea typeface="+mj-ea"/>
          <a:cs typeface="Comic Sans M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rgbClr val="CC66FF"/>
        </a:buClr>
        <a:buSzPct val="95000"/>
        <a:buFont typeface="Wingdings" charset="2"/>
        <a:buChar char="q"/>
        <a:defRPr kumimoji="0" sz="2000" b="1" i="0" kern="1200">
          <a:solidFill>
            <a:schemeClr val="tx1"/>
          </a:solidFill>
          <a:latin typeface="Comic Sans MS"/>
          <a:ea typeface="+mn-ea"/>
          <a:cs typeface="Comic Sans MS"/>
        </a:defRPr>
      </a:lvl1pPr>
      <a:lvl2pPr marL="740664" indent="-285750" algn="l" rtl="0" eaLnBrk="1" latinLnBrk="0" hangingPunct="1">
        <a:spcBef>
          <a:spcPct val="20000"/>
        </a:spcBef>
        <a:buClr>
          <a:srgbClr val="CC66FF"/>
        </a:buClr>
        <a:buSzPct val="90000"/>
        <a:buFont typeface="Wingdings" charset="2"/>
        <a:buChar char="u"/>
        <a:defRPr kumimoji="0" sz="1800" b="1" i="0" kern="1200">
          <a:solidFill>
            <a:schemeClr val="tx1"/>
          </a:solidFill>
          <a:latin typeface="Comic Sans MS"/>
          <a:ea typeface="+mn-ea"/>
          <a:cs typeface="Comic Sans MS"/>
        </a:defRPr>
      </a:lvl2pPr>
      <a:lvl3pPr marL="996696" indent="-228600" algn="l" rtl="0" eaLnBrk="1" latinLnBrk="0" hangingPunct="1">
        <a:spcBef>
          <a:spcPct val="20000"/>
        </a:spcBef>
        <a:buClr>
          <a:srgbClr val="CC66FF"/>
        </a:buClr>
        <a:buSzPct val="150000"/>
        <a:buFont typeface="Wingdings" charset="2"/>
        <a:buChar char="§"/>
        <a:defRPr kumimoji="0" sz="1600" b="1" i="0" kern="1200">
          <a:solidFill>
            <a:schemeClr val="tx1"/>
          </a:solidFill>
          <a:latin typeface="Comic Sans MS"/>
          <a:ea typeface="+mn-ea"/>
          <a:cs typeface="Comic Sans MS"/>
        </a:defRPr>
      </a:lvl3pPr>
      <a:lvl4pPr marL="1261872" indent="-228600" algn="l" rtl="0" eaLnBrk="1" latinLnBrk="0" hangingPunct="1">
        <a:spcBef>
          <a:spcPct val="20000"/>
        </a:spcBef>
        <a:buClr>
          <a:srgbClr val="CC66FF"/>
        </a:buClr>
        <a:buFont typeface="Wingdings" charset="2"/>
        <a:buChar char="²"/>
        <a:defRPr kumimoji="0" sz="1400" b="1" i="0" kern="1200">
          <a:solidFill>
            <a:schemeClr val="tx1"/>
          </a:solidFill>
          <a:latin typeface="Comic Sans MS"/>
          <a:ea typeface="+mn-ea"/>
          <a:cs typeface="Comic Sans MS"/>
        </a:defRPr>
      </a:lvl4pPr>
      <a:lvl5pPr marL="1481328" indent="-210312" algn="l" rtl="0" eaLnBrk="1" latinLnBrk="0" hangingPunct="1">
        <a:spcBef>
          <a:spcPct val="20000"/>
        </a:spcBef>
        <a:buClr>
          <a:srgbClr val="CC66FF"/>
        </a:buClr>
        <a:buFont typeface="Wingdings" charset="2"/>
        <a:buChar char="ü"/>
        <a:defRPr kumimoji="0" sz="1200" b="1" i="0" kern="1200">
          <a:solidFill>
            <a:schemeClr val="tx1"/>
          </a:solidFill>
          <a:latin typeface="Comic Sans MS"/>
          <a:ea typeface="+mn-ea"/>
          <a:cs typeface="Comic Sans M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Relationship Id="rId3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png"/><Relationship Id="rId3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image" Target="../media/image54.emf"/><Relationship Id="rId13" Type="http://schemas.openxmlformats.org/officeDocument/2006/relationships/oleObject" Target="../embeddings/oleObject23.bin"/><Relationship Id="rId14" Type="http://schemas.openxmlformats.org/officeDocument/2006/relationships/image" Target="../media/image55.emf"/><Relationship Id="rId15" Type="http://schemas.openxmlformats.org/officeDocument/2006/relationships/oleObject" Target="../embeddings/oleObject24.bin"/><Relationship Id="rId16" Type="http://schemas.openxmlformats.org/officeDocument/2006/relationships/image" Target="../media/image56.emf"/><Relationship Id="rId17" Type="http://schemas.openxmlformats.org/officeDocument/2006/relationships/oleObject" Target="../embeddings/oleObject25.bin"/><Relationship Id="rId18" Type="http://schemas.openxmlformats.org/officeDocument/2006/relationships/image" Target="../media/image5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51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52.e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5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5" Type="http://schemas.openxmlformats.org/officeDocument/2006/relationships/image" Target="../media/image6.png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3.emf"/><Relationship Id="rId12" Type="http://schemas.openxmlformats.org/officeDocument/2006/relationships/oleObject" Target="../embeddings/oleObject30.bin"/><Relationship Id="rId13" Type="http://schemas.openxmlformats.org/officeDocument/2006/relationships/image" Target="../media/image74.emf"/><Relationship Id="rId14" Type="http://schemas.openxmlformats.org/officeDocument/2006/relationships/oleObject" Target="../embeddings/oleObject31.bin"/><Relationship Id="rId15" Type="http://schemas.openxmlformats.org/officeDocument/2006/relationships/image" Target="../media/image7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76.png"/><Relationship Id="rId4" Type="http://schemas.openxmlformats.org/officeDocument/2006/relationships/oleObject" Target="../embeddings/oleObject26.bin"/><Relationship Id="rId5" Type="http://schemas.openxmlformats.org/officeDocument/2006/relationships/image" Target="../media/image70.e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71.emf"/><Relationship Id="rId8" Type="http://schemas.openxmlformats.org/officeDocument/2006/relationships/oleObject" Target="../embeddings/oleObject28.bin"/><Relationship Id="rId9" Type="http://schemas.openxmlformats.org/officeDocument/2006/relationships/image" Target="../media/image72.emf"/><Relationship Id="rId10" Type="http://schemas.openxmlformats.org/officeDocument/2006/relationships/oleObject" Target="../embeddings/oleObject29.bin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7.emf"/><Relationship Id="rId12" Type="http://schemas.openxmlformats.org/officeDocument/2006/relationships/oleObject" Target="../embeddings/oleObject32.bin"/><Relationship Id="rId13" Type="http://schemas.openxmlformats.org/officeDocument/2006/relationships/image" Target="../media/image77.emf"/><Relationship Id="rId14" Type="http://schemas.openxmlformats.org/officeDocument/2006/relationships/image" Target="../media/image88.emf"/><Relationship Id="rId15" Type="http://schemas.openxmlformats.org/officeDocument/2006/relationships/oleObject" Target="../embeddings/oleObject33.bin"/><Relationship Id="rId16" Type="http://schemas.openxmlformats.org/officeDocument/2006/relationships/image" Target="../media/image7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79.png"/><Relationship Id="rId4" Type="http://schemas.openxmlformats.org/officeDocument/2006/relationships/image" Target="../media/image80.emf"/><Relationship Id="rId5" Type="http://schemas.openxmlformats.org/officeDocument/2006/relationships/image" Target="../media/image81.emf"/><Relationship Id="rId6" Type="http://schemas.openxmlformats.org/officeDocument/2006/relationships/image" Target="../media/image82.emf"/><Relationship Id="rId7" Type="http://schemas.openxmlformats.org/officeDocument/2006/relationships/image" Target="../media/image83.emf"/><Relationship Id="rId8" Type="http://schemas.openxmlformats.org/officeDocument/2006/relationships/image" Target="../media/image84.png"/><Relationship Id="rId9" Type="http://schemas.openxmlformats.org/officeDocument/2006/relationships/image" Target="../media/image85.emf"/><Relationship Id="rId10" Type="http://schemas.openxmlformats.org/officeDocument/2006/relationships/image" Target="../media/image8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4" Type="http://schemas.openxmlformats.org/officeDocument/2006/relationships/image" Target="../media/image91.emf"/><Relationship Id="rId5" Type="http://schemas.openxmlformats.org/officeDocument/2006/relationships/image" Target="../media/image92.emf"/><Relationship Id="rId6" Type="http://schemas.openxmlformats.org/officeDocument/2006/relationships/image" Target="../media/image93.emf"/><Relationship Id="rId7" Type="http://schemas.openxmlformats.org/officeDocument/2006/relationships/image" Target="../media/image94.png"/><Relationship Id="rId8" Type="http://schemas.openxmlformats.org/officeDocument/2006/relationships/image" Target="../media/image82.emf"/><Relationship Id="rId9" Type="http://schemas.openxmlformats.org/officeDocument/2006/relationships/image" Target="../media/image80.emf"/><Relationship Id="rId10" Type="http://schemas.openxmlformats.org/officeDocument/2006/relationships/image" Target="../media/image83.emf"/><Relationship Id="rId11" Type="http://schemas.openxmlformats.org/officeDocument/2006/relationships/image" Target="../media/image81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95.emf"/><Relationship Id="rId5" Type="http://schemas.openxmlformats.org/officeDocument/2006/relationships/image" Target="../media/image96.tiff"/><Relationship Id="rId6" Type="http://schemas.openxmlformats.org/officeDocument/2006/relationships/hyperlink" Target="https://indico.bnl.gov/conferenceDisplay.py?confId=405" TargetMode="External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7.png"/><Relationship Id="rId3" Type="http://schemas.openxmlformats.org/officeDocument/2006/relationships/image" Target="../media/image9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12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.bin"/><Relationship Id="rId20" Type="http://schemas.openxmlformats.org/officeDocument/2006/relationships/oleObject" Target="../embeddings/oleObject12.bin"/><Relationship Id="rId21" Type="http://schemas.openxmlformats.org/officeDocument/2006/relationships/image" Target="../media/image23.emf"/><Relationship Id="rId22" Type="http://schemas.openxmlformats.org/officeDocument/2006/relationships/oleObject" Target="../embeddings/oleObject13.bin"/><Relationship Id="rId23" Type="http://schemas.openxmlformats.org/officeDocument/2006/relationships/image" Target="../media/image24.emf"/><Relationship Id="rId24" Type="http://schemas.openxmlformats.org/officeDocument/2006/relationships/oleObject" Target="../embeddings/oleObject14.bin"/><Relationship Id="rId25" Type="http://schemas.openxmlformats.org/officeDocument/2006/relationships/image" Target="../media/image25.emf"/><Relationship Id="rId26" Type="http://schemas.openxmlformats.org/officeDocument/2006/relationships/oleObject" Target="../embeddings/oleObject15.bin"/><Relationship Id="rId27" Type="http://schemas.openxmlformats.org/officeDocument/2006/relationships/image" Target="../media/image26.emf"/><Relationship Id="rId10" Type="http://schemas.openxmlformats.org/officeDocument/2006/relationships/image" Target="../media/image19.emf"/><Relationship Id="rId11" Type="http://schemas.openxmlformats.org/officeDocument/2006/relationships/oleObject" Target="../embeddings/oleObject9.bin"/><Relationship Id="rId12" Type="http://schemas.openxmlformats.org/officeDocument/2006/relationships/image" Target="../media/image20.wmf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oleObject" Target="../embeddings/oleObject10.bin"/><Relationship Id="rId17" Type="http://schemas.openxmlformats.org/officeDocument/2006/relationships/image" Target="../media/image21.emf"/><Relationship Id="rId18" Type="http://schemas.openxmlformats.org/officeDocument/2006/relationships/oleObject" Target="../embeddings/oleObject11.bin"/><Relationship Id="rId19" Type="http://schemas.openxmlformats.org/officeDocument/2006/relationships/image" Target="../media/image2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oleObject" Target="../embeddings/oleObject16.bin"/><Relationship Id="rId5" Type="http://schemas.openxmlformats.org/officeDocument/2006/relationships/image" Target="../media/image30.emf"/><Relationship Id="rId6" Type="http://schemas.openxmlformats.org/officeDocument/2006/relationships/image" Target="../media/image3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oleObject" Target="../embeddings/oleObject17.bin"/><Relationship Id="rId6" Type="http://schemas.openxmlformats.org/officeDocument/2006/relationships/image" Target="../media/image33.emf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Physics opportunities having Roman Pots @ STAR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87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pp</a:t>
            </a:r>
            <a:r>
              <a:rPr lang="en-US" dirty="0" smtClean="0"/>
              <a:t>: Decay 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8896"/>
            <a:ext cx="4419600" cy="299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283" y="638896"/>
            <a:ext cx="2119757" cy="16223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60" y="4025900"/>
            <a:ext cx="40959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b="1" u="sng" dirty="0" smtClean="0">
                <a:latin typeface="Comic Sans MS"/>
                <a:cs typeface="Comic Sans MS"/>
              </a:rPr>
              <a:t>Adding cut by cut: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leptons without cuts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66CC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66CC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: -1 &lt; </a:t>
            </a:r>
            <a:r>
              <a:rPr lang="en-US" b="1" dirty="0" smtClean="0">
                <a:solidFill>
                  <a:srgbClr val="66CC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 and </a:t>
            </a:r>
            <a:r>
              <a:rPr lang="en-US" b="1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: 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-1 &lt; </a:t>
            </a:r>
            <a:r>
              <a:rPr lang="en-US" b="1" dirty="0">
                <a:solidFill>
                  <a:srgbClr val="FF00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-0.8&lt;t</a:t>
            </a:r>
            <a:r>
              <a:rPr lang="en-US" b="1" baseline="-25000" dirty="0" smtClean="0">
                <a:solidFill>
                  <a:srgbClr val="80FF00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&lt;-0.1 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and -0.8&lt;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 smtClean="0">
                <a:solidFill>
                  <a:srgbClr val="80FF00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&lt;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-0.1 </a:t>
            </a:r>
            <a:endParaRPr lang="en-US" b="1" dirty="0" smtClean="0">
              <a:solidFill>
                <a:srgbClr val="80FF00"/>
              </a:solidFill>
              <a:latin typeface="Comic Sans MS"/>
              <a:cs typeface="Comic Sans MS"/>
            </a:endParaRPr>
          </a:p>
          <a:p>
            <a:pPr>
              <a:buClr>
                <a:srgbClr val="0000FF"/>
              </a:buClr>
            </a:pPr>
            <a:endParaRPr lang="en-US" b="1" dirty="0">
              <a:solidFill>
                <a:srgbClr val="80FF00"/>
              </a:solidFill>
              <a:latin typeface="Comic Sans MS"/>
              <a:cs typeface="Comic Sans MS"/>
            </a:endParaRPr>
          </a:p>
          <a:p>
            <a:pPr>
              <a:buClr>
                <a:srgbClr val="0000FF"/>
              </a:buClr>
            </a:pP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J/</a:t>
            </a:r>
            <a:r>
              <a:rPr lang="en-US" b="1" dirty="0" err="1" smtClean="0">
                <a:solidFill>
                  <a:srgbClr val="80FF00"/>
                </a:solidFill>
                <a:latin typeface="Comic Sans MS"/>
                <a:cs typeface="Comic Sans MS"/>
              </a:rPr>
              <a:t>Ψ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 reconstructed through </a:t>
            </a:r>
          </a:p>
          <a:p>
            <a:pPr>
              <a:buClr>
                <a:srgbClr val="0000FF"/>
              </a:buClr>
            </a:pPr>
            <a:r>
              <a:rPr lang="en-US" b="1" dirty="0" err="1" smtClean="0">
                <a:solidFill>
                  <a:srgbClr val="80FF00"/>
                </a:solidFill>
                <a:latin typeface="Comic Sans MS"/>
                <a:cs typeface="Comic Sans MS"/>
              </a:rPr>
              <a:t>e+e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- and/or </a:t>
            </a:r>
            <a:r>
              <a:rPr lang="en-US" b="1" dirty="0" err="1" smtClean="0">
                <a:solidFill>
                  <a:srgbClr val="80FF00"/>
                </a:solidFill>
                <a:latin typeface="Symbol" charset="2"/>
                <a:cs typeface="Symbol" charset="2"/>
              </a:rPr>
              <a:t>m</a:t>
            </a:r>
            <a:r>
              <a:rPr lang="en-US" b="1" dirty="0" err="1" smtClean="0">
                <a:solidFill>
                  <a:srgbClr val="80FF00"/>
                </a:solidFill>
                <a:latin typeface="Comic Sans MS"/>
                <a:cs typeface="Comic Sans MS"/>
              </a:rPr>
              <a:t>+</a:t>
            </a:r>
            <a:r>
              <a:rPr lang="en-US" b="1" dirty="0" err="1" smtClean="0">
                <a:solidFill>
                  <a:srgbClr val="80FF00"/>
                </a:solidFill>
                <a:latin typeface="Symbol" charset="2"/>
                <a:cs typeface="Symbol" charset="2"/>
              </a:rPr>
              <a:t>m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- channels</a:t>
            </a:r>
            <a:endParaRPr lang="en-US" b="1" dirty="0">
              <a:solidFill>
                <a:srgbClr val="80FF00"/>
              </a:solidFill>
              <a:latin typeface="Comic Sans MS"/>
              <a:cs typeface="Comic Sans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3169920"/>
            <a:ext cx="4480714" cy="39497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Using SARTRE:</a:t>
            </a:r>
          </a:p>
          <a:p>
            <a:r>
              <a:rPr lang="en-US" sz="1600" b="1" dirty="0" smtClean="0">
                <a:latin typeface="Comic Sans MS"/>
                <a:cs typeface="Comic Sans MS"/>
              </a:rPr>
              <a:t>Cross section 500 </a:t>
            </a:r>
            <a:r>
              <a:rPr lang="en-US" sz="1600" b="1" dirty="0" err="1" smtClean="0">
                <a:latin typeface="Comic Sans MS"/>
                <a:cs typeface="Comic Sans MS"/>
              </a:rPr>
              <a:t>GeV</a:t>
            </a:r>
            <a:r>
              <a:rPr lang="en-US" sz="1600" b="1" dirty="0" smtClean="0">
                <a:latin typeface="Comic Sans MS"/>
                <a:cs typeface="Comic Sans MS"/>
              </a:rPr>
              <a:t>: 6.9 </a:t>
            </a:r>
            <a:r>
              <a:rPr lang="en-US" sz="1600" b="1" dirty="0" err="1" smtClean="0">
                <a:latin typeface="Comic Sans MS"/>
                <a:cs typeface="Comic Sans MS"/>
              </a:rPr>
              <a:t>nb</a:t>
            </a:r>
            <a:endParaRPr lang="en-US" sz="1600" b="1" dirty="0" smtClean="0">
              <a:latin typeface="Comic Sans MS"/>
              <a:cs typeface="Comic Sans MS"/>
            </a:endParaRPr>
          </a:p>
          <a:p>
            <a:r>
              <a:rPr lang="en-US" sz="1600" b="1" dirty="0"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latin typeface="Comic Sans MS"/>
                <a:cs typeface="Comic Sans MS"/>
              </a:rPr>
              <a:t>               200 </a:t>
            </a:r>
            <a:r>
              <a:rPr lang="en-US" sz="1600" b="1" dirty="0" err="1" smtClean="0">
                <a:latin typeface="Comic Sans MS"/>
                <a:cs typeface="Comic Sans MS"/>
              </a:rPr>
              <a:t>GeV</a:t>
            </a:r>
            <a:r>
              <a:rPr lang="en-US" sz="1600" b="1" dirty="0" smtClean="0">
                <a:latin typeface="Comic Sans MS"/>
                <a:cs typeface="Comic Sans MS"/>
              </a:rPr>
              <a:t>: 1.1 </a:t>
            </a:r>
            <a:r>
              <a:rPr lang="en-US" sz="1600" b="1" dirty="0" err="1" smtClean="0">
                <a:latin typeface="Comic Sans MS"/>
                <a:cs typeface="Comic Sans MS"/>
              </a:rPr>
              <a:t>nb</a:t>
            </a:r>
            <a:endParaRPr lang="en-US" sz="1600" b="1" dirty="0" smtClean="0">
              <a:latin typeface="Comic Sans MS"/>
              <a:cs typeface="Comic Sans MS"/>
            </a:endParaRPr>
          </a:p>
          <a:p>
            <a:r>
              <a:rPr lang="en-US" sz="1600" b="1" dirty="0" smtClean="0">
                <a:latin typeface="Comic Sans MS"/>
                <a:cs typeface="Comic Sans MS"/>
              </a:rPr>
              <a:t>in agreement with theoretical calculations</a:t>
            </a:r>
          </a:p>
          <a:p>
            <a:r>
              <a:rPr lang="en-US" sz="1600" b="1" dirty="0" smtClean="0">
                <a:latin typeface="Comic Sans MS"/>
                <a:cs typeface="Comic Sans MS"/>
              </a:rPr>
              <a:t>500 </a:t>
            </a:r>
            <a:r>
              <a:rPr lang="en-US" sz="1600" b="1" dirty="0" err="1" smtClean="0">
                <a:latin typeface="Comic Sans MS"/>
                <a:cs typeface="Comic Sans MS"/>
              </a:rPr>
              <a:t>GeV</a:t>
            </a:r>
            <a:r>
              <a:rPr lang="en-US" sz="1600" b="1" dirty="0" smtClean="0">
                <a:latin typeface="Comic Sans MS"/>
                <a:cs typeface="Comic Sans MS"/>
              </a:rPr>
              <a:t>: </a:t>
            </a:r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 1600 J/</a:t>
            </a:r>
            <a:r>
              <a:rPr lang="en-US" sz="1600" b="1" dirty="0" smtClean="0">
                <a:latin typeface="Symbol" charset="2"/>
                <a:cs typeface="Symbol" charset="2"/>
                <a:sym typeface="Wingdings"/>
              </a:rPr>
              <a:t>Y  </a:t>
            </a:r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in 290 pb</a:t>
            </a:r>
            <a:r>
              <a:rPr lang="en-US" sz="1600" b="1" baseline="30000" dirty="0" smtClean="0">
                <a:latin typeface="Comic Sans MS"/>
                <a:cs typeface="Comic Sans MS"/>
                <a:sym typeface="Wingdings"/>
              </a:rPr>
              <a:t>-1</a:t>
            </a:r>
          </a:p>
          <a:p>
            <a:r>
              <a:rPr lang="en-US" sz="1600" b="1" baseline="30000" dirty="0">
                <a:latin typeface="Comic Sans MS"/>
                <a:cs typeface="Comic Sans MS"/>
                <a:sym typeface="Wingdings"/>
              </a:rPr>
              <a:t> </a:t>
            </a:r>
            <a:r>
              <a:rPr lang="en-US" sz="1600" b="1" baseline="30000" dirty="0" smtClean="0">
                <a:latin typeface="Comic Sans MS"/>
                <a:cs typeface="Comic Sans MS"/>
                <a:sym typeface="Wingdings"/>
              </a:rPr>
              <a:t>                       </a:t>
            </a:r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550 </a:t>
            </a:r>
            <a:r>
              <a:rPr lang="en-US" sz="1600" b="1" dirty="0">
                <a:latin typeface="Comic Sans MS"/>
                <a:cs typeface="Comic Sans MS"/>
                <a:sym typeface="Wingdings"/>
              </a:rPr>
              <a:t>J/</a:t>
            </a:r>
            <a:r>
              <a:rPr lang="en-US" sz="1600" b="1" dirty="0">
                <a:latin typeface="Symbol" charset="2"/>
                <a:cs typeface="Symbol" charset="2"/>
                <a:sym typeface="Wingdings"/>
              </a:rPr>
              <a:t>Y  </a:t>
            </a:r>
            <a:r>
              <a:rPr lang="en-US" sz="1600" b="1" dirty="0">
                <a:latin typeface="Comic Sans MS"/>
                <a:cs typeface="Comic Sans MS"/>
                <a:sym typeface="Wingdings"/>
              </a:rPr>
              <a:t>in </a:t>
            </a:r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100 </a:t>
            </a:r>
            <a:r>
              <a:rPr lang="en-US" sz="1600" b="1" dirty="0">
                <a:latin typeface="Comic Sans MS"/>
                <a:cs typeface="Comic Sans MS"/>
                <a:sym typeface="Wingdings"/>
              </a:rPr>
              <a:t>pb</a:t>
            </a:r>
            <a:r>
              <a:rPr lang="en-US" sz="1600" b="1" baseline="30000" dirty="0">
                <a:latin typeface="Comic Sans MS"/>
                <a:cs typeface="Comic Sans MS"/>
                <a:sym typeface="Wingdings"/>
              </a:rPr>
              <a:t>-</a:t>
            </a:r>
            <a:r>
              <a:rPr lang="en-US" sz="1600" b="1" baseline="30000" dirty="0" smtClean="0">
                <a:latin typeface="Comic Sans MS"/>
                <a:cs typeface="Comic Sans MS"/>
                <a:sym typeface="Wingdings"/>
              </a:rPr>
              <a:t>1</a:t>
            </a:r>
          </a:p>
          <a:p>
            <a:endParaRPr lang="en-US" sz="1600" b="1" baseline="30000" dirty="0">
              <a:latin typeface="Comic Sans MS"/>
              <a:cs typeface="Comic Sans MS"/>
              <a:sym typeface="Wingdings"/>
            </a:endParaRPr>
          </a:p>
          <a:p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200 </a:t>
            </a:r>
            <a:r>
              <a:rPr lang="en-US" sz="1600" b="1" dirty="0" err="1" smtClean="0">
                <a:latin typeface="Comic Sans MS"/>
                <a:cs typeface="Comic Sans MS"/>
                <a:sym typeface="Wingdings"/>
              </a:rPr>
              <a:t>GeV</a:t>
            </a:r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:  3650 </a:t>
            </a:r>
            <a:r>
              <a:rPr lang="en-US" sz="1600" b="1" dirty="0">
                <a:latin typeface="Comic Sans MS"/>
                <a:cs typeface="Comic Sans MS"/>
                <a:sym typeface="Wingdings"/>
              </a:rPr>
              <a:t>J/</a:t>
            </a:r>
            <a:r>
              <a:rPr lang="en-US" sz="1600" b="1" dirty="0">
                <a:latin typeface="Symbol" charset="2"/>
                <a:cs typeface="Symbol" charset="2"/>
                <a:sym typeface="Wingdings"/>
              </a:rPr>
              <a:t>Y  </a:t>
            </a:r>
            <a:r>
              <a:rPr lang="en-US" sz="1600" b="1" dirty="0">
                <a:latin typeface="Comic Sans MS"/>
                <a:cs typeface="Comic Sans MS"/>
                <a:sym typeface="Wingdings"/>
              </a:rPr>
              <a:t>in </a:t>
            </a:r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1800 </a:t>
            </a:r>
            <a:r>
              <a:rPr lang="en-US" sz="1600" b="1" dirty="0">
                <a:latin typeface="Comic Sans MS"/>
                <a:cs typeface="Comic Sans MS"/>
                <a:sym typeface="Wingdings"/>
              </a:rPr>
              <a:t>pb</a:t>
            </a:r>
            <a:r>
              <a:rPr lang="en-US" sz="1600" b="1" baseline="30000" dirty="0">
                <a:latin typeface="Comic Sans MS"/>
                <a:cs typeface="Comic Sans MS"/>
                <a:sym typeface="Wingdings"/>
              </a:rPr>
              <a:t>-1</a:t>
            </a:r>
          </a:p>
          <a:p>
            <a:r>
              <a:rPr lang="en-US" sz="1600" b="1" baseline="30000" dirty="0">
                <a:latin typeface="Comic Sans MS"/>
                <a:cs typeface="Comic Sans MS"/>
                <a:sym typeface="Wingdings"/>
              </a:rPr>
              <a:t> </a:t>
            </a:r>
            <a:r>
              <a:rPr lang="en-US" sz="1600" b="1" baseline="30000" dirty="0" smtClean="0">
                <a:latin typeface="Comic Sans MS"/>
                <a:cs typeface="Comic Sans MS"/>
                <a:sym typeface="Wingdings"/>
              </a:rPr>
              <a:t>                       </a:t>
            </a:r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200 </a:t>
            </a:r>
            <a:r>
              <a:rPr lang="en-US" sz="1600" b="1" dirty="0">
                <a:latin typeface="Comic Sans MS"/>
                <a:cs typeface="Comic Sans MS"/>
                <a:sym typeface="Wingdings"/>
              </a:rPr>
              <a:t>J/</a:t>
            </a:r>
            <a:r>
              <a:rPr lang="en-US" sz="1600" b="1" dirty="0">
                <a:latin typeface="Symbol" charset="2"/>
                <a:cs typeface="Symbol" charset="2"/>
                <a:sym typeface="Wingdings"/>
              </a:rPr>
              <a:t>Y  </a:t>
            </a:r>
            <a:r>
              <a:rPr lang="en-US" sz="1600" b="1" dirty="0">
                <a:latin typeface="Comic Sans MS"/>
                <a:cs typeface="Comic Sans MS"/>
                <a:sym typeface="Wingdings"/>
              </a:rPr>
              <a:t>in 100 pb</a:t>
            </a:r>
            <a:r>
              <a:rPr lang="en-US" sz="1600" b="1" baseline="30000" dirty="0">
                <a:latin typeface="Comic Sans MS"/>
                <a:cs typeface="Comic Sans MS"/>
                <a:sym typeface="Wingdings"/>
              </a:rPr>
              <a:t>-</a:t>
            </a:r>
            <a:r>
              <a:rPr lang="en-US" sz="1600" b="1" baseline="30000" dirty="0" smtClean="0">
                <a:latin typeface="Comic Sans MS"/>
                <a:cs typeface="Comic Sans MS"/>
                <a:sym typeface="Wingdings"/>
              </a:rPr>
              <a:t>1</a:t>
            </a:r>
          </a:p>
          <a:p>
            <a:endParaRPr lang="en-US" sz="1600" b="1" dirty="0" smtClean="0">
              <a:latin typeface="Comic Sans MS"/>
              <a:cs typeface="Comic Sans MS"/>
              <a:sym typeface="Wingdings"/>
            </a:endParaRPr>
          </a:p>
          <a:p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no trigger efficiencies or detector effects </a:t>
            </a:r>
          </a:p>
          <a:p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included yet </a:t>
            </a:r>
          </a:p>
          <a:p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need more statistics  </a:t>
            </a:r>
            <a:r>
              <a:rPr lang="en-US" sz="1600" b="1" dirty="0" err="1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p↑Au</a:t>
            </a:r>
            <a:endParaRPr lang="en-US" sz="1600" b="1" dirty="0">
              <a:solidFill>
                <a:srgbClr val="FF00FF"/>
              </a:solidFill>
              <a:latin typeface="Comic Sans MS"/>
              <a:cs typeface="Comic Sans MS"/>
              <a:sym typeface="Wingdings"/>
            </a:endParaRPr>
          </a:p>
          <a:p>
            <a:endParaRPr lang="en-US" sz="1600" b="1" dirty="0" smtClean="0">
              <a:latin typeface="Comic Sans MS"/>
              <a:cs typeface="Comic Sans MS"/>
            </a:endParaRPr>
          </a:p>
          <a:p>
            <a:endParaRPr lang="en-US" sz="1600" b="1" dirty="0" smtClean="0">
              <a:latin typeface="Comic Sans MS"/>
              <a:cs typeface="Comic Sans MS"/>
            </a:endParaRPr>
          </a:p>
          <a:p>
            <a:endParaRPr lang="en-US" sz="1600" b="1" dirty="0">
              <a:latin typeface="Comic Sans MS"/>
              <a:cs typeface="Comic Sans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68320" y="998220"/>
            <a:ext cx="999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all cuts</a:t>
            </a:r>
            <a:endParaRPr lang="en-US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 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n-US" dirty="0" err="1" smtClean="0"/>
              <a:t>pAu</a:t>
            </a:r>
            <a:r>
              <a:rPr lang="en-US" dirty="0" smtClean="0"/>
              <a:t>: </a:t>
            </a:r>
            <a:r>
              <a:rPr lang="en-US" dirty="0"/>
              <a:t>UPC </a:t>
            </a:r>
            <a:r>
              <a:rPr lang="en-US" dirty="0" smtClean="0"/>
              <a:t>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1" y="762637"/>
            <a:ext cx="4419600" cy="299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483" y="3419475"/>
            <a:ext cx="4419600" cy="299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80000" y="4076700"/>
            <a:ext cx="999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all cuts</a:t>
            </a:r>
            <a:endParaRPr lang="en-US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231" y="1220232"/>
            <a:ext cx="98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no cuts</a:t>
            </a:r>
            <a:endParaRPr lang="en-US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" y="4025900"/>
            <a:ext cx="40062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b="1" u="sng" dirty="0" smtClean="0">
                <a:latin typeface="Comic Sans MS"/>
                <a:cs typeface="Comic Sans MS"/>
              </a:rPr>
              <a:t>Adding cut by cut: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leptons without cuts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66CC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66CC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: -1 &lt; </a:t>
            </a:r>
            <a:r>
              <a:rPr lang="en-US" b="1" dirty="0" smtClean="0">
                <a:solidFill>
                  <a:srgbClr val="66CC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 and </a:t>
            </a:r>
            <a:r>
              <a:rPr lang="en-US" b="1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: 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-1 &lt; </a:t>
            </a:r>
            <a:r>
              <a:rPr lang="en-US" b="1" dirty="0">
                <a:solidFill>
                  <a:srgbClr val="FF00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 smtClean="0">
                <a:solidFill>
                  <a:srgbClr val="80FF00"/>
                </a:solidFill>
                <a:latin typeface="Comic Sans MS"/>
                <a:cs typeface="Comic Sans MS"/>
              </a:rPr>
              <a:t>1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&gt;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-0.016 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and -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0.2&lt;t</a:t>
            </a:r>
            <a:r>
              <a:rPr lang="en-US" b="1" baseline="-25000" dirty="0" smtClean="0">
                <a:solidFill>
                  <a:srgbClr val="80FF00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&lt;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-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0.016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715283" y="638896"/>
            <a:ext cx="2119757" cy="1622341"/>
            <a:chOff x="6715283" y="638896"/>
            <a:chExt cx="2119757" cy="162234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15283" y="638896"/>
              <a:ext cx="2119757" cy="162234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878320" y="762637"/>
              <a:ext cx="4093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Au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01251" y="756091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Au’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59600" y="1589564"/>
              <a:ext cx="2806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omic Sans MS Bold"/>
                  <a:cs typeface="Comic Sans MS Bold"/>
                </a:rPr>
                <a:t>p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00152" y="1655626"/>
              <a:ext cx="3130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omic Sans MS Bold"/>
                  <a:cs typeface="Comic Sans MS Bold"/>
                </a:rPr>
                <a:t>p</a:t>
              </a:r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’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1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 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n-US" dirty="0" err="1" smtClean="0"/>
              <a:t>pAu</a:t>
            </a:r>
            <a:r>
              <a:rPr lang="en-US" dirty="0" smtClean="0"/>
              <a:t>: </a:t>
            </a:r>
            <a:r>
              <a:rPr lang="en-US" dirty="0"/>
              <a:t>UPC </a:t>
            </a:r>
            <a:r>
              <a:rPr lang="en-US" dirty="0" smtClean="0"/>
              <a:t>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383" y="638896"/>
            <a:ext cx="2119757" cy="16223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80000" y="2743200"/>
            <a:ext cx="325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kinematics of proton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1 and 2</a:t>
            </a:r>
            <a:endParaRPr lang="en-US" dirty="0">
              <a:latin typeface="Comic Sans MS"/>
              <a:cs typeface="Comic Sans M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83760" y="3276600"/>
            <a:ext cx="4419600" cy="2997200"/>
            <a:chOff x="4668043" y="2380615"/>
            <a:chExt cx="4419600" cy="2997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8043" y="2380615"/>
              <a:ext cx="4419600" cy="29972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232400" y="2710934"/>
              <a:ext cx="1342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target: t</a:t>
              </a:r>
              <a:r>
                <a:rPr lang="en-US" b="1" baseline="-25000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2</a:t>
              </a:r>
              <a:endParaRPr lang="en-US" b="1" baseline="-25000" dirty="0">
                <a:solidFill>
                  <a:schemeClr val="bg1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2400" y="735211"/>
            <a:ext cx="4419600" cy="2997200"/>
            <a:chOff x="152400" y="431800"/>
            <a:chExt cx="4419600" cy="29972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431800"/>
              <a:ext cx="4419600" cy="29972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74813" y="780534"/>
              <a:ext cx="1169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Beam: t</a:t>
              </a:r>
              <a:r>
                <a:rPr lang="en-US" b="1" baseline="-25000" dirty="0">
                  <a:solidFill>
                    <a:schemeClr val="bg1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458720" y="29072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Au: </a:t>
            </a:r>
            <a:r>
              <a:rPr lang="en-US" b="1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g</a:t>
            </a:r>
            <a:endParaRPr lang="en-US" b="1" baseline="-250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4813" y="175918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p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: </a:t>
            </a:r>
            <a:r>
              <a:rPr lang="en-US" b="1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 err="1" smtClean="0">
                <a:solidFill>
                  <a:srgbClr val="FF00FF"/>
                </a:solidFill>
                <a:latin typeface="Symbol" charset="2"/>
                <a:cs typeface="Symbol" charset="2"/>
              </a:rPr>
              <a:t>g</a:t>
            </a:r>
            <a:endParaRPr lang="en-US" b="1" baseline="-25000" dirty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1487" y="5068808"/>
            <a:ext cx="520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Au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’</a:t>
            </a:r>
            <a:endParaRPr lang="en-US" b="1" baseline="-25000" dirty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5660" y="4705588"/>
            <a:ext cx="410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p</a:t>
            </a:r>
            <a:r>
              <a:rPr lang="en-US" b="1" baseline="-25000" dirty="0" smtClean="0">
                <a:solidFill>
                  <a:schemeClr val="bg1"/>
                </a:solidFill>
                <a:latin typeface="Comic Sans MS"/>
                <a:cs typeface="Comic Sans MS"/>
              </a:rPr>
              <a:t>’</a:t>
            </a:r>
            <a:endParaRPr lang="en-US" b="1" baseline="-250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9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pAu</a:t>
            </a:r>
            <a:r>
              <a:rPr lang="en-US" dirty="0" smtClean="0"/>
              <a:t>: Decay 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8896"/>
            <a:ext cx="4419600" cy="299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60" y="4025900"/>
            <a:ext cx="40062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b="1" u="sng" dirty="0" smtClean="0">
                <a:latin typeface="Comic Sans MS"/>
                <a:cs typeface="Comic Sans MS"/>
              </a:rPr>
              <a:t>Adding cut by cut: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leptons without cuts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66CC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66CC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: -1 &lt; </a:t>
            </a:r>
            <a:r>
              <a:rPr lang="en-US" b="1" dirty="0" smtClean="0">
                <a:solidFill>
                  <a:srgbClr val="66CC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 and </a:t>
            </a:r>
            <a:r>
              <a:rPr lang="en-US" b="1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: 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-1 &lt; </a:t>
            </a:r>
            <a:r>
              <a:rPr lang="en-US" b="1" dirty="0">
                <a:solidFill>
                  <a:srgbClr val="FF00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>
                <a:solidFill>
                  <a:srgbClr val="80FF00"/>
                </a:solidFill>
                <a:latin typeface="Comic Sans MS"/>
                <a:cs typeface="Comic Sans MS"/>
              </a:rPr>
              <a:t>1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&gt;-0.016 and -0.2&lt;t</a:t>
            </a:r>
            <a:r>
              <a:rPr lang="en-US" b="1" baseline="-25000" dirty="0">
                <a:solidFill>
                  <a:srgbClr val="80FF00"/>
                </a:solidFill>
                <a:latin typeface="Comic Sans MS"/>
                <a:cs typeface="Comic Sans MS"/>
              </a:rPr>
              <a:t>2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&lt;-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0.016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endParaRPr lang="en-US" b="1" dirty="0">
              <a:solidFill>
                <a:srgbClr val="80FF00"/>
              </a:solidFill>
              <a:latin typeface="Comic Sans MS"/>
              <a:cs typeface="Comic Sans MS"/>
            </a:endParaRPr>
          </a:p>
          <a:p>
            <a:pPr>
              <a:buClr>
                <a:srgbClr val="0000FF"/>
              </a:buClr>
            </a:pP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J/</a:t>
            </a:r>
            <a:r>
              <a:rPr lang="en-US" b="1" dirty="0" err="1" smtClean="0">
                <a:solidFill>
                  <a:srgbClr val="80FF00"/>
                </a:solidFill>
                <a:latin typeface="Comic Sans MS"/>
                <a:cs typeface="Comic Sans MS"/>
              </a:rPr>
              <a:t>Ψ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 reconstructed through </a:t>
            </a:r>
          </a:p>
          <a:p>
            <a:pPr>
              <a:buClr>
                <a:srgbClr val="0000FF"/>
              </a:buClr>
            </a:pPr>
            <a:r>
              <a:rPr lang="en-US" b="1" dirty="0" err="1" smtClean="0">
                <a:solidFill>
                  <a:srgbClr val="80FF00"/>
                </a:solidFill>
                <a:latin typeface="Comic Sans MS"/>
                <a:cs typeface="Comic Sans MS"/>
              </a:rPr>
              <a:t>e+e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- and/or </a:t>
            </a:r>
            <a:r>
              <a:rPr lang="en-US" b="1" dirty="0" err="1" smtClean="0">
                <a:solidFill>
                  <a:srgbClr val="80FF00"/>
                </a:solidFill>
                <a:latin typeface="Symbol" charset="2"/>
                <a:cs typeface="Symbol" charset="2"/>
              </a:rPr>
              <a:t>m</a:t>
            </a:r>
            <a:r>
              <a:rPr lang="en-US" b="1" dirty="0" err="1" smtClean="0">
                <a:solidFill>
                  <a:srgbClr val="80FF00"/>
                </a:solidFill>
                <a:latin typeface="Comic Sans MS"/>
                <a:cs typeface="Comic Sans MS"/>
              </a:rPr>
              <a:t>+</a:t>
            </a:r>
            <a:r>
              <a:rPr lang="en-US" b="1" dirty="0" err="1" smtClean="0">
                <a:solidFill>
                  <a:srgbClr val="80FF00"/>
                </a:solidFill>
                <a:latin typeface="Symbol" charset="2"/>
                <a:cs typeface="Symbol" charset="2"/>
              </a:rPr>
              <a:t>m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- channels</a:t>
            </a:r>
            <a:endParaRPr lang="en-US" b="1" dirty="0">
              <a:solidFill>
                <a:srgbClr val="80FF00"/>
              </a:solidFill>
              <a:latin typeface="Comic Sans MS"/>
              <a:cs typeface="Comic Sans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2997200"/>
            <a:ext cx="4480714" cy="4442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Using SARTRE:</a:t>
            </a:r>
          </a:p>
          <a:p>
            <a:r>
              <a:rPr lang="en-US" sz="1600" b="1" dirty="0" smtClean="0">
                <a:latin typeface="Comic Sans MS"/>
                <a:cs typeface="Comic Sans MS"/>
              </a:rPr>
              <a:t>Cross section 200 </a:t>
            </a:r>
            <a:r>
              <a:rPr lang="en-US" sz="1600" b="1" dirty="0" err="1" smtClean="0">
                <a:latin typeface="Comic Sans MS"/>
                <a:cs typeface="Comic Sans MS"/>
              </a:rPr>
              <a:t>GeV</a:t>
            </a:r>
            <a:r>
              <a:rPr lang="en-US" sz="1600" b="1" dirty="0" smtClean="0">
                <a:latin typeface="Comic Sans MS"/>
                <a:cs typeface="Comic Sans MS"/>
              </a:rPr>
              <a:t>: 38.5 </a:t>
            </a:r>
            <a:r>
              <a:rPr lang="en-US" sz="1600" b="1" dirty="0" err="1" smtClean="0">
                <a:latin typeface="Comic Sans MS"/>
                <a:cs typeface="Comic Sans MS"/>
              </a:rPr>
              <a:t>nb</a:t>
            </a:r>
            <a:endParaRPr lang="en-US" sz="1600" b="1" dirty="0" smtClean="0">
              <a:latin typeface="Comic Sans MS"/>
              <a:cs typeface="Comic Sans MS"/>
            </a:endParaRPr>
          </a:p>
          <a:p>
            <a:r>
              <a:rPr lang="en-US" sz="1600" b="1" dirty="0"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latin typeface="Comic Sans MS"/>
                <a:cs typeface="Comic Sans MS"/>
              </a:rPr>
              <a:t>               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200 </a:t>
            </a:r>
            <a:r>
              <a:rPr lang="en-US" sz="1600" b="1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GeV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: 1.6 10</a:t>
            </a:r>
            <a:r>
              <a:rPr lang="en-US" sz="1600" b="1" baseline="30000" dirty="0" smtClean="0">
                <a:solidFill>
                  <a:srgbClr val="FF00FF"/>
                </a:solidFill>
                <a:latin typeface="Comic Sans MS"/>
                <a:cs typeface="Comic Sans MS"/>
              </a:rPr>
              <a:t>3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 </a:t>
            </a:r>
            <a:r>
              <a:rPr lang="en-US" sz="1600" b="1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nb</a:t>
            </a:r>
            <a:endParaRPr lang="en-US" sz="1600" b="1" dirty="0" smtClean="0">
              <a:solidFill>
                <a:srgbClr val="FF00FF"/>
              </a:solidFill>
              <a:latin typeface="Comic Sans MS"/>
              <a:cs typeface="Comic Sans MS"/>
            </a:endParaRPr>
          </a:p>
          <a:p>
            <a:r>
              <a:rPr lang="en-US" sz="1600" b="1" dirty="0" smtClean="0">
                <a:latin typeface="Comic Sans MS"/>
                <a:cs typeface="Comic Sans MS"/>
              </a:rPr>
              <a:t>in agreement with theoretical calculations</a:t>
            </a:r>
          </a:p>
          <a:p>
            <a:r>
              <a:rPr lang="en-US" sz="1600" b="1" dirty="0">
                <a:latin typeface="Comic Sans MS"/>
                <a:cs typeface="Comic Sans MS"/>
              </a:rPr>
              <a:t>2</a:t>
            </a:r>
            <a:r>
              <a:rPr lang="en-US" sz="1600" b="1" dirty="0" smtClean="0">
                <a:latin typeface="Comic Sans MS"/>
                <a:cs typeface="Comic Sans MS"/>
              </a:rPr>
              <a:t>00 </a:t>
            </a:r>
            <a:r>
              <a:rPr lang="en-US" sz="1600" b="1" dirty="0" err="1" smtClean="0">
                <a:latin typeface="Comic Sans MS"/>
                <a:cs typeface="Comic Sans MS"/>
              </a:rPr>
              <a:t>GeV</a:t>
            </a:r>
            <a:r>
              <a:rPr lang="en-US" sz="1600" b="1" dirty="0" smtClean="0">
                <a:latin typeface="Comic Sans MS"/>
                <a:cs typeface="Comic Sans MS"/>
              </a:rPr>
              <a:t>: </a:t>
            </a:r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 5450 J/</a:t>
            </a:r>
            <a:r>
              <a:rPr lang="en-US" sz="1600" b="1" dirty="0" smtClean="0">
                <a:latin typeface="Symbol" charset="2"/>
                <a:cs typeface="Symbol" charset="2"/>
                <a:sym typeface="Wingdings"/>
              </a:rPr>
              <a:t>Y  </a:t>
            </a:r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in 51 pb</a:t>
            </a:r>
            <a:r>
              <a:rPr lang="en-US" sz="1600" b="1" baseline="30000" dirty="0" smtClean="0">
                <a:latin typeface="Comic Sans MS"/>
                <a:cs typeface="Comic Sans MS"/>
                <a:sym typeface="Wingdings"/>
              </a:rPr>
              <a:t>-1</a:t>
            </a:r>
          </a:p>
          <a:p>
            <a:r>
              <a:rPr lang="en-US" sz="1600" b="1" baseline="30000" dirty="0">
                <a:latin typeface="Comic Sans MS"/>
                <a:cs typeface="Comic Sans MS"/>
                <a:sym typeface="Wingdings"/>
              </a:rPr>
              <a:t> </a:t>
            </a:r>
            <a:r>
              <a:rPr lang="en-US" sz="1600" b="1" baseline="30000" dirty="0" smtClean="0">
                <a:latin typeface="Comic Sans MS"/>
                <a:cs typeface="Comic Sans MS"/>
                <a:sym typeface="Wingdings"/>
              </a:rPr>
              <a:t>                   </a:t>
            </a:r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11000 </a:t>
            </a:r>
            <a:r>
              <a:rPr lang="en-US" sz="1600" b="1" dirty="0">
                <a:latin typeface="Comic Sans MS"/>
                <a:cs typeface="Comic Sans MS"/>
                <a:sym typeface="Wingdings"/>
              </a:rPr>
              <a:t>J/</a:t>
            </a:r>
            <a:r>
              <a:rPr lang="en-US" sz="1600" b="1" dirty="0">
                <a:latin typeface="Symbol" charset="2"/>
                <a:cs typeface="Symbol" charset="2"/>
                <a:sym typeface="Wingdings"/>
              </a:rPr>
              <a:t>Y  </a:t>
            </a:r>
            <a:r>
              <a:rPr lang="en-US" sz="1600" b="1" dirty="0">
                <a:latin typeface="Comic Sans MS"/>
                <a:cs typeface="Comic Sans MS"/>
                <a:sym typeface="Wingdings"/>
              </a:rPr>
              <a:t>in </a:t>
            </a:r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100 </a:t>
            </a:r>
            <a:r>
              <a:rPr lang="en-US" sz="1600" b="1" dirty="0">
                <a:latin typeface="Comic Sans MS"/>
                <a:cs typeface="Comic Sans MS"/>
                <a:sym typeface="Wingdings"/>
              </a:rPr>
              <a:t>pb</a:t>
            </a:r>
            <a:r>
              <a:rPr lang="en-US" sz="1600" b="1" baseline="30000" dirty="0">
                <a:latin typeface="Comic Sans MS"/>
                <a:cs typeface="Comic Sans MS"/>
                <a:sym typeface="Wingdings"/>
              </a:rPr>
              <a:t>-</a:t>
            </a:r>
            <a:r>
              <a:rPr lang="en-US" sz="1600" b="1" baseline="30000" dirty="0" smtClean="0">
                <a:latin typeface="Comic Sans MS"/>
                <a:cs typeface="Comic Sans MS"/>
                <a:sym typeface="Wingdings"/>
              </a:rPr>
              <a:t>1</a:t>
            </a:r>
          </a:p>
          <a:p>
            <a:endParaRPr lang="en-US" sz="1600" b="1" baseline="30000" dirty="0">
              <a:latin typeface="Comic Sans MS"/>
              <a:cs typeface="Comic Sans MS"/>
              <a:sym typeface="Wingdings"/>
            </a:endParaRPr>
          </a:p>
          <a:p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200 </a:t>
            </a:r>
            <a:r>
              <a:rPr lang="en-US" sz="1600" b="1" dirty="0" err="1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GeV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:  1558 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J/</a:t>
            </a:r>
            <a:r>
              <a:rPr lang="en-US" sz="1600" b="1" dirty="0">
                <a:solidFill>
                  <a:srgbClr val="FF00FF"/>
                </a:solidFill>
                <a:latin typeface="Symbol" charset="2"/>
                <a:cs typeface="Symbol" charset="2"/>
                <a:sym typeface="Wingdings"/>
              </a:rPr>
              <a:t>Y  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in 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1.2 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pb</a:t>
            </a:r>
            <a:r>
              <a:rPr lang="en-US" sz="1600" b="1" baseline="30000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-1</a:t>
            </a:r>
          </a:p>
          <a:p>
            <a:r>
              <a:rPr lang="en-US" sz="1600" b="1" baseline="30000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 </a:t>
            </a:r>
            <a:r>
              <a:rPr lang="en-US" sz="1600" b="1" baseline="30000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                      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155800 J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/</a:t>
            </a:r>
            <a:r>
              <a:rPr lang="en-US" sz="1600" b="1" dirty="0">
                <a:solidFill>
                  <a:srgbClr val="FF00FF"/>
                </a:solidFill>
                <a:latin typeface="Symbol" charset="2"/>
                <a:cs typeface="Symbol" charset="2"/>
                <a:sym typeface="Wingdings"/>
              </a:rPr>
              <a:t>Y  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in 100 pb</a:t>
            </a:r>
            <a:r>
              <a:rPr lang="en-US" sz="1600" b="1" baseline="30000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-</a:t>
            </a:r>
            <a:r>
              <a:rPr lang="en-US" sz="1600" b="1" baseline="30000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1</a:t>
            </a:r>
          </a:p>
          <a:p>
            <a:endParaRPr lang="en-US" sz="1600" b="1" dirty="0" smtClean="0">
              <a:latin typeface="Comic Sans MS"/>
              <a:cs typeface="Comic Sans MS"/>
              <a:sym typeface="Wingdings"/>
            </a:endParaRPr>
          </a:p>
          <a:p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no trigger efficiencies or detector effects </a:t>
            </a:r>
          </a:p>
          <a:p>
            <a:r>
              <a:rPr lang="en-US" sz="1600" b="1" dirty="0" smtClean="0">
                <a:latin typeface="Comic Sans MS"/>
                <a:cs typeface="Comic Sans MS"/>
                <a:sym typeface="Wingdings"/>
              </a:rPr>
              <a:t>included yet </a:t>
            </a:r>
          </a:p>
          <a:p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Caveat: </a:t>
            </a:r>
            <a:r>
              <a:rPr lang="en-US" sz="1600" b="1" dirty="0" smtClean="0">
                <a:latin typeface="Comic Sans MS"/>
                <a:cs typeface="Comic Sans MS"/>
              </a:rPr>
              <a:t>Q</a:t>
            </a:r>
            <a:r>
              <a:rPr lang="en-US" sz="1600" b="1" baseline="30000" dirty="0" smtClean="0">
                <a:latin typeface="Comic Sans MS"/>
                <a:cs typeface="Comic Sans MS"/>
              </a:rPr>
              <a:t>2</a:t>
            </a:r>
            <a:r>
              <a:rPr lang="en-US" sz="1600" b="1" dirty="0" smtClean="0">
                <a:latin typeface="Comic Sans MS"/>
                <a:cs typeface="Comic Sans MS"/>
              </a:rPr>
              <a:t>-distribution for Au (=t</a:t>
            </a:r>
            <a:r>
              <a:rPr lang="en-US" sz="1600" b="1" baseline="-25000" dirty="0" smtClean="0">
                <a:latin typeface="Comic Sans MS"/>
                <a:cs typeface="Comic Sans MS"/>
              </a:rPr>
              <a:t>1</a:t>
            </a:r>
            <a:r>
              <a:rPr lang="en-US" sz="1600" b="1" dirty="0" smtClean="0">
                <a:latin typeface="Comic Sans MS"/>
                <a:cs typeface="Comic Sans MS"/>
              </a:rPr>
              <a:t>) </a:t>
            </a:r>
          </a:p>
          <a:p>
            <a:r>
              <a:rPr lang="en-US" sz="1600" b="1" dirty="0"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latin typeface="Comic Sans MS"/>
                <a:cs typeface="Comic Sans MS"/>
              </a:rPr>
              <a:t>         needs to be extended in MC </a:t>
            </a:r>
          </a:p>
          <a:p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 more statistics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 38.5 </a:t>
            </a:r>
            <a:r>
              <a:rPr lang="en-US" sz="1600" b="1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nb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 ~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</a:rPr>
              <a:t>10</a:t>
            </a:r>
            <a:r>
              <a:rPr lang="en-US" sz="1600" b="1" baseline="30000" dirty="0">
                <a:solidFill>
                  <a:srgbClr val="FF00FF"/>
                </a:solidFill>
                <a:latin typeface="Comic Sans MS"/>
                <a:cs typeface="Comic Sans MS"/>
              </a:rPr>
              <a:t>3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</a:rPr>
              <a:t> </a:t>
            </a:r>
            <a:r>
              <a:rPr lang="en-US" sz="1600" b="1" dirty="0" err="1">
                <a:solidFill>
                  <a:srgbClr val="FF00FF"/>
                </a:solidFill>
                <a:latin typeface="Comic Sans MS"/>
                <a:cs typeface="Comic Sans MS"/>
              </a:rPr>
              <a:t>nb</a:t>
            </a:r>
            <a:endParaRPr lang="en-US" sz="1600" b="1" dirty="0">
              <a:solidFill>
                <a:srgbClr val="FF00FF"/>
              </a:solidFill>
              <a:latin typeface="Comic Sans MS"/>
              <a:cs typeface="Comic Sans MS"/>
            </a:endParaRPr>
          </a:p>
          <a:p>
            <a:endParaRPr lang="en-US" sz="1600" b="1" dirty="0" smtClean="0">
              <a:solidFill>
                <a:srgbClr val="FF00FF"/>
              </a:solidFill>
              <a:latin typeface="Comic Sans MS"/>
              <a:cs typeface="Comic Sans MS"/>
            </a:endParaRPr>
          </a:p>
          <a:p>
            <a:endParaRPr lang="en-US" sz="1600" b="1" dirty="0" smtClean="0">
              <a:latin typeface="Comic Sans MS"/>
              <a:cs typeface="Comic Sans MS"/>
            </a:endParaRPr>
          </a:p>
          <a:p>
            <a:endParaRPr lang="en-US" sz="1600" b="1" dirty="0">
              <a:latin typeface="Comic Sans MS"/>
              <a:cs typeface="Comic Sans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67683" y="791296"/>
            <a:ext cx="2119757" cy="1622341"/>
            <a:chOff x="6715283" y="638896"/>
            <a:chExt cx="2119757" cy="162234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5283" y="638896"/>
              <a:ext cx="2119757" cy="162234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878320" y="762637"/>
              <a:ext cx="4093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Au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01251" y="756091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Au’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59600" y="1589564"/>
              <a:ext cx="2806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omic Sans MS Bold"/>
                  <a:cs typeface="Comic Sans MS Bold"/>
                </a:rPr>
                <a:t>p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00152" y="1655626"/>
              <a:ext cx="3130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omic Sans MS Bold"/>
                  <a:cs typeface="Comic Sans MS Bold"/>
                </a:rPr>
                <a:t>p</a:t>
              </a:r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’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867683" y="2044305"/>
            <a:ext cx="746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 Bold"/>
                <a:cs typeface="Comic Sans MS Bold"/>
              </a:rPr>
              <a:t>black</a:t>
            </a:r>
            <a:endParaRPr lang="en-US" dirty="0">
              <a:solidFill>
                <a:srgbClr val="000000"/>
              </a:solidFill>
              <a:latin typeface="Comic Sans MS Bold"/>
              <a:cs typeface="Comic Sans MS Bold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679414" y="1304632"/>
            <a:ext cx="2119757" cy="1622341"/>
            <a:chOff x="6715283" y="638896"/>
            <a:chExt cx="2119757" cy="162234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5283" y="638896"/>
              <a:ext cx="2119757" cy="162234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78320" y="762637"/>
              <a:ext cx="2806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omic Sans MS Bold"/>
                  <a:cs typeface="Comic Sans MS Bold"/>
                </a:rPr>
                <a:t>p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01251" y="756091"/>
              <a:ext cx="3130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omic Sans MS Bold"/>
                  <a:cs typeface="Comic Sans MS Bold"/>
                </a:rPr>
                <a:t>p</a:t>
              </a:r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’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59600" y="1589564"/>
              <a:ext cx="4093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Au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00152" y="1655626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Au’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704814" y="180135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  <a:latin typeface="Comic Sans MS Bold"/>
                <a:cs typeface="Comic Sans MS Bold"/>
              </a:rPr>
              <a:t>magenta</a:t>
            </a:r>
            <a:endParaRPr lang="en-US" dirty="0">
              <a:solidFill>
                <a:srgbClr val="FF00FF"/>
              </a:solidFill>
              <a:latin typeface="Comic Sans MS Bold"/>
              <a:cs typeface="Comic Sans MS Bol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68320" y="998220"/>
            <a:ext cx="999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all cuts</a:t>
            </a:r>
            <a:endParaRPr lang="en-US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Diffractive Physics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27" y="762000"/>
            <a:ext cx="8246745" cy="5654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98640" y="894080"/>
            <a:ext cx="16953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Adrian </a:t>
            </a:r>
            <a:r>
              <a:rPr lang="en-US" sz="1600" b="1" dirty="0" err="1">
                <a:solidFill>
                  <a:srgbClr val="000000"/>
                </a:solidFill>
                <a:latin typeface="Comic Sans MS"/>
                <a:cs typeface="Comic Sans MS"/>
              </a:rPr>
              <a:t>Dumitru</a:t>
            </a:r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41307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200" y="30163"/>
            <a:ext cx="7772400" cy="6080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More insights to the proton</a:t>
            </a:r>
            <a:endParaRPr lang="en-US" dirty="0">
              <a:ea typeface="+mj-ea"/>
            </a:endParaRPr>
          </a:p>
        </p:txBody>
      </p:sp>
      <p:sp>
        <p:nvSpPr>
          <p:cNvPr id="18444" name="Line 137"/>
          <p:cNvSpPr>
            <a:spLocks noChangeShapeType="1"/>
          </p:cNvSpPr>
          <p:nvPr/>
        </p:nvSpPr>
        <p:spPr bwMode="auto">
          <a:xfrm>
            <a:off x="2133600" y="1447800"/>
            <a:ext cx="0" cy="4572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138"/>
          <p:cNvGrpSpPr>
            <a:grpSpLocks/>
          </p:cNvGrpSpPr>
          <p:nvPr/>
        </p:nvGrpSpPr>
        <p:grpSpPr bwMode="auto">
          <a:xfrm rot="-5400000">
            <a:off x="647700" y="1181100"/>
            <a:ext cx="838200" cy="1066800"/>
            <a:chOff x="240" y="528"/>
            <a:chExt cx="2496" cy="3168"/>
          </a:xfrm>
        </p:grpSpPr>
        <p:sp>
          <p:nvSpPr>
            <p:cNvPr id="18554" name="AutoShape 139"/>
            <p:cNvSpPr>
              <a:spLocks noChangeArrowheads="1"/>
            </p:cNvSpPr>
            <p:nvPr/>
          </p:nvSpPr>
          <p:spPr bwMode="auto">
            <a:xfrm>
              <a:off x="960" y="528"/>
              <a:ext cx="1056" cy="81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8080"/>
            </a:solidFill>
            <a:ln w="28575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55" name="Oval 140"/>
            <p:cNvSpPr>
              <a:spLocks noChangeArrowheads="1"/>
            </p:cNvSpPr>
            <p:nvPr/>
          </p:nvSpPr>
          <p:spPr bwMode="auto">
            <a:xfrm>
              <a:off x="240" y="1296"/>
              <a:ext cx="2496" cy="240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56" name="AutoShape 141"/>
            <p:cNvSpPr>
              <a:spLocks noChangeArrowheads="1"/>
            </p:cNvSpPr>
            <p:nvPr/>
          </p:nvSpPr>
          <p:spPr bwMode="auto">
            <a:xfrm>
              <a:off x="1296" y="2304"/>
              <a:ext cx="384" cy="576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993366"/>
            </a:solidFill>
            <a:ln w="254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57" name="Oval 142"/>
            <p:cNvSpPr>
              <a:spLocks noChangeArrowheads="1"/>
            </p:cNvSpPr>
            <p:nvPr/>
          </p:nvSpPr>
          <p:spPr bwMode="auto">
            <a:xfrm>
              <a:off x="1200" y="2832"/>
              <a:ext cx="576" cy="528"/>
            </a:xfrm>
            <a:prstGeom prst="ellipse">
              <a:avLst/>
            </a:prstGeom>
            <a:solidFill>
              <a:srgbClr val="CC99FF"/>
            </a:solidFill>
            <a:ln w="1905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4" name="Group 143"/>
          <p:cNvGrpSpPr>
            <a:grpSpLocks/>
          </p:cNvGrpSpPr>
          <p:nvPr/>
        </p:nvGrpSpPr>
        <p:grpSpPr bwMode="auto">
          <a:xfrm rot="5400000">
            <a:off x="2895600" y="1143000"/>
            <a:ext cx="838200" cy="1143000"/>
            <a:chOff x="3120" y="528"/>
            <a:chExt cx="2496" cy="3168"/>
          </a:xfrm>
        </p:grpSpPr>
        <p:sp>
          <p:nvSpPr>
            <p:cNvPr id="18550" name="AutoShape 144"/>
            <p:cNvSpPr>
              <a:spLocks noChangeArrowheads="1"/>
            </p:cNvSpPr>
            <p:nvPr/>
          </p:nvSpPr>
          <p:spPr bwMode="auto">
            <a:xfrm>
              <a:off x="3840" y="528"/>
              <a:ext cx="1056" cy="81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8080"/>
            </a:solidFill>
            <a:ln w="28575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51" name="Oval 145"/>
            <p:cNvSpPr>
              <a:spLocks noChangeArrowheads="1"/>
            </p:cNvSpPr>
            <p:nvPr/>
          </p:nvSpPr>
          <p:spPr bwMode="auto">
            <a:xfrm>
              <a:off x="3120" y="1296"/>
              <a:ext cx="2496" cy="240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52" name="AutoShape 146"/>
            <p:cNvSpPr>
              <a:spLocks noChangeArrowheads="1"/>
            </p:cNvSpPr>
            <p:nvPr/>
          </p:nvSpPr>
          <p:spPr bwMode="auto">
            <a:xfrm rot="10800000">
              <a:off x="4176" y="2064"/>
              <a:ext cx="384" cy="576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993366"/>
            </a:solidFill>
            <a:ln w="254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53" name="Oval 147"/>
            <p:cNvSpPr>
              <a:spLocks noChangeArrowheads="1"/>
            </p:cNvSpPr>
            <p:nvPr/>
          </p:nvSpPr>
          <p:spPr bwMode="auto">
            <a:xfrm>
              <a:off x="4080" y="1632"/>
              <a:ext cx="576" cy="528"/>
            </a:xfrm>
            <a:prstGeom prst="ellipse">
              <a:avLst/>
            </a:prstGeom>
            <a:solidFill>
              <a:srgbClr val="CC99FF"/>
            </a:solidFill>
            <a:ln w="1905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18447" name="Line 148"/>
          <p:cNvSpPr>
            <a:spLocks noChangeShapeType="1"/>
          </p:cNvSpPr>
          <p:nvPr/>
        </p:nvSpPr>
        <p:spPr bwMode="auto">
          <a:xfrm>
            <a:off x="1905000" y="1676400"/>
            <a:ext cx="457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 rot="-5400000">
            <a:off x="647700" y="1181100"/>
            <a:ext cx="838200" cy="1066800"/>
            <a:chOff x="240" y="528"/>
            <a:chExt cx="2496" cy="3168"/>
          </a:xfrm>
        </p:grpSpPr>
        <p:sp>
          <p:nvSpPr>
            <p:cNvPr id="18546" name="AutoShape 15"/>
            <p:cNvSpPr>
              <a:spLocks noChangeArrowheads="1"/>
            </p:cNvSpPr>
            <p:nvPr/>
          </p:nvSpPr>
          <p:spPr bwMode="auto">
            <a:xfrm>
              <a:off x="960" y="528"/>
              <a:ext cx="1056" cy="81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8080"/>
            </a:solidFill>
            <a:ln w="28575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47" name="Oval 16"/>
            <p:cNvSpPr>
              <a:spLocks noChangeArrowheads="1"/>
            </p:cNvSpPr>
            <p:nvPr/>
          </p:nvSpPr>
          <p:spPr bwMode="auto">
            <a:xfrm>
              <a:off x="240" y="1296"/>
              <a:ext cx="2496" cy="240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48" name="AutoShape 17"/>
            <p:cNvSpPr>
              <a:spLocks noChangeArrowheads="1"/>
            </p:cNvSpPr>
            <p:nvPr/>
          </p:nvSpPr>
          <p:spPr bwMode="auto">
            <a:xfrm>
              <a:off x="1296" y="2304"/>
              <a:ext cx="384" cy="576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993366"/>
            </a:solidFill>
            <a:ln w="254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49" name="Oval 18"/>
            <p:cNvSpPr>
              <a:spLocks noChangeArrowheads="1"/>
            </p:cNvSpPr>
            <p:nvPr/>
          </p:nvSpPr>
          <p:spPr bwMode="auto">
            <a:xfrm>
              <a:off x="1200" y="2832"/>
              <a:ext cx="576" cy="528"/>
            </a:xfrm>
            <a:prstGeom prst="ellipse">
              <a:avLst/>
            </a:prstGeom>
            <a:solidFill>
              <a:srgbClr val="CC99FF"/>
            </a:solidFill>
            <a:ln w="1905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 rot="5400000">
            <a:off x="2895600" y="1143000"/>
            <a:ext cx="838200" cy="1143000"/>
            <a:chOff x="3120" y="528"/>
            <a:chExt cx="2496" cy="3168"/>
          </a:xfrm>
        </p:grpSpPr>
        <p:sp>
          <p:nvSpPr>
            <p:cNvPr id="18542" name="AutoShape 20"/>
            <p:cNvSpPr>
              <a:spLocks noChangeArrowheads="1"/>
            </p:cNvSpPr>
            <p:nvPr/>
          </p:nvSpPr>
          <p:spPr bwMode="auto">
            <a:xfrm>
              <a:off x="3840" y="528"/>
              <a:ext cx="1056" cy="81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8080"/>
            </a:solidFill>
            <a:ln w="28575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43" name="Oval 21"/>
            <p:cNvSpPr>
              <a:spLocks noChangeArrowheads="1"/>
            </p:cNvSpPr>
            <p:nvPr/>
          </p:nvSpPr>
          <p:spPr bwMode="auto">
            <a:xfrm>
              <a:off x="3120" y="1296"/>
              <a:ext cx="2496" cy="240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44" name="AutoShape 22"/>
            <p:cNvSpPr>
              <a:spLocks noChangeArrowheads="1"/>
            </p:cNvSpPr>
            <p:nvPr/>
          </p:nvSpPr>
          <p:spPr bwMode="auto">
            <a:xfrm rot="10800000">
              <a:off x="4176" y="2064"/>
              <a:ext cx="384" cy="576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993366"/>
            </a:solidFill>
            <a:ln w="254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45" name="Oval 23"/>
            <p:cNvSpPr>
              <a:spLocks noChangeArrowheads="1"/>
            </p:cNvSpPr>
            <p:nvPr/>
          </p:nvSpPr>
          <p:spPr bwMode="auto">
            <a:xfrm>
              <a:off x="4080" y="1632"/>
              <a:ext cx="576" cy="528"/>
            </a:xfrm>
            <a:prstGeom prst="ellipse">
              <a:avLst/>
            </a:prstGeom>
            <a:solidFill>
              <a:srgbClr val="CC99FF"/>
            </a:solidFill>
            <a:ln w="1905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18450" name="Line 24"/>
          <p:cNvSpPr>
            <a:spLocks noChangeShapeType="1"/>
          </p:cNvSpPr>
          <p:nvPr/>
        </p:nvSpPr>
        <p:spPr bwMode="auto">
          <a:xfrm>
            <a:off x="1905000" y="1676400"/>
            <a:ext cx="457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51" name="Line 25"/>
          <p:cNvSpPr>
            <a:spLocks noChangeShapeType="1"/>
          </p:cNvSpPr>
          <p:nvPr/>
        </p:nvSpPr>
        <p:spPr bwMode="auto">
          <a:xfrm>
            <a:off x="2133600" y="1447800"/>
            <a:ext cx="0" cy="4572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 rot="-5400000">
            <a:off x="647700" y="1181100"/>
            <a:ext cx="838200" cy="1066800"/>
            <a:chOff x="240" y="528"/>
            <a:chExt cx="2496" cy="3168"/>
          </a:xfrm>
        </p:grpSpPr>
        <p:sp>
          <p:nvSpPr>
            <p:cNvPr id="18538" name="AutoShape 27"/>
            <p:cNvSpPr>
              <a:spLocks noChangeArrowheads="1"/>
            </p:cNvSpPr>
            <p:nvPr/>
          </p:nvSpPr>
          <p:spPr bwMode="auto">
            <a:xfrm>
              <a:off x="960" y="528"/>
              <a:ext cx="1056" cy="81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8080"/>
            </a:solidFill>
            <a:ln w="28575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39" name="Oval 28"/>
            <p:cNvSpPr>
              <a:spLocks noChangeArrowheads="1"/>
            </p:cNvSpPr>
            <p:nvPr/>
          </p:nvSpPr>
          <p:spPr bwMode="auto">
            <a:xfrm>
              <a:off x="240" y="1296"/>
              <a:ext cx="2496" cy="240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40" name="AutoShape 29"/>
            <p:cNvSpPr>
              <a:spLocks noChangeArrowheads="1"/>
            </p:cNvSpPr>
            <p:nvPr/>
          </p:nvSpPr>
          <p:spPr bwMode="auto">
            <a:xfrm>
              <a:off x="1296" y="2304"/>
              <a:ext cx="384" cy="576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993366"/>
            </a:solidFill>
            <a:ln w="254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41" name="Oval 30"/>
            <p:cNvSpPr>
              <a:spLocks noChangeArrowheads="1"/>
            </p:cNvSpPr>
            <p:nvPr/>
          </p:nvSpPr>
          <p:spPr bwMode="auto">
            <a:xfrm>
              <a:off x="1200" y="2832"/>
              <a:ext cx="576" cy="528"/>
            </a:xfrm>
            <a:prstGeom prst="ellipse">
              <a:avLst/>
            </a:prstGeom>
            <a:solidFill>
              <a:srgbClr val="CC99FF"/>
            </a:solidFill>
            <a:ln w="1905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 rot="5400000">
            <a:off x="2895600" y="1143000"/>
            <a:ext cx="838200" cy="1143000"/>
            <a:chOff x="3120" y="528"/>
            <a:chExt cx="2496" cy="3168"/>
          </a:xfrm>
        </p:grpSpPr>
        <p:sp>
          <p:nvSpPr>
            <p:cNvPr id="18534" name="AutoShape 32"/>
            <p:cNvSpPr>
              <a:spLocks noChangeArrowheads="1"/>
            </p:cNvSpPr>
            <p:nvPr/>
          </p:nvSpPr>
          <p:spPr bwMode="auto">
            <a:xfrm>
              <a:off x="3840" y="528"/>
              <a:ext cx="1056" cy="81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8080"/>
            </a:solidFill>
            <a:ln w="28575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35" name="Oval 33"/>
            <p:cNvSpPr>
              <a:spLocks noChangeArrowheads="1"/>
            </p:cNvSpPr>
            <p:nvPr/>
          </p:nvSpPr>
          <p:spPr bwMode="auto">
            <a:xfrm>
              <a:off x="3120" y="1296"/>
              <a:ext cx="2496" cy="240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36" name="AutoShape 34"/>
            <p:cNvSpPr>
              <a:spLocks noChangeArrowheads="1"/>
            </p:cNvSpPr>
            <p:nvPr/>
          </p:nvSpPr>
          <p:spPr bwMode="auto">
            <a:xfrm rot="10800000">
              <a:off x="4176" y="2064"/>
              <a:ext cx="384" cy="576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993366"/>
            </a:solidFill>
            <a:ln w="254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37" name="Oval 35"/>
            <p:cNvSpPr>
              <a:spLocks noChangeArrowheads="1"/>
            </p:cNvSpPr>
            <p:nvPr/>
          </p:nvSpPr>
          <p:spPr bwMode="auto">
            <a:xfrm>
              <a:off x="4080" y="1632"/>
              <a:ext cx="576" cy="528"/>
            </a:xfrm>
            <a:prstGeom prst="ellipse">
              <a:avLst/>
            </a:prstGeom>
            <a:solidFill>
              <a:srgbClr val="CC99FF"/>
            </a:solidFill>
            <a:ln w="1905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18454" name="Line 36"/>
          <p:cNvSpPr>
            <a:spLocks noChangeShapeType="1"/>
          </p:cNvSpPr>
          <p:nvPr/>
        </p:nvSpPr>
        <p:spPr bwMode="auto">
          <a:xfrm>
            <a:off x="1905000" y="1676400"/>
            <a:ext cx="457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" name="Group 126"/>
          <p:cNvGrpSpPr>
            <a:grpSpLocks/>
          </p:cNvGrpSpPr>
          <p:nvPr/>
        </p:nvGrpSpPr>
        <p:grpSpPr bwMode="auto">
          <a:xfrm rot="-5400000">
            <a:off x="647700" y="1181100"/>
            <a:ext cx="838200" cy="1066800"/>
            <a:chOff x="240" y="528"/>
            <a:chExt cx="2496" cy="3168"/>
          </a:xfrm>
        </p:grpSpPr>
        <p:sp>
          <p:nvSpPr>
            <p:cNvPr id="18530" name="AutoShape 127"/>
            <p:cNvSpPr>
              <a:spLocks noChangeArrowheads="1"/>
            </p:cNvSpPr>
            <p:nvPr/>
          </p:nvSpPr>
          <p:spPr bwMode="auto">
            <a:xfrm>
              <a:off x="960" y="528"/>
              <a:ext cx="1056" cy="81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8080"/>
            </a:solidFill>
            <a:ln w="28575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31" name="Oval 128"/>
            <p:cNvSpPr>
              <a:spLocks noChangeArrowheads="1"/>
            </p:cNvSpPr>
            <p:nvPr/>
          </p:nvSpPr>
          <p:spPr bwMode="auto">
            <a:xfrm>
              <a:off x="240" y="1296"/>
              <a:ext cx="2496" cy="240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32" name="AutoShape 129"/>
            <p:cNvSpPr>
              <a:spLocks noChangeArrowheads="1"/>
            </p:cNvSpPr>
            <p:nvPr/>
          </p:nvSpPr>
          <p:spPr bwMode="auto">
            <a:xfrm>
              <a:off x="1296" y="2304"/>
              <a:ext cx="384" cy="576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993366"/>
            </a:solidFill>
            <a:ln w="25400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33" name="Oval 130"/>
            <p:cNvSpPr>
              <a:spLocks noChangeArrowheads="1"/>
            </p:cNvSpPr>
            <p:nvPr/>
          </p:nvSpPr>
          <p:spPr bwMode="auto">
            <a:xfrm>
              <a:off x="1200" y="2832"/>
              <a:ext cx="576" cy="528"/>
            </a:xfrm>
            <a:prstGeom prst="ellipse">
              <a:avLst/>
            </a:prstGeom>
            <a:solidFill>
              <a:srgbClr val="CC99FF"/>
            </a:solidFill>
            <a:ln w="1905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10" name="Group 131"/>
          <p:cNvGrpSpPr>
            <a:grpSpLocks/>
          </p:cNvGrpSpPr>
          <p:nvPr/>
        </p:nvGrpSpPr>
        <p:grpSpPr bwMode="auto">
          <a:xfrm rot="5400000">
            <a:off x="2895600" y="1143000"/>
            <a:ext cx="838200" cy="1143000"/>
            <a:chOff x="3120" y="528"/>
            <a:chExt cx="2496" cy="3168"/>
          </a:xfrm>
        </p:grpSpPr>
        <p:sp>
          <p:nvSpPr>
            <p:cNvPr id="18526" name="AutoShape 132"/>
            <p:cNvSpPr>
              <a:spLocks noChangeArrowheads="1"/>
            </p:cNvSpPr>
            <p:nvPr/>
          </p:nvSpPr>
          <p:spPr bwMode="auto">
            <a:xfrm>
              <a:off x="3840" y="528"/>
              <a:ext cx="1056" cy="81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8080"/>
            </a:solidFill>
            <a:ln w="28575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27" name="Oval 133"/>
            <p:cNvSpPr>
              <a:spLocks noChangeArrowheads="1"/>
            </p:cNvSpPr>
            <p:nvPr/>
          </p:nvSpPr>
          <p:spPr bwMode="auto">
            <a:xfrm>
              <a:off x="3120" y="1296"/>
              <a:ext cx="2496" cy="240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28" name="AutoShape 134"/>
            <p:cNvSpPr>
              <a:spLocks noChangeArrowheads="1"/>
            </p:cNvSpPr>
            <p:nvPr/>
          </p:nvSpPr>
          <p:spPr bwMode="auto">
            <a:xfrm rot="10800000">
              <a:off x="4176" y="2064"/>
              <a:ext cx="384" cy="576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993366"/>
            </a:solidFill>
            <a:ln w="25400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29" name="Oval 135"/>
            <p:cNvSpPr>
              <a:spLocks noChangeArrowheads="1"/>
            </p:cNvSpPr>
            <p:nvPr/>
          </p:nvSpPr>
          <p:spPr bwMode="auto">
            <a:xfrm>
              <a:off x="4080" y="1632"/>
              <a:ext cx="576" cy="528"/>
            </a:xfrm>
            <a:prstGeom prst="ellipse">
              <a:avLst/>
            </a:prstGeom>
            <a:solidFill>
              <a:srgbClr val="CC99FF"/>
            </a:solidFill>
            <a:ln w="1905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18457" name="Line 136"/>
          <p:cNvSpPr>
            <a:spLocks noChangeShapeType="1"/>
          </p:cNvSpPr>
          <p:nvPr/>
        </p:nvSpPr>
        <p:spPr bwMode="auto">
          <a:xfrm>
            <a:off x="1905000" y="1676400"/>
            <a:ext cx="457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Group 171"/>
          <p:cNvGrpSpPr>
            <a:grpSpLocks/>
          </p:cNvGrpSpPr>
          <p:nvPr/>
        </p:nvGrpSpPr>
        <p:grpSpPr bwMode="auto">
          <a:xfrm rot="-5400000">
            <a:off x="647700" y="2857500"/>
            <a:ext cx="838200" cy="1066800"/>
            <a:chOff x="240" y="528"/>
            <a:chExt cx="2496" cy="3168"/>
          </a:xfrm>
        </p:grpSpPr>
        <p:sp>
          <p:nvSpPr>
            <p:cNvPr id="18522" name="AutoShape 172"/>
            <p:cNvSpPr>
              <a:spLocks noChangeArrowheads="1"/>
            </p:cNvSpPr>
            <p:nvPr/>
          </p:nvSpPr>
          <p:spPr bwMode="auto">
            <a:xfrm>
              <a:off x="960" y="528"/>
              <a:ext cx="1056" cy="81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8080"/>
            </a:solidFill>
            <a:ln w="28575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23" name="Oval 173"/>
            <p:cNvSpPr>
              <a:spLocks noChangeArrowheads="1"/>
            </p:cNvSpPr>
            <p:nvPr/>
          </p:nvSpPr>
          <p:spPr bwMode="auto">
            <a:xfrm>
              <a:off x="240" y="1296"/>
              <a:ext cx="2496" cy="240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24" name="AutoShape 174"/>
            <p:cNvSpPr>
              <a:spLocks noChangeArrowheads="1"/>
            </p:cNvSpPr>
            <p:nvPr/>
          </p:nvSpPr>
          <p:spPr bwMode="auto">
            <a:xfrm>
              <a:off x="1296" y="2304"/>
              <a:ext cx="384" cy="576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993366"/>
            </a:solidFill>
            <a:ln w="25400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25" name="Oval 175"/>
            <p:cNvSpPr>
              <a:spLocks noChangeArrowheads="1"/>
            </p:cNvSpPr>
            <p:nvPr/>
          </p:nvSpPr>
          <p:spPr bwMode="auto">
            <a:xfrm>
              <a:off x="1200" y="2832"/>
              <a:ext cx="576" cy="528"/>
            </a:xfrm>
            <a:prstGeom prst="ellipse">
              <a:avLst/>
            </a:prstGeom>
            <a:solidFill>
              <a:srgbClr val="CC99FF"/>
            </a:solidFill>
            <a:ln w="1905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12" name="Group 176"/>
          <p:cNvGrpSpPr>
            <a:grpSpLocks/>
          </p:cNvGrpSpPr>
          <p:nvPr/>
        </p:nvGrpSpPr>
        <p:grpSpPr bwMode="auto">
          <a:xfrm rot="5400000">
            <a:off x="2801938" y="2786063"/>
            <a:ext cx="838200" cy="1143000"/>
            <a:chOff x="3120" y="528"/>
            <a:chExt cx="2496" cy="3168"/>
          </a:xfrm>
        </p:grpSpPr>
        <p:sp>
          <p:nvSpPr>
            <p:cNvPr id="18518" name="AutoShape 177"/>
            <p:cNvSpPr>
              <a:spLocks noChangeArrowheads="1"/>
            </p:cNvSpPr>
            <p:nvPr/>
          </p:nvSpPr>
          <p:spPr bwMode="auto">
            <a:xfrm>
              <a:off x="3840" y="528"/>
              <a:ext cx="1056" cy="81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8080"/>
            </a:solidFill>
            <a:ln w="28575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19" name="Oval 178"/>
            <p:cNvSpPr>
              <a:spLocks noChangeArrowheads="1"/>
            </p:cNvSpPr>
            <p:nvPr/>
          </p:nvSpPr>
          <p:spPr bwMode="auto">
            <a:xfrm>
              <a:off x="3120" y="1296"/>
              <a:ext cx="2496" cy="240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20" name="AutoShape 179"/>
            <p:cNvSpPr>
              <a:spLocks noChangeArrowheads="1"/>
            </p:cNvSpPr>
            <p:nvPr/>
          </p:nvSpPr>
          <p:spPr bwMode="auto">
            <a:xfrm rot="10800000">
              <a:off x="4176" y="2064"/>
              <a:ext cx="384" cy="576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993366"/>
            </a:solidFill>
            <a:ln w="25400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21" name="Oval 180"/>
            <p:cNvSpPr>
              <a:spLocks noChangeArrowheads="1"/>
            </p:cNvSpPr>
            <p:nvPr/>
          </p:nvSpPr>
          <p:spPr bwMode="auto">
            <a:xfrm>
              <a:off x="4080" y="1632"/>
              <a:ext cx="576" cy="528"/>
            </a:xfrm>
            <a:prstGeom prst="ellipse">
              <a:avLst/>
            </a:prstGeom>
            <a:solidFill>
              <a:srgbClr val="CC99FF"/>
            </a:solidFill>
            <a:ln w="1905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18460" name="Line 181"/>
          <p:cNvSpPr>
            <a:spLocks noChangeShapeType="1"/>
          </p:cNvSpPr>
          <p:nvPr/>
        </p:nvSpPr>
        <p:spPr bwMode="auto">
          <a:xfrm>
            <a:off x="1905000" y="3352800"/>
            <a:ext cx="457200" cy="0"/>
          </a:xfrm>
          <a:prstGeom prst="line">
            <a:avLst/>
          </a:prstGeom>
          <a:noFill/>
          <a:ln w="44450">
            <a:solidFill>
              <a:srgbClr val="CC66FF"/>
            </a:solidFill>
            <a:round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61" name="Text Box 184"/>
          <p:cNvSpPr txBox="1">
            <a:spLocks noChangeArrowheads="1"/>
          </p:cNvSpPr>
          <p:nvPr/>
        </p:nvSpPr>
        <p:spPr bwMode="auto">
          <a:xfrm>
            <a:off x="12700" y="2133600"/>
            <a:ext cx="4597400" cy="3238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>
                <a:latin typeface="Comic Sans MS" charset="0"/>
                <a:ea typeface="Comic Sans MS" charset="0"/>
                <a:cs typeface="Comic Sans MS" charset="0"/>
              </a:rPr>
              <a:t>Unpolarized distribution function q(x), G(x)</a:t>
            </a:r>
          </a:p>
        </p:txBody>
      </p:sp>
      <p:sp>
        <p:nvSpPr>
          <p:cNvPr id="18462" name="Text Box 185"/>
          <p:cNvSpPr txBox="1">
            <a:spLocks noChangeArrowheads="1"/>
          </p:cNvSpPr>
          <p:nvPr/>
        </p:nvSpPr>
        <p:spPr bwMode="auto">
          <a:xfrm>
            <a:off x="76200" y="3870325"/>
            <a:ext cx="4343400" cy="338138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Comic Sans MS" charset="0"/>
                <a:ea typeface="Comic Sans MS" charset="0"/>
                <a:cs typeface="Comic Sans MS" charset="0"/>
              </a:rPr>
              <a:t>Helicity distribution function </a:t>
            </a:r>
            <a:r>
              <a:rPr lang="en-US" sz="1600" b="1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1600" b="1">
                <a:latin typeface="Comic Sans MS" charset="0"/>
                <a:ea typeface="Comic Sans MS" charset="0"/>
                <a:cs typeface="Comic Sans MS" charset="0"/>
              </a:rPr>
              <a:t>q(x),</a:t>
            </a:r>
            <a:r>
              <a:rPr lang="en-US" sz="1400" b="1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1400" b="1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1400" b="1">
                <a:latin typeface="Comic Sans MS" charset="0"/>
                <a:ea typeface="Comic Sans MS" charset="0"/>
                <a:cs typeface="Comic Sans MS" charset="0"/>
              </a:rPr>
              <a:t>G(x)</a:t>
            </a:r>
          </a:p>
        </p:txBody>
      </p:sp>
      <p:sp>
        <p:nvSpPr>
          <p:cNvPr id="65" name="Text Box 186"/>
          <p:cNvSpPr txBox="1">
            <a:spLocks noChangeArrowheads="1"/>
          </p:cNvSpPr>
          <p:nvPr/>
        </p:nvSpPr>
        <p:spPr bwMode="auto">
          <a:xfrm>
            <a:off x="4318000" y="1493838"/>
            <a:ext cx="4495800" cy="3397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Comic Sans MS" charset="0"/>
                <a:ea typeface="Comic Sans MS" charset="0"/>
                <a:cs typeface="Comic Sans MS" charset="0"/>
              </a:rPr>
              <a:t>Transversity distribution function </a:t>
            </a:r>
            <a:r>
              <a:rPr lang="en-US" sz="1600" b="1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1600" b="1">
                <a:latin typeface="Comic Sans MS" charset="0"/>
                <a:ea typeface="Comic Sans MS" charset="0"/>
                <a:cs typeface="Comic Sans MS" charset="0"/>
              </a:rPr>
              <a:t>q(x)</a:t>
            </a:r>
          </a:p>
        </p:txBody>
      </p:sp>
      <p:grpSp>
        <p:nvGrpSpPr>
          <p:cNvPr id="13" name="Group 108"/>
          <p:cNvGrpSpPr>
            <a:grpSpLocks/>
          </p:cNvGrpSpPr>
          <p:nvPr/>
        </p:nvGrpSpPr>
        <p:grpSpPr bwMode="auto">
          <a:xfrm>
            <a:off x="4656138" y="3948113"/>
            <a:ext cx="3106737" cy="454025"/>
            <a:chOff x="4715933" y="5294313"/>
            <a:chExt cx="3106738" cy="454556"/>
          </a:xfrm>
        </p:grpSpPr>
        <p:grpSp>
          <p:nvGrpSpPr>
            <p:cNvPr id="14" name="Group 107"/>
            <p:cNvGrpSpPr>
              <a:grpSpLocks/>
            </p:cNvGrpSpPr>
            <p:nvPr/>
          </p:nvGrpSpPr>
          <p:grpSpPr bwMode="auto">
            <a:xfrm>
              <a:off x="4715933" y="5294313"/>
              <a:ext cx="3106738" cy="437508"/>
              <a:chOff x="4715933" y="5294313"/>
              <a:chExt cx="3106738" cy="437508"/>
            </a:xfrm>
          </p:grpSpPr>
          <p:graphicFrame>
            <p:nvGraphicFramePr>
              <p:cNvPr id="18441" name="Object 9"/>
              <p:cNvGraphicFramePr>
                <a:graphicFrameLocks noChangeAspect="1"/>
              </p:cNvGraphicFramePr>
              <p:nvPr/>
            </p:nvGraphicFramePr>
            <p:xfrm>
              <a:off x="7495646" y="5294313"/>
              <a:ext cx="327025" cy="4143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3732" name="Equation" r:id="rId3" imgW="190500" imgH="241300" progId="Equation.DSMT4">
                      <p:embed/>
                    </p:oleObj>
                  </mc:Choice>
                  <mc:Fallback>
                    <p:oleObj name="Equation" r:id="rId3" imgW="190500" imgH="2413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95646" y="5294313"/>
                            <a:ext cx="327025" cy="4143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517" name="TextBox 104"/>
              <p:cNvSpPr txBox="1">
                <a:spLocks noChangeArrowheads="1"/>
              </p:cNvSpPr>
              <p:nvPr/>
            </p:nvSpPr>
            <p:spPr bwMode="auto">
              <a:xfrm>
                <a:off x="4715933" y="5393267"/>
                <a:ext cx="294193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latin typeface="Comic Sans MS" charset="0"/>
                    <a:ea typeface="Comic Sans MS" charset="0"/>
                    <a:cs typeface="Comic Sans MS" charset="0"/>
                  </a:rPr>
                  <a:t>Correlation between    and</a:t>
                </a:r>
              </a:p>
            </p:txBody>
          </p:sp>
        </p:grpSp>
        <p:graphicFrame>
          <p:nvGraphicFramePr>
            <p:cNvPr id="18434" name="Object 2"/>
            <p:cNvGraphicFramePr>
              <a:graphicFrameLocks noChangeAspect="1"/>
            </p:cNvGraphicFramePr>
            <p:nvPr/>
          </p:nvGraphicFramePr>
          <p:xfrm>
            <a:off x="6794501" y="5355169"/>
            <a:ext cx="306211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733" name="Equation" r:id="rId5" imgW="177800" imgH="228600" progId="Equation.DSMT4">
                    <p:embed/>
                  </p:oleObj>
                </mc:Choice>
                <mc:Fallback>
                  <p:oleObj name="Equation" r:id="rId5" imgW="1778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94501" y="5355169"/>
                          <a:ext cx="306211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06"/>
          <p:cNvGrpSpPr>
            <a:grpSpLocks/>
          </p:cNvGrpSpPr>
          <p:nvPr/>
        </p:nvGrpSpPr>
        <p:grpSpPr bwMode="auto">
          <a:xfrm>
            <a:off x="4792663" y="5937250"/>
            <a:ext cx="3106737" cy="447675"/>
            <a:chOff x="4817533" y="2711979"/>
            <a:chExt cx="3106738" cy="446618"/>
          </a:xfrm>
        </p:grpSpPr>
        <p:grpSp>
          <p:nvGrpSpPr>
            <p:cNvPr id="16" name="Group 105"/>
            <p:cNvGrpSpPr>
              <a:grpSpLocks/>
            </p:cNvGrpSpPr>
            <p:nvPr/>
          </p:nvGrpSpPr>
          <p:grpSpPr bwMode="auto">
            <a:xfrm>
              <a:off x="4817533" y="2711979"/>
              <a:ext cx="3106738" cy="437508"/>
              <a:chOff x="4817533" y="2711979"/>
              <a:chExt cx="3106738" cy="437508"/>
            </a:xfrm>
          </p:grpSpPr>
          <p:graphicFrame>
            <p:nvGraphicFramePr>
              <p:cNvPr id="18436" name="Object 4"/>
              <p:cNvGraphicFramePr>
                <a:graphicFrameLocks noChangeAspect="1"/>
              </p:cNvGraphicFramePr>
              <p:nvPr/>
            </p:nvGraphicFramePr>
            <p:xfrm>
              <a:off x="7597246" y="2711979"/>
              <a:ext cx="327025" cy="4143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3734" name="Equation" r:id="rId7" imgW="190500" imgH="241300" progId="Equation.DSMT4">
                      <p:embed/>
                    </p:oleObj>
                  </mc:Choice>
                  <mc:Fallback>
                    <p:oleObj name="Equation" r:id="rId7" imgW="190500" imgH="2413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97246" y="2711979"/>
                            <a:ext cx="327025" cy="4143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515" name="TextBox 88"/>
              <p:cNvSpPr txBox="1">
                <a:spLocks noChangeArrowheads="1"/>
              </p:cNvSpPr>
              <p:nvPr/>
            </p:nvSpPr>
            <p:spPr bwMode="auto">
              <a:xfrm>
                <a:off x="4817533" y="2810933"/>
                <a:ext cx="294193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latin typeface="Comic Sans MS" charset="0"/>
                    <a:ea typeface="Comic Sans MS" charset="0"/>
                    <a:cs typeface="Comic Sans MS" charset="0"/>
                  </a:rPr>
                  <a:t>Correlation between    and</a:t>
                </a:r>
              </a:p>
            </p:txBody>
          </p:sp>
        </p:grpSp>
        <p:graphicFrame>
          <p:nvGraphicFramePr>
            <p:cNvPr id="18435" name="Object 3"/>
            <p:cNvGraphicFramePr>
              <a:graphicFrameLocks noChangeAspect="1"/>
            </p:cNvGraphicFramePr>
            <p:nvPr/>
          </p:nvGraphicFramePr>
          <p:xfrm>
            <a:off x="6898746" y="2764897"/>
            <a:ext cx="371475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735" name="Equation" r:id="rId9" imgW="215900" imgH="228600" progId="Equation.DSMT4">
                    <p:embed/>
                  </p:oleObj>
                </mc:Choice>
                <mc:Fallback>
                  <p:oleObj name="Equation" r:id="rId9" imgW="2159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8746" y="2764897"/>
                          <a:ext cx="371475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71"/>
          <p:cNvGrpSpPr>
            <a:grpSpLocks/>
          </p:cNvGrpSpPr>
          <p:nvPr/>
        </p:nvGrpSpPr>
        <p:grpSpPr bwMode="auto">
          <a:xfrm>
            <a:off x="4741863" y="1714500"/>
            <a:ext cx="3171825" cy="398463"/>
            <a:chOff x="177800" y="5977465"/>
            <a:chExt cx="3172353" cy="398464"/>
          </a:xfrm>
        </p:grpSpPr>
        <p:sp>
          <p:nvSpPr>
            <p:cNvPr id="18513" name="TextBox 68"/>
            <p:cNvSpPr txBox="1">
              <a:spLocks noChangeArrowheads="1"/>
            </p:cNvSpPr>
            <p:nvPr/>
          </p:nvSpPr>
          <p:spPr bwMode="auto">
            <a:xfrm>
              <a:off x="177800" y="6019800"/>
              <a:ext cx="294193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latin typeface="Comic Sans MS" charset="0"/>
                  <a:ea typeface="Comic Sans MS" charset="0"/>
                  <a:cs typeface="Comic Sans MS" charset="0"/>
                </a:rPr>
                <a:t>Correlation between    and</a:t>
              </a:r>
            </a:p>
          </p:txBody>
        </p:sp>
        <p:graphicFrame>
          <p:nvGraphicFramePr>
            <p:cNvPr id="18437" name="Object 5"/>
            <p:cNvGraphicFramePr>
              <a:graphicFrameLocks noChangeAspect="1"/>
            </p:cNvGraphicFramePr>
            <p:nvPr/>
          </p:nvGraphicFramePr>
          <p:xfrm>
            <a:off x="2253354" y="5977465"/>
            <a:ext cx="306388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736" name="Equation" r:id="rId11" imgW="177800" imgH="228600" progId="Equation.DSMT4">
                    <p:embed/>
                  </p:oleObj>
                </mc:Choice>
                <mc:Fallback>
                  <p:oleObj name="Equation" r:id="rId11" imgW="1778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3354" y="5977465"/>
                          <a:ext cx="306388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8" name="Object 6"/>
            <p:cNvGraphicFramePr>
              <a:graphicFrameLocks noChangeAspect="1"/>
            </p:cNvGraphicFramePr>
            <p:nvPr/>
          </p:nvGraphicFramePr>
          <p:xfrm>
            <a:off x="2978678" y="5982229"/>
            <a:ext cx="371475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737" name="Equation" r:id="rId13" imgW="215900" imgH="228600" progId="Equation.DSMT4">
                    <p:embed/>
                  </p:oleObj>
                </mc:Choice>
                <mc:Fallback>
                  <p:oleObj name="Equation" r:id="rId13" imgW="2159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8678" y="5982229"/>
                          <a:ext cx="371475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71"/>
          <p:cNvGrpSpPr>
            <a:grpSpLocks/>
          </p:cNvGrpSpPr>
          <p:nvPr/>
        </p:nvGrpSpPr>
        <p:grpSpPr bwMode="auto">
          <a:xfrm>
            <a:off x="4906963" y="4457700"/>
            <a:ext cx="838200" cy="1066800"/>
            <a:chOff x="240" y="528"/>
            <a:chExt cx="2496" cy="3168"/>
          </a:xfrm>
        </p:grpSpPr>
        <p:sp>
          <p:nvSpPr>
            <p:cNvPr id="18510" name="AutoShape 172"/>
            <p:cNvSpPr>
              <a:spLocks noChangeArrowheads="1"/>
            </p:cNvSpPr>
            <p:nvPr/>
          </p:nvSpPr>
          <p:spPr bwMode="auto">
            <a:xfrm>
              <a:off x="960" y="528"/>
              <a:ext cx="1056" cy="81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8080"/>
            </a:solidFill>
            <a:ln w="28575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11" name="Oval 173"/>
            <p:cNvSpPr>
              <a:spLocks noChangeArrowheads="1"/>
            </p:cNvSpPr>
            <p:nvPr/>
          </p:nvSpPr>
          <p:spPr bwMode="auto">
            <a:xfrm>
              <a:off x="240" y="1296"/>
              <a:ext cx="2496" cy="240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12" name="Oval 175"/>
            <p:cNvSpPr>
              <a:spLocks noChangeArrowheads="1"/>
            </p:cNvSpPr>
            <p:nvPr/>
          </p:nvSpPr>
          <p:spPr bwMode="auto">
            <a:xfrm>
              <a:off x="1225" y="2229"/>
              <a:ext cx="576" cy="528"/>
            </a:xfrm>
            <a:prstGeom prst="ellipse">
              <a:avLst/>
            </a:prstGeom>
            <a:solidFill>
              <a:srgbClr val="CC99FF"/>
            </a:solidFill>
            <a:ln w="1905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19" name="Group 176"/>
          <p:cNvGrpSpPr>
            <a:grpSpLocks/>
          </p:cNvGrpSpPr>
          <p:nvPr/>
        </p:nvGrpSpPr>
        <p:grpSpPr bwMode="auto">
          <a:xfrm rot="10800000">
            <a:off x="7002463" y="4419600"/>
            <a:ext cx="838200" cy="1143000"/>
            <a:chOff x="3120" y="528"/>
            <a:chExt cx="2496" cy="3168"/>
          </a:xfrm>
        </p:grpSpPr>
        <p:sp>
          <p:nvSpPr>
            <p:cNvPr id="18507" name="AutoShape 177"/>
            <p:cNvSpPr>
              <a:spLocks noChangeArrowheads="1"/>
            </p:cNvSpPr>
            <p:nvPr/>
          </p:nvSpPr>
          <p:spPr bwMode="auto">
            <a:xfrm>
              <a:off x="3840" y="528"/>
              <a:ext cx="1056" cy="81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8080"/>
            </a:solidFill>
            <a:ln w="28575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08" name="Oval 178"/>
            <p:cNvSpPr>
              <a:spLocks noChangeArrowheads="1"/>
            </p:cNvSpPr>
            <p:nvPr/>
          </p:nvSpPr>
          <p:spPr bwMode="auto">
            <a:xfrm>
              <a:off x="3120" y="1296"/>
              <a:ext cx="2496" cy="240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09" name="Oval 180"/>
            <p:cNvSpPr>
              <a:spLocks noChangeArrowheads="1"/>
            </p:cNvSpPr>
            <p:nvPr/>
          </p:nvSpPr>
          <p:spPr bwMode="auto">
            <a:xfrm>
              <a:off x="4080" y="2242"/>
              <a:ext cx="576" cy="528"/>
            </a:xfrm>
            <a:prstGeom prst="ellipse">
              <a:avLst/>
            </a:prstGeom>
            <a:solidFill>
              <a:srgbClr val="CC99FF"/>
            </a:solidFill>
            <a:ln w="1905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85" name="Line 181"/>
          <p:cNvSpPr>
            <a:spLocks noChangeShapeType="1"/>
          </p:cNvSpPr>
          <p:nvPr/>
        </p:nvSpPr>
        <p:spPr bwMode="auto">
          <a:xfrm>
            <a:off x="6113463" y="4953000"/>
            <a:ext cx="457200" cy="0"/>
          </a:xfrm>
          <a:prstGeom prst="line">
            <a:avLst/>
          </a:prstGeom>
          <a:noFill/>
          <a:ln w="44450">
            <a:solidFill>
              <a:srgbClr val="CC66FF"/>
            </a:solidFill>
            <a:round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0" name="Group 87"/>
          <p:cNvGrpSpPr>
            <a:grpSpLocks/>
          </p:cNvGrpSpPr>
          <p:nvPr/>
        </p:nvGrpSpPr>
        <p:grpSpPr bwMode="auto">
          <a:xfrm>
            <a:off x="4787900" y="5597525"/>
            <a:ext cx="3176588" cy="414338"/>
            <a:chOff x="4711700" y="2320395"/>
            <a:chExt cx="3176578" cy="414225"/>
          </a:xfrm>
        </p:grpSpPr>
        <p:sp>
          <p:nvSpPr>
            <p:cNvPr id="18506" name="Text Box 186"/>
            <p:cNvSpPr txBox="1">
              <a:spLocks noChangeArrowheads="1"/>
            </p:cNvSpPr>
            <p:nvPr/>
          </p:nvSpPr>
          <p:spPr bwMode="auto">
            <a:xfrm>
              <a:off x="4711700" y="2396066"/>
              <a:ext cx="3064933" cy="33855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mic Sans MS" charset="0"/>
                  <a:ea typeface="Comic Sans MS" charset="0"/>
                  <a:cs typeface="Comic Sans MS" charset="0"/>
                </a:rPr>
                <a:t>Sivers distribution function</a:t>
              </a:r>
            </a:p>
          </p:txBody>
        </p:sp>
        <p:graphicFrame>
          <p:nvGraphicFramePr>
            <p:cNvPr id="18439" name="Object 7"/>
            <p:cNvGraphicFramePr>
              <a:graphicFrameLocks noChangeAspect="1"/>
            </p:cNvGraphicFramePr>
            <p:nvPr/>
          </p:nvGraphicFramePr>
          <p:xfrm>
            <a:off x="7518391" y="2320395"/>
            <a:ext cx="369887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738" name="Equation" r:id="rId15" imgW="215900" imgH="228600" progId="Equation.DSMT4">
                    <p:embed/>
                  </p:oleObj>
                </mc:Choice>
                <mc:Fallback>
                  <p:oleObj name="Equation" r:id="rId15" imgW="2159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18391" y="2320395"/>
                          <a:ext cx="369887" cy="392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126"/>
          <p:cNvGrpSpPr>
            <a:grpSpLocks/>
          </p:cNvGrpSpPr>
          <p:nvPr/>
        </p:nvGrpSpPr>
        <p:grpSpPr bwMode="auto">
          <a:xfrm rot="10800000">
            <a:off x="4933950" y="2919413"/>
            <a:ext cx="838200" cy="808037"/>
            <a:chOff x="240" y="1296"/>
            <a:chExt cx="2496" cy="2400"/>
          </a:xfrm>
        </p:grpSpPr>
        <p:sp>
          <p:nvSpPr>
            <p:cNvPr id="18503" name="Oval 128"/>
            <p:cNvSpPr>
              <a:spLocks noChangeArrowheads="1"/>
            </p:cNvSpPr>
            <p:nvPr/>
          </p:nvSpPr>
          <p:spPr bwMode="auto">
            <a:xfrm>
              <a:off x="240" y="1296"/>
              <a:ext cx="2496" cy="240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04" name="AutoShape 129"/>
            <p:cNvSpPr>
              <a:spLocks noChangeArrowheads="1"/>
            </p:cNvSpPr>
            <p:nvPr/>
          </p:nvSpPr>
          <p:spPr bwMode="auto">
            <a:xfrm>
              <a:off x="1321" y="2027"/>
              <a:ext cx="384" cy="576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993366"/>
            </a:solidFill>
            <a:ln w="25400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05" name="Oval 130"/>
            <p:cNvSpPr>
              <a:spLocks noChangeArrowheads="1"/>
            </p:cNvSpPr>
            <p:nvPr/>
          </p:nvSpPr>
          <p:spPr bwMode="auto">
            <a:xfrm>
              <a:off x="1225" y="2555"/>
              <a:ext cx="576" cy="528"/>
            </a:xfrm>
            <a:prstGeom prst="ellipse">
              <a:avLst/>
            </a:prstGeom>
            <a:solidFill>
              <a:srgbClr val="CC99FF"/>
            </a:solidFill>
            <a:ln w="1905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22" name="Group 131"/>
          <p:cNvGrpSpPr>
            <a:grpSpLocks/>
          </p:cNvGrpSpPr>
          <p:nvPr/>
        </p:nvGrpSpPr>
        <p:grpSpPr bwMode="auto">
          <a:xfrm rot="10800000">
            <a:off x="6999288" y="2898775"/>
            <a:ext cx="838200" cy="865188"/>
            <a:chOff x="3120" y="1296"/>
            <a:chExt cx="2496" cy="2400"/>
          </a:xfrm>
        </p:grpSpPr>
        <p:sp>
          <p:nvSpPr>
            <p:cNvPr id="18500" name="Oval 133"/>
            <p:cNvSpPr>
              <a:spLocks noChangeArrowheads="1"/>
            </p:cNvSpPr>
            <p:nvPr/>
          </p:nvSpPr>
          <p:spPr bwMode="auto">
            <a:xfrm>
              <a:off x="3120" y="1296"/>
              <a:ext cx="2496" cy="240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01" name="AutoShape 134"/>
            <p:cNvSpPr>
              <a:spLocks noChangeArrowheads="1"/>
            </p:cNvSpPr>
            <p:nvPr/>
          </p:nvSpPr>
          <p:spPr bwMode="auto">
            <a:xfrm rot="10800000">
              <a:off x="4176" y="2393"/>
              <a:ext cx="384" cy="576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993366"/>
            </a:solidFill>
            <a:ln w="25400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502" name="Oval 135"/>
            <p:cNvSpPr>
              <a:spLocks noChangeArrowheads="1"/>
            </p:cNvSpPr>
            <p:nvPr/>
          </p:nvSpPr>
          <p:spPr bwMode="auto">
            <a:xfrm>
              <a:off x="4080" y="1961"/>
              <a:ext cx="576" cy="528"/>
            </a:xfrm>
            <a:prstGeom prst="ellipse">
              <a:avLst/>
            </a:prstGeom>
            <a:solidFill>
              <a:srgbClr val="CC99FF"/>
            </a:solidFill>
            <a:ln w="1905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100" name="Line 136"/>
          <p:cNvSpPr>
            <a:spLocks noChangeShapeType="1"/>
          </p:cNvSpPr>
          <p:nvPr/>
        </p:nvSpPr>
        <p:spPr bwMode="auto">
          <a:xfrm>
            <a:off x="6096000" y="3294063"/>
            <a:ext cx="457200" cy="0"/>
          </a:xfrm>
          <a:prstGeom prst="line">
            <a:avLst/>
          </a:prstGeom>
          <a:noFill/>
          <a:ln w="44450">
            <a:solidFill>
              <a:srgbClr val="CC66FF"/>
            </a:solidFill>
            <a:round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3" name="Group 100"/>
          <p:cNvGrpSpPr>
            <a:grpSpLocks/>
          </p:cNvGrpSpPr>
          <p:nvPr/>
        </p:nvGrpSpPr>
        <p:grpSpPr bwMode="auto">
          <a:xfrm>
            <a:off x="4343400" y="3730625"/>
            <a:ext cx="3940175" cy="392113"/>
            <a:chOff x="4436824" y="2435225"/>
            <a:chExt cx="3278951" cy="392113"/>
          </a:xfrm>
        </p:grpSpPr>
        <p:sp>
          <p:nvSpPr>
            <p:cNvPr id="18499" name="Text Box 186"/>
            <p:cNvSpPr txBox="1">
              <a:spLocks noChangeArrowheads="1"/>
            </p:cNvSpPr>
            <p:nvPr/>
          </p:nvSpPr>
          <p:spPr bwMode="auto">
            <a:xfrm>
              <a:off x="4436824" y="2472266"/>
              <a:ext cx="3064935" cy="33855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mic Sans MS" charset="0"/>
                  <a:ea typeface="Comic Sans MS" charset="0"/>
                  <a:cs typeface="Comic Sans MS" charset="0"/>
                </a:rPr>
                <a:t>Boer-Mulders distribution function</a:t>
              </a:r>
            </a:p>
          </p:txBody>
        </p:sp>
        <p:graphicFrame>
          <p:nvGraphicFramePr>
            <p:cNvPr id="18440" name="Object 8"/>
            <p:cNvGraphicFramePr>
              <a:graphicFrameLocks noChangeAspect="1"/>
            </p:cNvGraphicFramePr>
            <p:nvPr/>
          </p:nvGraphicFramePr>
          <p:xfrm>
            <a:off x="7389466" y="2435225"/>
            <a:ext cx="326309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739" name="Equation" r:id="rId17" imgW="190500" imgH="228600" progId="Equation.DSMT4">
                    <p:embed/>
                  </p:oleObj>
                </mc:Choice>
                <mc:Fallback>
                  <p:oleObj name="Equation" r:id="rId17" imgW="1905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9466" y="2435225"/>
                          <a:ext cx="326309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171"/>
          <p:cNvGrpSpPr>
            <a:grpSpLocks/>
          </p:cNvGrpSpPr>
          <p:nvPr/>
        </p:nvGrpSpPr>
        <p:grpSpPr bwMode="auto">
          <a:xfrm rot="-5400000">
            <a:off x="4872038" y="490538"/>
            <a:ext cx="838200" cy="1066800"/>
            <a:chOff x="240" y="528"/>
            <a:chExt cx="2496" cy="3168"/>
          </a:xfrm>
        </p:grpSpPr>
        <p:sp>
          <p:nvSpPr>
            <p:cNvPr id="18495" name="AutoShape 172"/>
            <p:cNvSpPr>
              <a:spLocks noChangeArrowheads="1"/>
            </p:cNvSpPr>
            <p:nvPr/>
          </p:nvSpPr>
          <p:spPr bwMode="auto">
            <a:xfrm>
              <a:off x="960" y="528"/>
              <a:ext cx="1056" cy="81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8080"/>
            </a:solidFill>
            <a:ln w="28575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496" name="Oval 173"/>
            <p:cNvSpPr>
              <a:spLocks noChangeArrowheads="1"/>
            </p:cNvSpPr>
            <p:nvPr/>
          </p:nvSpPr>
          <p:spPr bwMode="auto">
            <a:xfrm>
              <a:off x="240" y="1296"/>
              <a:ext cx="2496" cy="240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497" name="AutoShape 174"/>
            <p:cNvSpPr>
              <a:spLocks noChangeArrowheads="1"/>
            </p:cNvSpPr>
            <p:nvPr/>
          </p:nvSpPr>
          <p:spPr bwMode="auto">
            <a:xfrm>
              <a:off x="1296" y="2304"/>
              <a:ext cx="384" cy="576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993366"/>
            </a:solidFill>
            <a:ln w="25400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498" name="Oval 175"/>
            <p:cNvSpPr>
              <a:spLocks noChangeArrowheads="1"/>
            </p:cNvSpPr>
            <p:nvPr/>
          </p:nvSpPr>
          <p:spPr bwMode="auto">
            <a:xfrm>
              <a:off x="1200" y="2832"/>
              <a:ext cx="576" cy="528"/>
            </a:xfrm>
            <a:prstGeom prst="ellipse">
              <a:avLst/>
            </a:prstGeom>
            <a:solidFill>
              <a:srgbClr val="CC99FF"/>
            </a:solidFill>
            <a:ln w="1905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25" name="Group 176"/>
          <p:cNvGrpSpPr>
            <a:grpSpLocks/>
          </p:cNvGrpSpPr>
          <p:nvPr/>
        </p:nvGrpSpPr>
        <p:grpSpPr bwMode="auto">
          <a:xfrm rot="5400000">
            <a:off x="7086600" y="419100"/>
            <a:ext cx="838200" cy="1143000"/>
            <a:chOff x="3120" y="528"/>
            <a:chExt cx="2496" cy="3168"/>
          </a:xfrm>
        </p:grpSpPr>
        <p:sp>
          <p:nvSpPr>
            <p:cNvPr id="18491" name="AutoShape 177"/>
            <p:cNvSpPr>
              <a:spLocks noChangeArrowheads="1"/>
            </p:cNvSpPr>
            <p:nvPr/>
          </p:nvSpPr>
          <p:spPr bwMode="auto">
            <a:xfrm>
              <a:off x="3840" y="528"/>
              <a:ext cx="1056" cy="81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8080"/>
            </a:solidFill>
            <a:ln w="28575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492" name="Oval 178"/>
            <p:cNvSpPr>
              <a:spLocks noChangeArrowheads="1"/>
            </p:cNvSpPr>
            <p:nvPr/>
          </p:nvSpPr>
          <p:spPr bwMode="auto">
            <a:xfrm>
              <a:off x="3120" y="1296"/>
              <a:ext cx="2496" cy="240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493" name="AutoShape 179"/>
            <p:cNvSpPr>
              <a:spLocks noChangeArrowheads="1"/>
            </p:cNvSpPr>
            <p:nvPr/>
          </p:nvSpPr>
          <p:spPr bwMode="auto">
            <a:xfrm rot="10800000">
              <a:off x="4176" y="2064"/>
              <a:ext cx="384" cy="576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993366"/>
            </a:solidFill>
            <a:ln w="25400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494" name="Oval 180"/>
            <p:cNvSpPr>
              <a:spLocks noChangeArrowheads="1"/>
            </p:cNvSpPr>
            <p:nvPr/>
          </p:nvSpPr>
          <p:spPr bwMode="auto">
            <a:xfrm>
              <a:off x="4080" y="1632"/>
              <a:ext cx="576" cy="528"/>
            </a:xfrm>
            <a:prstGeom prst="ellipse">
              <a:avLst/>
            </a:prstGeom>
            <a:solidFill>
              <a:srgbClr val="CC99FF"/>
            </a:solidFill>
            <a:ln w="1905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120" name="Line 181"/>
          <p:cNvSpPr>
            <a:spLocks noChangeShapeType="1"/>
          </p:cNvSpPr>
          <p:nvPr/>
        </p:nvSpPr>
        <p:spPr bwMode="auto">
          <a:xfrm>
            <a:off x="6121400" y="985838"/>
            <a:ext cx="457200" cy="0"/>
          </a:xfrm>
          <a:prstGeom prst="line">
            <a:avLst/>
          </a:prstGeom>
          <a:noFill/>
          <a:ln w="44450">
            <a:solidFill>
              <a:srgbClr val="CC66FF"/>
            </a:solidFill>
            <a:round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8606363" y="1689095"/>
            <a:ext cx="461665" cy="4093428"/>
          </a:xfrm>
          <a:prstGeom prst="rect">
            <a:avLst/>
          </a:prstGeom>
          <a:noFill/>
        </p:spPr>
        <p:txBody>
          <a:bodyPr vert="wordArtVert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C66FF"/>
                </a:solidFill>
                <a:latin typeface="Comic Sans MS"/>
                <a:ea typeface="+mn-ea"/>
                <a:cs typeface="Comic Sans MS"/>
              </a:rPr>
              <a:t>Single Spin Asymmetries </a:t>
            </a:r>
          </a:p>
        </p:txBody>
      </p:sp>
      <p:sp>
        <p:nvSpPr>
          <p:cNvPr id="123" name="AutoShape 14"/>
          <p:cNvSpPr>
            <a:spLocks noChangeArrowheads="1"/>
          </p:cNvSpPr>
          <p:nvPr/>
        </p:nvSpPr>
        <p:spPr bwMode="auto">
          <a:xfrm>
            <a:off x="4204632" y="2172524"/>
            <a:ext cx="733425" cy="423304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8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rgbClr val="FF66FF"/>
            </a:solidFill>
            <a:miter lim="800000"/>
            <a:headEnd/>
            <a:tailEnd/>
          </a:ln>
          <a:effectLst>
            <a:glow rad="101600">
              <a:srgbClr val="FF66FF">
                <a:alpha val="75000"/>
              </a:srgbClr>
            </a:glo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+mn-ea"/>
              <a:cs typeface="+mn-cs"/>
            </a:endParaRPr>
          </a:p>
        </p:txBody>
      </p: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5004330" y="2134393"/>
            <a:ext cx="3587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Comic Sans MS" charset="0"/>
                <a:ea typeface="Comic Sans MS" charset="0"/>
                <a:cs typeface="Comic Sans MS" charset="0"/>
              </a:rPr>
              <a:t>beyond collinear picture</a:t>
            </a:r>
          </a:p>
          <a:p>
            <a:r>
              <a:rPr lang="en-US" b="1" dirty="0">
                <a:latin typeface="Comic Sans MS" charset="0"/>
                <a:ea typeface="Comic Sans MS" charset="0"/>
                <a:cs typeface="Comic Sans MS" charset="0"/>
              </a:rPr>
              <a:t>Explore spin orbit correlations</a:t>
            </a:r>
          </a:p>
        </p:txBody>
      </p:sp>
      <p:sp>
        <p:nvSpPr>
          <p:cNvPr id="121" name="Right Brace 120"/>
          <p:cNvSpPr/>
          <p:nvPr/>
        </p:nvSpPr>
        <p:spPr bwMode="auto">
          <a:xfrm>
            <a:off x="8335963" y="813288"/>
            <a:ext cx="371475" cy="5524012"/>
          </a:xfrm>
          <a:prstGeom prst="rightBrace">
            <a:avLst/>
          </a:prstGeom>
          <a:noFill/>
          <a:ln w="38100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>
              <a:defRPr/>
            </a:pPr>
            <a:endParaRPr lang="en-US" sz="20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+mn-ea"/>
              <a:cs typeface="+mn-cs"/>
            </a:endParaRPr>
          </a:p>
        </p:txBody>
      </p:sp>
      <p:sp>
        <p:nvSpPr>
          <p:cNvPr id="18490" name="Slide Number Placeholder 14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D408F7-FC60-EA4F-B641-88D916029B50}" type="slidenum">
              <a:rPr lang="en-US"/>
              <a:pPr/>
              <a:t>15</a:t>
            </a:fld>
            <a:endParaRPr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66036"/>
      </p:ext>
    </p:extLst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prism/>
      </p:transition>
    </mc:Choice>
    <mc:Fallback xmlns="" xmlns:mv="urn:schemas-microsoft-com:mac:vml">
      <p:transition>
        <p:cov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85" grpId="0" animBg="1"/>
      <p:bldP spid="100" grpId="0" animBg="1"/>
      <p:bldP spid="120" grpId="0" animBg="1"/>
      <p:bldP spid="124" grpId="0"/>
      <p:bldP spid="1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Polarization Effects @ RHIC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1F1B-CFB1-C34C-B14F-6886EAB095EE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152656" y="560388"/>
            <a:ext cx="4267200" cy="3289300"/>
            <a:chOff x="4813300" y="838202"/>
            <a:chExt cx="4267200" cy="3289907"/>
          </a:xfrm>
        </p:grpSpPr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4813300" y="838200"/>
              <a:ext cx="4267202" cy="3289909"/>
              <a:chOff x="4813300" y="838200"/>
              <a:chExt cx="4267202" cy="3289909"/>
            </a:xfrm>
          </p:grpSpPr>
          <p:pic>
            <p:nvPicPr>
              <p:cNvPr id="10" name="Picture 7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813300" y="914402"/>
                <a:ext cx="3757619" cy="32137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oup 11"/>
              <p:cNvGrpSpPr>
                <a:grpSpLocks noChangeAspect="1"/>
              </p:cNvGrpSpPr>
              <p:nvPr/>
            </p:nvGrpSpPr>
            <p:grpSpPr bwMode="auto">
              <a:xfrm>
                <a:off x="7373940" y="838200"/>
                <a:ext cx="1706562" cy="854232"/>
                <a:chOff x="3582138" y="1828800"/>
                <a:chExt cx="3961662" cy="2288122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V="1">
                  <a:off x="4573474" y="2007427"/>
                  <a:ext cx="1522017" cy="1297171"/>
                </a:xfrm>
                <a:prstGeom prst="line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/>
                <p:nvPr/>
              </p:nvCxnSpPr>
              <p:spPr>
                <a:xfrm rot="16200000" flipV="1">
                  <a:off x="3543884" y="3430061"/>
                  <a:ext cx="1373722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Oval 13"/>
                <p:cNvSpPr/>
                <p:nvPr/>
              </p:nvSpPr>
              <p:spPr>
                <a:xfrm>
                  <a:off x="4116501" y="3002632"/>
                  <a:ext cx="228487" cy="99095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4875666" y="2666645"/>
                  <a:ext cx="228487" cy="990951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16" name="Straight Connector 15"/>
                <p:cNvCxnSpPr/>
                <p:nvPr/>
              </p:nvCxnSpPr>
              <p:spPr>
                <a:xfrm flipV="1">
                  <a:off x="3582138" y="1828800"/>
                  <a:ext cx="3961662" cy="198190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V="1">
                  <a:off x="4573474" y="2496525"/>
                  <a:ext cx="2741839" cy="837843"/>
                </a:xfrm>
                <a:prstGeom prst="line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4754641" y="2021116"/>
                  <a:ext cx="976586" cy="7419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>
                      <a:solidFill>
                        <a:schemeClr val="bg1"/>
                      </a:solidFill>
                      <a:latin typeface="Calibri" charset="0"/>
                    </a:rPr>
                    <a:t>Left</a:t>
                  </a:r>
                </a:p>
              </p:txBody>
            </p:sp>
            <p:sp>
              <p:nvSpPr>
                <p:cNvPr id="19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5221387" y="2813585"/>
                  <a:ext cx="1292021" cy="7419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Calibri" charset="0"/>
                    </a:rPr>
                    <a:t>-Right</a:t>
                  </a:r>
                </a:p>
              </p:txBody>
            </p:sp>
          </p:grpSp>
        </p:grpSp>
        <p:sp>
          <p:nvSpPr>
            <p:cNvPr id="9" name="TextBox 37"/>
            <p:cNvSpPr txBox="1">
              <a:spLocks noChangeArrowheads="1"/>
            </p:cNvSpPr>
            <p:nvPr/>
          </p:nvSpPr>
          <p:spPr bwMode="auto">
            <a:xfrm>
              <a:off x="5651500" y="3831088"/>
              <a:ext cx="2495996" cy="2462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b="1">
                  <a:solidFill>
                    <a:schemeClr val="bg1"/>
                  </a:solidFill>
                  <a:latin typeface="Comic Sans MS" charset="0"/>
                  <a:ea typeface="Comic Sans MS" charset="0"/>
                  <a:cs typeface="Comic Sans MS" charset="0"/>
                </a:rPr>
                <a:t>Phys. Rev. Lett. 101 (2008) 222001</a:t>
              </a:r>
            </a:p>
          </p:txBody>
        </p:sp>
      </p:grpSp>
      <p:pic>
        <p:nvPicPr>
          <p:cNvPr id="33" name="Picture 2" descr="cincl_christine"/>
          <p:cNvPicPr>
            <a:picLocks noChangeAspect="1" noChangeArrowheads="1"/>
          </p:cNvPicPr>
          <p:nvPr/>
        </p:nvPicPr>
        <p:blipFill>
          <a:blip r:embed="rId3" cstate="print"/>
          <a:srcRect r="8032"/>
          <a:stretch>
            <a:fillRect/>
          </a:stretch>
        </p:blipFill>
        <p:spPr bwMode="auto">
          <a:xfrm>
            <a:off x="4321433" y="998535"/>
            <a:ext cx="4606536" cy="237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AutoShape 14"/>
          <p:cNvSpPr>
            <a:spLocks noChangeArrowheads="1"/>
          </p:cNvSpPr>
          <p:nvPr/>
        </p:nvSpPr>
        <p:spPr bwMode="auto">
          <a:xfrm>
            <a:off x="4572000" y="3418840"/>
            <a:ext cx="733425" cy="423304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8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rgbClr val="FF66FF"/>
            </a:solidFill>
            <a:miter lim="800000"/>
            <a:headEnd/>
            <a:tailEnd/>
          </a:ln>
          <a:effectLst>
            <a:glow rad="101600">
              <a:srgbClr val="FF66FF">
                <a:alpha val="75000"/>
              </a:srgbClr>
            </a:glo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10499" y="3552722"/>
            <a:ext cx="3833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latin typeface="Comic Sans MS"/>
                <a:cs typeface="Comic Sans MS"/>
              </a:rPr>
              <a:t>midrapidity</a:t>
            </a:r>
            <a:r>
              <a:rPr lang="en-US" sz="1600" b="1" dirty="0" smtClean="0">
                <a:latin typeface="Comic Sans MS"/>
                <a:cs typeface="Comic Sans MS"/>
              </a:rPr>
              <a:t>: maybe gluon </a:t>
            </a:r>
            <a:r>
              <a:rPr lang="en-US" sz="1600" b="1" dirty="0" err="1" smtClean="0">
                <a:latin typeface="Comic Sans MS"/>
                <a:cs typeface="Comic Sans MS"/>
              </a:rPr>
              <a:t>Sivers</a:t>
            </a:r>
            <a:r>
              <a:rPr lang="en-US" sz="1600" b="1" dirty="0" smtClean="0">
                <a:latin typeface="Comic Sans MS"/>
                <a:cs typeface="Comic Sans MS"/>
              </a:rPr>
              <a:t>????</a:t>
            </a:r>
            <a:endParaRPr lang="en-US" sz="1600" b="1" dirty="0">
              <a:latin typeface="Comic Sans MS"/>
              <a:cs typeface="Comic Sans M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150" y="3905250"/>
            <a:ext cx="4184650" cy="287655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81538" y="3849688"/>
            <a:ext cx="4338320" cy="2142490"/>
            <a:chOff x="81538" y="3849688"/>
            <a:chExt cx="4338320" cy="214249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538" y="3849688"/>
              <a:ext cx="4338320" cy="214249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270508" y="414349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PHENIX</a:t>
              </a:r>
              <a:endParaRPr lang="en-US" b="1" dirty="0">
                <a:solidFill>
                  <a:schemeClr val="bg1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28" name="TextBox 54"/>
          <p:cNvSpPr txBox="1">
            <a:spLocks noChangeArrowheads="1"/>
          </p:cNvSpPr>
          <p:nvPr/>
        </p:nvSpPr>
        <p:spPr bwMode="auto">
          <a:xfrm>
            <a:off x="738377" y="4435503"/>
            <a:ext cx="5044971" cy="2062103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>
            <a:glow rad="101600">
              <a:schemeClr val="tx1">
                <a:lumMod val="65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FF"/>
                </a:solidFill>
                <a:latin typeface="Comic Sans MS" charset="0"/>
                <a:ea typeface="Comic Sans MS" charset="0"/>
                <a:cs typeface="Comic Sans MS" charset="0"/>
              </a:rPr>
              <a:t>Questions from last page</a:t>
            </a:r>
          </a:p>
          <a:p>
            <a:pPr algn="ctr"/>
            <a:endParaRPr lang="en-US" sz="1600" b="1" dirty="0" smtClean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What </a:t>
            </a:r>
            <a:r>
              <a:rPr lang="en-US" sz="1600" b="1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is the underlying process</a:t>
            </a:r>
            <a:r>
              <a:rPr lang="en-US" sz="1600" b="1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?</a:t>
            </a:r>
          </a:p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Sivers</a:t>
            </a:r>
            <a:r>
              <a:rPr lang="en-US" sz="1600" b="1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 / Twist-3 or Collins or ..</a:t>
            </a:r>
          </a:p>
          <a:p>
            <a:pPr algn="ctr"/>
            <a:r>
              <a:rPr lang="en-US" sz="1600" b="1" dirty="0" smtClean="0">
                <a:solidFill>
                  <a:srgbClr val="FF00FF"/>
                </a:solidFill>
                <a:latin typeface="Comic Sans MS" charset="0"/>
                <a:ea typeface="Comic Sans MS" charset="0"/>
                <a:cs typeface="Comic Sans MS" charset="0"/>
              </a:rPr>
              <a:t>no answer yet</a:t>
            </a:r>
          </a:p>
          <a:p>
            <a:pPr algn="ctr"/>
            <a:endParaRPr lang="en-US" sz="1600" b="1" dirty="0" smtClean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r>
              <a:rPr lang="en-US" sz="1600" b="1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rPr>
              <a:t>Do </a:t>
            </a:r>
            <a:r>
              <a:rPr lang="en-US" sz="1600" b="1" dirty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rPr>
              <a:t>they survive at high √</a:t>
            </a:r>
            <a:r>
              <a:rPr lang="en-US" sz="1600" b="1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rPr>
              <a:t>s ? </a:t>
            </a:r>
            <a:r>
              <a:rPr lang="en-US" sz="1600" b="1" dirty="0" smtClean="0">
                <a:solidFill>
                  <a:srgbClr val="EA157A"/>
                </a:solidFill>
                <a:latin typeface="Comic Sans MS" charset="0"/>
                <a:ea typeface="Comic Sans MS" charset="0"/>
                <a:cs typeface="Comic Sans MS" charset="0"/>
              </a:rPr>
              <a:t>✔</a:t>
            </a:r>
          </a:p>
          <a:p>
            <a:pPr algn="ctr"/>
            <a:r>
              <a:rPr lang="en-US" sz="1600" b="1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rPr>
              <a:t>Is p</a:t>
            </a:r>
            <a:r>
              <a:rPr lang="en-US" sz="1600" b="1" baseline="-25000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rPr>
              <a:t>t</a:t>
            </a:r>
            <a:r>
              <a:rPr lang="en-US" sz="1600" b="1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rPr>
              <a:t> dependence as expected from p-QCD? </a:t>
            </a:r>
            <a:r>
              <a:rPr lang="en-US" sz="1600" b="1" dirty="0" smtClean="0">
                <a:solidFill>
                  <a:schemeClr val="accent2"/>
                </a:solidFill>
                <a:latin typeface="Comic Sans MS" charset="0"/>
                <a:ea typeface="Comic Sans MS" charset="0"/>
                <a:cs typeface="Comic Sans MS" charset="0"/>
              </a:rPr>
              <a:t>NO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5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pHe3 can teach us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31800" y="566738"/>
            <a:ext cx="8712200" cy="896937"/>
          </a:xfrm>
        </p:spPr>
        <p:txBody>
          <a:bodyPr/>
          <a:lstStyle/>
          <a:p>
            <a:r>
              <a:rPr lang="en-US" dirty="0" smtClean="0"/>
              <a:t>Polarized He-3 is an effective neutron target </a:t>
            </a:r>
            <a:r>
              <a:rPr lang="en-US" dirty="0" smtClean="0">
                <a:sym typeface="Wingdings"/>
              </a:rPr>
              <a:t> d-quark target</a:t>
            </a:r>
          </a:p>
          <a:p>
            <a:pPr lvl="1"/>
            <a:r>
              <a:rPr lang="en-US" dirty="0" smtClean="0">
                <a:sym typeface="Wingdings"/>
              </a:rPr>
              <a:t>Polarized protons are an effective u-quark target</a:t>
            </a:r>
          </a:p>
          <a:p>
            <a:endParaRPr lang="en-US" dirty="0"/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379243" y="1463040"/>
            <a:ext cx="733425" cy="423304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8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rgbClr val="FF66FF"/>
            </a:solidFill>
            <a:miter lim="800000"/>
            <a:headEnd/>
            <a:tailEnd/>
          </a:ln>
          <a:effectLst>
            <a:glow rad="101600">
              <a:srgbClr val="FF66FF">
                <a:alpha val="75000"/>
              </a:srgbClr>
            </a:glo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8880" y="1442476"/>
            <a:ext cx="6355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Comic Sans MS"/>
                <a:cs typeface="Comic Sans MS"/>
              </a:rPr>
              <a:t>Therefore combining </a:t>
            </a:r>
            <a:r>
              <a:rPr lang="en-US" b="1" dirty="0" err="1" smtClean="0">
                <a:latin typeface="Comic Sans MS"/>
                <a:cs typeface="Comic Sans MS"/>
              </a:rPr>
              <a:t>pp</a:t>
            </a:r>
            <a:r>
              <a:rPr lang="en-US" b="1" dirty="0" smtClean="0">
                <a:latin typeface="Comic Sans MS"/>
                <a:cs typeface="Comic Sans MS"/>
              </a:rPr>
              <a:t> and pHe3 data will allow a full </a:t>
            </a:r>
          </a:p>
          <a:p>
            <a:pPr algn="ctr"/>
            <a:r>
              <a:rPr lang="en-US" b="1" dirty="0" smtClean="0">
                <a:latin typeface="Comic Sans MS"/>
                <a:cs typeface="Comic Sans MS"/>
              </a:rPr>
              <a:t>quark flavor separation u, d, </a:t>
            </a:r>
            <a:r>
              <a:rPr lang="en-US" b="1" dirty="0" err="1" smtClean="0">
                <a:latin typeface="Comic Sans MS"/>
                <a:cs typeface="Comic Sans MS"/>
              </a:rPr>
              <a:t>ubar</a:t>
            </a:r>
            <a:r>
              <a:rPr lang="en-US" b="1" dirty="0" smtClean="0">
                <a:latin typeface="Comic Sans MS"/>
                <a:cs typeface="Comic Sans MS"/>
              </a:rPr>
              <a:t>, </a:t>
            </a:r>
            <a:r>
              <a:rPr lang="en-US" b="1" dirty="0" err="1" smtClean="0">
                <a:latin typeface="Comic Sans MS"/>
                <a:cs typeface="Comic Sans MS"/>
              </a:rPr>
              <a:t>dbar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23" y="2211308"/>
            <a:ext cx="905889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F8A3"/>
                </a:solidFill>
                <a:latin typeface="Comic Sans MS"/>
                <a:cs typeface="Comic Sans MS"/>
              </a:rPr>
              <a:t>Two physics trusts for a polarized pHe3 program: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Measuring the sea quark </a:t>
            </a:r>
            <a:r>
              <a:rPr lang="en-US" b="1" dirty="0" err="1" smtClean="0">
                <a:latin typeface="Comic Sans MS"/>
                <a:cs typeface="Comic Sans MS"/>
              </a:rPr>
              <a:t>helicity</a:t>
            </a:r>
            <a:r>
              <a:rPr lang="en-US" b="1" dirty="0" smtClean="0">
                <a:latin typeface="Comic Sans MS"/>
                <a:cs typeface="Comic Sans MS"/>
              </a:rPr>
              <a:t> distributions through W-production</a:t>
            </a:r>
          </a:p>
          <a:p>
            <a:pPr marL="742950" lvl="1" indent="-285750">
              <a:buClr>
                <a:srgbClr val="CC66FF"/>
              </a:buClr>
              <a:buFont typeface="Wingdings" charset="2"/>
              <a:buChar char="u"/>
            </a:pPr>
            <a:r>
              <a:rPr lang="en-US" b="1" dirty="0" smtClean="0">
                <a:latin typeface="Comic Sans MS"/>
                <a:cs typeface="Comic Sans MS"/>
              </a:rPr>
              <a:t>Access to </a:t>
            </a:r>
            <a:r>
              <a:rPr lang="en-US" b="1" dirty="0" err="1" smtClean="0">
                <a:latin typeface="Symbol" charset="2"/>
                <a:cs typeface="Symbol" charset="2"/>
              </a:rPr>
              <a:t>D</a:t>
            </a:r>
            <a:r>
              <a:rPr lang="en-US" b="1" dirty="0" err="1" smtClean="0">
                <a:latin typeface="Comic Sans MS"/>
                <a:cs typeface="Comic Sans MS"/>
              </a:rPr>
              <a:t>dbar</a:t>
            </a:r>
            <a:endParaRPr lang="en-US" b="1" dirty="0" smtClean="0">
              <a:latin typeface="Comic Sans MS"/>
              <a:cs typeface="Comic Sans MS"/>
            </a:endParaRPr>
          </a:p>
          <a:p>
            <a:pPr marL="742950" lvl="1" indent="-285750">
              <a:buClr>
                <a:srgbClr val="CC66FF"/>
              </a:buClr>
              <a:buFont typeface="Wingdings" charset="2"/>
              <a:buChar char="u"/>
            </a:pPr>
            <a:r>
              <a:rPr lang="en-US" b="1" dirty="0" smtClean="0">
                <a:latin typeface="Comic Sans MS"/>
                <a:cs typeface="Comic Sans MS"/>
              </a:rPr>
              <a:t>Caveat maximum beam energy for He-3: 166 </a:t>
            </a:r>
            <a:r>
              <a:rPr lang="en-US" b="1" dirty="0" err="1" smtClean="0">
                <a:latin typeface="Comic Sans MS"/>
                <a:cs typeface="Comic Sans MS"/>
              </a:rPr>
              <a:t>GeV</a:t>
            </a:r>
            <a:endParaRPr lang="en-US" b="1" dirty="0" smtClean="0">
              <a:latin typeface="Comic Sans MS"/>
              <a:cs typeface="Comic Sans MS"/>
            </a:endParaRPr>
          </a:p>
          <a:p>
            <a:pPr marL="1200150" lvl="2" indent="-285750">
              <a:buClr>
                <a:srgbClr val="CC66FF"/>
              </a:buClr>
              <a:buFont typeface="Wingdings" charset="2"/>
              <a:buChar char="Ø"/>
            </a:pPr>
            <a:r>
              <a:rPr lang="en-US" b="1" dirty="0" smtClean="0">
                <a:latin typeface="Comic Sans MS"/>
                <a:cs typeface="Comic Sans MS"/>
              </a:rPr>
              <a:t>Need increased luminosity to compensate for lower W-cross section</a:t>
            </a:r>
          </a:p>
          <a:p>
            <a:pPr marL="1200150" lvl="2" indent="-285750">
              <a:buClr>
                <a:srgbClr val="CC66FF"/>
              </a:buClr>
              <a:buFont typeface="Wingdings" charset="2"/>
              <a:buChar char="Ø"/>
            </a:pPr>
            <a:endParaRPr lang="en-US" b="1" dirty="0">
              <a:latin typeface="Comic Sans MS"/>
              <a:cs typeface="Comic Sans MS"/>
            </a:endParaRP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Measuring single spin asymmetries A</a:t>
            </a:r>
            <a:r>
              <a:rPr lang="en-US" b="1" baseline="-25000" dirty="0" smtClean="0">
                <a:latin typeface="Comic Sans MS"/>
                <a:cs typeface="Comic Sans MS"/>
              </a:rPr>
              <a:t>N</a:t>
            </a:r>
            <a:r>
              <a:rPr lang="en-US" b="1" dirty="0" smtClean="0">
                <a:latin typeface="Comic Sans MS"/>
                <a:cs typeface="Comic Sans MS"/>
              </a:rPr>
              <a:t> for pion production and </a:t>
            </a:r>
            <a:r>
              <a:rPr lang="en-US" b="1" dirty="0" err="1" smtClean="0">
                <a:latin typeface="Comic Sans MS"/>
                <a:cs typeface="Comic Sans MS"/>
              </a:rPr>
              <a:t>Drell</a:t>
            </a:r>
            <a:r>
              <a:rPr lang="en-US" b="1" dirty="0" smtClean="0">
                <a:latin typeface="Comic Sans MS"/>
                <a:cs typeface="Comic Sans MS"/>
              </a:rPr>
              <a:t>-Yan</a:t>
            </a:r>
          </a:p>
          <a:p>
            <a:pPr marL="742950" lvl="1" indent="-285750">
              <a:buClr>
                <a:srgbClr val="CC66FF"/>
              </a:buClr>
              <a:buFont typeface="Wingdings" charset="2"/>
              <a:buChar char="u"/>
            </a:pPr>
            <a:r>
              <a:rPr lang="en-US" b="1" dirty="0">
                <a:latin typeface="Comic Sans MS"/>
                <a:cs typeface="Comic Sans MS"/>
              </a:rPr>
              <a:t>expectations for A</a:t>
            </a:r>
            <a:r>
              <a:rPr lang="en-US" b="1" baseline="-25000" dirty="0">
                <a:latin typeface="Comic Sans MS"/>
                <a:cs typeface="Comic Sans MS"/>
              </a:rPr>
              <a:t>N</a:t>
            </a:r>
            <a:r>
              <a:rPr lang="en-US" b="1" dirty="0">
                <a:latin typeface="Comic Sans MS"/>
                <a:cs typeface="Comic Sans MS"/>
              </a:rPr>
              <a:t> (</a:t>
            </a:r>
            <a:r>
              <a:rPr lang="en-US" b="1" dirty="0" err="1">
                <a:latin typeface="Comic Sans MS"/>
                <a:cs typeface="Comic Sans MS"/>
              </a:rPr>
              <a:t>pions</a:t>
            </a:r>
            <a:r>
              <a:rPr lang="en-US" b="1" dirty="0">
                <a:latin typeface="Comic Sans MS"/>
                <a:cs typeface="Comic Sans MS"/>
              </a:rPr>
              <a:t>)</a:t>
            </a:r>
          </a:p>
          <a:p>
            <a:pPr marL="1200150" lvl="2" indent="-285750">
              <a:buClr>
                <a:srgbClr val="CC66FF"/>
              </a:buClr>
              <a:buFont typeface="Wingdings" charset="2"/>
              <a:buChar char="Ø"/>
            </a:pPr>
            <a:r>
              <a:rPr lang="en-US" dirty="0">
                <a:latin typeface="Comic Sans MS"/>
                <a:cs typeface="Comic Sans MS"/>
              </a:rPr>
              <a:t>similar effect for </a:t>
            </a:r>
            <a:r>
              <a:rPr lang="en-US" dirty="0">
                <a:latin typeface="Lucida Grande"/>
                <a:ea typeface="Lucida Grande"/>
                <a:cs typeface="Lucida Grande"/>
              </a:rPr>
              <a:t>π</a:t>
            </a:r>
            <a:r>
              <a:rPr lang="en-US" baseline="30000" dirty="0">
                <a:latin typeface="Lucida Grande"/>
                <a:ea typeface="Lucida Grande"/>
                <a:cs typeface="Lucida Grande"/>
              </a:rPr>
              <a:t>±</a:t>
            </a:r>
            <a:r>
              <a:rPr lang="en-US" dirty="0">
                <a:latin typeface="Comic Sans MS"/>
                <a:cs typeface="Comic Sans MS"/>
              </a:rPr>
              <a:t> (</a:t>
            </a:r>
            <a:r>
              <a:rPr lang="en-US" dirty="0">
                <a:latin typeface="Lucida Grande"/>
                <a:ea typeface="Lucida Grande"/>
                <a:cs typeface="Lucida Grande"/>
              </a:rPr>
              <a:t>π</a:t>
            </a:r>
            <a:r>
              <a:rPr lang="en-US" baseline="30000" dirty="0">
                <a:latin typeface="Comic Sans MS"/>
                <a:cs typeface="Comic Sans MS"/>
              </a:rPr>
              <a:t>0</a:t>
            </a:r>
            <a:r>
              <a:rPr lang="en-US" dirty="0">
                <a:latin typeface="Comic Sans MS"/>
                <a:cs typeface="Comic Sans MS"/>
              </a:rPr>
              <a:t> unchanged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endParaRPr lang="en-US" b="1" dirty="0" smtClean="0">
              <a:latin typeface="Comic Sans MS"/>
              <a:cs typeface="Comic Sans MS"/>
            </a:endParaRPr>
          </a:p>
        </p:txBody>
      </p:sp>
      <p:pic>
        <p:nvPicPr>
          <p:cNvPr id="17" name="Bild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278" y="4231280"/>
            <a:ext cx="2827334" cy="2076323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  <p:sp>
        <p:nvSpPr>
          <p:cNvPr id="22" name="Textfeld 20"/>
          <p:cNvSpPr txBox="1"/>
          <p:nvPr/>
        </p:nvSpPr>
        <p:spPr>
          <a:xfrm>
            <a:off x="971834" y="4865881"/>
            <a:ext cx="4324171" cy="7232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baseline="30000" dirty="0" smtClean="0">
                <a:solidFill>
                  <a:srgbClr val="FF00FF"/>
                </a:solidFill>
                <a:latin typeface="Comic Sans MS"/>
                <a:cs typeface="Comic Sans MS"/>
              </a:rPr>
              <a:t>3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He: helpful input for understanding </a:t>
            </a:r>
          </a:p>
          <a:p>
            <a:pPr algn="ctr"/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of transverse spin phenomena</a:t>
            </a:r>
            <a:endParaRPr lang="en-US" sz="2000" b="1" dirty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1531371" y="6205023"/>
            <a:ext cx="733425" cy="423304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8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rgbClr val="FF66FF"/>
            </a:solidFill>
            <a:miter lim="800000"/>
            <a:headEnd/>
            <a:tailEnd/>
          </a:ln>
          <a:effectLst>
            <a:glow rad="101600">
              <a:srgbClr val="FF66FF">
                <a:alpha val="75000"/>
              </a:srgbClr>
            </a:glo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64796" y="6313118"/>
            <a:ext cx="700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Critical to tag spectator protons from 3He with roman pots</a:t>
            </a:r>
            <a:endParaRPr lang="en-US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25003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2" grpId="0" animBg="1"/>
      <p:bldP spid="23" grpId="0" animBg="1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87255" y="615670"/>
            <a:ext cx="8620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lang="en-US" b="1" baseline="-25000" dirty="0" smtClean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lang="en-US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 in </a:t>
            </a:r>
            <a:r>
              <a:rPr lang="en-US" b="1" baseline="30000" dirty="0" smtClean="0">
                <a:solidFill>
                  <a:srgbClr val="FFFFFF"/>
                </a:solidFill>
                <a:latin typeface="Comic Sans MS"/>
                <a:cs typeface="Comic Sans MS"/>
              </a:rPr>
              <a:t>3</a:t>
            </a:r>
            <a:r>
              <a:rPr lang="en-US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He-proton collisions </a:t>
            </a:r>
          </a:p>
          <a:p>
            <a:r>
              <a:rPr lang="en-US" dirty="0" err="1" smtClean="0">
                <a:latin typeface="Comic Sans MS"/>
                <a:cs typeface="Comic Sans MS"/>
              </a:rPr>
              <a:t>Sivers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fcts</a:t>
            </a:r>
            <a:r>
              <a:rPr lang="en-US" dirty="0" smtClean="0">
                <a:latin typeface="Comic Sans MS"/>
                <a:cs typeface="Comic Sans MS"/>
              </a:rPr>
              <a:t>. for </a:t>
            </a:r>
            <a:r>
              <a:rPr lang="en-US" dirty="0" err="1" smtClean="0">
                <a:latin typeface="Comic Sans MS"/>
                <a:cs typeface="Comic Sans MS"/>
              </a:rPr>
              <a:t>u</a:t>
            </a:r>
            <a:r>
              <a:rPr lang="en-US" dirty="0" smtClean="0">
                <a:latin typeface="Comic Sans MS"/>
                <a:cs typeface="Comic Sans MS"/>
              </a:rPr>
              <a:t> and </a:t>
            </a:r>
            <a:r>
              <a:rPr lang="en-US" dirty="0" err="1" smtClean="0">
                <a:latin typeface="Comic Sans MS"/>
                <a:cs typeface="Comic Sans MS"/>
              </a:rPr>
              <a:t>d</a:t>
            </a:r>
            <a:r>
              <a:rPr lang="en-US" dirty="0" smtClean="0">
                <a:latin typeface="Comic Sans MS"/>
                <a:cs typeface="Comic Sans MS"/>
              </a:rPr>
              <a:t> quarks opposite in sign and slightly larger for </a:t>
            </a:r>
            <a:r>
              <a:rPr lang="en-US" dirty="0" err="1" smtClean="0">
                <a:latin typeface="Comic Sans MS"/>
                <a:cs typeface="Comic Sans MS"/>
              </a:rPr>
              <a:t>d</a:t>
            </a:r>
            <a:r>
              <a:rPr lang="en-US" dirty="0" smtClean="0">
                <a:latin typeface="Comic Sans MS"/>
                <a:cs typeface="Comic Sans MS"/>
              </a:rPr>
              <a:t> quarks</a:t>
            </a:r>
            <a:endParaRPr lang="en-US" dirty="0">
              <a:latin typeface="Comic Sans MS"/>
              <a:cs typeface="Comic Sans MS"/>
            </a:endParaRPr>
          </a:p>
        </p:txBody>
      </p:sp>
      <p:grpSp>
        <p:nvGrpSpPr>
          <p:cNvPr id="2" name="Gruppierung 25"/>
          <p:cNvGrpSpPr/>
          <p:nvPr/>
        </p:nvGrpSpPr>
        <p:grpSpPr>
          <a:xfrm>
            <a:off x="151478" y="1186727"/>
            <a:ext cx="9166159" cy="3502394"/>
            <a:chOff x="151478" y="1186727"/>
            <a:chExt cx="9166159" cy="3502394"/>
          </a:xfrm>
        </p:grpSpPr>
        <p:grpSp>
          <p:nvGrpSpPr>
            <p:cNvPr id="7" name="Gruppierung 22"/>
            <p:cNvGrpSpPr/>
            <p:nvPr/>
          </p:nvGrpSpPr>
          <p:grpSpPr>
            <a:xfrm>
              <a:off x="151478" y="1186727"/>
              <a:ext cx="9166159" cy="3502394"/>
              <a:chOff x="151478" y="1186727"/>
              <a:chExt cx="9166159" cy="3502394"/>
            </a:xfrm>
          </p:grpSpPr>
          <p:grpSp>
            <p:nvGrpSpPr>
              <p:cNvPr id="10" name="Gruppierung 21"/>
              <p:cNvGrpSpPr/>
              <p:nvPr/>
            </p:nvGrpSpPr>
            <p:grpSpPr>
              <a:xfrm>
                <a:off x="151478" y="1186727"/>
                <a:ext cx="9166159" cy="1168320"/>
                <a:chOff x="151478" y="1186727"/>
                <a:chExt cx="9166159" cy="1168320"/>
              </a:xfrm>
            </p:grpSpPr>
            <p:sp>
              <p:nvSpPr>
                <p:cNvPr id="5" name="Textfeld 4"/>
                <p:cNvSpPr txBox="1"/>
                <p:nvPr/>
              </p:nvSpPr>
              <p:spPr>
                <a:xfrm>
                  <a:off x="4079999" y="1281347"/>
                  <a:ext cx="30563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FFF6D2"/>
                      </a:solidFill>
                      <a:latin typeface="Comic Sans MS"/>
                      <a:cs typeface="Comic Sans MS"/>
                    </a:rPr>
                    <a:t>Z. Kang @ 2010 Iowa RSC meeting </a:t>
                  </a:r>
                  <a:endParaRPr lang="en-US" sz="1400" dirty="0">
                    <a:solidFill>
                      <a:srgbClr val="FFF6D2"/>
                    </a:solidFill>
                    <a:latin typeface="Comic Sans MS"/>
                    <a:cs typeface="Comic Sans MS"/>
                  </a:endParaRPr>
                </a:p>
              </p:txBody>
            </p:sp>
            <p:sp>
              <p:nvSpPr>
                <p:cNvPr id="6" name="Textfeld 5"/>
                <p:cNvSpPr txBox="1"/>
                <p:nvPr/>
              </p:nvSpPr>
              <p:spPr>
                <a:xfrm>
                  <a:off x="476755" y="1631772"/>
                  <a:ext cx="8840882" cy="7232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600"/>
                    </a:spcAft>
                    <a:buFont typeface="Arial"/>
                    <a:buChar char="•"/>
                  </a:pPr>
                  <a:r>
                    <a:rPr lang="en-US" dirty="0" smtClean="0">
                      <a:latin typeface="Comic Sans MS"/>
                      <a:cs typeface="Comic Sans MS"/>
                    </a:rPr>
                    <a:t> </a:t>
                  </a:r>
                  <a:r>
                    <a:rPr lang="en-US" dirty="0" err="1" smtClean="0">
                      <a:latin typeface="Comic Sans MS"/>
                      <a:cs typeface="Comic Sans MS"/>
                    </a:rPr>
                    <a:t>u</a:t>
                  </a:r>
                  <a:r>
                    <a:rPr lang="en-US" dirty="0" smtClean="0">
                      <a:latin typeface="Comic Sans MS"/>
                      <a:cs typeface="Comic Sans MS"/>
                    </a:rPr>
                    <a:t> &lt;-&gt; </a:t>
                  </a:r>
                  <a:r>
                    <a:rPr lang="en-US" dirty="0" err="1" smtClean="0">
                      <a:latin typeface="Comic Sans MS"/>
                      <a:cs typeface="Comic Sans MS"/>
                    </a:rPr>
                    <a:t>d</a:t>
                  </a:r>
                  <a:r>
                    <a:rPr lang="en-US" dirty="0" smtClean="0">
                      <a:latin typeface="Comic Sans MS"/>
                      <a:cs typeface="Comic Sans MS"/>
                    </a:rPr>
                    <a:t> </a:t>
                  </a:r>
                  <a:r>
                    <a:rPr lang="en-US" dirty="0" err="1" smtClean="0">
                      <a:latin typeface="Comic Sans MS"/>
                      <a:cs typeface="Comic Sans MS"/>
                    </a:rPr>
                    <a:t>isospin</a:t>
                  </a:r>
                  <a:r>
                    <a:rPr lang="en-US" dirty="0" smtClean="0">
                      <a:latin typeface="Comic Sans MS"/>
                      <a:cs typeface="Comic Sans MS"/>
                    </a:rPr>
                    <a:t> rotation leads to different signs for A</a:t>
                  </a:r>
                  <a:r>
                    <a:rPr lang="en-US" sz="1600" baseline="-25000" dirty="0" smtClean="0">
                      <a:latin typeface="Comic Sans MS"/>
                      <a:cs typeface="Comic Sans MS"/>
                    </a:rPr>
                    <a:t>N </a:t>
                  </a:r>
                  <a:r>
                    <a:rPr lang="en-US" dirty="0" smtClean="0">
                      <a:latin typeface="Comic Sans MS"/>
                      <a:cs typeface="Comic Sans MS"/>
                    </a:rPr>
                    <a:t>for protons and neutrons</a:t>
                  </a:r>
                </a:p>
                <a:p>
                  <a:pPr>
                    <a:buFont typeface="Arial"/>
                    <a:buChar char="•"/>
                  </a:pPr>
                  <a:r>
                    <a:rPr lang="en-US" dirty="0" smtClean="0">
                      <a:latin typeface="Comic Sans MS"/>
                      <a:cs typeface="Comic Sans MS"/>
                    </a:rPr>
                    <a:t> asymmetries for neutrons are larger </a:t>
                  </a:r>
                  <a:r>
                    <a:rPr lang="en-US" sz="1400" dirty="0" smtClean="0">
                      <a:latin typeface="Comic Sans MS"/>
                      <a:cs typeface="Comic Sans MS"/>
                    </a:rPr>
                    <a:t>(due to electric charges) </a:t>
                  </a:r>
                  <a:endParaRPr lang="en-US" dirty="0">
                    <a:latin typeface="Comic Sans MS"/>
                    <a:cs typeface="Comic Sans MS"/>
                  </a:endParaRPr>
                </a:p>
              </p:txBody>
            </p:sp>
            <p:pic>
              <p:nvPicPr>
                <p:cNvPr id="8" name="Bild 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51478" y="1186727"/>
                  <a:ext cx="349563" cy="492973"/>
                </a:xfrm>
                <a:prstGeom prst="rect">
                  <a:avLst/>
                </a:prstGeom>
              </p:spPr>
            </p:pic>
            <p:sp>
              <p:nvSpPr>
                <p:cNvPr id="9" name="Textfeld 8"/>
                <p:cNvSpPr txBox="1"/>
                <p:nvPr/>
              </p:nvSpPr>
              <p:spPr>
                <a:xfrm>
                  <a:off x="547651" y="1219792"/>
                  <a:ext cx="31647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latin typeface="Comic Sans MS"/>
                      <a:cs typeface="Comic Sans MS"/>
                    </a:rPr>
                    <a:t>expectations for </a:t>
                  </a:r>
                  <a:r>
                    <a:rPr lang="en-US" b="1" dirty="0" err="1" smtClean="0">
                      <a:latin typeface="Comic Sans MS"/>
                      <a:cs typeface="Comic Sans MS"/>
                    </a:rPr>
                    <a:t>Drell</a:t>
                  </a:r>
                  <a:r>
                    <a:rPr lang="en-US" b="1" dirty="0" smtClean="0">
                      <a:latin typeface="Comic Sans MS"/>
                      <a:cs typeface="Comic Sans MS"/>
                    </a:rPr>
                    <a:t> Yan</a:t>
                  </a:r>
                  <a:endParaRPr lang="en-US" b="1" dirty="0">
                    <a:latin typeface="Comic Sans MS"/>
                    <a:cs typeface="Comic Sans MS"/>
                  </a:endParaRPr>
                </a:p>
              </p:txBody>
            </p:sp>
          </p:grpSp>
          <p:pic>
            <p:nvPicPr>
              <p:cNvPr id="12" name="Bild 11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113029" y="2355047"/>
                <a:ext cx="2689580" cy="230295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</p:pic>
          <p:pic>
            <p:nvPicPr>
              <p:cNvPr id="13" name="Bild 12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95278" y="2343065"/>
                <a:ext cx="2727393" cy="2346056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</p:pic>
        </p:grpSp>
        <p:sp>
          <p:nvSpPr>
            <p:cNvPr id="14" name="Textfeld 13"/>
            <p:cNvSpPr txBox="1"/>
            <p:nvPr/>
          </p:nvSpPr>
          <p:spPr>
            <a:xfrm>
              <a:off x="3743594" y="2450903"/>
              <a:ext cx="863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proton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912632" y="3918001"/>
              <a:ext cx="980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neutron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1" name="Gruppierung 24"/>
          <p:cNvGrpSpPr/>
          <p:nvPr/>
        </p:nvGrpSpPr>
        <p:grpSpPr>
          <a:xfrm>
            <a:off x="129096" y="4490562"/>
            <a:ext cx="8093516" cy="2243761"/>
            <a:chOff x="129096" y="4490562"/>
            <a:chExt cx="8093516" cy="2243761"/>
          </a:xfrm>
        </p:grpSpPr>
        <p:pic>
          <p:nvPicPr>
            <p:cNvPr id="18" name="Bild 1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95278" y="4658000"/>
              <a:ext cx="2827334" cy="2076323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</p:pic>
        <p:grpSp>
          <p:nvGrpSpPr>
            <p:cNvPr id="22" name="Gruppierung 23"/>
            <p:cNvGrpSpPr/>
            <p:nvPr/>
          </p:nvGrpSpPr>
          <p:grpSpPr>
            <a:xfrm>
              <a:off x="129096" y="4490562"/>
              <a:ext cx="5286419" cy="1383628"/>
              <a:chOff x="129096" y="4490562"/>
              <a:chExt cx="5286419" cy="1383628"/>
            </a:xfrm>
          </p:grpSpPr>
          <p:pic>
            <p:nvPicPr>
              <p:cNvPr id="16" name="Bild 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9096" y="4490562"/>
                <a:ext cx="349563" cy="492973"/>
              </a:xfrm>
              <a:prstGeom prst="rect">
                <a:avLst/>
              </a:prstGeom>
            </p:spPr>
          </p:pic>
          <p:sp>
            <p:nvSpPr>
              <p:cNvPr id="17" name="Textfeld 16"/>
              <p:cNvSpPr txBox="1"/>
              <p:nvPr/>
            </p:nvSpPr>
            <p:spPr>
              <a:xfrm>
                <a:off x="511711" y="4521262"/>
                <a:ext cx="3241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Comic Sans MS"/>
                    <a:cs typeface="Comic Sans MS"/>
                  </a:rPr>
                  <a:t>expectations for A</a:t>
                </a:r>
                <a:r>
                  <a:rPr lang="en-US" b="1" baseline="-25000" dirty="0" smtClean="0">
                    <a:latin typeface="Comic Sans MS"/>
                    <a:cs typeface="Comic Sans MS"/>
                  </a:rPr>
                  <a:t>N</a:t>
                </a:r>
                <a:r>
                  <a:rPr lang="en-US" b="1" dirty="0" smtClean="0">
                    <a:latin typeface="Comic Sans MS"/>
                    <a:cs typeface="Comic Sans MS"/>
                  </a:rPr>
                  <a:t> (</a:t>
                </a:r>
                <a:r>
                  <a:rPr lang="en-US" b="1" dirty="0" err="1" smtClean="0">
                    <a:latin typeface="Comic Sans MS"/>
                    <a:cs typeface="Comic Sans MS"/>
                  </a:rPr>
                  <a:t>pions</a:t>
                </a:r>
                <a:r>
                  <a:rPr lang="en-US" b="1" dirty="0" smtClean="0">
                    <a:latin typeface="Comic Sans MS"/>
                    <a:cs typeface="Comic Sans MS"/>
                  </a:rPr>
                  <a:t>)</a:t>
                </a:r>
                <a:endParaRPr lang="en-US" b="1" dirty="0">
                  <a:latin typeface="Comic Sans MS"/>
                  <a:cs typeface="Comic Sans MS"/>
                </a:endParaRPr>
              </a:p>
            </p:txBody>
          </p:sp>
          <p:sp>
            <p:nvSpPr>
              <p:cNvPr id="19" name="Textfeld 18"/>
              <p:cNvSpPr txBox="1"/>
              <p:nvPr/>
            </p:nvSpPr>
            <p:spPr>
              <a:xfrm>
                <a:off x="547651" y="4997027"/>
                <a:ext cx="4867864" cy="8771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  <a:buFont typeface="Arial"/>
                  <a:buChar char="•"/>
                </a:pPr>
                <a:r>
                  <a:rPr lang="en-US" sz="1600" dirty="0" smtClean="0">
                    <a:latin typeface="Comic Sans MS"/>
                    <a:cs typeface="Comic Sans MS"/>
                  </a:rPr>
                  <a:t> similar effect for </a:t>
                </a:r>
                <a:r>
                  <a:rPr lang="en-US" sz="1600" dirty="0" err="1" smtClean="0">
                    <a:latin typeface="Lucida Grande"/>
                    <a:ea typeface="Lucida Grande"/>
                    <a:cs typeface="Lucida Grande"/>
                  </a:rPr>
                  <a:t>π</a:t>
                </a:r>
                <a:r>
                  <a:rPr lang="en-US" sz="1600" baseline="30000" dirty="0" smtClean="0">
                    <a:latin typeface="Lucida Grande"/>
                    <a:ea typeface="Lucida Grande"/>
                    <a:cs typeface="Lucida Grande"/>
                  </a:rPr>
                  <a:t>±</a:t>
                </a:r>
                <a:r>
                  <a:rPr lang="en-US" sz="1600" dirty="0" smtClean="0">
                    <a:latin typeface="Comic Sans MS"/>
                    <a:cs typeface="Comic Sans MS"/>
                  </a:rPr>
                  <a:t> (</a:t>
                </a:r>
                <a:r>
                  <a:rPr lang="en-US" sz="1600" dirty="0" smtClean="0">
                    <a:latin typeface="Lucida Grande"/>
                    <a:ea typeface="Lucida Grande"/>
                    <a:cs typeface="Lucida Grande"/>
                  </a:rPr>
                  <a:t>π</a:t>
                </a:r>
                <a:r>
                  <a:rPr lang="en-US" sz="1600" baseline="30000" dirty="0" smtClean="0">
                    <a:latin typeface="Comic Sans MS"/>
                    <a:cs typeface="Comic Sans MS"/>
                  </a:rPr>
                  <a:t>0 </a:t>
                </a:r>
                <a:r>
                  <a:rPr lang="en-US" sz="1600" dirty="0" smtClean="0">
                    <a:latin typeface="Comic Sans MS"/>
                    <a:cs typeface="Comic Sans MS"/>
                  </a:rPr>
                  <a:t>unchanged)</a:t>
                </a:r>
              </a:p>
              <a:p>
                <a:r>
                  <a:rPr lang="en-US" sz="1600" dirty="0" smtClean="0">
                    <a:latin typeface="Comic Sans MS"/>
                    <a:cs typeface="Comic Sans MS"/>
                  </a:rPr>
                  <a:t>  </a:t>
                </a:r>
                <a:r>
                  <a:rPr lang="en-US" sz="1400" dirty="0" smtClean="0">
                    <a:latin typeface="Comic Sans MS"/>
                    <a:cs typeface="Comic Sans MS"/>
                  </a:rPr>
                  <a:t>this time computed within twist-3 formalism</a:t>
                </a:r>
              </a:p>
              <a:p>
                <a:r>
                  <a:rPr lang="en-US" sz="1400" dirty="0" smtClean="0">
                    <a:latin typeface="Comic Sans MS"/>
                    <a:cs typeface="Comic Sans MS"/>
                  </a:rPr>
                  <a:t>  here, effect due to favored/</a:t>
                </a:r>
                <a:r>
                  <a:rPr lang="en-US" sz="1400" dirty="0" err="1" smtClean="0">
                    <a:latin typeface="Comic Sans MS"/>
                    <a:cs typeface="Comic Sans MS"/>
                  </a:rPr>
                  <a:t>unfavored</a:t>
                </a:r>
                <a:r>
                  <a:rPr lang="en-US" sz="1400" dirty="0" smtClean="0">
                    <a:latin typeface="Comic Sans MS"/>
                    <a:cs typeface="Comic Sans MS"/>
                  </a:rPr>
                  <a:t> fragmentation</a:t>
                </a:r>
                <a:endParaRPr lang="en-US" sz="1600" dirty="0">
                  <a:latin typeface="Comic Sans MS"/>
                  <a:cs typeface="Comic Sans MS"/>
                </a:endParaRPr>
              </a:p>
            </p:txBody>
          </p:sp>
        </p:grpSp>
      </p:grpSp>
      <p:sp>
        <p:nvSpPr>
          <p:cNvPr id="21" name="Textfeld 20"/>
          <p:cNvSpPr txBox="1"/>
          <p:nvPr/>
        </p:nvSpPr>
        <p:spPr>
          <a:xfrm>
            <a:off x="870234" y="5878138"/>
            <a:ext cx="4324171" cy="7232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3He: helpful input for understanding </a:t>
            </a:r>
          </a:p>
          <a:p>
            <a:pPr algn="ctr"/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of transverse spin phenomena</a:t>
            </a:r>
            <a:endParaRPr lang="en-US" sz="2000" b="1" dirty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379243" y="21164"/>
            <a:ext cx="8739357" cy="48787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00" normalizeH="0" baseline="0" noProof="0" smtClean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Comic Sans MS"/>
                <a:ea typeface="+mj-ea"/>
                <a:cs typeface="Comic Sans MS"/>
              </a:rPr>
              <a:t>The long term future future of pp@RHIC</a:t>
            </a:r>
            <a:endParaRPr kumimoji="0" lang="en-US" sz="3000" b="1" i="0" u="none" strike="noStrike" kern="1200" cap="none" spc="-100" normalizeH="0" baseline="0" noProof="0" dirty="0">
              <a:ln>
                <a:noFill/>
              </a:ln>
              <a:solidFill>
                <a:srgbClr val="CC66FF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8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-762000" y="29632"/>
            <a:ext cx="9880600" cy="609264"/>
          </a:xfrm>
          <a:ln/>
        </p:spPr>
        <p:txBody>
          <a:bodyPr lIns="64291" tIns="32146" rIns="64291" bIns="32146"/>
          <a:lstStyle/>
          <a:p>
            <a:r>
              <a:rPr lang="en-US" sz="2600" dirty="0"/>
              <a:t>Spectator proton from </a:t>
            </a:r>
            <a:r>
              <a:rPr lang="en-US" sz="2600" baseline="32000" dirty="0"/>
              <a:t>3</a:t>
            </a:r>
            <a:r>
              <a:rPr lang="en-US" sz="2600" dirty="0"/>
              <a:t>He with the current RHIC optics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853906"/>
            <a:ext cx="9118600" cy="626427"/>
          </a:xfrm>
          <a:ln/>
        </p:spPr>
        <p:txBody>
          <a:bodyPr lIns="64291" tIns="32146" rIns="64291" bIns="32146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1600" dirty="0" smtClean="0"/>
              <a:t> The </a:t>
            </a:r>
            <a:r>
              <a:rPr lang="en-US" sz="1600" dirty="0"/>
              <a:t>same RP configuration with the current RHIC optics (at z ~ 15m between </a:t>
            </a:r>
            <a:r>
              <a:rPr lang="en-US" sz="1600" dirty="0" smtClean="0"/>
              <a:t>DX-D0</a:t>
            </a:r>
            <a:r>
              <a:rPr lang="en-US" sz="1600" dirty="0"/>
              <a:t>)</a:t>
            </a:r>
          </a:p>
          <a:p>
            <a:pPr marL="0" indent="0">
              <a:spcBef>
                <a:spcPts val="0"/>
              </a:spcBef>
            </a:pPr>
            <a:r>
              <a:rPr lang="en-US" sz="1600" dirty="0" smtClean="0"/>
              <a:t> Acceptance </a:t>
            </a:r>
            <a:r>
              <a:rPr lang="en-US" sz="1600" dirty="0"/>
              <a:t>~ 98% 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1329" y="2988335"/>
            <a:ext cx="2723555" cy="305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31329" y="2992242"/>
            <a:ext cx="2661047" cy="29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03799" y="2998939"/>
            <a:ext cx="2628677" cy="294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tangle 6"/>
          <p:cNvSpPr>
            <a:spLocks/>
          </p:cNvSpPr>
          <p:nvPr/>
        </p:nvSpPr>
        <p:spPr bwMode="auto">
          <a:xfrm>
            <a:off x="6581344" y="3134468"/>
            <a:ext cx="1688300" cy="276999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wrap="none" lIns="0" tIns="0" rIns="0" bIns="0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mic Sans MS"/>
                <a:ea typeface="ＭＳ Ｐゴシック" charset="0"/>
                <a:cs typeface="Comic Sans MS"/>
              </a:rPr>
              <a:t>Accepted in RP</a:t>
            </a:r>
          </a:p>
        </p:txBody>
      </p:sp>
      <p:sp>
        <p:nvSpPr>
          <p:cNvPr id="43015" name="Rectangle 7"/>
          <p:cNvSpPr>
            <a:spLocks/>
          </p:cNvSpPr>
          <p:nvPr/>
        </p:nvSpPr>
        <p:spPr bwMode="auto">
          <a:xfrm>
            <a:off x="3479900" y="3134468"/>
            <a:ext cx="2234837" cy="276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wrap="none" lIns="0" tIns="0" rIns="0" bIns="0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mic Sans MS"/>
                <a:ea typeface="ＭＳ Ｐゴシック" charset="0"/>
                <a:cs typeface="Comic Sans MS"/>
              </a:rPr>
              <a:t>Passed DX aperture</a:t>
            </a:r>
          </a:p>
        </p:txBody>
      </p:sp>
      <p:sp>
        <p:nvSpPr>
          <p:cNvPr id="43016" name="Rectangle 8"/>
          <p:cNvSpPr>
            <a:spLocks/>
          </p:cNvSpPr>
          <p:nvPr/>
        </p:nvSpPr>
        <p:spPr bwMode="auto">
          <a:xfrm>
            <a:off x="1019151" y="3134468"/>
            <a:ext cx="1114037" cy="276999"/>
          </a:xfrm>
          <a:prstGeom prst="rect">
            <a:avLst/>
          </a:prstGeom>
          <a:solidFill>
            <a:srgbClr val="8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mic Sans MS"/>
                <a:ea typeface="ＭＳ Ｐゴシック" charset="0"/>
                <a:cs typeface="Comic Sans MS"/>
              </a:rPr>
              <a:t>generated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7" y="638896"/>
            <a:ext cx="3660834" cy="242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788569" y="997069"/>
            <a:ext cx="3953351" cy="831732"/>
          </a:xfrm>
          <a:prstGeom prst="rect">
            <a:avLst/>
          </a:prstGeom>
          <a:ln/>
        </p:spPr>
        <p:txBody>
          <a:bodyPr lIns="64291" tIns="32146" rIns="64291" bIns="32146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rgbClr val="CC66FF"/>
              </a:buClr>
              <a:buSzPct val="95000"/>
              <a:buFont typeface="Wingdings" charset="2"/>
              <a:buChar char="q"/>
              <a:defRPr kumimoji="0" sz="20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rgbClr val="CC66FF"/>
              </a:buClr>
              <a:buSzPct val="90000"/>
              <a:buFont typeface="Wingdings" charset="2"/>
              <a:buChar char="u"/>
              <a:defRPr kumimoji="0" sz="18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rgbClr val="CC66FF"/>
              </a:buClr>
              <a:buSzPct val="150000"/>
              <a:buFont typeface="Wingdings" charset="2"/>
              <a:buChar char="§"/>
              <a:defRPr kumimoji="0" sz="16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rgbClr val="CC66FF"/>
              </a:buClr>
              <a:buFont typeface="Wingdings" charset="2"/>
              <a:buChar char="²"/>
              <a:defRPr kumimoji="0" sz="14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rgbClr val="CC66FF"/>
              </a:buClr>
              <a:buFont typeface="Wingdings" charset="2"/>
              <a:buChar char="ü"/>
              <a:defRPr kumimoji="0" sz="12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00FF"/>
              </a:buClr>
            </a:pPr>
            <a:r>
              <a:rPr lang="en-US" sz="1500" dirty="0" smtClean="0"/>
              <a:t> Momentum smearing mainly due </a:t>
            </a:r>
          </a:p>
          <a:p>
            <a:pPr marL="0" indent="0">
              <a:spcBef>
                <a:spcPts val="0"/>
              </a:spcBef>
              <a:buClr>
                <a:srgbClr val="0000FF"/>
              </a:buClr>
              <a:buNone/>
            </a:pPr>
            <a:r>
              <a:rPr lang="en-US" sz="1500" dirty="0"/>
              <a:t> </a:t>
            </a:r>
            <a:r>
              <a:rPr lang="en-US" sz="1500" dirty="0" smtClean="0"/>
              <a:t>  to Fermi motion + Lorentz boost</a:t>
            </a:r>
          </a:p>
          <a:p>
            <a:pPr marL="0" indent="0">
              <a:spcBef>
                <a:spcPts val="0"/>
              </a:spcBef>
              <a:buClr>
                <a:srgbClr val="0000FF"/>
              </a:buClr>
            </a:pPr>
            <a:r>
              <a:rPr lang="en-US" sz="1500" dirty="0" smtClean="0"/>
              <a:t> Angle &lt;~3mrad (&gt;99.9%)</a:t>
            </a:r>
            <a:endParaRPr lang="en-US" sz="1500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-340468" y="1680141"/>
            <a:ext cx="92112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Angle [rad]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562195" y="2719308"/>
            <a:ext cx="1482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Study: JH Lee</a:t>
            </a:r>
            <a:endParaRPr lang="en-US" sz="1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9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600" dirty="0" smtClean="0">
                <a:ea typeface="+mj-ea"/>
              </a:rPr>
              <a:t>Quantum tomography of the nucleon</a:t>
            </a:r>
            <a:endParaRPr lang="en-US" sz="2600" dirty="0">
              <a:ea typeface="+mj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6F219-4AA5-7A41-B081-DF8C77E34B8A}" type="slidenum">
              <a:rPr lang="en-US"/>
              <a:pPr/>
              <a:t>2</a:t>
            </a:fld>
            <a:endParaRPr lang="en-US"/>
          </a:p>
        </p:txBody>
      </p:sp>
      <p:sp>
        <p:nvSpPr>
          <p:cNvPr id="14344" name="AutoShape 6"/>
          <p:cNvSpPr>
            <a:spLocks noChangeArrowheads="1"/>
          </p:cNvSpPr>
          <p:nvPr/>
        </p:nvSpPr>
        <p:spPr bwMode="auto">
          <a:xfrm>
            <a:off x="5622925" y="6219825"/>
            <a:ext cx="1439863" cy="4318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4714247" y="3860512"/>
            <a:ext cx="313549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29F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Wingdings" charset="2"/>
              </a:rPr>
              <a:t>Quarks</a:t>
            </a:r>
          </a:p>
          <a:p>
            <a:r>
              <a:rPr lang="en-US" sz="1600" b="1" dirty="0" err="1">
                <a:solidFill>
                  <a:srgbClr val="FF29F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Wingdings" charset="2"/>
              </a:rPr>
              <a:t>u</a:t>
            </a:r>
            <a:r>
              <a:rPr lang="en-US" sz="1600" b="1" dirty="0" err="1" smtClean="0">
                <a:solidFill>
                  <a:srgbClr val="FF29F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Wingdings" charset="2"/>
              </a:rPr>
              <a:t>npolarised</a:t>
            </a:r>
            <a:r>
              <a:rPr lang="en-US" sz="1600" b="1" dirty="0" smtClean="0">
                <a:solidFill>
                  <a:srgbClr val="FF29F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Wingdings" charset="2"/>
              </a:rPr>
              <a:t>           </a:t>
            </a:r>
            <a:r>
              <a:rPr lang="en-US" sz="1600" b="1" dirty="0" err="1" smtClean="0">
                <a:solidFill>
                  <a:srgbClr val="FF29F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Wingdings" charset="2"/>
              </a:rPr>
              <a:t>polarised</a:t>
            </a:r>
            <a:endParaRPr lang="it-IT" sz="1600" b="1" dirty="0">
              <a:solidFill>
                <a:srgbClr val="FF29FE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  <a:ea typeface="Comic Sans MS" charset="0"/>
              <a:cs typeface="Comic Sans MS" charset="0"/>
              <a:sym typeface="Wingdings" charset="2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243" y="573088"/>
            <a:ext cx="1645920" cy="125349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49605" y="730934"/>
            <a:ext cx="1993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Join the real  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3D experience !!</a:t>
            </a:r>
            <a:endParaRPr lang="en-US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1" name="Down Arrow 20"/>
          <p:cNvSpPr/>
          <p:nvPr/>
        </p:nvSpPr>
        <p:spPr>
          <a:xfrm rot="18060000">
            <a:off x="5811317" y="1774916"/>
            <a:ext cx="516572" cy="1335593"/>
          </a:xfrm>
          <a:prstGeom prst="downArrow">
            <a:avLst/>
          </a:prstGeom>
          <a:gradFill>
            <a:gsLst>
              <a:gs pos="0">
                <a:srgbClr val="0000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114300" prst="artDeco"/>
            <a:bevelB w="114300" prst="artDeco"/>
            <a:contourClr>
              <a:schemeClr val="accent1">
                <a:tint val="7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rcRect l="8471" t="4706" r="2824" b="4706"/>
          <a:stretch>
            <a:fillRect/>
          </a:stretch>
        </p:blipFill>
        <p:spPr>
          <a:xfrm>
            <a:off x="3897645" y="1927545"/>
            <a:ext cx="1436356" cy="8801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 rot="1860000">
            <a:off x="5779006" y="1921312"/>
            <a:ext cx="743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GPDs</a:t>
            </a:r>
            <a:endParaRPr lang="en-US" b="1" dirty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4130461" y="4445993"/>
            <a:ext cx="4960620" cy="2108261"/>
            <a:chOff x="2044700" y="3828737"/>
            <a:chExt cx="7086600" cy="3011801"/>
          </a:xfrm>
        </p:grpSpPr>
        <p:pic>
          <p:nvPicPr>
            <p:cNvPr id="27" name="Picture 26" descr="plotGPD2D.eps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69" b="15787"/>
            <a:stretch/>
          </p:blipFill>
          <p:spPr>
            <a:xfrm>
              <a:off x="2044700" y="3828737"/>
              <a:ext cx="7086600" cy="301180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</p:pic>
        <p:cxnSp>
          <p:nvCxnSpPr>
            <p:cNvPr id="28" name="Straight Connector 27"/>
            <p:cNvCxnSpPr/>
            <p:nvPr/>
          </p:nvCxnSpPr>
          <p:spPr>
            <a:xfrm>
              <a:off x="2641600" y="5156200"/>
              <a:ext cx="504190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133357" y="2810351"/>
            <a:ext cx="3941233" cy="96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2"/>
              <a:buChar char="q"/>
              <a:defRPr sz="22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2"/>
              <a:buChar char="Ø"/>
              <a:defRPr sz="20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 typeface="Courier New"/>
              <a:buChar char="o"/>
              <a:defRPr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2"/>
              <a:buChar char="ü"/>
              <a:defRPr sz="16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Char char="-"/>
              <a:defRPr sz="14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5pPr>
            <a:lvl6pPr marL="2228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buFont typeface="Wingdings" charset="2"/>
              <a:buNone/>
            </a:pPr>
            <a:r>
              <a:rPr lang="en-US" sz="1600" dirty="0" smtClean="0">
                <a:solidFill>
                  <a:srgbClr val="0000FF"/>
                </a:solidFill>
                <a:latin typeface="Comic Sans MS" charset="0"/>
              </a:rPr>
              <a:t>2D+1 picture in momentum space</a:t>
            </a:r>
          </a:p>
          <a:p>
            <a:pPr algn="ctr">
              <a:buFont typeface="Wingdings" charset="2"/>
              <a:buNone/>
            </a:pPr>
            <a:r>
              <a:rPr lang="en-US" sz="1600" dirty="0" smtClean="0">
                <a:latin typeface="Comic Sans MS" charset="0"/>
              </a:rPr>
              <a:t> transverse momentum </a:t>
            </a:r>
          </a:p>
          <a:p>
            <a:pPr algn="ctr">
              <a:buFont typeface="Wingdings" charset="2"/>
              <a:buNone/>
            </a:pPr>
            <a:r>
              <a:rPr lang="en-US" sz="1600" dirty="0" smtClean="0">
                <a:latin typeface="Comic Sans MS" charset="0"/>
              </a:rPr>
              <a:t>dependent distributions</a:t>
            </a:r>
            <a:endParaRPr lang="en-US" dirty="0" smtClean="0">
              <a:latin typeface="Comic Sans MS" charset="0"/>
            </a:endParaRPr>
          </a:p>
        </p:txBody>
      </p:sp>
      <p:pic>
        <p:nvPicPr>
          <p:cNvPr id="40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9868" y="3779520"/>
            <a:ext cx="1521460" cy="37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Down Arrow 40"/>
          <p:cNvSpPr/>
          <p:nvPr/>
        </p:nvSpPr>
        <p:spPr>
          <a:xfrm rot="3360000">
            <a:off x="2818350" y="1729286"/>
            <a:ext cx="516572" cy="1425197"/>
          </a:xfrm>
          <a:prstGeom prst="downArrow">
            <a:avLst/>
          </a:prstGeom>
          <a:gradFill>
            <a:gsLst>
              <a:gs pos="0">
                <a:srgbClr val="0000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114300" prst="artDeco"/>
            <a:bevelB w="114300" prst="artDeco"/>
            <a:contourClr>
              <a:schemeClr val="accent1">
                <a:tint val="7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 rot="19560000">
            <a:off x="2587317" y="1916310"/>
            <a:ext cx="82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TMDs</a:t>
            </a:r>
            <a:endParaRPr lang="en-US" b="1" dirty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pic>
        <p:nvPicPr>
          <p:cNvPr id="43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750" y="4541361"/>
            <a:ext cx="3640138" cy="1864678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5194279" y="2804004"/>
            <a:ext cx="3822700" cy="96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2"/>
              <a:buChar char="q"/>
              <a:defRPr sz="22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2"/>
              <a:buChar char="Ø"/>
              <a:defRPr sz="20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 typeface="Courier New"/>
              <a:buChar char="o"/>
              <a:defRPr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2"/>
              <a:buChar char="ü"/>
              <a:defRPr sz="16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Char char="-"/>
              <a:defRPr sz="14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5pPr>
            <a:lvl6pPr marL="2228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charset="2"/>
              <a:buNone/>
            </a:pPr>
            <a:r>
              <a:rPr lang="en-US" sz="1600" dirty="0" smtClean="0">
                <a:solidFill>
                  <a:srgbClr val="0000FF"/>
                </a:solidFill>
                <a:latin typeface="Comic Sans MS" charset="0"/>
              </a:rPr>
              <a:t>2D+1 picture in coordinate space</a:t>
            </a:r>
          </a:p>
          <a:p>
            <a:pPr lvl="1">
              <a:buFont typeface="Wingdings" charset="2"/>
              <a:buNone/>
            </a:pPr>
            <a:r>
              <a:rPr lang="en-US" sz="1600" dirty="0" smtClean="0">
                <a:latin typeface="Comic Sans MS" charset="0"/>
              </a:rPr>
              <a:t>generalized </a:t>
            </a:r>
            <a:r>
              <a:rPr lang="en-US" sz="1600" dirty="0" err="1" smtClean="0">
                <a:latin typeface="Comic Sans MS" charset="0"/>
              </a:rPr>
              <a:t>parton</a:t>
            </a:r>
            <a:r>
              <a:rPr lang="en-US" sz="1600" dirty="0" smtClean="0">
                <a:latin typeface="Comic Sans MS" charset="0"/>
              </a:rPr>
              <a:t> distributions</a:t>
            </a:r>
          </a:p>
          <a:p>
            <a:pPr lvl="1">
              <a:buFont typeface="Wingdings" charset="2"/>
              <a:buNone/>
            </a:pPr>
            <a:r>
              <a:rPr lang="en-US" sz="1600" dirty="0" smtClean="0">
                <a:latin typeface="Comic Sans MS" charset="0"/>
                <a:sym typeface="Wingdings" charset="2"/>
              </a:rPr>
              <a:t> exclusive reaction like DVCS</a:t>
            </a:r>
            <a:endParaRPr lang="en-US" dirty="0" smtClean="0">
              <a:latin typeface="Comic Sans MS" charset="0"/>
            </a:endParaRPr>
          </a:p>
          <a:p>
            <a:endParaRPr lang="en-US" dirty="0" smtClean="0">
              <a:latin typeface="Comic Sans MS" charset="0"/>
            </a:endParaRPr>
          </a:p>
          <a:p>
            <a:pPr lvl="1"/>
            <a:endParaRPr lang="en-US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22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1" grpId="0" animBg="1"/>
      <p:bldP spid="24" grpId="0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q</a:t>
            </a:r>
            <a:r>
              <a:rPr lang="en-US" dirty="0" smtClean="0"/>
              <a:t>: W Production Basics</a:t>
            </a:r>
            <a:endParaRPr lang="en-US" dirty="0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5BDB-5E3F-244E-9F13-D354E3EE525C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930400" y="1325880"/>
            <a:ext cx="6731002" cy="3505200"/>
            <a:chOff x="1152" y="1008"/>
            <a:chExt cx="4240" cy="2208"/>
          </a:xfrm>
        </p:grpSpPr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1152" y="1211"/>
              <a:ext cx="2066" cy="1187"/>
              <a:chOff x="382" y="1271"/>
              <a:chExt cx="2903" cy="1593"/>
            </a:xfrm>
          </p:grpSpPr>
          <p:sp>
            <p:nvSpPr>
              <p:cNvPr id="15365" name="AutoShape 5"/>
              <p:cNvSpPr>
                <a:spLocks noChangeArrowheads="1"/>
              </p:cNvSpPr>
              <p:nvPr/>
            </p:nvSpPr>
            <p:spPr bwMode="auto">
              <a:xfrm>
                <a:off x="382" y="1933"/>
                <a:ext cx="2903" cy="362"/>
              </a:xfrm>
              <a:prstGeom prst="rightArrow">
                <a:avLst>
                  <a:gd name="adj1" fmla="val 50000"/>
                  <a:gd name="adj2" fmla="val 199931"/>
                </a:avLst>
              </a:pr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kumimoji="1" lang="ja-JP" altLang="en-US"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  <p:pic>
            <p:nvPicPr>
              <p:cNvPr id="15364" name="Picture 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93" y="1271"/>
                <a:ext cx="1679" cy="15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50000"/>
                  </a:srgbClr>
                </a:outerShdw>
              </a:effectLst>
            </p:spPr>
          </p:pic>
        </p:grp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3073" y="2111"/>
              <a:ext cx="2046" cy="1105"/>
              <a:chOff x="2562" y="2568"/>
              <a:chExt cx="2903" cy="1593"/>
            </a:xfrm>
          </p:grpSpPr>
          <p:sp>
            <p:nvSpPr>
              <p:cNvPr id="15369" name="AutoShape 9"/>
              <p:cNvSpPr>
                <a:spLocks noChangeArrowheads="1"/>
              </p:cNvSpPr>
              <p:nvPr/>
            </p:nvSpPr>
            <p:spPr bwMode="auto">
              <a:xfrm rot="10800000">
                <a:off x="2562" y="3185"/>
                <a:ext cx="2903" cy="363"/>
              </a:xfrm>
              <a:prstGeom prst="rightArrow">
                <a:avLst>
                  <a:gd name="adj1" fmla="val 50000"/>
                  <a:gd name="adj2" fmla="val 199931"/>
                </a:avLst>
              </a:prstGeom>
              <a:solidFill>
                <a:srgbClr val="31859C"/>
              </a:solidFill>
              <a:ln w="9525">
                <a:solidFill>
                  <a:srgbClr val="215968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endParaRPr kumimoji="1" lang="ja-JP" altLang="en-US"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  <p:pic>
            <p:nvPicPr>
              <p:cNvPr id="15370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79" y="2568"/>
                <a:ext cx="1679" cy="15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50000"/>
                  </a:srgbClr>
                </a:outerShdw>
              </a:effectLst>
            </p:spPr>
          </p:pic>
        </p:grp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2238" y="1661"/>
              <a:ext cx="1253" cy="450"/>
            </a:xfrm>
            <a:prstGeom prst="line">
              <a:avLst/>
            </a:prstGeom>
            <a:noFill/>
            <a:ln w="76200">
              <a:solidFill>
                <a:srgbClr val="003399"/>
              </a:solidFill>
              <a:round/>
              <a:headEnd/>
              <a:tailEnd type="stealth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kumimoji="1" lang="ja-JP" altLang="en-US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 flipH="1" flipV="1">
              <a:off x="3491" y="2111"/>
              <a:ext cx="467" cy="685"/>
            </a:xfrm>
            <a:prstGeom prst="line">
              <a:avLst/>
            </a:prstGeom>
            <a:noFill/>
            <a:ln w="76200">
              <a:solidFill>
                <a:srgbClr val="003399"/>
              </a:solidFill>
              <a:round/>
              <a:headEnd type="oval" w="med" len="med"/>
              <a:tailEnd type="triangle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kumimoji="1" lang="ja-JP" altLang="en-US"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5" name="Group 23"/>
            <p:cNvGrpSpPr>
              <a:grpSpLocks/>
            </p:cNvGrpSpPr>
            <p:nvPr/>
          </p:nvGrpSpPr>
          <p:grpSpPr bwMode="auto">
            <a:xfrm rot="-2756730">
              <a:off x="3389" y="1795"/>
              <a:ext cx="617" cy="196"/>
              <a:chOff x="476" y="3475"/>
              <a:chExt cx="1724" cy="454"/>
            </a:xfrm>
          </p:grpSpPr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476" y="3475"/>
                <a:ext cx="635" cy="454"/>
                <a:chOff x="476" y="3475"/>
                <a:chExt cx="635" cy="454"/>
              </a:xfrm>
            </p:grpSpPr>
            <p:sp>
              <p:nvSpPr>
                <p:cNvPr id="15374" name="AutoShape 14"/>
                <p:cNvSpPr>
                  <a:spLocks noChangeArrowheads="1"/>
                </p:cNvSpPr>
                <p:nvPr/>
              </p:nvSpPr>
              <p:spPr bwMode="auto">
                <a:xfrm>
                  <a:off x="465" y="3424"/>
                  <a:ext cx="410" cy="271"/>
                </a:xfrm>
                <a:prstGeom prst="curvedDownArrow">
                  <a:avLst>
                    <a:gd name="adj1" fmla="val 30006"/>
                    <a:gd name="adj2" fmla="val 59998"/>
                    <a:gd name="adj3" fmla="val 0"/>
                  </a:avLst>
                </a:prstGeom>
                <a:solidFill>
                  <a:srgbClr val="00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vert="eaVert" wrap="none" anchor="ctr">
                  <a:prstTxWarp prst="textNoShape">
                    <a:avLst/>
                  </a:prstTxWarp>
                </a:bodyPr>
                <a:lstStyle/>
                <a:p>
                  <a:endParaRPr kumimoji="1" lang="ja-JP" altLang="en-US">
                    <a:latin typeface="Arial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5375" name="AutoShape 15"/>
                <p:cNvSpPr>
                  <a:spLocks noChangeArrowheads="1"/>
                </p:cNvSpPr>
                <p:nvPr/>
              </p:nvSpPr>
              <p:spPr bwMode="auto">
                <a:xfrm rot="10800000">
                  <a:off x="694" y="3606"/>
                  <a:ext cx="409" cy="271"/>
                </a:xfrm>
                <a:prstGeom prst="curvedDownArrow">
                  <a:avLst>
                    <a:gd name="adj1" fmla="val 29996"/>
                    <a:gd name="adj2" fmla="val 59999"/>
                    <a:gd name="adj3" fmla="val 0"/>
                  </a:avLst>
                </a:prstGeom>
                <a:solidFill>
                  <a:srgbClr val="00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rot="10800000" vert="eaVert" wrap="none" anchor="ctr">
                  <a:prstTxWarp prst="textNoShape">
                    <a:avLst/>
                  </a:prstTxWarp>
                </a:bodyPr>
                <a:lstStyle/>
                <a:p>
                  <a:endParaRPr kumimoji="1" lang="ja-JP" altLang="en-US">
                    <a:latin typeface="Arial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7" name="Group 17"/>
              <p:cNvGrpSpPr>
                <a:grpSpLocks/>
              </p:cNvGrpSpPr>
              <p:nvPr/>
            </p:nvGrpSpPr>
            <p:grpSpPr bwMode="auto">
              <a:xfrm>
                <a:off x="1020" y="3475"/>
                <a:ext cx="635" cy="454"/>
                <a:chOff x="476" y="3475"/>
                <a:chExt cx="635" cy="454"/>
              </a:xfrm>
            </p:grpSpPr>
            <p:sp>
              <p:nvSpPr>
                <p:cNvPr id="15378" name="AutoShape 18"/>
                <p:cNvSpPr>
                  <a:spLocks noChangeArrowheads="1"/>
                </p:cNvSpPr>
                <p:nvPr/>
              </p:nvSpPr>
              <p:spPr bwMode="auto">
                <a:xfrm>
                  <a:off x="474" y="3465"/>
                  <a:ext cx="410" cy="271"/>
                </a:xfrm>
                <a:prstGeom prst="curvedDownArrow">
                  <a:avLst>
                    <a:gd name="adj1" fmla="val 30006"/>
                    <a:gd name="adj2" fmla="val 59998"/>
                    <a:gd name="adj3" fmla="val 0"/>
                  </a:avLst>
                </a:prstGeom>
                <a:solidFill>
                  <a:srgbClr val="00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vert="eaVert" wrap="none" anchor="ctr">
                  <a:prstTxWarp prst="textNoShape">
                    <a:avLst/>
                  </a:prstTxWarp>
                </a:bodyPr>
                <a:lstStyle/>
                <a:p>
                  <a:endParaRPr kumimoji="1" lang="ja-JP" altLang="en-US">
                    <a:latin typeface="Arial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5379" name="AutoShape 19"/>
                <p:cNvSpPr>
                  <a:spLocks noChangeArrowheads="1"/>
                </p:cNvSpPr>
                <p:nvPr/>
              </p:nvSpPr>
              <p:spPr bwMode="auto">
                <a:xfrm rot="10800000">
                  <a:off x="703" y="3652"/>
                  <a:ext cx="410" cy="271"/>
                </a:xfrm>
                <a:prstGeom prst="curvedDownArrow">
                  <a:avLst>
                    <a:gd name="adj1" fmla="val 30006"/>
                    <a:gd name="adj2" fmla="val 59998"/>
                    <a:gd name="adj3" fmla="val 0"/>
                  </a:avLst>
                </a:prstGeom>
                <a:solidFill>
                  <a:srgbClr val="00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rot="10800000" vert="eaVert" wrap="none" anchor="ctr">
                  <a:prstTxWarp prst="textNoShape">
                    <a:avLst/>
                  </a:prstTxWarp>
                </a:bodyPr>
                <a:lstStyle/>
                <a:p>
                  <a:endParaRPr kumimoji="1" lang="ja-JP" altLang="en-US">
                    <a:latin typeface="Arial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1565" y="3475"/>
                <a:ext cx="635" cy="454"/>
                <a:chOff x="476" y="3475"/>
                <a:chExt cx="635" cy="454"/>
              </a:xfrm>
            </p:grpSpPr>
            <p:sp>
              <p:nvSpPr>
                <p:cNvPr id="15381" name="AutoShape 21"/>
                <p:cNvSpPr>
                  <a:spLocks noChangeArrowheads="1"/>
                </p:cNvSpPr>
                <p:nvPr/>
              </p:nvSpPr>
              <p:spPr bwMode="auto">
                <a:xfrm>
                  <a:off x="463" y="3453"/>
                  <a:ext cx="410" cy="271"/>
                </a:xfrm>
                <a:prstGeom prst="curvedDownArrow">
                  <a:avLst>
                    <a:gd name="adj1" fmla="val 30006"/>
                    <a:gd name="adj2" fmla="val 59998"/>
                    <a:gd name="adj3" fmla="val 0"/>
                  </a:avLst>
                </a:prstGeom>
                <a:solidFill>
                  <a:srgbClr val="00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vert="eaVert" wrap="none" anchor="ctr">
                  <a:prstTxWarp prst="textNoShape">
                    <a:avLst/>
                  </a:prstTxWarp>
                </a:bodyPr>
                <a:lstStyle/>
                <a:p>
                  <a:endParaRPr kumimoji="1" lang="ja-JP" altLang="en-US">
                    <a:latin typeface="Arial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5382" name="AutoShape 22"/>
                <p:cNvSpPr>
                  <a:spLocks noChangeArrowheads="1"/>
                </p:cNvSpPr>
                <p:nvPr/>
              </p:nvSpPr>
              <p:spPr bwMode="auto">
                <a:xfrm rot="10800000">
                  <a:off x="693" y="3632"/>
                  <a:ext cx="409" cy="271"/>
                </a:xfrm>
                <a:prstGeom prst="curvedDownArrow">
                  <a:avLst>
                    <a:gd name="adj1" fmla="val 29996"/>
                    <a:gd name="adj2" fmla="val 59999"/>
                    <a:gd name="adj3" fmla="val 0"/>
                  </a:avLst>
                </a:prstGeom>
                <a:solidFill>
                  <a:srgbClr val="00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rot="10800000" vert="eaVert" wrap="none" anchor="ctr">
                  <a:prstTxWarp prst="textNoShape">
                    <a:avLst/>
                  </a:prstTxWarp>
                </a:bodyPr>
                <a:lstStyle/>
                <a:p>
                  <a:endParaRPr kumimoji="1" lang="ja-JP" altLang="en-US">
                    <a:latin typeface="Arial" charset="0"/>
                    <a:ea typeface="MS PGothic" charset="0"/>
                    <a:cs typeface="MS PGothic" charset="0"/>
                  </a:endParaRPr>
                </a:p>
              </p:txBody>
            </p:sp>
          </p:grpSp>
        </p:grpSp>
        <p:sp>
          <p:nvSpPr>
            <p:cNvPr id="15384" name="Line 24"/>
            <p:cNvSpPr>
              <a:spLocks noChangeShapeType="1"/>
            </p:cNvSpPr>
            <p:nvPr/>
          </p:nvSpPr>
          <p:spPr bwMode="auto">
            <a:xfrm>
              <a:off x="3888" y="1680"/>
              <a:ext cx="963" cy="38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5" name="Line 25"/>
            <p:cNvSpPr>
              <a:spLocks noChangeShapeType="1"/>
            </p:cNvSpPr>
            <p:nvPr/>
          </p:nvSpPr>
          <p:spPr bwMode="auto">
            <a:xfrm flipV="1">
              <a:off x="3888" y="1008"/>
              <a:ext cx="192" cy="655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prstDash val="sysDot"/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6" name="Text Box 26"/>
            <p:cNvSpPr txBox="1">
              <a:spLocks noChangeArrowheads="1"/>
            </p:cNvSpPr>
            <p:nvPr/>
          </p:nvSpPr>
          <p:spPr bwMode="auto">
            <a:xfrm>
              <a:off x="2048" y="1620"/>
              <a:ext cx="3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kumimoji="1" lang="en-US" altLang="ja-JP" sz="4000" b="1" dirty="0" err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/>
                  <a:ea typeface="MS PGothic" charset="0"/>
                  <a:cs typeface="Comic Sans MS"/>
                </a:rPr>
                <a:t>u</a:t>
              </a:r>
              <a:r>
                <a:rPr kumimoji="1" lang="en-US" altLang="ja-JP" sz="40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MS PGothic" charset="0"/>
                  <a:cs typeface="MS PGothic" charset="0"/>
                </a:rPr>
                <a:t> </a:t>
              </a:r>
              <a:r>
                <a:rPr kumimoji="1" lang="ja-JP" altLang="en-US" sz="40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MS PGothic" charset="0"/>
                  <a:cs typeface="MS PGothic" charset="0"/>
                </a:rPr>
                <a:t>　　</a:t>
              </a:r>
            </a:p>
          </p:txBody>
        </p:sp>
        <p:sp>
          <p:nvSpPr>
            <p:cNvPr id="15387" name="Text Box 27"/>
            <p:cNvSpPr txBox="1">
              <a:spLocks noChangeArrowheads="1"/>
            </p:cNvSpPr>
            <p:nvPr/>
          </p:nvSpPr>
          <p:spPr bwMode="auto">
            <a:xfrm>
              <a:off x="4117" y="2725"/>
              <a:ext cx="431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kumimoji="1" lang="en-US" altLang="ja-JP" sz="4400" b="1" dirty="0" err="1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/>
                  <a:ea typeface="MS PGothic" charset="0"/>
                  <a:cs typeface="Comic Sans MS"/>
                </a:rPr>
                <a:t>d</a:t>
              </a:r>
              <a:endParaRPr kumimoji="1" lang="ja-JP" altLang="en-US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ea typeface="MS PGothic" charset="0"/>
                <a:cs typeface="Comic Sans MS"/>
              </a:endParaRPr>
            </a:p>
          </p:txBody>
        </p:sp>
        <p:cxnSp>
          <p:nvCxnSpPr>
            <p:cNvPr id="37" name="直線コネクタ 36"/>
            <p:cNvCxnSpPr/>
            <p:nvPr/>
          </p:nvCxnSpPr>
          <p:spPr>
            <a:xfrm>
              <a:off x="4172" y="2765"/>
              <a:ext cx="196" cy="1"/>
            </a:xfrm>
            <a:prstGeom prst="line">
              <a:avLst/>
            </a:prstGeom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29" name="Oval 37"/>
            <p:cNvSpPr>
              <a:spLocks noChangeArrowheads="1"/>
            </p:cNvSpPr>
            <p:nvPr/>
          </p:nvSpPr>
          <p:spPr bwMode="auto">
            <a:xfrm>
              <a:off x="4432" y="1307"/>
              <a:ext cx="960" cy="411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837" name="Text Box 45"/>
          <p:cNvSpPr txBox="1">
            <a:spLocks noChangeArrowheads="1"/>
          </p:cNvSpPr>
          <p:nvPr/>
        </p:nvSpPr>
        <p:spPr bwMode="auto">
          <a:xfrm>
            <a:off x="0" y="624840"/>
            <a:ext cx="5791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latin typeface="Comic Sans MS"/>
                <a:cs typeface="Comic Sans MS"/>
              </a:rPr>
              <a:t>Since W is maximally </a:t>
            </a:r>
            <a:r>
              <a:rPr lang="en-US" sz="1800" b="1" dirty="0">
                <a:solidFill>
                  <a:srgbClr val="FF00FF"/>
                </a:solidFill>
                <a:latin typeface="Comic Sans MS"/>
                <a:cs typeface="Comic Sans MS"/>
              </a:rPr>
              <a:t>parity violating</a:t>
            </a:r>
            <a:r>
              <a:rPr lang="en-US" sz="1800" b="1" dirty="0" smtClean="0">
                <a:latin typeface="Comic Sans MS"/>
                <a:cs typeface="Comic Sans MS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1800" b="1" dirty="0" err="1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</a:t>
            </a:r>
            <a:r>
              <a:rPr lang="en-US" sz="1800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 </a:t>
            </a:r>
            <a:r>
              <a:rPr lang="en-US" sz="1800" b="1" dirty="0" smtClean="0">
                <a:latin typeface="Comic Sans MS"/>
                <a:cs typeface="Comic Sans MS"/>
              </a:rPr>
              <a:t>W’s couple only to one </a:t>
            </a:r>
            <a:r>
              <a:rPr lang="en-US" sz="1800" b="1" dirty="0" err="1" smtClean="0">
                <a:latin typeface="Comic Sans MS"/>
                <a:cs typeface="Comic Sans MS"/>
              </a:rPr>
              <a:t>parton</a:t>
            </a:r>
            <a:r>
              <a:rPr lang="en-US" sz="1800" b="1" dirty="0" smtClean="0">
                <a:latin typeface="Comic Sans MS"/>
                <a:cs typeface="Comic Sans MS"/>
              </a:rPr>
              <a:t> </a:t>
            </a:r>
            <a:r>
              <a:rPr lang="en-US" sz="1800" b="1" dirty="0" err="1" smtClean="0">
                <a:latin typeface="Comic Sans MS"/>
                <a:cs typeface="Comic Sans MS"/>
              </a:rPr>
              <a:t>helicity</a:t>
            </a:r>
            <a:endParaRPr lang="en-US" sz="1800" b="1" dirty="0" smtClean="0">
              <a:latin typeface="Comic Sans MS"/>
              <a:cs typeface="Comic Sans MS"/>
            </a:endParaRPr>
          </a:p>
          <a:p>
            <a:pPr>
              <a:spcBef>
                <a:spcPts val="0"/>
              </a:spcBef>
            </a:pPr>
            <a:r>
              <a:rPr lang="en-US" sz="1800" b="1" dirty="0" smtClean="0">
                <a:latin typeface="Comic Sans MS"/>
                <a:cs typeface="Comic Sans MS"/>
              </a:rPr>
              <a:t>large </a:t>
            </a:r>
            <a:r>
              <a:rPr lang="el-GR" sz="1800" b="1" dirty="0" smtClean="0">
                <a:latin typeface="Comic Sans MS"/>
                <a:ea typeface="Tahoma" charset="0"/>
                <a:cs typeface="Comic Sans MS"/>
              </a:rPr>
              <a:t>Δ</a:t>
            </a:r>
            <a:r>
              <a:rPr lang="en-US" sz="1800" b="1" dirty="0" err="1" smtClean="0">
                <a:latin typeface="Comic Sans MS"/>
                <a:ea typeface="Tahoma" charset="0"/>
                <a:cs typeface="Comic Sans MS"/>
              </a:rPr>
              <a:t>u</a:t>
            </a:r>
            <a:r>
              <a:rPr lang="en-US" sz="1800" b="1" dirty="0" smtClean="0">
                <a:latin typeface="Comic Sans MS"/>
                <a:ea typeface="Tahoma" charset="0"/>
                <a:cs typeface="Comic Sans MS"/>
              </a:rPr>
              <a:t> </a:t>
            </a:r>
            <a:r>
              <a:rPr lang="en-US" sz="1800" b="1" dirty="0">
                <a:latin typeface="Comic Sans MS"/>
                <a:ea typeface="Tahoma" charset="0"/>
                <a:cs typeface="Comic Sans MS"/>
              </a:rPr>
              <a:t>and </a:t>
            </a:r>
            <a:r>
              <a:rPr lang="el-GR" sz="1800" b="1" dirty="0">
                <a:latin typeface="Comic Sans MS"/>
                <a:cs typeface="Comic Sans MS"/>
              </a:rPr>
              <a:t>Δ</a:t>
            </a:r>
            <a:r>
              <a:rPr lang="en-US" sz="1800" b="1" dirty="0" err="1">
                <a:latin typeface="Comic Sans MS"/>
                <a:cs typeface="Comic Sans MS"/>
              </a:rPr>
              <a:t>d</a:t>
            </a:r>
            <a:r>
              <a:rPr lang="en-US" sz="1800" b="1" dirty="0" smtClean="0">
                <a:latin typeface="Comic Sans MS"/>
                <a:cs typeface="Comic Sans MS"/>
              </a:rPr>
              <a:t> </a:t>
            </a:r>
            <a:r>
              <a:rPr lang="en-US" sz="1800" b="1" i="1" dirty="0" smtClean="0">
                <a:latin typeface="Comic Sans MS"/>
                <a:cs typeface="Comic Sans MS"/>
              </a:rPr>
              <a:t>result in</a:t>
            </a:r>
            <a:r>
              <a:rPr lang="en-US" sz="1800" b="1" dirty="0" smtClean="0">
                <a:latin typeface="Comic Sans MS"/>
                <a:cs typeface="Comic Sans MS"/>
              </a:rPr>
              <a:t> </a:t>
            </a:r>
            <a:r>
              <a:rPr lang="en-US" sz="1800" b="1" dirty="0">
                <a:latin typeface="Comic Sans MS"/>
                <a:cs typeface="Comic Sans MS"/>
              </a:rPr>
              <a:t>large asymmetries.</a:t>
            </a:r>
            <a:endParaRPr lang="el-GR" sz="1800" b="1" dirty="0">
              <a:latin typeface="Comic Sans MS"/>
              <a:cs typeface="Comic Sans MS"/>
            </a:endParaRPr>
          </a:p>
        </p:txBody>
      </p:sp>
      <p:sp>
        <p:nvSpPr>
          <p:cNvPr id="33840" name="Text Box 48"/>
          <p:cNvSpPr txBox="1">
            <a:spLocks noChangeArrowheads="1"/>
          </p:cNvSpPr>
          <p:nvPr/>
        </p:nvSpPr>
        <p:spPr bwMode="auto">
          <a:xfrm>
            <a:off x="6746868" y="2499360"/>
            <a:ext cx="23666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Comic Sans MS"/>
                <a:cs typeface="Comic Sans MS"/>
              </a:rPr>
              <a:t>No </a:t>
            </a:r>
            <a:r>
              <a:rPr lang="en-US" b="1" dirty="0" smtClean="0">
                <a:latin typeface="Comic Sans MS"/>
                <a:cs typeface="Comic Sans MS"/>
              </a:rPr>
              <a:t>Fragmentation !</a:t>
            </a:r>
            <a:endParaRPr lang="en-US" b="1" dirty="0">
              <a:latin typeface="Comic Sans MS"/>
              <a:cs typeface="Comic Sans MS"/>
            </a:endParaRPr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/>
        </p:nvGraphicFramePr>
        <p:xfrm>
          <a:off x="5264150" y="2225358"/>
          <a:ext cx="647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12" name="Equation" r:id="rId4" imgW="647700" imgH="355600" progId="Equation.DSMT4">
                  <p:embed/>
                </p:oleObj>
              </mc:Choice>
              <mc:Fallback>
                <p:oleObj name="Equation" r:id="rId4" imgW="6477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4150" y="2225358"/>
                        <a:ext cx="6477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/>
        </p:nvGraphicFramePr>
        <p:xfrm>
          <a:off x="7234238" y="1942765"/>
          <a:ext cx="1358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13" name="Equation" r:id="rId6" imgW="1358900" imgH="406400" progId="Equation.DSMT4">
                  <p:embed/>
                </p:oleObj>
              </mc:Choice>
              <mc:Fallback>
                <p:oleObj name="Equation" r:id="rId6" imgW="13589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238" y="1942765"/>
                        <a:ext cx="13589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/>
        </p:nvGraphicFramePr>
        <p:xfrm>
          <a:off x="5489568" y="830580"/>
          <a:ext cx="1257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14" name="Equation" r:id="rId8" imgW="1257300" imgH="495300" progId="Equation.DSMT4">
                  <p:embed/>
                </p:oleObj>
              </mc:Choice>
              <mc:Fallback>
                <p:oleObj name="Equation" r:id="rId8" imgW="12573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9568" y="830580"/>
                        <a:ext cx="12573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/>
        </p:nvGraphicFramePr>
        <p:xfrm>
          <a:off x="523457" y="3308986"/>
          <a:ext cx="1661361" cy="1052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15" name="Equation" r:id="rId10" imgW="1143000" imgH="723900" progId="Equation.DSMT4">
                  <p:embed/>
                </p:oleObj>
              </mc:Choice>
              <mc:Fallback>
                <p:oleObj name="Equation" r:id="rId10" imgW="1143000" imgH="723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457" y="3308986"/>
                        <a:ext cx="1661361" cy="10521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/>
        </p:nvGraphicFramePr>
        <p:xfrm>
          <a:off x="405303" y="4788855"/>
          <a:ext cx="53594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16" name="Equation" r:id="rId12" imgW="5359400" imgH="927100" progId="Equation.DSMT4">
                  <p:embed/>
                </p:oleObj>
              </mc:Choice>
              <mc:Fallback>
                <p:oleObj name="Equation" r:id="rId12" imgW="5359400" imgH="927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303" y="4788855"/>
                        <a:ext cx="53594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62"/>
          <p:cNvGrpSpPr/>
          <p:nvPr/>
        </p:nvGrpSpPr>
        <p:grpSpPr>
          <a:xfrm>
            <a:off x="381000" y="5867085"/>
            <a:ext cx="5526723" cy="369332"/>
            <a:chOff x="289560" y="4703128"/>
            <a:chExt cx="5526723" cy="369332"/>
          </a:xfrm>
        </p:grpSpPr>
        <p:sp>
          <p:nvSpPr>
            <p:cNvPr id="33836" name="Text Box 44"/>
            <p:cNvSpPr txBox="1">
              <a:spLocks noChangeArrowheads="1"/>
            </p:cNvSpPr>
            <p:nvPr/>
          </p:nvSpPr>
          <p:spPr bwMode="auto">
            <a:xfrm>
              <a:off x="289560" y="4703128"/>
              <a:ext cx="55267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Comic Sans MS"/>
                  <a:cs typeface="Comic Sans MS"/>
                </a:rPr>
                <a:t>Similar expression for W</a:t>
              </a:r>
              <a:r>
                <a:rPr lang="en-US" b="1" baseline="30000" dirty="0">
                  <a:latin typeface="Comic Sans MS"/>
                  <a:cs typeface="Comic Sans MS"/>
                </a:rPr>
                <a:t>-</a:t>
              </a:r>
              <a:r>
                <a:rPr lang="en-US" b="1" dirty="0">
                  <a:latin typeface="Comic Sans MS"/>
                  <a:cs typeface="Comic Sans MS"/>
                </a:rPr>
                <a:t> to get </a:t>
              </a:r>
              <a:r>
                <a:rPr lang="el-GR" b="1" dirty="0" smtClean="0">
                  <a:latin typeface="Comic Sans MS"/>
                  <a:ea typeface="Tahoma" charset="0"/>
                  <a:cs typeface="Comic Sans MS"/>
                </a:rPr>
                <a:t>Δ</a:t>
              </a:r>
              <a:r>
                <a:rPr lang="en-US" b="1" dirty="0" smtClean="0">
                  <a:latin typeface="Comic Sans MS"/>
                  <a:ea typeface="Tahoma" charset="0"/>
                  <a:cs typeface="Comic Sans MS"/>
                </a:rPr>
                <a:t>   and </a:t>
              </a:r>
              <a:r>
                <a:rPr lang="el-GR" b="1" dirty="0">
                  <a:latin typeface="Comic Sans MS"/>
                  <a:cs typeface="Comic Sans MS"/>
                </a:rPr>
                <a:t>Δ</a:t>
              </a:r>
              <a:r>
                <a:rPr lang="en-US" b="1" dirty="0" err="1">
                  <a:latin typeface="Comic Sans MS"/>
                  <a:cs typeface="Comic Sans MS"/>
                </a:rPr>
                <a:t>d</a:t>
              </a:r>
              <a:r>
                <a:rPr lang="en-US" b="1" dirty="0">
                  <a:latin typeface="Comic Sans MS"/>
                  <a:cs typeface="Comic Sans MS"/>
                </a:rPr>
                <a:t>…</a:t>
              </a:r>
              <a:endParaRPr lang="el-GR" b="1" dirty="0">
                <a:latin typeface="Comic Sans MS"/>
                <a:cs typeface="Comic Sans MS"/>
              </a:endParaRPr>
            </a:p>
          </p:txBody>
        </p:sp>
        <p:graphicFrame>
          <p:nvGraphicFramePr>
            <p:cNvPr id="62" name="Object 61"/>
            <p:cNvGraphicFramePr>
              <a:graphicFrameLocks noChangeAspect="1"/>
            </p:cNvGraphicFramePr>
            <p:nvPr/>
          </p:nvGraphicFramePr>
          <p:xfrm>
            <a:off x="4358640" y="4765358"/>
            <a:ext cx="2032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617" name="Equation" r:id="rId14" imgW="203200" imgH="241300" progId="Equation.DSMT4">
                    <p:embed/>
                  </p:oleObj>
                </mc:Choice>
                <mc:Fallback>
                  <p:oleObj name="Equation" r:id="rId14" imgW="203200" imgH="241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8640" y="4765358"/>
                          <a:ext cx="203200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00356"/>
      </p:ext>
    </p:extLst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prism/>
      </p:transition>
    </mc:Choice>
    <mc:Fallback xmlns="" xmlns:mv="urn:schemas-microsoft-com:mac:vml">
      <p:transition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85800" y="0"/>
            <a:ext cx="8001000" cy="634852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omic Sans MS"/>
              <a:ea typeface="+mj-ea"/>
              <a:cs typeface="Comic Sans MS"/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lum bright="-5000" contrast="5000"/>
          </a:blip>
          <a:stretch>
            <a:fillRect/>
          </a:stretch>
        </p:blipFill>
        <p:spPr>
          <a:xfrm>
            <a:off x="361216" y="758979"/>
            <a:ext cx="8512142" cy="403113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471525" y="819936"/>
            <a:ext cx="1992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80FF00"/>
                </a:solidFill>
                <a:latin typeface="Comic Sans MS"/>
                <a:cs typeface="Comic Sans MS"/>
              </a:rPr>
              <a:t>de </a:t>
            </a:r>
            <a:r>
              <a:rPr lang="en-US" sz="1400" dirty="0" err="1" smtClean="0">
                <a:solidFill>
                  <a:srgbClr val="80FF00"/>
                </a:solidFill>
                <a:latin typeface="Comic Sans MS"/>
                <a:cs typeface="Comic Sans MS"/>
              </a:rPr>
              <a:t>Florian</a:t>
            </a:r>
            <a:r>
              <a:rPr lang="en-US" sz="1400" dirty="0" smtClean="0">
                <a:solidFill>
                  <a:srgbClr val="80FF00"/>
                </a:solidFill>
                <a:latin typeface="Comic Sans MS"/>
                <a:cs typeface="Comic Sans MS"/>
              </a:rPr>
              <a:t>, </a:t>
            </a:r>
            <a:r>
              <a:rPr lang="en-US" sz="1400" dirty="0" err="1" smtClean="0">
                <a:solidFill>
                  <a:srgbClr val="80FF00"/>
                </a:solidFill>
                <a:latin typeface="Comic Sans MS"/>
                <a:cs typeface="Comic Sans MS"/>
              </a:rPr>
              <a:t>Vogelsang</a:t>
            </a:r>
            <a:endParaRPr lang="en-US" sz="1400" dirty="0">
              <a:solidFill>
                <a:srgbClr val="80FF00"/>
              </a:solidFill>
              <a:latin typeface="Comic Sans MS"/>
              <a:cs typeface="Comic Sans MS"/>
            </a:endParaRPr>
          </a:p>
        </p:txBody>
      </p:sp>
      <p:sp>
        <p:nvSpPr>
          <p:cNvPr id="43" name="Title 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expectations for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L</a:t>
            </a:r>
            <a:r>
              <a:rPr lang="en-US" baseline="30000" dirty="0" err="1" smtClean="0"/>
              <a:t>e</a:t>
            </a:r>
            <a:r>
              <a:rPr lang="en-US" dirty="0" smtClean="0"/>
              <a:t>  in pp collisions</a:t>
            </a:r>
            <a:endParaRPr lang="en-US" dirty="0"/>
          </a:p>
        </p:txBody>
      </p:sp>
      <p:sp>
        <p:nvSpPr>
          <p:cNvPr id="28" name="Foliennummernplatzhalt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9" name="Bild 8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55" y="1337590"/>
            <a:ext cx="419100" cy="241300"/>
          </a:xfrm>
          <a:prstGeom prst="rect">
            <a:avLst/>
          </a:prstGeom>
        </p:spPr>
      </p:pic>
      <p:pic>
        <p:nvPicPr>
          <p:cNvPr id="30" name="Bild 11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845" y="2936203"/>
            <a:ext cx="419100" cy="241300"/>
          </a:xfrm>
          <a:prstGeom prst="rect">
            <a:avLst/>
          </a:prstGeom>
        </p:spPr>
      </p:pic>
      <p:pic>
        <p:nvPicPr>
          <p:cNvPr id="31" name="Bild 5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4818" y="2199285"/>
            <a:ext cx="419100" cy="241300"/>
          </a:xfrm>
          <a:prstGeom prst="rect">
            <a:avLst/>
          </a:prstGeom>
        </p:spPr>
      </p:pic>
      <p:pic>
        <p:nvPicPr>
          <p:cNvPr id="38" name="Bild 9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0038" y="2281518"/>
            <a:ext cx="444500" cy="279400"/>
          </a:xfrm>
          <a:prstGeom prst="rect">
            <a:avLst/>
          </a:prstGeom>
        </p:spPr>
      </p:pic>
      <p:grpSp>
        <p:nvGrpSpPr>
          <p:cNvPr id="2" name="Group 38"/>
          <p:cNvGrpSpPr/>
          <p:nvPr/>
        </p:nvGrpSpPr>
        <p:grpSpPr>
          <a:xfrm>
            <a:off x="414343" y="4392733"/>
            <a:ext cx="4457256" cy="1993428"/>
            <a:chOff x="414343" y="4392733"/>
            <a:chExt cx="4457256" cy="1993428"/>
          </a:xfrm>
        </p:grpSpPr>
        <p:grpSp>
          <p:nvGrpSpPr>
            <p:cNvPr id="6" name="Gruppierung 23"/>
            <p:cNvGrpSpPr/>
            <p:nvPr/>
          </p:nvGrpSpPr>
          <p:grpSpPr>
            <a:xfrm>
              <a:off x="414343" y="4392733"/>
              <a:ext cx="4457256" cy="1993428"/>
              <a:chOff x="414343" y="4392733"/>
              <a:chExt cx="4457256" cy="1993428"/>
            </a:xfrm>
          </p:grpSpPr>
          <p:pic>
            <p:nvPicPr>
              <p:cNvPr id="18" name="Bild 1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27631" y="4730768"/>
                <a:ext cx="1745281" cy="830560"/>
              </a:xfrm>
              <a:prstGeom prst="rect">
                <a:avLst/>
              </a:prstGeom>
            </p:spPr>
          </p:pic>
          <p:cxnSp>
            <p:nvCxnSpPr>
              <p:cNvPr id="9" name="Gerade Verbindung mit Pfeil 8"/>
              <p:cNvCxnSpPr/>
              <p:nvPr/>
            </p:nvCxnSpPr>
            <p:spPr>
              <a:xfrm>
                <a:off x="929373" y="4732356"/>
                <a:ext cx="3509838" cy="1588"/>
              </a:xfrm>
              <a:prstGeom prst="straightConnector1">
                <a:avLst/>
              </a:prstGeom>
              <a:ln w="31750">
                <a:solidFill>
                  <a:srgbClr val="CC66FF"/>
                </a:solidFill>
                <a:headEnd type="arrow"/>
                <a:tailEnd type="arrow"/>
              </a:ln>
              <a:effectLst>
                <a:glow rad="63500">
                  <a:srgbClr val="FF66FF">
                    <a:alpha val="45000"/>
                  </a:srgbClr>
                </a:glo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feld 12"/>
              <p:cNvSpPr txBox="1"/>
              <p:nvPr/>
            </p:nvSpPr>
            <p:spPr>
              <a:xfrm>
                <a:off x="1103868" y="4790118"/>
                <a:ext cx="8237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>
                    <a:latin typeface="Comic Sans MS"/>
                    <a:cs typeface="Comic Sans MS"/>
                  </a:rPr>
                  <a:t>t</a:t>
                </a:r>
                <a:r>
                  <a:rPr lang="en-US" sz="1600" dirty="0" smtClean="0">
                    <a:latin typeface="Comic Sans MS"/>
                    <a:cs typeface="Comic Sans MS"/>
                  </a:rPr>
                  <a:t> large</a:t>
                </a:r>
                <a:endParaRPr lang="en-US" sz="1600" dirty="0">
                  <a:latin typeface="Comic Sans MS"/>
                  <a:cs typeface="Comic Sans MS"/>
                </a:endParaRPr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605429" y="4790118"/>
                <a:ext cx="8337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>
                    <a:latin typeface="Comic Sans MS"/>
                    <a:cs typeface="Comic Sans MS"/>
                  </a:rPr>
                  <a:t>u</a:t>
                </a:r>
                <a:r>
                  <a:rPr lang="en-US" sz="1600" dirty="0" smtClean="0">
                    <a:latin typeface="Comic Sans MS"/>
                    <a:cs typeface="Comic Sans MS"/>
                  </a:rPr>
                  <a:t> large</a:t>
                </a:r>
                <a:endParaRPr lang="en-US" sz="1600" dirty="0">
                  <a:latin typeface="Comic Sans MS"/>
                  <a:cs typeface="Comic Sans MS"/>
                </a:endParaRPr>
              </a:p>
            </p:txBody>
          </p:sp>
          <p:sp>
            <p:nvSpPr>
              <p:cNvPr id="17" name="Textfeld 16"/>
              <p:cNvSpPr txBox="1"/>
              <p:nvPr/>
            </p:nvSpPr>
            <p:spPr>
              <a:xfrm>
                <a:off x="1103868" y="6016829"/>
                <a:ext cx="2365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omic Sans MS"/>
                    <a:cs typeface="Comic Sans MS"/>
                  </a:rPr>
                  <a:t>strong sensitivity to</a:t>
                </a:r>
                <a:endParaRPr lang="en-US" dirty="0">
                  <a:latin typeface="Comic Sans MS"/>
                  <a:cs typeface="Comic Sans MS"/>
                </a:endParaRPr>
              </a:p>
            </p:txBody>
          </p:sp>
          <p:pic>
            <p:nvPicPr>
              <p:cNvPr id="19" name="Bild 18" descr="latex-image-1.pdf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3438" y="5579672"/>
                <a:ext cx="3746500" cy="266700"/>
              </a:xfrm>
              <a:prstGeom prst="rect">
                <a:avLst/>
              </a:prstGeom>
              <a:solidFill>
                <a:srgbClr val="FFFFEF"/>
              </a:solidFill>
            </p:spPr>
          </p:pic>
          <p:cxnSp>
            <p:nvCxnSpPr>
              <p:cNvPr id="22" name="Gerade Verbindung mit Pfeil 21"/>
              <p:cNvCxnSpPr/>
              <p:nvPr/>
            </p:nvCxnSpPr>
            <p:spPr>
              <a:xfrm rot="10800000">
                <a:off x="1554911" y="5128672"/>
                <a:ext cx="593477" cy="415390"/>
              </a:xfrm>
              <a:prstGeom prst="straightConnector1">
                <a:avLst/>
              </a:prstGeom>
              <a:ln w="34925">
                <a:solidFill>
                  <a:srgbClr val="CC66FF"/>
                </a:solidFill>
                <a:tailEnd type="arrow"/>
              </a:ln>
              <a:effectLst>
                <a:glow rad="63500">
                  <a:srgbClr val="FF66FF">
                    <a:alpha val="45000"/>
                  </a:srgbClr>
                </a:glo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mit Pfeil 22"/>
              <p:cNvCxnSpPr/>
              <p:nvPr/>
            </p:nvCxnSpPr>
            <p:spPr>
              <a:xfrm rot="10800000">
                <a:off x="3786385" y="5128673"/>
                <a:ext cx="462914" cy="415393"/>
              </a:xfrm>
              <a:prstGeom prst="straightConnector1">
                <a:avLst/>
              </a:prstGeom>
              <a:ln w="34925">
                <a:solidFill>
                  <a:srgbClr val="CC66FF"/>
                </a:solidFill>
                <a:tailEnd type="arrow"/>
              </a:ln>
              <a:effectLst>
                <a:glow rad="63500">
                  <a:srgbClr val="FF66FF">
                    <a:alpha val="45000"/>
                  </a:srgbClr>
                </a:glo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5" name="Bild 34" descr="latex-image-1.pdf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4343" y="4392733"/>
                <a:ext cx="1612900" cy="266700"/>
              </a:xfrm>
              <a:prstGeom prst="rect">
                <a:avLst/>
              </a:prstGeom>
            </p:spPr>
          </p:pic>
          <p:pic>
            <p:nvPicPr>
              <p:cNvPr id="36" name="Bild 35" descr="latex-image-1.pdf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20599" y="4399322"/>
                <a:ext cx="1651000" cy="266700"/>
              </a:xfrm>
              <a:prstGeom prst="rect">
                <a:avLst/>
              </a:prstGeom>
            </p:spPr>
          </p:pic>
        </p:grpSp>
        <p:graphicFrame>
          <p:nvGraphicFramePr>
            <p:cNvPr id="34" name="Object 33"/>
            <p:cNvGraphicFramePr>
              <a:graphicFrameLocks noChangeAspect="1"/>
            </p:cNvGraphicFramePr>
            <p:nvPr/>
          </p:nvGraphicFramePr>
          <p:xfrm>
            <a:off x="3407924" y="6112705"/>
            <a:ext cx="3683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572" name="Equation" r:id="rId12" imgW="368300" imgH="241300" progId="Equation.DSMT4">
                    <p:embed/>
                  </p:oleObj>
                </mc:Choice>
                <mc:Fallback>
                  <p:oleObj name="Equation" r:id="rId12" imgW="368300" imgH="241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7924" y="6112705"/>
                          <a:ext cx="368300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39"/>
          <p:cNvGrpSpPr/>
          <p:nvPr/>
        </p:nvGrpSpPr>
        <p:grpSpPr>
          <a:xfrm>
            <a:off x="5091248" y="4730768"/>
            <a:ext cx="3746500" cy="1655393"/>
            <a:chOff x="5091248" y="4730768"/>
            <a:chExt cx="3746500" cy="1655393"/>
          </a:xfrm>
        </p:grpSpPr>
        <p:grpSp>
          <p:nvGrpSpPr>
            <p:cNvPr id="8" name="Gruppierung 25"/>
            <p:cNvGrpSpPr/>
            <p:nvPr/>
          </p:nvGrpSpPr>
          <p:grpSpPr>
            <a:xfrm>
              <a:off x="5091248" y="4730768"/>
              <a:ext cx="3746500" cy="1655393"/>
              <a:chOff x="5091248" y="4730768"/>
              <a:chExt cx="3746500" cy="1655393"/>
            </a:xfrm>
            <a:noFill/>
          </p:grpSpPr>
          <p:cxnSp>
            <p:nvCxnSpPr>
              <p:cNvPr id="12" name="Gerade Verbindung mit Pfeil 11"/>
              <p:cNvCxnSpPr/>
              <p:nvPr/>
            </p:nvCxnSpPr>
            <p:spPr>
              <a:xfrm>
                <a:off x="5141352" y="4730768"/>
                <a:ext cx="3509838" cy="1588"/>
              </a:xfrm>
              <a:prstGeom prst="straightConnector1">
                <a:avLst/>
              </a:prstGeom>
              <a:grpFill/>
              <a:ln w="31750">
                <a:solidFill>
                  <a:srgbClr val="CC66FF"/>
                </a:solidFill>
                <a:headEnd type="arrow"/>
                <a:tailEnd type="arrow"/>
              </a:ln>
              <a:effectLst>
                <a:glow rad="63500">
                  <a:srgbClr val="FF66FF">
                    <a:alpha val="45000"/>
                  </a:srgbClr>
                </a:glo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feld 13"/>
              <p:cNvSpPr txBox="1"/>
              <p:nvPr/>
            </p:nvSpPr>
            <p:spPr>
              <a:xfrm>
                <a:off x="5263405" y="4790118"/>
                <a:ext cx="823763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>
                    <a:latin typeface="Comic Sans MS"/>
                    <a:cs typeface="Comic Sans MS"/>
                  </a:rPr>
                  <a:t>t</a:t>
                </a:r>
                <a:r>
                  <a:rPr lang="en-US" sz="1600" dirty="0" smtClean="0">
                    <a:latin typeface="Comic Sans MS"/>
                    <a:cs typeface="Comic Sans MS"/>
                  </a:rPr>
                  <a:t> large</a:t>
                </a:r>
                <a:endParaRPr lang="en-US" sz="1600" dirty="0">
                  <a:latin typeface="Comic Sans MS"/>
                  <a:cs typeface="Comic Sans MS"/>
                </a:endParaRPr>
              </a:p>
            </p:txBody>
          </p:sp>
          <p:sp>
            <p:nvSpPr>
              <p:cNvPr id="16" name="Textfeld 15"/>
              <p:cNvSpPr txBox="1"/>
              <p:nvPr/>
            </p:nvSpPr>
            <p:spPr>
              <a:xfrm>
                <a:off x="7793668" y="4790118"/>
                <a:ext cx="833782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>
                    <a:latin typeface="Comic Sans MS"/>
                    <a:cs typeface="Comic Sans MS"/>
                  </a:rPr>
                  <a:t>u</a:t>
                </a:r>
                <a:r>
                  <a:rPr lang="en-US" sz="1600" dirty="0" smtClean="0">
                    <a:latin typeface="Comic Sans MS"/>
                    <a:cs typeface="Comic Sans MS"/>
                  </a:rPr>
                  <a:t> large</a:t>
                </a:r>
                <a:endParaRPr lang="en-US" sz="1600" dirty="0">
                  <a:latin typeface="Comic Sans MS"/>
                  <a:cs typeface="Comic Sans MS"/>
                </a:endParaRPr>
              </a:p>
            </p:txBody>
          </p:sp>
          <p:pic>
            <p:nvPicPr>
              <p:cNvPr id="20" name="Bild 19" descr="latex-image-1.pdf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91248" y="5579672"/>
                <a:ext cx="3746500" cy="266700"/>
              </a:xfrm>
              <a:prstGeom prst="rect">
                <a:avLst/>
              </a:prstGeom>
              <a:solidFill>
                <a:srgbClr val="FFFFEF"/>
              </a:solidFill>
            </p:spPr>
          </p:pic>
          <p:cxnSp>
            <p:nvCxnSpPr>
              <p:cNvPr id="25" name="Gerade Verbindung mit Pfeil 24"/>
              <p:cNvCxnSpPr/>
              <p:nvPr/>
            </p:nvCxnSpPr>
            <p:spPr>
              <a:xfrm rot="10800000">
                <a:off x="5875424" y="5128672"/>
                <a:ext cx="2511722" cy="415392"/>
              </a:xfrm>
              <a:prstGeom prst="straightConnector1">
                <a:avLst/>
              </a:prstGeom>
              <a:grpFill/>
              <a:ln w="34925">
                <a:solidFill>
                  <a:srgbClr val="CC66FF"/>
                </a:solidFill>
                <a:tailEnd type="arrow"/>
              </a:ln>
              <a:effectLst>
                <a:glow rad="63500">
                  <a:srgbClr val="FF66FF">
                    <a:alpha val="45000"/>
                  </a:srgbClr>
                </a:glo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mit Pfeil 26"/>
              <p:cNvCxnSpPr/>
              <p:nvPr/>
            </p:nvCxnSpPr>
            <p:spPr>
              <a:xfrm flipV="1">
                <a:off x="6468901" y="4973608"/>
                <a:ext cx="1324767" cy="570454"/>
              </a:xfrm>
              <a:prstGeom prst="straightConnector1">
                <a:avLst/>
              </a:prstGeom>
              <a:grpFill/>
              <a:ln w="34925">
                <a:solidFill>
                  <a:srgbClr val="CC66FF"/>
                </a:solidFill>
                <a:tailEnd type="arrow"/>
              </a:ln>
              <a:effectLst>
                <a:glow rad="63500">
                  <a:srgbClr val="FF66FF">
                    <a:alpha val="45000"/>
                  </a:srgbClr>
                </a:glo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feld 36"/>
              <p:cNvSpPr txBox="1"/>
              <p:nvPr/>
            </p:nvSpPr>
            <p:spPr>
              <a:xfrm>
                <a:off x="5382055" y="6016829"/>
                <a:ext cx="2411613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omic Sans MS"/>
                    <a:cs typeface="Comic Sans MS"/>
                  </a:rPr>
                  <a:t>limited sensitivity to</a:t>
                </a:r>
                <a:endParaRPr lang="en-US" dirty="0">
                  <a:latin typeface="Comic Sans MS"/>
                  <a:cs typeface="Comic Sans MS"/>
                </a:endParaRPr>
              </a:p>
            </p:txBody>
          </p:sp>
        </p:grpSp>
        <p:graphicFrame>
          <p:nvGraphicFramePr>
            <p:cNvPr id="15363" name="Object 3"/>
            <p:cNvGraphicFramePr>
              <a:graphicFrameLocks noChangeAspect="1"/>
            </p:cNvGraphicFramePr>
            <p:nvPr/>
          </p:nvGraphicFramePr>
          <p:xfrm>
            <a:off x="7715568" y="6024563"/>
            <a:ext cx="3810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573" name="Equation" r:id="rId15" imgW="381000" imgH="317500" progId="Equation.DSMT4">
                    <p:embed/>
                  </p:oleObj>
                </mc:Choice>
                <mc:Fallback>
                  <p:oleObj name="Equation" r:id="rId15" imgW="381000" imgH="317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5568" y="6024563"/>
                          <a:ext cx="381000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54696"/>
      </p:ext>
    </p:extLst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prism/>
      </p:transition>
    </mc:Choice>
    <mc:Fallback xmlns="" xmlns:mv="urn:schemas-microsoft-com:mac:vml">
      <p:transition>
        <p:cov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-25000" dirty="0" smtClean="0"/>
              <a:t>L</a:t>
            </a:r>
            <a:r>
              <a:rPr lang="en-US" baseline="30000" dirty="0" smtClean="0"/>
              <a:t>W</a:t>
            </a:r>
            <a:r>
              <a:rPr lang="en-US" dirty="0" smtClean="0"/>
              <a:t>: Future Possibilities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22</a:t>
            </a:fld>
            <a:endParaRPr lang="en-US" altLang="ja-JP"/>
          </a:p>
        </p:txBody>
      </p:sp>
      <p:sp>
        <p:nvSpPr>
          <p:cNvPr id="12" name="Content Placeholder 11"/>
          <p:cNvSpPr>
            <a:spLocks noGrp="1"/>
          </p:cNvSpPr>
          <p:nvPr>
            <p:ph idx="4294967295"/>
          </p:nvPr>
        </p:nvSpPr>
        <p:spPr>
          <a:xfrm>
            <a:off x="169333" y="700088"/>
            <a:ext cx="8974667" cy="5765800"/>
          </a:xfrm>
        </p:spPr>
        <p:txBody>
          <a:bodyPr/>
          <a:lstStyle/>
          <a:p>
            <a:r>
              <a:rPr lang="en-US" sz="1800" dirty="0" smtClean="0">
                <a:sym typeface="Wingdings"/>
              </a:rPr>
              <a:t>Can we increase </a:t>
            </a:r>
            <a:r>
              <a:rPr lang="en-US" sz="1800" dirty="0" err="1" smtClean="0">
                <a:sym typeface="Wingdings"/>
              </a:rPr>
              <a:t>p</a:t>
            </a:r>
            <a:r>
              <a:rPr lang="en-US" sz="1800" dirty="0" smtClean="0">
                <a:sym typeface="Wingdings"/>
              </a:rPr>
              <a:t>-beam energy?</a:t>
            </a:r>
          </a:p>
          <a:p>
            <a:pPr lvl="1"/>
            <a:r>
              <a:rPr lang="en-US" sz="1600" dirty="0" smtClean="0">
                <a:sym typeface="Wingdings"/>
              </a:rPr>
              <a:t>325 </a:t>
            </a:r>
            <a:r>
              <a:rPr lang="en-US" sz="1600" dirty="0" err="1" smtClean="0">
                <a:sym typeface="Wingdings"/>
              </a:rPr>
              <a:t>GeV</a:t>
            </a:r>
            <a:r>
              <a:rPr lang="en-US" sz="1600" dirty="0" smtClean="0">
                <a:sym typeface="Wingdings"/>
              </a:rPr>
              <a:t>: factor 2 in </a:t>
            </a:r>
            <a:r>
              <a:rPr lang="en-US" sz="1600" dirty="0" err="1" smtClean="0"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sz="1600" baseline="-25000" dirty="0" err="1" smtClean="0">
                <a:sym typeface="Wingdings"/>
              </a:rPr>
              <a:t>W</a:t>
            </a:r>
            <a:endParaRPr lang="en-US" sz="1600" baseline="-25000" dirty="0" smtClean="0">
              <a:sym typeface="Wingdings"/>
            </a:endParaRPr>
          </a:p>
          <a:p>
            <a:pPr lvl="1"/>
            <a:r>
              <a:rPr lang="en-US" sz="1600" dirty="0" smtClean="0">
                <a:sym typeface="Wingdings"/>
              </a:rPr>
              <a:t>access to lower </a:t>
            </a:r>
            <a:r>
              <a:rPr lang="en-US" sz="1600" dirty="0" err="1" smtClean="0">
                <a:sym typeface="Wingdings"/>
              </a:rPr>
              <a:t>x</a:t>
            </a:r>
            <a:r>
              <a:rPr lang="en-US" sz="1600" dirty="0" smtClean="0">
                <a:sym typeface="Wingdings"/>
              </a:rPr>
              <a:t> for </a:t>
            </a:r>
            <a:r>
              <a:rPr lang="en-US" sz="1600" dirty="0" err="1" smtClean="0">
                <a:latin typeface="Symbol" charset="2"/>
                <a:cs typeface="Symbol" charset="2"/>
                <a:sym typeface="Wingdings"/>
              </a:rPr>
              <a:t>D</a:t>
            </a:r>
            <a:r>
              <a:rPr lang="en-US" sz="1600" dirty="0" err="1" smtClean="0">
                <a:sym typeface="Wingdings"/>
              </a:rPr>
              <a:t>g(x</a:t>
            </a:r>
            <a:r>
              <a:rPr lang="en-US" sz="1600" dirty="0" smtClean="0">
                <a:sym typeface="Wingdings"/>
              </a:rPr>
              <a:t>)</a:t>
            </a:r>
            <a:endParaRPr lang="en-US" sz="1800" dirty="0" smtClean="0">
              <a:sym typeface="Wingdings"/>
            </a:endParaRPr>
          </a:p>
          <a:p>
            <a:r>
              <a:rPr lang="en-US" sz="1800" dirty="0" smtClean="0">
                <a:sym typeface="Wingdings"/>
              </a:rPr>
              <a:t>Increased beam-energy and polarized He-3 beam </a:t>
            </a:r>
            <a:r>
              <a:rPr lang="en-US" sz="1800" dirty="0" err="1" smtClean="0">
                <a:solidFill>
                  <a:srgbClr val="FF66FF"/>
                </a:solidFill>
                <a:sym typeface="Wingdings"/>
              </a:rPr>
              <a:t></a:t>
            </a:r>
            <a:r>
              <a:rPr lang="en-US" sz="1800" dirty="0" smtClean="0">
                <a:sym typeface="Wingdings"/>
              </a:rPr>
              <a:t> full flavor separation</a:t>
            </a:r>
            <a:r>
              <a:rPr lang="en-US" sz="1800" dirty="0" smtClean="0"/>
              <a:t> </a:t>
            </a:r>
          </a:p>
          <a:p>
            <a:pPr lvl="1">
              <a:buNone/>
            </a:pPr>
            <a:endParaRPr lang="en-US" dirty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>
          <a:xfrm>
            <a:off x="5359679" y="2116487"/>
            <a:ext cx="3250921" cy="3684140"/>
            <a:chOff x="4612781" y="1468711"/>
            <a:chExt cx="4334551" cy="4912187"/>
          </a:xfrm>
        </p:grpSpPr>
        <p:pic>
          <p:nvPicPr>
            <p:cNvPr id="25" name="Bild 4"/>
            <p:cNvPicPr>
              <a:picLocks noChangeAspect="1"/>
            </p:cNvPicPr>
            <p:nvPr/>
          </p:nvPicPr>
          <p:blipFill>
            <a:blip r:embed="rId2"/>
            <a:srcRect t="5559" b="1853"/>
            <a:stretch>
              <a:fillRect/>
            </a:stretch>
          </p:blipFill>
          <p:spPr>
            <a:xfrm>
              <a:off x="4612781" y="1468711"/>
              <a:ext cx="4334551" cy="4912187"/>
            </a:xfrm>
            <a:prstGeom prst="rect">
              <a:avLst/>
            </a:prstGeom>
          </p:spPr>
        </p:pic>
        <p:pic>
          <p:nvPicPr>
            <p:cNvPr id="26" name="Bild 6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58138" y="5134255"/>
              <a:ext cx="419100" cy="241300"/>
            </a:xfrm>
            <a:prstGeom prst="rect">
              <a:avLst/>
            </a:prstGeom>
          </p:spPr>
        </p:pic>
        <p:pic>
          <p:nvPicPr>
            <p:cNvPr id="27" name="Bild 7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19700" y="2035455"/>
              <a:ext cx="419100" cy="241300"/>
            </a:xfrm>
            <a:prstGeom prst="rect">
              <a:avLst/>
            </a:prstGeom>
          </p:spPr>
        </p:pic>
        <p:pic>
          <p:nvPicPr>
            <p:cNvPr id="28" name="Bild 10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4775" y="4777068"/>
              <a:ext cx="444500" cy="279400"/>
            </a:xfrm>
            <a:prstGeom prst="rect">
              <a:avLst/>
            </a:prstGeom>
          </p:spPr>
        </p:pic>
        <p:pic>
          <p:nvPicPr>
            <p:cNvPr id="29" name="Bild 12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23213" y="2873655"/>
              <a:ext cx="419100" cy="241300"/>
            </a:xfrm>
            <a:prstGeom prst="rect">
              <a:avLst/>
            </a:prstGeom>
          </p:spPr>
        </p:pic>
      </p:grpSp>
      <p:grpSp>
        <p:nvGrpSpPr>
          <p:cNvPr id="7" name="Group 17"/>
          <p:cNvGrpSpPr>
            <a:grpSpLocks noChangeAspect="1"/>
          </p:cNvGrpSpPr>
          <p:nvPr/>
        </p:nvGrpSpPr>
        <p:grpSpPr>
          <a:xfrm>
            <a:off x="1131638" y="2119111"/>
            <a:ext cx="3290238" cy="3693948"/>
            <a:chOff x="156141" y="1539943"/>
            <a:chExt cx="4386980" cy="4925264"/>
          </a:xfrm>
        </p:grpSpPr>
        <p:pic>
          <p:nvPicPr>
            <p:cNvPr id="19" name="Bild 3"/>
            <p:cNvPicPr>
              <a:picLocks noChangeAspect="1"/>
            </p:cNvPicPr>
            <p:nvPr/>
          </p:nvPicPr>
          <p:blipFill>
            <a:blip r:embed="rId7"/>
            <a:srcRect t="5566" b="1855"/>
            <a:stretch>
              <a:fillRect/>
            </a:stretch>
          </p:blipFill>
          <p:spPr>
            <a:xfrm>
              <a:off x="156141" y="1539943"/>
              <a:ext cx="4386980" cy="4925264"/>
            </a:xfrm>
            <a:prstGeom prst="rect">
              <a:avLst/>
            </a:prstGeom>
          </p:spPr>
        </p:pic>
        <p:pic>
          <p:nvPicPr>
            <p:cNvPr id="20" name="Bild 5" descr="latex-image-1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9938" y="2372005"/>
              <a:ext cx="419100" cy="241300"/>
            </a:xfrm>
            <a:prstGeom prst="rect">
              <a:avLst/>
            </a:prstGeom>
          </p:spPr>
        </p:pic>
        <p:pic>
          <p:nvPicPr>
            <p:cNvPr id="21" name="Bild 8" descr="latex-image-1.pd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63875" y="3969030"/>
              <a:ext cx="419100" cy="241300"/>
            </a:xfrm>
            <a:prstGeom prst="rect">
              <a:avLst/>
            </a:prstGeom>
          </p:spPr>
        </p:pic>
        <p:pic>
          <p:nvPicPr>
            <p:cNvPr id="22" name="Bild 9" descr="latex-image-1.pd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44838" y="2027518"/>
              <a:ext cx="444500" cy="279400"/>
            </a:xfrm>
            <a:prstGeom prst="rect">
              <a:avLst/>
            </a:prstGeom>
          </p:spPr>
        </p:pic>
        <p:pic>
          <p:nvPicPr>
            <p:cNvPr id="23" name="Bild 11" descr="latex-image-1.pdf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6125" y="5262843"/>
              <a:ext cx="419100" cy="241300"/>
            </a:xfrm>
            <a:prstGeom prst="rect">
              <a:avLst/>
            </a:prstGeom>
          </p:spPr>
        </p:pic>
      </p:grpSp>
      <p:sp>
        <p:nvSpPr>
          <p:cNvPr id="30" name="Textfeld 13"/>
          <p:cNvSpPr txBox="1"/>
          <p:nvPr/>
        </p:nvSpPr>
        <p:spPr>
          <a:xfrm>
            <a:off x="734198" y="2559676"/>
            <a:ext cx="461665" cy="233653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A</a:t>
            </a:r>
            <a:r>
              <a:rPr lang="en-US" b="1" baseline="-25000" dirty="0" smtClean="0">
                <a:latin typeface="Comic Sans MS"/>
                <a:cs typeface="Comic Sans MS"/>
              </a:rPr>
              <a:t>L</a:t>
            </a:r>
            <a:r>
              <a:rPr lang="en-US" b="1" baseline="30000" dirty="0" smtClean="0">
                <a:latin typeface="Comic Sans MS"/>
                <a:cs typeface="Comic Sans MS"/>
              </a:rPr>
              <a:t>W</a:t>
            </a:r>
            <a:r>
              <a:rPr lang="en-US" b="1" dirty="0" smtClean="0">
                <a:latin typeface="Comic Sans MS"/>
                <a:cs typeface="Comic Sans MS"/>
              </a:rPr>
              <a:t>: pp @ 500 </a:t>
            </a:r>
            <a:r>
              <a:rPr lang="en-US" b="1" dirty="0" err="1" smtClean="0">
                <a:latin typeface="Comic Sans MS"/>
                <a:cs typeface="Comic Sans MS"/>
              </a:rPr>
              <a:t>GeV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31" name="Textfeld 14"/>
          <p:cNvSpPr txBox="1"/>
          <p:nvPr/>
        </p:nvSpPr>
        <p:spPr>
          <a:xfrm>
            <a:off x="4897565" y="2529923"/>
            <a:ext cx="461665" cy="273499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lang="en-US" baseline="-25000" dirty="0" smtClean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lang="en-US" baseline="30000" dirty="0" smtClean="0">
                <a:solidFill>
                  <a:srgbClr val="FFFFFF"/>
                </a:solidFill>
                <a:latin typeface="Comic Sans MS"/>
                <a:cs typeface="Comic Sans MS"/>
              </a:rPr>
              <a:t>W</a:t>
            </a:r>
            <a:r>
              <a:rPr lang="en-US" dirty="0" smtClean="0">
                <a:solidFill>
                  <a:srgbClr val="FFFFFF"/>
                </a:solidFill>
                <a:latin typeface="Comic Sans MS"/>
                <a:cs typeface="Comic Sans MS"/>
              </a:rPr>
              <a:t>: </a:t>
            </a:r>
            <a:r>
              <a:rPr lang="en-US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He3-p @ 432 </a:t>
            </a:r>
            <a:r>
              <a:rPr lang="en-US" b="1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GeV</a:t>
            </a:r>
            <a:endParaRPr lang="en-US" b="1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auto">
          <a:xfrm>
            <a:off x="1225273" y="5939399"/>
            <a:ext cx="733425" cy="423304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8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rgbClr val="FF66FF"/>
            </a:solidFill>
            <a:miter lim="800000"/>
            <a:headEnd/>
            <a:tailEnd/>
          </a:ln>
          <a:effectLst>
            <a:glow rad="101600">
              <a:srgbClr val="FF66FF">
                <a:alpha val="75000"/>
              </a:srgbClr>
            </a:glo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23533" y="5993371"/>
            <a:ext cx="6117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mic Sans MS"/>
                <a:cs typeface="Comic Sans MS"/>
              </a:rPr>
              <a:t>phase 2 of pp2pp@STAR can separate scattering on </a:t>
            </a:r>
            <a:r>
              <a:rPr lang="en-US" sz="1600" b="1" dirty="0" err="1" smtClean="0">
                <a:latin typeface="Comic Sans MS"/>
                <a:cs typeface="Comic Sans MS"/>
              </a:rPr>
              <a:t>n</a:t>
            </a:r>
            <a:r>
              <a:rPr lang="en-US" sz="1600" b="1" dirty="0" smtClean="0">
                <a:latin typeface="Comic Sans MS"/>
                <a:cs typeface="Comic Sans MS"/>
              </a:rPr>
              <a:t> or </a:t>
            </a:r>
            <a:r>
              <a:rPr lang="en-US" sz="1600" b="1" dirty="0" err="1" smtClean="0">
                <a:latin typeface="Comic Sans MS"/>
                <a:cs typeface="Comic Sans MS"/>
              </a:rPr>
              <a:t>p</a:t>
            </a:r>
            <a:endParaRPr lang="en-US" sz="1600" b="1" dirty="0">
              <a:latin typeface="Comic Sans MS"/>
              <a:cs typeface="Comic Sans M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21645"/>
      </p:ext>
    </p:extLst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prism/>
      </p:transition>
    </mc:Choice>
    <mc:Fallback xmlns="" xmlns:mv="urn:schemas-microsoft-com:mac:vml">
      <p:transition>
        <p:cov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24" grpId="0" animBg="1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√s of W cross section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425512"/>
              </p:ext>
            </p:extLst>
          </p:nvPr>
        </p:nvGraphicFramePr>
        <p:xfrm>
          <a:off x="260350" y="660064"/>
          <a:ext cx="1816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1816100" imgH="673100" progId="Equation.DSMT4">
                  <p:embed/>
                </p:oleObj>
              </mc:Choice>
              <mc:Fallback>
                <p:oleObj name="Equation" r:id="rId3" imgW="1816100" imgH="673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350" y="660064"/>
                        <a:ext cx="18161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50800" y="1372300"/>
            <a:ext cx="8712522" cy="3059664"/>
          </a:xfrm>
          <a:prstGeom prst="rect">
            <a:avLst/>
          </a:prstGeom>
        </p:spPr>
        <p:txBody>
          <a:bodyPr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rgbClr val="CC66FF"/>
              </a:buClr>
              <a:buSzPct val="95000"/>
              <a:buFont typeface="Wingdings" charset="2"/>
              <a:buChar char="q"/>
              <a:defRPr kumimoji="0" sz="20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rgbClr val="CC66FF"/>
              </a:buClr>
              <a:buSzPct val="90000"/>
              <a:buFont typeface="Wingdings" charset="2"/>
              <a:buChar char="u"/>
              <a:defRPr kumimoji="0" sz="18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rgbClr val="CC66FF"/>
              </a:buClr>
              <a:buSzPct val="150000"/>
              <a:buFont typeface="Wingdings" charset="2"/>
              <a:buChar char="§"/>
              <a:defRPr kumimoji="0" sz="16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rgbClr val="CC66FF"/>
              </a:buClr>
              <a:buFont typeface="Wingdings" charset="2"/>
              <a:buChar char="²"/>
              <a:defRPr kumimoji="0" sz="14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rgbClr val="CC66FF"/>
              </a:buClr>
              <a:buFont typeface="Wingdings" charset="2"/>
              <a:buChar char="ü"/>
              <a:defRPr kumimoji="0" sz="12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" charset="2"/>
              <a:buNone/>
            </a:pPr>
            <a:r>
              <a:rPr lang="en-US" dirty="0" smtClean="0">
                <a:solidFill>
                  <a:srgbClr val="CC66FF"/>
                </a:solidFill>
              </a:rPr>
              <a:t>Main issues: </a:t>
            </a:r>
          </a:p>
          <a:p>
            <a:pPr marL="0" indent="0">
              <a:spcBef>
                <a:spcPts val="0"/>
              </a:spcBef>
              <a:buFont typeface="Wingdings" charset="2"/>
              <a:buChar char="Ø"/>
            </a:pP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80FF"/>
                </a:solidFill>
              </a:rPr>
              <a:t>Quench performance of magnets (DX, arc dipoles and quads, IR quads)</a:t>
            </a:r>
          </a:p>
          <a:p>
            <a:pPr marL="0" indent="0">
              <a:spcBef>
                <a:spcPts val="0"/>
              </a:spcBef>
              <a:buFont typeface="Wingdings" charset="2"/>
              <a:buChar char="Ø"/>
            </a:pPr>
            <a:r>
              <a:rPr lang="en-US" sz="1800" dirty="0" smtClean="0"/>
              <a:t> Crossing angles at IPs and luminosity</a:t>
            </a:r>
          </a:p>
          <a:p>
            <a:pPr marL="0" indent="0">
              <a:spcBef>
                <a:spcPts val="0"/>
              </a:spcBef>
              <a:buFont typeface="Wingdings" charset="2"/>
              <a:buChar char="Ø"/>
            </a:pPr>
            <a:r>
              <a:rPr lang="en-US" sz="1800" dirty="0" smtClean="0"/>
              <a:t> Polarization</a:t>
            </a:r>
          </a:p>
          <a:p>
            <a:pPr marL="0" indent="0">
              <a:spcBef>
                <a:spcPts val="0"/>
              </a:spcBef>
              <a:buFont typeface="Wingdings" charset="2"/>
              <a:buChar char="Ø"/>
            </a:pPr>
            <a:r>
              <a:rPr lang="en-US" sz="1800" dirty="0" smtClean="0"/>
              <a:t> Current feed-</a:t>
            </a:r>
            <a:r>
              <a:rPr lang="en-US" sz="1800" dirty="0" err="1" smtClean="0"/>
              <a:t>throughs</a:t>
            </a:r>
            <a:endParaRPr lang="en-US" sz="1800" dirty="0" smtClean="0"/>
          </a:p>
          <a:p>
            <a:pPr marL="0" indent="0">
              <a:spcBef>
                <a:spcPts val="0"/>
              </a:spcBef>
              <a:buFont typeface="Wingdings" charset="2"/>
              <a:buChar char="Ø"/>
            </a:pPr>
            <a:r>
              <a:rPr lang="en-US" sz="1800" dirty="0" smtClean="0"/>
              <a:t> Power supplies and transformers</a:t>
            </a:r>
          </a:p>
          <a:p>
            <a:pPr marL="0" indent="0">
              <a:spcBef>
                <a:spcPts val="0"/>
              </a:spcBef>
              <a:buFont typeface="Wingdings" charset="2"/>
              <a:buChar char="Ø"/>
            </a:pPr>
            <a:r>
              <a:rPr lang="en-US" sz="1800" dirty="0" smtClean="0"/>
              <a:t> Dump kicker (strength, pre-fires)</a:t>
            </a:r>
          </a:p>
          <a:p>
            <a:pPr marL="0" indent="0">
              <a:spcBef>
                <a:spcPts val="0"/>
              </a:spcBef>
              <a:buFont typeface="Wingdings" charset="2"/>
              <a:buChar char="Ø"/>
            </a:pPr>
            <a:r>
              <a:rPr lang="en-US" sz="1800" dirty="0" smtClean="0"/>
              <a:t> Reliability generally reduced at higher energies</a:t>
            </a:r>
          </a:p>
          <a:p>
            <a:pPr marL="0" indent="0">
              <a:spcBef>
                <a:spcPts val="0"/>
              </a:spcBef>
              <a:buFont typeface="Wingdings" charset="2"/>
              <a:buNone/>
            </a:pPr>
            <a:r>
              <a:rPr lang="en-US" sz="1800" dirty="0" smtClean="0"/>
              <a:t>Report: W. MacKay BNL C-A/AP/422</a:t>
            </a:r>
          </a:p>
          <a:p>
            <a:pPr marL="0" indent="0">
              <a:spcBef>
                <a:spcPts val="0"/>
              </a:spcBef>
              <a:buFont typeface="Wingdings" charset="2"/>
              <a:buChar char="Ø"/>
            </a:pPr>
            <a:endParaRPr lang="en-US" sz="1800" dirty="0" smtClean="0"/>
          </a:p>
          <a:p>
            <a:pPr marL="342900">
              <a:buFont typeface="Arial"/>
              <a:buChar char="•"/>
            </a:pPr>
            <a:endParaRPr lang="en-US" dirty="0" smtClean="0"/>
          </a:p>
          <a:p>
            <a:pPr marL="342900">
              <a:buFont typeface="Arial"/>
              <a:buChar char="•"/>
            </a:pPr>
            <a:endParaRPr lang="en-US" dirty="0" smtClean="0"/>
          </a:p>
          <a:p>
            <a:pPr marL="342900">
              <a:buFont typeface="Arial"/>
              <a:buChar char="•"/>
            </a:pPr>
            <a:endParaRPr lang="en-US" dirty="0" smtClean="0"/>
          </a:p>
          <a:p>
            <a:pPr marL="342900">
              <a:buFont typeface="Arial"/>
              <a:buChar char="•"/>
            </a:pP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8000" y="4037531"/>
            <a:ext cx="8597900" cy="2604569"/>
          </a:xfrm>
          <a:prstGeom prst="rect">
            <a:avLst/>
          </a:prstGeom>
        </p:spPr>
        <p:txBody>
          <a:bodyPr>
            <a:normAutofit/>
          </a:bodyPr>
          <a:lstStyle>
            <a:lvl1pPr marL="411163" indent="-342900" algn="l" rtl="0" fontAlgn="base">
              <a:spcBef>
                <a:spcPts val="700"/>
              </a:spcBef>
              <a:spcAft>
                <a:spcPct val="0"/>
              </a:spcAft>
              <a:buClr>
                <a:srgbClr val="CC66FF"/>
              </a:buClr>
              <a:buSzPct val="95000"/>
              <a:buFont typeface="Wingdings" charset="2"/>
              <a:buChar char="q"/>
              <a:defRPr sz="2000" b="1" kern="1200">
                <a:solidFill>
                  <a:schemeClr val="tx1"/>
                </a:solidFill>
                <a:latin typeface="Comic Sans MS"/>
                <a:ea typeface="ＭＳ Ｐゴシック" charset="-128"/>
                <a:cs typeface="Comic Sans MS"/>
              </a:defRPr>
            </a:lvl1pPr>
            <a:lvl2pPr marL="739775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66FF"/>
              </a:buClr>
              <a:buSzPct val="90000"/>
              <a:buFont typeface="Wingdings" charset="2"/>
              <a:buChar char="u"/>
              <a:defRPr b="1" kern="1200">
                <a:solidFill>
                  <a:schemeClr val="tx1"/>
                </a:solidFill>
                <a:latin typeface="Comic Sans MS"/>
                <a:ea typeface="ＭＳ Ｐゴシック" charset="-128"/>
                <a:cs typeface="Comic Sans MS"/>
              </a:defRPr>
            </a:lvl2pPr>
            <a:lvl3pPr marL="9953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66FF"/>
              </a:buClr>
              <a:buSzPct val="150000"/>
              <a:buFont typeface="Wingdings" charset="2"/>
              <a:buChar char="§"/>
              <a:defRPr sz="1600" b="1" kern="1200">
                <a:solidFill>
                  <a:schemeClr val="tx1"/>
                </a:solidFill>
                <a:latin typeface="Comic Sans MS"/>
                <a:ea typeface="ＭＳ Ｐゴシック" charset="-128"/>
                <a:cs typeface="Comic Sans MS"/>
              </a:defRPr>
            </a:lvl3pPr>
            <a:lvl4pPr marL="126047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66FF"/>
              </a:buClr>
              <a:buFont typeface="Wingdings" charset="2"/>
              <a:buChar char="²"/>
              <a:defRPr sz="1400" b="1" kern="1200">
                <a:solidFill>
                  <a:schemeClr val="tx1"/>
                </a:solidFill>
                <a:latin typeface="Comic Sans MS"/>
                <a:ea typeface="ＭＳ Ｐゴシック" charset="-128"/>
                <a:cs typeface="Comic Sans MS"/>
              </a:defRPr>
            </a:lvl4pPr>
            <a:lvl5pPr marL="148113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CC66FF"/>
              </a:buClr>
              <a:buFont typeface="Wingdings" charset="2"/>
              <a:buChar char="ü"/>
              <a:defRPr sz="1200" b="1" kern="1200">
                <a:solidFill>
                  <a:schemeClr val="tx1"/>
                </a:solidFill>
                <a:latin typeface="Comic Sans MS"/>
                <a:ea typeface="ＭＳ Ｐゴシック" charset="-128"/>
                <a:cs typeface="Comic Sans M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Wingdings" charset="2"/>
              <a:buNone/>
            </a:pPr>
            <a:r>
              <a:rPr lang="en-US" sz="2400" dirty="0" smtClean="0">
                <a:solidFill>
                  <a:srgbClr val="CC66FF"/>
                </a:solidFill>
              </a:rPr>
              <a:t>Conclusion: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dirty="0" smtClean="0"/>
              <a:t> 10% increase to 275 </a:t>
            </a:r>
            <a:r>
              <a:rPr lang="en-US" dirty="0" err="1" smtClean="0"/>
              <a:t>GeV</a:t>
            </a:r>
            <a:r>
              <a:rPr lang="en-US" dirty="0" smtClean="0"/>
              <a:t> feasible with current magnets 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sz="1600" dirty="0" smtClean="0">
                <a:solidFill>
                  <a:srgbClr val="FF66FF"/>
                </a:solidFill>
              </a:rPr>
              <a:t>about 20 DX, 10 other training quenches, more cooling at some current leads</a:t>
            </a:r>
            <a:endParaRPr lang="en-US" dirty="0" smtClean="0">
              <a:solidFill>
                <a:srgbClr val="FF66FF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dirty="0" smtClean="0"/>
              <a:t> Requires some hardware upgrades </a:t>
            </a:r>
            <a:r>
              <a:rPr lang="en-US" sz="1600" dirty="0" smtClean="0"/>
              <a:t>(power supplies)</a:t>
            </a:r>
            <a:endParaRPr lang="en-US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dirty="0" smtClean="0"/>
              <a:t> Effect on polarization still needs study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dirty="0" smtClean="0"/>
              <a:t> Energies &gt;275 </a:t>
            </a:r>
            <a:r>
              <a:rPr lang="en-US" dirty="0" err="1" smtClean="0"/>
              <a:t>GeV</a:t>
            </a:r>
            <a:r>
              <a:rPr lang="en-US" dirty="0" smtClean="0"/>
              <a:t> require too many training quenches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sz="1600" dirty="0" smtClean="0">
                <a:solidFill>
                  <a:srgbClr val="0080FF"/>
                </a:solidFill>
              </a:rPr>
              <a:t>hundreds of arc dipole training quenches alone for 325 </a:t>
            </a:r>
            <a:r>
              <a:rPr lang="en-US" sz="1600" dirty="0" err="1" smtClean="0">
                <a:solidFill>
                  <a:srgbClr val="0080FF"/>
                </a:solidFill>
              </a:rPr>
              <a:t>GeV</a:t>
            </a:r>
            <a:r>
              <a:rPr lang="en-US" sz="1600" dirty="0" smtClean="0">
                <a:solidFill>
                  <a:srgbClr val="0080FF"/>
                </a:solidFill>
              </a:rPr>
              <a:t> </a:t>
            </a:r>
            <a:endParaRPr lang="en-US" sz="1600" dirty="0">
              <a:solidFill>
                <a:srgbClr val="0080FF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22950" y="2107131"/>
            <a:ext cx="3282950" cy="1955800"/>
            <a:chOff x="5822950" y="2107131"/>
            <a:chExt cx="3282950" cy="1955800"/>
          </a:xfrm>
        </p:grpSpPr>
        <p:pic>
          <p:nvPicPr>
            <p:cNvPr id="13" name="Picture 12" descr="pic2.tif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2950" y="2107131"/>
              <a:ext cx="3282950" cy="1955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269883" y="2177990"/>
              <a:ext cx="27003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="1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estimated # of training quenches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62050" y="3047268"/>
            <a:ext cx="7019870" cy="1477328"/>
          </a:xfrm>
          <a:prstGeom prst="rect">
            <a:avLst/>
          </a:prstGeom>
          <a:solidFill>
            <a:schemeClr val="tx1">
              <a:lumMod val="85000"/>
            </a:schemeClr>
          </a:solidFill>
          <a:ln w="25400">
            <a:solidFill>
              <a:schemeClr val="bg1"/>
            </a:solidFill>
          </a:ln>
          <a:effectLst>
            <a:glow rad="101600">
              <a:schemeClr val="tx1">
                <a:lumMod val="50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buFont typeface="Wingdings" charset="2"/>
              <a:buChar char="q"/>
              <a:defRPr/>
            </a:pPr>
            <a:r>
              <a:rPr lang="en-US" b="1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mic Sans MS"/>
                <a:ea typeface="+mn-ea"/>
                <a:cs typeface="Comic Sans MS"/>
                <a:sym typeface="Wingdings"/>
              </a:rPr>
              <a:t>polarised</a:t>
            </a:r>
            <a:r>
              <a:rPr lang="en-US" b="1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  <a:sym typeface="Wingdings"/>
              </a:rPr>
              <a:t> He-Beams</a:t>
            </a:r>
            <a:endParaRPr lang="en-US" b="1" dirty="0">
              <a:solidFill>
                <a:schemeClr val="bg1"/>
              </a:solidFill>
              <a:latin typeface="Comic Sans MS"/>
              <a:ea typeface="+mn-ea"/>
              <a:cs typeface="Comic Sans MS"/>
              <a:sym typeface="Wingding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buFont typeface="Wingdings" charset="2"/>
              <a:buChar char="q"/>
              <a:defRPr/>
            </a:pPr>
            <a:r>
              <a:rPr lang="en-US" b="1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  <a:sym typeface="Wingdings"/>
              </a:rPr>
              <a:t> had a a workshop to discuss possibilities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defRPr/>
            </a:pPr>
            <a:r>
              <a:rPr lang="en-US" b="1" dirty="0">
                <a:solidFill>
                  <a:schemeClr val="bg1"/>
                </a:solidFill>
                <a:latin typeface="Comic Sans MS"/>
                <a:ea typeface="+mn-ea"/>
                <a:cs typeface="Comic Sans MS"/>
                <a:hlinkClick r:id="rId6"/>
              </a:rPr>
              <a:t>https://indico.bnl.gov/conferenceDisplay.py?confId=</a:t>
            </a:r>
            <a:r>
              <a:rPr lang="en-US" b="1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  <a:hlinkClick r:id="rId6"/>
              </a:rPr>
              <a:t>405</a:t>
            </a:r>
            <a:endParaRPr lang="en-US" b="1" dirty="0" smtClean="0">
              <a:solidFill>
                <a:schemeClr val="bg1"/>
              </a:solidFill>
              <a:latin typeface="Comic Sans MS"/>
              <a:ea typeface="+mn-ea"/>
              <a:cs typeface="Comic Sans M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buFont typeface="Wingdings" charset="2"/>
              <a:buChar char="q"/>
              <a:defRPr/>
            </a:pPr>
            <a:r>
              <a:rPr lang="en-US" b="1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 no show stoppers, but need additional snakes in RHIC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buFont typeface="Wingdings" charset="2"/>
              <a:buChar char="q"/>
              <a:defRPr/>
            </a:pPr>
            <a:r>
              <a:rPr lang="en-US" b="1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increase luminosity of RHIC </a:t>
            </a:r>
            <a:endParaRPr lang="en-US" b="1" dirty="0">
              <a:solidFill>
                <a:schemeClr val="bg1"/>
              </a:solidFill>
              <a:latin typeface="Comic Sans MS"/>
              <a:ea typeface="+mn-ea"/>
              <a:cs typeface="Comic Sans M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00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942340"/>
            <a:ext cx="6004160" cy="494962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 </a:t>
            </a:r>
            <a:r>
              <a:rPr lang="en-US" dirty="0" err="1" smtClean="0"/>
              <a:t>polarised</a:t>
            </a:r>
            <a:r>
              <a:rPr lang="en-US" dirty="0" smtClean="0"/>
              <a:t> </a:t>
            </a:r>
            <a:r>
              <a:rPr lang="en-US" cap="none" dirty="0" err="1" smtClean="0"/>
              <a:t>p+p</a:t>
            </a:r>
            <a:r>
              <a:rPr lang="en-US" dirty="0" smtClean="0"/>
              <a:t>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24</a:t>
            </a:fld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2103120" y="1828800"/>
            <a:ext cx="1229360" cy="8229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702560" y="1778000"/>
            <a:ext cx="12362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</a:rPr>
              <a:t>L</a:t>
            </a:r>
            <a:r>
              <a:rPr lang="en-US" sz="1600" baseline="-25000" dirty="0" err="1" smtClean="0">
                <a:solidFill>
                  <a:srgbClr val="0000FF"/>
                </a:solidFill>
              </a:rPr>
              <a:t>avg</a:t>
            </a:r>
            <a:r>
              <a:rPr lang="en-US" sz="1600" dirty="0" smtClean="0">
                <a:solidFill>
                  <a:srgbClr val="0000FF"/>
                </a:solidFill>
              </a:rPr>
              <a:t>: +15%</a:t>
            </a:r>
          </a:p>
          <a:p>
            <a:r>
              <a:rPr lang="en-US" sz="1600" dirty="0" err="1" smtClean="0">
                <a:solidFill>
                  <a:srgbClr val="0000FF"/>
                </a:solidFill>
              </a:rPr>
              <a:t>P</a:t>
            </a:r>
            <a:r>
              <a:rPr lang="en-US" sz="1600" baseline="-25000" dirty="0" err="1" smtClean="0">
                <a:solidFill>
                  <a:srgbClr val="0000FF"/>
                </a:solidFill>
              </a:rPr>
              <a:t>avg</a:t>
            </a:r>
            <a:r>
              <a:rPr lang="en-US" sz="1600" dirty="0" smtClean="0">
                <a:solidFill>
                  <a:srgbClr val="0000FF"/>
                </a:solidFill>
              </a:rPr>
              <a:t>: +8%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6" name="Picture 5" descr="p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0"/>
            <a:ext cx="6004160" cy="49496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35040" y="863600"/>
            <a:ext cx="307624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srgbClr val="0000FF"/>
                </a:solidFill>
                <a:latin typeface="Comic Sans MS"/>
                <a:cs typeface="Comic Sans MS"/>
              </a:rPr>
              <a:t>2012:</a:t>
            </a:r>
          </a:p>
          <a:p>
            <a:r>
              <a:rPr lang="en-US" sz="1600" b="1" dirty="0" smtClean="0">
                <a:latin typeface="Comic Sans MS"/>
                <a:cs typeface="Comic Sans MS"/>
              </a:rPr>
              <a:t>golden year for polarized </a:t>
            </a:r>
          </a:p>
          <a:p>
            <a:r>
              <a:rPr lang="en-US" sz="1600" b="1" dirty="0" smtClean="0">
                <a:latin typeface="Comic Sans MS"/>
                <a:cs typeface="Comic Sans MS"/>
              </a:rPr>
              <a:t>proton operation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100 </a:t>
            </a:r>
            <a:r>
              <a:rPr lang="en-US" sz="16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GeV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:</a:t>
            </a:r>
            <a:endParaRPr lang="en-US" sz="1600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en-US" sz="1600" b="1" dirty="0" smtClean="0">
                <a:latin typeface="Comic Sans MS"/>
                <a:cs typeface="Comic Sans MS"/>
              </a:rPr>
              <a:t>new records for </a:t>
            </a:r>
            <a:r>
              <a:rPr lang="en-US" sz="1600" b="1" dirty="0" err="1" smtClean="0">
                <a:latin typeface="Comic Sans MS"/>
                <a:cs typeface="Comic Sans MS"/>
              </a:rPr>
              <a:t>L</a:t>
            </a:r>
            <a:r>
              <a:rPr lang="en-US" sz="1600" b="1" baseline="-25000" dirty="0" err="1" smtClean="0">
                <a:latin typeface="Comic Sans MS"/>
                <a:cs typeface="Comic Sans MS"/>
              </a:rPr>
              <a:t>peak</a:t>
            </a:r>
            <a:r>
              <a:rPr lang="en-US" sz="1600" b="1" dirty="0" smtClean="0">
                <a:latin typeface="Comic Sans MS"/>
                <a:cs typeface="Comic Sans MS"/>
              </a:rPr>
              <a:t>, </a:t>
            </a:r>
            <a:r>
              <a:rPr lang="en-US" sz="1600" b="1" dirty="0" err="1" smtClean="0">
                <a:latin typeface="Comic Sans MS"/>
                <a:cs typeface="Comic Sans MS"/>
              </a:rPr>
              <a:t>L</a:t>
            </a:r>
            <a:r>
              <a:rPr lang="en-US" sz="1600" b="1" baseline="-25000" dirty="0" err="1" smtClean="0">
                <a:latin typeface="Comic Sans MS"/>
                <a:cs typeface="Comic Sans MS"/>
              </a:rPr>
              <a:t>avg</a:t>
            </a:r>
            <a:r>
              <a:rPr lang="en-US" sz="1600" b="1" dirty="0" smtClean="0">
                <a:latin typeface="Comic Sans MS"/>
                <a:cs typeface="Comic Sans MS"/>
              </a:rPr>
              <a:t>, P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255 </a:t>
            </a:r>
            <a:r>
              <a:rPr lang="en-US" sz="16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GeV</a:t>
            </a:r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:</a:t>
            </a:r>
          </a:p>
          <a:p>
            <a:r>
              <a:rPr lang="en-US" sz="1600" b="1" dirty="0">
                <a:latin typeface="Comic Sans MS"/>
                <a:cs typeface="Comic Sans MS"/>
              </a:rPr>
              <a:t>new records for </a:t>
            </a:r>
            <a:r>
              <a:rPr lang="en-US" sz="1600" b="1" dirty="0" err="1">
                <a:latin typeface="Comic Sans MS"/>
                <a:cs typeface="Comic Sans MS"/>
              </a:rPr>
              <a:t>L</a:t>
            </a:r>
            <a:r>
              <a:rPr lang="en-US" sz="1600" b="1" baseline="-25000" dirty="0" err="1">
                <a:latin typeface="Comic Sans MS"/>
                <a:cs typeface="Comic Sans MS"/>
              </a:rPr>
              <a:t>peak</a:t>
            </a:r>
            <a:r>
              <a:rPr lang="en-US" sz="1600" b="1" dirty="0">
                <a:latin typeface="Comic Sans MS"/>
                <a:cs typeface="Comic Sans MS"/>
              </a:rPr>
              <a:t>, </a:t>
            </a:r>
            <a:r>
              <a:rPr lang="en-US" sz="1600" b="1" dirty="0" err="1">
                <a:latin typeface="Comic Sans MS"/>
                <a:cs typeface="Comic Sans MS"/>
              </a:rPr>
              <a:t>L</a:t>
            </a:r>
            <a:r>
              <a:rPr lang="en-US" sz="1600" b="1" baseline="-25000" dirty="0" err="1">
                <a:latin typeface="Comic Sans MS"/>
                <a:cs typeface="Comic Sans MS"/>
              </a:rPr>
              <a:t>avg</a:t>
            </a:r>
            <a:r>
              <a:rPr lang="en-US" sz="1600" b="1" dirty="0">
                <a:latin typeface="Comic Sans MS"/>
                <a:cs typeface="Comic Sans MS"/>
              </a:rPr>
              <a:t>, </a:t>
            </a:r>
            <a:r>
              <a:rPr lang="en-US" sz="1600" b="1" dirty="0" smtClean="0">
                <a:latin typeface="Comic Sans MS"/>
                <a:cs typeface="Comic Sans MS"/>
              </a:rPr>
              <a:t>P</a:t>
            </a:r>
          </a:p>
          <a:p>
            <a:r>
              <a:rPr lang="en-US" sz="1600" b="1" dirty="0" smtClean="0">
                <a:latin typeface="Comic Sans MS"/>
                <a:cs typeface="Comic Sans MS"/>
              </a:rPr>
              <a:t>highest E for pol. p beam</a:t>
            </a:r>
            <a:endParaRPr lang="en-US" sz="1600" b="1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7432" y="3017520"/>
            <a:ext cx="313419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srgbClr val="0000FF"/>
                </a:solidFill>
                <a:latin typeface="Comic Sans MS"/>
                <a:cs typeface="Comic Sans MS"/>
              </a:rPr>
              <a:t>What will come:</a:t>
            </a:r>
          </a:p>
          <a:p>
            <a:r>
              <a:rPr lang="en-US" sz="1600" b="1" dirty="0" smtClean="0">
                <a:solidFill>
                  <a:srgbClr val="FFFF00"/>
                </a:solidFill>
                <a:latin typeface="Comic Sans MS"/>
                <a:cs typeface="Comic Sans MS"/>
              </a:rPr>
              <a:t>increased Luminosity and </a:t>
            </a:r>
          </a:p>
          <a:p>
            <a:r>
              <a:rPr lang="en-US" sz="1600" b="1" dirty="0" smtClean="0">
                <a:solidFill>
                  <a:srgbClr val="FFFF00"/>
                </a:solidFill>
                <a:latin typeface="Comic Sans MS"/>
                <a:cs typeface="Comic Sans MS"/>
              </a:rPr>
              <a:t>polarization through</a:t>
            </a:r>
          </a:p>
          <a:p>
            <a:endParaRPr lang="en-US" sz="1600" b="1" dirty="0" smtClean="0">
              <a:solidFill>
                <a:srgbClr val="322F31"/>
              </a:solidFill>
              <a:latin typeface="Comic Sans MS"/>
              <a:cs typeface="Comic Sans MS"/>
            </a:endParaRPr>
          </a:p>
          <a:p>
            <a:pPr>
              <a:buFont typeface="Arial"/>
              <a:buChar char="•"/>
            </a:pPr>
            <a:r>
              <a:rPr lang="en-US" sz="1600" b="1" dirty="0" smtClean="0">
                <a:latin typeface="Comic Sans MS"/>
                <a:cs typeface="Comic Sans MS"/>
              </a:rPr>
              <a:t> OPPIS new polarized source</a:t>
            </a:r>
          </a:p>
          <a:p>
            <a:pPr>
              <a:buFont typeface="Arial"/>
              <a:buChar char="•"/>
            </a:pPr>
            <a:r>
              <a:rPr lang="en-US" sz="1600" b="1" dirty="0" smtClean="0">
                <a:latin typeface="Comic Sans MS"/>
                <a:cs typeface="Comic Sans MS"/>
              </a:rPr>
              <a:t> Electron lenses to </a:t>
            </a:r>
          </a:p>
          <a:p>
            <a:r>
              <a:rPr lang="en-US" sz="1600" b="1" dirty="0"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latin typeface="Comic Sans MS"/>
                <a:cs typeface="Comic Sans MS"/>
              </a:rPr>
              <a:t> compensate beam-beam</a:t>
            </a:r>
          </a:p>
          <a:p>
            <a:r>
              <a:rPr lang="en-US" sz="1600" b="1" dirty="0"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latin typeface="Comic Sans MS"/>
                <a:cs typeface="Comic Sans MS"/>
              </a:rPr>
              <a:t> effects</a:t>
            </a:r>
          </a:p>
          <a:p>
            <a:pPr>
              <a:buFont typeface="Arial"/>
              <a:buChar char="•"/>
            </a:pPr>
            <a:r>
              <a:rPr lang="en-US" sz="1600" b="1" dirty="0"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latin typeface="Comic Sans MS"/>
                <a:cs typeface="Comic Sans MS"/>
              </a:rPr>
              <a:t>many smaller incremental </a:t>
            </a:r>
          </a:p>
          <a:p>
            <a:r>
              <a:rPr lang="en-US" sz="1600" b="1" dirty="0"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latin typeface="Comic Sans MS"/>
                <a:cs typeface="Comic Sans MS"/>
              </a:rPr>
              <a:t> improvements </a:t>
            </a:r>
            <a:endParaRPr lang="en-US" sz="1600" b="1" dirty="0">
              <a:latin typeface="Comic Sans MS"/>
              <a:cs typeface="Comic Sans MS"/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3406923" y="5984240"/>
            <a:ext cx="733425" cy="423304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55440" y="5881191"/>
            <a:ext cx="3079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will make luminosity</a:t>
            </a:r>
          </a:p>
          <a:p>
            <a:r>
              <a:rPr lang="en-US" b="1" dirty="0" smtClean="0">
                <a:latin typeface="Comic Sans MS"/>
                <a:cs typeface="Comic Sans MS"/>
              </a:rPr>
              <a:t>hungry processes, </a:t>
            </a:r>
          </a:p>
          <a:p>
            <a:r>
              <a:rPr lang="en-US" b="1" dirty="0" smtClean="0">
                <a:latin typeface="Comic Sans MS"/>
                <a:cs typeface="Comic Sans MS"/>
              </a:rPr>
              <a:t>i.e. DY, easier accessible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7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0940000">
            <a:off x="0" y="2093161"/>
            <a:ext cx="9238426" cy="1384995"/>
          </a:xfrm>
          <a:prstGeom prst="rect">
            <a:avLst/>
          </a:prstGeom>
          <a:solidFill>
            <a:schemeClr val="tx1">
              <a:lumMod val="85000"/>
            </a:schemeClr>
          </a:solidFill>
          <a:ln w="25400">
            <a:solidFill>
              <a:schemeClr val="bg1"/>
            </a:solidFill>
          </a:ln>
          <a:effectLst>
            <a:glow rad="101600">
              <a:schemeClr val="tx1">
                <a:lumMod val="50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omic Sans MS"/>
                <a:cs typeface="Comic Sans MS"/>
                <a:sym typeface="Wingdings"/>
              </a:rPr>
              <a:t>An enormous amount of physics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defRPr/>
            </a:pPr>
            <a:r>
              <a:rPr lang="en-US" sz="2800" b="1" dirty="0">
                <a:solidFill>
                  <a:schemeClr val="bg1"/>
                </a:solidFill>
                <a:latin typeface="Comic Sans MS"/>
                <a:cs typeface="Comic Sans MS"/>
                <a:sym typeface="Wingdings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Comic Sans MS"/>
                <a:cs typeface="Comic Sans MS"/>
                <a:sym typeface="Wingdings"/>
              </a:rPr>
              <a:t>which needs RP@STAR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omic Sans MS"/>
                <a:cs typeface="Comic Sans MS"/>
                <a:sym typeface="Wingdings"/>
              </a:rPr>
              <a:t>it is a secret to me why we don’t do this upgrade</a:t>
            </a:r>
            <a:endParaRPr lang="en-US" sz="28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64268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Beyond form factors and quark distributions</a:t>
            </a:r>
            <a:endParaRPr lang="en-US" sz="2800" dirty="0"/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79CE-04EB-DA40-95B2-55F1030D4E53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858114" name="Rectangle 2"/>
          <p:cNvSpPr>
            <a:spLocks noChangeArrowheads="1"/>
          </p:cNvSpPr>
          <p:nvPr/>
        </p:nvSpPr>
        <p:spPr bwMode="auto">
          <a:xfrm>
            <a:off x="1143000" y="52388"/>
            <a:ext cx="6907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b="0" i="0">
              <a:solidFill>
                <a:schemeClr val="tx1"/>
              </a:solidFill>
              <a:effectLst/>
            </a:endParaRPr>
          </a:p>
        </p:txBody>
      </p:sp>
      <p:sp>
        <p:nvSpPr>
          <p:cNvPr id="858115" name="Text Box 3"/>
          <p:cNvSpPr txBox="1">
            <a:spLocks noChangeArrowheads="1"/>
          </p:cNvSpPr>
          <p:nvPr/>
        </p:nvSpPr>
        <p:spPr bwMode="auto">
          <a:xfrm>
            <a:off x="1581661" y="534459"/>
            <a:ext cx="59379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Generalized </a:t>
            </a:r>
            <a:r>
              <a:rPr lang="en-US" sz="2800" b="1" dirty="0">
                <a:solidFill>
                  <a:srgbClr val="FF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Parton Distributions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1295400"/>
            <a:ext cx="2362200" cy="4411663"/>
            <a:chOff x="288" y="720"/>
            <a:chExt cx="1488" cy="2779"/>
          </a:xfrm>
        </p:grpSpPr>
        <p:sp>
          <p:nvSpPr>
            <p:cNvPr id="858117" name="Rectangle 5"/>
            <p:cNvSpPr>
              <a:spLocks noChangeArrowheads="1"/>
            </p:cNvSpPr>
            <p:nvPr/>
          </p:nvSpPr>
          <p:spPr bwMode="auto">
            <a:xfrm>
              <a:off x="432" y="720"/>
              <a:ext cx="1200" cy="19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b="0" i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58118" name="Text Box 6"/>
            <p:cNvSpPr txBox="1">
              <a:spLocks noChangeArrowheads="1"/>
            </p:cNvSpPr>
            <p:nvPr/>
          </p:nvSpPr>
          <p:spPr bwMode="auto">
            <a:xfrm>
              <a:off x="288" y="2976"/>
              <a:ext cx="148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Proton form factors, </a:t>
              </a:r>
              <a:r>
                <a:rPr lang="en-US" sz="1600" b="1" dirty="0">
                  <a:solidFill>
                    <a:srgbClr val="7EE02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transverse </a:t>
              </a:r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charge &amp; current densities</a:t>
              </a:r>
            </a:p>
          </p:txBody>
        </p:sp>
        <p:pic>
          <p:nvPicPr>
            <p:cNvPr id="858119" name="Picture 7" descr="fig02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816"/>
              <a:ext cx="1065" cy="1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705601" y="1295400"/>
            <a:ext cx="2236788" cy="4886325"/>
            <a:chOff x="4080" y="720"/>
            <a:chExt cx="1409" cy="3078"/>
          </a:xfrm>
        </p:grpSpPr>
        <p:sp>
          <p:nvSpPr>
            <p:cNvPr id="858121" name="Rectangle 9"/>
            <p:cNvSpPr>
              <a:spLocks noChangeArrowheads="1"/>
            </p:cNvSpPr>
            <p:nvPr/>
          </p:nvSpPr>
          <p:spPr bwMode="auto">
            <a:xfrm>
              <a:off x="4080" y="720"/>
              <a:ext cx="1248" cy="21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400" b="0" i="0">
                <a:solidFill>
                  <a:schemeClr val="hlink"/>
                </a:solidFill>
                <a:effectLst/>
              </a:endParaRPr>
            </a:p>
          </p:txBody>
        </p:sp>
        <p:sp>
          <p:nvSpPr>
            <p:cNvPr id="858122" name="Text Box 10"/>
            <p:cNvSpPr txBox="1">
              <a:spLocks noChangeArrowheads="1"/>
            </p:cNvSpPr>
            <p:nvPr/>
          </p:nvSpPr>
          <p:spPr bwMode="auto">
            <a:xfrm>
              <a:off x="4080" y="3119"/>
              <a:ext cx="1409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Structure functions,</a:t>
              </a:r>
            </a:p>
            <a:p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quark </a:t>
              </a:r>
              <a:r>
                <a:rPr lang="en-US" sz="1600" b="1" dirty="0">
                  <a:solidFill>
                    <a:srgbClr val="7EE02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longitudinal</a:t>
              </a:r>
            </a:p>
            <a:p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momentum &amp; </a:t>
              </a:r>
              <a:r>
                <a:rPr lang="en-US" sz="16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helicity</a:t>
              </a:r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 </a:t>
              </a:r>
            </a:p>
            <a:p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distributions</a:t>
              </a:r>
            </a:p>
          </p:txBody>
        </p:sp>
        <p:pic>
          <p:nvPicPr>
            <p:cNvPr id="858123" name="Picture 11" descr="fig02-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58" y="816"/>
              <a:ext cx="1074" cy="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58125" name="AutoShape 13"/>
          <p:cNvSpPr>
            <a:spLocks noChangeArrowheads="1"/>
          </p:cNvSpPr>
          <p:nvPr/>
        </p:nvSpPr>
        <p:spPr bwMode="auto">
          <a:xfrm rot="1611983">
            <a:off x="2133600" y="2767013"/>
            <a:ext cx="1092200" cy="509588"/>
          </a:xfrm>
          <a:prstGeom prst="rightArrow">
            <a:avLst>
              <a:gd name="adj1" fmla="val 50000"/>
              <a:gd name="adj2" fmla="val 53583"/>
            </a:avLst>
          </a:prstGeom>
          <a:solidFill>
            <a:srgbClr val="F4FC4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b="0" i="0">
              <a:solidFill>
                <a:schemeClr val="tx1"/>
              </a:solidFill>
              <a:effectLst/>
            </a:endParaRPr>
          </a:p>
        </p:txBody>
      </p:sp>
      <p:grpSp>
        <p:nvGrpSpPr>
          <p:cNvPr id="4" name="Group 27"/>
          <p:cNvGrpSpPr/>
          <p:nvPr/>
        </p:nvGrpSpPr>
        <p:grpSpPr>
          <a:xfrm>
            <a:off x="3292475" y="1524000"/>
            <a:ext cx="2514600" cy="3703638"/>
            <a:chOff x="3292475" y="1524000"/>
            <a:chExt cx="2514600" cy="3703638"/>
          </a:xfrm>
        </p:grpSpPr>
        <p:sp>
          <p:nvSpPr>
            <p:cNvPr id="858126" name="Rectangle 14"/>
            <p:cNvSpPr>
              <a:spLocks noChangeArrowheads="1"/>
            </p:cNvSpPr>
            <p:nvPr/>
          </p:nvSpPr>
          <p:spPr bwMode="auto">
            <a:xfrm>
              <a:off x="3292475" y="1524000"/>
              <a:ext cx="2514600" cy="3703638"/>
            </a:xfrm>
            <a:prstGeom prst="rect">
              <a:avLst/>
            </a:prstGeom>
            <a:solidFill>
              <a:srgbClr val="F2FC2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b="0" i="0"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858127" name="Picture 15" descr="fig02-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19475" y="1743075"/>
              <a:ext cx="2252663" cy="326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58128" name="AutoShape 16"/>
          <p:cNvSpPr>
            <a:spLocks noChangeArrowheads="1"/>
          </p:cNvSpPr>
          <p:nvPr/>
        </p:nvSpPr>
        <p:spPr bwMode="auto">
          <a:xfrm rot="19816077">
            <a:off x="5783263" y="2921000"/>
            <a:ext cx="1087438" cy="508000"/>
          </a:xfrm>
          <a:prstGeom prst="leftArrow">
            <a:avLst>
              <a:gd name="adj1" fmla="val 50000"/>
              <a:gd name="adj2" fmla="val 53516"/>
            </a:avLst>
          </a:prstGeom>
          <a:solidFill>
            <a:srgbClr val="F4FC4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b="0" i="0">
              <a:solidFill>
                <a:schemeClr val="tx1"/>
              </a:solidFill>
              <a:effectLst/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362200" y="708025"/>
            <a:ext cx="4943475" cy="587375"/>
            <a:chOff x="1536" y="209"/>
            <a:chExt cx="3114" cy="358"/>
          </a:xfrm>
        </p:grpSpPr>
        <p:sp>
          <p:nvSpPr>
            <p:cNvPr id="858130" name="Text Box 18"/>
            <p:cNvSpPr txBox="1">
              <a:spLocks noChangeArrowheads="1"/>
            </p:cNvSpPr>
            <p:nvPr/>
          </p:nvSpPr>
          <p:spPr bwMode="auto">
            <a:xfrm>
              <a:off x="1536" y="362"/>
              <a:ext cx="3114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i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X. Ji,  D. Mueller, A. Radyushkin (1994-1997)</a:t>
              </a:r>
            </a:p>
          </p:txBody>
        </p:sp>
        <p:sp>
          <p:nvSpPr>
            <p:cNvPr id="858131" name="Text Box 19"/>
            <p:cNvSpPr txBox="1">
              <a:spLocks noChangeArrowheads="1"/>
            </p:cNvSpPr>
            <p:nvPr/>
          </p:nvSpPr>
          <p:spPr bwMode="auto">
            <a:xfrm>
              <a:off x="2220" y="209"/>
              <a:ext cx="116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400" i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858132" name="Text Box 20"/>
          <p:cNvSpPr txBox="1">
            <a:spLocks noChangeArrowheads="1"/>
          </p:cNvSpPr>
          <p:nvPr/>
        </p:nvSpPr>
        <p:spPr bwMode="auto">
          <a:xfrm>
            <a:off x="3048000" y="5378450"/>
            <a:ext cx="29598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Correlated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quark momentum </a:t>
            </a:r>
          </a:p>
          <a:p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and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helicity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distributions in </a:t>
            </a:r>
          </a:p>
          <a:p>
            <a:r>
              <a:rPr lang="en-US" sz="1600" b="1" dirty="0">
                <a:solidFill>
                  <a:srgbClr val="CC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transverse space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- </a:t>
            </a:r>
            <a:r>
              <a:rPr lang="en-US" sz="16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GPDs</a:t>
            </a:r>
            <a:endParaRPr lang="en-US" sz="16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96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96">
        <p14:prism isContent="1"/>
      </p:transition>
    </mc:Choice>
    <mc:Fallback xmlns="">
      <p:transition xmlns:p14="http://schemas.microsoft.com/office/powerpoint/2010/main" spd="slow" advTm="110896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58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8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5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58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8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5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5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8125" grpId="0" animBg="1"/>
      <p:bldP spid="858128" grpId="0" animBg="1"/>
      <p:bldP spid="8581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Hunt for Lq</a:t>
            </a:r>
            <a:endParaRPr lang="en-US"/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B8E66-3539-5C49-BA35-A3B0DF41C35D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351237" name="Picture 5" descr="gpd-map"/>
          <p:cNvPicPr>
            <a:picLocks noChangeAspect="1" noChangeArrowheads="1"/>
          </p:cNvPicPr>
          <p:nvPr/>
        </p:nvPicPr>
        <p:blipFill>
          <a:blip r:embed="rId4"/>
          <a:srcRect l="1363" t="6211" r="2181" b="8282"/>
          <a:stretch>
            <a:fillRect/>
          </a:stretch>
        </p:blipFill>
        <p:spPr bwMode="auto">
          <a:xfrm>
            <a:off x="20637" y="1262096"/>
            <a:ext cx="5279691" cy="3081276"/>
          </a:xfrm>
          <a:prstGeom prst="rect">
            <a:avLst/>
          </a:prstGeom>
          <a:noFill/>
          <a:effectLst>
            <a:glow rad="101600">
              <a:srgbClr val="E6E6E6">
                <a:alpha val="75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</p:pic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5064125" y="682625"/>
            <a:ext cx="40389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Study of hard </a:t>
            </a:r>
            <a:r>
              <a:rPr lang="en-US" sz="1800" b="1" dirty="0">
                <a:solidFill>
                  <a:srgbClr val="CC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exclusive processes</a:t>
            </a:r>
            <a:r>
              <a:rPr lang="en-US" sz="1800" b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allows</a:t>
            </a:r>
            <a:r>
              <a:rPr lang="en-US" sz="1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to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access </a:t>
            </a:r>
          </a:p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a </a:t>
            </a: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new class of </a:t>
            </a:r>
            <a:r>
              <a:rPr lang="en-US" sz="18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PDFs</a:t>
            </a:r>
            <a:endParaRPr lang="en-US" sz="18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351239" name="Text Box 7"/>
          <p:cNvSpPr txBox="1">
            <a:spLocks noChangeArrowheads="1"/>
          </p:cNvSpPr>
          <p:nvPr/>
        </p:nvSpPr>
        <p:spPr bwMode="auto">
          <a:xfrm>
            <a:off x="5261043" y="1538288"/>
            <a:ext cx="38829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G</a:t>
            </a: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eneralized </a:t>
            </a:r>
            <a:r>
              <a:rPr lang="en-US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P</a:t>
            </a: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arton </a:t>
            </a:r>
            <a:r>
              <a:rPr lang="en-US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D</a:t>
            </a: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istributions</a:t>
            </a:r>
          </a:p>
        </p:txBody>
      </p:sp>
      <p:graphicFrame>
        <p:nvGraphicFramePr>
          <p:cNvPr id="351240" name="Object 8"/>
          <p:cNvGraphicFramePr>
            <a:graphicFrameLocks noChangeAspect="1"/>
          </p:cNvGraphicFramePr>
          <p:nvPr/>
        </p:nvGraphicFramePr>
        <p:xfrm>
          <a:off x="6210368" y="1833563"/>
          <a:ext cx="1943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66" name="Equation" r:id="rId5" imgW="1943100" imgH="406400" progId="Equation.DSMT4">
                  <p:embed/>
                </p:oleObj>
              </mc:Choice>
              <mc:Fallback>
                <p:oleObj name="Equation" r:id="rId5" imgW="1943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368" y="1833563"/>
                        <a:ext cx="19431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1242" name="Line 10"/>
          <p:cNvSpPr>
            <a:spLocks noChangeShapeType="1"/>
          </p:cNvSpPr>
          <p:nvPr/>
        </p:nvSpPr>
        <p:spPr bwMode="auto">
          <a:xfrm>
            <a:off x="5284374" y="2833469"/>
            <a:ext cx="539750" cy="0"/>
          </a:xfrm>
          <a:prstGeom prst="line">
            <a:avLst/>
          </a:prstGeom>
          <a:noFill/>
          <a:ln w="76200" cmpd="tri">
            <a:solidFill>
              <a:srgbClr val="CC66FF"/>
            </a:solidFill>
            <a:round/>
            <a:headEnd/>
            <a:tailEnd type="triangle" w="med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44" name="Text Box 12"/>
          <p:cNvSpPr txBox="1">
            <a:spLocks noChangeArrowheads="1"/>
          </p:cNvSpPr>
          <p:nvPr/>
        </p:nvSpPr>
        <p:spPr bwMode="auto">
          <a:xfrm>
            <a:off x="5727286" y="2465169"/>
            <a:ext cx="3140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possible</a:t>
            </a:r>
            <a:r>
              <a:rPr lang="en-US" sz="1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way to access</a:t>
            </a:r>
          </a:p>
          <a:p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orbital angular momentum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19088" y="4598988"/>
            <a:ext cx="4056065" cy="1200151"/>
            <a:chOff x="121" y="3521"/>
            <a:chExt cx="2555" cy="756"/>
          </a:xfrm>
        </p:grpSpPr>
        <p:sp>
          <p:nvSpPr>
            <p:cNvPr id="351249" name="Text Box 17"/>
            <p:cNvSpPr txBox="1">
              <a:spLocks noChangeArrowheads="1"/>
            </p:cNvSpPr>
            <p:nvPr/>
          </p:nvSpPr>
          <p:spPr bwMode="auto">
            <a:xfrm>
              <a:off x="121" y="3521"/>
              <a:ext cx="2555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CC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exclusive:</a:t>
              </a:r>
              <a:r>
                <a:rPr lang="en-US" sz="1800" b="1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 </a:t>
              </a:r>
            </a:p>
            <a:p>
              <a:r>
                <a:rPr lang="en-US" sz="1800" b="1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all reaction products are </a:t>
              </a:r>
              <a:r>
                <a:rPr lang="en-US" sz="18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detected</a:t>
              </a:r>
            </a:p>
            <a:p>
              <a:r>
                <a:rPr lang="en-US" sz="18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     </a:t>
              </a:r>
              <a:r>
                <a:rPr lang="en-US" sz="1800" b="1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 </a:t>
              </a:r>
              <a:r>
                <a:rPr lang="en-US" b="1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 </a:t>
              </a:r>
              <a:r>
                <a:rPr lang="en-US" sz="1800" b="1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missing </a:t>
              </a:r>
              <a:r>
                <a:rPr lang="en-US" sz="18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energy (</a:t>
              </a:r>
              <a:r>
                <a:rPr lang="en-US" sz="18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Symbol" charset="2"/>
                  <a:cs typeface="Symbol" charset="2"/>
                </a:rPr>
                <a:t>D</a:t>
              </a:r>
              <a:r>
                <a:rPr lang="en-US" sz="18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E) and</a:t>
              </a:r>
              <a:r>
                <a:rPr lang="en-US" sz="1800" b="1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 </a:t>
              </a:r>
            </a:p>
            <a:p>
              <a:r>
                <a:rPr lang="en-US" b="1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       </a:t>
              </a:r>
              <a:r>
                <a:rPr lang="en-US" sz="1800" b="1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missing </a:t>
              </a:r>
              <a:r>
                <a:rPr lang="en-US" sz="18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Mass (</a:t>
              </a:r>
              <a:r>
                <a:rPr lang="en-US" sz="1800" b="1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M</a:t>
              </a:r>
              <a:r>
                <a:rPr lang="en-US" sz="1800" b="1" baseline="-25000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x</a:t>
              </a:r>
              <a:r>
                <a:rPr lang="en-US" sz="18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) = 0</a:t>
              </a:r>
            </a:p>
          </p:txBody>
        </p:sp>
        <p:sp>
          <p:nvSpPr>
            <p:cNvPr id="351250" name="Line 18"/>
            <p:cNvSpPr>
              <a:spLocks noChangeShapeType="1"/>
            </p:cNvSpPr>
            <p:nvPr/>
          </p:nvSpPr>
          <p:spPr bwMode="auto">
            <a:xfrm>
              <a:off x="201" y="4064"/>
              <a:ext cx="340" cy="0"/>
            </a:xfrm>
            <a:prstGeom prst="line">
              <a:avLst/>
            </a:prstGeom>
            <a:noFill/>
            <a:ln w="76200" cmpd="tri">
              <a:solidFill>
                <a:srgbClr val="CC66FF"/>
              </a:solidFill>
              <a:round/>
              <a:headEnd/>
              <a:tailEnd type="triangle" w="med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1254" name="Text Box 22"/>
          <p:cNvSpPr txBox="1">
            <a:spLocks noChangeArrowheads="1"/>
          </p:cNvSpPr>
          <p:nvPr/>
        </p:nvSpPr>
        <p:spPr bwMode="auto">
          <a:xfrm>
            <a:off x="7585093" y="3670300"/>
            <a:ext cx="1360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DIS: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~</a:t>
            </a: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0.3</a:t>
            </a:r>
          </a:p>
        </p:txBody>
      </p:sp>
      <p:grpSp>
        <p:nvGrpSpPr>
          <p:cNvPr id="30" name="Group 25"/>
          <p:cNvGrpSpPr/>
          <p:nvPr/>
        </p:nvGrpSpPr>
        <p:grpSpPr>
          <a:xfrm>
            <a:off x="4382558" y="4316942"/>
            <a:ext cx="4697942" cy="2439458"/>
            <a:chOff x="178858" y="4405842"/>
            <a:chExt cx="4697942" cy="2439458"/>
          </a:xfrm>
        </p:grpSpPr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178858" y="4405842"/>
              <a:ext cx="4697942" cy="2439458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</a:scheme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glow rad="101600">
                <a:schemeClr val="tx1">
                  <a:lumMod val="85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2" name="Object 11"/>
            <p:cNvGraphicFramePr>
              <a:graphicFrameLocks noChangeAspect="1"/>
            </p:cNvGraphicFramePr>
            <p:nvPr/>
          </p:nvGraphicFramePr>
          <p:xfrm>
            <a:off x="820738" y="5918200"/>
            <a:ext cx="3822700" cy="81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367" name="Equation" r:id="rId7" imgW="3822700" imgH="812800" progId="Equation.DSMT4">
                    <p:embed/>
                  </p:oleObj>
                </mc:Choice>
                <mc:Fallback>
                  <p:oleObj name="Equation" r:id="rId7" imgW="3822700" imgH="812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0738" y="5918200"/>
                          <a:ext cx="3822700" cy="812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12"/>
            <p:cNvGraphicFramePr>
              <a:graphicFrameLocks noChangeAspect="1"/>
            </p:cNvGraphicFramePr>
            <p:nvPr/>
          </p:nvGraphicFramePr>
          <p:xfrm>
            <a:off x="860425" y="5076825"/>
            <a:ext cx="2603500" cy="87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368" name="Equation" r:id="rId9" imgW="2603500" imgH="876300" progId="Equation.DSMT4">
                    <p:embed/>
                  </p:oleObj>
                </mc:Choice>
                <mc:Fallback>
                  <p:oleObj name="Equation" r:id="rId9" imgW="2603500" imgH="876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0425" y="5076825"/>
                          <a:ext cx="2603500" cy="876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12"/>
            <p:cNvGraphicFramePr>
              <a:graphicFrameLocks noChangeAspect="1"/>
            </p:cNvGraphicFramePr>
            <p:nvPr/>
          </p:nvGraphicFramePr>
          <p:xfrm>
            <a:off x="354015" y="4478868"/>
            <a:ext cx="4292600" cy="87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369" name="Equation" r:id="rId11" imgW="4292600" imgH="876300" progId="Equation.DSMT4">
                    <p:embed/>
                  </p:oleObj>
                </mc:Choice>
                <mc:Fallback>
                  <p:oleObj name="Equation" r:id="rId11" imgW="4292600" imgH="876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015" y="4478868"/>
                          <a:ext cx="4292600" cy="876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" name="Bent Arrow 35"/>
          <p:cNvSpPr/>
          <p:nvPr/>
        </p:nvSpPr>
        <p:spPr>
          <a:xfrm>
            <a:off x="7016718" y="3708400"/>
            <a:ext cx="568375" cy="94139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gradFill flip="none" rotWithShape="1">
            <a:gsLst>
              <a:gs pos="1000">
                <a:srgbClr val="CC66FF"/>
              </a:gs>
              <a:gs pos="96000">
                <a:srgbClr val="FFFFFF"/>
              </a:gs>
              <a:gs pos="0">
                <a:srgbClr val="CC66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8000FF"/>
            </a:solidFill>
          </a:ln>
          <a:effectLst>
            <a:glow rad="63500">
              <a:srgbClr val="CC66FF">
                <a:alpha val="4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106"/>
          <p:cNvSpPr>
            <a:spLocks noChangeArrowheads="1"/>
          </p:cNvSpPr>
          <p:nvPr/>
        </p:nvSpPr>
        <p:spPr bwMode="auto">
          <a:xfrm>
            <a:off x="8210550" y="6356350"/>
            <a:ext cx="798512" cy="412750"/>
          </a:xfrm>
          <a:prstGeom prst="ellipse">
            <a:avLst/>
          </a:prstGeom>
          <a:gradFill rotWithShape="1">
            <a:gsLst>
              <a:gs pos="0">
                <a:srgbClr val="FF66FF">
                  <a:alpha val="41000"/>
                </a:srgbClr>
              </a:gs>
              <a:gs pos="100000">
                <a:srgbClr val="FFFF99">
                  <a:alpha val="42999"/>
                </a:srgbClr>
              </a:gs>
            </a:gsLst>
            <a:lin ang="5400000" scaled="1"/>
          </a:gradFill>
          <a:ln w="38100">
            <a:solidFill>
              <a:srgbClr val="CC66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75153" y="3947610"/>
            <a:ext cx="2531875" cy="353943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65000"/>
                </a:schemeClr>
              </a:gs>
              <a:gs pos="50000">
                <a:schemeClr val="tx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lumMod val="95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Spin Sum Rule in PRF:</a:t>
            </a:r>
            <a:endParaRPr lang="en-US" sz="17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6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1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1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42" grpId="0" animBg="1"/>
      <p:bldP spid="351244" grpId="0"/>
      <p:bldP spid="351254" grpId="0"/>
      <p:bldP spid="36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GPDs Introduction</a:t>
            </a:r>
            <a:endParaRPr lang="en-US"/>
          </a:p>
        </p:txBody>
      </p:sp>
      <p:sp>
        <p:nvSpPr>
          <p:cNvPr id="3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B7AF-2393-2140-8C81-CE544D5462B6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611331" name="Text Box 3"/>
          <p:cNvSpPr txBox="1">
            <a:spLocks noChangeArrowheads="1"/>
          </p:cNvSpPr>
          <p:nvPr/>
        </p:nvSpPr>
        <p:spPr bwMode="auto">
          <a:xfrm>
            <a:off x="44224" y="554256"/>
            <a:ext cx="353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How are</a:t>
            </a:r>
            <a:r>
              <a:rPr lang="en-US" sz="1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GPDs</a:t>
            </a:r>
            <a:r>
              <a:rPr lang="en-US" sz="1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characterized?</a:t>
            </a:r>
            <a:endParaRPr lang="en-US" sz="18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50836" y="919381"/>
            <a:ext cx="2863850" cy="1497013"/>
            <a:chOff x="1435" y="845"/>
            <a:chExt cx="1804" cy="943"/>
          </a:xfrm>
        </p:grpSpPr>
        <p:sp>
          <p:nvSpPr>
            <p:cNvPr id="611333" name="Text Box 5"/>
            <p:cNvSpPr txBox="1">
              <a:spLocks noChangeArrowheads="1"/>
            </p:cNvSpPr>
            <p:nvPr/>
          </p:nvSpPr>
          <p:spPr bwMode="auto">
            <a:xfrm>
              <a:off x="1435" y="845"/>
              <a:ext cx="18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 dirty="0" err="1">
                  <a:solidFill>
                    <a:srgbClr val="CC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unpolarized</a:t>
              </a:r>
              <a:r>
                <a:rPr lang="en-US" sz="1800" b="1" dirty="0">
                  <a:solidFill>
                    <a:srgbClr val="CC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 </a:t>
              </a:r>
              <a:r>
                <a:rPr lang="en-US" sz="18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     </a:t>
              </a:r>
              <a:r>
                <a:rPr lang="en-US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polarized</a:t>
              </a:r>
            </a:p>
          </p:txBody>
        </p:sp>
        <p:graphicFrame>
          <p:nvGraphicFramePr>
            <p:cNvPr id="65545" name="Object 9"/>
            <p:cNvGraphicFramePr>
              <a:graphicFrameLocks noChangeAspect="1"/>
            </p:cNvGraphicFramePr>
            <p:nvPr/>
          </p:nvGraphicFramePr>
          <p:xfrm>
            <a:off x="1487" y="1096"/>
            <a:ext cx="80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11" name="Equation" r:id="rId3" imgW="1282700" imgH="457200" progId="Equation.DSMT4">
                    <p:embed/>
                  </p:oleObj>
                </mc:Choice>
                <mc:Fallback>
                  <p:oleObj name="Equation" r:id="rId3" imgW="128270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7" y="1096"/>
                          <a:ext cx="808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6" name="Object 10"/>
            <p:cNvGraphicFramePr>
              <a:graphicFrameLocks noChangeAspect="1"/>
            </p:cNvGraphicFramePr>
            <p:nvPr/>
          </p:nvGraphicFramePr>
          <p:xfrm>
            <a:off x="2431" y="1100"/>
            <a:ext cx="80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12" name="Equation" r:id="rId5" imgW="1282700" imgH="457200" progId="Equation.DSMT4">
                    <p:embed/>
                  </p:oleObj>
                </mc:Choice>
                <mc:Fallback>
                  <p:oleObj name="Equation" r:id="rId5" imgW="128270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1" y="1100"/>
                          <a:ext cx="808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7" name="Object 11"/>
            <p:cNvGraphicFramePr>
              <a:graphicFrameLocks noChangeAspect="1"/>
            </p:cNvGraphicFramePr>
            <p:nvPr/>
          </p:nvGraphicFramePr>
          <p:xfrm>
            <a:off x="2426" y="1470"/>
            <a:ext cx="78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13" name="Equation" r:id="rId7" imgW="1244600" imgH="457200" progId="Equation.DSMT4">
                    <p:embed/>
                  </p:oleObj>
                </mc:Choice>
                <mc:Fallback>
                  <p:oleObj name="Equation" r:id="rId7" imgW="124460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6" y="1470"/>
                          <a:ext cx="784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8" name="Object 12"/>
            <p:cNvGraphicFramePr>
              <a:graphicFrameLocks noChangeAspect="1"/>
            </p:cNvGraphicFramePr>
            <p:nvPr/>
          </p:nvGraphicFramePr>
          <p:xfrm>
            <a:off x="1487" y="1500"/>
            <a:ext cx="78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14" name="Equation" r:id="rId9" imgW="1244600" imgH="457200" progId="Equation.DSMT4">
                    <p:embed/>
                  </p:oleObj>
                </mc:Choice>
                <mc:Fallback>
                  <p:oleObj name="Equation" r:id="rId9" imgW="124460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7" y="1500"/>
                          <a:ext cx="784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1338" name="Text Box 10"/>
          <p:cNvSpPr txBox="1">
            <a:spLocks noChangeArrowheads="1"/>
          </p:cNvSpPr>
          <p:nvPr/>
        </p:nvSpPr>
        <p:spPr bwMode="auto">
          <a:xfrm>
            <a:off x="5048024" y="1203544"/>
            <a:ext cx="30233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conserve nucleon </a:t>
            </a:r>
            <a:r>
              <a:rPr lang="en-US" sz="18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helicity</a:t>
            </a:r>
            <a:endParaRPr lang="en-US" sz="18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5113338" y="1758950"/>
          <a:ext cx="3632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15" name="Equation" r:id="rId11" imgW="3632040" imgH="380880" progId="Equation.DSMT4">
                  <p:embed/>
                </p:oleObj>
              </mc:Choice>
              <mc:Fallback>
                <p:oleObj name="Equation" r:id="rId11" imgW="36320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338" y="1758950"/>
                        <a:ext cx="3632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1340" name="Text Box 12"/>
          <p:cNvSpPr txBox="1">
            <a:spLocks noChangeArrowheads="1"/>
          </p:cNvSpPr>
          <p:nvPr/>
        </p:nvSpPr>
        <p:spPr bwMode="auto">
          <a:xfrm>
            <a:off x="5050553" y="1808381"/>
            <a:ext cx="25873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flip nucleon </a:t>
            </a:r>
            <a:r>
              <a:rPr lang="en-US" sz="18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helicity</a:t>
            </a:r>
            <a:endParaRPr lang="en-US" sz="18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algn="ctr">
              <a:defRPr/>
            </a:pP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not accessible in DIS</a:t>
            </a: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419789" y="2487831"/>
            <a:ext cx="8376533" cy="2408238"/>
            <a:chOff x="242888" y="2968625"/>
            <a:chExt cx="8377237" cy="2408521"/>
          </a:xfrm>
        </p:grpSpPr>
        <p:sp>
          <p:nvSpPr>
            <p:cNvPr id="611342" name="Text Box 14"/>
            <p:cNvSpPr txBox="1">
              <a:spLocks noChangeArrowheads="1"/>
            </p:cNvSpPr>
            <p:nvPr/>
          </p:nvSpPr>
          <p:spPr bwMode="auto">
            <a:xfrm>
              <a:off x="730964" y="4777000"/>
              <a:ext cx="809943" cy="36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CC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D</a:t>
              </a:r>
              <a:r>
                <a:rPr lang="en-US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V</a:t>
              </a:r>
              <a:r>
                <a:rPr lang="en-US" sz="1800" b="1" dirty="0">
                  <a:solidFill>
                    <a:srgbClr val="CC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C</a:t>
              </a:r>
              <a:r>
                <a:rPr lang="en-US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S</a:t>
              </a:r>
            </a:p>
          </p:txBody>
        </p:sp>
        <p:pic>
          <p:nvPicPr>
            <p:cNvPr id="65558" name="Picture 16" descr="gnome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42888" y="3392488"/>
              <a:ext cx="1701800" cy="135255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>
              <a:glow rad="101600">
                <a:schemeClr val="tx1">
                  <a:lumMod val="85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p:spPr>
        </p:pic>
        <p:sp>
          <p:nvSpPr>
            <p:cNvPr id="611345" name="Text Box 17"/>
            <p:cNvSpPr txBox="1">
              <a:spLocks noChangeArrowheads="1"/>
            </p:cNvSpPr>
            <p:nvPr/>
          </p:nvSpPr>
          <p:spPr bwMode="auto">
            <a:xfrm>
              <a:off x="1015150" y="2968625"/>
              <a:ext cx="7154873" cy="36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quantum numbers of final state           select different GPD</a:t>
              </a:r>
            </a:p>
          </p:txBody>
        </p:sp>
        <p:pic>
          <p:nvPicPr>
            <p:cNvPr id="65561" name="Picture 19" descr="gnome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556000" y="3367088"/>
              <a:ext cx="1727200" cy="135255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glow rad="101600">
                <a:schemeClr val="tx1">
                  <a:lumMod val="95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p:spPr>
        </p:pic>
        <p:pic>
          <p:nvPicPr>
            <p:cNvPr id="65563" name="Picture 21" descr="gnome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6842125" y="3365500"/>
              <a:ext cx="1778000" cy="139065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glow rad="101600">
                <a:schemeClr val="tx1">
                  <a:lumMod val="95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p:spPr>
        </p:pic>
        <p:sp>
          <p:nvSpPr>
            <p:cNvPr id="65564" name="Line 22"/>
            <p:cNvSpPr>
              <a:spLocks noChangeShapeType="1"/>
            </p:cNvSpPr>
            <p:nvPr/>
          </p:nvSpPr>
          <p:spPr bwMode="auto">
            <a:xfrm>
              <a:off x="4875213" y="3159125"/>
              <a:ext cx="539750" cy="0"/>
            </a:xfrm>
            <a:prstGeom prst="line">
              <a:avLst/>
            </a:prstGeom>
            <a:noFill/>
            <a:ln w="76200" cmpd="tri">
              <a:solidFill>
                <a:srgbClr val="CC66FF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65539" name="Object 3"/>
            <p:cNvGraphicFramePr>
              <a:graphicFrameLocks noChangeAspect="1"/>
            </p:cNvGraphicFramePr>
            <p:nvPr/>
          </p:nvGraphicFramePr>
          <p:xfrm>
            <a:off x="4022128" y="5021504"/>
            <a:ext cx="787466" cy="355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16" name="Equation" r:id="rId16" imgW="787400" imgH="355600" progId="Equation.DSMT4">
                    <p:embed/>
                  </p:oleObj>
                </mc:Choice>
                <mc:Fallback>
                  <p:oleObj name="Equation" r:id="rId16" imgW="787400" imgH="355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2128" y="5021504"/>
                          <a:ext cx="787466" cy="3556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1352" name="Text Box 24"/>
            <p:cNvSpPr txBox="1">
              <a:spLocks noChangeArrowheads="1"/>
            </p:cNvSpPr>
            <p:nvPr/>
          </p:nvSpPr>
          <p:spPr bwMode="auto">
            <a:xfrm>
              <a:off x="3069548" y="4724606"/>
              <a:ext cx="2695245" cy="36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pseudo-</a:t>
              </a:r>
              <a:r>
                <a:rPr lang="en-US" sz="18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scaler</a:t>
              </a:r>
              <a:r>
                <a:rPr lang="en-US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 mesons</a:t>
              </a:r>
            </a:p>
          </p:txBody>
        </p:sp>
        <p:graphicFrame>
          <p:nvGraphicFramePr>
            <p:cNvPr id="65540" name="Object 4"/>
            <p:cNvGraphicFramePr>
              <a:graphicFrameLocks noChangeAspect="1"/>
            </p:cNvGraphicFramePr>
            <p:nvPr/>
          </p:nvGraphicFramePr>
          <p:xfrm>
            <a:off x="7348220" y="4984987"/>
            <a:ext cx="787466" cy="355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17" name="Equation" r:id="rId18" imgW="787400" imgH="355600" progId="Equation.DSMT4">
                    <p:embed/>
                  </p:oleObj>
                </mc:Choice>
                <mc:Fallback>
                  <p:oleObj name="Equation" r:id="rId18" imgW="787400" imgH="355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48220" y="4984987"/>
                          <a:ext cx="787466" cy="3556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1354" name="Text Box 26"/>
            <p:cNvSpPr txBox="1">
              <a:spLocks noChangeArrowheads="1"/>
            </p:cNvSpPr>
            <p:nvPr/>
          </p:nvSpPr>
          <p:spPr bwMode="auto">
            <a:xfrm>
              <a:off x="6851290" y="4713493"/>
              <a:ext cx="1761192" cy="36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CC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vector mesons</a:t>
              </a:r>
            </a:p>
          </p:txBody>
        </p:sp>
        <p:graphicFrame>
          <p:nvGraphicFramePr>
            <p:cNvPr id="65541" name="Object 5"/>
            <p:cNvGraphicFramePr>
              <a:graphicFrameLocks noChangeAspect="1"/>
            </p:cNvGraphicFramePr>
            <p:nvPr/>
          </p:nvGraphicFramePr>
          <p:xfrm>
            <a:off x="1747049" y="5059609"/>
            <a:ext cx="330228" cy="304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18" name="Equation" r:id="rId20" imgW="330200" imgH="304800" progId="Equation.DSMT4">
                    <p:embed/>
                  </p:oleObj>
                </mc:Choice>
                <mc:Fallback>
                  <p:oleObj name="Equation" r:id="rId20" imgW="330200" imgH="304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7049" y="5059609"/>
                          <a:ext cx="330228" cy="3048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2" name="Object 6"/>
            <p:cNvGraphicFramePr>
              <a:graphicFrameLocks noChangeAspect="1"/>
            </p:cNvGraphicFramePr>
            <p:nvPr/>
          </p:nvGraphicFramePr>
          <p:xfrm>
            <a:off x="1235831" y="5056433"/>
            <a:ext cx="368331" cy="304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19" name="Equation" r:id="rId22" imgW="368300" imgH="304800" progId="Equation.DSMT4">
                    <p:embed/>
                  </p:oleObj>
                </mc:Choice>
                <mc:Fallback>
                  <p:oleObj name="Equation" r:id="rId22" imgW="368300" imgH="304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5831" y="5056433"/>
                          <a:ext cx="368331" cy="3048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3" name="Object 7"/>
            <p:cNvGraphicFramePr>
              <a:graphicFrameLocks noChangeAspect="1"/>
            </p:cNvGraphicFramePr>
            <p:nvPr/>
          </p:nvGraphicFramePr>
          <p:xfrm>
            <a:off x="745825" y="5054845"/>
            <a:ext cx="330228" cy="304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20" name="Equation" r:id="rId24" imgW="330200" imgH="304800" progId="Equation.DSMT4">
                    <p:embed/>
                  </p:oleObj>
                </mc:Choice>
                <mc:Fallback>
                  <p:oleObj name="Equation" r:id="rId24" imgW="330200" imgH="304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825" y="5054845"/>
                          <a:ext cx="330228" cy="3048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4" name="Object 8"/>
            <p:cNvGraphicFramePr>
              <a:graphicFrameLocks noChangeAspect="1"/>
            </p:cNvGraphicFramePr>
            <p:nvPr/>
          </p:nvGraphicFramePr>
          <p:xfrm>
            <a:off x="297540" y="5059609"/>
            <a:ext cx="368331" cy="304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21" name="Equation" r:id="rId26" imgW="368300" imgH="304800" progId="Equation.DSMT4">
                    <p:embed/>
                  </p:oleObj>
                </mc:Choice>
                <mc:Fallback>
                  <p:oleObj name="Equation" r:id="rId26" imgW="368300" imgH="304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540" y="5059609"/>
                          <a:ext cx="368331" cy="3048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" name="Group 149"/>
          <p:cNvGraphicFramePr>
            <a:graphicFrameLocks noGrp="1"/>
          </p:cNvGraphicFramePr>
          <p:nvPr/>
        </p:nvGraphicFramePr>
        <p:xfrm>
          <a:off x="6399213" y="4894054"/>
          <a:ext cx="2744787" cy="1992630"/>
        </p:xfrm>
        <a:graphic>
          <a:graphicData uri="http://schemas.openxmlformats.org/drawingml/2006/table">
            <a:tbl>
              <a:tblPr/>
              <a:tblGrid>
                <a:gridCol w="1273175"/>
                <a:gridCol w="1471612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ρ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  <a:endParaRPr kumimoji="0" lang="el-GR" sz="2400" b="0" i="0" u="none" strike="noStrike" cap="none" normalizeH="0" baseline="3000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2u+d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Arial" charset="0"/>
                        </a:rPr>
                        <a:t> 9g/4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80FF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ω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</a:rPr>
                        <a:t>-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Arial" charset="0"/>
                        </a:rPr>
                        <a:t>3g/4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80FF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Symbol" charset="2"/>
                          <a:ea typeface="Times New Roman" charset="0"/>
                          <a:cs typeface="Times New Roman" charset="0"/>
                        </a:rPr>
                        <a:t>f</a:t>
                      </a:r>
                      <a:endParaRPr kumimoji="0" 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Symbol" charset="2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80FF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ρ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kumimoji="0" lang="el-GR" sz="2400" b="0" i="0" u="none" strike="noStrike" cap="none" normalizeH="0" baseline="3000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</a:rPr>
                        <a:t>-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J/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ψ</a:t>
                      </a:r>
                      <a:endParaRPr kumimoji="0" lang="el-GR" sz="2000" b="0" i="0" u="none" strike="noStrike" cap="none" normalizeH="0" baseline="3000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80FF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" name="Group 135"/>
          <p:cNvGraphicFramePr>
            <a:graphicFrameLocks noGrp="1"/>
          </p:cNvGraphicFramePr>
          <p:nvPr/>
        </p:nvGraphicFramePr>
        <p:xfrm>
          <a:off x="3169682" y="4953635"/>
          <a:ext cx="2744787" cy="731520"/>
        </p:xfrm>
        <a:graphic>
          <a:graphicData uri="http://schemas.openxmlformats.org/drawingml/2006/table">
            <a:tbl>
              <a:tblPr/>
              <a:tblGrid>
                <a:gridCol w="1273175"/>
                <a:gridCol w="1471612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Times New Roman" charset="0"/>
                          <a:cs typeface="Times New Roman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  <a:endParaRPr kumimoji="0" lang="el-GR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</a:rPr>
                        <a:t>D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</a:rPr>
                        <a:t>+D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  <a:ea typeface="Times New Roman" charset="0"/>
                          <a:cs typeface="Times New Roman" charset="0"/>
                        </a:rPr>
                        <a:t>h</a:t>
                      </a:r>
                      <a:endParaRPr kumimoji="0" 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</a:rPr>
                        <a:t>D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</a:rPr>
                        <a:t>-D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" name="Text Box 217"/>
          <p:cNvSpPr txBox="1">
            <a:spLocks noChangeArrowheads="1"/>
          </p:cNvSpPr>
          <p:nvPr/>
        </p:nvSpPr>
        <p:spPr bwMode="auto">
          <a:xfrm>
            <a:off x="474436" y="5031680"/>
            <a:ext cx="237757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rgbClr val="CC66FF"/>
              </a:buClr>
              <a:buFont typeface="Wingdings" charset="2"/>
              <a:buChar char="q"/>
            </a:pPr>
            <a:r>
              <a:rPr lang="en-US" sz="1400" b="1" dirty="0">
                <a:latin typeface="Times New Roman" pitchFamily="-112" charset="0"/>
              </a:rPr>
              <a:t> Q</a:t>
            </a:r>
            <a:r>
              <a:rPr lang="en-US" sz="1400" b="1" baseline="30000" dirty="0">
                <a:latin typeface="Times New Roman" pitchFamily="-112" charset="0"/>
              </a:rPr>
              <a:t>2</a:t>
            </a:r>
            <a:r>
              <a:rPr lang="en-US" sz="1400" b="1" dirty="0">
                <a:latin typeface="Times New Roman" pitchFamily="-112" charset="0"/>
              </a:rPr>
              <a:t>=</a:t>
            </a:r>
            <a:r>
              <a:rPr lang="en-US" sz="1400" b="1" dirty="0" smtClean="0">
                <a:latin typeface="Times New Roman" pitchFamily="-112" charset="0"/>
              </a:rPr>
              <a:t> 2E</a:t>
            </a:r>
            <a:r>
              <a:rPr lang="en-US" sz="1400" b="1" baseline="-25000" dirty="0" smtClean="0">
                <a:latin typeface="Times New Roman" pitchFamily="-112" charset="0"/>
              </a:rPr>
              <a:t>e</a:t>
            </a:r>
            <a:r>
              <a:rPr lang="en-US" sz="1400" b="1" dirty="0" smtClean="0">
                <a:latin typeface="Times New Roman" pitchFamily="-112" charset="0"/>
              </a:rPr>
              <a:t>E</a:t>
            </a:r>
            <a:r>
              <a:rPr lang="en-US" sz="1400" b="1" baseline="-25000" dirty="0" smtClean="0">
                <a:latin typeface="Times New Roman" pitchFamily="-112" charset="0"/>
              </a:rPr>
              <a:t>e</a:t>
            </a:r>
            <a:r>
              <a:rPr lang="en-US" sz="1400" b="1" dirty="0" smtClean="0">
                <a:latin typeface="Times New Roman" pitchFamily="-112" charset="0"/>
              </a:rPr>
              <a:t>’(1-cos</a:t>
            </a:r>
            <a:r>
              <a:rPr lang="en-US" sz="1400" b="1" dirty="0" smtClean="0">
                <a:latin typeface="Symbol" charset="2"/>
                <a:cs typeface="Symbol" charset="2"/>
              </a:rPr>
              <a:t>q</a:t>
            </a:r>
            <a:r>
              <a:rPr lang="en-US" sz="1400" b="1" baseline="-25000" dirty="0" smtClean="0">
                <a:latin typeface="Times New Roman" pitchFamily="-112" charset="0"/>
              </a:rPr>
              <a:t>e’</a:t>
            </a:r>
            <a:r>
              <a:rPr lang="en-US" sz="1400" b="1" dirty="0" smtClean="0">
                <a:latin typeface="Times New Roman" pitchFamily="-112" charset="0"/>
              </a:rPr>
              <a:t>)</a:t>
            </a:r>
            <a:endParaRPr lang="en-US" sz="1400" b="1" baseline="30000" dirty="0" smtClean="0">
              <a:latin typeface="Times New Roman" pitchFamily="-112" charset="0"/>
            </a:endParaRPr>
          </a:p>
          <a:p>
            <a:pPr>
              <a:buClr>
                <a:srgbClr val="CC66FF"/>
              </a:buClr>
              <a:buFont typeface="Wingdings" charset="2"/>
              <a:buChar char="q"/>
            </a:pPr>
            <a:r>
              <a:rPr lang="en-US" sz="1400" b="1" dirty="0">
                <a:latin typeface="Times New Roman" pitchFamily="-112" charset="0"/>
              </a:rPr>
              <a:t> </a:t>
            </a:r>
            <a:r>
              <a:rPr lang="en-US" sz="1400" b="1" dirty="0" err="1">
                <a:latin typeface="Times New Roman" pitchFamily="-112" charset="0"/>
              </a:rPr>
              <a:t>x</a:t>
            </a:r>
            <a:r>
              <a:rPr lang="en-US" sz="1400" b="1" baseline="-25000" dirty="0" err="1">
                <a:latin typeface="Times New Roman" pitchFamily="-112" charset="0"/>
              </a:rPr>
              <a:t>B</a:t>
            </a:r>
            <a:r>
              <a:rPr lang="en-US" sz="1400" b="1" dirty="0">
                <a:latin typeface="Times New Roman" pitchFamily="-112" charset="0"/>
              </a:rPr>
              <a:t> = Q</a:t>
            </a:r>
            <a:r>
              <a:rPr lang="en-US" sz="1400" b="1" baseline="30000" dirty="0">
                <a:latin typeface="Times New Roman" pitchFamily="-112" charset="0"/>
              </a:rPr>
              <a:t>2</a:t>
            </a:r>
            <a:r>
              <a:rPr lang="en-US" sz="1400" b="1" dirty="0">
                <a:latin typeface="Times New Roman" pitchFamily="-112" charset="0"/>
              </a:rPr>
              <a:t>/2M</a:t>
            </a:r>
            <a:r>
              <a:rPr lang="en-US" sz="1400" b="1" dirty="0">
                <a:latin typeface="Symbol" pitchFamily="-112" charset="2"/>
              </a:rPr>
              <a:t>n   </a:t>
            </a:r>
            <a:r>
              <a:rPr lang="en-US" sz="1400" b="1" dirty="0" err="1">
                <a:latin typeface="Symbol" pitchFamily="-112" charset="2"/>
              </a:rPr>
              <a:t>n</a:t>
            </a:r>
            <a:r>
              <a:rPr lang="en-US" sz="1400" b="1" dirty="0">
                <a:latin typeface="Times New Roman" pitchFamily="-112" charset="0"/>
              </a:rPr>
              <a:t>=</a:t>
            </a:r>
            <a:r>
              <a:rPr lang="en-US" sz="1400" b="1" dirty="0" err="1">
                <a:latin typeface="Times New Roman" pitchFamily="-112" charset="0"/>
              </a:rPr>
              <a:t>E</a:t>
            </a:r>
            <a:r>
              <a:rPr lang="en-US" sz="1400" b="1" baseline="-25000" dirty="0" err="1">
                <a:latin typeface="Times New Roman" pitchFamily="-112" charset="0"/>
              </a:rPr>
              <a:t>e</a:t>
            </a:r>
            <a:r>
              <a:rPr lang="en-US" sz="1400" b="1" dirty="0" err="1">
                <a:latin typeface="Times New Roman" pitchFamily="-112" charset="0"/>
              </a:rPr>
              <a:t>-E</a:t>
            </a:r>
            <a:r>
              <a:rPr lang="en-US" sz="1400" b="1" baseline="-25000" dirty="0" err="1">
                <a:latin typeface="Times New Roman" pitchFamily="-112" charset="0"/>
              </a:rPr>
              <a:t>e</a:t>
            </a:r>
            <a:r>
              <a:rPr lang="en-US" sz="1400" b="1" baseline="-25000" dirty="0">
                <a:latin typeface="Times New Roman" pitchFamily="-112" charset="0"/>
              </a:rPr>
              <a:t>’</a:t>
            </a:r>
          </a:p>
          <a:p>
            <a:pPr>
              <a:buClr>
                <a:srgbClr val="CC66FF"/>
              </a:buClr>
              <a:buFont typeface="Wingdings" charset="2"/>
              <a:buChar char="q"/>
            </a:pPr>
            <a:endParaRPr lang="en-US" sz="1400" b="1" dirty="0">
              <a:latin typeface="Symbol" pitchFamily="-112" charset="2"/>
            </a:endParaRPr>
          </a:p>
          <a:p>
            <a:pPr>
              <a:buClr>
                <a:srgbClr val="CC66FF"/>
              </a:buClr>
              <a:buFont typeface="Wingdings" charset="2"/>
              <a:buChar char="q"/>
            </a:pPr>
            <a:r>
              <a:rPr lang="en-US" sz="1400" b="1" dirty="0">
                <a:latin typeface="Times New Roman" pitchFamily="-112" charset="0"/>
              </a:rPr>
              <a:t> </a:t>
            </a:r>
            <a:r>
              <a:rPr lang="en-US" sz="1400" b="1" dirty="0" err="1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x+ξ</a:t>
            </a: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, </a:t>
            </a:r>
            <a:r>
              <a:rPr lang="en-US" sz="1400" b="1" dirty="0" err="1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x-ξ</a:t>
            </a: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  </a:t>
            </a:r>
            <a:r>
              <a:rPr lang="en-US" sz="1400" b="1" dirty="0" smtClean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long. mom. </a:t>
            </a:r>
            <a:r>
              <a:rPr lang="en-US" sz="1400" b="1" dirty="0" err="1" smtClean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fract</a:t>
            </a:r>
            <a:r>
              <a:rPr lang="en-US" sz="1400" b="1" dirty="0" smtClean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.</a:t>
            </a:r>
          </a:p>
          <a:p>
            <a:pPr>
              <a:buClr>
                <a:srgbClr val="CC66FF"/>
              </a:buClr>
              <a:buFont typeface="Wingdings" charset="2"/>
              <a:buChar char="q"/>
            </a:pPr>
            <a:r>
              <a:rPr lang="en-US" sz="1400" b="1" dirty="0">
                <a:latin typeface="Times New Roman" pitchFamily="-112" charset="0"/>
              </a:rPr>
              <a:t> </a:t>
            </a:r>
            <a:r>
              <a:rPr lang="en-US" sz="1400" b="1" dirty="0" err="1">
                <a:latin typeface="Times New Roman" pitchFamily="-112" charset="0"/>
              </a:rPr>
              <a:t>t</a:t>
            </a:r>
            <a:r>
              <a:rPr lang="en-US" sz="1400" b="1" dirty="0">
                <a:latin typeface="Times New Roman" pitchFamily="-112" charset="0"/>
              </a:rPr>
              <a:t> = (p-p’)</a:t>
            </a:r>
            <a:r>
              <a:rPr lang="en-US" sz="1400" b="1" baseline="30000" dirty="0">
                <a:latin typeface="Times New Roman" pitchFamily="-112" charset="0"/>
              </a:rPr>
              <a:t>2</a:t>
            </a:r>
            <a:endParaRPr lang="en-US" sz="1400" b="1" dirty="0">
              <a:latin typeface="Times New Roman" pitchFamily="-112" charset="0"/>
              <a:ea typeface="Times New Roman" pitchFamily="-112" charset="0"/>
              <a:cs typeface="Times New Roman" pitchFamily="-112" charset="0"/>
            </a:endParaRPr>
          </a:p>
          <a:p>
            <a:pPr>
              <a:buClr>
                <a:srgbClr val="CC66FF"/>
              </a:buClr>
              <a:buFont typeface="Wingdings" charset="2"/>
              <a:buChar char="q"/>
            </a:pP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sz="1400" b="1" dirty="0" err="1">
                <a:latin typeface="Symbol" pitchFamily="-112" charset="2"/>
                <a:ea typeface="Times New Roman" pitchFamily="-112" charset="0"/>
                <a:cs typeface="Times New Roman" pitchFamily="-112" charset="0"/>
              </a:rPr>
              <a:t>x</a:t>
            </a:r>
            <a:r>
              <a:rPr lang="en-US" sz="1400" b="1" dirty="0">
                <a:latin typeface="Symbol" pitchFamily="-112" charset="2"/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sz="1400" b="1" dirty="0" err="1">
                <a:latin typeface="Symbol" pitchFamily="-112" charset="2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</a:t>
            </a:r>
            <a:r>
              <a:rPr lang="en-US" sz="1400" b="1" dirty="0">
                <a:latin typeface="Symbol" pitchFamily="-112" charset="2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 </a:t>
            </a: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x</a:t>
            </a:r>
            <a:r>
              <a:rPr lang="en-US" sz="1400" b="1" baseline="-25000" dirty="0"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B</a:t>
            </a: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/(2-x</a:t>
            </a:r>
            <a:r>
              <a:rPr lang="en-US" sz="1400" b="1" baseline="-25000" dirty="0"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B</a:t>
            </a: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1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cap="none" dirty="0" err="1" smtClean="0"/>
              <a:t>pp</a:t>
            </a:r>
            <a:r>
              <a:rPr lang="en-US" dirty="0" smtClean="0"/>
              <a:t> to </a:t>
            </a:r>
            <a:r>
              <a:rPr lang="en-US" cap="none" dirty="0" smtClean="0">
                <a:latin typeface="Symbol" charset="2"/>
                <a:cs typeface="Symbol" charset="2"/>
              </a:rPr>
              <a:t>g </a:t>
            </a:r>
            <a:r>
              <a:rPr lang="en-US" cap="none" dirty="0" smtClean="0"/>
              <a:t>p</a:t>
            </a:r>
            <a:r>
              <a:rPr lang="en-US" dirty="0" smtClean="0"/>
              <a:t>/A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1F1B-CFB1-C34C-B14F-6886EAB095E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774700"/>
            <a:ext cx="2984500" cy="2171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855980"/>
            <a:ext cx="61595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</a:rPr>
              <a:t>Get quasi-real photon from one proton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</a:rPr>
              <a:t>Ensure dominance of g from one identified proton </a:t>
            </a:r>
          </a:p>
          <a:p>
            <a:pPr>
              <a:buClr>
                <a:srgbClr val="CC66FF"/>
              </a:buClr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by selecting </a:t>
            </a:r>
            <a:r>
              <a:rPr lang="en-US" sz="1600" dirty="0" smtClean="0">
                <a:solidFill>
                  <a:srgbClr val="CC66FF"/>
                </a:solidFill>
                <a:latin typeface="Comic Sans MS"/>
                <a:cs typeface="Comic Sans MS"/>
              </a:rPr>
              <a:t>very</a:t>
            </a:r>
            <a:r>
              <a:rPr lang="en-US" sz="1600" dirty="0" smtClean="0">
                <a:latin typeface="Comic Sans MS"/>
                <a:cs typeface="Comic Sans MS"/>
              </a:rPr>
              <a:t> small t</a:t>
            </a:r>
            <a:r>
              <a:rPr lang="en-US" sz="1600" baseline="-25000" dirty="0" smtClean="0"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Comic Sans MS"/>
                <a:cs typeface="Comic Sans MS"/>
              </a:rPr>
              <a:t>, </a:t>
            </a:r>
            <a:r>
              <a:rPr lang="en-US" sz="1600" dirty="0">
                <a:latin typeface="Comic Sans MS"/>
                <a:cs typeface="Comic Sans MS"/>
              </a:rPr>
              <a:t>w</a:t>
            </a:r>
            <a:r>
              <a:rPr lang="en-US" sz="1600" dirty="0" smtClean="0">
                <a:latin typeface="Comic Sans MS"/>
                <a:cs typeface="Comic Sans MS"/>
              </a:rPr>
              <a:t>hile t</a:t>
            </a:r>
            <a:r>
              <a:rPr lang="en-US" sz="1600" baseline="-25000" dirty="0" smtClean="0">
                <a:latin typeface="Comic Sans MS"/>
                <a:cs typeface="Comic Sans MS"/>
              </a:rPr>
              <a:t>2</a:t>
            </a:r>
            <a:r>
              <a:rPr lang="en-US" sz="1600" dirty="0" smtClean="0">
                <a:latin typeface="Comic Sans MS"/>
                <a:cs typeface="Comic Sans MS"/>
              </a:rPr>
              <a:t> of “typical </a:t>
            </a:r>
            <a:r>
              <a:rPr lang="en-US" sz="1600" dirty="0" err="1" smtClean="0">
                <a:latin typeface="Comic Sans MS"/>
                <a:cs typeface="Comic Sans MS"/>
              </a:rPr>
              <a:t>hadronic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</a:p>
          <a:p>
            <a:pPr>
              <a:buClr>
                <a:srgbClr val="CC66FF"/>
              </a:buClr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size”</a:t>
            </a:r>
          </a:p>
          <a:p>
            <a:pPr>
              <a:buClr>
                <a:srgbClr val="CC66FF"/>
              </a:buClr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small t</a:t>
            </a:r>
            <a:r>
              <a:rPr lang="en-US" sz="1600" baseline="-25000" dirty="0" smtClean="0"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 large impact parameter b (UPC)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  <a:sym typeface="Wingdings"/>
              </a:rPr>
              <a:t>Final state lepton pair  </a:t>
            </a:r>
            <a:r>
              <a:rPr lang="en-US" sz="1600" dirty="0" err="1" smtClean="0">
                <a:latin typeface="Comic Sans MS"/>
                <a:cs typeface="Comic Sans MS"/>
                <a:sym typeface="Wingdings"/>
              </a:rPr>
              <a:t>timelike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 </a:t>
            </a:r>
            <a:r>
              <a:rPr lang="en-US" sz="1600" dirty="0" err="1" smtClean="0">
                <a:latin typeface="Comic Sans MS"/>
                <a:cs typeface="Comic Sans MS"/>
                <a:sym typeface="Wingdings"/>
              </a:rPr>
              <a:t>compton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 scattering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err="1" smtClean="0">
                <a:latin typeface="Comic Sans MS"/>
                <a:cs typeface="Comic Sans MS"/>
              </a:rPr>
              <a:t>timelike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r>
              <a:rPr lang="en-US" sz="1600" dirty="0">
                <a:latin typeface="Comic Sans MS"/>
                <a:cs typeface="Comic Sans MS"/>
              </a:rPr>
              <a:t>Compton scattering: detailed access to GPDs</a:t>
            </a:r>
          </a:p>
          <a:p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including </a:t>
            </a:r>
            <a:r>
              <a:rPr lang="en-US" sz="1600" dirty="0" err="1" smtClean="0">
                <a:latin typeface="Comic Sans MS"/>
                <a:cs typeface="Comic Sans MS"/>
              </a:rPr>
              <a:t>E</a:t>
            </a:r>
            <a:r>
              <a:rPr lang="en-US" sz="1600" baseline="30000" dirty="0" err="1" smtClean="0">
                <a:latin typeface="Comic Sans MS"/>
                <a:cs typeface="Comic Sans MS"/>
              </a:rPr>
              <a:t>q</a:t>
            </a:r>
            <a:r>
              <a:rPr lang="en-US" sz="1600" baseline="30000" dirty="0" smtClean="0">
                <a:latin typeface="Comic Sans MS"/>
                <a:cs typeface="Comic Sans MS"/>
              </a:rPr>
              <a:t>/g  </a:t>
            </a:r>
            <a:r>
              <a:rPr lang="en-US" sz="1600" dirty="0" smtClean="0">
                <a:latin typeface="Comic Sans MS"/>
                <a:cs typeface="Comic Sans MS"/>
              </a:rPr>
              <a:t>if </a:t>
            </a:r>
            <a:r>
              <a:rPr lang="en-US" sz="1600" dirty="0">
                <a:latin typeface="Comic Sans MS"/>
                <a:cs typeface="Comic Sans MS"/>
              </a:rPr>
              <a:t>have </a:t>
            </a:r>
            <a:r>
              <a:rPr lang="en-US" sz="1600" dirty="0" err="1">
                <a:latin typeface="Comic Sans MS"/>
                <a:cs typeface="Comic Sans MS"/>
              </a:rPr>
              <a:t>transv</a:t>
            </a:r>
            <a:r>
              <a:rPr lang="en-US" sz="1600" dirty="0">
                <a:latin typeface="Comic Sans MS"/>
                <a:cs typeface="Comic Sans MS"/>
              </a:rPr>
              <a:t>. target pol</a:t>
            </a:r>
            <a:r>
              <a:rPr lang="en-US" sz="1600" dirty="0" smtClean="0">
                <a:latin typeface="Comic Sans MS"/>
                <a:cs typeface="Comic Sans MS"/>
              </a:rPr>
              <a:t>.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</a:rPr>
              <a:t>Challenging to suppress all backgrounds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3400" y="3276600"/>
            <a:ext cx="598112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>
                <a:latin typeface="Comic Sans MS"/>
                <a:cs typeface="Comic Sans MS"/>
                <a:sym typeface="Wingdings"/>
              </a:rPr>
              <a:t>Final state lepton pair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not from </a:t>
            </a:r>
            <a:r>
              <a:rPr lang="en-US" sz="1600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* but from J/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  <a:sym typeface="Wingdings"/>
              </a:rPr>
              <a:t>ψ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 </a:t>
            </a:r>
          </a:p>
          <a:p>
            <a:pPr marL="742950" lvl="1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  <a:sym typeface="Wingdings"/>
              </a:rPr>
              <a:t>Done already in </a:t>
            </a:r>
            <a:r>
              <a:rPr lang="en-US" sz="1600" dirty="0" err="1" smtClean="0">
                <a:latin typeface="Comic Sans MS"/>
                <a:cs typeface="Comic Sans MS"/>
                <a:sym typeface="Wingdings"/>
              </a:rPr>
              <a:t>AuAu</a:t>
            </a:r>
            <a:endParaRPr lang="en-US" sz="1600" dirty="0" smtClean="0">
              <a:latin typeface="Comic Sans MS"/>
              <a:cs typeface="Comic Sans MS"/>
              <a:sym typeface="Wingdings"/>
            </a:endParaRPr>
          </a:p>
          <a:p>
            <a:pPr marL="742950" lvl="1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  <a:sym typeface="Wingdings"/>
              </a:rPr>
              <a:t>Estimates for </a:t>
            </a:r>
            <a:r>
              <a:rPr lang="en-US" sz="1600" dirty="0">
                <a:latin typeface="Comic Sans MS"/>
                <a:cs typeface="Comic Sans MS"/>
                <a:sym typeface="Wingdings"/>
              </a:rPr>
              <a:t>J/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  <a:sym typeface="Wingdings"/>
              </a:rPr>
              <a:t>ψ</a:t>
            </a:r>
            <a:r>
              <a:rPr lang="en-US" sz="1600" dirty="0" smtClean="0">
                <a:latin typeface="Lucida Grande"/>
                <a:ea typeface="Lucida Grande"/>
                <a:cs typeface="Lucida Grande"/>
                <a:sym typeface="Wingdings"/>
              </a:rPr>
              <a:t>     (</a:t>
            </a:r>
            <a:r>
              <a:rPr lang="en-US" sz="1600" dirty="0" err="1" smtClean="0">
                <a:latin typeface="Comic Sans MS"/>
                <a:cs typeface="Comic Sans MS"/>
              </a:rPr>
              <a:t>hep</a:t>
            </a:r>
            <a:r>
              <a:rPr lang="en-US" sz="1600" dirty="0" err="1">
                <a:latin typeface="Comic Sans MS"/>
                <a:cs typeface="Comic Sans MS"/>
              </a:rPr>
              <a:t>-ph</a:t>
            </a:r>
            <a:r>
              <a:rPr lang="en-US" sz="1600" dirty="0">
                <a:latin typeface="Comic Sans MS"/>
                <a:cs typeface="Comic Sans MS"/>
              </a:rPr>
              <a:t>/</a:t>
            </a:r>
            <a:r>
              <a:rPr lang="en-US" sz="1600" dirty="0" smtClean="0">
                <a:latin typeface="Comic Sans MS"/>
                <a:cs typeface="Comic Sans MS"/>
              </a:rPr>
              <a:t>0310223)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>
                <a:latin typeface="Comic Sans MS"/>
                <a:cs typeface="Comic Sans MS"/>
              </a:rPr>
              <a:t>transverse target spin </a:t>
            </a:r>
            <a:r>
              <a:rPr lang="en-US" sz="1600" dirty="0" smtClean="0">
                <a:latin typeface="Comic Sans MS"/>
                <a:cs typeface="Comic Sans MS"/>
              </a:rPr>
              <a:t>asymmetry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 </a:t>
            </a:r>
            <a:r>
              <a:rPr lang="en-US" sz="1600" dirty="0" smtClean="0">
                <a:latin typeface="Comic Sans MS"/>
                <a:cs typeface="Comic Sans MS"/>
              </a:rPr>
              <a:t>calculable with GPDs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endParaRPr lang="en-US" sz="1600" dirty="0" smtClean="0">
              <a:latin typeface="Comic Sans MS"/>
              <a:cs typeface="Comic Sans MS"/>
            </a:endParaRP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endParaRPr lang="en-US" sz="1600" dirty="0">
              <a:latin typeface="Comic Sans MS"/>
              <a:cs typeface="Comic Sans MS"/>
            </a:endParaRPr>
          </a:p>
          <a:p>
            <a:pPr>
              <a:buClr>
                <a:srgbClr val="CC66FF"/>
              </a:buClr>
            </a:pPr>
            <a:endParaRPr lang="en-US" sz="1600" dirty="0" smtClean="0">
              <a:latin typeface="Comic Sans MS"/>
              <a:cs typeface="Comic Sans MS"/>
            </a:endParaRPr>
          </a:p>
          <a:p>
            <a:pPr>
              <a:buClr>
                <a:srgbClr val="CC66FF"/>
              </a:buClr>
            </a:pPr>
            <a:endParaRPr lang="en-US" sz="1600" dirty="0">
              <a:latin typeface="Comic Sans MS"/>
              <a:cs typeface="Comic Sans MS"/>
            </a:endParaRPr>
          </a:p>
          <a:p>
            <a:pPr marL="285750" indent="-285750">
              <a:buClr>
                <a:srgbClr val="CC66FF"/>
              </a:buClr>
              <a:buFont typeface="Wingdings" charset="2"/>
              <a:buChar char="Ø"/>
            </a:pPr>
            <a:r>
              <a:rPr lang="en-US" sz="1600" dirty="0">
                <a:latin typeface="Comic Sans MS"/>
                <a:cs typeface="Comic Sans MS"/>
              </a:rPr>
              <a:t>information on </a:t>
            </a:r>
            <a:r>
              <a:rPr lang="en-US" sz="1600" dirty="0" err="1">
                <a:latin typeface="Comic Sans MS"/>
                <a:cs typeface="Comic Sans MS"/>
              </a:rPr>
              <a:t>helicity</a:t>
            </a:r>
            <a:r>
              <a:rPr lang="en-US" sz="1600" dirty="0" smtClean="0">
                <a:latin typeface="Comic Sans MS"/>
                <a:cs typeface="Comic Sans MS"/>
              </a:rPr>
              <a:t>-flip </a:t>
            </a:r>
            <a:r>
              <a:rPr lang="en-US" sz="1600" dirty="0">
                <a:latin typeface="Comic Sans MS"/>
                <a:cs typeface="Comic Sans MS"/>
              </a:rPr>
              <a:t>distribution </a:t>
            </a:r>
            <a:r>
              <a:rPr lang="en-US" sz="1600" dirty="0">
                <a:solidFill>
                  <a:srgbClr val="FF00FF"/>
                </a:solidFill>
                <a:latin typeface="Comic Sans MS"/>
                <a:cs typeface="Comic Sans MS"/>
              </a:rPr>
              <a:t>E</a:t>
            </a:r>
            <a:r>
              <a:rPr lang="en-US" sz="1600" dirty="0">
                <a:latin typeface="Comic Sans MS"/>
                <a:cs typeface="Comic Sans MS"/>
              </a:rPr>
              <a:t> for </a:t>
            </a:r>
            <a:r>
              <a:rPr lang="en-US" sz="1600" dirty="0" smtClean="0">
                <a:latin typeface="Comic Sans MS"/>
                <a:cs typeface="Comic Sans MS"/>
              </a:rPr>
              <a:t>gluons</a:t>
            </a:r>
          </a:p>
          <a:p>
            <a:pPr>
              <a:buClr>
                <a:srgbClr val="CC66FF"/>
              </a:buClr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golden measurement for </a:t>
            </a:r>
            <a:r>
              <a:rPr lang="en-US" sz="1600" dirty="0" err="1" smtClean="0">
                <a:latin typeface="Comic Sans MS"/>
                <a:cs typeface="Comic Sans MS"/>
              </a:rPr>
              <a:t>eRHIC</a:t>
            </a:r>
            <a:endParaRPr lang="en-US" sz="1600" dirty="0">
              <a:latin typeface="Comic Sans MS"/>
              <a:cs typeface="Comic Sans M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485068"/>
              </p:ext>
            </p:extLst>
          </p:nvPr>
        </p:nvGraphicFramePr>
        <p:xfrm>
          <a:off x="3670300" y="4418013"/>
          <a:ext cx="44831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12" name="Equation" r:id="rId4" imgW="4483100" imgH="774700" progId="Equation.DSMT4">
                  <p:embed/>
                </p:oleObj>
              </mc:Choice>
              <mc:Fallback>
                <p:oleObj name="Equation" r:id="rId4" imgW="4483100" imgH="774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70300" y="4418013"/>
                        <a:ext cx="44831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3540" y="5784334"/>
            <a:ext cx="4281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Gain in statistics doing polarized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p↑A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8901" y="3276600"/>
            <a:ext cx="2919857" cy="2234692"/>
            <a:chOff x="88901" y="3276600"/>
            <a:chExt cx="2919857" cy="22346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901" y="3276600"/>
              <a:ext cx="2919857" cy="2234692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 flipV="1">
              <a:off x="1737360" y="3921760"/>
              <a:ext cx="416560" cy="14224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>
              <a:glow rad="63500">
                <a:srgbClr val="3366FF">
                  <a:alpha val="45000"/>
                </a:srgb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153920" y="3737094"/>
              <a:ext cx="438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Z</a:t>
              </a:r>
              <a:r>
                <a:rPr lang="en-US" b="1" baseline="30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2</a:t>
              </a:r>
              <a:endParaRPr lang="en-US" b="1" baseline="300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737360" y="4755079"/>
              <a:ext cx="497840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>
              <a:glow rad="63500">
                <a:srgbClr val="3366FF">
                  <a:alpha val="45000"/>
                </a:srgb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133600" y="4631572"/>
              <a:ext cx="447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A</a:t>
              </a:r>
              <a:r>
                <a:rPr lang="en-US" b="1" baseline="30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2</a:t>
              </a:r>
              <a:endParaRPr lang="en-US" b="1" baseline="300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71220" y="6099294"/>
            <a:ext cx="79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Work in collaboration with </a:t>
            </a:r>
            <a:r>
              <a:rPr lang="en-US" dirty="0" err="1" smtClean="0">
                <a:latin typeface="Comic Sans MS"/>
                <a:cs typeface="Comic Sans MS"/>
              </a:rPr>
              <a:t>Jakub</a:t>
            </a:r>
            <a:r>
              <a:rPr lang="en-US" dirty="0" smtClean="0">
                <a:latin typeface="Comic Sans MS"/>
                <a:cs typeface="Comic Sans MS"/>
              </a:rPr>
              <a:t> Wagner, Dieter Mueller, Markus Diehl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1017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60" y="896739"/>
            <a:ext cx="8367117" cy="191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ln/>
        </p:spPr>
        <p:txBody>
          <a:bodyPr lIns="64291" tIns="32146" rIns="64291" bIns="32146"/>
          <a:lstStyle/>
          <a:p>
            <a:r>
              <a:rPr lang="en-US" dirty="0"/>
              <a:t>Forward Proton Tagging at STAR/RHIC </a:t>
            </a:r>
          </a:p>
        </p:txBody>
      </p:sp>
      <p:sp>
        <p:nvSpPr>
          <p:cNvPr id="37891" name="Rectangle 3"/>
          <p:cNvSpPr>
            <a:spLocks/>
          </p:cNvSpPr>
          <p:nvPr/>
        </p:nvSpPr>
        <p:spPr bwMode="auto">
          <a:xfrm>
            <a:off x="424160" y="3738880"/>
            <a:ext cx="8233172" cy="241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5351" bIns="0" anchor="ctr"/>
          <a:lstStyle/>
          <a:p>
            <a:pPr marL="300250" indent="-265649">
              <a:spcBef>
                <a:spcPts val="615"/>
              </a:spcBef>
              <a:buSzPct val="100000"/>
              <a:buFont typeface="Verdana Bold" charset="0"/>
              <a:buChar char="•"/>
            </a:pPr>
            <a:r>
              <a:rPr lang="en-US" b="1" dirty="0">
                <a:latin typeface="Comic Sans MS"/>
                <a:ea typeface="ＭＳ Ｐゴシック" charset="0"/>
                <a:cs typeface="Comic Sans MS"/>
                <a:sym typeface="Verdana" charset="0"/>
              </a:rPr>
              <a:t>Roman Pot</a:t>
            </a:r>
            <a:r>
              <a:rPr lang="en-US" b="1" dirty="0">
                <a:latin typeface="Comic Sans MS"/>
                <a:ea typeface="ＭＳ Ｐゴシック" charset="0"/>
                <a:cs typeface="Comic Sans MS"/>
              </a:rPr>
              <a:t> detectors to measure forward scattered protons in diffractive processes</a:t>
            </a:r>
          </a:p>
          <a:p>
            <a:pPr marL="300250" indent="-265649">
              <a:spcBef>
                <a:spcPts val="501"/>
              </a:spcBef>
              <a:buSzPct val="100000"/>
              <a:buFont typeface="Verdana Bold" charset="0"/>
              <a:buChar char="•"/>
            </a:pPr>
            <a:r>
              <a:rPr lang="en-US" b="1" dirty="0">
                <a:latin typeface="Comic Sans MS"/>
                <a:ea typeface="ＭＳ Ｐゴシック" charset="0"/>
                <a:cs typeface="Comic Sans MS"/>
                <a:sym typeface="Verdana" charset="0"/>
              </a:rPr>
              <a:t>Staged implementation</a:t>
            </a:r>
            <a:r>
              <a:rPr lang="en-US" b="1" dirty="0">
                <a:latin typeface="Comic Sans MS"/>
                <a:ea typeface="ＭＳ Ｐゴシック" charset="0"/>
                <a:cs typeface="Comic Sans MS"/>
              </a:rPr>
              <a:t> to cover wide kinematic coverage </a:t>
            </a:r>
            <a:endParaRPr lang="en-US" sz="2400" b="1" dirty="0">
              <a:latin typeface="Comic Sans MS"/>
              <a:ea typeface="ＭＳ Ｐゴシック" charset="0"/>
              <a:cs typeface="Comic Sans MS"/>
            </a:endParaRPr>
          </a:p>
          <a:p>
            <a:pPr marL="300250" indent="-265649">
              <a:spcBef>
                <a:spcPts val="422"/>
              </a:spcBef>
            </a:pPr>
            <a:r>
              <a:rPr lang="en-US" sz="1600" b="1" dirty="0">
                <a:latin typeface="Comic Sans MS"/>
                <a:ea typeface="ＭＳ Ｐゴシック" charset="0"/>
                <a:cs typeface="Comic Sans MS"/>
              </a:rPr>
              <a:t>       Phase I (Installed): for low-t coverage</a:t>
            </a:r>
          </a:p>
          <a:p>
            <a:pPr marL="300250" indent="-265649">
              <a:spcBef>
                <a:spcPts val="422"/>
              </a:spcBef>
            </a:pPr>
            <a:r>
              <a:rPr lang="en-US" sz="1600" b="1" dirty="0">
                <a:latin typeface="Comic Sans MS"/>
                <a:ea typeface="ＭＳ Ｐゴシック" charset="0"/>
                <a:cs typeface="Comic Sans MS"/>
              </a:rPr>
              <a:t>       Phase II (planned) : for higher-t </a:t>
            </a: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coverage</a:t>
            </a:r>
          </a:p>
          <a:p>
            <a:pPr marL="1214650" lvl="2" indent="-265649">
              <a:spcBef>
                <a:spcPts val="422"/>
              </a:spcBef>
            </a:pPr>
            <a:r>
              <a:rPr lang="en-US" sz="1600" b="1" dirty="0">
                <a:latin typeface="Comic Sans MS"/>
                <a:cs typeface="Comic Sans MS"/>
              </a:rPr>
              <a:t>8(12) Roman Pots at ±15 and ±</a:t>
            </a:r>
            <a:r>
              <a:rPr lang="en-US" sz="1600" b="1" dirty="0" smtClean="0">
                <a:latin typeface="Comic Sans MS"/>
                <a:cs typeface="Comic Sans MS"/>
              </a:rPr>
              <a:t>17m</a:t>
            </a:r>
          </a:p>
          <a:p>
            <a:pPr marL="1214650" lvl="2" indent="-265649">
              <a:spcBef>
                <a:spcPts val="422"/>
              </a:spcBef>
            </a:pP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π 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coverage in </a:t>
            </a:r>
            <a:r>
              <a:rPr lang="en-US" sz="1600" b="1" dirty="0" err="1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φ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 will be limited due to </a:t>
            </a:r>
            <a:endParaRPr lang="en-US" sz="1600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1214650" lvl="2" indent="-265649">
              <a:spcBef>
                <a:spcPts val="422"/>
              </a:spcBef>
            </a:pPr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machine 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constraint (incoming beam</a:t>
            </a:r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endParaRPr lang="en-US" sz="1600" b="1" dirty="0" smtClean="0">
              <a:solidFill>
                <a:srgbClr val="0000FF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285750" indent="-285750">
              <a:buFont typeface="Wingdings" charset="0"/>
              <a:buChar char="à"/>
            </a:pP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No special </a:t>
            </a:r>
            <a:r>
              <a:rPr lang="en-US" sz="1600" b="1" dirty="0">
                <a:solidFill>
                  <a:srgbClr val="FF00FF"/>
                </a:solidFill>
                <a:latin typeface="Symbol" charset="2"/>
                <a:cs typeface="Symbol" charset="2"/>
                <a:sym typeface="Wingdings"/>
              </a:rPr>
              <a:t>b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* running needed  any more</a:t>
            </a:r>
          </a:p>
          <a:p>
            <a:pPr marL="285750" indent="-285750">
              <a:buFont typeface="Wingdings" charset="0"/>
              <a:buChar char="à"/>
            </a:pP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</a:rPr>
              <a:t>                  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 250 </a:t>
            </a:r>
            <a:r>
              <a:rPr lang="en-US" sz="1600" b="1" dirty="0" err="1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GeV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 to 100 </a:t>
            </a:r>
            <a:r>
              <a:rPr lang="en-US" sz="1600" b="1" dirty="0" err="1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GeV</a:t>
            </a:r>
            <a:endParaRPr lang="en-US" sz="1600" b="1" dirty="0">
              <a:solidFill>
                <a:srgbClr val="FF00FF"/>
              </a:solidFill>
              <a:latin typeface="Comic Sans MS"/>
              <a:cs typeface="Comic Sans MS"/>
              <a:sym typeface="Wingdings"/>
            </a:endParaRPr>
          </a:p>
          <a:p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   scale t-range by 0.16</a:t>
            </a:r>
            <a:endParaRPr lang="en-US" sz="1600" b="1" dirty="0">
              <a:solidFill>
                <a:srgbClr val="FF00FF"/>
              </a:solidFill>
              <a:latin typeface="Comic Sans MS"/>
              <a:cs typeface="Comic Sans MS"/>
            </a:endParaRPr>
          </a:p>
          <a:p>
            <a:pPr marL="300250" indent="-265649">
              <a:spcBef>
                <a:spcPts val="422"/>
              </a:spcBef>
            </a:pPr>
            <a:endParaRPr lang="en-US" b="1" dirty="0"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37892" name="Rectangle 4"/>
          <p:cNvSpPr>
            <a:spLocks/>
          </p:cNvSpPr>
          <p:nvPr/>
        </p:nvSpPr>
        <p:spPr bwMode="auto">
          <a:xfrm>
            <a:off x="6097860" y="846711"/>
            <a:ext cx="1095419" cy="230832"/>
          </a:xfrm>
          <a:prstGeom prst="rect">
            <a:avLst/>
          </a:prstGeom>
          <a:solidFill>
            <a:srgbClr val="CCFF66"/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r>
              <a:rPr lang="en-US" sz="1500">
                <a:ea typeface="ＭＳ Ｐゴシック" charset="0"/>
                <a:cs typeface="Gill Sans" charset="0"/>
              </a:rPr>
              <a:t>at 15-17m</a:t>
            </a:r>
          </a:p>
        </p:txBody>
      </p:sp>
      <p:sp>
        <p:nvSpPr>
          <p:cNvPr id="37893" name="Rectangle 5"/>
          <p:cNvSpPr>
            <a:spLocks/>
          </p:cNvSpPr>
          <p:nvPr/>
        </p:nvSpPr>
        <p:spPr bwMode="auto">
          <a:xfrm>
            <a:off x="7548934" y="706384"/>
            <a:ext cx="1066745" cy="230832"/>
          </a:xfrm>
          <a:prstGeom prst="rect">
            <a:avLst/>
          </a:prstGeom>
          <a:solidFill>
            <a:srgbClr val="CCFF66"/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r>
              <a:rPr lang="en-US" sz="1500" dirty="0">
                <a:ea typeface="ＭＳ Ｐゴシック" charset="0"/>
                <a:cs typeface="Gill Sans" charset="0"/>
              </a:rPr>
              <a:t>at 55-58m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565" y="4271922"/>
            <a:ext cx="2660650" cy="24193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504517"/>
              </p:ext>
            </p:extLst>
          </p:nvPr>
        </p:nvGraphicFramePr>
        <p:xfrm>
          <a:off x="618490" y="5834381"/>
          <a:ext cx="1637030" cy="292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34" name="Equation" r:id="rId5" imgW="1917700" imgH="342900" progId="Equation.DSMT4">
                  <p:embed/>
                </p:oleObj>
              </mc:Choice>
              <mc:Fallback>
                <p:oleObj name="Equation" r:id="rId5" imgW="19177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8490" y="5834381"/>
                        <a:ext cx="1637030" cy="292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70180" y="1933217"/>
            <a:ext cx="5958840" cy="4686300"/>
            <a:chOff x="756443" y="1730375"/>
            <a:chExt cx="5958840" cy="46863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6443" y="1730375"/>
              <a:ext cx="5958840" cy="46863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156200" y="2139434"/>
              <a:ext cx="1200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J.H. Lee</a:t>
              </a:r>
              <a:endParaRPr lang="en-US" b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5536" y="4303712"/>
            <a:ext cx="2606864" cy="23915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961" y="2110870"/>
            <a:ext cx="5948679" cy="450836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500 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n-US" dirty="0" err="1"/>
              <a:t>pp</a:t>
            </a:r>
            <a:r>
              <a:rPr lang="en-US" dirty="0"/>
              <a:t>: UPC </a:t>
            </a:r>
            <a:r>
              <a:rPr lang="en-US" dirty="0" smtClean="0"/>
              <a:t>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1" y="762637"/>
            <a:ext cx="4419600" cy="299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483" y="3419475"/>
            <a:ext cx="4419600" cy="299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80000" y="4076700"/>
            <a:ext cx="999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all cuts</a:t>
            </a:r>
            <a:endParaRPr lang="en-US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231" y="1220232"/>
            <a:ext cx="98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no cuts</a:t>
            </a:r>
            <a:endParaRPr lang="en-US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283" y="638896"/>
            <a:ext cx="2119757" cy="16223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5760" y="4025900"/>
            <a:ext cx="40959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b="1" u="sng" dirty="0" smtClean="0">
                <a:latin typeface="Comic Sans MS"/>
                <a:cs typeface="Comic Sans MS"/>
              </a:rPr>
              <a:t>Adding cut by cut: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leptons without cuts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66CC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66CC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: -1 &lt; </a:t>
            </a:r>
            <a:r>
              <a:rPr lang="en-US" b="1" dirty="0" smtClean="0">
                <a:solidFill>
                  <a:srgbClr val="66CC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 and </a:t>
            </a:r>
            <a:r>
              <a:rPr lang="en-US" b="1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: 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-1 &lt; </a:t>
            </a:r>
            <a:r>
              <a:rPr lang="en-US" b="1" dirty="0">
                <a:solidFill>
                  <a:srgbClr val="FF00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-0.8&lt;t</a:t>
            </a:r>
            <a:r>
              <a:rPr lang="en-US" b="1" baseline="-25000" dirty="0" smtClean="0">
                <a:solidFill>
                  <a:srgbClr val="80FF00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&lt;-0.1 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and -0.8&lt;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 smtClean="0">
                <a:solidFill>
                  <a:srgbClr val="80FF00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&lt;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-0.1 </a:t>
            </a:r>
            <a:endParaRPr lang="en-US" b="1" dirty="0" smtClean="0">
              <a:solidFill>
                <a:srgbClr val="80FF00"/>
              </a:solidFill>
              <a:latin typeface="Comic Sans MS"/>
              <a:cs typeface="Comic Sans M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500 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n-US" dirty="0" err="1"/>
              <a:t>pp</a:t>
            </a:r>
            <a:r>
              <a:rPr lang="en-US" dirty="0"/>
              <a:t>: UPC </a:t>
            </a:r>
            <a:r>
              <a:rPr lang="en-US" dirty="0" smtClean="0"/>
              <a:t>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383" y="638896"/>
            <a:ext cx="2119757" cy="16223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80000" y="2743200"/>
            <a:ext cx="325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kinematics of proton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1 and 2</a:t>
            </a:r>
            <a:endParaRPr lang="en-US" dirty="0">
              <a:latin typeface="Comic Sans MS"/>
              <a:cs typeface="Comic Sans M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83760" y="3276600"/>
            <a:ext cx="4419600" cy="2997200"/>
            <a:chOff x="4668043" y="2380615"/>
            <a:chExt cx="4419600" cy="2997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8043" y="2380615"/>
              <a:ext cx="4419600" cy="29972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232400" y="2710934"/>
              <a:ext cx="1342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target: t</a:t>
              </a:r>
              <a:r>
                <a:rPr lang="en-US" b="1" baseline="-25000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2</a:t>
              </a:r>
              <a:endParaRPr lang="en-US" b="1" baseline="-25000" dirty="0">
                <a:solidFill>
                  <a:schemeClr val="bg1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2400" y="735211"/>
            <a:ext cx="4419600" cy="2997200"/>
            <a:chOff x="152400" y="431800"/>
            <a:chExt cx="4419600" cy="2997200"/>
          </a:xfrm>
        </p:grpSpPr>
        <p:pic>
          <p:nvPicPr>
            <p:cNvPr id="17" name="Picture 16" descr="photon.t.50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431800"/>
              <a:ext cx="4419600" cy="29972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74813" y="780534"/>
              <a:ext cx="1169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Beam: t</a:t>
              </a:r>
              <a:r>
                <a:rPr lang="en-US" b="1" baseline="-25000" dirty="0">
                  <a:solidFill>
                    <a:schemeClr val="bg1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65760" y="4025900"/>
            <a:ext cx="40959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b="1" u="sng" dirty="0" smtClean="0">
                <a:latin typeface="Comic Sans MS"/>
                <a:cs typeface="Comic Sans MS"/>
              </a:rPr>
              <a:t>Adding cut by cut: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leptons without cuts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66CC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66CC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: -1 &lt; </a:t>
            </a:r>
            <a:r>
              <a:rPr lang="en-US" b="1" dirty="0" smtClean="0">
                <a:solidFill>
                  <a:srgbClr val="66CC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 and </a:t>
            </a:r>
            <a:r>
              <a:rPr lang="en-US" b="1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: 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-1 &lt; </a:t>
            </a:r>
            <a:r>
              <a:rPr lang="en-US" b="1" dirty="0">
                <a:solidFill>
                  <a:srgbClr val="FF00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-0.8&lt;t</a:t>
            </a:r>
            <a:r>
              <a:rPr lang="en-US" b="1" baseline="-25000" dirty="0" smtClean="0">
                <a:solidFill>
                  <a:srgbClr val="80FF00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&lt;-0.1 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and -0.8&lt;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 smtClean="0">
                <a:solidFill>
                  <a:srgbClr val="80FF00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&lt;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-0.1 </a:t>
            </a:r>
            <a:endParaRPr lang="en-US" b="1" dirty="0" smtClean="0">
              <a:solidFill>
                <a:srgbClr val="80FF00"/>
              </a:solidFill>
              <a:latin typeface="Comic Sans MS"/>
              <a:cs typeface="Comic Sans M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7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35.8|22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Metro.thmx</Template>
  <TotalTime>12150</TotalTime>
  <Words>2040</Words>
  <Application>Microsoft Macintosh PowerPoint</Application>
  <PresentationFormat>On-screen Show (4:3)</PresentationFormat>
  <Paragraphs>402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Metro</vt:lpstr>
      <vt:lpstr>Equation</vt:lpstr>
      <vt:lpstr>Physics opportunities having Roman Pots @ STAR</vt:lpstr>
      <vt:lpstr>Quantum tomography of the nucleon</vt:lpstr>
      <vt:lpstr>Beyond form factors and quark distributions</vt:lpstr>
      <vt:lpstr>The Hunt for Lq</vt:lpstr>
      <vt:lpstr>GPDs Introduction</vt:lpstr>
      <vt:lpstr>From pp to g p/A</vt:lpstr>
      <vt:lpstr>Forward Proton Tagging at STAR/RHIC </vt:lpstr>
      <vt:lpstr>500 GeV pp: UPC kinematics</vt:lpstr>
      <vt:lpstr>500 GeV pp: UPC kinematics</vt:lpstr>
      <vt:lpstr>500 GeV pp: Decay kinematics</vt:lpstr>
      <vt:lpstr>200 GeV pAu: UPC kinematics</vt:lpstr>
      <vt:lpstr>200 GeV pAu: UPC kinematics</vt:lpstr>
      <vt:lpstr>200 GeV pAu: Decay kinematics</vt:lpstr>
      <vt:lpstr>Diffractive Physics </vt:lpstr>
      <vt:lpstr>More insights to the proton</vt:lpstr>
      <vt:lpstr>Transverse Polarization Effects @ RHIC</vt:lpstr>
      <vt:lpstr>What pHe3 can teach us</vt:lpstr>
      <vt:lpstr> </vt:lpstr>
      <vt:lpstr>Spectator proton from 3He with the current RHIC optics</vt:lpstr>
      <vt:lpstr>Dq: W Production Basics</vt:lpstr>
      <vt:lpstr>expectations for ALe  in pp collisions</vt:lpstr>
      <vt:lpstr>ALW: Future Possibilities</vt:lpstr>
      <vt:lpstr>Critical √s of W cross section</vt:lpstr>
      <vt:lpstr>RHIC polarised p+p performance</vt:lpstr>
      <vt:lpstr>Summary</vt:lpstr>
    </vt:vector>
  </TitlesOfParts>
  <Company>JLAB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we do with 200GeV polarized pp in 2011</dc:title>
  <dc:creator>elke-caroline aschenauer</dc:creator>
  <cp:lastModifiedBy>elke-caroline aschenauer</cp:lastModifiedBy>
  <cp:revision>200</cp:revision>
  <cp:lastPrinted>2010-04-22T12:46:06Z</cp:lastPrinted>
  <dcterms:created xsi:type="dcterms:W3CDTF">2011-06-24T22:36:54Z</dcterms:created>
  <dcterms:modified xsi:type="dcterms:W3CDTF">2013-02-27T01:51:01Z</dcterms:modified>
</cp:coreProperties>
</file>