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9"/>
  </p:notesMasterIdLst>
  <p:handoutMasterIdLst>
    <p:handoutMasterId r:id="rId10"/>
  </p:handoutMasterIdLst>
  <p:sldIdLst>
    <p:sldId id="567" r:id="rId2"/>
    <p:sldId id="575" r:id="rId3"/>
    <p:sldId id="576" r:id="rId4"/>
    <p:sldId id="577" r:id="rId5"/>
    <p:sldId id="571" r:id="rId6"/>
    <p:sldId id="578" r:id="rId7"/>
    <p:sldId id="573" r:id="rId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FF00"/>
    <a:srgbClr val="0000FF"/>
    <a:srgbClr val="400080"/>
    <a:srgbClr val="FF00FF"/>
    <a:srgbClr val="80FF00"/>
    <a:srgbClr val="CCFF66"/>
    <a:srgbClr val="CC66FF"/>
    <a:srgbClr val="66CCFF"/>
    <a:srgbClr val="FFCC66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51" autoAdjust="0"/>
    <p:restoredTop sz="98943" autoAdjust="0"/>
  </p:normalViewPr>
  <p:slideViewPr>
    <p:cSldViewPr snapToGrid="0">
      <p:cViewPr>
        <p:scale>
          <a:sx n="175" d="100"/>
          <a:sy n="175" d="100"/>
        </p:scale>
        <p:origin x="-360" y="-80"/>
      </p:cViewPr>
      <p:guideLst>
        <p:guide orient="horz" pos="4090"/>
        <p:guide pos="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9" d="100"/>
          <a:sy n="79" d="100"/>
        </p:scale>
        <p:origin x="-2544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46B7F-8DA1-7B48-A56A-4FDC9BE8D490}" type="datetimeFigureOut">
              <a:rPr lang="en-US" smtClean="0"/>
              <a:pPr/>
              <a:t>3/19/13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3A5D9-9C7B-7E44-BC71-9BB7B7E41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544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fld id="{1BA35DD8-EC9B-BA4D-8381-9F34597E663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484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NLppt_BG_Title_NewDOElogo_OffSci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-112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EEB45-469B-C445-A2A6-597CC1D4FA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98A5D4-C106-3B44-833F-F6948D88D3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4495800" cy="55626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495800" cy="55626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06856E-079A-7243-9D3B-2823E9335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2DFF1-6A7E-5841-980E-96BA788216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F278B1-1B8B-1E49-8C17-9FA8E63349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6AF53-9C22-8E40-908A-50D959F8CC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REVBG_Slide4_Blue"/>
          <p:cNvPicPr>
            <a:picLocks noChangeAspect="1" noChangeArrowheads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0" y="10583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166" y="6489700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fld id="{646CCB68-4FAD-1042-A2AE-74D95A5F5F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44833" y="6487583"/>
            <a:ext cx="1676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60181" y="6483346"/>
            <a:ext cx="2971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r>
              <a:rPr lang="en-US" smtClean="0"/>
              <a:t>DNP-2012 HP Town Hall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20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 i="1" cap="all" spc="0">
          <a:ln w="0"/>
          <a:solidFill>
            <a:srgbClr val="0000FF"/>
          </a:solidFill>
          <a:effectLst>
            <a:reflection blurRad="12700" stA="50000" endPos="50000" dist="5000" dir="5400000" sy="-100000" rotWithShape="0"/>
          </a:effectLst>
          <a:latin typeface="Comic Sans MS Bold"/>
          <a:ea typeface="+mj-ea"/>
          <a:cs typeface="Comic Sans MS Bold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q"/>
        <a:defRPr sz="2200" b="1" i="0">
          <a:solidFill>
            <a:schemeClr val="tx1"/>
          </a:solidFill>
          <a:latin typeface="Comic Sans MS Bold"/>
          <a:ea typeface="+mn-ea"/>
          <a:cs typeface="Comic Sans MS Bold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Ø"/>
        <a:defRPr sz="2000" b="1" i="0">
          <a:solidFill>
            <a:schemeClr val="tx1"/>
          </a:solidFill>
          <a:latin typeface="Comic Sans MS Bold"/>
          <a:ea typeface="+mn-ea"/>
          <a:cs typeface="Comic Sans MS Bold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10000"/>
        <a:buFont typeface="Courier New"/>
        <a:buChar char="o"/>
        <a:defRPr b="1" i="0">
          <a:solidFill>
            <a:schemeClr val="tx1"/>
          </a:solidFill>
          <a:latin typeface="Comic Sans MS Bold"/>
          <a:ea typeface="+mn-ea"/>
          <a:cs typeface="Comic Sans MS Bold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ü"/>
        <a:defRPr sz="1600" b="1" i="0">
          <a:solidFill>
            <a:schemeClr val="tx1"/>
          </a:solidFill>
          <a:latin typeface="Comic Sans MS Bold"/>
          <a:ea typeface="+mn-ea"/>
          <a:cs typeface="Comic Sans MS Bold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00000"/>
        <a:buChar char="-"/>
        <a:defRPr sz="1400" b="1" i="0">
          <a:solidFill>
            <a:schemeClr val="tx1"/>
          </a:solidFill>
          <a:latin typeface="Comic Sans MS Bold"/>
          <a:ea typeface="+mn-ea"/>
          <a:cs typeface="Comic Sans MS Bold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42300" cy="2540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2013</a:t>
            </a:r>
            <a:b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Spin Patterns, abort Gaps and so on</a:t>
            </a:r>
            <a:b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endParaRPr lang="en-US" sz="1800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dirty="0" smtClean="0"/>
              <a:t>Issues with the current Spin Patterns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Slide 5-7 show what we </a:t>
            </a:r>
            <a:r>
              <a:rPr lang="en-US" dirty="0" smtClean="0"/>
              <a:t>would like to have as spin patterns and everybody has been happy with as we discussed it before the run</a:t>
            </a:r>
          </a:p>
          <a:p>
            <a:r>
              <a:rPr lang="en-US" dirty="0" smtClean="0"/>
              <a:t>Slides 3 and 4 show what we have right now</a:t>
            </a:r>
          </a:p>
          <a:p>
            <a:pPr lvl="1"/>
            <a:r>
              <a:rPr lang="en-US" dirty="0" smtClean="0"/>
              <a:t>The differences are</a:t>
            </a:r>
          </a:p>
          <a:p>
            <a:pPr lvl="2"/>
            <a:r>
              <a:rPr lang="en-US" dirty="0" smtClean="0"/>
              <a:t>the spin pattern is </a:t>
            </a:r>
            <a:r>
              <a:rPr lang="en-US" dirty="0" smtClean="0">
                <a:solidFill>
                  <a:srgbClr val="FF00FF"/>
                </a:solidFill>
              </a:rPr>
              <a:t>not</a:t>
            </a:r>
            <a:r>
              <a:rPr lang="en-US" dirty="0" smtClean="0"/>
              <a:t> continuous through the empty bunches 30/31 and 70/71</a:t>
            </a:r>
          </a:p>
          <a:p>
            <a:pPr lvl="2"/>
            <a:r>
              <a:rPr lang="en-US" dirty="0" smtClean="0"/>
              <a:t>for pattern 3&amp;4 we have a huge asymmetry between number of bunches with positive and negative bunch </a:t>
            </a:r>
            <a:r>
              <a:rPr lang="en-US" dirty="0" err="1" smtClean="0"/>
              <a:t>helicities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                               </a:t>
            </a:r>
            <a:r>
              <a:rPr lang="en-US" sz="3600" dirty="0" smtClean="0">
                <a:solidFill>
                  <a:srgbClr val="FF00FF"/>
                </a:solidFill>
              </a:rPr>
              <a:t>SOLUTION</a:t>
            </a:r>
          </a:p>
          <a:p>
            <a:r>
              <a:rPr lang="en-US" dirty="0" smtClean="0"/>
              <a:t>lets change to the bunch patterns as shown on slide 5-7</a:t>
            </a:r>
          </a:p>
          <a:p>
            <a:r>
              <a:rPr lang="en-US" dirty="0" smtClean="0"/>
              <a:t>IMPORTANT lets not call them P1-P8 but P21-P28, so analyzers can easily distinguish them</a:t>
            </a:r>
          </a:p>
          <a:p>
            <a:r>
              <a:rPr lang="en-US" dirty="0" smtClean="0"/>
              <a:t>Lets do this with the first fill after the maintenance day tomorrow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1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HAVE 2013 </a:t>
            </a:r>
            <a:r>
              <a:rPr lang="en-US" dirty="0" smtClean="0"/>
              <a:t>Spin Pattern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83094" y="812804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0</a:t>
            </a:r>
            <a:r>
              <a:rPr lang="en-US" sz="800" dirty="0" smtClean="0">
                <a:solidFill>
                  <a:srgbClr val="00FF00"/>
                </a:solidFill>
              </a:rPr>
              <a:t>|0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000000000</a:t>
            </a:r>
            <a:r>
              <a:rPr lang="en-US" sz="800" dirty="0" smtClean="0">
                <a:solidFill>
                  <a:srgbClr val="00FF00"/>
                </a:solidFill>
              </a:rPr>
              <a:t>|</a:t>
            </a:r>
            <a:endParaRPr lang="en-US" sz="800" dirty="0">
              <a:solidFill>
                <a:srgbClr val="00FF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150813" y="704850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727976" y="2861109"/>
            <a:ext cx="7664831" cy="258921"/>
            <a:chOff x="730250" y="1765300"/>
            <a:chExt cx="7664831" cy="258921"/>
          </a:xfrm>
        </p:grpSpPr>
        <p:sp>
          <p:nvSpPr>
            <p:cNvPr id="18" name="TextBox 1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91561" y="1468968"/>
            <a:ext cx="830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00FF00"/>
                </a:solidFill>
              </a:rPr>
              <a:t>0</a:t>
            </a:r>
            <a:r>
              <a:rPr lang="en-US" sz="800" dirty="0" smtClean="0">
                <a:solidFill>
                  <a:srgbClr val="00FF00"/>
                </a:solidFill>
              </a:rPr>
              <a:t>|0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|-</a:t>
            </a:r>
            <a:r>
              <a:rPr lang="en-US" sz="800" dirty="0">
                <a:solidFill>
                  <a:srgbClr val="00FF00"/>
                </a:solidFill>
              </a:rPr>
              <a:t>000000000|</a:t>
            </a:r>
            <a:endParaRPr lang="en-US" sz="800" dirty="0">
              <a:solidFill>
                <a:srgbClr val="00FF00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753344" y="2199004"/>
            <a:ext cx="7664831" cy="258921"/>
            <a:chOff x="730250" y="1765300"/>
            <a:chExt cx="7664831" cy="258921"/>
          </a:xfrm>
        </p:grpSpPr>
        <p:sp>
          <p:nvSpPr>
            <p:cNvPr id="33" name="TextBox 32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183094" y="2119981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00FF00"/>
                </a:solidFill>
              </a:rPr>
              <a:t>0</a:t>
            </a:r>
            <a:r>
              <a:rPr lang="en-US" sz="800" dirty="0" smtClean="0">
                <a:solidFill>
                  <a:srgbClr val="00FF00"/>
                </a:solidFill>
              </a:rPr>
              <a:t>|0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00FF00"/>
                </a:solidFill>
              </a:rPr>
              <a:t>000000000</a:t>
            </a:r>
            <a:r>
              <a:rPr lang="en-US" sz="800" dirty="0" smtClean="0">
                <a:solidFill>
                  <a:srgbClr val="00FF00"/>
                </a:solidFill>
              </a:rPr>
              <a:t>|</a:t>
            </a:r>
            <a:endParaRPr lang="en-US" sz="800" dirty="0">
              <a:solidFill>
                <a:srgbClr val="00FF00"/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753344" y="903811"/>
            <a:ext cx="7664831" cy="258921"/>
            <a:chOff x="730250" y="1765300"/>
            <a:chExt cx="7664831" cy="258921"/>
          </a:xfrm>
        </p:grpSpPr>
        <p:sp>
          <p:nvSpPr>
            <p:cNvPr id="47" name="TextBox 46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50813" y="2753147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</a:t>
            </a:r>
            <a:r>
              <a:rPr lang="en-US" sz="800" dirty="0" smtClean="0"/>
              <a:t>---</a:t>
            </a:r>
            <a:r>
              <a:rPr lang="en-US" sz="800" dirty="0" smtClean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/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0|0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/>
              <a:t>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00FF00"/>
                </a:solidFill>
              </a:rPr>
              <a:t>000000000</a:t>
            </a:r>
            <a:r>
              <a:rPr lang="en-US" sz="800" dirty="0" smtClean="0">
                <a:solidFill>
                  <a:srgbClr val="00FF00"/>
                </a:solidFill>
              </a:rPr>
              <a:t>|</a:t>
            </a:r>
            <a:endParaRPr lang="en-US" sz="800" dirty="0">
              <a:solidFill>
                <a:srgbClr val="00FF00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761809" y="1562085"/>
            <a:ext cx="7664831" cy="258921"/>
            <a:chOff x="730250" y="1765300"/>
            <a:chExt cx="7664831" cy="258921"/>
          </a:xfrm>
        </p:grpSpPr>
        <p:sp>
          <p:nvSpPr>
            <p:cNvPr id="61" name="TextBox 6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8329605" y="798270"/>
            <a:ext cx="928459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1 </a:t>
            </a:r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+55 -54</a:t>
            </a:r>
            <a:endParaRPr lang="en-US" sz="1400" dirty="0">
              <a:solidFill>
                <a:srgbClr val="0000FF"/>
              </a:solidFill>
            </a:endParaRPr>
          </a:p>
          <a:p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2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+54 -55</a:t>
            </a:r>
            <a:endParaRPr lang="en-US" sz="1400" dirty="0" smtClean="0">
              <a:solidFill>
                <a:srgbClr val="0000FF"/>
              </a:solidFill>
            </a:endParaRPr>
          </a:p>
          <a:p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3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+63 -46</a:t>
            </a:r>
            <a:endParaRPr lang="en-US" sz="1400" dirty="0" smtClean="0">
              <a:solidFill>
                <a:srgbClr val="0000FF"/>
              </a:solidFill>
            </a:endParaRPr>
          </a:p>
          <a:p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4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+46 -63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160" name="Group 159"/>
          <p:cNvGrpSpPr/>
          <p:nvPr/>
        </p:nvGrpSpPr>
        <p:grpSpPr>
          <a:xfrm>
            <a:off x="744877" y="4195222"/>
            <a:ext cx="7664831" cy="258921"/>
            <a:chOff x="730250" y="1765300"/>
            <a:chExt cx="7664831" cy="258921"/>
          </a:xfrm>
        </p:grpSpPr>
        <p:sp>
          <p:nvSpPr>
            <p:cNvPr id="161" name="TextBox 16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736410" y="3772603"/>
            <a:ext cx="7664831" cy="258921"/>
            <a:chOff x="730250" y="1765300"/>
            <a:chExt cx="7664831" cy="258921"/>
          </a:xfrm>
        </p:grpSpPr>
        <p:sp>
          <p:nvSpPr>
            <p:cNvPr id="174" name="TextBox 173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188" name="TextBox 187"/>
          <p:cNvSpPr txBox="1"/>
          <p:nvPr/>
        </p:nvSpPr>
        <p:spPr>
          <a:xfrm>
            <a:off x="8270338" y="3653958"/>
            <a:ext cx="300082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CC66"/>
                </a:solidFill>
              </a:rPr>
              <a:t>4</a:t>
            </a:r>
          </a:p>
          <a:p>
            <a:endParaRPr lang="en-US" sz="1400" dirty="0" smtClean="0">
              <a:solidFill>
                <a:srgbClr val="FFCC66"/>
              </a:solidFill>
            </a:endParaRPr>
          </a:p>
          <a:p>
            <a:r>
              <a:rPr lang="en-US" sz="1400" dirty="0" smtClean="0">
                <a:solidFill>
                  <a:srgbClr val="FFCC66"/>
                </a:solidFill>
              </a:rPr>
              <a:t>3 </a:t>
            </a:r>
            <a:r>
              <a:rPr lang="en-US" sz="1400" dirty="0" smtClean="0">
                <a:solidFill>
                  <a:srgbClr val="FFCC66"/>
                </a:solidFill>
              </a:rPr>
              <a:t> </a:t>
            </a:r>
            <a:endParaRPr lang="en-US" sz="1400" dirty="0" smtClean="0">
              <a:solidFill>
                <a:srgbClr val="FFCC66"/>
              </a:solidFill>
            </a:endParaRPr>
          </a:p>
          <a:p>
            <a:endParaRPr lang="en-US" sz="1400" dirty="0">
              <a:solidFill>
                <a:srgbClr val="FFCC66"/>
              </a:solidFill>
            </a:endParaRPr>
          </a:p>
          <a:p>
            <a:r>
              <a:rPr lang="en-US" sz="1400" dirty="0">
                <a:solidFill>
                  <a:srgbClr val="FFCC66"/>
                </a:solidFill>
              </a:rPr>
              <a:t>2</a:t>
            </a:r>
            <a:r>
              <a:rPr lang="en-US" sz="1400" dirty="0" smtClean="0">
                <a:solidFill>
                  <a:srgbClr val="FFCC66"/>
                </a:solidFill>
              </a:rPr>
              <a:t>  </a:t>
            </a:r>
            <a:endParaRPr lang="en-US" sz="1400" dirty="0" smtClean="0">
              <a:solidFill>
                <a:srgbClr val="FFCC66"/>
              </a:solidFill>
            </a:endParaRPr>
          </a:p>
          <a:p>
            <a:endParaRPr lang="en-US" sz="1400" dirty="0">
              <a:solidFill>
                <a:srgbClr val="FFCC66"/>
              </a:solidFill>
            </a:endParaRPr>
          </a:p>
          <a:p>
            <a:r>
              <a:rPr lang="en-US" sz="1400" dirty="0">
                <a:solidFill>
                  <a:srgbClr val="FFCC66"/>
                </a:solidFill>
              </a:rPr>
              <a:t>1</a:t>
            </a:r>
            <a:r>
              <a:rPr lang="en-US" sz="1400" dirty="0" smtClean="0">
                <a:solidFill>
                  <a:srgbClr val="FFCC66"/>
                </a:solidFill>
              </a:rPr>
              <a:t>  </a:t>
            </a:r>
            <a:endParaRPr lang="en-US" sz="1400" dirty="0">
              <a:solidFill>
                <a:srgbClr val="FFCC66"/>
              </a:solidFill>
            </a:endParaRPr>
          </a:p>
        </p:txBody>
      </p:sp>
      <p:grpSp>
        <p:nvGrpSpPr>
          <p:cNvPr id="219" name="Group 218"/>
          <p:cNvGrpSpPr/>
          <p:nvPr/>
        </p:nvGrpSpPr>
        <p:grpSpPr>
          <a:xfrm>
            <a:off x="721063" y="4636994"/>
            <a:ext cx="7664831" cy="258921"/>
            <a:chOff x="730250" y="1765300"/>
            <a:chExt cx="7664831" cy="258921"/>
          </a:xfrm>
        </p:grpSpPr>
        <p:sp>
          <p:nvSpPr>
            <p:cNvPr id="220" name="TextBox 219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729528" y="5041273"/>
            <a:ext cx="7664831" cy="258921"/>
            <a:chOff x="730250" y="1765300"/>
            <a:chExt cx="7664831" cy="258921"/>
          </a:xfrm>
        </p:grpSpPr>
        <p:sp>
          <p:nvSpPr>
            <p:cNvPr id="233" name="TextBox 232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245" name="TextBox 244"/>
          <p:cNvSpPr txBox="1"/>
          <p:nvPr/>
        </p:nvSpPr>
        <p:spPr>
          <a:xfrm>
            <a:off x="150813" y="6024568"/>
            <a:ext cx="360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green bunches: </a:t>
            </a:r>
            <a:r>
              <a:rPr lang="en-US" dirty="0" smtClean="0"/>
              <a:t>empty bunches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165327" y="3696587"/>
            <a:ext cx="83233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</a:t>
            </a:r>
            <a:r>
              <a:rPr lang="en-US" sz="800" dirty="0" smtClean="0"/>
              <a:t>---</a:t>
            </a:r>
            <a:r>
              <a:rPr lang="en-US" sz="800" dirty="0" smtClean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0|0</a:t>
            </a:r>
            <a:r>
              <a:rPr lang="en-US" sz="800" dirty="0" smtClean="0"/>
              <a:t>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/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-|--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/>
              <a:t>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00FF00"/>
                </a:solidFill>
              </a:rPr>
              <a:t>000000000</a:t>
            </a:r>
            <a:r>
              <a:rPr lang="en-US" sz="800" dirty="0" smtClean="0">
                <a:solidFill>
                  <a:srgbClr val="00FF00"/>
                </a:solidFill>
              </a:rPr>
              <a:t>|</a:t>
            </a:r>
            <a:endParaRPr lang="en-US" sz="800" dirty="0">
              <a:solidFill>
                <a:srgbClr val="00FF00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79841" y="4101190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0|0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00FF00"/>
                </a:solidFill>
              </a:rPr>
              <a:t>000000000</a:t>
            </a:r>
            <a:r>
              <a:rPr lang="en-US" sz="800" dirty="0" smtClean="0">
                <a:solidFill>
                  <a:srgbClr val="00FF00"/>
                </a:solidFill>
              </a:rPr>
              <a:t>|</a:t>
            </a:r>
            <a:endParaRPr lang="en-US" sz="800" dirty="0">
              <a:solidFill>
                <a:srgbClr val="00FF00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58070" y="4553259"/>
            <a:ext cx="83859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0|0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+|-</a:t>
            </a:r>
            <a:r>
              <a:rPr lang="en-US" sz="800" dirty="0">
                <a:solidFill>
                  <a:srgbClr val="00FF00"/>
                </a:solidFill>
              </a:rPr>
              <a:t>000000000|</a:t>
            </a:r>
            <a:endParaRPr lang="en-US" sz="800" dirty="0">
              <a:solidFill>
                <a:srgbClr val="00FF00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58070" y="4949376"/>
            <a:ext cx="83859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0</a:t>
            </a:r>
            <a:r>
              <a:rPr lang="en-US" sz="800" dirty="0" smtClean="0">
                <a:solidFill>
                  <a:srgbClr val="00FF00"/>
                </a:solidFill>
              </a:rPr>
              <a:t>|</a:t>
            </a:r>
            <a:r>
              <a:rPr lang="en-US" sz="800" dirty="0" smtClean="0">
                <a:solidFill>
                  <a:srgbClr val="00FF00"/>
                </a:solidFill>
              </a:rPr>
              <a:t>0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-|+</a:t>
            </a:r>
            <a:r>
              <a:rPr lang="en-US" sz="800" dirty="0">
                <a:solidFill>
                  <a:srgbClr val="00FF00"/>
                </a:solidFill>
              </a:rPr>
              <a:t>000000000|</a:t>
            </a:r>
            <a:endParaRPr lang="en-US" sz="8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13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HAVE 2013 Continued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0813" y="1386121"/>
            <a:ext cx="8154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0</a:t>
            </a:r>
            <a:r>
              <a:rPr lang="en-US" sz="800" dirty="0" smtClean="0">
                <a:solidFill>
                  <a:srgbClr val="00FF00"/>
                </a:solidFill>
              </a:rPr>
              <a:t>|0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000000000|</a:t>
            </a:r>
            <a:endParaRPr lang="en-US" sz="800" dirty="0">
              <a:solidFill>
                <a:srgbClr val="00FF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150813" y="704850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46" name="Group 45"/>
          <p:cNvGrpSpPr/>
          <p:nvPr/>
        </p:nvGrpSpPr>
        <p:grpSpPr>
          <a:xfrm>
            <a:off x="721063" y="1477128"/>
            <a:ext cx="7664831" cy="258921"/>
            <a:chOff x="730250" y="1765300"/>
            <a:chExt cx="7664831" cy="258921"/>
          </a:xfrm>
        </p:grpSpPr>
        <p:sp>
          <p:nvSpPr>
            <p:cNvPr id="47" name="TextBox 46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8297324" y="1371587"/>
            <a:ext cx="540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Blue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173" name="Group 172"/>
          <p:cNvGrpSpPr/>
          <p:nvPr/>
        </p:nvGrpSpPr>
        <p:grpSpPr>
          <a:xfrm>
            <a:off x="736410" y="3547632"/>
            <a:ext cx="7664831" cy="258921"/>
            <a:chOff x="730250" y="1765300"/>
            <a:chExt cx="7664831" cy="258921"/>
          </a:xfrm>
        </p:grpSpPr>
        <p:sp>
          <p:nvSpPr>
            <p:cNvPr id="174" name="TextBox 173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245" name="TextBox 244"/>
          <p:cNvSpPr txBox="1"/>
          <p:nvPr/>
        </p:nvSpPr>
        <p:spPr>
          <a:xfrm>
            <a:off x="150813" y="6024568"/>
            <a:ext cx="360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green bunches: </a:t>
            </a:r>
            <a:r>
              <a:rPr lang="en-US" dirty="0" smtClean="0"/>
              <a:t>empty bunches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165327" y="3696587"/>
            <a:ext cx="83233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</a:t>
            </a:r>
            <a:r>
              <a:rPr lang="en-US" sz="800" dirty="0" smtClean="0"/>
              <a:t>---</a:t>
            </a:r>
            <a:r>
              <a:rPr lang="en-US" sz="800" dirty="0" smtClean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0|0</a:t>
            </a:r>
            <a:r>
              <a:rPr lang="en-US" sz="800" dirty="0" smtClean="0"/>
              <a:t>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/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-|--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----|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>
                <a:solidFill>
                  <a:srgbClr val="00FF00"/>
                </a:solidFill>
              </a:rPr>
              <a:t>000000000</a:t>
            </a:r>
            <a:r>
              <a:rPr lang="en-US" sz="800" dirty="0" smtClean="0">
                <a:solidFill>
                  <a:srgbClr val="00FF00"/>
                </a:solidFill>
              </a:rPr>
              <a:t>|</a:t>
            </a:r>
            <a:endParaRPr lang="en-US" sz="800" dirty="0">
              <a:solidFill>
                <a:srgbClr val="00FF00"/>
              </a:solidFill>
            </a:endParaRPr>
          </a:p>
        </p:txBody>
      </p:sp>
      <p:grpSp>
        <p:nvGrpSpPr>
          <p:cNvPr id="124" name="Group 123"/>
          <p:cNvGrpSpPr/>
          <p:nvPr/>
        </p:nvGrpSpPr>
        <p:grpSpPr>
          <a:xfrm>
            <a:off x="715849" y="944022"/>
            <a:ext cx="7664831" cy="258921"/>
            <a:chOff x="730250" y="1765300"/>
            <a:chExt cx="7664831" cy="258921"/>
          </a:xfrm>
        </p:grpSpPr>
        <p:sp>
          <p:nvSpPr>
            <p:cNvPr id="126" name="TextBox 125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150813" y="1089471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0|0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00FF00"/>
                </a:solidFill>
              </a:rPr>
              <a:t>000000000</a:t>
            </a:r>
            <a:r>
              <a:rPr lang="en-US" sz="800" dirty="0" smtClean="0">
                <a:solidFill>
                  <a:srgbClr val="00FF00"/>
                </a:solidFill>
              </a:rPr>
              <a:t>|</a:t>
            </a:r>
            <a:endParaRPr lang="en-US" sz="800" dirty="0">
              <a:solidFill>
                <a:srgbClr val="00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5327" y="1857609"/>
            <a:ext cx="866661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++++|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--|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000000000</a:t>
            </a:r>
            <a:r>
              <a:rPr lang="en-US" sz="800" dirty="0" smtClean="0">
                <a:solidFill>
                  <a:srgbClr val="00FF00"/>
                </a:solidFill>
              </a:rPr>
              <a:t>|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--|--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0|0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|--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++++|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----|</a:t>
            </a:r>
            <a:endParaRPr lang="en-US" sz="800" dirty="0">
              <a:solidFill>
                <a:srgbClr val="00FF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34912" y="1945513"/>
            <a:ext cx="7628275" cy="266177"/>
            <a:chOff x="734912" y="1945513"/>
            <a:chExt cx="7628275" cy="266177"/>
          </a:xfrm>
        </p:grpSpPr>
        <p:sp>
          <p:nvSpPr>
            <p:cNvPr id="202" name="TextBox 201"/>
            <p:cNvSpPr txBox="1"/>
            <p:nvPr/>
          </p:nvSpPr>
          <p:spPr>
            <a:xfrm>
              <a:off x="734912" y="1959119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350862" y="1959119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2023962" y="1965469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2678012" y="1965469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3386478" y="195186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4046878" y="195821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707278" y="195821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5367678" y="194551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6034428" y="195186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6694828" y="195186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7355228" y="195821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8021978" y="195186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</p:grpSp>
      <p:sp>
        <p:nvSpPr>
          <p:cNvPr id="214" name="TextBox 213"/>
          <p:cNvSpPr txBox="1"/>
          <p:nvPr/>
        </p:nvSpPr>
        <p:spPr>
          <a:xfrm>
            <a:off x="8202206" y="857537"/>
            <a:ext cx="10071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PHENIX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8207821" y="1677594"/>
            <a:ext cx="7904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STAR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9659" y="413661"/>
            <a:ext cx="548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0813" y="4354064"/>
            <a:ext cx="850695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----|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++|</a:t>
            </a:r>
            <a:r>
              <a:rPr lang="en-US" sz="800" dirty="0"/>
              <a:t>----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00FF00"/>
                </a:solidFill>
              </a:rPr>
              <a:t>000000000</a:t>
            </a:r>
            <a:r>
              <a:rPr lang="en-US" sz="800" dirty="0" smtClean="0">
                <a:solidFill>
                  <a:srgbClr val="00FF00"/>
                </a:solidFill>
              </a:rPr>
              <a:t>|</a:t>
            </a:r>
            <a:r>
              <a:rPr lang="en-US" sz="800" dirty="0"/>
              <a:t>----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--|--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----</a:t>
            </a:r>
            <a:r>
              <a:rPr lang="en-US" sz="800" dirty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00FF00"/>
                </a:solidFill>
              </a:rPr>
              <a:t>0|0</a:t>
            </a:r>
            <a:r>
              <a:rPr lang="en-US" sz="800" dirty="0"/>
              <a:t>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--|--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----</a:t>
            </a:r>
            <a:r>
              <a:rPr lang="en-US" sz="800" dirty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--|--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----|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----</a:t>
            </a:r>
            <a:r>
              <a:rPr lang="en-US" sz="800" dirty="0">
                <a:solidFill>
                  <a:srgbClr val="FF00FF"/>
                </a:solidFill>
              </a:rPr>
              <a:t>++++|</a:t>
            </a:r>
            <a:endParaRPr lang="en-US" sz="800" dirty="0"/>
          </a:p>
        </p:txBody>
      </p:sp>
      <p:grpSp>
        <p:nvGrpSpPr>
          <p:cNvPr id="216" name="Group 215"/>
          <p:cNvGrpSpPr/>
          <p:nvPr/>
        </p:nvGrpSpPr>
        <p:grpSpPr>
          <a:xfrm>
            <a:off x="720398" y="4441971"/>
            <a:ext cx="7628275" cy="266177"/>
            <a:chOff x="734912" y="1945513"/>
            <a:chExt cx="7628275" cy="266177"/>
          </a:xfrm>
        </p:grpSpPr>
        <p:sp>
          <p:nvSpPr>
            <p:cNvPr id="217" name="TextBox 216"/>
            <p:cNvSpPr txBox="1"/>
            <p:nvPr/>
          </p:nvSpPr>
          <p:spPr>
            <a:xfrm>
              <a:off x="734912" y="1959119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1350862" y="1959119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2023962" y="1965469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2678012" y="1965469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3386478" y="195186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4046878" y="195821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4707278" y="195821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5367678" y="194551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6034428" y="195186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6694828" y="195186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7355228" y="195821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8021978" y="195186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</p:grpSp>
      <p:sp>
        <p:nvSpPr>
          <p:cNvPr id="256" name="TextBox 255"/>
          <p:cNvSpPr txBox="1"/>
          <p:nvPr/>
        </p:nvSpPr>
        <p:spPr>
          <a:xfrm>
            <a:off x="150813" y="4020464"/>
            <a:ext cx="8154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0</a:t>
            </a:r>
            <a:r>
              <a:rPr lang="en-US" sz="800" dirty="0" smtClean="0">
                <a:solidFill>
                  <a:srgbClr val="00FF00"/>
                </a:solidFill>
              </a:rPr>
              <a:t>|0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000000000|</a:t>
            </a:r>
            <a:endParaRPr lang="en-US" sz="800" dirty="0">
              <a:solidFill>
                <a:srgbClr val="00FF00"/>
              </a:solidFill>
            </a:endParaRPr>
          </a:p>
        </p:txBody>
      </p:sp>
      <p:grpSp>
        <p:nvGrpSpPr>
          <p:cNvPr id="257" name="Group 256"/>
          <p:cNvGrpSpPr/>
          <p:nvPr/>
        </p:nvGrpSpPr>
        <p:grpSpPr>
          <a:xfrm>
            <a:off x="721063" y="4111471"/>
            <a:ext cx="7664831" cy="258921"/>
            <a:chOff x="730250" y="1765300"/>
            <a:chExt cx="7664831" cy="258921"/>
          </a:xfrm>
        </p:grpSpPr>
        <p:sp>
          <p:nvSpPr>
            <p:cNvPr id="258" name="TextBox 25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60" name="TextBox 25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61" name="TextBox 26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68" name="TextBox 26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69" name="TextBox 26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270" name="TextBox 269"/>
          <p:cNvSpPr txBox="1"/>
          <p:nvPr/>
        </p:nvSpPr>
        <p:spPr>
          <a:xfrm>
            <a:off x="8297324" y="4005930"/>
            <a:ext cx="540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Blue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271" name="TextBox 270"/>
          <p:cNvSpPr txBox="1"/>
          <p:nvPr/>
        </p:nvSpPr>
        <p:spPr>
          <a:xfrm>
            <a:off x="8210101" y="3433823"/>
            <a:ext cx="10071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PHENIX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272" name="TextBox 271"/>
          <p:cNvSpPr txBox="1"/>
          <p:nvPr/>
        </p:nvSpPr>
        <p:spPr>
          <a:xfrm>
            <a:off x="8215716" y="4253880"/>
            <a:ext cx="7904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STAR</a:t>
            </a:r>
            <a:endParaRPr lang="en-US" sz="1600" dirty="0">
              <a:solidFill>
                <a:srgbClr val="FFCC66"/>
              </a:solidFill>
            </a:endParaRPr>
          </a:p>
        </p:txBody>
      </p:sp>
      <p:cxnSp>
        <p:nvCxnSpPr>
          <p:cNvPr id="273" name="Straight Arrow Connector 272"/>
          <p:cNvCxnSpPr/>
          <p:nvPr/>
        </p:nvCxnSpPr>
        <p:spPr bwMode="auto">
          <a:xfrm flipV="1">
            <a:off x="150813" y="3266622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4" name="TextBox 273"/>
          <p:cNvSpPr txBox="1"/>
          <p:nvPr/>
        </p:nvSpPr>
        <p:spPr>
          <a:xfrm>
            <a:off x="159659" y="2975433"/>
            <a:ext cx="548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P2: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35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</a:t>
            </a:r>
            <a:r>
              <a:rPr lang="en-US" dirty="0" smtClean="0"/>
              <a:t>What We Want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EB45-469B-C445-A2A6-597CC1D4FAC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7000" y="385219"/>
            <a:ext cx="3625286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spin patterns per beam</a:t>
            </a:r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Blue: </a:t>
            </a:r>
          </a:p>
          <a:p>
            <a:r>
              <a:rPr lang="en-US" dirty="0"/>
              <a:t>1  ++--++--++--  </a:t>
            </a:r>
          </a:p>
          <a:p>
            <a:r>
              <a:rPr lang="en-US" dirty="0"/>
              <a:t>2  --++--++--++</a:t>
            </a:r>
          </a:p>
          <a:p>
            <a:r>
              <a:rPr lang="en-US" dirty="0" smtClean="0"/>
              <a:t>3  -</a:t>
            </a:r>
            <a:r>
              <a:rPr lang="en-US" dirty="0"/>
              <a:t>-++++----++++-</a:t>
            </a:r>
            <a:r>
              <a:rPr lang="en-US" dirty="0" smtClean="0"/>
              <a:t>---++++</a:t>
            </a:r>
            <a:endParaRPr lang="en-US" dirty="0"/>
          </a:p>
          <a:p>
            <a:r>
              <a:rPr lang="en-US" dirty="0" smtClean="0"/>
              <a:t>4  </a:t>
            </a:r>
            <a:r>
              <a:rPr lang="en-US" dirty="0"/>
              <a:t>++----++++----+</a:t>
            </a:r>
            <a:r>
              <a:rPr lang="en-US" dirty="0" smtClean="0"/>
              <a:t>+++----</a:t>
            </a:r>
            <a:endParaRPr lang="en-US" dirty="0"/>
          </a:p>
          <a:p>
            <a:endParaRPr lang="en-US" dirty="0"/>
          </a:p>
          <a:p>
            <a:r>
              <a:rPr lang="en-US" dirty="0" smtClean="0">
                <a:solidFill>
                  <a:srgbClr val="FFCC66"/>
                </a:solidFill>
              </a:rPr>
              <a:t>Yellow:</a:t>
            </a:r>
          </a:p>
          <a:p>
            <a:r>
              <a:rPr lang="en-US" dirty="0"/>
              <a:t>4 </a:t>
            </a:r>
            <a:r>
              <a:rPr lang="en-US" dirty="0" smtClean="0"/>
              <a:t> +</a:t>
            </a:r>
            <a:r>
              <a:rPr lang="en-US" dirty="0"/>
              <a:t>+----++++----++++----</a:t>
            </a:r>
            <a:endParaRPr lang="en-US" dirty="0" smtClean="0"/>
          </a:p>
          <a:p>
            <a:r>
              <a:rPr lang="en-US" dirty="0"/>
              <a:t>3 </a:t>
            </a:r>
            <a:r>
              <a:rPr lang="en-US" dirty="0" smtClean="0"/>
              <a:t> -</a:t>
            </a:r>
            <a:r>
              <a:rPr lang="en-US" dirty="0"/>
              <a:t>-++++----++++----++++</a:t>
            </a:r>
            <a:endParaRPr lang="en-US" dirty="0" smtClean="0"/>
          </a:p>
          <a:p>
            <a:r>
              <a:rPr lang="en-US" dirty="0" smtClean="0"/>
              <a:t>2  -</a:t>
            </a:r>
            <a:r>
              <a:rPr lang="en-US" dirty="0"/>
              <a:t>-++--++--++  </a:t>
            </a:r>
            <a:endParaRPr lang="en-US" dirty="0"/>
          </a:p>
          <a:p>
            <a:r>
              <a:rPr lang="en-US" dirty="0" smtClean="0"/>
              <a:t>1  +</a:t>
            </a:r>
            <a:r>
              <a:rPr lang="en-US" dirty="0"/>
              <a:t>+--++--++-</a:t>
            </a:r>
            <a:r>
              <a:rPr lang="en-US" dirty="0" smtClean="0"/>
              <a:t>-</a:t>
            </a:r>
          </a:p>
          <a:p>
            <a:pPr marL="342900" indent="-342900">
              <a:buAutoNum type="arabicPlain" startAt="4"/>
            </a:pPr>
            <a:endParaRPr lang="en-US" dirty="0" smtClean="0"/>
          </a:p>
          <a:p>
            <a:r>
              <a:rPr lang="en-US" dirty="0" smtClean="0"/>
              <a:t>we will collide</a:t>
            </a:r>
          </a:p>
          <a:p>
            <a:r>
              <a:rPr lang="en-US" dirty="0" smtClean="0"/>
              <a:t>P21</a:t>
            </a:r>
            <a:r>
              <a:rPr lang="en-US" dirty="0" smtClean="0"/>
              <a:t>: </a:t>
            </a:r>
            <a:r>
              <a:rPr lang="en-US" dirty="0" smtClean="0"/>
              <a:t>B1xY3      P25</a:t>
            </a:r>
            <a:r>
              <a:rPr lang="en-US" dirty="0" smtClean="0"/>
              <a:t>: </a:t>
            </a:r>
            <a:r>
              <a:rPr lang="en-US" dirty="0" smtClean="0"/>
              <a:t>B3xY1</a:t>
            </a:r>
            <a:endParaRPr lang="en-US" dirty="0" smtClean="0"/>
          </a:p>
          <a:p>
            <a:r>
              <a:rPr lang="en-US" dirty="0" smtClean="0"/>
              <a:t>P22: B1xY4      P26</a:t>
            </a:r>
            <a:r>
              <a:rPr lang="en-US" dirty="0" smtClean="0"/>
              <a:t>: </a:t>
            </a:r>
            <a:r>
              <a:rPr lang="en-US" dirty="0" smtClean="0"/>
              <a:t>B3xY2</a:t>
            </a:r>
            <a:endParaRPr lang="en-US" dirty="0" smtClean="0"/>
          </a:p>
          <a:p>
            <a:r>
              <a:rPr lang="en-US" dirty="0" smtClean="0"/>
              <a:t>P23</a:t>
            </a:r>
            <a:r>
              <a:rPr lang="en-US" dirty="0" smtClean="0"/>
              <a:t>: </a:t>
            </a:r>
            <a:r>
              <a:rPr lang="en-US" dirty="0" smtClean="0"/>
              <a:t>B2xY3      P27</a:t>
            </a:r>
            <a:r>
              <a:rPr lang="en-US" dirty="0" smtClean="0"/>
              <a:t>: </a:t>
            </a:r>
            <a:r>
              <a:rPr lang="en-US" dirty="0" smtClean="0"/>
              <a:t>B4xY1</a:t>
            </a:r>
            <a:endParaRPr lang="en-US" dirty="0" smtClean="0"/>
          </a:p>
          <a:p>
            <a:r>
              <a:rPr lang="en-US" dirty="0" smtClean="0"/>
              <a:t>P24</a:t>
            </a:r>
            <a:r>
              <a:rPr lang="en-US" dirty="0" smtClean="0"/>
              <a:t>: </a:t>
            </a:r>
            <a:r>
              <a:rPr lang="en-US" dirty="0" smtClean="0"/>
              <a:t>B2xY4      P28</a:t>
            </a:r>
            <a:r>
              <a:rPr lang="en-US" dirty="0" smtClean="0"/>
              <a:t>: </a:t>
            </a:r>
            <a:r>
              <a:rPr lang="en-US" dirty="0" smtClean="0"/>
              <a:t>B4xY2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889500" y="713317"/>
            <a:ext cx="40446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else:</a:t>
            </a:r>
          </a:p>
          <a:p>
            <a:r>
              <a:rPr lang="en-US" dirty="0" smtClean="0"/>
              <a:t>360 buckets, every 3</a:t>
            </a:r>
            <a:r>
              <a:rPr lang="en-US" baseline="30000" dirty="0" smtClean="0"/>
              <a:t>rd</a:t>
            </a:r>
            <a:r>
              <a:rPr lang="en-US" dirty="0" smtClean="0"/>
              <a:t> filled </a:t>
            </a:r>
          </a:p>
          <a:p>
            <a:r>
              <a:rPr lang="en-US" dirty="0" smtClean="0">
                <a:sym typeface="Wingdings"/>
              </a:rPr>
              <a:t> 120 bunches</a:t>
            </a:r>
            <a:endParaRPr lang="en-US" dirty="0" smtClean="0"/>
          </a:p>
          <a:p>
            <a:r>
              <a:rPr lang="en-US" dirty="0" smtClean="0"/>
              <a:t>aboard gaps aligned in PHENIX</a:t>
            </a:r>
          </a:p>
          <a:p>
            <a:r>
              <a:rPr lang="en-US" dirty="0" smtClean="0"/>
              <a:t>               anti-aligned in STAR </a:t>
            </a:r>
          </a:p>
          <a:p>
            <a:r>
              <a:rPr lang="en-US" dirty="0" smtClean="0"/>
              <a:t>bunch 70/71 empty in blue</a:t>
            </a:r>
          </a:p>
          <a:p>
            <a:r>
              <a:rPr lang="en-US" dirty="0" smtClean="0"/>
              <a:t>bunch </a:t>
            </a:r>
            <a:r>
              <a:rPr lang="en-US" dirty="0"/>
              <a:t>3</a:t>
            </a:r>
            <a:r>
              <a:rPr lang="en-US" dirty="0" smtClean="0"/>
              <a:t>0/31 empty in yellow </a:t>
            </a:r>
          </a:p>
          <a:p>
            <a:r>
              <a:rPr lang="en-US" dirty="0"/>
              <a:t> </a:t>
            </a:r>
            <a:r>
              <a:rPr lang="en-US" dirty="0" smtClean="0"/>
              <a:t>      (fixed for e-</a:t>
            </a:r>
            <a:r>
              <a:rPr lang="en-US" dirty="0" err="1" smtClean="0"/>
              <a:t>Lense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270499" y="3354916"/>
            <a:ext cx="2571750" cy="2423583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7842" y="3016248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IP12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3234" y="5782732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IP-6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01066" y="3380316"/>
            <a:ext cx="13716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IP-10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37966" y="3363381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31784" y="5410198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IP-8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76067" y="5422898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IP-4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cxnSp>
        <p:nvCxnSpPr>
          <p:cNvPr id="18" name="Straight Connector 17"/>
          <p:cNvCxnSpPr>
            <a:stCxn id="10" idx="0"/>
            <a:endCxn id="12" idx="0"/>
          </p:cNvCxnSpPr>
          <p:nvPr/>
        </p:nvCxnSpPr>
        <p:spPr bwMode="auto">
          <a:xfrm>
            <a:off x="6556374" y="3354916"/>
            <a:ext cx="40088" cy="24278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0" idx="2"/>
            <a:endCxn id="10" idx="6"/>
          </p:cNvCxnSpPr>
          <p:nvPr/>
        </p:nvCxnSpPr>
        <p:spPr bwMode="auto">
          <a:xfrm>
            <a:off x="5270499" y="4566708"/>
            <a:ext cx="25717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0" idx="7"/>
            <a:endCxn id="10" idx="3"/>
          </p:cNvCxnSpPr>
          <p:nvPr/>
        </p:nvCxnSpPr>
        <p:spPr bwMode="auto">
          <a:xfrm flipH="1">
            <a:off x="5647123" y="3709842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0" idx="1"/>
            <a:endCxn id="10" idx="5"/>
          </p:cNvCxnSpPr>
          <p:nvPr/>
        </p:nvCxnSpPr>
        <p:spPr bwMode="auto">
          <a:xfrm>
            <a:off x="5647123" y="3709842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254816" y="5767917"/>
            <a:ext cx="1686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000FF"/>
                </a:solidFill>
              </a:rPr>
              <a:t>blue clockwise</a:t>
            </a:r>
          </a:p>
          <a:p>
            <a:pPr algn="r"/>
            <a:r>
              <a:rPr lang="en-US" sz="1000" dirty="0" smtClean="0">
                <a:solidFill>
                  <a:srgbClr val="FFCC66"/>
                </a:solidFill>
              </a:rPr>
              <a:t>yellow counter clockwise</a:t>
            </a:r>
            <a:endParaRPr lang="en-US" sz="1000" dirty="0">
              <a:solidFill>
                <a:srgbClr val="FFCC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0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WANT 2013 Spin Pattern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83094" y="812804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150813" y="704850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761811" y="2171689"/>
            <a:ext cx="7664831" cy="258921"/>
            <a:chOff x="730250" y="1765300"/>
            <a:chExt cx="7664831" cy="258921"/>
          </a:xfrm>
        </p:grpSpPr>
        <p:sp>
          <p:nvSpPr>
            <p:cNvPr id="18" name="TextBox 1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91561" y="1214973"/>
            <a:ext cx="830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+--++--++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753344" y="1749070"/>
            <a:ext cx="7664831" cy="258921"/>
            <a:chOff x="730250" y="1765300"/>
            <a:chExt cx="7664831" cy="258921"/>
          </a:xfrm>
        </p:grpSpPr>
        <p:sp>
          <p:nvSpPr>
            <p:cNvPr id="33" name="TextBox 32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183094" y="1670047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----|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---++++--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753344" y="903811"/>
            <a:ext cx="7664831" cy="258921"/>
            <a:chOff x="730250" y="1765300"/>
            <a:chExt cx="7664831" cy="258921"/>
          </a:xfrm>
        </p:grpSpPr>
        <p:sp>
          <p:nvSpPr>
            <p:cNvPr id="47" name="TextBox 46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84648" y="2063727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++++|</a:t>
            </a:r>
            <a:r>
              <a:rPr lang="en-US" sz="800" dirty="0" smtClean="0">
                <a:solidFill>
                  <a:srgbClr val="322F31"/>
                </a:solidFill>
              </a:rPr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00FF00"/>
                </a:solidFill>
              </a:rPr>
              <a:t>-|+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+++----++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761809" y="1308090"/>
            <a:ext cx="7664831" cy="258921"/>
            <a:chOff x="730250" y="1765300"/>
            <a:chExt cx="7664831" cy="258921"/>
          </a:xfrm>
        </p:grpSpPr>
        <p:sp>
          <p:nvSpPr>
            <p:cNvPr id="61" name="TextBox 6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8329605" y="798270"/>
            <a:ext cx="92845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1  5+</a:t>
            </a:r>
            <a:r>
              <a:rPr lang="en-US" sz="1400" dirty="0" smtClean="0">
                <a:solidFill>
                  <a:srgbClr val="0000FF"/>
                </a:solidFill>
              </a:rPr>
              <a:t>6</a:t>
            </a:r>
            <a:r>
              <a:rPr lang="en-US" sz="1400" dirty="0" smtClean="0">
                <a:solidFill>
                  <a:srgbClr val="0000FF"/>
                </a:solidFill>
              </a:rPr>
              <a:t>-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+55 -54</a:t>
            </a:r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2  6</a:t>
            </a:r>
            <a:r>
              <a:rPr lang="en-US" sz="1400" dirty="0" smtClean="0">
                <a:solidFill>
                  <a:srgbClr val="0000FF"/>
                </a:solidFill>
              </a:rPr>
              <a:t>+5</a:t>
            </a:r>
            <a:r>
              <a:rPr lang="en-US" sz="1400" dirty="0" smtClean="0">
                <a:solidFill>
                  <a:srgbClr val="0000FF"/>
                </a:solidFill>
              </a:rPr>
              <a:t>-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+54 -55</a:t>
            </a:r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3  </a:t>
            </a:r>
            <a:r>
              <a:rPr lang="en-US" sz="1400" dirty="0" smtClean="0">
                <a:solidFill>
                  <a:srgbClr val="0000FF"/>
                </a:solidFill>
              </a:rPr>
              <a:t>5+6</a:t>
            </a:r>
            <a:r>
              <a:rPr lang="en-US" sz="1400" dirty="0" smtClean="0">
                <a:solidFill>
                  <a:srgbClr val="0000FF"/>
                </a:solidFill>
              </a:rPr>
              <a:t>-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+55 -54</a:t>
            </a:r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4  </a:t>
            </a:r>
            <a:r>
              <a:rPr lang="en-US" sz="1400" dirty="0" smtClean="0">
                <a:solidFill>
                  <a:srgbClr val="0000FF"/>
                </a:solidFill>
              </a:rPr>
              <a:t>6+5</a:t>
            </a:r>
            <a:r>
              <a:rPr lang="en-US" sz="1400" dirty="0" smtClean="0">
                <a:solidFill>
                  <a:srgbClr val="0000FF"/>
                </a:solidFill>
              </a:rPr>
              <a:t>-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+55 -54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160" name="Group 159"/>
          <p:cNvGrpSpPr/>
          <p:nvPr/>
        </p:nvGrpSpPr>
        <p:grpSpPr>
          <a:xfrm>
            <a:off x="744877" y="4195222"/>
            <a:ext cx="7664831" cy="258921"/>
            <a:chOff x="730250" y="1765300"/>
            <a:chExt cx="7664831" cy="258921"/>
          </a:xfrm>
        </p:grpSpPr>
        <p:sp>
          <p:nvSpPr>
            <p:cNvPr id="161" name="TextBox 16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736410" y="3772603"/>
            <a:ext cx="7664831" cy="258921"/>
            <a:chOff x="730250" y="1765300"/>
            <a:chExt cx="7664831" cy="258921"/>
          </a:xfrm>
        </p:grpSpPr>
        <p:sp>
          <p:nvSpPr>
            <p:cNvPr id="174" name="TextBox 173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186" name="TextBox 185"/>
          <p:cNvSpPr txBox="1"/>
          <p:nvPr/>
        </p:nvSpPr>
        <p:spPr>
          <a:xfrm>
            <a:off x="166160" y="3693580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----|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00FF00"/>
                </a:solidFill>
              </a:rPr>
              <a:t>---+++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/>
          </a:p>
        </p:txBody>
      </p:sp>
      <p:sp>
        <p:nvSpPr>
          <p:cNvPr id="187" name="TextBox 186"/>
          <p:cNvSpPr txBox="1"/>
          <p:nvPr/>
        </p:nvSpPr>
        <p:spPr>
          <a:xfrm>
            <a:off x="167714" y="4087260"/>
            <a:ext cx="83444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++++|</a:t>
            </a:r>
            <a:r>
              <a:rPr lang="en-US" sz="800" dirty="0" smtClean="0">
                <a:solidFill>
                  <a:srgbClr val="322F31"/>
                </a:solidFill>
              </a:rPr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00FF00"/>
                </a:solidFill>
              </a:rPr>
              <a:t>-|+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++----+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8270338" y="3653958"/>
            <a:ext cx="88825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CC66"/>
                </a:solidFill>
              </a:rPr>
              <a:t>3</a:t>
            </a:r>
            <a:r>
              <a:rPr lang="en-US" sz="1400" dirty="0" smtClean="0">
                <a:solidFill>
                  <a:srgbClr val="FFCC66"/>
                </a:solidFill>
              </a:rPr>
              <a:t>  5</a:t>
            </a:r>
            <a:r>
              <a:rPr lang="en-US" sz="1400" dirty="0" smtClean="0">
                <a:solidFill>
                  <a:srgbClr val="FFCC66"/>
                </a:solidFill>
              </a:rPr>
              <a:t>+</a:t>
            </a:r>
            <a:r>
              <a:rPr lang="en-US" sz="1400" dirty="0">
                <a:solidFill>
                  <a:srgbClr val="FFCC66"/>
                </a:solidFill>
              </a:rPr>
              <a:t>6</a:t>
            </a:r>
            <a:r>
              <a:rPr lang="en-US" sz="1400" dirty="0" smtClean="0">
                <a:solidFill>
                  <a:srgbClr val="FFCC66"/>
                </a:solidFill>
              </a:rPr>
              <a:t>-</a:t>
            </a:r>
          </a:p>
          <a:p>
            <a:endParaRPr lang="en-US" sz="1400" dirty="0" smtClean="0">
              <a:solidFill>
                <a:srgbClr val="FFCC66"/>
              </a:solidFill>
            </a:endParaRPr>
          </a:p>
          <a:p>
            <a:r>
              <a:rPr lang="en-US" sz="1400" dirty="0">
                <a:solidFill>
                  <a:srgbClr val="FFCC66"/>
                </a:solidFill>
              </a:rPr>
              <a:t>4</a:t>
            </a:r>
            <a:r>
              <a:rPr lang="en-US" sz="1400" dirty="0" smtClean="0">
                <a:solidFill>
                  <a:srgbClr val="FFCC66"/>
                </a:solidFill>
              </a:rPr>
              <a:t>  6</a:t>
            </a:r>
            <a:r>
              <a:rPr lang="en-US" sz="1400" dirty="0" smtClean="0">
                <a:solidFill>
                  <a:srgbClr val="FFCC66"/>
                </a:solidFill>
              </a:rPr>
              <a:t>+</a:t>
            </a:r>
            <a:r>
              <a:rPr lang="en-US" sz="1400" dirty="0">
                <a:solidFill>
                  <a:srgbClr val="FFCC66"/>
                </a:solidFill>
              </a:rPr>
              <a:t>5</a:t>
            </a:r>
            <a:r>
              <a:rPr lang="en-US" sz="1400" dirty="0" smtClean="0">
                <a:solidFill>
                  <a:srgbClr val="FFCC66"/>
                </a:solidFill>
              </a:rPr>
              <a:t>-</a:t>
            </a:r>
          </a:p>
          <a:p>
            <a:endParaRPr lang="en-US" sz="1400" dirty="0">
              <a:solidFill>
                <a:srgbClr val="FFCC66"/>
              </a:solidFill>
            </a:endParaRPr>
          </a:p>
          <a:p>
            <a:r>
              <a:rPr lang="en-US" sz="1400" dirty="0">
                <a:solidFill>
                  <a:srgbClr val="FFCC66"/>
                </a:solidFill>
              </a:rPr>
              <a:t>1</a:t>
            </a:r>
            <a:r>
              <a:rPr lang="en-US" sz="1400" dirty="0" smtClean="0">
                <a:solidFill>
                  <a:srgbClr val="FFCC66"/>
                </a:solidFill>
              </a:rPr>
              <a:t>  </a:t>
            </a:r>
            <a:r>
              <a:rPr lang="en-US" sz="1400" dirty="0" smtClean="0">
                <a:solidFill>
                  <a:srgbClr val="FFCC66"/>
                </a:solidFill>
              </a:rPr>
              <a:t>5+6-</a:t>
            </a:r>
          </a:p>
          <a:p>
            <a:endParaRPr lang="en-US" sz="1400" dirty="0">
              <a:solidFill>
                <a:srgbClr val="FFCC66"/>
              </a:solidFill>
            </a:endParaRPr>
          </a:p>
          <a:p>
            <a:r>
              <a:rPr lang="en-US" sz="1400" dirty="0">
                <a:solidFill>
                  <a:srgbClr val="FFCC66"/>
                </a:solidFill>
              </a:rPr>
              <a:t>2</a:t>
            </a:r>
            <a:r>
              <a:rPr lang="en-US" sz="1400" dirty="0" smtClean="0">
                <a:solidFill>
                  <a:srgbClr val="FFCC66"/>
                </a:solidFill>
              </a:rPr>
              <a:t>  </a:t>
            </a:r>
            <a:r>
              <a:rPr lang="en-US" sz="1400" dirty="0" smtClean="0">
                <a:solidFill>
                  <a:srgbClr val="FFCC66"/>
                </a:solidFill>
              </a:rPr>
              <a:t>6+5-</a:t>
            </a:r>
            <a:endParaRPr lang="en-US" sz="1400" dirty="0">
              <a:solidFill>
                <a:srgbClr val="FFCC66"/>
              </a:solidFill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187098" y="4536321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195565" y="4938490"/>
            <a:ext cx="830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+--++--++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219" name="Group 218"/>
          <p:cNvGrpSpPr/>
          <p:nvPr/>
        </p:nvGrpSpPr>
        <p:grpSpPr>
          <a:xfrm>
            <a:off x="757348" y="4627328"/>
            <a:ext cx="7664831" cy="258921"/>
            <a:chOff x="730250" y="1765300"/>
            <a:chExt cx="7664831" cy="258921"/>
          </a:xfrm>
        </p:grpSpPr>
        <p:sp>
          <p:nvSpPr>
            <p:cNvPr id="220" name="TextBox 219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765813" y="5031607"/>
            <a:ext cx="7664831" cy="258921"/>
            <a:chOff x="730250" y="1765300"/>
            <a:chExt cx="7664831" cy="258921"/>
          </a:xfrm>
        </p:grpSpPr>
        <p:sp>
          <p:nvSpPr>
            <p:cNvPr id="233" name="TextBox 232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245" name="TextBox 244"/>
          <p:cNvSpPr txBox="1"/>
          <p:nvPr/>
        </p:nvSpPr>
        <p:spPr>
          <a:xfrm>
            <a:off x="150813" y="6219309"/>
            <a:ext cx="360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green bunches: </a:t>
            </a:r>
            <a:r>
              <a:rPr lang="en-US" dirty="0" smtClean="0"/>
              <a:t>empty bunches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42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013 </a:t>
            </a:r>
            <a:r>
              <a:rPr lang="en-US" dirty="0" smtClean="0"/>
              <a:t>Continued WHAT we WANT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6214" y="1854205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/>
              <a:t>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150813" y="1229784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7" name="Group 6"/>
          <p:cNvGrpSpPr/>
          <p:nvPr/>
        </p:nvGrpSpPr>
        <p:grpSpPr>
          <a:xfrm>
            <a:off x="746464" y="1945212"/>
            <a:ext cx="7664831" cy="258921"/>
            <a:chOff x="730250" y="1765300"/>
            <a:chExt cx="7664831" cy="258921"/>
          </a:xfrm>
        </p:grpSpPr>
        <p:sp>
          <p:nvSpPr>
            <p:cNvPr id="8" name="TextBox 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29530" y="1351121"/>
            <a:ext cx="7664831" cy="258921"/>
            <a:chOff x="730250" y="1765300"/>
            <a:chExt cx="7664831" cy="258921"/>
          </a:xfrm>
        </p:grpSpPr>
        <p:sp>
          <p:nvSpPr>
            <p:cNvPr id="21" name="TextBox 2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59280" y="1475306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----|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00FF00"/>
                </a:solidFill>
              </a:rPr>
              <a:t>---+++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/>
          </a:p>
        </p:txBody>
      </p:sp>
      <p:sp>
        <p:nvSpPr>
          <p:cNvPr id="47" name="TextBox 46"/>
          <p:cNvSpPr txBox="1"/>
          <p:nvPr/>
        </p:nvSpPr>
        <p:spPr>
          <a:xfrm>
            <a:off x="167747" y="2262721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00FF00"/>
                </a:solidFill>
              </a:rPr>
              <a:t>---+++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----|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rgbClr val="00FF00"/>
                </a:solidFill>
              </a:rPr>
              <a:t>+|-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--|--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----|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++++|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--|</a:t>
            </a:r>
            <a:endParaRPr lang="en-US" sz="8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738004" y="2358004"/>
            <a:ext cx="7628894" cy="258921"/>
            <a:chOff x="730250" y="1765300"/>
            <a:chExt cx="7628894" cy="258921"/>
          </a:xfrm>
        </p:grpSpPr>
        <p:sp>
          <p:nvSpPr>
            <p:cNvPr id="49" name="TextBox 48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906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0510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711450" y="17653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1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3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4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5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690785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6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55418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7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017935" y="176953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8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150813" y="872066"/>
            <a:ext cx="2018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P21</a:t>
            </a:r>
            <a:r>
              <a:rPr lang="en-US" dirty="0" smtClean="0"/>
              <a:t>: as example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8256581" y="1769530"/>
            <a:ext cx="642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Blue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229592" y="1227649"/>
            <a:ext cx="10071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PHENIX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04189" y="2192872"/>
            <a:ext cx="7904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STAR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37067" y="2946401"/>
            <a:ext cx="8254333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        Dropped </a:t>
            </a:r>
            <a:r>
              <a:rPr lang="en-US" dirty="0">
                <a:solidFill>
                  <a:srgbClr val="008000"/>
                </a:solidFill>
              </a:rPr>
              <a:t>Bunches                   Colliding </a:t>
            </a:r>
            <a:r>
              <a:rPr lang="en-US" dirty="0" smtClean="0">
                <a:solidFill>
                  <a:srgbClr val="008000"/>
                </a:solidFill>
              </a:rPr>
              <a:t>bunches</a:t>
            </a:r>
          </a:p>
          <a:p>
            <a:r>
              <a:rPr lang="en-US" dirty="0" smtClean="0"/>
              <a:t>P21</a:t>
            </a:r>
            <a:r>
              <a:rPr lang="en-US" dirty="0" smtClean="0"/>
              <a:t>:     </a:t>
            </a:r>
            <a:r>
              <a:rPr lang="en-US" dirty="0" smtClean="0">
                <a:solidFill>
                  <a:srgbClr val="FFCC66"/>
                </a:solidFill>
              </a:rPr>
              <a:t>Y3:</a:t>
            </a:r>
            <a:r>
              <a:rPr lang="en-US" dirty="0" smtClean="0"/>
              <a:t> </a:t>
            </a:r>
            <a:r>
              <a:rPr lang="en-US" dirty="0" smtClean="0"/>
              <a:t>5+/6- </a:t>
            </a:r>
            <a:r>
              <a:rPr lang="en-US" dirty="0" smtClean="0">
                <a:solidFill>
                  <a:srgbClr val="0000FF"/>
                </a:solidFill>
              </a:rPr>
              <a:t>B1:</a:t>
            </a:r>
            <a:r>
              <a:rPr lang="en-US" dirty="0" smtClean="0"/>
              <a:t> </a:t>
            </a:r>
            <a:r>
              <a:rPr lang="en-US" dirty="0" smtClean="0"/>
              <a:t>5+/6-    STAR: 100x100   PHENIX: 107x107</a:t>
            </a:r>
          </a:p>
          <a:p>
            <a:r>
              <a:rPr lang="en-US" dirty="0" smtClean="0"/>
              <a:t>P22</a:t>
            </a:r>
            <a:r>
              <a:rPr lang="en-US" dirty="0" smtClean="0"/>
              <a:t>:     </a:t>
            </a:r>
            <a:r>
              <a:rPr lang="en-US" dirty="0" smtClean="0">
                <a:solidFill>
                  <a:srgbClr val="FFCC66"/>
                </a:solidFill>
              </a:rPr>
              <a:t>Y4:</a:t>
            </a:r>
            <a:r>
              <a:rPr lang="en-US" dirty="0" smtClean="0"/>
              <a:t> 6</a:t>
            </a:r>
            <a:r>
              <a:rPr lang="en-US" dirty="0" smtClean="0"/>
              <a:t>+/5- </a:t>
            </a:r>
            <a:r>
              <a:rPr lang="en-US" dirty="0" smtClean="0">
                <a:solidFill>
                  <a:srgbClr val="0000FF"/>
                </a:solidFill>
              </a:rPr>
              <a:t>B1:</a:t>
            </a:r>
            <a:r>
              <a:rPr lang="en-US" dirty="0" smtClean="0"/>
              <a:t> 5+/6-    </a:t>
            </a:r>
            <a:r>
              <a:rPr lang="en-US" dirty="0" smtClean="0"/>
              <a:t>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      </a:t>
            </a:r>
          </a:p>
          <a:p>
            <a:r>
              <a:rPr lang="en-US" dirty="0" smtClean="0"/>
              <a:t>P23</a:t>
            </a:r>
            <a:r>
              <a:rPr lang="en-US" dirty="0" smtClean="0"/>
              <a:t>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 smtClean="0">
                <a:solidFill>
                  <a:srgbClr val="FFCC66"/>
                </a:solidFill>
              </a:rPr>
              <a:t>Y3:</a:t>
            </a:r>
            <a:r>
              <a:rPr lang="en-US" dirty="0" smtClean="0"/>
              <a:t> </a:t>
            </a:r>
            <a:r>
              <a:rPr lang="en-US" dirty="0"/>
              <a:t>5</a:t>
            </a:r>
            <a:r>
              <a:rPr lang="en-US" dirty="0" smtClean="0"/>
              <a:t>+/6- </a:t>
            </a:r>
            <a:r>
              <a:rPr lang="en-US" dirty="0" smtClean="0">
                <a:solidFill>
                  <a:srgbClr val="0000FF"/>
                </a:solidFill>
              </a:rPr>
              <a:t>B2:</a:t>
            </a:r>
            <a:r>
              <a:rPr lang="en-US" dirty="0" smtClean="0"/>
              <a:t> </a:t>
            </a:r>
            <a:r>
              <a:rPr lang="en-US" dirty="0"/>
              <a:t>6</a:t>
            </a:r>
            <a:r>
              <a:rPr lang="en-US" dirty="0" smtClean="0"/>
              <a:t>+/5-    </a:t>
            </a:r>
            <a:r>
              <a:rPr lang="en-US" dirty="0" smtClean="0"/>
              <a:t>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</a:p>
          <a:p>
            <a:r>
              <a:rPr lang="en-US" dirty="0" smtClean="0"/>
              <a:t>P24</a:t>
            </a:r>
            <a:r>
              <a:rPr lang="en-US" dirty="0" smtClean="0"/>
              <a:t>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 smtClean="0">
                <a:solidFill>
                  <a:srgbClr val="FFCC66"/>
                </a:solidFill>
              </a:rPr>
              <a:t>Y4:</a:t>
            </a:r>
            <a:r>
              <a:rPr lang="en-US" dirty="0" smtClean="0"/>
              <a:t> </a:t>
            </a:r>
            <a:r>
              <a:rPr lang="en-US" dirty="0" smtClean="0"/>
              <a:t>6+/5- </a:t>
            </a:r>
            <a:r>
              <a:rPr lang="en-US" dirty="0" smtClean="0">
                <a:solidFill>
                  <a:srgbClr val="0000FF"/>
                </a:solidFill>
              </a:rPr>
              <a:t>B2:</a:t>
            </a:r>
            <a:r>
              <a:rPr lang="en-US" dirty="0" smtClean="0"/>
              <a:t> </a:t>
            </a:r>
            <a:r>
              <a:rPr lang="en-US" dirty="0"/>
              <a:t>6</a:t>
            </a:r>
            <a:r>
              <a:rPr lang="en-US" dirty="0" smtClean="0"/>
              <a:t>+/5-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</a:p>
          <a:p>
            <a:endParaRPr lang="en-US" dirty="0"/>
          </a:p>
          <a:p>
            <a:r>
              <a:rPr lang="en-US" dirty="0" smtClean="0"/>
              <a:t>P25</a:t>
            </a:r>
            <a:r>
              <a:rPr lang="en-US" dirty="0" smtClean="0"/>
              <a:t>:     </a:t>
            </a:r>
            <a:r>
              <a:rPr lang="en-US" dirty="0" smtClean="0">
                <a:solidFill>
                  <a:srgbClr val="FFCC66"/>
                </a:solidFill>
              </a:rPr>
              <a:t>Y1:</a:t>
            </a:r>
            <a:r>
              <a:rPr lang="en-US" dirty="0" smtClean="0"/>
              <a:t> </a:t>
            </a:r>
            <a:r>
              <a:rPr lang="en-US" dirty="0"/>
              <a:t>5</a:t>
            </a:r>
            <a:r>
              <a:rPr lang="en-US" dirty="0" smtClean="0"/>
              <a:t>+/6- </a:t>
            </a:r>
            <a:r>
              <a:rPr lang="en-US" dirty="0" smtClean="0">
                <a:solidFill>
                  <a:srgbClr val="0000FF"/>
                </a:solidFill>
              </a:rPr>
              <a:t>B3:</a:t>
            </a:r>
            <a:r>
              <a:rPr lang="en-US" dirty="0" smtClean="0"/>
              <a:t> </a:t>
            </a:r>
            <a:r>
              <a:rPr lang="en-US" dirty="0" smtClean="0"/>
              <a:t>5+/6</a:t>
            </a:r>
            <a:r>
              <a:rPr lang="en-US" dirty="0" smtClean="0"/>
              <a:t>-    </a:t>
            </a:r>
            <a:r>
              <a:rPr lang="en-US" dirty="0" smtClean="0"/>
              <a:t>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  <a:endParaRPr lang="en-US" dirty="0"/>
          </a:p>
          <a:p>
            <a:r>
              <a:rPr lang="en-US" dirty="0" smtClean="0"/>
              <a:t>P26</a:t>
            </a:r>
            <a:r>
              <a:rPr lang="en-US" dirty="0" smtClean="0"/>
              <a:t>:     </a:t>
            </a:r>
            <a:r>
              <a:rPr lang="en-US" dirty="0" smtClean="0">
                <a:solidFill>
                  <a:srgbClr val="FFCC66"/>
                </a:solidFill>
              </a:rPr>
              <a:t>Y2:</a:t>
            </a:r>
            <a:r>
              <a:rPr lang="en-US" dirty="0" smtClean="0"/>
              <a:t> </a:t>
            </a:r>
            <a:r>
              <a:rPr lang="en-US" dirty="0"/>
              <a:t>6</a:t>
            </a:r>
            <a:r>
              <a:rPr lang="en-US" dirty="0" smtClean="0"/>
              <a:t>+/5- </a:t>
            </a:r>
            <a:r>
              <a:rPr lang="en-US" dirty="0" smtClean="0">
                <a:solidFill>
                  <a:srgbClr val="0000FF"/>
                </a:solidFill>
              </a:rPr>
              <a:t>B3:</a:t>
            </a:r>
            <a:r>
              <a:rPr lang="en-US" dirty="0" smtClean="0"/>
              <a:t> </a:t>
            </a:r>
            <a:r>
              <a:rPr lang="en-US" dirty="0"/>
              <a:t>5+/6</a:t>
            </a:r>
            <a:r>
              <a:rPr lang="en-US" dirty="0" smtClean="0"/>
              <a:t>-    </a:t>
            </a:r>
            <a:r>
              <a:rPr lang="en-US" dirty="0" smtClean="0"/>
              <a:t>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       </a:t>
            </a:r>
            <a:endParaRPr lang="en-US" dirty="0"/>
          </a:p>
          <a:p>
            <a:r>
              <a:rPr lang="en-US" dirty="0" smtClean="0"/>
              <a:t>P27</a:t>
            </a:r>
            <a:r>
              <a:rPr lang="en-US" dirty="0" smtClean="0"/>
              <a:t>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 smtClean="0">
                <a:solidFill>
                  <a:srgbClr val="FFCC66"/>
                </a:solidFill>
              </a:rPr>
              <a:t>Y1:</a:t>
            </a:r>
            <a:r>
              <a:rPr lang="en-US" dirty="0" smtClean="0"/>
              <a:t> </a:t>
            </a:r>
            <a:r>
              <a:rPr lang="en-US" dirty="0"/>
              <a:t>5</a:t>
            </a:r>
            <a:r>
              <a:rPr lang="en-US" dirty="0" smtClean="0"/>
              <a:t>+/6- </a:t>
            </a:r>
            <a:r>
              <a:rPr lang="en-US" dirty="0" smtClean="0">
                <a:solidFill>
                  <a:srgbClr val="0000FF"/>
                </a:solidFill>
              </a:rPr>
              <a:t>B4:</a:t>
            </a:r>
            <a:r>
              <a:rPr lang="en-US" dirty="0" smtClean="0"/>
              <a:t> </a:t>
            </a:r>
            <a:r>
              <a:rPr lang="en-US" dirty="0"/>
              <a:t>6+/5</a:t>
            </a:r>
            <a:r>
              <a:rPr lang="en-US" dirty="0" smtClean="0"/>
              <a:t>-    </a:t>
            </a:r>
            <a:r>
              <a:rPr lang="en-US" dirty="0" smtClean="0"/>
              <a:t>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  <a:endParaRPr lang="en-US" dirty="0"/>
          </a:p>
          <a:p>
            <a:r>
              <a:rPr lang="en-US" dirty="0" smtClean="0"/>
              <a:t>P28</a:t>
            </a:r>
            <a:r>
              <a:rPr lang="en-US" dirty="0" smtClean="0"/>
              <a:t>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 smtClean="0">
                <a:solidFill>
                  <a:srgbClr val="FFCC66"/>
                </a:solidFill>
              </a:rPr>
              <a:t>Y2:</a:t>
            </a:r>
            <a:r>
              <a:rPr lang="en-US" dirty="0" smtClean="0"/>
              <a:t> </a:t>
            </a:r>
            <a:r>
              <a:rPr lang="en-US" dirty="0"/>
              <a:t>6</a:t>
            </a:r>
            <a:r>
              <a:rPr lang="en-US" dirty="0" smtClean="0"/>
              <a:t>+/5- </a:t>
            </a:r>
            <a:r>
              <a:rPr lang="en-US" dirty="0" smtClean="0">
                <a:solidFill>
                  <a:srgbClr val="0000FF"/>
                </a:solidFill>
              </a:rPr>
              <a:t>B4:</a:t>
            </a:r>
            <a:r>
              <a:rPr lang="en-US" dirty="0" smtClean="0"/>
              <a:t> </a:t>
            </a:r>
            <a:r>
              <a:rPr lang="en-US" dirty="0" smtClean="0"/>
              <a:t>6+/5</a:t>
            </a:r>
            <a:r>
              <a:rPr lang="en-US" dirty="0" smtClean="0"/>
              <a:t>-    </a:t>
            </a:r>
            <a:r>
              <a:rPr lang="en-US" dirty="0" smtClean="0"/>
              <a:t>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194734" y="6019800"/>
            <a:ext cx="360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green bunches: </a:t>
            </a:r>
            <a:r>
              <a:rPr lang="en-US" dirty="0" smtClean="0"/>
              <a:t>empty bunches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0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43807</TotalTime>
  <Words>4237</Words>
  <Application>Microsoft Macintosh PowerPoint</Application>
  <PresentationFormat>On-screen Show (4:3)</PresentationFormat>
  <Paragraphs>453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2013  Spin Patterns, abort Gaps and so on  </vt:lpstr>
      <vt:lpstr>Issues with the current Spin Patterns</vt:lpstr>
      <vt:lpstr>WHAT We HAVE 2013 Spin Pattern</vt:lpstr>
      <vt:lpstr>WHAT We HAVE 2013 Continued</vt:lpstr>
      <vt:lpstr>2013 What We Want</vt:lpstr>
      <vt:lpstr>WHAT We WANT 2013 Spin Pattern</vt:lpstr>
      <vt:lpstr>2013 Continued WHAT we WANT</vt:lpstr>
    </vt:vector>
  </TitlesOfParts>
  <Company>京都大学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Naohito Saito</dc:creator>
  <cp:lastModifiedBy>Elke-Caroline Aschenauer</cp:lastModifiedBy>
  <cp:revision>1114</cp:revision>
  <cp:lastPrinted>2010-06-10T01:25:59Z</cp:lastPrinted>
  <dcterms:created xsi:type="dcterms:W3CDTF">2011-04-06T15:13:11Z</dcterms:created>
  <dcterms:modified xsi:type="dcterms:W3CDTF">2013-03-20T00:01:36Z</dcterms:modified>
</cp:coreProperties>
</file>