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11"/>
  </p:notesMasterIdLst>
  <p:handoutMasterIdLst>
    <p:handoutMasterId r:id="rId12"/>
  </p:handoutMasterIdLst>
  <p:sldIdLst>
    <p:sldId id="567" r:id="rId2"/>
    <p:sldId id="574" r:id="rId3"/>
    <p:sldId id="568" r:id="rId4"/>
    <p:sldId id="569" r:id="rId5"/>
    <p:sldId id="570" r:id="rId6"/>
    <p:sldId id="571" r:id="rId7"/>
    <p:sldId id="572" r:id="rId8"/>
    <p:sldId id="573" r:id="rId9"/>
    <p:sldId id="575" r:id="rId10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FF"/>
    <a:srgbClr val="400080"/>
    <a:srgbClr val="FF00FF"/>
    <a:srgbClr val="80FF00"/>
    <a:srgbClr val="CCFF66"/>
    <a:srgbClr val="CC66FF"/>
    <a:srgbClr val="66CCFF"/>
    <a:srgbClr val="FFCC66"/>
    <a:srgbClr val="66FF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45" autoAdjust="0"/>
    <p:restoredTop sz="98943" autoAdjust="0"/>
  </p:normalViewPr>
  <p:slideViewPr>
    <p:cSldViewPr snapToGrid="0">
      <p:cViewPr>
        <p:scale>
          <a:sx n="100" d="100"/>
          <a:sy n="100" d="100"/>
        </p:scale>
        <p:origin x="-1056" y="-600"/>
      </p:cViewPr>
      <p:guideLst>
        <p:guide orient="horz" pos="4090"/>
        <p:guide pos="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79" d="100"/>
          <a:sy n="79" d="100"/>
        </p:scale>
        <p:origin x="-2544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46B7F-8DA1-7B48-A56A-4FDC9BE8D490}" type="datetimeFigureOut">
              <a:rPr lang="en-US" smtClean="0"/>
              <a:pPr/>
              <a:t>1/17/13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3A5D9-9C7B-7E44-BC71-9BB7B7E41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4544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fld id="{1BA35DD8-EC9B-BA4D-8381-9F34597E663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9484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NLppt_BG_Title_NewDOElogo_OffSci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6172200" cy="1600200"/>
          </a:xfrm>
        </p:spPr>
        <p:txBody>
          <a:bodyPr anchor="b"/>
          <a:lstStyle>
            <a:lvl1pPr algn="r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286000"/>
            <a:ext cx="6172200" cy="990600"/>
          </a:xfrm>
        </p:spPr>
        <p:txBody>
          <a:bodyPr/>
          <a:lstStyle>
            <a:lvl1pPr marL="0" indent="0" algn="r">
              <a:buFont typeface="Wingdings" pitchFamily="-112" charset="2"/>
              <a:buNone/>
              <a:defRPr sz="19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DNP-2012 HP Town Hall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EEEB45-469B-C445-A2A6-597CC1D4FA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DNP-2012 HP Town Hall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98A5D4-C106-3B44-833F-F6948D88D3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85800"/>
            <a:ext cx="4495800" cy="55626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495800" cy="55626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DNP-2012 HP Town Hall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06856E-079A-7243-9D3B-2823E9335D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DNP-2012 HP Town Hall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C2DFF1-6A7E-5841-980E-96BA788216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DNP-2012 HP Town Hall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F278B1-1B8B-1E49-8C17-9FA8E63349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DNP-2012 HP Town Hall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66AF53-9C22-8E40-908A-50D959F8CC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REVBG_Slide4_Blue"/>
          <p:cNvPicPr>
            <a:picLocks noChangeAspect="1" noChangeArrowheads="1"/>
          </p:cNvPicPr>
          <p:nvPr userDrawn="1"/>
        </p:nvPicPr>
        <p:blipFill>
          <a:blip r:embed="rId9"/>
          <a:srcRect/>
          <a:stretch>
            <a:fillRect/>
          </a:stretch>
        </p:blipFill>
        <p:spPr bwMode="auto">
          <a:xfrm>
            <a:off x="0" y="10583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166" y="6489700"/>
            <a:ext cx="609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0000FF"/>
                </a:solidFill>
                <a:latin typeface="Comic Sans MS"/>
                <a:cs typeface="Comic Sans MS"/>
              </a:defRPr>
            </a:lvl1pPr>
          </a:lstStyle>
          <a:p>
            <a:fld id="{646CCB68-4FAD-1042-A2AE-74D95A5F5F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44833" y="6487583"/>
            <a:ext cx="1676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0000FF"/>
                </a:solidFill>
                <a:latin typeface="Comic Sans MS"/>
                <a:cs typeface="Comic Sans MS"/>
              </a:defRPr>
            </a:lvl1pPr>
          </a:lstStyle>
          <a:p>
            <a:r>
              <a:rPr lang="en-US" smtClean="0"/>
              <a:t>E.C. Aschenauer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60181" y="6483346"/>
            <a:ext cx="2971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0000FF"/>
                </a:solidFill>
                <a:latin typeface="Comic Sans MS"/>
                <a:cs typeface="Comic Sans MS"/>
              </a:defRPr>
            </a:lvl1pPr>
          </a:lstStyle>
          <a:p>
            <a:r>
              <a:rPr lang="en-US" smtClean="0"/>
              <a:t>DNP-2012 HP Town Hall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2000"/>
            <a:ext cx="9144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838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hdr="0" ftr="0"/>
  <p:txStyles>
    <p:titleStyle>
      <a:lvl1pPr algn="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 i="1" cap="all" spc="0">
          <a:ln w="0"/>
          <a:solidFill>
            <a:srgbClr val="0000FF"/>
          </a:solidFill>
          <a:effectLst>
            <a:reflection blurRad="12700" stA="50000" endPos="50000" dist="5000" dir="5400000" sy="-100000" rotWithShape="0"/>
          </a:effectLst>
          <a:latin typeface="Comic Sans MS Bold"/>
          <a:ea typeface="+mj-ea"/>
          <a:cs typeface="Comic Sans MS Bold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100000"/>
        <a:buFont typeface="Wingdings" charset="2"/>
        <a:buChar char="q"/>
        <a:defRPr sz="2200" b="1" i="0">
          <a:solidFill>
            <a:schemeClr val="tx1"/>
          </a:solidFill>
          <a:latin typeface="Comic Sans MS Bold"/>
          <a:ea typeface="+mn-ea"/>
          <a:cs typeface="Comic Sans MS Bold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100000"/>
        <a:buFont typeface="Wingdings" charset="2"/>
        <a:buChar char="Ø"/>
        <a:defRPr sz="2000" b="1" i="0">
          <a:solidFill>
            <a:schemeClr val="tx1"/>
          </a:solidFill>
          <a:latin typeface="Comic Sans MS Bold"/>
          <a:ea typeface="+mn-ea"/>
          <a:cs typeface="Comic Sans MS Bold"/>
        </a:defRPr>
      </a:lvl2pPr>
      <a:lvl3pPr marL="10858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00FF"/>
        </a:buClr>
        <a:buSzPct val="110000"/>
        <a:buFont typeface="Courier New"/>
        <a:buChar char="o"/>
        <a:defRPr b="1" i="0">
          <a:solidFill>
            <a:schemeClr val="tx1"/>
          </a:solidFill>
          <a:latin typeface="Comic Sans MS Bold"/>
          <a:ea typeface="+mn-ea"/>
          <a:cs typeface="Comic Sans MS Bold"/>
        </a:defRPr>
      </a:lvl3pPr>
      <a:lvl4pPr marL="14287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00FF"/>
        </a:buClr>
        <a:buSzPct val="100000"/>
        <a:buFont typeface="Wingdings" charset="2"/>
        <a:buChar char="ü"/>
        <a:defRPr sz="1600" b="1" i="0">
          <a:solidFill>
            <a:schemeClr val="tx1"/>
          </a:solidFill>
          <a:latin typeface="Comic Sans MS Bold"/>
          <a:ea typeface="+mn-ea"/>
          <a:cs typeface="Comic Sans MS Bold"/>
        </a:defRPr>
      </a:lvl4pPr>
      <a:lvl5pPr marL="17716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00FF"/>
        </a:buClr>
        <a:buSzPct val="100000"/>
        <a:buChar char="-"/>
        <a:defRPr sz="1400" b="1" i="0">
          <a:solidFill>
            <a:schemeClr val="tx1"/>
          </a:solidFill>
          <a:latin typeface="Comic Sans MS Bold"/>
          <a:ea typeface="+mn-ea"/>
          <a:cs typeface="Comic Sans MS Bold"/>
        </a:defRPr>
      </a:lvl5pPr>
      <a:lvl6pPr marL="22288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242300" cy="2540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240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2013</a:t>
            </a:r>
            <a:br>
              <a:rPr lang="en-US" sz="240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sz="240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sz="240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sz="240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Spin Patterns, abort Gaps and so on</a:t>
            </a:r>
            <a:br>
              <a:rPr lang="en-US" sz="240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sz="240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sz="240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</a:br>
            <a:endParaRPr lang="en-US" sz="1800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Answer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change the spin patterns without an impact on our relative luminosity </a:t>
            </a:r>
            <a:r>
              <a:rPr lang="en-US" dirty="0" smtClean="0"/>
              <a:t>determinations</a:t>
            </a:r>
          </a:p>
          <a:p>
            <a:pPr lvl="1"/>
            <a:r>
              <a:rPr lang="en-US" dirty="0" smtClean="0"/>
              <a:t>WHY: want to fill to bunches from AGS</a:t>
            </a:r>
          </a:p>
          <a:p>
            <a:pPr lvl="2" indent="-285750">
              <a:buFont typeface="Wingdings" charset="0"/>
              <a:buChar char="à"/>
            </a:pPr>
            <a:r>
              <a:rPr lang="en-US" dirty="0" smtClean="0">
                <a:sym typeface="Wingdings"/>
              </a:rPr>
              <a:t>shorter filling time </a:t>
            </a:r>
          </a:p>
          <a:p>
            <a:pPr marL="800100" lvl="2" indent="0">
              <a:buNone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2012: 4x109x2=872s</a:t>
            </a:r>
          </a:p>
          <a:p>
            <a:pPr marL="800100" lvl="2" indent="0">
              <a:buNone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2013: </a:t>
            </a:r>
            <a:r>
              <a:rPr lang="en-US" dirty="0" smtClean="0"/>
              <a:t>B1xY1a=436s        B1xY1b=488s       2012-patterns:652s</a:t>
            </a:r>
          </a:p>
          <a:p>
            <a:pPr marL="800100" lvl="2" indent="0">
              <a:buNone/>
            </a:pPr>
            <a:r>
              <a:rPr lang="en-US" dirty="0">
                <a:solidFill>
                  <a:srgbClr val="0000FF"/>
                </a:solidFill>
                <a:sym typeface="Wingdings"/>
              </a:rPr>
              <a:t></a:t>
            </a:r>
            <a:r>
              <a:rPr lang="en-US" dirty="0">
                <a:sym typeface="Wingdings"/>
              </a:rPr>
              <a:t> less bunch growth  impact on ramp eff. </a:t>
            </a:r>
            <a:r>
              <a:rPr lang="en-US" dirty="0" smtClean="0">
                <a:sym typeface="Wingdings"/>
              </a:rPr>
              <a:t>and luminosity</a:t>
            </a:r>
          </a:p>
          <a:p>
            <a:pPr marL="800100" lvl="2" indent="0">
              <a:buNone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Do we want to keep the relation CDEV info corresponds to spin direction at the source untouched</a:t>
            </a:r>
          </a:p>
          <a:p>
            <a:pPr lvl="1"/>
            <a:r>
              <a:rPr lang="en-US" dirty="0" smtClean="0"/>
              <a:t>yes we need to make a documentation of</a:t>
            </a:r>
          </a:p>
          <a:p>
            <a:pPr lvl="2"/>
            <a:r>
              <a:rPr lang="en-US" dirty="0" smtClean="0"/>
              <a:t>relation spin direction source to STAR / PHENIX</a:t>
            </a:r>
          </a:p>
          <a:p>
            <a:pPr lvl="2"/>
            <a:r>
              <a:rPr lang="en-US" dirty="0" smtClean="0"/>
              <a:t>spin rotator settings</a:t>
            </a:r>
          </a:p>
          <a:p>
            <a:pPr lvl="2"/>
            <a:r>
              <a:rPr lang="en-US" dirty="0" smtClean="0"/>
              <a:t>proposal have this page on the </a:t>
            </a:r>
            <a:r>
              <a:rPr lang="en-US" dirty="0" err="1" smtClean="0"/>
              <a:t>polarimeter</a:t>
            </a:r>
            <a:r>
              <a:rPr lang="en-US" dirty="0" smtClean="0"/>
              <a:t> wiki page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EB45-469B-C445-A2A6-597CC1D4FAC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62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 Situation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EB45-469B-C445-A2A6-597CC1D4FAC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7000" y="1096447"/>
            <a:ext cx="6183716" cy="5355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spin patterns per beam</a:t>
            </a:r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Blue: </a:t>
            </a:r>
          </a:p>
          <a:p>
            <a:r>
              <a:rPr lang="en-US" dirty="0" smtClean="0"/>
              <a:t>1 </a:t>
            </a:r>
            <a:r>
              <a:rPr lang="en-US" dirty="0"/>
              <a:t>+-+--+-++-+</a:t>
            </a:r>
            <a:r>
              <a:rPr lang="en-US" dirty="0" smtClean="0"/>
              <a:t>-  </a:t>
            </a:r>
            <a:r>
              <a:rPr lang="en-US" dirty="0"/>
              <a:t>also before 2012 </a:t>
            </a:r>
            <a:endParaRPr lang="en-US" dirty="0" smtClean="0"/>
          </a:p>
          <a:p>
            <a:r>
              <a:rPr lang="en-US" dirty="0"/>
              <a:t>2</a:t>
            </a:r>
            <a:r>
              <a:rPr lang="en-US" dirty="0" smtClean="0"/>
              <a:t> -+-++-+--+-+  also before 2012</a:t>
            </a:r>
          </a:p>
          <a:p>
            <a:r>
              <a:rPr lang="en-US" dirty="0" smtClean="0"/>
              <a:t>3 ++--++--++--</a:t>
            </a:r>
          </a:p>
          <a:p>
            <a:r>
              <a:rPr lang="en-US" dirty="0" smtClean="0"/>
              <a:t>4 --++--++--++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CC66"/>
                </a:solidFill>
              </a:rPr>
              <a:t>Yellow:</a:t>
            </a:r>
          </a:p>
          <a:p>
            <a:r>
              <a:rPr lang="en-US" dirty="0"/>
              <a:t>1 ++--++--++-</a:t>
            </a:r>
            <a:r>
              <a:rPr lang="en-US" dirty="0" smtClean="0"/>
              <a:t>-  also before 2012</a:t>
            </a:r>
            <a:endParaRPr lang="en-US" dirty="0"/>
          </a:p>
          <a:p>
            <a:r>
              <a:rPr lang="en-US" dirty="0"/>
              <a:t>2 --++--++--+</a:t>
            </a:r>
            <a:r>
              <a:rPr lang="en-US" dirty="0" smtClean="0"/>
              <a:t>+  also before 2012</a:t>
            </a:r>
            <a:endParaRPr lang="en-US" dirty="0"/>
          </a:p>
          <a:p>
            <a:r>
              <a:rPr lang="en-US" dirty="0"/>
              <a:t>3</a:t>
            </a:r>
            <a:r>
              <a:rPr lang="en-US" dirty="0" smtClean="0"/>
              <a:t> </a:t>
            </a:r>
            <a:r>
              <a:rPr lang="en-US" dirty="0"/>
              <a:t>+-+--+-++-+</a:t>
            </a:r>
            <a:r>
              <a:rPr lang="en-US" dirty="0" smtClean="0"/>
              <a:t>-</a:t>
            </a:r>
          </a:p>
          <a:p>
            <a:r>
              <a:rPr lang="en-US" dirty="0" smtClean="0"/>
              <a:t>4 </a:t>
            </a:r>
            <a:r>
              <a:rPr lang="en-US" dirty="0"/>
              <a:t>-+-++-+--+-+</a:t>
            </a:r>
          </a:p>
          <a:p>
            <a:endParaRPr lang="en-US" dirty="0" smtClean="0"/>
          </a:p>
          <a:p>
            <a:r>
              <a:rPr lang="en-US" dirty="0" smtClean="0"/>
              <a:t>we did collide</a:t>
            </a:r>
          </a:p>
          <a:p>
            <a:r>
              <a:rPr lang="en-US" dirty="0" smtClean="0"/>
              <a:t>P1: B1xY1      P5: B3xY3</a:t>
            </a:r>
          </a:p>
          <a:p>
            <a:r>
              <a:rPr lang="en-US" dirty="0" smtClean="0"/>
              <a:t>P2: B2xY1      P6: B3xY4</a:t>
            </a:r>
          </a:p>
          <a:p>
            <a:r>
              <a:rPr lang="en-US" dirty="0" smtClean="0"/>
              <a:t>P3: B1xY2      P7: B4:Y3</a:t>
            </a:r>
          </a:p>
          <a:p>
            <a:r>
              <a:rPr lang="en-US" dirty="0" smtClean="0"/>
              <a:t>P4: B2xY2      P8: B4:Y4</a:t>
            </a:r>
          </a:p>
          <a:p>
            <a:r>
              <a:rPr lang="en-US" dirty="0" smtClean="0">
                <a:solidFill>
                  <a:srgbClr val="FF00FF"/>
                </a:solidFill>
              </a:rPr>
              <a:t>attention:</a:t>
            </a:r>
            <a:r>
              <a:rPr lang="en-US" dirty="0" smtClean="0"/>
              <a:t> P7: 38/39 missing in yellow, 78/89 in blue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62500" y="984250"/>
            <a:ext cx="404469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else:</a:t>
            </a:r>
          </a:p>
          <a:p>
            <a:r>
              <a:rPr lang="en-US" dirty="0" smtClean="0"/>
              <a:t>360 buckets, every 3</a:t>
            </a:r>
            <a:r>
              <a:rPr lang="en-US" baseline="30000" dirty="0" smtClean="0"/>
              <a:t>rd</a:t>
            </a:r>
            <a:r>
              <a:rPr lang="en-US" dirty="0" smtClean="0"/>
              <a:t> filled </a:t>
            </a:r>
          </a:p>
          <a:p>
            <a:r>
              <a:rPr lang="en-US" dirty="0" smtClean="0">
                <a:sym typeface="Wingdings"/>
              </a:rPr>
              <a:t> 120 bunches</a:t>
            </a:r>
            <a:endParaRPr lang="en-US" dirty="0" smtClean="0"/>
          </a:p>
          <a:p>
            <a:r>
              <a:rPr lang="en-US" dirty="0" smtClean="0"/>
              <a:t>aboard gaps aligned in PHENIX</a:t>
            </a:r>
          </a:p>
          <a:p>
            <a:r>
              <a:rPr lang="en-US" dirty="0" smtClean="0"/>
              <a:t>               anti-aligned in STAR </a:t>
            </a:r>
          </a:p>
          <a:p>
            <a:r>
              <a:rPr lang="en-US" dirty="0" smtClean="0"/>
              <a:t>bunch 38/39 missing in blue</a:t>
            </a:r>
          </a:p>
          <a:p>
            <a:r>
              <a:rPr lang="en-US" dirty="0" smtClean="0"/>
              <a:t>bunch 78/79 missing in yellow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5270499" y="3354916"/>
            <a:ext cx="2571750" cy="2423583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7842" y="3016248"/>
            <a:ext cx="1246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IP12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81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73234" y="5782732"/>
            <a:ext cx="1246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IP-6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81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01066" y="3380316"/>
            <a:ext cx="13716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IP-10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41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37966" y="3363381"/>
            <a:ext cx="1121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IP-2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1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31784" y="5410198"/>
            <a:ext cx="1121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IP-8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1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76067" y="5422898"/>
            <a:ext cx="1246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IP-4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41</a:t>
            </a:r>
            <a:endParaRPr lang="en-US" sz="1600" dirty="0">
              <a:solidFill>
                <a:srgbClr val="FFCC66"/>
              </a:solidFill>
            </a:endParaRPr>
          </a:p>
        </p:txBody>
      </p:sp>
      <p:cxnSp>
        <p:nvCxnSpPr>
          <p:cNvPr id="18" name="Straight Connector 17"/>
          <p:cNvCxnSpPr>
            <a:stCxn id="10" idx="0"/>
            <a:endCxn id="12" idx="0"/>
          </p:cNvCxnSpPr>
          <p:nvPr/>
        </p:nvCxnSpPr>
        <p:spPr bwMode="auto">
          <a:xfrm>
            <a:off x="6556374" y="3354916"/>
            <a:ext cx="40088" cy="24278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0" idx="2"/>
            <a:endCxn id="10" idx="6"/>
          </p:cNvCxnSpPr>
          <p:nvPr/>
        </p:nvCxnSpPr>
        <p:spPr bwMode="auto">
          <a:xfrm>
            <a:off x="5270499" y="4566708"/>
            <a:ext cx="257175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0" idx="7"/>
            <a:endCxn id="10" idx="3"/>
          </p:cNvCxnSpPr>
          <p:nvPr/>
        </p:nvCxnSpPr>
        <p:spPr bwMode="auto">
          <a:xfrm flipH="1">
            <a:off x="5647123" y="3709842"/>
            <a:ext cx="1818502" cy="171373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0" idx="1"/>
            <a:endCxn id="10" idx="5"/>
          </p:cNvCxnSpPr>
          <p:nvPr/>
        </p:nvCxnSpPr>
        <p:spPr bwMode="auto">
          <a:xfrm>
            <a:off x="5647123" y="3709842"/>
            <a:ext cx="1818502" cy="171373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7254816" y="5767917"/>
            <a:ext cx="16861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rgbClr val="0000FF"/>
                </a:solidFill>
              </a:rPr>
              <a:t>blue clockwise</a:t>
            </a:r>
          </a:p>
          <a:p>
            <a:pPr algn="r"/>
            <a:r>
              <a:rPr lang="en-US" sz="1000" dirty="0" smtClean="0">
                <a:solidFill>
                  <a:srgbClr val="FFCC66"/>
                </a:solidFill>
              </a:rPr>
              <a:t>yellow counter clockwise</a:t>
            </a:r>
            <a:endParaRPr lang="en-US" sz="1000" dirty="0">
              <a:solidFill>
                <a:srgbClr val="FFCC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543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 Continued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2DFF1-6A7E-5841-980E-96BA788216E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65730" y="1253076"/>
            <a:ext cx="82175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A6A6A6"/>
                </a:solidFill>
              </a:rPr>
              <a:t>+</a:t>
            </a:r>
            <a:r>
              <a:rPr lang="en-US" sz="800" dirty="0">
                <a:solidFill>
                  <a:srgbClr val="A6A6A6"/>
                </a:solidFill>
              </a:rPr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A6A6A6"/>
                </a:solidFill>
              </a:rPr>
              <a:t>-++--++--</a:t>
            </a:r>
            <a:r>
              <a:rPr lang="en-US" sz="800" dirty="0" smtClean="0"/>
              <a:t>|</a:t>
            </a:r>
            <a:endParaRPr lang="en-US" sz="800" dirty="0">
              <a:solidFill>
                <a:srgbClr val="FF00FF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 flipV="1">
            <a:off x="143933" y="1212850"/>
            <a:ext cx="8343900" cy="12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1" name="Group 30"/>
          <p:cNvGrpSpPr/>
          <p:nvPr/>
        </p:nvGrpSpPr>
        <p:grpSpPr>
          <a:xfrm>
            <a:off x="737997" y="1350420"/>
            <a:ext cx="7664831" cy="258921"/>
            <a:chOff x="730250" y="1765300"/>
            <a:chExt cx="7664831" cy="258921"/>
          </a:xfrm>
        </p:grpSpPr>
        <p:sp>
          <p:nvSpPr>
            <p:cNvPr id="18" name="TextBox 17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167747" y="1742014"/>
            <a:ext cx="81548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A6A6A6"/>
                </a:solidFill>
              </a:rPr>
              <a:t>+</a:t>
            </a:r>
            <a:r>
              <a:rPr lang="en-US" sz="800" dirty="0">
                <a:solidFill>
                  <a:srgbClr val="A6A6A6"/>
                </a:solidFill>
              </a:rPr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++-+--+-+</a:t>
            </a:r>
            <a:r>
              <a:rPr lang="en-US" sz="800" dirty="0" smtClean="0">
                <a:solidFill>
                  <a:srgbClr val="FF00FF"/>
                </a:solidFill>
              </a:rPr>
              <a:t>|</a:t>
            </a:r>
            <a:endParaRPr lang="en-US" sz="800" dirty="0"/>
          </a:p>
        </p:txBody>
      </p:sp>
      <p:grpSp>
        <p:nvGrpSpPr>
          <p:cNvPr id="60" name="Group 59"/>
          <p:cNvGrpSpPr/>
          <p:nvPr/>
        </p:nvGrpSpPr>
        <p:grpSpPr>
          <a:xfrm>
            <a:off x="736440" y="1841498"/>
            <a:ext cx="7664831" cy="258921"/>
            <a:chOff x="730250" y="1765300"/>
            <a:chExt cx="7664831" cy="258921"/>
          </a:xfrm>
        </p:grpSpPr>
        <p:sp>
          <p:nvSpPr>
            <p:cNvPr id="61" name="TextBox 60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76200" y="677333"/>
            <a:ext cx="187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P1: as example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8244970" y="1676395"/>
            <a:ext cx="642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Blue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229592" y="1185318"/>
            <a:ext cx="10071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CC66"/>
                </a:solidFill>
              </a:rPr>
              <a:t>Yellow</a:t>
            </a:r>
          </a:p>
          <a:p>
            <a:r>
              <a:rPr lang="en-US" sz="1600" dirty="0" smtClean="0">
                <a:solidFill>
                  <a:srgbClr val="FFCC66"/>
                </a:solidFill>
              </a:rPr>
              <a:t>PHENIX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65734" y="2150589"/>
            <a:ext cx="82175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-++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-++--</a:t>
            </a:r>
            <a:r>
              <a:rPr lang="en-US" sz="800" dirty="0" smtClean="0"/>
              <a:t>|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++|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--|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++|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--|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++|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--|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++|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A6A6A6"/>
                </a:solidFill>
              </a:rPr>
              <a:t>+</a:t>
            </a:r>
            <a:r>
              <a:rPr lang="en-US" sz="800" dirty="0">
                <a:solidFill>
                  <a:srgbClr val="A6A6A6"/>
                </a:solidFill>
              </a:rPr>
              <a:t>-</a:t>
            </a:r>
            <a:r>
              <a:rPr lang="en-US" sz="800" dirty="0" smtClean="0"/>
              <a:t>-|</a:t>
            </a:r>
            <a:endParaRPr lang="en-US" sz="800" dirty="0">
              <a:solidFill>
                <a:srgbClr val="FF00FF"/>
              </a:solidFill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738004" y="2256400"/>
            <a:ext cx="7628894" cy="258921"/>
            <a:chOff x="730250" y="1765300"/>
            <a:chExt cx="7628894" cy="258921"/>
          </a:xfrm>
        </p:grpSpPr>
        <p:sp>
          <p:nvSpPr>
            <p:cNvPr id="78" name="TextBox 77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3906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20510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711450" y="17653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1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3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4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5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690785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6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355418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7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8017935" y="1769533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8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8204189" y="2099739"/>
            <a:ext cx="7904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CC66"/>
                </a:solidFill>
              </a:rPr>
              <a:t>Yellow</a:t>
            </a:r>
          </a:p>
          <a:p>
            <a:r>
              <a:rPr lang="en-US" sz="1600" dirty="0" smtClean="0">
                <a:solidFill>
                  <a:srgbClr val="FFCC66"/>
                </a:solidFill>
              </a:rPr>
              <a:t>STAR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37067" y="2785534"/>
            <a:ext cx="7831666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Dropped Bunches</a:t>
            </a:r>
          </a:p>
          <a:p>
            <a:r>
              <a:rPr lang="en-US" dirty="0" smtClean="0"/>
              <a:t>P1:     </a:t>
            </a:r>
            <a:r>
              <a:rPr lang="en-US" dirty="0" smtClean="0">
                <a:solidFill>
                  <a:srgbClr val="FFCC66"/>
                </a:solidFill>
              </a:rPr>
              <a:t>Y:</a:t>
            </a:r>
            <a:r>
              <a:rPr lang="en-US" dirty="0" smtClean="0"/>
              <a:t> 5+/6- </a:t>
            </a:r>
            <a:r>
              <a:rPr lang="en-US" dirty="0" smtClean="0">
                <a:solidFill>
                  <a:srgbClr val="0000FF"/>
                </a:solidFill>
              </a:rPr>
              <a:t>B:</a:t>
            </a:r>
            <a:r>
              <a:rPr lang="en-US" dirty="0" smtClean="0"/>
              <a:t> 6+/5-    STAR: 102x102   PHENIX: 109x109</a:t>
            </a:r>
          </a:p>
          <a:p>
            <a:r>
              <a:rPr lang="en-US" dirty="0" smtClean="0"/>
              <a:t>P2:     </a:t>
            </a:r>
            <a:r>
              <a:rPr lang="en-US" dirty="0" smtClean="0">
                <a:solidFill>
                  <a:srgbClr val="FFCC66"/>
                </a:solidFill>
              </a:rPr>
              <a:t>Y</a:t>
            </a:r>
            <a:r>
              <a:rPr lang="en-US" dirty="0">
                <a:solidFill>
                  <a:srgbClr val="FFCC66"/>
                </a:solidFill>
              </a:rPr>
              <a:t>:</a:t>
            </a:r>
            <a:r>
              <a:rPr lang="en-US" dirty="0"/>
              <a:t> 5</a:t>
            </a:r>
            <a:r>
              <a:rPr lang="en-US" dirty="0" smtClean="0"/>
              <a:t>+/6- </a:t>
            </a:r>
            <a:r>
              <a:rPr lang="en-US" dirty="0">
                <a:solidFill>
                  <a:srgbClr val="0000FF"/>
                </a:solidFill>
              </a:rPr>
              <a:t>B:</a:t>
            </a:r>
            <a:r>
              <a:rPr lang="en-US" dirty="0"/>
              <a:t> </a:t>
            </a:r>
            <a:r>
              <a:rPr lang="en-US" dirty="0" smtClean="0"/>
              <a:t>5+/6-</a:t>
            </a:r>
            <a:r>
              <a:rPr lang="en-US" dirty="0"/>
              <a:t> </a:t>
            </a:r>
            <a:r>
              <a:rPr lang="en-US" dirty="0" smtClean="0"/>
              <a:t>   STAR</a:t>
            </a:r>
            <a:r>
              <a:rPr lang="en-US" dirty="0"/>
              <a:t>: 102x102   PHENIX: 109x109</a:t>
            </a:r>
            <a:r>
              <a:rPr lang="en-US" dirty="0" smtClean="0"/>
              <a:t>      </a:t>
            </a:r>
          </a:p>
          <a:p>
            <a:r>
              <a:rPr lang="en-US" dirty="0" smtClean="0"/>
              <a:t>P3:</a:t>
            </a:r>
            <a:r>
              <a:rPr lang="en-US" dirty="0" smtClean="0">
                <a:solidFill>
                  <a:srgbClr val="FFCC66"/>
                </a:solidFill>
              </a:rPr>
              <a:t>     Y</a:t>
            </a:r>
            <a:r>
              <a:rPr lang="en-US" dirty="0">
                <a:solidFill>
                  <a:srgbClr val="FFCC66"/>
                </a:solidFill>
              </a:rPr>
              <a:t>:</a:t>
            </a:r>
            <a:r>
              <a:rPr lang="en-US" dirty="0"/>
              <a:t> </a:t>
            </a:r>
            <a:r>
              <a:rPr lang="en-US" dirty="0" smtClean="0"/>
              <a:t>6+/5- </a:t>
            </a:r>
            <a:r>
              <a:rPr lang="en-US" dirty="0">
                <a:solidFill>
                  <a:srgbClr val="0000FF"/>
                </a:solidFill>
              </a:rPr>
              <a:t>B:</a:t>
            </a:r>
            <a:r>
              <a:rPr lang="en-US" dirty="0"/>
              <a:t> 6</a:t>
            </a:r>
            <a:r>
              <a:rPr lang="en-US" dirty="0" smtClean="0"/>
              <a:t>+/5-</a:t>
            </a:r>
            <a:r>
              <a:rPr lang="en-US" dirty="0"/>
              <a:t> </a:t>
            </a:r>
            <a:r>
              <a:rPr lang="en-US" dirty="0" smtClean="0"/>
              <a:t>   STAR</a:t>
            </a:r>
            <a:r>
              <a:rPr lang="en-US" dirty="0"/>
              <a:t>: 102x102   PHENIX: 109x109</a:t>
            </a:r>
            <a:endParaRPr lang="en-US" dirty="0" smtClean="0"/>
          </a:p>
          <a:p>
            <a:r>
              <a:rPr lang="en-US" dirty="0" smtClean="0"/>
              <a:t>P4:</a:t>
            </a:r>
            <a:r>
              <a:rPr lang="en-US" dirty="0" smtClean="0">
                <a:solidFill>
                  <a:srgbClr val="FFCC66"/>
                </a:solidFill>
              </a:rPr>
              <a:t>     </a:t>
            </a:r>
            <a:r>
              <a:rPr lang="en-US" dirty="0">
                <a:solidFill>
                  <a:srgbClr val="FFCC66"/>
                </a:solidFill>
              </a:rPr>
              <a:t>Y:</a:t>
            </a:r>
            <a:r>
              <a:rPr lang="en-US" dirty="0"/>
              <a:t> 6+/5- </a:t>
            </a:r>
            <a:r>
              <a:rPr lang="en-US" dirty="0">
                <a:solidFill>
                  <a:srgbClr val="0000FF"/>
                </a:solidFill>
              </a:rPr>
              <a:t>B:</a:t>
            </a:r>
            <a:r>
              <a:rPr lang="en-US" dirty="0"/>
              <a:t> </a:t>
            </a:r>
            <a:r>
              <a:rPr lang="en-US" dirty="0" smtClean="0"/>
              <a:t>5+/6-</a:t>
            </a:r>
            <a:r>
              <a:rPr lang="en-US" dirty="0"/>
              <a:t> </a:t>
            </a:r>
            <a:r>
              <a:rPr lang="en-US" dirty="0" smtClean="0"/>
              <a:t>   STAR</a:t>
            </a:r>
            <a:r>
              <a:rPr lang="en-US" dirty="0"/>
              <a:t>: 102x102   PHENIX: 109x109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P5:     </a:t>
            </a:r>
            <a:r>
              <a:rPr lang="en-US" dirty="0">
                <a:solidFill>
                  <a:srgbClr val="FFCC66"/>
                </a:solidFill>
              </a:rPr>
              <a:t>Y:</a:t>
            </a:r>
            <a:r>
              <a:rPr lang="en-US" dirty="0"/>
              <a:t> </a:t>
            </a:r>
            <a:r>
              <a:rPr lang="en-US" dirty="0" smtClean="0"/>
              <a:t>6+/5- </a:t>
            </a:r>
            <a:r>
              <a:rPr lang="en-US" dirty="0">
                <a:solidFill>
                  <a:srgbClr val="0000FF"/>
                </a:solidFill>
              </a:rPr>
              <a:t>B:</a:t>
            </a:r>
            <a:r>
              <a:rPr lang="en-US" dirty="0"/>
              <a:t> </a:t>
            </a:r>
            <a:r>
              <a:rPr lang="en-US" dirty="0" smtClean="0"/>
              <a:t>5+/6-</a:t>
            </a:r>
            <a:r>
              <a:rPr lang="en-US" dirty="0"/>
              <a:t> </a:t>
            </a:r>
            <a:r>
              <a:rPr lang="en-US" dirty="0" smtClean="0"/>
              <a:t>   STAR</a:t>
            </a:r>
            <a:r>
              <a:rPr lang="en-US" dirty="0"/>
              <a:t>: 102x102   PHENIX: 109x109</a:t>
            </a:r>
          </a:p>
          <a:p>
            <a:r>
              <a:rPr lang="en-US" dirty="0" smtClean="0"/>
              <a:t>P6:     </a:t>
            </a:r>
            <a:r>
              <a:rPr lang="en-US" dirty="0">
                <a:solidFill>
                  <a:srgbClr val="FFCC66"/>
                </a:solidFill>
              </a:rPr>
              <a:t>Y:</a:t>
            </a:r>
            <a:r>
              <a:rPr lang="en-US" dirty="0"/>
              <a:t> 5+/6- </a:t>
            </a:r>
            <a:r>
              <a:rPr lang="en-US" dirty="0">
                <a:solidFill>
                  <a:srgbClr val="0000FF"/>
                </a:solidFill>
              </a:rPr>
              <a:t>B:</a:t>
            </a:r>
            <a:r>
              <a:rPr lang="en-US" dirty="0"/>
              <a:t> 5+/6</a:t>
            </a:r>
            <a:r>
              <a:rPr lang="en-US" dirty="0" smtClean="0"/>
              <a:t>-</a:t>
            </a:r>
            <a:r>
              <a:rPr lang="en-US" dirty="0"/>
              <a:t> </a:t>
            </a:r>
            <a:r>
              <a:rPr lang="en-US" dirty="0" smtClean="0"/>
              <a:t>   STAR</a:t>
            </a:r>
            <a:r>
              <a:rPr lang="en-US" dirty="0"/>
              <a:t>: 102x102   PHENIX: 109x109</a:t>
            </a:r>
            <a:r>
              <a:rPr lang="en-US" dirty="0" smtClean="0"/>
              <a:t>       </a:t>
            </a:r>
            <a:endParaRPr lang="en-US" dirty="0"/>
          </a:p>
          <a:p>
            <a:r>
              <a:rPr lang="en-US" dirty="0" smtClean="0">
                <a:solidFill>
                  <a:srgbClr val="FF00FF"/>
                </a:solidFill>
              </a:rPr>
              <a:t>P7</a:t>
            </a:r>
            <a:r>
              <a:rPr lang="en-US" dirty="0" smtClean="0"/>
              <a:t>:</a:t>
            </a:r>
            <a:r>
              <a:rPr lang="en-US" dirty="0" smtClean="0">
                <a:solidFill>
                  <a:srgbClr val="FFCC66"/>
                </a:solidFill>
              </a:rPr>
              <a:t>     </a:t>
            </a:r>
            <a:r>
              <a:rPr lang="en-US" dirty="0">
                <a:solidFill>
                  <a:srgbClr val="FFCC66"/>
                </a:solidFill>
              </a:rPr>
              <a:t>Y:</a:t>
            </a:r>
            <a:r>
              <a:rPr lang="en-US" dirty="0"/>
              <a:t> </a:t>
            </a:r>
            <a:r>
              <a:rPr lang="en-US" dirty="0" smtClean="0"/>
              <a:t>7+/4- </a:t>
            </a:r>
            <a:r>
              <a:rPr lang="en-US" dirty="0">
                <a:solidFill>
                  <a:srgbClr val="0000FF"/>
                </a:solidFill>
              </a:rPr>
              <a:t>B:</a:t>
            </a:r>
            <a:r>
              <a:rPr lang="en-US" dirty="0"/>
              <a:t> 6+/5</a:t>
            </a:r>
            <a:r>
              <a:rPr lang="en-US" dirty="0" smtClean="0"/>
              <a:t>-</a:t>
            </a:r>
            <a:r>
              <a:rPr lang="en-US" dirty="0"/>
              <a:t> </a:t>
            </a:r>
            <a:r>
              <a:rPr lang="en-US" dirty="0" smtClean="0"/>
              <a:t>   STAR</a:t>
            </a:r>
            <a:r>
              <a:rPr lang="en-US" dirty="0"/>
              <a:t>: </a:t>
            </a:r>
            <a:r>
              <a:rPr lang="en-US" dirty="0" smtClean="0"/>
              <a:t>100x100   </a:t>
            </a:r>
            <a:r>
              <a:rPr lang="en-US" dirty="0"/>
              <a:t>PHENIX: 109x109</a:t>
            </a:r>
          </a:p>
          <a:p>
            <a:r>
              <a:rPr lang="en-US" dirty="0" smtClean="0"/>
              <a:t>P8:</a:t>
            </a:r>
            <a:r>
              <a:rPr lang="en-US" dirty="0" smtClean="0">
                <a:solidFill>
                  <a:srgbClr val="FFCC66"/>
                </a:solidFill>
              </a:rPr>
              <a:t>     </a:t>
            </a:r>
            <a:r>
              <a:rPr lang="en-US" dirty="0">
                <a:solidFill>
                  <a:srgbClr val="FFCC66"/>
                </a:solidFill>
              </a:rPr>
              <a:t>Y:</a:t>
            </a:r>
            <a:r>
              <a:rPr lang="en-US" dirty="0"/>
              <a:t> </a:t>
            </a:r>
            <a:r>
              <a:rPr lang="en-US" dirty="0" smtClean="0"/>
              <a:t>5+/6- </a:t>
            </a:r>
            <a:r>
              <a:rPr lang="en-US" dirty="0">
                <a:solidFill>
                  <a:srgbClr val="0000FF"/>
                </a:solidFill>
              </a:rPr>
              <a:t>B:</a:t>
            </a:r>
            <a:r>
              <a:rPr lang="en-US" dirty="0"/>
              <a:t> </a:t>
            </a:r>
            <a:r>
              <a:rPr lang="en-US" dirty="0" smtClean="0"/>
              <a:t>6+/5-</a:t>
            </a:r>
            <a:r>
              <a:rPr lang="en-US" dirty="0"/>
              <a:t> </a:t>
            </a:r>
            <a:r>
              <a:rPr lang="en-US" dirty="0" smtClean="0"/>
              <a:t>   STAR</a:t>
            </a:r>
            <a:r>
              <a:rPr lang="en-US" dirty="0"/>
              <a:t>: 102x102   PHENIX: 109x109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6334" y="5791200"/>
            <a:ext cx="3485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grey bunches: </a:t>
            </a:r>
            <a:r>
              <a:rPr lang="en-US" dirty="0" smtClean="0"/>
              <a:t>empty bunches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092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Box 101"/>
          <p:cNvSpPr txBox="1"/>
          <p:nvPr/>
        </p:nvSpPr>
        <p:spPr>
          <a:xfrm>
            <a:off x="167747" y="5014383"/>
            <a:ext cx="8342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A6A6A6"/>
                </a:solidFill>
              </a:rPr>
              <a:t>-+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A6A6A6"/>
                </a:solidFill>
              </a:rPr>
              <a:t>-</a:t>
            </a:r>
            <a:r>
              <a:rPr lang="en-US" sz="800" dirty="0">
                <a:solidFill>
                  <a:srgbClr val="A6A6A6"/>
                </a:solidFill>
              </a:rPr>
              <a:t>-+-++-+</a:t>
            </a:r>
            <a:r>
              <a:rPr lang="en-US" sz="800" dirty="0" smtClean="0">
                <a:solidFill>
                  <a:srgbClr val="A6A6A6"/>
                </a:solidFill>
              </a:rPr>
              <a:t>-</a:t>
            </a:r>
            <a:r>
              <a:rPr lang="en-US" sz="800" dirty="0" smtClean="0"/>
              <a:t>|</a:t>
            </a:r>
            <a:endParaRPr lang="en-US" sz="800" dirty="0"/>
          </a:p>
          <a:p>
            <a:endParaRPr lang="en-US" sz="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 Spin Pattern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2DFF1-6A7E-5841-980E-96BA788216E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65730" y="1930413"/>
            <a:ext cx="840486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A6A6A6"/>
                </a:solidFill>
              </a:rPr>
              <a:t>+-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A6A6A6"/>
                </a:solidFill>
              </a:rPr>
              <a:t>-++--++--</a:t>
            </a:r>
            <a:r>
              <a:rPr lang="en-US" sz="800" dirty="0" smtClean="0"/>
              <a:t>|</a:t>
            </a:r>
            <a:endParaRPr lang="en-US" sz="800" dirty="0">
              <a:solidFill>
                <a:srgbClr val="FF00FF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 flipV="1">
            <a:off x="143933" y="1212850"/>
            <a:ext cx="8343900" cy="12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1" name="Group 30"/>
          <p:cNvGrpSpPr/>
          <p:nvPr/>
        </p:nvGrpSpPr>
        <p:grpSpPr>
          <a:xfrm>
            <a:off x="737997" y="2476498"/>
            <a:ext cx="7664831" cy="258921"/>
            <a:chOff x="730250" y="1765300"/>
            <a:chExt cx="7664831" cy="258921"/>
          </a:xfrm>
        </p:grpSpPr>
        <p:sp>
          <p:nvSpPr>
            <p:cNvPr id="18" name="TextBox 17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72800" y="2374914"/>
            <a:ext cx="83022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-+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A6A6A6"/>
                </a:solidFill>
              </a:rPr>
              <a:t>+--++--++</a:t>
            </a:r>
            <a:r>
              <a:rPr lang="en-US" sz="800" dirty="0" smtClean="0">
                <a:solidFill>
                  <a:srgbClr val="FF00FF"/>
                </a:solidFill>
              </a:rPr>
              <a:t>|</a:t>
            </a:r>
            <a:endParaRPr lang="en-US" sz="8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737997" y="2892079"/>
            <a:ext cx="7664831" cy="258921"/>
            <a:chOff x="730250" y="1765300"/>
            <a:chExt cx="7664831" cy="258921"/>
          </a:xfrm>
        </p:grpSpPr>
        <p:sp>
          <p:nvSpPr>
            <p:cNvPr id="33" name="TextBox 32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167509" y="2787650"/>
            <a:ext cx="8342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A6A6A6"/>
                </a:solidFill>
              </a:rPr>
              <a:t>-+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A6A6A6"/>
                </a:solidFill>
              </a:rPr>
              <a:t>-</a:t>
            </a:r>
            <a:r>
              <a:rPr lang="en-US" sz="800" dirty="0">
                <a:solidFill>
                  <a:srgbClr val="A6A6A6"/>
                </a:solidFill>
              </a:rPr>
              <a:t>-+-++-+</a:t>
            </a:r>
            <a:r>
              <a:rPr lang="en-US" sz="800" dirty="0" smtClean="0">
                <a:solidFill>
                  <a:srgbClr val="A6A6A6"/>
                </a:solidFill>
              </a:rPr>
              <a:t>-</a:t>
            </a:r>
            <a:r>
              <a:rPr lang="en-US" sz="800" dirty="0" smtClean="0"/>
              <a:t>|</a:t>
            </a:r>
            <a:endParaRPr lang="en-US" sz="800" dirty="0"/>
          </a:p>
          <a:p>
            <a:endParaRPr lang="en-US" sz="800" dirty="0"/>
          </a:p>
        </p:txBody>
      </p:sp>
      <p:grpSp>
        <p:nvGrpSpPr>
          <p:cNvPr id="46" name="Group 45"/>
          <p:cNvGrpSpPr/>
          <p:nvPr/>
        </p:nvGrpSpPr>
        <p:grpSpPr>
          <a:xfrm>
            <a:off x="737997" y="2046818"/>
            <a:ext cx="7664831" cy="258921"/>
            <a:chOff x="730250" y="1765300"/>
            <a:chExt cx="7664831" cy="258921"/>
          </a:xfrm>
        </p:grpSpPr>
        <p:sp>
          <p:nvSpPr>
            <p:cNvPr id="47" name="TextBox 46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169303" y="1530349"/>
            <a:ext cx="834274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A6A6A6"/>
                </a:solidFill>
              </a:rPr>
              <a:t>+-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A6A6A6"/>
                </a:solidFill>
              </a:rPr>
              <a:t>+</a:t>
            </a:r>
            <a:r>
              <a:rPr lang="en-US" sz="800" dirty="0">
                <a:solidFill>
                  <a:srgbClr val="A6A6A6"/>
                </a:solidFill>
              </a:rPr>
              <a:t>+-+--+-</a:t>
            </a:r>
            <a:r>
              <a:rPr lang="en-US" sz="800" dirty="0" smtClean="0">
                <a:solidFill>
                  <a:srgbClr val="A6A6A6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|</a:t>
            </a:r>
            <a:endParaRPr lang="en-US" sz="800" dirty="0"/>
          </a:p>
        </p:txBody>
      </p:sp>
      <p:grpSp>
        <p:nvGrpSpPr>
          <p:cNvPr id="60" name="Group 59"/>
          <p:cNvGrpSpPr/>
          <p:nvPr/>
        </p:nvGrpSpPr>
        <p:grpSpPr>
          <a:xfrm>
            <a:off x="737997" y="1629832"/>
            <a:ext cx="7664831" cy="258921"/>
            <a:chOff x="730250" y="1765300"/>
            <a:chExt cx="7664831" cy="258921"/>
          </a:xfrm>
        </p:grpSpPr>
        <p:sp>
          <p:nvSpPr>
            <p:cNvPr id="61" name="TextBox 60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167747" y="4140213"/>
            <a:ext cx="840486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A6A6A6"/>
                </a:solidFill>
              </a:rPr>
              <a:t>+-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A6A6A6"/>
                </a:solidFill>
              </a:rPr>
              <a:t>-++--++--</a:t>
            </a:r>
            <a:r>
              <a:rPr lang="en-US" sz="800" dirty="0" smtClean="0"/>
              <a:t>|</a:t>
            </a:r>
            <a:endParaRPr lang="en-US" sz="800" dirty="0">
              <a:solidFill>
                <a:srgbClr val="FF00FF"/>
              </a:solidFill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732944" y="4694764"/>
            <a:ext cx="7664831" cy="258921"/>
            <a:chOff x="730250" y="1765300"/>
            <a:chExt cx="7664831" cy="258921"/>
          </a:xfrm>
        </p:grpSpPr>
        <p:sp>
          <p:nvSpPr>
            <p:cNvPr id="76" name="TextBox 75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167747" y="4593180"/>
            <a:ext cx="83022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A6A6A6"/>
                </a:solidFill>
              </a:rPr>
              <a:t>-+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A6A6A6"/>
                </a:solidFill>
              </a:rPr>
              <a:t>+--++--++</a:t>
            </a:r>
            <a:r>
              <a:rPr lang="en-US" sz="800" dirty="0" smtClean="0">
                <a:solidFill>
                  <a:srgbClr val="FF00FF"/>
                </a:solidFill>
              </a:rPr>
              <a:t>|</a:t>
            </a:r>
            <a:endParaRPr lang="en-US" sz="800" dirty="0"/>
          </a:p>
        </p:txBody>
      </p:sp>
      <p:grpSp>
        <p:nvGrpSpPr>
          <p:cNvPr id="89" name="Group 88"/>
          <p:cNvGrpSpPr/>
          <p:nvPr/>
        </p:nvGrpSpPr>
        <p:grpSpPr>
          <a:xfrm>
            <a:off x="738000" y="5118812"/>
            <a:ext cx="7664831" cy="258921"/>
            <a:chOff x="730250" y="1765300"/>
            <a:chExt cx="7664831" cy="258921"/>
          </a:xfrm>
        </p:grpSpPr>
        <p:sp>
          <p:nvSpPr>
            <p:cNvPr id="90" name="TextBox 89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740014" y="4256618"/>
            <a:ext cx="7664831" cy="258921"/>
            <a:chOff x="730250" y="1765300"/>
            <a:chExt cx="7664831" cy="258921"/>
          </a:xfrm>
        </p:grpSpPr>
        <p:sp>
          <p:nvSpPr>
            <p:cNvPr id="104" name="TextBox 103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116" name="TextBox 115"/>
          <p:cNvSpPr txBox="1"/>
          <p:nvPr/>
        </p:nvSpPr>
        <p:spPr>
          <a:xfrm>
            <a:off x="169296" y="3757082"/>
            <a:ext cx="834274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+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+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A6A6A6"/>
                </a:solidFill>
              </a:rPr>
              <a:t>+</a:t>
            </a:r>
            <a:r>
              <a:rPr lang="en-US" sz="800" dirty="0">
                <a:solidFill>
                  <a:srgbClr val="A6A6A6"/>
                </a:solidFill>
              </a:rPr>
              <a:t>+-+--+-</a:t>
            </a:r>
            <a:r>
              <a:rPr lang="en-US" sz="800" dirty="0" smtClean="0">
                <a:solidFill>
                  <a:srgbClr val="A6A6A6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|</a:t>
            </a:r>
            <a:endParaRPr lang="en-US" sz="800" dirty="0"/>
          </a:p>
        </p:txBody>
      </p:sp>
      <p:grpSp>
        <p:nvGrpSpPr>
          <p:cNvPr id="117" name="Group 116"/>
          <p:cNvGrpSpPr/>
          <p:nvPr/>
        </p:nvGrpSpPr>
        <p:grpSpPr>
          <a:xfrm>
            <a:off x="737990" y="3856565"/>
            <a:ext cx="7664831" cy="258921"/>
            <a:chOff x="730250" y="1765300"/>
            <a:chExt cx="7664831" cy="258921"/>
          </a:xfrm>
        </p:grpSpPr>
        <p:sp>
          <p:nvSpPr>
            <p:cNvPr id="118" name="TextBox 117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8365060" y="3682995"/>
            <a:ext cx="325730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C66"/>
                </a:solidFill>
              </a:rPr>
              <a:t>3</a:t>
            </a:r>
            <a:endParaRPr lang="en-US" dirty="0" smtClean="0">
              <a:solidFill>
                <a:srgbClr val="FFCC66"/>
              </a:solidFill>
            </a:endParaRPr>
          </a:p>
          <a:p>
            <a:endParaRPr lang="en-US" sz="1000" dirty="0" smtClean="0">
              <a:solidFill>
                <a:srgbClr val="FFCC66"/>
              </a:solidFill>
            </a:endParaRPr>
          </a:p>
          <a:p>
            <a:r>
              <a:rPr lang="en-US" dirty="0">
                <a:solidFill>
                  <a:srgbClr val="FFCC66"/>
                </a:solidFill>
              </a:rPr>
              <a:t>1</a:t>
            </a:r>
            <a:endParaRPr lang="en-US" dirty="0" smtClean="0">
              <a:solidFill>
                <a:srgbClr val="FFCC66"/>
              </a:solidFill>
            </a:endParaRPr>
          </a:p>
          <a:p>
            <a:endParaRPr lang="en-US" sz="1000" dirty="0" smtClean="0">
              <a:solidFill>
                <a:srgbClr val="FFCC66"/>
              </a:solidFill>
            </a:endParaRPr>
          </a:p>
          <a:p>
            <a:r>
              <a:rPr lang="en-US" dirty="0">
                <a:solidFill>
                  <a:srgbClr val="FFCC66"/>
                </a:solidFill>
              </a:rPr>
              <a:t>2</a:t>
            </a:r>
            <a:endParaRPr lang="en-US" dirty="0" smtClean="0">
              <a:solidFill>
                <a:srgbClr val="FFCC66"/>
              </a:solidFill>
            </a:endParaRPr>
          </a:p>
          <a:p>
            <a:endParaRPr lang="en-US" sz="1000" dirty="0" smtClean="0">
              <a:solidFill>
                <a:srgbClr val="FFCC66"/>
              </a:solidFill>
            </a:endParaRPr>
          </a:p>
          <a:p>
            <a:r>
              <a:rPr lang="en-US" dirty="0">
                <a:solidFill>
                  <a:srgbClr val="FFCC66"/>
                </a:solidFill>
              </a:rPr>
              <a:t>4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8365058" y="1456261"/>
            <a:ext cx="325730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</a:t>
            </a:r>
          </a:p>
          <a:p>
            <a:endParaRPr lang="en-US" sz="1000" dirty="0" smtClean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3</a:t>
            </a:r>
            <a:endParaRPr lang="en-US" dirty="0" smtClean="0">
              <a:solidFill>
                <a:srgbClr val="0000FF"/>
              </a:solidFill>
            </a:endParaRPr>
          </a:p>
          <a:p>
            <a:endParaRPr lang="en-US" sz="1000" dirty="0" smtClean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4</a:t>
            </a:r>
            <a:endParaRPr lang="en-US" dirty="0" smtClean="0">
              <a:solidFill>
                <a:srgbClr val="0000FF"/>
              </a:solidFill>
            </a:endParaRPr>
          </a:p>
          <a:p>
            <a:endParaRPr lang="en-US" sz="1000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2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311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Proposal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EB45-469B-C445-A2A6-597CC1D4FAC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7000" y="385219"/>
            <a:ext cx="3900302" cy="6186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spin patterns per beam</a:t>
            </a:r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Blue: </a:t>
            </a:r>
          </a:p>
          <a:p>
            <a:r>
              <a:rPr lang="en-US" dirty="0"/>
              <a:t>1  ++--++--++--  </a:t>
            </a:r>
          </a:p>
          <a:p>
            <a:r>
              <a:rPr lang="en-US" dirty="0"/>
              <a:t>2  --++--++--++</a:t>
            </a:r>
          </a:p>
          <a:p>
            <a:r>
              <a:rPr lang="en-US" dirty="0"/>
              <a:t>3a --++++----++++--</a:t>
            </a:r>
          </a:p>
          <a:p>
            <a:r>
              <a:rPr lang="en-US" dirty="0"/>
              <a:t>4a ++----++++----++</a:t>
            </a:r>
          </a:p>
          <a:p>
            <a:r>
              <a:rPr lang="en-US" dirty="0"/>
              <a:t>3b -++--++--++-</a:t>
            </a:r>
          </a:p>
          <a:p>
            <a:r>
              <a:rPr lang="en-US" dirty="0"/>
              <a:t>4b +--++--++--+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CC66"/>
                </a:solidFill>
              </a:rPr>
              <a:t>Yellow:</a:t>
            </a:r>
          </a:p>
          <a:p>
            <a:r>
              <a:rPr lang="en-US" dirty="0"/>
              <a:t>1</a:t>
            </a:r>
            <a:r>
              <a:rPr lang="en-US" dirty="0" smtClean="0"/>
              <a:t>a --++++----++++--</a:t>
            </a:r>
          </a:p>
          <a:p>
            <a:r>
              <a:rPr lang="en-US" dirty="0"/>
              <a:t>2</a:t>
            </a:r>
            <a:r>
              <a:rPr lang="en-US" dirty="0" smtClean="0"/>
              <a:t>a ++----++++----++</a:t>
            </a:r>
          </a:p>
          <a:p>
            <a:r>
              <a:rPr lang="en-US" dirty="0"/>
              <a:t>1</a:t>
            </a:r>
            <a:r>
              <a:rPr lang="en-US" dirty="0" smtClean="0"/>
              <a:t>b -++--++--++-</a:t>
            </a:r>
          </a:p>
          <a:p>
            <a:r>
              <a:rPr lang="en-US" dirty="0"/>
              <a:t>2</a:t>
            </a:r>
            <a:r>
              <a:rPr lang="en-US" dirty="0" smtClean="0"/>
              <a:t>b +--++--++--+</a:t>
            </a:r>
          </a:p>
          <a:p>
            <a:pPr marL="342900" indent="-342900">
              <a:buAutoNum type="arabicPlain" startAt="3"/>
            </a:pPr>
            <a:r>
              <a:rPr lang="en-US" dirty="0" smtClean="0"/>
              <a:t>+</a:t>
            </a:r>
            <a:r>
              <a:rPr lang="en-US" dirty="0"/>
              <a:t>+--++--++--  </a:t>
            </a:r>
          </a:p>
          <a:p>
            <a:pPr marL="342900" indent="-342900">
              <a:buAutoNum type="arabicPlain" startAt="4"/>
            </a:pPr>
            <a:r>
              <a:rPr lang="en-US" dirty="0" smtClean="0"/>
              <a:t>-</a:t>
            </a:r>
            <a:r>
              <a:rPr lang="en-US" dirty="0"/>
              <a:t>-++--++--++</a:t>
            </a:r>
          </a:p>
          <a:p>
            <a:endParaRPr lang="en-US" dirty="0" smtClean="0"/>
          </a:p>
          <a:p>
            <a:r>
              <a:rPr lang="en-US" dirty="0" smtClean="0"/>
              <a:t>we will collide</a:t>
            </a:r>
          </a:p>
          <a:p>
            <a:r>
              <a:rPr lang="en-US" dirty="0" smtClean="0"/>
              <a:t>P1: B1xY1a/b      P5: B3a/bxY3</a:t>
            </a:r>
          </a:p>
          <a:p>
            <a:r>
              <a:rPr lang="en-US" dirty="0" smtClean="0"/>
              <a:t>P2: B2xY1a/b      P6: B3a/bxY4</a:t>
            </a:r>
          </a:p>
          <a:p>
            <a:r>
              <a:rPr lang="en-US" dirty="0" smtClean="0"/>
              <a:t>P3: B1xY2a/b      P7: B4a/b:Y3</a:t>
            </a:r>
          </a:p>
          <a:p>
            <a:r>
              <a:rPr lang="en-US" dirty="0" smtClean="0"/>
              <a:t>P4: B2xY2a/b      P8: B4a/b:Y4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89500" y="713317"/>
            <a:ext cx="404469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else:</a:t>
            </a:r>
          </a:p>
          <a:p>
            <a:r>
              <a:rPr lang="en-US" dirty="0" smtClean="0"/>
              <a:t>360 buckets, every 3</a:t>
            </a:r>
            <a:r>
              <a:rPr lang="en-US" baseline="30000" dirty="0" smtClean="0"/>
              <a:t>rd</a:t>
            </a:r>
            <a:r>
              <a:rPr lang="en-US" dirty="0" smtClean="0"/>
              <a:t> filled </a:t>
            </a:r>
          </a:p>
          <a:p>
            <a:r>
              <a:rPr lang="en-US" dirty="0" smtClean="0">
                <a:sym typeface="Wingdings"/>
              </a:rPr>
              <a:t> 120 bunches</a:t>
            </a:r>
            <a:endParaRPr lang="en-US" dirty="0" smtClean="0"/>
          </a:p>
          <a:p>
            <a:r>
              <a:rPr lang="en-US" dirty="0" smtClean="0"/>
              <a:t>aboard gaps aligned in PHENIX</a:t>
            </a:r>
          </a:p>
          <a:p>
            <a:r>
              <a:rPr lang="en-US" dirty="0" smtClean="0"/>
              <a:t>               anti-aligned in STAR </a:t>
            </a:r>
          </a:p>
          <a:p>
            <a:r>
              <a:rPr lang="en-US" dirty="0" smtClean="0"/>
              <a:t>bunch 38/39 empty in blue</a:t>
            </a:r>
          </a:p>
          <a:p>
            <a:r>
              <a:rPr lang="en-US" dirty="0" smtClean="0"/>
              <a:t>bunch 78/79 empty in yellow</a:t>
            </a:r>
          </a:p>
          <a:p>
            <a:r>
              <a:rPr lang="en-US" dirty="0"/>
              <a:t> </a:t>
            </a:r>
            <a:r>
              <a:rPr lang="en-US" dirty="0" smtClean="0"/>
              <a:t>      88/91 empty in yellow EL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5270499" y="3354916"/>
            <a:ext cx="2571750" cy="2423583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7842" y="3016248"/>
            <a:ext cx="1246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IP12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81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73234" y="5782732"/>
            <a:ext cx="1246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IP-6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81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01066" y="3380316"/>
            <a:ext cx="13716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IP-10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41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37966" y="3363381"/>
            <a:ext cx="1121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IP-2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1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31784" y="5410198"/>
            <a:ext cx="1121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IP-8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1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76067" y="5422898"/>
            <a:ext cx="1246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IP-4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41</a:t>
            </a:r>
            <a:endParaRPr lang="en-US" sz="1600" dirty="0">
              <a:solidFill>
                <a:srgbClr val="FFCC66"/>
              </a:solidFill>
            </a:endParaRPr>
          </a:p>
        </p:txBody>
      </p:sp>
      <p:cxnSp>
        <p:nvCxnSpPr>
          <p:cNvPr id="18" name="Straight Connector 17"/>
          <p:cNvCxnSpPr>
            <a:stCxn id="10" idx="0"/>
            <a:endCxn id="12" idx="0"/>
          </p:cNvCxnSpPr>
          <p:nvPr/>
        </p:nvCxnSpPr>
        <p:spPr bwMode="auto">
          <a:xfrm>
            <a:off x="6556374" y="3354916"/>
            <a:ext cx="40088" cy="24278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0" idx="2"/>
            <a:endCxn id="10" idx="6"/>
          </p:cNvCxnSpPr>
          <p:nvPr/>
        </p:nvCxnSpPr>
        <p:spPr bwMode="auto">
          <a:xfrm>
            <a:off x="5270499" y="4566708"/>
            <a:ext cx="257175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0" idx="7"/>
            <a:endCxn id="10" idx="3"/>
          </p:cNvCxnSpPr>
          <p:nvPr/>
        </p:nvCxnSpPr>
        <p:spPr bwMode="auto">
          <a:xfrm flipH="1">
            <a:off x="5647123" y="3709842"/>
            <a:ext cx="1818502" cy="171373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0" idx="1"/>
            <a:endCxn id="10" idx="5"/>
          </p:cNvCxnSpPr>
          <p:nvPr/>
        </p:nvCxnSpPr>
        <p:spPr bwMode="auto">
          <a:xfrm>
            <a:off x="5647123" y="3709842"/>
            <a:ext cx="1818502" cy="171373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7254816" y="5767917"/>
            <a:ext cx="16861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rgbClr val="0000FF"/>
                </a:solidFill>
              </a:rPr>
              <a:t>blue clockwise</a:t>
            </a:r>
          </a:p>
          <a:p>
            <a:pPr algn="r"/>
            <a:r>
              <a:rPr lang="en-US" sz="1000" dirty="0" smtClean="0">
                <a:solidFill>
                  <a:srgbClr val="FFCC66"/>
                </a:solidFill>
              </a:rPr>
              <a:t>yellow counter clockwise</a:t>
            </a:r>
            <a:endParaRPr lang="en-US" sz="1000" dirty="0">
              <a:solidFill>
                <a:srgbClr val="FFCC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0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Spin Pattern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2DFF1-6A7E-5841-980E-96BA788216E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83094" y="812804"/>
            <a:ext cx="840486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A6A6A6"/>
                </a:solidFill>
              </a:rPr>
              <a:t>+-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A6A6A6"/>
                </a:solidFill>
              </a:rPr>
              <a:t>-++--++--</a:t>
            </a:r>
            <a:r>
              <a:rPr lang="en-US" sz="800" dirty="0" smtClean="0"/>
              <a:t>|</a:t>
            </a:r>
            <a:endParaRPr lang="en-US" sz="800" dirty="0">
              <a:solidFill>
                <a:srgbClr val="FF00FF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 flipV="1">
            <a:off x="150813" y="704850"/>
            <a:ext cx="8343900" cy="12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1" name="Group 30"/>
          <p:cNvGrpSpPr/>
          <p:nvPr/>
        </p:nvGrpSpPr>
        <p:grpSpPr>
          <a:xfrm>
            <a:off x="761811" y="2171689"/>
            <a:ext cx="7664831" cy="258921"/>
            <a:chOff x="730250" y="1765300"/>
            <a:chExt cx="7664831" cy="258921"/>
          </a:xfrm>
        </p:grpSpPr>
        <p:sp>
          <p:nvSpPr>
            <p:cNvPr id="18" name="TextBox 17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91561" y="1214973"/>
            <a:ext cx="83022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-+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A6A6A6"/>
                </a:solidFill>
              </a:rPr>
              <a:t>+--++--++</a:t>
            </a:r>
            <a:r>
              <a:rPr lang="en-US" sz="800" dirty="0" smtClean="0">
                <a:solidFill>
                  <a:srgbClr val="FF00FF"/>
                </a:solidFill>
              </a:rPr>
              <a:t>|</a:t>
            </a:r>
            <a:endParaRPr lang="en-US" sz="8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753344" y="1749070"/>
            <a:ext cx="7664831" cy="258921"/>
            <a:chOff x="730250" y="1765300"/>
            <a:chExt cx="7664831" cy="258921"/>
          </a:xfrm>
        </p:grpSpPr>
        <p:sp>
          <p:nvSpPr>
            <p:cNvPr id="33" name="TextBox 32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183094" y="1670047"/>
            <a:ext cx="82175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++++</a:t>
            </a:r>
            <a:r>
              <a:rPr lang="en-US" sz="800" dirty="0" smtClean="0">
                <a:solidFill>
                  <a:srgbClr val="322F31"/>
                </a:solidFill>
              </a:rPr>
              <a:t>----|</a:t>
            </a:r>
            <a:r>
              <a:rPr lang="en-US" sz="800" dirty="0" smtClean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++|++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A6A6A6"/>
                </a:solidFill>
              </a:rPr>
              <a:t>+</a:t>
            </a:r>
            <a:r>
              <a:rPr lang="en-US" sz="800" dirty="0">
                <a:solidFill>
                  <a:srgbClr val="A6A6A6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-|-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-|-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---+++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+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|</a:t>
            </a:r>
            <a:endParaRPr lang="en-US" sz="800" dirty="0"/>
          </a:p>
        </p:txBody>
      </p:sp>
      <p:grpSp>
        <p:nvGrpSpPr>
          <p:cNvPr id="46" name="Group 45"/>
          <p:cNvGrpSpPr/>
          <p:nvPr/>
        </p:nvGrpSpPr>
        <p:grpSpPr>
          <a:xfrm>
            <a:off x="753344" y="903811"/>
            <a:ext cx="7664831" cy="258921"/>
            <a:chOff x="730250" y="1765300"/>
            <a:chExt cx="7664831" cy="258921"/>
          </a:xfrm>
        </p:grpSpPr>
        <p:sp>
          <p:nvSpPr>
            <p:cNvPr id="47" name="TextBox 46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184648" y="2063727"/>
            <a:ext cx="82175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----</a:t>
            </a:r>
            <a:r>
              <a:rPr lang="en-US" sz="800" dirty="0" smtClean="0">
                <a:solidFill>
                  <a:srgbClr val="FF00FF"/>
                </a:solidFill>
              </a:rPr>
              <a:t>++++|</a:t>
            </a:r>
            <a:r>
              <a:rPr lang="en-US" sz="800" dirty="0" smtClean="0">
                <a:solidFill>
                  <a:srgbClr val="322F31"/>
                </a:solidFill>
              </a:rPr>
              <a:t>----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-|-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-+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-|-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-|-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A6A6A6"/>
                </a:solidFill>
              </a:rPr>
              <a:t>+</a:t>
            </a:r>
            <a:r>
              <a:rPr lang="en-US" sz="800" dirty="0">
                <a:solidFill>
                  <a:srgbClr val="A6A6A6"/>
                </a:solidFill>
              </a:rPr>
              <a:t>++----+</a:t>
            </a:r>
            <a:r>
              <a:rPr lang="en-US" sz="800" dirty="0" smtClean="0">
                <a:solidFill>
                  <a:srgbClr val="A6A6A6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|</a:t>
            </a:r>
            <a:endParaRPr lang="en-US" sz="800" dirty="0">
              <a:solidFill>
                <a:srgbClr val="FF00FF"/>
              </a:solidFill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761809" y="1308090"/>
            <a:ext cx="7664831" cy="258921"/>
            <a:chOff x="730250" y="1765300"/>
            <a:chExt cx="7664831" cy="258921"/>
          </a:xfrm>
        </p:grpSpPr>
        <p:sp>
          <p:nvSpPr>
            <p:cNvPr id="61" name="TextBox 60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8329605" y="711186"/>
            <a:ext cx="462499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</a:t>
            </a:r>
          </a:p>
          <a:p>
            <a:endParaRPr lang="en-US" sz="1000" dirty="0" smtClean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2</a:t>
            </a:r>
            <a:endParaRPr lang="en-US" dirty="0" smtClean="0">
              <a:solidFill>
                <a:srgbClr val="0000FF"/>
              </a:solidFill>
            </a:endParaRPr>
          </a:p>
          <a:p>
            <a:endParaRPr lang="en-US" sz="1000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3a</a:t>
            </a:r>
          </a:p>
          <a:p>
            <a:endParaRPr lang="en-US" sz="1000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4a</a:t>
            </a:r>
          </a:p>
          <a:p>
            <a:endParaRPr lang="en-US" sz="1000" dirty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3b</a:t>
            </a:r>
          </a:p>
          <a:p>
            <a:endParaRPr lang="en-US" sz="1000" dirty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4b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74627" y="2512460"/>
            <a:ext cx="82175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</a:rPr>
              <a:t>-++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A6A6A6"/>
                </a:solidFill>
              </a:rPr>
              <a:t>++</a:t>
            </a:r>
            <a:r>
              <a:rPr lang="en-US" sz="800" dirty="0" smtClean="0">
                <a:solidFill>
                  <a:srgbClr val="322F31"/>
                </a:solidFill>
              </a:rPr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322F31"/>
                </a:solidFill>
              </a:rPr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--+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+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--++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|</a:t>
            </a:r>
            <a:endParaRPr lang="en-US" sz="800" dirty="0">
              <a:solidFill>
                <a:srgbClr val="FF00FF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183088" y="2952738"/>
            <a:ext cx="828013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322F31"/>
                </a:solidFill>
              </a:rPr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A6A6A6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322F31"/>
                </a:solidFill>
              </a:rPr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-|-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++--++--+</a:t>
            </a:r>
            <a:r>
              <a:rPr lang="en-US" sz="800" dirty="0" smtClean="0">
                <a:solidFill>
                  <a:srgbClr val="FF00FF"/>
                </a:solidFill>
              </a:rPr>
              <a:t>|</a:t>
            </a:r>
            <a:endParaRPr lang="en-US" sz="800" dirty="0">
              <a:solidFill>
                <a:srgbClr val="FF00FF"/>
              </a:solidFill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744877" y="2620421"/>
            <a:ext cx="7664831" cy="258921"/>
            <a:chOff x="730250" y="1765300"/>
            <a:chExt cx="7664831" cy="258921"/>
          </a:xfrm>
        </p:grpSpPr>
        <p:sp>
          <p:nvSpPr>
            <p:cNvPr id="135" name="TextBox 134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753342" y="3052222"/>
            <a:ext cx="7664831" cy="258921"/>
            <a:chOff x="730250" y="1765300"/>
            <a:chExt cx="7664831" cy="258921"/>
          </a:xfrm>
        </p:grpSpPr>
        <p:sp>
          <p:nvSpPr>
            <p:cNvPr id="148" name="TextBox 147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744877" y="4195222"/>
            <a:ext cx="7664831" cy="258921"/>
            <a:chOff x="730250" y="1765300"/>
            <a:chExt cx="7664831" cy="258921"/>
          </a:xfrm>
        </p:grpSpPr>
        <p:sp>
          <p:nvSpPr>
            <p:cNvPr id="161" name="TextBox 160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736410" y="3772603"/>
            <a:ext cx="7664831" cy="258921"/>
            <a:chOff x="730250" y="1765300"/>
            <a:chExt cx="7664831" cy="258921"/>
          </a:xfrm>
        </p:grpSpPr>
        <p:sp>
          <p:nvSpPr>
            <p:cNvPr id="174" name="TextBox 173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186" name="TextBox 185"/>
          <p:cNvSpPr txBox="1"/>
          <p:nvPr/>
        </p:nvSpPr>
        <p:spPr>
          <a:xfrm>
            <a:off x="166160" y="3693580"/>
            <a:ext cx="82175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++++</a:t>
            </a:r>
            <a:r>
              <a:rPr lang="en-US" sz="800" dirty="0" smtClean="0">
                <a:solidFill>
                  <a:srgbClr val="322F31"/>
                </a:solidFill>
              </a:rPr>
              <a:t>----|</a:t>
            </a:r>
            <a:r>
              <a:rPr lang="en-US" sz="800" dirty="0" smtClean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++|++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322F31"/>
                </a:solidFill>
              </a:rPr>
              <a:t>--|-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+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-|-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A6A6A6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-|</a:t>
            </a:r>
            <a:r>
              <a:rPr lang="en-US" sz="800" dirty="0" smtClean="0">
                <a:solidFill>
                  <a:srgbClr val="A6A6A6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---+++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+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|</a:t>
            </a:r>
            <a:endParaRPr lang="en-US" sz="800" dirty="0"/>
          </a:p>
        </p:txBody>
      </p:sp>
      <p:sp>
        <p:nvSpPr>
          <p:cNvPr id="187" name="TextBox 186"/>
          <p:cNvSpPr txBox="1"/>
          <p:nvPr/>
        </p:nvSpPr>
        <p:spPr>
          <a:xfrm>
            <a:off x="167714" y="4087260"/>
            <a:ext cx="83444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----</a:t>
            </a:r>
            <a:r>
              <a:rPr lang="en-US" sz="800" dirty="0" smtClean="0">
                <a:solidFill>
                  <a:srgbClr val="FF00FF"/>
                </a:solidFill>
              </a:rPr>
              <a:t>++++|</a:t>
            </a:r>
            <a:r>
              <a:rPr lang="en-US" sz="800" dirty="0" smtClean="0">
                <a:solidFill>
                  <a:srgbClr val="322F31"/>
                </a:solidFill>
              </a:rPr>
              <a:t>----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-|-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++|+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-|-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rgbClr val="A6A6A6"/>
                </a:solidFill>
              </a:rPr>
              <a:t>-+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A6A6A6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>
                <a:solidFill>
                  <a:srgbClr val="A6A6A6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-|-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A6A6A6"/>
                </a:solidFill>
              </a:rPr>
              <a:t>+</a:t>
            </a:r>
            <a:r>
              <a:rPr lang="en-US" sz="800" dirty="0">
                <a:solidFill>
                  <a:srgbClr val="A6A6A6"/>
                </a:solidFill>
              </a:rPr>
              <a:t>++----+</a:t>
            </a:r>
            <a:r>
              <a:rPr lang="en-US" sz="800" dirty="0" smtClean="0">
                <a:solidFill>
                  <a:srgbClr val="A6A6A6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|</a:t>
            </a:r>
            <a:endParaRPr lang="en-US" sz="800" dirty="0">
              <a:solidFill>
                <a:srgbClr val="FF00FF"/>
              </a:solidFill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8270338" y="3632187"/>
            <a:ext cx="462499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C66"/>
                </a:solidFill>
              </a:rPr>
              <a:t>1</a:t>
            </a:r>
            <a:r>
              <a:rPr lang="en-US" dirty="0" smtClean="0">
                <a:solidFill>
                  <a:srgbClr val="FFCC66"/>
                </a:solidFill>
              </a:rPr>
              <a:t>a</a:t>
            </a:r>
          </a:p>
          <a:p>
            <a:endParaRPr lang="en-US" sz="1000" dirty="0" smtClean="0">
              <a:solidFill>
                <a:srgbClr val="FFCC66"/>
              </a:solidFill>
            </a:endParaRPr>
          </a:p>
          <a:p>
            <a:r>
              <a:rPr lang="en-US" dirty="0">
                <a:solidFill>
                  <a:srgbClr val="FFCC66"/>
                </a:solidFill>
              </a:rPr>
              <a:t>2</a:t>
            </a:r>
            <a:r>
              <a:rPr lang="en-US" dirty="0" smtClean="0">
                <a:solidFill>
                  <a:srgbClr val="FFCC66"/>
                </a:solidFill>
              </a:rPr>
              <a:t>a</a:t>
            </a:r>
          </a:p>
          <a:p>
            <a:endParaRPr lang="en-US" sz="1000" dirty="0">
              <a:solidFill>
                <a:srgbClr val="FFCC66"/>
              </a:solidFill>
            </a:endParaRPr>
          </a:p>
          <a:p>
            <a:r>
              <a:rPr lang="en-US" dirty="0">
                <a:solidFill>
                  <a:srgbClr val="FFCC66"/>
                </a:solidFill>
              </a:rPr>
              <a:t>1</a:t>
            </a:r>
            <a:r>
              <a:rPr lang="en-US" dirty="0" smtClean="0">
                <a:solidFill>
                  <a:srgbClr val="FFCC66"/>
                </a:solidFill>
              </a:rPr>
              <a:t>b</a:t>
            </a:r>
          </a:p>
          <a:p>
            <a:endParaRPr lang="en-US" sz="1000" dirty="0">
              <a:solidFill>
                <a:srgbClr val="FFCC66"/>
              </a:solidFill>
            </a:endParaRPr>
          </a:p>
          <a:p>
            <a:r>
              <a:rPr lang="en-US" dirty="0" smtClean="0">
                <a:solidFill>
                  <a:srgbClr val="FFCC66"/>
                </a:solidFill>
              </a:rPr>
              <a:t>2b</a:t>
            </a:r>
          </a:p>
          <a:p>
            <a:endParaRPr lang="en-US" sz="1000" dirty="0">
              <a:solidFill>
                <a:srgbClr val="FFCC66"/>
              </a:solidFill>
            </a:endParaRPr>
          </a:p>
          <a:p>
            <a:r>
              <a:rPr lang="en-US" dirty="0" smtClean="0">
                <a:solidFill>
                  <a:srgbClr val="FFCC66"/>
                </a:solidFill>
              </a:rPr>
              <a:t>3</a:t>
            </a:r>
          </a:p>
          <a:p>
            <a:endParaRPr lang="en-US" sz="1000" dirty="0">
              <a:solidFill>
                <a:srgbClr val="FFCC66"/>
              </a:solidFill>
            </a:endParaRPr>
          </a:p>
          <a:p>
            <a:r>
              <a:rPr lang="en-US" dirty="0">
                <a:solidFill>
                  <a:srgbClr val="FFCC66"/>
                </a:solidFill>
              </a:rPr>
              <a:t>4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157693" y="4535993"/>
            <a:ext cx="82175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</a:rPr>
              <a:t>-++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322F31"/>
                </a:solidFill>
              </a:rPr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A6A6A6"/>
                </a:solidFill>
              </a:rPr>
              <a:t>++</a:t>
            </a:r>
            <a:r>
              <a:rPr lang="en-US" sz="800" dirty="0" smtClean="0">
                <a:solidFill>
                  <a:srgbClr val="322F31"/>
                </a:solidFill>
              </a:rPr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A6A6A6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>
                <a:solidFill>
                  <a:srgbClr val="A6A6A6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--+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+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--++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|</a:t>
            </a:r>
            <a:endParaRPr lang="en-US" sz="800" dirty="0">
              <a:solidFill>
                <a:srgbClr val="FF00FF"/>
              </a:solidFill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166154" y="4976271"/>
            <a:ext cx="828013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322F31"/>
                </a:solidFill>
              </a:rPr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322F31"/>
                </a:solidFill>
              </a:rPr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A6A6A6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A6A6A6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A6A6A6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-|-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++--++--+</a:t>
            </a:r>
            <a:r>
              <a:rPr lang="en-US" sz="800" dirty="0" smtClean="0">
                <a:solidFill>
                  <a:srgbClr val="FF00FF"/>
                </a:solidFill>
              </a:rPr>
              <a:t>|</a:t>
            </a:r>
            <a:endParaRPr lang="en-US" sz="800" dirty="0">
              <a:solidFill>
                <a:srgbClr val="FF00FF"/>
              </a:solidFill>
            </a:endParaRPr>
          </a:p>
        </p:txBody>
      </p:sp>
      <p:grpSp>
        <p:nvGrpSpPr>
          <p:cNvPr id="191" name="Group 190"/>
          <p:cNvGrpSpPr/>
          <p:nvPr/>
        </p:nvGrpSpPr>
        <p:grpSpPr>
          <a:xfrm>
            <a:off x="727943" y="4643954"/>
            <a:ext cx="7664831" cy="258921"/>
            <a:chOff x="730250" y="1765300"/>
            <a:chExt cx="7664831" cy="258921"/>
          </a:xfrm>
        </p:grpSpPr>
        <p:sp>
          <p:nvSpPr>
            <p:cNvPr id="192" name="TextBox 191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736408" y="5075755"/>
            <a:ext cx="7664831" cy="258921"/>
            <a:chOff x="730250" y="1765300"/>
            <a:chExt cx="7664831" cy="258921"/>
          </a:xfrm>
        </p:grpSpPr>
        <p:sp>
          <p:nvSpPr>
            <p:cNvPr id="205" name="TextBox 204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217" name="TextBox 216"/>
          <p:cNvSpPr txBox="1"/>
          <p:nvPr/>
        </p:nvSpPr>
        <p:spPr>
          <a:xfrm>
            <a:off x="174627" y="5392663"/>
            <a:ext cx="840486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7F7F7F"/>
                </a:solidFill>
              </a:rPr>
              <a:t>+-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7F7F7F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>
                <a:solidFill>
                  <a:srgbClr val="7F7F7F"/>
                </a:solidFill>
              </a:rPr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A6A6A6"/>
                </a:solidFill>
              </a:rPr>
              <a:t>-++--++--</a:t>
            </a:r>
            <a:r>
              <a:rPr lang="en-US" sz="800" dirty="0" smtClean="0"/>
              <a:t>|</a:t>
            </a:r>
            <a:endParaRPr lang="en-US" sz="800" dirty="0">
              <a:solidFill>
                <a:srgbClr val="FF00FF"/>
              </a:solidFill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183094" y="5794832"/>
            <a:ext cx="83022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-+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7F7F7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7F7F7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A6A6A6"/>
                </a:solidFill>
              </a:rPr>
              <a:t>+--++--++</a:t>
            </a:r>
            <a:r>
              <a:rPr lang="en-US" sz="800" dirty="0" smtClean="0">
                <a:solidFill>
                  <a:srgbClr val="FF00FF"/>
                </a:solidFill>
              </a:rPr>
              <a:t>|</a:t>
            </a:r>
            <a:endParaRPr lang="en-US" sz="800" dirty="0"/>
          </a:p>
        </p:txBody>
      </p:sp>
      <p:grpSp>
        <p:nvGrpSpPr>
          <p:cNvPr id="219" name="Group 218"/>
          <p:cNvGrpSpPr/>
          <p:nvPr/>
        </p:nvGrpSpPr>
        <p:grpSpPr>
          <a:xfrm>
            <a:off x="744877" y="5483670"/>
            <a:ext cx="7664831" cy="258921"/>
            <a:chOff x="730250" y="1765300"/>
            <a:chExt cx="7664831" cy="258921"/>
          </a:xfrm>
        </p:grpSpPr>
        <p:sp>
          <p:nvSpPr>
            <p:cNvPr id="220" name="TextBox 219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224" name="TextBox 223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753342" y="5887949"/>
            <a:ext cx="7664831" cy="258921"/>
            <a:chOff x="730250" y="1765300"/>
            <a:chExt cx="7664831" cy="258921"/>
          </a:xfrm>
        </p:grpSpPr>
        <p:sp>
          <p:nvSpPr>
            <p:cNvPr id="233" name="TextBox 232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238" name="TextBox 237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240" name="TextBox 239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242" name="TextBox 241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244" name="TextBox 243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8445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013 Continued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2DFF1-6A7E-5841-980E-96BA788216E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6214" y="1854205"/>
            <a:ext cx="840486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A6A6A6"/>
                </a:solidFill>
              </a:rPr>
              <a:t>+-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A6A6A6"/>
                </a:solidFill>
              </a:rPr>
              <a:t>-++--++--</a:t>
            </a:r>
            <a:r>
              <a:rPr lang="en-US" sz="800" dirty="0" smtClean="0"/>
              <a:t>|</a:t>
            </a:r>
            <a:endParaRPr lang="en-US" sz="800" dirty="0">
              <a:solidFill>
                <a:srgbClr val="FF00FF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150813" y="1229784"/>
            <a:ext cx="8343900" cy="12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7" name="Group 6"/>
          <p:cNvGrpSpPr/>
          <p:nvPr/>
        </p:nvGrpSpPr>
        <p:grpSpPr>
          <a:xfrm>
            <a:off x="746464" y="1945212"/>
            <a:ext cx="7664831" cy="258921"/>
            <a:chOff x="730250" y="1765300"/>
            <a:chExt cx="7664831" cy="258921"/>
          </a:xfrm>
        </p:grpSpPr>
        <p:sp>
          <p:nvSpPr>
            <p:cNvPr id="8" name="TextBox 7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29530" y="1351121"/>
            <a:ext cx="7664831" cy="258921"/>
            <a:chOff x="730250" y="1765300"/>
            <a:chExt cx="7664831" cy="258921"/>
          </a:xfrm>
        </p:grpSpPr>
        <p:sp>
          <p:nvSpPr>
            <p:cNvPr id="21" name="TextBox 20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159280" y="1475306"/>
            <a:ext cx="82175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++++</a:t>
            </a:r>
            <a:r>
              <a:rPr lang="en-US" sz="800" dirty="0" smtClean="0">
                <a:solidFill>
                  <a:srgbClr val="322F31"/>
                </a:solidFill>
              </a:rPr>
              <a:t>----|</a:t>
            </a:r>
            <a:r>
              <a:rPr lang="en-US" sz="800" dirty="0" smtClean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++|++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322F31"/>
                </a:solidFill>
              </a:rPr>
              <a:t>--|-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+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-|-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A6A6A6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-|</a:t>
            </a:r>
            <a:r>
              <a:rPr lang="en-US" sz="800" dirty="0" smtClean="0">
                <a:solidFill>
                  <a:srgbClr val="A6A6A6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---+++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+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|</a:t>
            </a:r>
            <a:endParaRPr lang="en-US" sz="800" dirty="0"/>
          </a:p>
        </p:txBody>
      </p:sp>
      <p:sp>
        <p:nvSpPr>
          <p:cNvPr id="47" name="TextBox 46"/>
          <p:cNvSpPr txBox="1"/>
          <p:nvPr/>
        </p:nvSpPr>
        <p:spPr>
          <a:xfrm>
            <a:off x="167747" y="2262721"/>
            <a:ext cx="82175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A6A6A6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-|</a:t>
            </a:r>
            <a:r>
              <a:rPr lang="en-US" sz="800" dirty="0" smtClean="0">
                <a:solidFill>
                  <a:srgbClr val="A6A6A6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---+++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+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|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----|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++|++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++++|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--|--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----|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++|++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++++|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+-</a:t>
            </a:r>
            <a:r>
              <a:rPr lang="en-US" sz="800" dirty="0">
                <a:solidFill>
                  <a:srgbClr val="322F31"/>
                </a:solidFill>
              </a:rPr>
              <a:t>-|</a:t>
            </a:r>
            <a:endParaRPr lang="en-US" sz="800" dirty="0"/>
          </a:p>
        </p:txBody>
      </p:sp>
      <p:grpSp>
        <p:nvGrpSpPr>
          <p:cNvPr id="48" name="Group 47"/>
          <p:cNvGrpSpPr/>
          <p:nvPr/>
        </p:nvGrpSpPr>
        <p:grpSpPr>
          <a:xfrm>
            <a:off x="738004" y="2358004"/>
            <a:ext cx="7628894" cy="258921"/>
            <a:chOff x="730250" y="1765300"/>
            <a:chExt cx="7628894" cy="258921"/>
          </a:xfrm>
        </p:grpSpPr>
        <p:sp>
          <p:nvSpPr>
            <p:cNvPr id="49" name="TextBox 48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3906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0510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711450" y="17653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1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3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4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5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690785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6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355418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7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8017935" y="1769533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8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150813" y="872066"/>
            <a:ext cx="187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P1: as example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8256581" y="1769530"/>
            <a:ext cx="642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Blue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229592" y="1227649"/>
            <a:ext cx="10071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CC66"/>
                </a:solidFill>
              </a:rPr>
              <a:t>Yellow</a:t>
            </a:r>
          </a:p>
          <a:p>
            <a:r>
              <a:rPr lang="en-US" sz="1600" dirty="0" smtClean="0">
                <a:solidFill>
                  <a:srgbClr val="FFCC66"/>
                </a:solidFill>
              </a:rPr>
              <a:t>PHENIX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204189" y="2192872"/>
            <a:ext cx="7904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CC66"/>
                </a:solidFill>
              </a:rPr>
              <a:t>Yellow</a:t>
            </a:r>
          </a:p>
          <a:p>
            <a:r>
              <a:rPr lang="en-US" sz="1600" dirty="0" smtClean="0">
                <a:solidFill>
                  <a:srgbClr val="FFCC66"/>
                </a:solidFill>
              </a:rPr>
              <a:t>STAR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37067" y="2946401"/>
            <a:ext cx="8702698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Dropped Bunches:</a:t>
            </a:r>
          </a:p>
          <a:p>
            <a:r>
              <a:rPr lang="en-US" dirty="0" smtClean="0"/>
              <a:t>P1:     </a:t>
            </a:r>
            <a:r>
              <a:rPr lang="en-US" dirty="0" smtClean="0">
                <a:solidFill>
                  <a:srgbClr val="FFCC66"/>
                </a:solidFill>
              </a:rPr>
              <a:t>Y:</a:t>
            </a:r>
            <a:r>
              <a:rPr lang="en-US" dirty="0" smtClean="0"/>
              <a:t> 6+/7- 7+/6- </a:t>
            </a:r>
            <a:r>
              <a:rPr lang="en-US" dirty="0" smtClean="0">
                <a:solidFill>
                  <a:srgbClr val="0000FF"/>
                </a:solidFill>
              </a:rPr>
              <a:t>B:</a:t>
            </a:r>
            <a:r>
              <a:rPr lang="en-US" dirty="0" smtClean="0"/>
              <a:t> 5+/6-    STAR: 102x100   PHENIX: 109x107</a:t>
            </a:r>
          </a:p>
          <a:p>
            <a:r>
              <a:rPr lang="en-US" dirty="0" smtClean="0"/>
              <a:t>P2:     </a:t>
            </a:r>
            <a:r>
              <a:rPr lang="en-US" dirty="0" smtClean="0">
                <a:solidFill>
                  <a:srgbClr val="FFCC66"/>
                </a:solidFill>
              </a:rPr>
              <a:t>Y</a:t>
            </a:r>
            <a:r>
              <a:rPr lang="en-US" dirty="0">
                <a:solidFill>
                  <a:srgbClr val="FFCC66"/>
                </a:solidFill>
              </a:rPr>
              <a:t>:</a:t>
            </a:r>
            <a:r>
              <a:rPr lang="en-US" dirty="0"/>
              <a:t> </a:t>
            </a:r>
            <a:r>
              <a:rPr lang="en-US" dirty="0" smtClean="0"/>
              <a:t>6+/7- 7+/6- </a:t>
            </a:r>
            <a:r>
              <a:rPr lang="en-US" dirty="0" smtClean="0">
                <a:solidFill>
                  <a:srgbClr val="0000FF"/>
                </a:solidFill>
              </a:rPr>
              <a:t>B</a:t>
            </a:r>
            <a:r>
              <a:rPr lang="en-US" dirty="0">
                <a:solidFill>
                  <a:srgbClr val="0000FF"/>
                </a:solidFill>
              </a:rPr>
              <a:t>:</a:t>
            </a:r>
            <a:r>
              <a:rPr lang="en-US" dirty="0"/>
              <a:t> 6</a:t>
            </a:r>
            <a:r>
              <a:rPr lang="en-US" dirty="0" smtClean="0"/>
              <a:t>+/5-    STAR</a:t>
            </a:r>
            <a:r>
              <a:rPr lang="en-US" dirty="0"/>
              <a:t>: </a:t>
            </a:r>
            <a:r>
              <a:rPr lang="en-US" dirty="0" smtClean="0"/>
              <a:t>102x100   </a:t>
            </a:r>
            <a:r>
              <a:rPr lang="en-US" dirty="0"/>
              <a:t>PHENIX: </a:t>
            </a:r>
            <a:r>
              <a:rPr lang="en-US" dirty="0" smtClean="0"/>
              <a:t>109x107      </a:t>
            </a:r>
          </a:p>
          <a:p>
            <a:r>
              <a:rPr lang="en-US" dirty="0" smtClean="0"/>
              <a:t>P3:</a:t>
            </a:r>
            <a:r>
              <a:rPr lang="en-US" dirty="0" smtClean="0">
                <a:solidFill>
                  <a:srgbClr val="FFCC66"/>
                </a:solidFill>
              </a:rPr>
              <a:t>     Y</a:t>
            </a:r>
            <a:r>
              <a:rPr lang="en-US" dirty="0">
                <a:solidFill>
                  <a:srgbClr val="FFCC66"/>
                </a:solidFill>
              </a:rPr>
              <a:t>:</a:t>
            </a:r>
            <a:r>
              <a:rPr lang="en-US" dirty="0"/>
              <a:t> </a:t>
            </a:r>
            <a:r>
              <a:rPr lang="en-US" dirty="0" smtClean="0"/>
              <a:t>7+/6- 6+/7- </a:t>
            </a:r>
            <a:r>
              <a:rPr lang="en-US" dirty="0" smtClean="0">
                <a:solidFill>
                  <a:srgbClr val="0000FF"/>
                </a:solidFill>
              </a:rPr>
              <a:t>B</a:t>
            </a:r>
            <a:r>
              <a:rPr lang="en-US" dirty="0">
                <a:solidFill>
                  <a:srgbClr val="0000FF"/>
                </a:solidFill>
              </a:rPr>
              <a:t>:</a:t>
            </a:r>
            <a:r>
              <a:rPr lang="en-US" dirty="0"/>
              <a:t> </a:t>
            </a:r>
            <a:r>
              <a:rPr lang="en-US" dirty="0" smtClean="0"/>
              <a:t>5+/6-    STAR</a:t>
            </a:r>
            <a:r>
              <a:rPr lang="en-US" dirty="0"/>
              <a:t>: </a:t>
            </a:r>
            <a:r>
              <a:rPr lang="en-US" dirty="0" smtClean="0"/>
              <a:t>102x100   </a:t>
            </a:r>
            <a:r>
              <a:rPr lang="en-US" dirty="0"/>
              <a:t>PHENIX: </a:t>
            </a:r>
            <a:r>
              <a:rPr lang="en-US" dirty="0" smtClean="0"/>
              <a:t>109x107</a:t>
            </a:r>
          </a:p>
          <a:p>
            <a:r>
              <a:rPr lang="en-US" dirty="0" smtClean="0"/>
              <a:t>P4:</a:t>
            </a:r>
            <a:r>
              <a:rPr lang="en-US" dirty="0" smtClean="0">
                <a:solidFill>
                  <a:srgbClr val="FFCC66"/>
                </a:solidFill>
              </a:rPr>
              <a:t>     </a:t>
            </a:r>
            <a:r>
              <a:rPr lang="en-US" dirty="0">
                <a:solidFill>
                  <a:srgbClr val="FFCC66"/>
                </a:solidFill>
              </a:rPr>
              <a:t>Y:</a:t>
            </a:r>
            <a:r>
              <a:rPr lang="en-US" dirty="0"/>
              <a:t> 7</a:t>
            </a:r>
            <a:r>
              <a:rPr lang="en-US" dirty="0" smtClean="0"/>
              <a:t>+/6- 6+/7- </a:t>
            </a:r>
            <a:r>
              <a:rPr lang="en-US" dirty="0" smtClean="0">
                <a:solidFill>
                  <a:srgbClr val="0000FF"/>
                </a:solidFill>
              </a:rPr>
              <a:t>B</a:t>
            </a:r>
            <a:r>
              <a:rPr lang="en-US" dirty="0">
                <a:solidFill>
                  <a:srgbClr val="0000FF"/>
                </a:solidFill>
              </a:rPr>
              <a:t>:</a:t>
            </a:r>
            <a:r>
              <a:rPr lang="en-US" dirty="0"/>
              <a:t> 6</a:t>
            </a:r>
            <a:r>
              <a:rPr lang="en-US" dirty="0" smtClean="0"/>
              <a:t>+/5-    STAR</a:t>
            </a:r>
            <a:r>
              <a:rPr lang="en-US" dirty="0"/>
              <a:t>: </a:t>
            </a:r>
            <a:r>
              <a:rPr lang="en-US" dirty="0" smtClean="0"/>
              <a:t>102x100   </a:t>
            </a:r>
            <a:r>
              <a:rPr lang="en-US" dirty="0"/>
              <a:t>PHENIX: </a:t>
            </a:r>
            <a:r>
              <a:rPr lang="en-US" dirty="0" smtClean="0"/>
              <a:t>109x107</a:t>
            </a:r>
          </a:p>
          <a:p>
            <a:endParaRPr lang="en-US" dirty="0"/>
          </a:p>
          <a:p>
            <a:r>
              <a:rPr lang="en-US" dirty="0" smtClean="0"/>
              <a:t>P5:     </a:t>
            </a:r>
            <a:r>
              <a:rPr lang="en-US" dirty="0">
                <a:solidFill>
                  <a:srgbClr val="FFCC66"/>
                </a:solidFill>
              </a:rPr>
              <a:t>Y:</a:t>
            </a:r>
            <a:r>
              <a:rPr lang="en-US" dirty="0"/>
              <a:t> 5</a:t>
            </a:r>
            <a:r>
              <a:rPr lang="en-US" dirty="0" smtClean="0"/>
              <a:t>+/8- </a:t>
            </a:r>
            <a:r>
              <a:rPr lang="en-US" dirty="0">
                <a:solidFill>
                  <a:srgbClr val="0000FF"/>
                </a:solidFill>
              </a:rPr>
              <a:t>B:</a:t>
            </a:r>
            <a:r>
              <a:rPr lang="en-US" dirty="0"/>
              <a:t> </a:t>
            </a:r>
            <a:r>
              <a:rPr lang="en-US" dirty="0" smtClean="0"/>
              <a:t>5+/6- 6+/5-    STAR</a:t>
            </a:r>
            <a:r>
              <a:rPr lang="en-US" dirty="0"/>
              <a:t>: </a:t>
            </a:r>
            <a:r>
              <a:rPr lang="en-US" dirty="0" smtClean="0"/>
              <a:t>102x100   </a:t>
            </a:r>
            <a:r>
              <a:rPr lang="en-US" dirty="0"/>
              <a:t>PHENIX: </a:t>
            </a:r>
            <a:r>
              <a:rPr lang="en-US" dirty="0" smtClean="0"/>
              <a:t>109x107</a:t>
            </a:r>
            <a:endParaRPr lang="en-US" dirty="0"/>
          </a:p>
          <a:p>
            <a:r>
              <a:rPr lang="en-US" dirty="0" smtClean="0"/>
              <a:t>P6:     </a:t>
            </a:r>
            <a:r>
              <a:rPr lang="en-US" dirty="0">
                <a:solidFill>
                  <a:srgbClr val="FFCC66"/>
                </a:solidFill>
              </a:rPr>
              <a:t>Y:</a:t>
            </a:r>
            <a:r>
              <a:rPr lang="en-US" dirty="0"/>
              <a:t> </a:t>
            </a:r>
            <a:r>
              <a:rPr lang="en-US" dirty="0" smtClean="0"/>
              <a:t>8+/5- </a:t>
            </a:r>
            <a:r>
              <a:rPr lang="en-US" dirty="0">
                <a:solidFill>
                  <a:srgbClr val="0000FF"/>
                </a:solidFill>
              </a:rPr>
              <a:t>B:</a:t>
            </a:r>
            <a:r>
              <a:rPr lang="en-US" dirty="0"/>
              <a:t> 5+/6</a:t>
            </a:r>
            <a:r>
              <a:rPr lang="en-US" dirty="0" smtClean="0"/>
              <a:t>-</a:t>
            </a:r>
            <a:r>
              <a:rPr lang="en-US" dirty="0"/>
              <a:t> </a:t>
            </a:r>
            <a:r>
              <a:rPr lang="en-US" dirty="0" smtClean="0"/>
              <a:t>6+/5-    STAR</a:t>
            </a:r>
            <a:r>
              <a:rPr lang="en-US" dirty="0"/>
              <a:t>: </a:t>
            </a:r>
            <a:r>
              <a:rPr lang="en-US" dirty="0" smtClean="0"/>
              <a:t>102x100   </a:t>
            </a:r>
            <a:r>
              <a:rPr lang="en-US" dirty="0"/>
              <a:t>PHENIX: </a:t>
            </a:r>
            <a:r>
              <a:rPr lang="en-US" dirty="0" smtClean="0"/>
              <a:t>109x107       </a:t>
            </a:r>
            <a:endParaRPr lang="en-US" dirty="0"/>
          </a:p>
          <a:p>
            <a:r>
              <a:rPr lang="en-US" dirty="0" smtClean="0"/>
              <a:t>P7:</a:t>
            </a:r>
            <a:r>
              <a:rPr lang="en-US" dirty="0" smtClean="0">
                <a:solidFill>
                  <a:srgbClr val="FFCC66"/>
                </a:solidFill>
              </a:rPr>
              <a:t>     </a:t>
            </a:r>
            <a:r>
              <a:rPr lang="en-US" dirty="0">
                <a:solidFill>
                  <a:srgbClr val="FFCC66"/>
                </a:solidFill>
              </a:rPr>
              <a:t>Y:</a:t>
            </a:r>
            <a:r>
              <a:rPr lang="en-US" dirty="0"/>
              <a:t> 5</a:t>
            </a:r>
            <a:r>
              <a:rPr lang="en-US" dirty="0" smtClean="0"/>
              <a:t>+/8- </a:t>
            </a:r>
            <a:r>
              <a:rPr lang="en-US" dirty="0">
                <a:solidFill>
                  <a:srgbClr val="0000FF"/>
                </a:solidFill>
              </a:rPr>
              <a:t>B:</a:t>
            </a:r>
            <a:r>
              <a:rPr lang="en-US" dirty="0"/>
              <a:t> 6+/5</a:t>
            </a:r>
            <a:r>
              <a:rPr lang="en-US" dirty="0" smtClean="0"/>
              <a:t>-</a:t>
            </a:r>
            <a:r>
              <a:rPr lang="en-US" dirty="0"/>
              <a:t> </a:t>
            </a:r>
            <a:r>
              <a:rPr lang="en-US" dirty="0" smtClean="0"/>
              <a:t>5+/6-    STAR</a:t>
            </a:r>
            <a:r>
              <a:rPr lang="en-US" dirty="0"/>
              <a:t>: </a:t>
            </a:r>
            <a:r>
              <a:rPr lang="en-US" dirty="0" smtClean="0"/>
              <a:t>102x100   </a:t>
            </a:r>
            <a:r>
              <a:rPr lang="en-US" dirty="0"/>
              <a:t>PHENIX: </a:t>
            </a:r>
            <a:r>
              <a:rPr lang="en-US" dirty="0" smtClean="0"/>
              <a:t>109x107</a:t>
            </a:r>
            <a:endParaRPr lang="en-US" dirty="0"/>
          </a:p>
          <a:p>
            <a:r>
              <a:rPr lang="en-US" dirty="0" smtClean="0"/>
              <a:t>P8:</a:t>
            </a:r>
            <a:r>
              <a:rPr lang="en-US" dirty="0" smtClean="0">
                <a:solidFill>
                  <a:srgbClr val="FFCC66"/>
                </a:solidFill>
              </a:rPr>
              <a:t>     </a:t>
            </a:r>
            <a:r>
              <a:rPr lang="en-US" dirty="0">
                <a:solidFill>
                  <a:srgbClr val="FFCC66"/>
                </a:solidFill>
              </a:rPr>
              <a:t>Y:</a:t>
            </a:r>
            <a:r>
              <a:rPr lang="en-US" dirty="0"/>
              <a:t> 8</a:t>
            </a:r>
            <a:r>
              <a:rPr lang="en-US" dirty="0" smtClean="0"/>
              <a:t>+/5- </a:t>
            </a:r>
            <a:r>
              <a:rPr lang="en-US" dirty="0">
                <a:solidFill>
                  <a:srgbClr val="0000FF"/>
                </a:solidFill>
              </a:rPr>
              <a:t>B:</a:t>
            </a:r>
            <a:r>
              <a:rPr lang="en-US" dirty="0"/>
              <a:t> </a:t>
            </a:r>
            <a:r>
              <a:rPr lang="en-US" dirty="0" smtClean="0"/>
              <a:t>6+/5-</a:t>
            </a:r>
            <a:r>
              <a:rPr lang="en-US" dirty="0"/>
              <a:t> 5</a:t>
            </a:r>
            <a:r>
              <a:rPr lang="en-US" dirty="0" smtClean="0"/>
              <a:t>+/6-    STAR</a:t>
            </a:r>
            <a:r>
              <a:rPr lang="en-US" dirty="0"/>
              <a:t>: </a:t>
            </a:r>
            <a:r>
              <a:rPr lang="en-US" dirty="0" smtClean="0"/>
              <a:t>102x100   </a:t>
            </a:r>
            <a:r>
              <a:rPr lang="en-US" dirty="0"/>
              <a:t>PHENIX: </a:t>
            </a:r>
            <a:r>
              <a:rPr lang="en-US" dirty="0" smtClean="0"/>
              <a:t>109x107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001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Remarks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spin </a:t>
            </a:r>
            <a:r>
              <a:rPr lang="en-US" dirty="0"/>
              <a:t>patterns 1 and 2 in combination with patterns 3b and 4b would result </a:t>
            </a:r>
            <a:r>
              <a:rPr lang="en-US" dirty="0" smtClean="0"/>
              <a:t>in always </a:t>
            </a:r>
            <a:r>
              <a:rPr lang="en-US" dirty="0"/>
              <a:t>same or always opposite </a:t>
            </a:r>
            <a:r>
              <a:rPr lang="en-US" dirty="0" err="1"/>
              <a:t>helicity</a:t>
            </a:r>
            <a:r>
              <a:rPr lang="en-US" dirty="0"/>
              <a:t> patterns in </a:t>
            </a:r>
            <a:r>
              <a:rPr lang="en-US" dirty="0" smtClean="0"/>
              <a:t>either even or </a:t>
            </a:r>
            <a:r>
              <a:rPr lang="en-US" dirty="0"/>
              <a:t>odd bunch crossings. </a:t>
            </a:r>
            <a:endParaRPr lang="en-US" dirty="0" smtClean="0"/>
          </a:p>
          <a:p>
            <a:pPr lvl="1"/>
            <a:r>
              <a:rPr lang="en-US" dirty="0" smtClean="0"/>
              <a:t>In that </a:t>
            </a:r>
            <a:r>
              <a:rPr lang="en-US" dirty="0"/>
              <a:t>combination we would not be able to calculate asymmetries separately for even </a:t>
            </a:r>
            <a:r>
              <a:rPr lang="en-US" dirty="0" smtClean="0"/>
              <a:t>and odd crossings </a:t>
            </a:r>
            <a:r>
              <a:rPr lang="en-US" dirty="0"/>
              <a:t>on a fill-by-fill basis. </a:t>
            </a:r>
            <a:endParaRPr lang="en-US" dirty="0" smtClean="0"/>
          </a:p>
          <a:p>
            <a:pPr lvl="2" indent="-285750">
              <a:buFont typeface="Wingdings" charset="0"/>
              <a:buChar char="à"/>
            </a:pPr>
            <a:r>
              <a:rPr lang="en-US" dirty="0" smtClean="0"/>
              <a:t>so </a:t>
            </a:r>
            <a:r>
              <a:rPr lang="en-US" dirty="0"/>
              <a:t>a minus for patterns 3b and </a:t>
            </a:r>
            <a:r>
              <a:rPr lang="en-US" dirty="0" smtClean="0"/>
              <a:t>4b</a:t>
            </a:r>
          </a:p>
          <a:p>
            <a:r>
              <a:rPr lang="en-US" dirty="0" smtClean="0"/>
              <a:t>have not yet found a major disadvantage with 3a and </a:t>
            </a:r>
            <a:r>
              <a:rPr lang="en-US" dirty="0" smtClean="0"/>
              <a:t>4a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smtClean="0"/>
              <a:t>have biggest </a:t>
            </a:r>
            <a:r>
              <a:rPr lang="en-US" dirty="0" smtClean="0"/>
              <a:t>saving in injection time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2DFF1-6A7E-5841-980E-96BA788216E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14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3">
      <a:dk1>
        <a:srgbClr val="322F31"/>
      </a:dk1>
      <a:lt1>
        <a:srgbClr val="FFFFFF"/>
      </a:lt1>
      <a:dk2>
        <a:srgbClr val="322F31"/>
      </a:dk2>
      <a:lt2>
        <a:srgbClr val="322F31"/>
      </a:lt2>
      <a:accent1>
        <a:srgbClr val="8071B4"/>
      </a:accent1>
      <a:accent2>
        <a:srgbClr val="8071B4"/>
      </a:accent2>
      <a:accent3>
        <a:srgbClr val="FFFFFF"/>
      </a:accent3>
      <a:accent4>
        <a:srgbClr val="292728"/>
      </a:accent4>
      <a:accent5>
        <a:srgbClr val="C0BBD6"/>
      </a:accent5>
      <a:accent6>
        <a:srgbClr val="7366A3"/>
      </a:accent6>
      <a:hlink>
        <a:srgbClr val="8071B4"/>
      </a:hlink>
      <a:folHlink>
        <a:srgbClr val="8071B4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322F31"/>
        </a:dk1>
        <a:lt1>
          <a:srgbClr val="FFFFFF"/>
        </a:lt1>
        <a:dk2>
          <a:srgbClr val="322F31"/>
        </a:dk2>
        <a:lt2>
          <a:srgbClr val="322F31"/>
        </a:lt2>
        <a:accent1>
          <a:srgbClr val="8071B4"/>
        </a:accent1>
        <a:accent2>
          <a:srgbClr val="8071B4"/>
        </a:accent2>
        <a:accent3>
          <a:srgbClr val="FFFFFF"/>
        </a:accent3>
        <a:accent4>
          <a:srgbClr val="292728"/>
        </a:accent4>
        <a:accent5>
          <a:srgbClr val="C0BBD6"/>
        </a:accent5>
        <a:accent6>
          <a:srgbClr val="7366A3"/>
        </a:accent6>
        <a:hlink>
          <a:srgbClr val="8071B4"/>
        </a:hlink>
        <a:folHlink>
          <a:srgbClr val="8071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Origin.thmx</Template>
  <TotalTime>43114</TotalTime>
  <Words>4975</Words>
  <Application>Microsoft Macintosh PowerPoint</Application>
  <PresentationFormat>On-screen Show (4:3)</PresentationFormat>
  <Paragraphs>522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 Presentation</vt:lpstr>
      <vt:lpstr>2013  Spin Patterns, abort Gaps and so on  </vt:lpstr>
      <vt:lpstr>Questions TO Answer</vt:lpstr>
      <vt:lpstr>2012 Situation</vt:lpstr>
      <vt:lpstr>2012 Continued</vt:lpstr>
      <vt:lpstr>2012 Spin Pattern</vt:lpstr>
      <vt:lpstr>2013 Proposal</vt:lpstr>
      <vt:lpstr>2013 Spin Pattern</vt:lpstr>
      <vt:lpstr>2013 Continued</vt:lpstr>
      <vt:lpstr>Remarks</vt:lpstr>
    </vt:vector>
  </TitlesOfParts>
  <Company>京都大学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Naohito Saito</dc:creator>
  <cp:lastModifiedBy>elke-caroline aschenauer</cp:lastModifiedBy>
  <cp:revision>1063</cp:revision>
  <cp:lastPrinted>2010-06-10T01:25:59Z</cp:lastPrinted>
  <dcterms:created xsi:type="dcterms:W3CDTF">2011-04-06T15:13:11Z</dcterms:created>
  <dcterms:modified xsi:type="dcterms:W3CDTF">2013-01-17T14:35:05Z</dcterms:modified>
</cp:coreProperties>
</file>