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1"/>
  </p:notesMasterIdLst>
  <p:handoutMasterIdLst>
    <p:handoutMasterId r:id="rId12"/>
  </p:handoutMasterIdLst>
  <p:sldIdLst>
    <p:sldId id="567" r:id="rId2"/>
    <p:sldId id="574" r:id="rId3"/>
    <p:sldId id="568" r:id="rId4"/>
    <p:sldId id="569" r:id="rId5"/>
    <p:sldId id="570" r:id="rId6"/>
    <p:sldId id="571" r:id="rId7"/>
    <p:sldId id="572" r:id="rId8"/>
    <p:sldId id="573" r:id="rId9"/>
    <p:sldId id="575" r:id="rId10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FF"/>
    <a:srgbClr val="400080"/>
    <a:srgbClr val="FF00FF"/>
    <a:srgbClr val="80FF00"/>
    <a:srgbClr val="CCFF66"/>
    <a:srgbClr val="CC66FF"/>
    <a:srgbClr val="66CCFF"/>
    <a:srgbClr val="FFCC66"/>
    <a:srgbClr val="66FF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745" autoAdjust="0"/>
    <p:restoredTop sz="98943" autoAdjust="0"/>
  </p:normalViewPr>
  <p:slideViewPr>
    <p:cSldViewPr snapToGrid="0">
      <p:cViewPr>
        <p:scale>
          <a:sx n="100" d="100"/>
          <a:sy n="100" d="100"/>
        </p:scale>
        <p:origin x="-1056" y="-600"/>
      </p:cViewPr>
      <p:guideLst>
        <p:guide orient="horz" pos="4090"/>
        <p:guide pos="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6B7F-8DA1-7B48-A56A-4FDC9BE8D490}" type="datetimeFigureOut">
              <a:rPr lang="en-US" smtClean="0"/>
              <a:pPr/>
              <a:t>1/17/13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5D9-9C7B-7E44-BC71-9BB7B7E41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54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1BA35DD8-EC9B-BA4D-8381-9F34597E66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48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NLppt_BG_Title_NewDOElogo_OffSci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EEB45-469B-C445-A2A6-597CC1D4F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8A5D4-C106-3B44-833F-F6948D88D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6856E-079A-7243-9D3B-2823E9335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2DFF1-6A7E-5841-980E-96BA78821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278B1-1B8B-1E49-8C17-9FA8E63349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6AF53-9C22-8E40-908A-50D959F8C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REVBG_Slide4_Blue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10583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166" y="648970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fld id="{646CCB68-4FAD-1042-A2AE-74D95A5F5F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4833" y="6487583"/>
            <a:ext cx="167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60181" y="6483346"/>
            <a:ext cx="297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DNP-2012 HP Town Hall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 i="1" cap="all" spc="0">
          <a:ln w="0"/>
          <a:solidFill>
            <a:srgbClr val="0000FF"/>
          </a:solidFill>
          <a:effectLst>
            <a:reflection blurRad="12700" stA="50000" endPos="50000" dist="5000" dir="5400000" sy="-100000" rotWithShape="0"/>
          </a:effectLst>
          <a:latin typeface="Comic Sans MS Bold"/>
          <a:ea typeface="+mj-ea"/>
          <a:cs typeface="Comic Sans MS Bold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q"/>
        <a:defRPr sz="2200" b="1" i="0">
          <a:solidFill>
            <a:schemeClr val="tx1"/>
          </a:solidFill>
          <a:latin typeface="Comic Sans MS Bold"/>
          <a:ea typeface="+mn-ea"/>
          <a:cs typeface="Comic Sans MS Bol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Ø"/>
        <a:defRPr sz="2000" b="1" i="0">
          <a:solidFill>
            <a:schemeClr val="tx1"/>
          </a:solidFill>
          <a:latin typeface="Comic Sans MS Bold"/>
          <a:ea typeface="+mn-ea"/>
          <a:cs typeface="Comic Sans MS Bold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10000"/>
        <a:buFont typeface="Courier New"/>
        <a:buChar char="o"/>
        <a:defRPr b="1" i="0">
          <a:solidFill>
            <a:schemeClr val="tx1"/>
          </a:solidFill>
          <a:latin typeface="Comic Sans MS Bold"/>
          <a:ea typeface="+mn-ea"/>
          <a:cs typeface="Comic Sans MS Bold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ü"/>
        <a:defRPr sz="1600" b="1" i="0">
          <a:solidFill>
            <a:schemeClr val="tx1"/>
          </a:solidFill>
          <a:latin typeface="Comic Sans MS Bold"/>
          <a:ea typeface="+mn-ea"/>
          <a:cs typeface="Comic Sans MS Bold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Char char="-"/>
        <a:defRPr sz="1400" b="1" i="0">
          <a:solidFill>
            <a:schemeClr val="tx1"/>
          </a:solidFill>
          <a:latin typeface="Comic Sans MS Bold"/>
          <a:ea typeface="+mn-ea"/>
          <a:cs typeface="Comic Sans MS Bold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42300" cy="2540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2013</a:t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Spin Patterns, abort Gaps and so on</a:t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endParaRPr lang="en-US" sz="180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Answer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change the spin patterns without an impact on our relative luminosity </a:t>
            </a:r>
            <a:r>
              <a:rPr lang="en-US" dirty="0" smtClean="0"/>
              <a:t>determinations</a:t>
            </a:r>
          </a:p>
          <a:p>
            <a:pPr lvl="1"/>
            <a:r>
              <a:rPr lang="en-US" dirty="0" smtClean="0"/>
              <a:t>WHY: want to fill to bunches from AGS</a:t>
            </a:r>
          </a:p>
          <a:p>
            <a:pPr lvl="2" indent="-285750"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shorter filling time </a:t>
            </a:r>
          </a:p>
          <a:p>
            <a:pPr marL="800100" lvl="2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2012: 4x109x2=872s</a:t>
            </a:r>
          </a:p>
          <a:p>
            <a:pPr marL="800100" lvl="2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2013: </a:t>
            </a:r>
            <a:r>
              <a:rPr lang="en-US" dirty="0" smtClean="0"/>
              <a:t>B1xY1a=436s        B1xY1b=488s       2012-patterns:652s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  <a:sym typeface="Wingdings"/>
              </a:rPr>
              <a:t></a:t>
            </a:r>
            <a:r>
              <a:rPr lang="en-US" dirty="0">
                <a:sym typeface="Wingdings"/>
              </a:rPr>
              <a:t> less bunch growth  impact on ramp eff. </a:t>
            </a:r>
            <a:r>
              <a:rPr lang="en-US" dirty="0" smtClean="0">
                <a:sym typeface="Wingdings"/>
              </a:rPr>
              <a:t>and luminosity</a:t>
            </a:r>
          </a:p>
          <a:p>
            <a:pPr marL="800100" lvl="2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Do we want to keep the relation CDEV info corresponds to spin direction at the source untouched</a:t>
            </a:r>
          </a:p>
          <a:p>
            <a:pPr lvl="1"/>
            <a:r>
              <a:rPr lang="en-US" dirty="0" smtClean="0"/>
              <a:t>yes we need to make a documentation of</a:t>
            </a:r>
          </a:p>
          <a:p>
            <a:pPr lvl="2"/>
            <a:r>
              <a:rPr lang="en-US" dirty="0" smtClean="0"/>
              <a:t>relation spin direction source to STAR / PHENIX</a:t>
            </a:r>
          </a:p>
          <a:p>
            <a:pPr lvl="2"/>
            <a:r>
              <a:rPr lang="en-US" dirty="0" smtClean="0"/>
              <a:t>spin rotator settings</a:t>
            </a:r>
          </a:p>
          <a:p>
            <a:pPr lvl="2"/>
            <a:r>
              <a:rPr lang="en-US" dirty="0" smtClean="0"/>
              <a:t>proposal have this page on the </a:t>
            </a:r>
            <a:r>
              <a:rPr lang="en-US" dirty="0" err="1" smtClean="0"/>
              <a:t>polarimeter</a:t>
            </a:r>
            <a:r>
              <a:rPr lang="en-US" dirty="0" smtClean="0"/>
              <a:t> wiki page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2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Situation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1096447"/>
            <a:ext cx="6183716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 smtClean="0"/>
              <a:t>1 </a:t>
            </a:r>
            <a:r>
              <a:rPr lang="en-US" dirty="0"/>
              <a:t>+-+--+-++-+</a:t>
            </a:r>
            <a:r>
              <a:rPr lang="en-US" dirty="0" smtClean="0"/>
              <a:t>-  </a:t>
            </a:r>
            <a:r>
              <a:rPr lang="en-US" dirty="0"/>
              <a:t>also before 2012 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 -+-++-+--+-+  also before 2012</a:t>
            </a:r>
          </a:p>
          <a:p>
            <a:r>
              <a:rPr lang="en-US" dirty="0" smtClean="0"/>
              <a:t>3 ++--++--++--</a:t>
            </a:r>
          </a:p>
          <a:p>
            <a:r>
              <a:rPr lang="en-US" dirty="0" smtClean="0"/>
              <a:t>4 --++--++--++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1 ++--++--++-</a:t>
            </a:r>
            <a:r>
              <a:rPr lang="en-US" dirty="0" smtClean="0"/>
              <a:t>-  also before 2012</a:t>
            </a:r>
            <a:endParaRPr lang="en-US" dirty="0"/>
          </a:p>
          <a:p>
            <a:r>
              <a:rPr lang="en-US" dirty="0"/>
              <a:t>2 --++--++--+</a:t>
            </a:r>
            <a:r>
              <a:rPr lang="en-US" dirty="0" smtClean="0"/>
              <a:t>+  also before 2012</a:t>
            </a:r>
            <a:endParaRPr lang="en-US" dirty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+-+--+-++-+</a:t>
            </a:r>
            <a:r>
              <a:rPr lang="en-US" dirty="0" smtClean="0"/>
              <a:t>-</a:t>
            </a:r>
          </a:p>
          <a:p>
            <a:r>
              <a:rPr lang="en-US" dirty="0" smtClean="0"/>
              <a:t>4 </a:t>
            </a:r>
            <a:r>
              <a:rPr lang="en-US" dirty="0"/>
              <a:t>-+-++-+--+-+</a:t>
            </a:r>
          </a:p>
          <a:p>
            <a:endParaRPr lang="en-US" dirty="0" smtClean="0"/>
          </a:p>
          <a:p>
            <a:r>
              <a:rPr lang="en-US" dirty="0" smtClean="0"/>
              <a:t>we did collide</a:t>
            </a:r>
          </a:p>
          <a:p>
            <a:r>
              <a:rPr lang="en-US" dirty="0" smtClean="0"/>
              <a:t>P1: B1xY1      P5: B3xY3</a:t>
            </a:r>
          </a:p>
          <a:p>
            <a:r>
              <a:rPr lang="en-US" dirty="0" smtClean="0"/>
              <a:t>P2: B2xY1      P6: B3xY4</a:t>
            </a:r>
          </a:p>
          <a:p>
            <a:r>
              <a:rPr lang="en-US" dirty="0" smtClean="0"/>
              <a:t>P3: B1xY2      P7: B4:Y3</a:t>
            </a:r>
          </a:p>
          <a:p>
            <a:r>
              <a:rPr lang="en-US" dirty="0" smtClean="0"/>
              <a:t>P4: B2xY2      P8: B4:Y4</a:t>
            </a:r>
          </a:p>
          <a:p>
            <a:r>
              <a:rPr lang="en-US" dirty="0" smtClean="0">
                <a:solidFill>
                  <a:srgbClr val="FF00FF"/>
                </a:solidFill>
              </a:rPr>
              <a:t>attention:</a:t>
            </a:r>
            <a:r>
              <a:rPr lang="en-US" dirty="0" smtClean="0"/>
              <a:t> P7: 38/39 missing in yellow, 78/89 in blue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62500" y="984250"/>
            <a:ext cx="40446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38/39 missing in blue</a:t>
            </a:r>
          </a:p>
          <a:p>
            <a:r>
              <a:rPr lang="en-US" dirty="0" smtClean="0"/>
              <a:t>bunch 78/79 missing in yellow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4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5730" y="1253076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37997" y="1350420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67747" y="1742014"/>
            <a:ext cx="8154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++-+--+-+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36440" y="1841498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76200" y="677333"/>
            <a:ext cx="187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 as example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244970" y="1676395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29592" y="1185318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5734" y="2150589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-++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-++--</a:t>
            </a:r>
            <a:r>
              <a:rPr lang="en-US" sz="800" dirty="0" smtClean="0"/>
              <a:t>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 smtClean="0"/>
              <a:t>-|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738004" y="2256400"/>
            <a:ext cx="7628894" cy="258921"/>
            <a:chOff x="730250" y="1765300"/>
            <a:chExt cx="7628894" cy="258921"/>
          </a:xfrm>
        </p:grpSpPr>
        <p:sp>
          <p:nvSpPr>
            <p:cNvPr id="78" name="TextBox 7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3906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10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711450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690785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355418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017935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8204189" y="2099739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7067" y="2785534"/>
            <a:ext cx="7831666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Dropped Bunches</a:t>
            </a:r>
          </a:p>
          <a:p>
            <a:r>
              <a:rPr lang="en-US" dirty="0" smtClean="0"/>
              <a:t>P1:     </a:t>
            </a:r>
            <a:r>
              <a:rPr lang="en-US" dirty="0" smtClean="0">
                <a:solidFill>
                  <a:srgbClr val="FFCC66"/>
                </a:solidFill>
              </a:rPr>
              <a:t>Y:</a:t>
            </a:r>
            <a:r>
              <a:rPr lang="en-US" dirty="0" smtClean="0"/>
              <a:t> 5+/6- </a:t>
            </a:r>
            <a:r>
              <a:rPr lang="en-US" dirty="0" smtClean="0">
                <a:solidFill>
                  <a:srgbClr val="0000FF"/>
                </a:solidFill>
              </a:rPr>
              <a:t>B:</a:t>
            </a:r>
            <a:r>
              <a:rPr lang="en-US" dirty="0" smtClean="0"/>
              <a:t> 6+/5-    STAR: 102x102   PHENIX: 109x109</a:t>
            </a:r>
          </a:p>
          <a:p>
            <a:r>
              <a:rPr lang="en-US" dirty="0" smtClean="0"/>
              <a:t>P2:     </a:t>
            </a:r>
            <a:r>
              <a:rPr lang="en-US" dirty="0" smtClean="0">
                <a:solidFill>
                  <a:srgbClr val="FFCC66"/>
                </a:solidFill>
              </a:rPr>
              <a:t>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109x109</a:t>
            </a:r>
            <a:r>
              <a:rPr lang="en-US" dirty="0" smtClean="0"/>
              <a:t>      </a:t>
            </a:r>
          </a:p>
          <a:p>
            <a:r>
              <a:rPr lang="en-US" dirty="0" smtClean="0"/>
              <a:t>P3:</a:t>
            </a:r>
            <a:r>
              <a:rPr lang="en-US" dirty="0" smtClean="0">
                <a:solidFill>
                  <a:srgbClr val="FFCC66"/>
                </a:solidFill>
              </a:rPr>
              <a:t>     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</a:t>
            </a:r>
            <a:r>
              <a:rPr lang="en-US" dirty="0" smtClean="0"/>
              <a:t>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109x109</a:t>
            </a:r>
            <a:endParaRPr lang="en-US" dirty="0" smtClean="0"/>
          </a:p>
          <a:p>
            <a:r>
              <a:rPr lang="en-US" dirty="0" smtClean="0"/>
              <a:t>P4: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109x109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P5: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109x109</a:t>
            </a:r>
          </a:p>
          <a:p>
            <a:r>
              <a:rPr lang="en-US" dirty="0" smtClean="0"/>
              <a:t>P6: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5+/6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109x109</a:t>
            </a:r>
            <a:r>
              <a:rPr lang="en-US" dirty="0" smtClean="0"/>
              <a:t>       </a:t>
            </a:r>
            <a:endParaRPr lang="en-US" dirty="0"/>
          </a:p>
          <a:p>
            <a:r>
              <a:rPr lang="en-US" dirty="0" smtClean="0">
                <a:solidFill>
                  <a:srgbClr val="FF00FF"/>
                </a:solidFill>
              </a:rPr>
              <a:t>P7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7+/4-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6+/5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109x109</a:t>
            </a:r>
          </a:p>
          <a:p>
            <a:r>
              <a:rPr lang="en-US" dirty="0" smtClean="0"/>
              <a:t>P8: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6+/5-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109x109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6334" y="5791200"/>
            <a:ext cx="34855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grey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9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167747" y="5014383"/>
            <a:ext cx="8342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A6A6A6"/>
                </a:solidFill>
              </a:rPr>
              <a:t>-+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A6A6A6"/>
                </a:solidFill>
              </a:rPr>
              <a:t>-+-++-+</a:t>
            </a:r>
            <a:r>
              <a:rPr lang="en-US" sz="800" dirty="0" smtClean="0">
                <a:solidFill>
                  <a:srgbClr val="A6A6A6"/>
                </a:solidFill>
              </a:rPr>
              <a:t>-</a:t>
            </a:r>
            <a:r>
              <a:rPr lang="en-US" sz="800" dirty="0" smtClean="0"/>
              <a:t>|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Spin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5730" y="193041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37997" y="2476498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72800" y="2374914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737997" y="2892079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67509" y="2787650"/>
            <a:ext cx="8342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A6A6A6"/>
                </a:solidFill>
              </a:rPr>
              <a:t>-+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A6A6A6"/>
                </a:solidFill>
              </a:rPr>
              <a:t>-+-++-+</a:t>
            </a:r>
            <a:r>
              <a:rPr lang="en-US" sz="800" dirty="0" smtClean="0">
                <a:solidFill>
                  <a:srgbClr val="A6A6A6"/>
                </a:solidFill>
              </a:rPr>
              <a:t>-</a:t>
            </a:r>
            <a:r>
              <a:rPr lang="en-US" sz="800" dirty="0" smtClean="0"/>
              <a:t>|</a:t>
            </a:r>
            <a:endParaRPr lang="en-US" sz="800" dirty="0"/>
          </a:p>
          <a:p>
            <a:endParaRPr lang="en-US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737997" y="2046818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69303" y="1530349"/>
            <a:ext cx="8342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A6A6A6"/>
                </a:solidFill>
              </a:rPr>
              <a:t>+-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+-+--+-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37997" y="1629832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167747" y="414021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732944" y="4694764"/>
            <a:ext cx="7664831" cy="258921"/>
            <a:chOff x="730250" y="1765300"/>
            <a:chExt cx="7664831" cy="258921"/>
          </a:xfrm>
        </p:grpSpPr>
        <p:sp>
          <p:nvSpPr>
            <p:cNvPr id="76" name="TextBox 75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67747" y="4593180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89" name="Group 88"/>
          <p:cNvGrpSpPr/>
          <p:nvPr/>
        </p:nvGrpSpPr>
        <p:grpSpPr>
          <a:xfrm>
            <a:off x="738000" y="5118812"/>
            <a:ext cx="7664831" cy="258921"/>
            <a:chOff x="730250" y="1765300"/>
            <a:chExt cx="7664831" cy="258921"/>
          </a:xfrm>
        </p:grpSpPr>
        <p:sp>
          <p:nvSpPr>
            <p:cNvPr id="90" name="TextBox 8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740014" y="4256618"/>
            <a:ext cx="7664831" cy="258921"/>
            <a:chOff x="730250" y="1765300"/>
            <a:chExt cx="7664831" cy="258921"/>
          </a:xfrm>
        </p:grpSpPr>
        <p:sp>
          <p:nvSpPr>
            <p:cNvPr id="104" name="TextBox 10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169296" y="3757082"/>
            <a:ext cx="8342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+-+--+-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737990" y="3856565"/>
            <a:ext cx="7664831" cy="258921"/>
            <a:chOff x="730250" y="1765300"/>
            <a:chExt cx="7664831" cy="258921"/>
          </a:xfrm>
        </p:grpSpPr>
        <p:sp>
          <p:nvSpPr>
            <p:cNvPr id="118" name="TextBox 1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365060" y="3682995"/>
            <a:ext cx="32573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C66"/>
                </a:solidFill>
              </a:rPr>
              <a:t>3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1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2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4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365058" y="1456261"/>
            <a:ext cx="32573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3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4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2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531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385219"/>
            <a:ext cx="3900302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/>
              <a:t>1  ++--++--++--  </a:t>
            </a:r>
          </a:p>
          <a:p>
            <a:r>
              <a:rPr lang="en-US" dirty="0"/>
              <a:t>2  --++--++--++</a:t>
            </a:r>
          </a:p>
          <a:p>
            <a:r>
              <a:rPr lang="en-US" dirty="0"/>
              <a:t>3a --++++----++++--</a:t>
            </a:r>
          </a:p>
          <a:p>
            <a:r>
              <a:rPr lang="en-US" dirty="0"/>
              <a:t>4a ++----++++----++</a:t>
            </a:r>
          </a:p>
          <a:p>
            <a:r>
              <a:rPr lang="en-US" dirty="0"/>
              <a:t>3b -++--++--++-</a:t>
            </a:r>
          </a:p>
          <a:p>
            <a:r>
              <a:rPr lang="en-US" dirty="0"/>
              <a:t>4b +--++--++--+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1</a:t>
            </a:r>
            <a:r>
              <a:rPr lang="en-US" dirty="0" smtClean="0"/>
              <a:t>a --++++----++++--</a:t>
            </a:r>
          </a:p>
          <a:p>
            <a:r>
              <a:rPr lang="en-US" dirty="0"/>
              <a:t>2</a:t>
            </a:r>
            <a:r>
              <a:rPr lang="en-US" dirty="0" smtClean="0"/>
              <a:t>a ++----++++----++</a:t>
            </a:r>
          </a:p>
          <a:p>
            <a:r>
              <a:rPr lang="en-US" dirty="0"/>
              <a:t>1</a:t>
            </a:r>
            <a:r>
              <a:rPr lang="en-US" dirty="0" smtClean="0"/>
              <a:t>b -++--++--++-</a:t>
            </a:r>
          </a:p>
          <a:p>
            <a:r>
              <a:rPr lang="en-US" dirty="0"/>
              <a:t>2</a:t>
            </a:r>
            <a:r>
              <a:rPr lang="en-US" dirty="0" smtClean="0"/>
              <a:t>b +--++--++--+</a:t>
            </a:r>
          </a:p>
          <a:p>
            <a:pPr marL="342900" indent="-342900">
              <a:buAutoNum type="arabicPlain" startAt="3"/>
            </a:pPr>
            <a:r>
              <a:rPr lang="en-US" dirty="0" smtClean="0"/>
              <a:t>+</a:t>
            </a:r>
            <a:r>
              <a:rPr lang="en-US" dirty="0"/>
              <a:t>+--++--++--  </a:t>
            </a:r>
          </a:p>
          <a:p>
            <a:pPr marL="342900" indent="-342900">
              <a:buAutoNum type="arabicPlain" startAt="4"/>
            </a:pPr>
            <a:r>
              <a:rPr lang="en-US" dirty="0" smtClean="0"/>
              <a:t>-</a:t>
            </a:r>
            <a:r>
              <a:rPr lang="en-US" dirty="0"/>
              <a:t>-++--++--++</a:t>
            </a:r>
          </a:p>
          <a:p>
            <a:endParaRPr lang="en-US" dirty="0" smtClean="0"/>
          </a:p>
          <a:p>
            <a:r>
              <a:rPr lang="en-US" dirty="0" smtClean="0"/>
              <a:t>we will collide</a:t>
            </a:r>
          </a:p>
          <a:p>
            <a:r>
              <a:rPr lang="en-US" dirty="0" smtClean="0"/>
              <a:t>P1: B1xY1a/b      P5: B3a/bxY3</a:t>
            </a:r>
          </a:p>
          <a:p>
            <a:r>
              <a:rPr lang="en-US" dirty="0" smtClean="0"/>
              <a:t>P2: B2xY1a/b      P6: B3a/bxY4</a:t>
            </a:r>
          </a:p>
          <a:p>
            <a:r>
              <a:rPr lang="en-US" dirty="0" smtClean="0"/>
              <a:t>P3: B1xY2a/b      P7: B4a/b:Y3</a:t>
            </a:r>
          </a:p>
          <a:p>
            <a:r>
              <a:rPr lang="en-US" dirty="0" smtClean="0"/>
              <a:t>P4: B2xY2a/b      P8: B4a/b:Y4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89500" y="713317"/>
            <a:ext cx="40446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38/39 empty in blue</a:t>
            </a:r>
          </a:p>
          <a:p>
            <a:r>
              <a:rPr lang="en-US" dirty="0" smtClean="0"/>
              <a:t>bunch 78/79 empty in yellow</a:t>
            </a:r>
          </a:p>
          <a:p>
            <a:r>
              <a:rPr lang="en-US" dirty="0"/>
              <a:t> </a:t>
            </a:r>
            <a:r>
              <a:rPr lang="en-US" dirty="0" smtClean="0"/>
              <a:t>      88/91 empty in yellow EL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Spin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3094" y="812804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50813" y="704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61811" y="2171689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91561" y="1214973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753344" y="1749070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83094" y="167004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---+++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753344" y="903811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84648" y="206372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++----+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61809" y="1308090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8329605" y="711186"/>
            <a:ext cx="462499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2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3a</a:t>
            </a: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4a</a:t>
            </a:r>
          </a:p>
          <a:p>
            <a:endParaRPr lang="en-US" sz="1000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3b</a:t>
            </a:r>
          </a:p>
          <a:p>
            <a:endParaRPr lang="en-US" sz="1000" dirty="0">
              <a:solidFill>
                <a:srgbClr val="0000FF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4b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74627" y="2512460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-++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A6A6A6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83088" y="2952738"/>
            <a:ext cx="82801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A6A6A6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++--++--+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744877" y="2620421"/>
            <a:ext cx="7664831" cy="258921"/>
            <a:chOff x="730250" y="1765300"/>
            <a:chExt cx="7664831" cy="258921"/>
          </a:xfrm>
        </p:grpSpPr>
        <p:sp>
          <p:nvSpPr>
            <p:cNvPr id="135" name="TextBox 134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753342" y="3052222"/>
            <a:ext cx="7664831" cy="258921"/>
            <a:chOff x="730250" y="1765300"/>
            <a:chExt cx="7664831" cy="258921"/>
          </a:xfrm>
        </p:grpSpPr>
        <p:sp>
          <p:nvSpPr>
            <p:cNvPr id="148" name="TextBox 14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744877" y="4195222"/>
            <a:ext cx="7664831" cy="258921"/>
            <a:chOff x="730250" y="1765300"/>
            <a:chExt cx="7664831" cy="258921"/>
          </a:xfrm>
        </p:grpSpPr>
        <p:sp>
          <p:nvSpPr>
            <p:cNvPr id="161" name="TextBox 1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36410" y="3772603"/>
            <a:ext cx="7664831" cy="258921"/>
            <a:chOff x="730250" y="1765300"/>
            <a:chExt cx="7664831" cy="258921"/>
          </a:xfrm>
        </p:grpSpPr>
        <p:sp>
          <p:nvSpPr>
            <p:cNvPr id="174" name="TextBox 17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166160" y="3693580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---+++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187" name="TextBox 186"/>
          <p:cNvSpPr txBox="1"/>
          <p:nvPr/>
        </p:nvSpPr>
        <p:spPr>
          <a:xfrm>
            <a:off x="167714" y="4087260"/>
            <a:ext cx="83444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A6A6A6"/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++----+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8270338" y="3632187"/>
            <a:ext cx="462499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C66"/>
                </a:solidFill>
              </a:rPr>
              <a:t>1</a:t>
            </a:r>
            <a:r>
              <a:rPr lang="en-US" dirty="0" smtClean="0">
                <a:solidFill>
                  <a:srgbClr val="FFCC66"/>
                </a:solidFill>
              </a:rPr>
              <a:t>a</a:t>
            </a: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2</a:t>
            </a:r>
            <a:r>
              <a:rPr lang="en-US" dirty="0" smtClean="0">
                <a:solidFill>
                  <a:srgbClr val="FFCC66"/>
                </a:solidFill>
              </a:rPr>
              <a:t>a</a:t>
            </a:r>
          </a:p>
          <a:p>
            <a:endParaRPr lang="en-US" sz="1000" dirty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1</a:t>
            </a:r>
            <a:r>
              <a:rPr lang="en-US" dirty="0" smtClean="0">
                <a:solidFill>
                  <a:srgbClr val="FFCC66"/>
                </a:solidFill>
              </a:rPr>
              <a:t>b</a:t>
            </a:r>
          </a:p>
          <a:p>
            <a:endParaRPr lang="en-US" sz="1000" dirty="0">
              <a:solidFill>
                <a:srgbClr val="FFCC66"/>
              </a:solidFill>
            </a:endParaRPr>
          </a:p>
          <a:p>
            <a:r>
              <a:rPr lang="en-US" dirty="0" smtClean="0">
                <a:solidFill>
                  <a:srgbClr val="FFCC66"/>
                </a:solidFill>
              </a:rPr>
              <a:t>2b</a:t>
            </a:r>
          </a:p>
          <a:p>
            <a:endParaRPr lang="en-US" sz="1000" dirty="0">
              <a:solidFill>
                <a:srgbClr val="FFCC66"/>
              </a:solidFill>
            </a:endParaRPr>
          </a:p>
          <a:p>
            <a:r>
              <a:rPr lang="en-US" dirty="0" smtClean="0">
                <a:solidFill>
                  <a:srgbClr val="FFCC66"/>
                </a:solidFill>
              </a:rPr>
              <a:t>3</a:t>
            </a:r>
          </a:p>
          <a:p>
            <a:endParaRPr lang="en-US" sz="1000" dirty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4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57693" y="4535993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-++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A6A6A6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66154" y="4976271"/>
            <a:ext cx="82801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A6A6A6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++--++--+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191" name="Group 190"/>
          <p:cNvGrpSpPr/>
          <p:nvPr/>
        </p:nvGrpSpPr>
        <p:grpSpPr>
          <a:xfrm>
            <a:off x="727943" y="4643954"/>
            <a:ext cx="7664831" cy="258921"/>
            <a:chOff x="730250" y="1765300"/>
            <a:chExt cx="7664831" cy="258921"/>
          </a:xfrm>
        </p:grpSpPr>
        <p:sp>
          <p:nvSpPr>
            <p:cNvPr id="192" name="TextBox 191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736408" y="5075755"/>
            <a:ext cx="7664831" cy="258921"/>
            <a:chOff x="730250" y="1765300"/>
            <a:chExt cx="7664831" cy="258921"/>
          </a:xfrm>
        </p:grpSpPr>
        <p:sp>
          <p:nvSpPr>
            <p:cNvPr id="205" name="TextBox 204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17" name="TextBox 216"/>
          <p:cNvSpPr txBox="1"/>
          <p:nvPr/>
        </p:nvSpPr>
        <p:spPr>
          <a:xfrm>
            <a:off x="174627" y="539266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7F7F7F"/>
                </a:solidFill>
              </a:rPr>
              <a:t>+-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7F7F7F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7F7F7F"/>
                </a:solidFill>
              </a:rPr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83094" y="5794832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chemeClr val="bg1">
                    <a:lumMod val="50000"/>
                  </a:schemeClr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7F7F7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7F7F7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A6A6A6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219" name="Group 218"/>
          <p:cNvGrpSpPr/>
          <p:nvPr/>
        </p:nvGrpSpPr>
        <p:grpSpPr>
          <a:xfrm>
            <a:off x="744877" y="5483670"/>
            <a:ext cx="7664831" cy="258921"/>
            <a:chOff x="730250" y="1765300"/>
            <a:chExt cx="7664831" cy="258921"/>
          </a:xfrm>
        </p:grpSpPr>
        <p:sp>
          <p:nvSpPr>
            <p:cNvPr id="220" name="TextBox 21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53342" y="5887949"/>
            <a:ext cx="7664831" cy="258921"/>
            <a:chOff x="730250" y="1765300"/>
            <a:chExt cx="7664831" cy="258921"/>
          </a:xfrm>
        </p:grpSpPr>
        <p:sp>
          <p:nvSpPr>
            <p:cNvPr id="233" name="TextBox 2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8445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013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214" y="1854205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A6A6A6"/>
                </a:solidFill>
              </a:rPr>
              <a:t>+-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A6A6A6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50813" y="1229784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746464" y="1945212"/>
            <a:ext cx="7664831" cy="258921"/>
            <a:chOff x="730250" y="1765300"/>
            <a:chExt cx="7664831" cy="258921"/>
          </a:xfrm>
        </p:grpSpPr>
        <p:sp>
          <p:nvSpPr>
            <p:cNvPr id="8" name="TextBox 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29530" y="1351121"/>
            <a:ext cx="7664831" cy="258921"/>
            <a:chOff x="730250" y="1765300"/>
            <a:chExt cx="7664831" cy="258921"/>
          </a:xfrm>
        </p:grpSpPr>
        <p:sp>
          <p:nvSpPr>
            <p:cNvPr id="21" name="TextBox 2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9280" y="1475306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---+++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47" name="TextBox 46"/>
          <p:cNvSpPr txBox="1"/>
          <p:nvPr/>
        </p:nvSpPr>
        <p:spPr>
          <a:xfrm>
            <a:off x="167747" y="2262721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A6A6A6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A6A6A6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---+++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chemeClr val="bg1">
                    <a:lumMod val="65000"/>
                  </a:schemeClr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chemeClr val="bg1">
                    <a:lumMod val="65000"/>
                  </a:schemeClr>
                </a:solidFill>
              </a:rPr>
              <a:t>+-</a:t>
            </a:r>
            <a:r>
              <a:rPr lang="en-US" sz="800" dirty="0">
                <a:solidFill>
                  <a:srgbClr val="322F31"/>
                </a:solidFill>
              </a:rPr>
              <a:t>-|</a:t>
            </a:r>
            <a:endParaRPr lang="en-US" sz="8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738004" y="2358004"/>
            <a:ext cx="7628894" cy="258921"/>
            <a:chOff x="730250" y="1765300"/>
            <a:chExt cx="7628894" cy="258921"/>
          </a:xfrm>
        </p:grpSpPr>
        <p:sp>
          <p:nvSpPr>
            <p:cNvPr id="49" name="TextBox 48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906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0510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11450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90785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55418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017935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50813" y="872066"/>
            <a:ext cx="187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 as example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256581" y="1769530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29592" y="1227649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04189" y="2192872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7067" y="2946401"/>
            <a:ext cx="8702698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Dropped Bunches:</a:t>
            </a:r>
          </a:p>
          <a:p>
            <a:r>
              <a:rPr lang="en-US" dirty="0" smtClean="0"/>
              <a:t>P1:     </a:t>
            </a:r>
            <a:r>
              <a:rPr lang="en-US" dirty="0" smtClean="0">
                <a:solidFill>
                  <a:srgbClr val="FFCC66"/>
                </a:solidFill>
              </a:rPr>
              <a:t>Y:</a:t>
            </a:r>
            <a:r>
              <a:rPr lang="en-US" dirty="0" smtClean="0"/>
              <a:t> 6+/7- 7+/6- </a:t>
            </a:r>
            <a:r>
              <a:rPr lang="en-US" dirty="0" smtClean="0">
                <a:solidFill>
                  <a:srgbClr val="0000FF"/>
                </a:solidFill>
              </a:rPr>
              <a:t>B:</a:t>
            </a:r>
            <a:r>
              <a:rPr lang="en-US" dirty="0" smtClean="0"/>
              <a:t> 5+/6-    STAR: 102x100   PHENIX: 109x107</a:t>
            </a:r>
          </a:p>
          <a:p>
            <a:r>
              <a:rPr lang="en-US" dirty="0" smtClean="0"/>
              <a:t>P2:     </a:t>
            </a:r>
            <a:r>
              <a:rPr lang="en-US" dirty="0" smtClean="0">
                <a:solidFill>
                  <a:srgbClr val="FFCC66"/>
                </a:solidFill>
              </a:rPr>
              <a:t>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6+/7- 7+/6-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102x100   </a:t>
            </a:r>
            <a:r>
              <a:rPr lang="en-US" dirty="0"/>
              <a:t>PHENIX: </a:t>
            </a:r>
            <a:r>
              <a:rPr lang="en-US" dirty="0" smtClean="0"/>
              <a:t>109x107      </a:t>
            </a:r>
          </a:p>
          <a:p>
            <a:r>
              <a:rPr lang="en-US" dirty="0" smtClean="0"/>
              <a:t>P3:</a:t>
            </a:r>
            <a:r>
              <a:rPr lang="en-US" dirty="0" smtClean="0">
                <a:solidFill>
                  <a:srgbClr val="FFCC66"/>
                </a:solidFill>
              </a:rPr>
              <a:t>     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7+/6- 6+/7-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5+/6-    STAR</a:t>
            </a:r>
            <a:r>
              <a:rPr lang="en-US" dirty="0"/>
              <a:t>: </a:t>
            </a:r>
            <a:r>
              <a:rPr lang="en-US" dirty="0" smtClean="0"/>
              <a:t>102x100   </a:t>
            </a:r>
            <a:r>
              <a:rPr lang="en-US" dirty="0"/>
              <a:t>PHENIX: </a:t>
            </a:r>
            <a:r>
              <a:rPr lang="en-US" dirty="0" smtClean="0"/>
              <a:t>109x107</a:t>
            </a:r>
          </a:p>
          <a:p>
            <a:r>
              <a:rPr lang="en-US" dirty="0" smtClean="0"/>
              <a:t>P4: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7</a:t>
            </a:r>
            <a:r>
              <a:rPr lang="en-US" dirty="0" smtClean="0"/>
              <a:t>+/6- 6+/7-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102x100   </a:t>
            </a:r>
            <a:r>
              <a:rPr lang="en-US" dirty="0"/>
              <a:t>PHENIX: </a:t>
            </a:r>
            <a:r>
              <a:rPr lang="en-US" dirty="0" smtClean="0"/>
              <a:t>109x107</a:t>
            </a:r>
          </a:p>
          <a:p>
            <a:endParaRPr lang="en-US" dirty="0"/>
          </a:p>
          <a:p>
            <a:r>
              <a:rPr lang="en-US" dirty="0" smtClean="0"/>
              <a:t>P5: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</a:t>
            </a:r>
            <a:r>
              <a:rPr lang="en-US" dirty="0" smtClean="0"/>
              <a:t>+/8-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5+/6- 6+/5-    STAR</a:t>
            </a:r>
            <a:r>
              <a:rPr lang="en-US" dirty="0"/>
              <a:t>: </a:t>
            </a:r>
            <a:r>
              <a:rPr lang="en-US" dirty="0" smtClean="0"/>
              <a:t>102x100   </a:t>
            </a:r>
            <a:r>
              <a:rPr lang="en-US" dirty="0"/>
              <a:t>PHENIX: </a:t>
            </a:r>
            <a:r>
              <a:rPr lang="en-US" dirty="0" smtClean="0"/>
              <a:t>109x107</a:t>
            </a:r>
            <a:endParaRPr lang="en-US" dirty="0"/>
          </a:p>
          <a:p>
            <a:r>
              <a:rPr lang="en-US" dirty="0" smtClean="0"/>
              <a:t>P6: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8+/5-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5+/6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6+/5-    STAR</a:t>
            </a:r>
            <a:r>
              <a:rPr lang="en-US" dirty="0"/>
              <a:t>: </a:t>
            </a:r>
            <a:r>
              <a:rPr lang="en-US" dirty="0" smtClean="0"/>
              <a:t>102x100   </a:t>
            </a:r>
            <a:r>
              <a:rPr lang="en-US" dirty="0"/>
              <a:t>PHENIX: </a:t>
            </a:r>
            <a:r>
              <a:rPr lang="en-US" dirty="0" smtClean="0"/>
              <a:t>109x107       </a:t>
            </a:r>
            <a:endParaRPr lang="en-US" dirty="0"/>
          </a:p>
          <a:p>
            <a:r>
              <a:rPr lang="en-US" dirty="0" smtClean="0"/>
              <a:t>P7: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</a:t>
            </a:r>
            <a:r>
              <a:rPr lang="en-US" dirty="0" smtClean="0"/>
              <a:t>+/8-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6+/5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5+/6-    STAR</a:t>
            </a:r>
            <a:r>
              <a:rPr lang="en-US" dirty="0"/>
              <a:t>: </a:t>
            </a:r>
            <a:r>
              <a:rPr lang="en-US" dirty="0" smtClean="0"/>
              <a:t>102x100   </a:t>
            </a:r>
            <a:r>
              <a:rPr lang="en-US" dirty="0"/>
              <a:t>PHENIX: </a:t>
            </a:r>
            <a:r>
              <a:rPr lang="en-US" dirty="0" smtClean="0"/>
              <a:t>109x107</a:t>
            </a:r>
            <a:endParaRPr lang="en-US" dirty="0"/>
          </a:p>
          <a:p>
            <a:r>
              <a:rPr lang="en-US" dirty="0" smtClean="0"/>
              <a:t>P8: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8</a:t>
            </a:r>
            <a:r>
              <a:rPr lang="en-US" dirty="0" smtClean="0"/>
              <a:t>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6+/5-</a:t>
            </a:r>
            <a:r>
              <a:rPr lang="en-US" dirty="0"/>
              <a:t> 5</a:t>
            </a:r>
            <a:r>
              <a:rPr lang="en-US" dirty="0" smtClean="0"/>
              <a:t>+/6-    STAR</a:t>
            </a:r>
            <a:r>
              <a:rPr lang="en-US" dirty="0"/>
              <a:t>: </a:t>
            </a:r>
            <a:r>
              <a:rPr lang="en-US" dirty="0" smtClean="0"/>
              <a:t>102x100   </a:t>
            </a:r>
            <a:r>
              <a:rPr lang="en-US" dirty="0"/>
              <a:t>PHENIX: </a:t>
            </a:r>
            <a:r>
              <a:rPr lang="en-US" dirty="0" smtClean="0"/>
              <a:t>109x107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0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Remarks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spin </a:t>
            </a:r>
            <a:r>
              <a:rPr lang="en-US" dirty="0"/>
              <a:t>patterns 1 and 2 in combination with patterns 3b and 4b would result </a:t>
            </a:r>
            <a:r>
              <a:rPr lang="en-US" dirty="0" smtClean="0"/>
              <a:t>in always </a:t>
            </a:r>
            <a:r>
              <a:rPr lang="en-US" dirty="0"/>
              <a:t>same or always opposite </a:t>
            </a:r>
            <a:r>
              <a:rPr lang="en-US" dirty="0" err="1"/>
              <a:t>helicity</a:t>
            </a:r>
            <a:r>
              <a:rPr lang="en-US" dirty="0"/>
              <a:t> patterns in </a:t>
            </a:r>
            <a:r>
              <a:rPr lang="en-US" dirty="0" smtClean="0"/>
              <a:t>either even or </a:t>
            </a:r>
            <a:r>
              <a:rPr lang="en-US" dirty="0"/>
              <a:t>odd bunch crossings. </a:t>
            </a:r>
            <a:endParaRPr lang="en-US" dirty="0" smtClean="0"/>
          </a:p>
          <a:p>
            <a:pPr lvl="1"/>
            <a:r>
              <a:rPr lang="en-US" dirty="0" smtClean="0"/>
              <a:t>In that </a:t>
            </a:r>
            <a:r>
              <a:rPr lang="en-US" dirty="0"/>
              <a:t>combination we would not be able to calculate asymmetries separately for even </a:t>
            </a:r>
            <a:r>
              <a:rPr lang="en-US" dirty="0" smtClean="0"/>
              <a:t>and odd crossings </a:t>
            </a:r>
            <a:r>
              <a:rPr lang="en-US" dirty="0"/>
              <a:t>on a fill-by-fill basis. </a:t>
            </a:r>
            <a:endParaRPr lang="en-US" dirty="0" smtClean="0"/>
          </a:p>
          <a:p>
            <a:pPr lvl="2" indent="-285750">
              <a:buFont typeface="Wingdings" charset="0"/>
              <a:buChar char="à"/>
            </a:pPr>
            <a:r>
              <a:rPr lang="en-US" dirty="0" smtClean="0"/>
              <a:t>so </a:t>
            </a:r>
            <a:r>
              <a:rPr lang="en-US" dirty="0"/>
              <a:t>a minus for patterns 3b and </a:t>
            </a:r>
            <a:r>
              <a:rPr lang="en-US" dirty="0" smtClean="0"/>
              <a:t>4b</a:t>
            </a:r>
          </a:p>
          <a:p>
            <a:r>
              <a:rPr lang="en-US" dirty="0" smtClean="0"/>
              <a:t>have not yet found a major disadvantage with 3a and </a:t>
            </a:r>
            <a:r>
              <a:rPr lang="en-US" dirty="0" smtClean="0"/>
              <a:t>4a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smtClean="0"/>
              <a:t>have biggest </a:t>
            </a:r>
            <a:r>
              <a:rPr lang="en-US" dirty="0" smtClean="0"/>
              <a:t>saving in injection time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1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43114</TotalTime>
  <Words>4975</Words>
  <Application>Microsoft Macintosh PowerPoint</Application>
  <PresentationFormat>On-screen Show (4:3)</PresentationFormat>
  <Paragraphs>522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Blank Presentation</vt:lpstr>
      <vt:lpstr>2013  Spin Patterns, abort Gaps and so on  </vt:lpstr>
      <vt:lpstr>Questions TO Answer</vt:lpstr>
      <vt:lpstr>2012 Situation</vt:lpstr>
      <vt:lpstr>2012 Continued</vt:lpstr>
      <vt:lpstr>2012 Spin Pattern</vt:lpstr>
      <vt:lpstr>2013 Proposal</vt:lpstr>
      <vt:lpstr>2013 Spin Pattern</vt:lpstr>
      <vt:lpstr>2013 Continued</vt:lpstr>
      <vt:lpstr>Remarks</vt:lpstr>
    </vt:vector>
  </TitlesOfParts>
  <Company>京都大学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Naohito Saito</dc:creator>
  <cp:lastModifiedBy>elke-caroline aschenauer</cp:lastModifiedBy>
  <cp:revision>1063</cp:revision>
  <cp:lastPrinted>2010-06-10T01:25:59Z</cp:lastPrinted>
  <dcterms:created xsi:type="dcterms:W3CDTF">2011-04-06T15:13:11Z</dcterms:created>
  <dcterms:modified xsi:type="dcterms:W3CDTF">2013-01-17T14:35:05Z</dcterms:modified>
</cp:coreProperties>
</file>