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9" r:id="rId1"/>
  </p:sldMasterIdLst>
  <p:notesMasterIdLst>
    <p:notesMasterId r:id="rId14"/>
  </p:notesMasterIdLst>
  <p:handoutMasterIdLst>
    <p:handoutMasterId r:id="rId15"/>
  </p:handoutMasterIdLst>
  <p:sldIdLst>
    <p:sldId id="567" r:id="rId2"/>
    <p:sldId id="574" r:id="rId3"/>
    <p:sldId id="568" r:id="rId4"/>
    <p:sldId id="569" r:id="rId5"/>
    <p:sldId id="570" r:id="rId6"/>
    <p:sldId id="571" r:id="rId7"/>
    <p:sldId id="572" r:id="rId8"/>
    <p:sldId id="573" r:id="rId9"/>
    <p:sldId id="575" r:id="rId10"/>
    <p:sldId id="576" r:id="rId11"/>
    <p:sldId id="577" r:id="rId12"/>
    <p:sldId id="578" r:id="rId13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1pPr>
    <a:lvl2pPr marL="4572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2pPr>
    <a:lvl3pPr marL="9144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3pPr>
    <a:lvl4pPr marL="13716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4pPr>
    <a:lvl5pPr marL="1828800" algn="l" rtl="0" fontAlgn="base">
      <a:spcBef>
        <a:spcPct val="0"/>
      </a:spcBef>
      <a:spcAft>
        <a:spcPct val="0"/>
      </a:spcAft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umimoji="1" b="1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Comic Sans MS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FF00"/>
    <a:srgbClr val="0000FF"/>
    <a:srgbClr val="400080"/>
    <a:srgbClr val="FF00FF"/>
    <a:srgbClr val="80FF00"/>
    <a:srgbClr val="CCFF66"/>
    <a:srgbClr val="CC66FF"/>
    <a:srgbClr val="66CCFF"/>
    <a:srgbClr val="FFCC66"/>
    <a:srgbClr val="66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652" autoAdjust="0"/>
    <p:restoredTop sz="98943" autoAdjust="0"/>
  </p:normalViewPr>
  <p:slideViewPr>
    <p:cSldViewPr snapToGrid="0">
      <p:cViewPr>
        <p:scale>
          <a:sx n="150" d="100"/>
          <a:sy n="150" d="100"/>
        </p:scale>
        <p:origin x="-312" y="-248"/>
      </p:cViewPr>
      <p:guideLst>
        <p:guide orient="horz" pos="4090"/>
        <p:guide pos="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 showGuides="1">
      <p:cViewPr varScale="1">
        <p:scale>
          <a:sx n="79" d="100"/>
          <a:sy n="79" d="100"/>
        </p:scale>
        <p:origin x="-2544" y="-11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A46B7F-8DA1-7B48-A56A-4FDC9BE8D490}" type="datetimeFigureOut">
              <a:rPr lang="en-US" smtClean="0"/>
              <a:pPr/>
              <a:t>1/18/13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3A5D9-9C7B-7E44-BC71-9BB7B7E418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4544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>
                <a:effectLst/>
                <a:latin typeface="Arial" charset="0"/>
              </a:defRPr>
            </a:lvl1pPr>
          </a:lstStyle>
          <a:p>
            <a:endParaRPr lang="en-GB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effectLst/>
                <a:latin typeface="Arial" charset="0"/>
              </a:defRPr>
            </a:lvl1pPr>
          </a:lstStyle>
          <a:p>
            <a:fld id="{1BA35DD8-EC9B-BA4D-8381-9F34597E6638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4844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charset="-128"/>
        <a:cs typeface="ＭＳ Ｐ明朝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BNLppt_BG_Title_NewDOElogo_OffSci.jp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457200" y="457200"/>
            <a:ext cx="6172200" cy="1600200"/>
          </a:xfrm>
        </p:spPr>
        <p:txBody>
          <a:bodyPr anchor="b"/>
          <a:lstStyle>
            <a:lvl1pPr algn="r">
              <a:defRPr sz="38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457200" y="2286000"/>
            <a:ext cx="6172200" cy="990600"/>
          </a:xfrm>
        </p:spPr>
        <p:txBody>
          <a:bodyPr/>
          <a:lstStyle>
            <a:lvl1pPr marL="0" indent="0" algn="r">
              <a:buFont typeface="Wingdings" pitchFamily="-112" charset="2"/>
              <a:buNone/>
              <a:defRPr sz="19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AEEEB45-469B-C445-A2A6-597CC1D4FAC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98A5D4-C106-3B44-833F-F6948D88D3D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685800"/>
            <a:ext cx="4495800" cy="55626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85800"/>
            <a:ext cx="4495800" cy="556260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06856E-079A-7243-9D3B-2823E9335D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7C2DFF1-6A7E-5841-980E-96BA788216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7F278B1-1B8B-1E49-8C17-9FA8E63349F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DNP-2012 HP Town Hall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666AF53-9C22-8E40-908A-50D959F8CCB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9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REVBG_Slide4_Blue"/>
          <p:cNvPicPr>
            <a:picLocks noChangeAspect="1" noChangeArrowheads="1"/>
          </p:cNvPicPr>
          <p:nvPr userDrawn="1"/>
        </p:nvPicPr>
        <p:blipFill>
          <a:blip r:embed="rId9"/>
          <a:srcRect/>
          <a:stretch>
            <a:fillRect/>
          </a:stretch>
        </p:blipFill>
        <p:spPr bwMode="auto">
          <a:xfrm>
            <a:off x="0" y="10583"/>
            <a:ext cx="9145588" cy="685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21166" y="6489700"/>
            <a:ext cx="6096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b="1">
                <a:solidFill>
                  <a:srgbClr val="0000FF"/>
                </a:solidFill>
                <a:latin typeface="Comic Sans MS"/>
                <a:cs typeface="Comic Sans MS"/>
              </a:defRPr>
            </a:lvl1pPr>
          </a:lstStyle>
          <a:p>
            <a:fld id="{646CCB68-4FAD-1042-A2AE-74D95A5F5F1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344833" y="6487583"/>
            <a:ext cx="1676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b="1">
                <a:solidFill>
                  <a:srgbClr val="0000FF"/>
                </a:solidFill>
                <a:latin typeface="Comic Sans MS"/>
                <a:cs typeface="Comic Sans MS"/>
              </a:defRPr>
            </a:lvl1pPr>
          </a:lstStyle>
          <a:p>
            <a:r>
              <a:rPr lang="en-US" smtClean="0"/>
              <a:t>E.C. Aschenauer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60181" y="6483346"/>
            <a:ext cx="29718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b="1">
                <a:solidFill>
                  <a:srgbClr val="0000FF"/>
                </a:solidFill>
                <a:latin typeface="Comic Sans MS"/>
                <a:cs typeface="Comic Sans MS"/>
              </a:defRPr>
            </a:lvl1pPr>
          </a:lstStyle>
          <a:p>
            <a:r>
              <a:rPr lang="en-US" smtClean="0"/>
              <a:t>DNP-2012 HP Town Hall</a:t>
            </a:r>
            <a:endParaRPr lang="en-US" dirty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762000"/>
            <a:ext cx="91440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hf hdr="0" ftr="0"/>
  <p:txStyles>
    <p:titleStyle>
      <a:lvl1pPr algn="r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2800" b="1" i="1" cap="all" spc="0">
          <a:ln w="0"/>
          <a:solidFill>
            <a:srgbClr val="0000FF"/>
          </a:solidFill>
          <a:effectLst>
            <a:reflection blurRad="12700" stA="50000" endPos="50000" dist="5000" dir="5400000" sy="-100000" rotWithShape="0"/>
          </a:effectLst>
          <a:latin typeface="Comic Sans MS Bold"/>
          <a:ea typeface="+mj-ea"/>
          <a:cs typeface="Comic Sans MS Bold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3600" b="1">
          <a:solidFill>
            <a:srgbClr val="042B7F"/>
          </a:solidFill>
          <a:latin typeface="Arial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00000"/>
        <a:buFont typeface="Wingdings" charset="2"/>
        <a:buChar char="q"/>
        <a:defRPr sz="2200" b="1" i="0">
          <a:solidFill>
            <a:schemeClr val="tx1"/>
          </a:solidFill>
          <a:latin typeface="Comic Sans MS Bold"/>
          <a:ea typeface="+mn-ea"/>
          <a:cs typeface="Comic Sans MS Bold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FF"/>
        </a:buClr>
        <a:buSzPct val="100000"/>
        <a:buFont typeface="Wingdings" charset="2"/>
        <a:buChar char="Ø"/>
        <a:defRPr sz="2000" b="1" i="0">
          <a:solidFill>
            <a:schemeClr val="tx1"/>
          </a:solidFill>
          <a:latin typeface="Comic Sans MS Bold"/>
          <a:ea typeface="+mn-ea"/>
          <a:cs typeface="Comic Sans MS Bold"/>
        </a:defRPr>
      </a:lvl2pPr>
      <a:lvl3pPr marL="10858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FF"/>
        </a:buClr>
        <a:buSzPct val="110000"/>
        <a:buFont typeface="Courier New"/>
        <a:buChar char="o"/>
        <a:defRPr b="1" i="0">
          <a:solidFill>
            <a:schemeClr val="tx1"/>
          </a:solidFill>
          <a:latin typeface="Comic Sans MS Bold"/>
          <a:ea typeface="+mn-ea"/>
          <a:cs typeface="Comic Sans MS Bold"/>
        </a:defRPr>
      </a:lvl3pPr>
      <a:lvl4pPr marL="14287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FF"/>
        </a:buClr>
        <a:buSzPct val="100000"/>
        <a:buFont typeface="Wingdings" charset="2"/>
        <a:buChar char="ü"/>
        <a:defRPr sz="1600" b="1" i="0">
          <a:solidFill>
            <a:schemeClr val="tx1"/>
          </a:solidFill>
          <a:latin typeface="Comic Sans MS Bold"/>
          <a:ea typeface="+mn-ea"/>
          <a:cs typeface="Comic Sans MS Bold"/>
        </a:defRPr>
      </a:lvl4pPr>
      <a:lvl5pPr marL="1771650" indent="-228600" algn="l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Clr>
          <a:srgbClr val="0000FF"/>
        </a:buClr>
        <a:buSzPct val="100000"/>
        <a:buChar char="-"/>
        <a:defRPr sz="1400" b="1" i="0">
          <a:solidFill>
            <a:schemeClr val="tx1"/>
          </a:solidFill>
          <a:latin typeface="Comic Sans MS Bold"/>
          <a:ea typeface="+mn-ea"/>
          <a:cs typeface="Comic Sans MS Bold"/>
        </a:defRPr>
      </a:lvl5pPr>
      <a:lvl6pPr marL="22288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6pPr>
      <a:lvl7pPr marL="26860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7pPr>
      <a:lvl8pPr marL="31432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8pPr>
      <a:lvl9pPr marL="3600450" indent="-228600" algn="l" rtl="0" fontAlgn="base">
        <a:lnSpc>
          <a:spcPct val="80000"/>
        </a:lnSpc>
        <a:spcBef>
          <a:spcPct val="20000"/>
        </a:spcBef>
        <a:spcAft>
          <a:spcPct val="0"/>
        </a:spcAft>
        <a:buClr>
          <a:srgbClr val="042B7F"/>
        </a:buClr>
        <a:buSzPct val="90000"/>
        <a:buChar char="-"/>
        <a:defRPr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57200" y="457200"/>
            <a:ext cx="8242300" cy="2540000"/>
          </a:xfrm>
        </p:spPr>
        <p:txBody>
          <a:bodyPr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2013</a:t>
            </a:r>
            <a:b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>Spin Patterns, abort Gaps and so on</a:t>
            </a:r>
            <a:b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  <a:t/>
            </a:r>
            <a:br>
              <a:rPr lang="en-US" sz="2400" dirty="0" smtClean="0">
                <a:ln w="0"/>
                <a:effectLst>
                  <a:reflection blurRad="12700" stA="50000" endPos="50000" dist="5000" dir="5400000" sy="-100000" rotWithShape="0"/>
                </a:effectLst>
              </a:rPr>
            </a:br>
            <a:endParaRPr lang="en-US" sz="1800" dirty="0">
              <a:ln w="0"/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Alternative 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EB45-469B-C445-A2A6-597CC1D4FAC3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7000" y="385219"/>
            <a:ext cx="3134191" cy="507831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spin patterns per beam</a:t>
            </a:r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Blue: </a:t>
            </a:r>
          </a:p>
          <a:p>
            <a:r>
              <a:rPr lang="en-US" dirty="0"/>
              <a:t>1  ++--++--++--  </a:t>
            </a:r>
          </a:p>
          <a:p>
            <a:r>
              <a:rPr lang="en-US" dirty="0"/>
              <a:t>2  --++--++--++</a:t>
            </a:r>
          </a:p>
          <a:p>
            <a:r>
              <a:rPr lang="en-US" dirty="0" smtClean="0"/>
              <a:t>3  +</a:t>
            </a:r>
            <a:r>
              <a:rPr lang="en-US" dirty="0"/>
              <a:t>+++----++++--</a:t>
            </a:r>
          </a:p>
          <a:p>
            <a:pPr marL="342900" indent="-342900">
              <a:buAutoNum type="arabicPlain" startAt="4"/>
            </a:pPr>
            <a:r>
              <a:rPr lang="en-US" dirty="0" smtClean="0"/>
              <a:t>-</a:t>
            </a:r>
            <a:r>
              <a:rPr lang="en-US" dirty="0"/>
              <a:t>---++++----++</a:t>
            </a:r>
          </a:p>
          <a:p>
            <a:pPr marL="342900" indent="-342900">
              <a:buAutoNum type="arabicPlain" startAt="4"/>
            </a:pPr>
            <a:endParaRPr lang="en-US" dirty="0"/>
          </a:p>
          <a:p>
            <a:r>
              <a:rPr lang="en-US" dirty="0" smtClean="0">
                <a:solidFill>
                  <a:srgbClr val="FFCC66"/>
                </a:solidFill>
              </a:rPr>
              <a:t>Yellow:</a:t>
            </a:r>
          </a:p>
          <a:p>
            <a:r>
              <a:rPr lang="en-US" dirty="0" smtClean="0"/>
              <a:t>1</a:t>
            </a:r>
            <a:r>
              <a:rPr lang="en-US" dirty="0"/>
              <a:t> </a:t>
            </a:r>
            <a:r>
              <a:rPr lang="en-US" dirty="0" smtClean="0"/>
              <a:t> ++++----++++--</a:t>
            </a:r>
          </a:p>
          <a:p>
            <a:pPr marL="342900" indent="-342900">
              <a:buAutoNum type="arabicPlain" startAt="2"/>
            </a:pPr>
            <a:r>
              <a:rPr lang="en-US" dirty="0" smtClean="0"/>
              <a:t>----++++----++</a:t>
            </a:r>
          </a:p>
          <a:p>
            <a:pPr marL="342900" indent="-342900">
              <a:buAutoNum type="arabicPlain" startAt="2"/>
            </a:pPr>
            <a:r>
              <a:rPr lang="en-US" dirty="0" smtClean="0"/>
              <a:t>+</a:t>
            </a:r>
            <a:r>
              <a:rPr lang="en-US" dirty="0"/>
              <a:t>+--++--++--  </a:t>
            </a:r>
          </a:p>
          <a:p>
            <a:pPr marL="342900" indent="-342900">
              <a:buAutoNum type="arabicPlain" startAt="4"/>
            </a:pPr>
            <a:r>
              <a:rPr lang="en-US" dirty="0" smtClean="0"/>
              <a:t>-</a:t>
            </a:r>
            <a:r>
              <a:rPr lang="en-US" dirty="0"/>
              <a:t>-++--++--++</a:t>
            </a:r>
          </a:p>
          <a:p>
            <a:endParaRPr lang="en-US" dirty="0" smtClean="0"/>
          </a:p>
          <a:p>
            <a:r>
              <a:rPr lang="en-US" dirty="0" smtClean="0"/>
              <a:t>we will collide</a:t>
            </a:r>
          </a:p>
          <a:p>
            <a:r>
              <a:rPr lang="en-US" dirty="0" smtClean="0"/>
              <a:t>P1: B1xY1      P5: B3xY3</a:t>
            </a:r>
          </a:p>
          <a:p>
            <a:r>
              <a:rPr lang="en-US" dirty="0" smtClean="0"/>
              <a:t>P2: B2xY1      P6: B3xY4</a:t>
            </a:r>
          </a:p>
          <a:p>
            <a:r>
              <a:rPr lang="en-US" dirty="0" smtClean="0"/>
              <a:t>P3: B1xY2      P7: B4:Y3</a:t>
            </a:r>
          </a:p>
          <a:p>
            <a:r>
              <a:rPr lang="en-US" dirty="0" smtClean="0"/>
              <a:t>P4: B2xY2      P8: B4:Y4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89500" y="713317"/>
            <a:ext cx="404469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else:</a:t>
            </a:r>
          </a:p>
          <a:p>
            <a:r>
              <a:rPr lang="en-US" dirty="0" smtClean="0"/>
              <a:t>360 buckets, every 3</a:t>
            </a:r>
            <a:r>
              <a:rPr lang="en-US" baseline="30000" dirty="0" smtClean="0"/>
              <a:t>rd</a:t>
            </a:r>
            <a:r>
              <a:rPr lang="en-US" dirty="0" smtClean="0"/>
              <a:t> filled </a:t>
            </a:r>
          </a:p>
          <a:p>
            <a:r>
              <a:rPr lang="en-US" dirty="0" smtClean="0">
                <a:sym typeface="Wingdings"/>
              </a:rPr>
              <a:t> 120 bunches</a:t>
            </a:r>
            <a:endParaRPr lang="en-US" dirty="0" smtClean="0"/>
          </a:p>
          <a:p>
            <a:r>
              <a:rPr lang="en-US" dirty="0" smtClean="0"/>
              <a:t>aboard gaps aligned in PHENIX</a:t>
            </a:r>
          </a:p>
          <a:p>
            <a:r>
              <a:rPr lang="en-US" dirty="0" smtClean="0"/>
              <a:t>               anti-aligned in STAR </a:t>
            </a:r>
          </a:p>
          <a:p>
            <a:r>
              <a:rPr lang="en-US" dirty="0"/>
              <a:t>bunch 70/71 empty in blue</a:t>
            </a:r>
          </a:p>
          <a:p>
            <a:r>
              <a:rPr lang="en-US" dirty="0"/>
              <a:t>bunch 30/31 empty in yellow </a:t>
            </a:r>
          </a:p>
          <a:p>
            <a:r>
              <a:rPr lang="en-US" dirty="0"/>
              <a:t>       (fixed for e-</a:t>
            </a:r>
            <a:r>
              <a:rPr lang="en-US" dirty="0" err="1"/>
              <a:t>Lense</a:t>
            </a:r>
            <a:r>
              <a:rPr lang="en-US" dirty="0"/>
              <a:t>)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270499" y="3354916"/>
            <a:ext cx="2571750" cy="2423583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7842" y="3016248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IP12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81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73234" y="5782732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IP-6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81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01066" y="3380316"/>
            <a:ext cx="13716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IP-10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41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37966" y="3363381"/>
            <a:ext cx="1121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IP-2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31784" y="5410198"/>
            <a:ext cx="1121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IP-8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76067" y="5422898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IP-4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41</a:t>
            </a:r>
            <a:endParaRPr lang="en-US" sz="1600" dirty="0">
              <a:solidFill>
                <a:srgbClr val="FFCC66"/>
              </a:solidFill>
            </a:endParaRPr>
          </a:p>
        </p:txBody>
      </p:sp>
      <p:cxnSp>
        <p:nvCxnSpPr>
          <p:cNvPr id="18" name="Straight Connector 17"/>
          <p:cNvCxnSpPr>
            <a:stCxn id="10" idx="0"/>
            <a:endCxn id="12" idx="0"/>
          </p:cNvCxnSpPr>
          <p:nvPr/>
        </p:nvCxnSpPr>
        <p:spPr bwMode="auto">
          <a:xfrm>
            <a:off x="6556374" y="3354916"/>
            <a:ext cx="40088" cy="24278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0" idx="2"/>
            <a:endCxn id="10" idx="6"/>
          </p:cNvCxnSpPr>
          <p:nvPr/>
        </p:nvCxnSpPr>
        <p:spPr bwMode="auto">
          <a:xfrm>
            <a:off x="5270499" y="4566708"/>
            <a:ext cx="25717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0" idx="7"/>
            <a:endCxn id="10" idx="3"/>
          </p:cNvCxnSpPr>
          <p:nvPr/>
        </p:nvCxnSpPr>
        <p:spPr bwMode="auto">
          <a:xfrm flipH="1">
            <a:off x="5647123" y="3709842"/>
            <a:ext cx="1818502" cy="1713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0" idx="1"/>
            <a:endCxn id="10" idx="5"/>
          </p:cNvCxnSpPr>
          <p:nvPr/>
        </p:nvCxnSpPr>
        <p:spPr bwMode="auto">
          <a:xfrm>
            <a:off x="5647123" y="3709842"/>
            <a:ext cx="1818502" cy="1713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254816" y="5767917"/>
            <a:ext cx="16861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0000FF"/>
                </a:solidFill>
              </a:rPr>
              <a:t>blue clockwise</a:t>
            </a:r>
          </a:p>
          <a:p>
            <a:pPr algn="r"/>
            <a:r>
              <a:rPr lang="en-US" sz="1000" dirty="0" smtClean="0">
                <a:solidFill>
                  <a:srgbClr val="FFCC66"/>
                </a:solidFill>
              </a:rPr>
              <a:t>yellow counter clockwise</a:t>
            </a:r>
            <a:endParaRPr lang="en-US" sz="1000" dirty="0">
              <a:solidFill>
                <a:srgbClr val="FFCC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806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Alternative Spin Pattern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83094" y="812804"/>
            <a:ext cx="840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150813" y="704850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761811" y="2171689"/>
            <a:ext cx="7664831" cy="258921"/>
            <a:chOff x="730250" y="1765300"/>
            <a:chExt cx="7664831" cy="258921"/>
          </a:xfrm>
        </p:grpSpPr>
        <p:sp>
          <p:nvSpPr>
            <p:cNvPr id="18" name="TextBox 1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91561" y="1214973"/>
            <a:ext cx="83022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+--++--++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753344" y="1749070"/>
            <a:ext cx="7664831" cy="258921"/>
            <a:chOff x="730250" y="1765300"/>
            <a:chExt cx="7664831" cy="258921"/>
          </a:xfrm>
        </p:grpSpPr>
        <p:sp>
          <p:nvSpPr>
            <p:cNvPr id="33" name="TextBox 32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183094" y="1670047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 smtClean="0">
                <a:solidFill>
                  <a:srgbClr val="322F31"/>
                </a:solidFill>
              </a:rPr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++++|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--|-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chemeClr val="tx2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+++|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/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+++|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chemeClr val="tx2"/>
                </a:solidFill>
              </a:rPr>
              <a:t>-|-</a:t>
            </a:r>
            <a:r>
              <a:rPr lang="en-US" sz="800" dirty="0">
                <a:solidFill>
                  <a:srgbClr val="00FF00"/>
                </a:solidFill>
              </a:rPr>
              <a:t>-+++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endParaRPr lang="en-US" sz="8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753344" y="903811"/>
            <a:ext cx="7664831" cy="258921"/>
            <a:chOff x="730250" y="1765300"/>
            <a:chExt cx="7664831" cy="258921"/>
          </a:xfrm>
        </p:grpSpPr>
        <p:sp>
          <p:nvSpPr>
            <p:cNvPr id="47" name="TextBox 46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84648" y="2063727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 smtClean="0">
                <a:solidFill>
                  <a:srgbClr val="322F31"/>
                </a:solidFill>
              </a:rPr>
              <a:t>--|--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---|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chemeClr val="tx2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+++|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--|-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---|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+++|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--|-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---|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++|+</a:t>
            </a:r>
            <a:r>
              <a:rPr lang="en-US" sz="800" dirty="0">
                <a:solidFill>
                  <a:srgbClr val="00FF00"/>
                </a:solidFill>
              </a:rPr>
              <a:t>+----+</a:t>
            </a:r>
            <a:r>
              <a:rPr lang="en-US" sz="800" dirty="0" smtClean="0">
                <a:solidFill>
                  <a:srgbClr val="00FF00"/>
                </a:solidFill>
              </a:rPr>
              <a:t>+++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endParaRPr lang="en-US" sz="800" dirty="0">
              <a:solidFill>
                <a:srgbClr val="322F31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761809" y="1308090"/>
            <a:ext cx="7664831" cy="258921"/>
            <a:chOff x="730250" y="1765300"/>
            <a:chExt cx="7664831" cy="258921"/>
          </a:xfrm>
        </p:grpSpPr>
        <p:sp>
          <p:nvSpPr>
            <p:cNvPr id="61" name="TextBox 6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8329605" y="761985"/>
            <a:ext cx="88825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1  5+6-</a:t>
            </a:r>
          </a:p>
          <a:p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2  6+5-</a:t>
            </a:r>
          </a:p>
          <a:p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3  4+7-</a:t>
            </a:r>
          </a:p>
          <a:p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4  7+4-</a:t>
            </a:r>
          </a:p>
        </p:txBody>
      </p:sp>
      <p:grpSp>
        <p:nvGrpSpPr>
          <p:cNvPr id="160" name="Group 159"/>
          <p:cNvGrpSpPr/>
          <p:nvPr/>
        </p:nvGrpSpPr>
        <p:grpSpPr>
          <a:xfrm>
            <a:off x="744877" y="4195222"/>
            <a:ext cx="7664831" cy="258921"/>
            <a:chOff x="730250" y="1765300"/>
            <a:chExt cx="7664831" cy="258921"/>
          </a:xfrm>
        </p:grpSpPr>
        <p:sp>
          <p:nvSpPr>
            <p:cNvPr id="161" name="TextBox 16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736410" y="3772603"/>
            <a:ext cx="7664831" cy="258921"/>
            <a:chOff x="730250" y="1765300"/>
            <a:chExt cx="7664831" cy="258921"/>
          </a:xfrm>
        </p:grpSpPr>
        <p:sp>
          <p:nvSpPr>
            <p:cNvPr id="174" name="TextBox 173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188" name="TextBox 187"/>
          <p:cNvSpPr txBox="1"/>
          <p:nvPr/>
        </p:nvSpPr>
        <p:spPr>
          <a:xfrm>
            <a:off x="8270338" y="3675729"/>
            <a:ext cx="888259" cy="16004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CC66"/>
                </a:solidFill>
              </a:rPr>
              <a:t>1  </a:t>
            </a:r>
            <a:r>
              <a:rPr lang="en-US" sz="1400" dirty="0">
                <a:solidFill>
                  <a:srgbClr val="FFCC66"/>
                </a:solidFill>
              </a:rPr>
              <a:t>4</a:t>
            </a:r>
            <a:r>
              <a:rPr lang="en-US" sz="1400" dirty="0" smtClean="0">
                <a:solidFill>
                  <a:srgbClr val="FFCC66"/>
                </a:solidFill>
              </a:rPr>
              <a:t>+7- </a:t>
            </a:r>
          </a:p>
          <a:p>
            <a:endParaRPr lang="en-US" sz="1400" dirty="0" smtClean="0">
              <a:solidFill>
                <a:srgbClr val="FFCC66"/>
              </a:solidFill>
            </a:endParaRPr>
          </a:p>
          <a:p>
            <a:r>
              <a:rPr lang="en-US" sz="1400" dirty="0" smtClean="0">
                <a:solidFill>
                  <a:srgbClr val="FFCC66"/>
                </a:solidFill>
              </a:rPr>
              <a:t>2  </a:t>
            </a:r>
            <a:r>
              <a:rPr lang="en-US" sz="1400" dirty="0">
                <a:solidFill>
                  <a:srgbClr val="FFCC66"/>
                </a:solidFill>
              </a:rPr>
              <a:t>7</a:t>
            </a:r>
            <a:r>
              <a:rPr lang="en-US" sz="1400" dirty="0" smtClean="0">
                <a:solidFill>
                  <a:srgbClr val="FFCC66"/>
                </a:solidFill>
              </a:rPr>
              <a:t>+4-</a:t>
            </a:r>
          </a:p>
          <a:p>
            <a:endParaRPr lang="en-US" sz="1400" dirty="0">
              <a:solidFill>
                <a:srgbClr val="FFCC66"/>
              </a:solidFill>
            </a:endParaRPr>
          </a:p>
          <a:p>
            <a:r>
              <a:rPr lang="en-US" sz="1400" dirty="0" smtClean="0">
                <a:solidFill>
                  <a:srgbClr val="FFCC66"/>
                </a:solidFill>
              </a:rPr>
              <a:t>3  5+6-</a:t>
            </a:r>
          </a:p>
          <a:p>
            <a:endParaRPr lang="en-US" sz="1400" dirty="0">
              <a:solidFill>
                <a:srgbClr val="FFCC66"/>
              </a:solidFill>
            </a:endParaRPr>
          </a:p>
          <a:p>
            <a:r>
              <a:rPr lang="en-US" sz="1400" dirty="0" smtClean="0">
                <a:solidFill>
                  <a:srgbClr val="FFCC66"/>
                </a:solidFill>
              </a:rPr>
              <a:t>4  </a:t>
            </a:r>
            <a:r>
              <a:rPr lang="en-US" sz="1400" dirty="0">
                <a:solidFill>
                  <a:srgbClr val="FFCC66"/>
                </a:solidFill>
              </a:rPr>
              <a:t>6</a:t>
            </a:r>
            <a:r>
              <a:rPr lang="en-US" sz="1400" dirty="0" smtClean="0">
                <a:solidFill>
                  <a:srgbClr val="FFCC66"/>
                </a:solidFill>
              </a:rPr>
              <a:t>+5- </a:t>
            </a:r>
            <a:endParaRPr lang="en-US" sz="1400" dirty="0">
              <a:solidFill>
                <a:srgbClr val="FFCC66"/>
              </a:solidFill>
            </a:endParaRPr>
          </a:p>
        </p:txBody>
      </p:sp>
      <p:sp>
        <p:nvSpPr>
          <p:cNvPr id="217" name="TextBox 216"/>
          <p:cNvSpPr txBox="1"/>
          <p:nvPr/>
        </p:nvSpPr>
        <p:spPr>
          <a:xfrm>
            <a:off x="167747" y="4562932"/>
            <a:ext cx="840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167747" y="4965101"/>
            <a:ext cx="83022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+--++--++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219" name="Group 218"/>
          <p:cNvGrpSpPr/>
          <p:nvPr/>
        </p:nvGrpSpPr>
        <p:grpSpPr>
          <a:xfrm>
            <a:off x="721063" y="4653939"/>
            <a:ext cx="7664831" cy="258921"/>
            <a:chOff x="730250" y="1765300"/>
            <a:chExt cx="7664831" cy="258921"/>
          </a:xfrm>
        </p:grpSpPr>
        <p:sp>
          <p:nvSpPr>
            <p:cNvPr id="220" name="TextBox 219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729528" y="5058218"/>
            <a:ext cx="7664831" cy="258921"/>
            <a:chOff x="730250" y="1765300"/>
            <a:chExt cx="7664831" cy="258921"/>
          </a:xfrm>
        </p:grpSpPr>
        <p:sp>
          <p:nvSpPr>
            <p:cNvPr id="233" name="TextBox 232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245" name="TextBox 244"/>
          <p:cNvSpPr txBox="1"/>
          <p:nvPr/>
        </p:nvSpPr>
        <p:spPr>
          <a:xfrm>
            <a:off x="150813" y="5878223"/>
            <a:ext cx="3607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green bunches: </a:t>
            </a:r>
            <a:r>
              <a:rPr lang="en-US" dirty="0" smtClean="0"/>
              <a:t>empty bunches</a:t>
            </a:r>
            <a:endParaRPr lang="en-US" dirty="0"/>
          </a:p>
        </p:txBody>
      </p:sp>
      <p:sp>
        <p:nvSpPr>
          <p:cNvPr id="121" name="TextBox 120"/>
          <p:cNvSpPr txBox="1"/>
          <p:nvPr/>
        </p:nvSpPr>
        <p:spPr>
          <a:xfrm>
            <a:off x="167747" y="3693578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 smtClean="0">
                <a:solidFill>
                  <a:srgbClr val="322F31"/>
                </a:solidFill>
              </a:rPr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++++|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chemeClr val="tx2"/>
                </a:solidFill>
              </a:rPr>
              <a:t>-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+++|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--|-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+++|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chemeClr val="tx2"/>
                </a:solidFill>
              </a:rPr>
              <a:t>-|-</a:t>
            </a:r>
            <a:r>
              <a:rPr lang="en-US" sz="800" dirty="0">
                <a:solidFill>
                  <a:srgbClr val="00FF00"/>
                </a:solidFill>
              </a:rPr>
              <a:t>-+++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endParaRPr lang="en-US" sz="800" dirty="0"/>
          </a:p>
        </p:txBody>
      </p:sp>
      <p:sp>
        <p:nvSpPr>
          <p:cNvPr id="122" name="TextBox 121"/>
          <p:cNvSpPr txBox="1"/>
          <p:nvPr/>
        </p:nvSpPr>
        <p:spPr>
          <a:xfrm>
            <a:off x="160834" y="4087258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 smtClean="0">
                <a:solidFill>
                  <a:srgbClr val="322F31"/>
                </a:solidFill>
              </a:rPr>
              <a:t>--|--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---|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chemeClr val="tx2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+++|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--|-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---|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+++|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--|-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---|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++|+</a:t>
            </a:r>
            <a:r>
              <a:rPr lang="en-US" sz="800" dirty="0">
                <a:solidFill>
                  <a:srgbClr val="00FF00"/>
                </a:solidFill>
              </a:rPr>
              <a:t>+----+</a:t>
            </a:r>
            <a:r>
              <a:rPr lang="en-US" sz="800" dirty="0" smtClean="0">
                <a:solidFill>
                  <a:srgbClr val="00FF00"/>
                </a:solidFill>
              </a:rPr>
              <a:t>+++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endParaRPr lang="en-US" sz="800" dirty="0">
              <a:solidFill>
                <a:srgbClr val="322F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564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013 Alternative Continued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6214" y="1854205"/>
            <a:ext cx="840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/>
              <a:t>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150813" y="1229784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7" name="Group 6"/>
          <p:cNvGrpSpPr/>
          <p:nvPr/>
        </p:nvGrpSpPr>
        <p:grpSpPr>
          <a:xfrm>
            <a:off x="746464" y="1945212"/>
            <a:ext cx="7664831" cy="258921"/>
            <a:chOff x="730250" y="1765300"/>
            <a:chExt cx="7664831" cy="258921"/>
          </a:xfrm>
        </p:grpSpPr>
        <p:sp>
          <p:nvSpPr>
            <p:cNvPr id="8" name="TextBox 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29530" y="1351121"/>
            <a:ext cx="7664831" cy="258921"/>
            <a:chOff x="730250" y="1765300"/>
            <a:chExt cx="7664831" cy="258921"/>
          </a:xfrm>
        </p:grpSpPr>
        <p:sp>
          <p:nvSpPr>
            <p:cNvPr id="21" name="TextBox 2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46471" y="2434204"/>
            <a:ext cx="7628894" cy="258921"/>
            <a:chOff x="730250" y="1765300"/>
            <a:chExt cx="7628894" cy="258921"/>
          </a:xfrm>
        </p:grpSpPr>
        <p:sp>
          <p:nvSpPr>
            <p:cNvPr id="49" name="TextBox 48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906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0510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711450" y="17653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1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3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4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5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690785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6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355418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7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8017935" y="176953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8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150813" y="872066"/>
            <a:ext cx="187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P1: as example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8256581" y="1769530"/>
            <a:ext cx="642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Blue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229592" y="1227649"/>
            <a:ext cx="10071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PHENIX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04189" y="2192872"/>
            <a:ext cx="7904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STAR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37067" y="2946401"/>
            <a:ext cx="7831666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        Dropped </a:t>
            </a:r>
            <a:r>
              <a:rPr lang="en-US" dirty="0">
                <a:solidFill>
                  <a:srgbClr val="008000"/>
                </a:solidFill>
              </a:rPr>
              <a:t>Bunches                   Colliding </a:t>
            </a:r>
            <a:r>
              <a:rPr lang="en-US" dirty="0" smtClean="0">
                <a:solidFill>
                  <a:srgbClr val="008000"/>
                </a:solidFill>
              </a:rPr>
              <a:t>bunches</a:t>
            </a:r>
          </a:p>
          <a:p>
            <a:r>
              <a:rPr lang="en-US" dirty="0" smtClean="0"/>
              <a:t>P1:     </a:t>
            </a:r>
            <a:r>
              <a:rPr lang="en-US" dirty="0" smtClean="0">
                <a:solidFill>
                  <a:srgbClr val="FFCC66"/>
                </a:solidFill>
              </a:rPr>
              <a:t>Y:</a:t>
            </a:r>
            <a:r>
              <a:rPr lang="en-US" dirty="0" smtClean="0"/>
              <a:t> 4+/6- </a:t>
            </a:r>
            <a:r>
              <a:rPr lang="en-US" dirty="0" smtClean="0">
                <a:solidFill>
                  <a:srgbClr val="0000FF"/>
                </a:solidFill>
              </a:rPr>
              <a:t>B:</a:t>
            </a:r>
            <a:r>
              <a:rPr lang="en-US" dirty="0" smtClean="0"/>
              <a:t> 5+/6-    STAR: 100x100   PHENIX: 107x107</a:t>
            </a:r>
          </a:p>
          <a:p>
            <a:r>
              <a:rPr lang="en-US" dirty="0" smtClean="0"/>
              <a:t>P2:     </a:t>
            </a:r>
            <a:r>
              <a:rPr lang="en-US" dirty="0" smtClean="0">
                <a:solidFill>
                  <a:srgbClr val="FFCC66"/>
                </a:solidFill>
              </a:rPr>
              <a:t>Y</a:t>
            </a:r>
            <a:r>
              <a:rPr lang="en-US" dirty="0">
                <a:solidFill>
                  <a:srgbClr val="FFCC66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4+/6- </a:t>
            </a:r>
            <a:r>
              <a:rPr lang="en-US" dirty="0" smtClean="0">
                <a:solidFill>
                  <a:srgbClr val="0000FF"/>
                </a:solidFill>
              </a:rPr>
              <a:t>B</a:t>
            </a:r>
            <a:r>
              <a:rPr lang="en-US" dirty="0">
                <a:solidFill>
                  <a:srgbClr val="0000FF"/>
                </a:solidFill>
              </a:rPr>
              <a:t>:</a:t>
            </a:r>
            <a:r>
              <a:rPr lang="en-US" dirty="0"/>
              <a:t> 6</a:t>
            </a:r>
            <a:r>
              <a:rPr lang="en-US" dirty="0" smtClean="0"/>
              <a:t>+/5-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      </a:t>
            </a:r>
          </a:p>
          <a:p>
            <a:r>
              <a:rPr lang="en-US" dirty="0" smtClean="0"/>
              <a:t>P3:</a:t>
            </a:r>
            <a:r>
              <a:rPr lang="en-US" dirty="0" smtClean="0">
                <a:solidFill>
                  <a:srgbClr val="FFCC66"/>
                </a:solidFill>
              </a:rPr>
              <a:t>     Y</a:t>
            </a:r>
            <a:r>
              <a:rPr lang="en-US" dirty="0">
                <a:solidFill>
                  <a:srgbClr val="FFCC66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6+/4- </a:t>
            </a:r>
            <a:r>
              <a:rPr lang="en-US" dirty="0" smtClean="0">
                <a:solidFill>
                  <a:srgbClr val="0000FF"/>
                </a:solidFill>
              </a:rPr>
              <a:t>B</a:t>
            </a:r>
            <a:r>
              <a:rPr lang="en-US" dirty="0">
                <a:solidFill>
                  <a:srgbClr val="0000FF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5+/6-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</a:p>
          <a:p>
            <a:r>
              <a:rPr lang="en-US" dirty="0" smtClean="0"/>
              <a:t>P4: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6</a:t>
            </a:r>
            <a:r>
              <a:rPr lang="en-US" dirty="0" smtClean="0"/>
              <a:t>+/4- </a:t>
            </a:r>
            <a:r>
              <a:rPr lang="en-US" dirty="0" smtClean="0">
                <a:solidFill>
                  <a:srgbClr val="0000FF"/>
                </a:solidFill>
              </a:rPr>
              <a:t>B</a:t>
            </a:r>
            <a:r>
              <a:rPr lang="en-US" dirty="0">
                <a:solidFill>
                  <a:srgbClr val="0000FF"/>
                </a:solidFill>
              </a:rPr>
              <a:t>:</a:t>
            </a:r>
            <a:r>
              <a:rPr lang="en-US" dirty="0"/>
              <a:t> 6</a:t>
            </a:r>
            <a:r>
              <a:rPr lang="en-US" dirty="0" smtClean="0"/>
              <a:t>+/5-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</a:p>
          <a:p>
            <a:endParaRPr lang="en-US" dirty="0"/>
          </a:p>
          <a:p>
            <a:r>
              <a:rPr lang="en-US" dirty="0" smtClean="0"/>
              <a:t>P5: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5</a:t>
            </a:r>
            <a:r>
              <a:rPr lang="en-US" dirty="0" smtClean="0"/>
              <a:t>+/6-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4</a:t>
            </a:r>
            <a:r>
              <a:rPr lang="en-US" dirty="0" smtClean="0"/>
              <a:t>+/7-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  <a:endParaRPr lang="en-US" dirty="0"/>
          </a:p>
          <a:p>
            <a:r>
              <a:rPr lang="en-US" dirty="0" smtClean="0"/>
              <a:t>P6: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6</a:t>
            </a:r>
            <a:r>
              <a:rPr lang="en-US" dirty="0" smtClean="0"/>
              <a:t>+/5-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4+/7-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       </a:t>
            </a:r>
            <a:endParaRPr lang="en-US" dirty="0"/>
          </a:p>
          <a:p>
            <a:r>
              <a:rPr lang="en-US" dirty="0" smtClean="0"/>
              <a:t>P7: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5</a:t>
            </a:r>
            <a:r>
              <a:rPr lang="en-US" dirty="0" smtClean="0"/>
              <a:t>+/6-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7+/4-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  <a:endParaRPr lang="en-US" dirty="0"/>
          </a:p>
          <a:p>
            <a:r>
              <a:rPr lang="en-US" dirty="0" smtClean="0"/>
              <a:t>P8: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</a:t>
            </a:r>
            <a:r>
              <a:rPr lang="en-US" dirty="0" smtClean="0"/>
              <a:t>6+/5-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7</a:t>
            </a:r>
            <a:r>
              <a:rPr lang="en-US" dirty="0" smtClean="0"/>
              <a:t>+/4-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194734" y="6019800"/>
            <a:ext cx="3607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green bunches: </a:t>
            </a:r>
            <a:r>
              <a:rPr lang="en-US" dirty="0" smtClean="0"/>
              <a:t>empty bunches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159283" y="1441447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 smtClean="0">
                <a:solidFill>
                  <a:srgbClr val="322F31"/>
                </a:solidFill>
              </a:rPr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++++|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chemeClr val="tx2"/>
                </a:solidFill>
              </a:rPr>
              <a:t>-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+++|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--|-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+++|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chemeClr val="tx2"/>
                </a:solidFill>
              </a:rPr>
              <a:t>-|-</a:t>
            </a:r>
            <a:r>
              <a:rPr lang="en-US" sz="800" dirty="0">
                <a:solidFill>
                  <a:srgbClr val="00FF00"/>
                </a:solidFill>
              </a:rPr>
              <a:t>-+++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endParaRPr lang="en-US" sz="800" dirty="0"/>
          </a:p>
        </p:txBody>
      </p:sp>
      <p:sp>
        <p:nvSpPr>
          <p:cNvPr id="82" name="TextBox 81"/>
          <p:cNvSpPr txBox="1"/>
          <p:nvPr/>
        </p:nvSpPr>
        <p:spPr>
          <a:xfrm>
            <a:off x="176214" y="2313525"/>
            <a:ext cx="817428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+++|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chemeClr val="tx2"/>
                </a:solidFill>
              </a:rPr>
              <a:t>-|-</a:t>
            </a:r>
            <a:r>
              <a:rPr lang="en-US" sz="800" dirty="0">
                <a:solidFill>
                  <a:srgbClr val="00FF00"/>
                </a:solidFill>
              </a:rPr>
              <a:t>-+++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++++|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00FF00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chemeClr val="tx2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---|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++++|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--|--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/>
              <a:t>-|</a:t>
            </a:r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660952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Answer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we change the spin patterns without an impact on our relative luminosity determinations</a:t>
            </a:r>
          </a:p>
          <a:p>
            <a:pPr lvl="1"/>
            <a:r>
              <a:rPr lang="en-US" dirty="0" smtClean="0"/>
              <a:t>WHY: want to fill two RHIC bunches with two AGS bunches at once</a:t>
            </a:r>
          </a:p>
          <a:p>
            <a:pPr lvl="2" indent="-285750">
              <a:buFont typeface="Wingdings" charset="0"/>
              <a:buChar char="à"/>
            </a:pPr>
            <a:r>
              <a:rPr lang="en-US" dirty="0" smtClean="0">
                <a:sym typeface="Wingdings"/>
              </a:rPr>
              <a:t>advantage: </a:t>
            </a:r>
          </a:p>
          <a:p>
            <a:pPr marL="800100" lvl="2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 shorter filling time </a:t>
            </a:r>
          </a:p>
          <a:p>
            <a:pPr marL="800100" lvl="2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 2012: 4x109x2=872s</a:t>
            </a:r>
          </a:p>
          <a:p>
            <a:pPr marL="800100" lvl="2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 2013: </a:t>
            </a:r>
            <a:r>
              <a:rPr lang="en-US" dirty="0" smtClean="0"/>
              <a:t>B1xY1a=436s        B1xY1b=488s       2012-patterns:652s</a:t>
            </a:r>
          </a:p>
          <a:p>
            <a:pPr marL="800100" lvl="2" indent="0">
              <a:buNone/>
            </a:pPr>
            <a:r>
              <a:rPr lang="en-US" dirty="0">
                <a:solidFill>
                  <a:srgbClr val="0000FF"/>
                </a:solidFill>
                <a:sym typeface="Wingdings"/>
              </a:rPr>
              <a:t> </a:t>
            </a:r>
            <a:r>
              <a:rPr lang="en-US" dirty="0" smtClean="0">
                <a:solidFill>
                  <a:srgbClr val="0000FF"/>
                </a:solidFill>
                <a:sym typeface="Wingdings"/>
              </a:rPr>
              <a:t>  </a:t>
            </a:r>
            <a:r>
              <a:rPr lang="en-US" dirty="0" smtClean="0">
                <a:sym typeface="Wingdings"/>
              </a:rPr>
              <a:t>less </a:t>
            </a:r>
            <a:r>
              <a:rPr lang="en-US" dirty="0">
                <a:sym typeface="Wingdings"/>
              </a:rPr>
              <a:t>bunch growth  impact on ramp eff. </a:t>
            </a:r>
            <a:r>
              <a:rPr lang="en-US" dirty="0" smtClean="0">
                <a:sym typeface="Wingdings"/>
              </a:rPr>
              <a:t>and luminosity</a:t>
            </a:r>
          </a:p>
          <a:p>
            <a:pPr marL="800100" lvl="2" indent="0">
              <a:buNone/>
            </a:pP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   </a:t>
            </a:r>
            <a:endParaRPr lang="en-US" dirty="0"/>
          </a:p>
          <a:p>
            <a:r>
              <a:rPr lang="en-US" dirty="0" smtClean="0"/>
              <a:t>Do we want to keep the relation CDEV info corresponds to spin direction at the source untouched</a:t>
            </a:r>
          </a:p>
          <a:p>
            <a:pPr lvl="1"/>
            <a:r>
              <a:rPr lang="en-US" dirty="0" smtClean="0">
                <a:solidFill>
                  <a:srgbClr val="FF00FF"/>
                </a:solidFill>
              </a:rPr>
              <a:t>yes,</a:t>
            </a:r>
            <a:r>
              <a:rPr lang="en-US" dirty="0" smtClean="0"/>
              <a:t> but we need to make a documentation of</a:t>
            </a:r>
          </a:p>
          <a:p>
            <a:pPr lvl="2"/>
            <a:r>
              <a:rPr lang="en-US" dirty="0" smtClean="0"/>
              <a:t>relation spin direction source to STAR / PHENIX</a:t>
            </a:r>
          </a:p>
          <a:p>
            <a:pPr lvl="3"/>
            <a:r>
              <a:rPr lang="en-US" dirty="0" smtClean="0"/>
              <a:t>document # spin flips source to IP-12 and </a:t>
            </a:r>
            <a:r>
              <a:rPr lang="en-US" dirty="0"/>
              <a:t>STAR / PHENIX</a:t>
            </a:r>
            <a:endParaRPr lang="en-US" dirty="0" smtClean="0"/>
          </a:p>
          <a:p>
            <a:pPr lvl="2"/>
            <a:r>
              <a:rPr lang="en-US" dirty="0" smtClean="0"/>
              <a:t>spin rotator settings </a:t>
            </a:r>
          </a:p>
          <a:p>
            <a:pPr lvl="2"/>
            <a:r>
              <a:rPr lang="en-US" dirty="0" smtClean="0"/>
              <a:t>proposal have this page on the </a:t>
            </a:r>
            <a:r>
              <a:rPr lang="en-US" dirty="0" err="1" smtClean="0"/>
              <a:t>polarimeter</a:t>
            </a:r>
            <a:r>
              <a:rPr lang="en-US" dirty="0" smtClean="0"/>
              <a:t> wiki page </a:t>
            </a:r>
            <a:r>
              <a:rPr lang="en-US" dirty="0" smtClean="0">
                <a:sym typeface="Wingdings"/>
              </a:rPr>
              <a:t> ELKE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EB45-469B-C445-A2A6-597CC1D4FAC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62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Situation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EB45-469B-C445-A2A6-597CC1D4FAC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7000" y="1096447"/>
            <a:ext cx="6183716" cy="5355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spin patterns per beam</a:t>
            </a:r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Blue: </a:t>
            </a:r>
          </a:p>
          <a:p>
            <a:r>
              <a:rPr lang="en-US" dirty="0" smtClean="0"/>
              <a:t>1 </a:t>
            </a:r>
            <a:r>
              <a:rPr lang="en-US" dirty="0"/>
              <a:t>+-+--+-++-+</a:t>
            </a:r>
            <a:r>
              <a:rPr lang="en-US" dirty="0" smtClean="0"/>
              <a:t>-  </a:t>
            </a:r>
            <a:r>
              <a:rPr lang="en-US" dirty="0"/>
              <a:t>also before 2012 </a:t>
            </a:r>
            <a:endParaRPr lang="en-US" dirty="0" smtClean="0"/>
          </a:p>
          <a:p>
            <a:r>
              <a:rPr lang="en-US" dirty="0"/>
              <a:t>2</a:t>
            </a:r>
            <a:r>
              <a:rPr lang="en-US" dirty="0" smtClean="0"/>
              <a:t> -+-++-+--+-+  also before 2012</a:t>
            </a:r>
          </a:p>
          <a:p>
            <a:r>
              <a:rPr lang="en-US" dirty="0" smtClean="0"/>
              <a:t>3 ++--++--++--</a:t>
            </a:r>
          </a:p>
          <a:p>
            <a:r>
              <a:rPr lang="en-US" dirty="0" smtClean="0"/>
              <a:t>4 --++--++--++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CC66"/>
                </a:solidFill>
              </a:rPr>
              <a:t>Yellow:</a:t>
            </a:r>
          </a:p>
          <a:p>
            <a:r>
              <a:rPr lang="en-US" dirty="0"/>
              <a:t>1 ++--++--++-</a:t>
            </a:r>
            <a:r>
              <a:rPr lang="en-US" dirty="0" smtClean="0"/>
              <a:t>-  also before 2012</a:t>
            </a:r>
            <a:endParaRPr lang="en-US" dirty="0"/>
          </a:p>
          <a:p>
            <a:r>
              <a:rPr lang="en-US" dirty="0"/>
              <a:t>2 --++--++--+</a:t>
            </a:r>
            <a:r>
              <a:rPr lang="en-US" dirty="0" smtClean="0"/>
              <a:t>+  also before 2012</a:t>
            </a:r>
            <a:endParaRPr lang="en-US" dirty="0"/>
          </a:p>
          <a:p>
            <a:r>
              <a:rPr lang="en-US" dirty="0"/>
              <a:t>3</a:t>
            </a:r>
            <a:r>
              <a:rPr lang="en-US" dirty="0" smtClean="0"/>
              <a:t> </a:t>
            </a:r>
            <a:r>
              <a:rPr lang="en-US" dirty="0"/>
              <a:t>+-+--+-++-+</a:t>
            </a:r>
            <a:r>
              <a:rPr lang="en-US" dirty="0" smtClean="0"/>
              <a:t>-</a:t>
            </a:r>
          </a:p>
          <a:p>
            <a:r>
              <a:rPr lang="en-US" dirty="0" smtClean="0"/>
              <a:t>4 </a:t>
            </a:r>
            <a:r>
              <a:rPr lang="en-US" dirty="0"/>
              <a:t>-+-++-+--+-+</a:t>
            </a:r>
          </a:p>
          <a:p>
            <a:endParaRPr lang="en-US" dirty="0" smtClean="0"/>
          </a:p>
          <a:p>
            <a:r>
              <a:rPr lang="en-US" dirty="0" smtClean="0"/>
              <a:t>we did collide</a:t>
            </a:r>
          </a:p>
          <a:p>
            <a:r>
              <a:rPr lang="en-US" dirty="0" smtClean="0"/>
              <a:t>P1: B1xY1      P5: B3xY3</a:t>
            </a:r>
          </a:p>
          <a:p>
            <a:r>
              <a:rPr lang="en-US" dirty="0" smtClean="0"/>
              <a:t>P2: B2xY1      P6: B3xY4</a:t>
            </a:r>
          </a:p>
          <a:p>
            <a:r>
              <a:rPr lang="en-US" dirty="0" smtClean="0"/>
              <a:t>P3: B1xY2      P7: B4:Y3</a:t>
            </a:r>
          </a:p>
          <a:p>
            <a:r>
              <a:rPr lang="en-US" dirty="0" smtClean="0"/>
              <a:t>P4: B2xY2      P8: B4:Y4</a:t>
            </a:r>
          </a:p>
          <a:p>
            <a:r>
              <a:rPr lang="en-US" dirty="0" smtClean="0">
                <a:solidFill>
                  <a:srgbClr val="FF00FF"/>
                </a:solidFill>
              </a:rPr>
              <a:t>attention:</a:t>
            </a:r>
            <a:r>
              <a:rPr lang="en-US" dirty="0" smtClean="0"/>
              <a:t> P7: 38/39 missing in yellow, 78/79 in blue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762500" y="984250"/>
            <a:ext cx="404469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else:</a:t>
            </a:r>
          </a:p>
          <a:p>
            <a:r>
              <a:rPr lang="en-US" dirty="0" smtClean="0"/>
              <a:t>360 buckets, every 3</a:t>
            </a:r>
            <a:r>
              <a:rPr lang="en-US" baseline="30000" dirty="0" smtClean="0"/>
              <a:t>rd</a:t>
            </a:r>
            <a:r>
              <a:rPr lang="en-US" dirty="0" smtClean="0"/>
              <a:t> filled </a:t>
            </a:r>
          </a:p>
          <a:p>
            <a:r>
              <a:rPr lang="en-US" dirty="0" smtClean="0">
                <a:sym typeface="Wingdings"/>
              </a:rPr>
              <a:t> 120 bunches</a:t>
            </a:r>
            <a:endParaRPr lang="en-US" dirty="0" smtClean="0"/>
          </a:p>
          <a:p>
            <a:r>
              <a:rPr lang="en-US" dirty="0" smtClean="0"/>
              <a:t>aboard gaps aligned in PHENIX</a:t>
            </a:r>
          </a:p>
          <a:p>
            <a:r>
              <a:rPr lang="en-US" dirty="0" smtClean="0"/>
              <a:t>               anti-aligned in STAR </a:t>
            </a:r>
          </a:p>
          <a:p>
            <a:r>
              <a:rPr lang="en-US" dirty="0" smtClean="0"/>
              <a:t>bunch 38/39 missing in blue</a:t>
            </a:r>
          </a:p>
          <a:p>
            <a:r>
              <a:rPr lang="en-US" dirty="0" smtClean="0"/>
              <a:t>bunch 78/79 missing in yellow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270499" y="3354916"/>
            <a:ext cx="2571750" cy="2423583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7842" y="3016248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IP12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81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73234" y="5782732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IP-6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81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01066" y="3380316"/>
            <a:ext cx="13716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IP-10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41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37966" y="3363381"/>
            <a:ext cx="1121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IP-2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31784" y="5410198"/>
            <a:ext cx="1121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IP-8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76067" y="5422898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IP-4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41</a:t>
            </a:r>
            <a:endParaRPr lang="en-US" sz="1600" dirty="0">
              <a:solidFill>
                <a:srgbClr val="FFCC66"/>
              </a:solidFill>
            </a:endParaRPr>
          </a:p>
        </p:txBody>
      </p:sp>
      <p:cxnSp>
        <p:nvCxnSpPr>
          <p:cNvPr id="18" name="Straight Connector 17"/>
          <p:cNvCxnSpPr>
            <a:stCxn id="10" idx="0"/>
            <a:endCxn id="12" idx="0"/>
          </p:cNvCxnSpPr>
          <p:nvPr/>
        </p:nvCxnSpPr>
        <p:spPr bwMode="auto">
          <a:xfrm>
            <a:off x="6556374" y="3354916"/>
            <a:ext cx="40088" cy="24278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0" idx="2"/>
            <a:endCxn id="10" idx="6"/>
          </p:cNvCxnSpPr>
          <p:nvPr/>
        </p:nvCxnSpPr>
        <p:spPr bwMode="auto">
          <a:xfrm>
            <a:off x="5270499" y="4566708"/>
            <a:ext cx="25717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0" idx="7"/>
            <a:endCxn id="10" idx="3"/>
          </p:cNvCxnSpPr>
          <p:nvPr/>
        </p:nvCxnSpPr>
        <p:spPr bwMode="auto">
          <a:xfrm flipH="1">
            <a:off x="5647123" y="3709842"/>
            <a:ext cx="1818502" cy="1713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0" idx="1"/>
            <a:endCxn id="10" idx="5"/>
          </p:cNvCxnSpPr>
          <p:nvPr/>
        </p:nvCxnSpPr>
        <p:spPr bwMode="auto">
          <a:xfrm>
            <a:off x="5647123" y="3709842"/>
            <a:ext cx="1818502" cy="1713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254816" y="5767917"/>
            <a:ext cx="16861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0000FF"/>
                </a:solidFill>
              </a:rPr>
              <a:t>blue clockwise</a:t>
            </a:r>
          </a:p>
          <a:p>
            <a:pPr algn="r"/>
            <a:r>
              <a:rPr lang="en-US" sz="1000" dirty="0" smtClean="0">
                <a:solidFill>
                  <a:srgbClr val="FFCC66"/>
                </a:solidFill>
              </a:rPr>
              <a:t>yellow counter clockwise</a:t>
            </a:r>
            <a:endParaRPr lang="en-US" sz="1000" dirty="0">
              <a:solidFill>
                <a:srgbClr val="FFCC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0543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Continued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65730" y="1253076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143933" y="1212850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737997" y="1350420"/>
            <a:ext cx="7664831" cy="258921"/>
            <a:chOff x="730250" y="1765300"/>
            <a:chExt cx="7664831" cy="258921"/>
          </a:xfrm>
        </p:grpSpPr>
        <p:sp>
          <p:nvSpPr>
            <p:cNvPr id="18" name="TextBox 1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67747" y="1742014"/>
            <a:ext cx="8154896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00FF00"/>
                </a:solidFill>
              </a:rPr>
              <a:t>++-+--+-+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736440" y="1841498"/>
            <a:ext cx="7664831" cy="258921"/>
            <a:chOff x="730250" y="1765300"/>
            <a:chExt cx="7664831" cy="258921"/>
          </a:xfrm>
        </p:grpSpPr>
        <p:sp>
          <p:nvSpPr>
            <p:cNvPr id="61" name="TextBox 6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73" name="TextBox 72"/>
          <p:cNvSpPr txBox="1"/>
          <p:nvPr/>
        </p:nvSpPr>
        <p:spPr>
          <a:xfrm>
            <a:off x="76200" y="677333"/>
            <a:ext cx="187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P1: as example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8244970" y="1676395"/>
            <a:ext cx="642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Blue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8229592" y="1185318"/>
            <a:ext cx="10071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PHENIX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165734" y="2150589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</a:t>
            </a:r>
            <a:r>
              <a:rPr lang="en-US" sz="800" dirty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-++--</a:t>
            </a:r>
            <a:r>
              <a:rPr lang="en-US" sz="800" dirty="0" smtClean="0"/>
              <a:t>|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++|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--|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++|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--|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++|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--|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++|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-</a:t>
            </a:r>
            <a:r>
              <a:rPr lang="en-US" sz="800" dirty="0" smtClean="0"/>
              <a:t>-|</a:t>
            </a:r>
            <a:endParaRPr lang="en-US" sz="800" dirty="0">
              <a:solidFill>
                <a:srgbClr val="FF00FF"/>
              </a:solidFill>
            </a:endParaRPr>
          </a:p>
        </p:txBody>
      </p:sp>
      <p:grpSp>
        <p:nvGrpSpPr>
          <p:cNvPr id="77" name="Group 76"/>
          <p:cNvGrpSpPr/>
          <p:nvPr/>
        </p:nvGrpSpPr>
        <p:grpSpPr>
          <a:xfrm>
            <a:off x="738004" y="2256400"/>
            <a:ext cx="7628894" cy="258921"/>
            <a:chOff x="730250" y="1765300"/>
            <a:chExt cx="7628894" cy="258921"/>
          </a:xfrm>
        </p:grpSpPr>
        <p:sp>
          <p:nvSpPr>
            <p:cNvPr id="78" name="TextBox 7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3906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20510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2711450" y="17653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1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3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4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5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6690785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6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7355418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7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8017935" y="176953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8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</p:grpSp>
      <p:sp>
        <p:nvSpPr>
          <p:cNvPr id="90" name="TextBox 89"/>
          <p:cNvSpPr txBox="1"/>
          <p:nvPr/>
        </p:nvSpPr>
        <p:spPr>
          <a:xfrm>
            <a:off x="8204189" y="2099739"/>
            <a:ext cx="7904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STAR</a:t>
            </a:r>
          </a:p>
        </p:txBody>
      </p:sp>
      <p:sp>
        <p:nvSpPr>
          <p:cNvPr id="91" name="TextBox 90"/>
          <p:cNvSpPr txBox="1"/>
          <p:nvPr/>
        </p:nvSpPr>
        <p:spPr>
          <a:xfrm>
            <a:off x="237067" y="2785534"/>
            <a:ext cx="8031841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8000"/>
                </a:solidFill>
              </a:rPr>
              <a:t>         Dropped Bunches                   Colliding bunches</a:t>
            </a:r>
          </a:p>
          <a:p>
            <a:r>
              <a:rPr lang="en-US" dirty="0" smtClean="0"/>
              <a:t>P1:     </a:t>
            </a:r>
            <a:r>
              <a:rPr lang="en-US" dirty="0" smtClean="0">
                <a:solidFill>
                  <a:srgbClr val="FFCC66"/>
                </a:solidFill>
              </a:rPr>
              <a:t>Y:</a:t>
            </a:r>
            <a:r>
              <a:rPr lang="en-US" dirty="0" smtClean="0"/>
              <a:t> 5+/6- </a:t>
            </a:r>
            <a:r>
              <a:rPr lang="en-US" dirty="0" smtClean="0">
                <a:solidFill>
                  <a:srgbClr val="0000FF"/>
                </a:solidFill>
              </a:rPr>
              <a:t>B:</a:t>
            </a:r>
            <a:r>
              <a:rPr lang="en-US" dirty="0" smtClean="0"/>
              <a:t> 6+/5-    STAR: 102x102   PHENIX: 107x107</a:t>
            </a:r>
          </a:p>
          <a:p>
            <a:r>
              <a:rPr lang="en-US" dirty="0" smtClean="0"/>
              <a:t>P2:     </a:t>
            </a:r>
            <a:r>
              <a:rPr lang="en-US" dirty="0" smtClean="0">
                <a:solidFill>
                  <a:srgbClr val="FFCC66"/>
                </a:solidFill>
              </a:rPr>
              <a:t>Y</a:t>
            </a:r>
            <a:r>
              <a:rPr lang="en-US" dirty="0">
                <a:solidFill>
                  <a:srgbClr val="FFCC66"/>
                </a:solidFill>
              </a:rPr>
              <a:t>:</a:t>
            </a:r>
            <a:r>
              <a:rPr lang="en-US" dirty="0"/>
              <a:t> 5</a:t>
            </a:r>
            <a:r>
              <a:rPr lang="en-US" dirty="0" smtClean="0"/>
              <a:t>+/6-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5+/6-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102x102   PHENIX: </a:t>
            </a:r>
            <a:r>
              <a:rPr lang="en-US" dirty="0" smtClean="0"/>
              <a:t>107x107      </a:t>
            </a:r>
          </a:p>
          <a:p>
            <a:r>
              <a:rPr lang="en-US" dirty="0" smtClean="0"/>
              <a:t>P3:</a:t>
            </a:r>
            <a:r>
              <a:rPr lang="en-US" dirty="0" smtClean="0">
                <a:solidFill>
                  <a:srgbClr val="FFCC66"/>
                </a:solidFill>
              </a:rPr>
              <a:t>     Y</a:t>
            </a:r>
            <a:r>
              <a:rPr lang="en-US" dirty="0">
                <a:solidFill>
                  <a:srgbClr val="FFCC66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6+/5-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6</a:t>
            </a:r>
            <a:r>
              <a:rPr lang="en-US" dirty="0" smtClean="0"/>
              <a:t>+/5-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102x102   PHENIX: </a:t>
            </a:r>
            <a:r>
              <a:rPr lang="en-US" dirty="0" smtClean="0"/>
              <a:t>107x107</a:t>
            </a:r>
          </a:p>
          <a:p>
            <a:r>
              <a:rPr lang="en-US" dirty="0" smtClean="0"/>
              <a:t>P4: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6+/5-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5+/6-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102x102   PHENIX: </a:t>
            </a:r>
            <a:r>
              <a:rPr lang="en-US" dirty="0" smtClean="0"/>
              <a:t>107x107</a:t>
            </a:r>
          </a:p>
          <a:p>
            <a:endParaRPr lang="en-US" dirty="0"/>
          </a:p>
          <a:p>
            <a:r>
              <a:rPr lang="en-US" dirty="0" smtClean="0"/>
              <a:t>P5: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</a:t>
            </a:r>
            <a:r>
              <a:rPr lang="en-US" dirty="0" smtClean="0"/>
              <a:t>6+/5-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5+/6-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102x102   PHENIX: </a:t>
            </a:r>
            <a:r>
              <a:rPr lang="en-US" dirty="0" smtClean="0"/>
              <a:t>107x107</a:t>
            </a:r>
            <a:endParaRPr lang="en-US" dirty="0"/>
          </a:p>
          <a:p>
            <a:r>
              <a:rPr lang="en-US" dirty="0" smtClean="0"/>
              <a:t>P6: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5+/6-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5+/6</a:t>
            </a: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102x102   PHENIX: </a:t>
            </a:r>
            <a:r>
              <a:rPr lang="en-US" dirty="0" smtClean="0"/>
              <a:t>107x107       </a:t>
            </a:r>
            <a:endParaRPr lang="en-US" dirty="0"/>
          </a:p>
          <a:p>
            <a:r>
              <a:rPr lang="en-US" dirty="0" smtClean="0">
                <a:solidFill>
                  <a:srgbClr val="FF00FF"/>
                </a:solidFill>
              </a:rPr>
              <a:t>P7</a:t>
            </a:r>
            <a:r>
              <a:rPr lang="en-US" dirty="0" smtClean="0"/>
              <a:t>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</a:t>
            </a:r>
            <a:r>
              <a:rPr lang="en-US" dirty="0" smtClean="0"/>
              <a:t>7+/4-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6+/5</a:t>
            </a: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  <a:endParaRPr lang="en-US" dirty="0"/>
          </a:p>
          <a:p>
            <a:r>
              <a:rPr lang="en-US" dirty="0" smtClean="0"/>
              <a:t>P8: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</a:t>
            </a:r>
            <a:r>
              <a:rPr lang="en-US" dirty="0" smtClean="0"/>
              <a:t>5+/6-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6+/5-</a:t>
            </a:r>
            <a:r>
              <a:rPr lang="en-US" dirty="0"/>
              <a:t> </a:t>
            </a:r>
            <a:r>
              <a:rPr lang="en-US" dirty="0" smtClean="0"/>
              <a:t>   STAR</a:t>
            </a:r>
            <a:r>
              <a:rPr lang="en-US" dirty="0"/>
              <a:t>: 102x102   PHENIX: </a:t>
            </a:r>
            <a:r>
              <a:rPr lang="en-US" dirty="0" smtClean="0"/>
              <a:t>107x107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96334" y="5791200"/>
            <a:ext cx="3607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green bunches: </a:t>
            </a:r>
            <a:r>
              <a:rPr lang="en-US" dirty="0" smtClean="0"/>
              <a:t>empty bunches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092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Box 101"/>
          <p:cNvSpPr txBox="1"/>
          <p:nvPr/>
        </p:nvSpPr>
        <p:spPr>
          <a:xfrm>
            <a:off x="159279" y="5027083"/>
            <a:ext cx="8342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00FF00"/>
                </a:solidFill>
              </a:rPr>
              <a:t>-+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-</a:t>
            </a:r>
            <a:r>
              <a:rPr lang="en-US" sz="800" dirty="0">
                <a:solidFill>
                  <a:srgbClr val="00FF00"/>
                </a:solidFill>
              </a:rPr>
              <a:t>-+-++-+</a:t>
            </a:r>
            <a:r>
              <a:rPr lang="en-US" sz="800" dirty="0" smtClean="0">
                <a:solidFill>
                  <a:srgbClr val="00FF00"/>
                </a:solidFill>
              </a:rPr>
              <a:t>-</a:t>
            </a:r>
            <a:r>
              <a:rPr lang="en-US" sz="800" dirty="0" smtClean="0"/>
              <a:t>|</a:t>
            </a:r>
            <a:endParaRPr lang="en-US" sz="800" dirty="0"/>
          </a:p>
          <a:p>
            <a:endParaRPr lang="en-US" sz="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2012 Spin Pattern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50813" y="2425713"/>
            <a:ext cx="840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+-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143933" y="1212850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723080" y="2971798"/>
            <a:ext cx="7664831" cy="258921"/>
            <a:chOff x="730250" y="1765300"/>
            <a:chExt cx="7664831" cy="258921"/>
          </a:xfrm>
        </p:grpSpPr>
        <p:sp>
          <p:nvSpPr>
            <p:cNvPr id="18" name="TextBox 1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57883" y="2870214"/>
            <a:ext cx="83022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+--++--++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746701" y="2041179"/>
            <a:ext cx="7664831" cy="258921"/>
            <a:chOff x="730250" y="1765300"/>
            <a:chExt cx="7664831" cy="258921"/>
          </a:xfrm>
        </p:grpSpPr>
        <p:sp>
          <p:nvSpPr>
            <p:cNvPr id="33" name="TextBox 32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176213" y="1936750"/>
            <a:ext cx="83427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00FF00"/>
                </a:solidFill>
              </a:rPr>
              <a:t>-+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-</a:t>
            </a:r>
            <a:r>
              <a:rPr lang="en-US" sz="800" dirty="0">
                <a:solidFill>
                  <a:srgbClr val="00FF00"/>
                </a:solidFill>
              </a:rPr>
              <a:t>-+-++-+</a:t>
            </a:r>
            <a:r>
              <a:rPr lang="en-US" sz="800" dirty="0" smtClean="0">
                <a:solidFill>
                  <a:srgbClr val="00FF00"/>
                </a:solidFill>
              </a:rPr>
              <a:t>-</a:t>
            </a:r>
            <a:r>
              <a:rPr lang="en-US" sz="800" dirty="0" smtClean="0"/>
              <a:t>|</a:t>
            </a:r>
            <a:endParaRPr lang="en-US" sz="800" dirty="0"/>
          </a:p>
          <a:p>
            <a:endParaRPr lang="en-US" sz="8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723080" y="2542118"/>
            <a:ext cx="7664831" cy="258921"/>
            <a:chOff x="730250" y="1765300"/>
            <a:chExt cx="7664831" cy="258921"/>
          </a:xfrm>
        </p:grpSpPr>
        <p:sp>
          <p:nvSpPr>
            <p:cNvPr id="47" name="TextBox 46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69303" y="1530349"/>
            <a:ext cx="834274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00FF00"/>
                </a:solidFill>
              </a:rPr>
              <a:t>+-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+-+--+-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60" name="Group 59"/>
          <p:cNvGrpSpPr/>
          <p:nvPr/>
        </p:nvGrpSpPr>
        <p:grpSpPr>
          <a:xfrm>
            <a:off x="737997" y="1629832"/>
            <a:ext cx="7664831" cy="258921"/>
            <a:chOff x="730250" y="1765300"/>
            <a:chExt cx="7664831" cy="258921"/>
          </a:xfrm>
        </p:grpSpPr>
        <p:sp>
          <p:nvSpPr>
            <p:cNvPr id="61" name="TextBox 6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74" name="TextBox 73"/>
          <p:cNvSpPr txBox="1"/>
          <p:nvPr/>
        </p:nvSpPr>
        <p:spPr>
          <a:xfrm>
            <a:off x="150813" y="3657613"/>
            <a:ext cx="840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+-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grpSp>
        <p:nvGrpSpPr>
          <p:cNvPr id="75" name="Group 74"/>
          <p:cNvGrpSpPr/>
          <p:nvPr/>
        </p:nvGrpSpPr>
        <p:grpSpPr>
          <a:xfrm>
            <a:off x="716010" y="4212164"/>
            <a:ext cx="7664831" cy="258921"/>
            <a:chOff x="730250" y="1765300"/>
            <a:chExt cx="7664831" cy="258921"/>
          </a:xfrm>
        </p:grpSpPr>
        <p:sp>
          <p:nvSpPr>
            <p:cNvPr id="76" name="TextBox 75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150813" y="4110580"/>
            <a:ext cx="83022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+--++--++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89" name="Group 88"/>
          <p:cNvGrpSpPr/>
          <p:nvPr/>
        </p:nvGrpSpPr>
        <p:grpSpPr>
          <a:xfrm>
            <a:off x="729532" y="5131512"/>
            <a:ext cx="7664831" cy="258921"/>
            <a:chOff x="730250" y="1765300"/>
            <a:chExt cx="7664831" cy="258921"/>
          </a:xfrm>
        </p:grpSpPr>
        <p:sp>
          <p:nvSpPr>
            <p:cNvPr id="90" name="TextBox 89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94" name="TextBox 93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723080" y="3774018"/>
            <a:ext cx="7664831" cy="258921"/>
            <a:chOff x="730250" y="1765300"/>
            <a:chExt cx="7664831" cy="258921"/>
          </a:xfrm>
        </p:grpSpPr>
        <p:sp>
          <p:nvSpPr>
            <p:cNvPr id="104" name="TextBox 103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05" name="TextBox 104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159279" y="4569882"/>
            <a:ext cx="8342749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+-+--+-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117" name="Group 116"/>
          <p:cNvGrpSpPr/>
          <p:nvPr/>
        </p:nvGrpSpPr>
        <p:grpSpPr>
          <a:xfrm>
            <a:off x="727973" y="4669365"/>
            <a:ext cx="7664831" cy="258921"/>
            <a:chOff x="730250" y="1765300"/>
            <a:chExt cx="7664831" cy="258921"/>
          </a:xfrm>
        </p:grpSpPr>
        <p:sp>
          <p:nvSpPr>
            <p:cNvPr id="118" name="TextBox 11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26" name="TextBox 12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8348126" y="3657595"/>
            <a:ext cx="325730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CC66"/>
                </a:solidFill>
              </a:rPr>
              <a:t>1</a:t>
            </a:r>
            <a:endParaRPr lang="en-US" dirty="0" smtClean="0">
              <a:solidFill>
                <a:srgbClr val="FFCC66"/>
              </a:solidFill>
            </a:endParaRPr>
          </a:p>
          <a:p>
            <a:endParaRPr lang="en-US" sz="1000" dirty="0" smtClean="0">
              <a:solidFill>
                <a:srgbClr val="FFCC66"/>
              </a:solidFill>
            </a:endParaRPr>
          </a:p>
          <a:p>
            <a:r>
              <a:rPr lang="en-US" dirty="0">
                <a:solidFill>
                  <a:srgbClr val="FFCC66"/>
                </a:solidFill>
              </a:rPr>
              <a:t>2</a:t>
            </a:r>
            <a:endParaRPr lang="en-US" dirty="0" smtClean="0">
              <a:solidFill>
                <a:srgbClr val="FFCC66"/>
              </a:solidFill>
            </a:endParaRPr>
          </a:p>
          <a:p>
            <a:endParaRPr lang="en-US" sz="1000" dirty="0" smtClean="0">
              <a:solidFill>
                <a:srgbClr val="FFCC66"/>
              </a:solidFill>
            </a:endParaRPr>
          </a:p>
          <a:p>
            <a:r>
              <a:rPr lang="en-US" dirty="0">
                <a:solidFill>
                  <a:srgbClr val="FFCC66"/>
                </a:solidFill>
              </a:rPr>
              <a:t>3</a:t>
            </a:r>
            <a:endParaRPr lang="en-US" dirty="0" smtClean="0">
              <a:solidFill>
                <a:srgbClr val="FFCC66"/>
              </a:solidFill>
            </a:endParaRPr>
          </a:p>
          <a:p>
            <a:endParaRPr lang="en-US" sz="1000" dirty="0" smtClean="0">
              <a:solidFill>
                <a:srgbClr val="FFCC66"/>
              </a:solidFill>
            </a:endParaRPr>
          </a:p>
          <a:p>
            <a:r>
              <a:rPr lang="en-US" dirty="0">
                <a:solidFill>
                  <a:srgbClr val="FFCC66"/>
                </a:solidFill>
              </a:rPr>
              <a:t>4</a:t>
            </a:r>
          </a:p>
        </p:txBody>
      </p:sp>
      <p:sp>
        <p:nvSpPr>
          <p:cNvPr id="130" name="TextBox 129"/>
          <p:cNvSpPr txBox="1"/>
          <p:nvPr/>
        </p:nvSpPr>
        <p:spPr>
          <a:xfrm>
            <a:off x="8365058" y="1456261"/>
            <a:ext cx="325730" cy="16619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1</a:t>
            </a:r>
          </a:p>
          <a:p>
            <a:endParaRPr lang="en-US" sz="1000" dirty="0" smtClean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2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sz="1000" dirty="0" smtClean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3</a:t>
            </a:r>
            <a:endParaRPr lang="en-US" dirty="0" smtClean="0">
              <a:solidFill>
                <a:srgbClr val="0000FF"/>
              </a:solidFill>
            </a:endParaRPr>
          </a:p>
          <a:p>
            <a:endParaRPr lang="en-US" sz="1000" dirty="0" smtClean="0">
              <a:solidFill>
                <a:srgbClr val="0000FF"/>
              </a:solidFill>
            </a:endParaRPr>
          </a:p>
          <a:p>
            <a:r>
              <a:rPr lang="en-US" dirty="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296334" y="5791200"/>
            <a:ext cx="3607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green bunches: </a:t>
            </a:r>
            <a:r>
              <a:rPr lang="en-US" dirty="0" smtClean="0"/>
              <a:t>empty bunches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311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Proposal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EEEB45-469B-C445-A2A6-597CC1D4FAC3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27000" y="385219"/>
            <a:ext cx="3900302" cy="61863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 spin patterns per beam</a:t>
            </a:r>
            <a:endParaRPr lang="en-US" dirty="0"/>
          </a:p>
          <a:p>
            <a:r>
              <a:rPr lang="en-US" dirty="0" smtClean="0">
                <a:solidFill>
                  <a:srgbClr val="0000FF"/>
                </a:solidFill>
              </a:rPr>
              <a:t>Blue: </a:t>
            </a:r>
          </a:p>
          <a:p>
            <a:r>
              <a:rPr lang="en-US" dirty="0"/>
              <a:t>1  ++--++--++--  </a:t>
            </a:r>
          </a:p>
          <a:p>
            <a:r>
              <a:rPr lang="en-US" dirty="0"/>
              <a:t>2  --++--++--++</a:t>
            </a:r>
          </a:p>
          <a:p>
            <a:r>
              <a:rPr lang="en-US" dirty="0"/>
              <a:t>3a --++++----++++--</a:t>
            </a:r>
          </a:p>
          <a:p>
            <a:r>
              <a:rPr lang="en-US" dirty="0"/>
              <a:t>4a ++----++++----++</a:t>
            </a:r>
          </a:p>
          <a:p>
            <a:r>
              <a:rPr lang="en-US" dirty="0"/>
              <a:t>3b -++--++--++-</a:t>
            </a:r>
          </a:p>
          <a:p>
            <a:r>
              <a:rPr lang="en-US" dirty="0"/>
              <a:t>4b +--++--++--+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CC66"/>
                </a:solidFill>
              </a:rPr>
              <a:t>Yellow:</a:t>
            </a:r>
          </a:p>
          <a:p>
            <a:r>
              <a:rPr lang="en-US" dirty="0"/>
              <a:t>1</a:t>
            </a:r>
            <a:r>
              <a:rPr lang="en-US" dirty="0" smtClean="0"/>
              <a:t>a --++++----++++--</a:t>
            </a:r>
          </a:p>
          <a:p>
            <a:r>
              <a:rPr lang="en-US" dirty="0"/>
              <a:t>2</a:t>
            </a:r>
            <a:r>
              <a:rPr lang="en-US" dirty="0" smtClean="0"/>
              <a:t>a ++----++++----++</a:t>
            </a:r>
          </a:p>
          <a:p>
            <a:r>
              <a:rPr lang="en-US" dirty="0"/>
              <a:t>1</a:t>
            </a:r>
            <a:r>
              <a:rPr lang="en-US" dirty="0" smtClean="0"/>
              <a:t>b -++--++--++-</a:t>
            </a:r>
          </a:p>
          <a:p>
            <a:r>
              <a:rPr lang="en-US" dirty="0"/>
              <a:t>2</a:t>
            </a:r>
            <a:r>
              <a:rPr lang="en-US" dirty="0" smtClean="0"/>
              <a:t>b +--++--++--+</a:t>
            </a:r>
          </a:p>
          <a:p>
            <a:pPr marL="342900" indent="-342900">
              <a:buAutoNum type="arabicPlain" startAt="3"/>
            </a:pPr>
            <a:r>
              <a:rPr lang="en-US" dirty="0" smtClean="0"/>
              <a:t>+</a:t>
            </a:r>
            <a:r>
              <a:rPr lang="en-US" dirty="0"/>
              <a:t>+--++--++--  </a:t>
            </a:r>
          </a:p>
          <a:p>
            <a:pPr marL="342900" indent="-342900">
              <a:buAutoNum type="arabicPlain" startAt="4"/>
            </a:pPr>
            <a:r>
              <a:rPr lang="en-US" dirty="0" smtClean="0"/>
              <a:t>-</a:t>
            </a:r>
            <a:r>
              <a:rPr lang="en-US" dirty="0"/>
              <a:t>-++--++--++</a:t>
            </a:r>
          </a:p>
          <a:p>
            <a:endParaRPr lang="en-US" dirty="0" smtClean="0"/>
          </a:p>
          <a:p>
            <a:r>
              <a:rPr lang="en-US" dirty="0" smtClean="0"/>
              <a:t>we will collide</a:t>
            </a:r>
          </a:p>
          <a:p>
            <a:r>
              <a:rPr lang="en-US" dirty="0" smtClean="0"/>
              <a:t>P1: B1xY1a/b      P5: B3a/bxY3</a:t>
            </a:r>
          </a:p>
          <a:p>
            <a:r>
              <a:rPr lang="en-US" dirty="0" smtClean="0"/>
              <a:t>P2: B2xY1a/b      P6: B3a/bxY4</a:t>
            </a:r>
          </a:p>
          <a:p>
            <a:r>
              <a:rPr lang="en-US" dirty="0" smtClean="0"/>
              <a:t>P3: B1xY2a/b      P7: B4a/b:Y3</a:t>
            </a:r>
          </a:p>
          <a:p>
            <a:r>
              <a:rPr lang="en-US" dirty="0" smtClean="0"/>
              <a:t>P4: B2xY2a/b      P8: B4a/b:Y4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889500" y="713317"/>
            <a:ext cx="404469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What else:</a:t>
            </a:r>
          </a:p>
          <a:p>
            <a:r>
              <a:rPr lang="en-US" dirty="0" smtClean="0"/>
              <a:t>360 buckets, every 3</a:t>
            </a:r>
            <a:r>
              <a:rPr lang="en-US" baseline="30000" dirty="0" smtClean="0"/>
              <a:t>rd</a:t>
            </a:r>
            <a:r>
              <a:rPr lang="en-US" dirty="0" smtClean="0"/>
              <a:t> filled </a:t>
            </a:r>
          </a:p>
          <a:p>
            <a:r>
              <a:rPr lang="en-US" dirty="0" smtClean="0">
                <a:sym typeface="Wingdings"/>
              </a:rPr>
              <a:t> 120 bunches</a:t>
            </a:r>
            <a:endParaRPr lang="en-US" dirty="0" smtClean="0"/>
          </a:p>
          <a:p>
            <a:r>
              <a:rPr lang="en-US" dirty="0" smtClean="0"/>
              <a:t>aboard gaps aligned in PHENIX</a:t>
            </a:r>
          </a:p>
          <a:p>
            <a:r>
              <a:rPr lang="en-US" dirty="0" smtClean="0"/>
              <a:t>               anti-aligned in STAR </a:t>
            </a:r>
          </a:p>
          <a:p>
            <a:r>
              <a:rPr lang="en-US" dirty="0" smtClean="0"/>
              <a:t>bunch 70/71 empty in blue</a:t>
            </a:r>
          </a:p>
          <a:p>
            <a:r>
              <a:rPr lang="en-US" dirty="0" smtClean="0"/>
              <a:t>bunch </a:t>
            </a:r>
            <a:r>
              <a:rPr lang="en-US" dirty="0"/>
              <a:t>3</a:t>
            </a:r>
            <a:r>
              <a:rPr lang="en-US" dirty="0" smtClean="0"/>
              <a:t>0/31 empty in yellow </a:t>
            </a:r>
          </a:p>
          <a:p>
            <a:r>
              <a:rPr lang="en-US" dirty="0"/>
              <a:t> </a:t>
            </a:r>
            <a:r>
              <a:rPr lang="en-US" dirty="0" smtClean="0"/>
              <a:t>      (fixed for e-</a:t>
            </a:r>
            <a:r>
              <a:rPr lang="en-US" dirty="0" err="1" smtClean="0"/>
              <a:t>Lense</a:t>
            </a:r>
            <a:r>
              <a:rPr lang="en-US" dirty="0" smtClean="0"/>
              <a:t>)</a:t>
            </a:r>
          </a:p>
          <a:p>
            <a:r>
              <a:rPr lang="en-US" dirty="0"/>
              <a:t> </a:t>
            </a:r>
            <a:r>
              <a:rPr lang="en-US" dirty="0" smtClean="0"/>
              <a:t>      </a:t>
            </a:r>
          </a:p>
        </p:txBody>
      </p:sp>
      <p:sp>
        <p:nvSpPr>
          <p:cNvPr id="10" name="Oval 9"/>
          <p:cNvSpPr/>
          <p:nvPr/>
        </p:nvSpPr>
        <p:spPr bwMode="auto">
          <a:xfrm>
            <a:off x="5270499" y="3354916"/>
            <a:ext cx="2571750" cy="2423583"/>
          </a:xfrm>
          <a:prstGeom prst="ellips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  <a:ea typeface="ＭＳ Ｐゴシック" pitchFamily="-112" charset="-128"/>
              <a:cs typeface="ＭＳ Ｐゴシック" pitchFamily="-112" charset="-128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947842" y="3016248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IP12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81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973234" y="5782732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IP-6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81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301066" y="3380316"/>
            <a:ext cx="137169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IP-10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41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437966" y="3363381"/>
            <a:ext cx="1121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IP-2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531784" y="5410198"/>
            <a:ext cx="11212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IP-8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1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76067" y="5422898"/>
            <a:ext cx="124645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IP-4 </a:t>
            </a:r>
            <a:r>
              <a:rPr lang="en-US" sz="1600" dirty="0" smtClean="0">
                <a:solidFill>
                  <a:srgbClr val="0000FF"/>
                </a:solidFill>
              </a:rPr>
              <a:t>1</a:t>
            </a:r>
            <a:r>
              <a:rPr lang="en-US" sz="1600" dirty="0" smtClean="0"/>
              <a:t>-</a:t>
            </a:r>
            <a:r>
              <a:rPr lang="en-US" sz="1600" dirty="0" smtClean="0">
                <a:solidFill>
                  <a:srgbClr val="FFCC66"/>
                </a:solidFill>
              </a:rPr>
              <a:t>41</a:t>
            </a:r>
            <a:endParaRPr lang="en-US" sz="1600" dirty="0">
              <a:solidFill>
                <a:srgbClr val="FFCC66"/>
              </a:solidFill>
            </a:endParaRPr>
          </a:p>
        </p:txBody>
      </p:sp>
      <p:cxnSp>
        <p:nvCxnSpPr>
          <p:cNvPr id="18" name="Straight Connector 17"/>
          <p:cNvCxnSpPr>
            <a:stCxn id="10" idx="0"/>
            <a:endCxn id="12" idx="0"/>
          </p:cNvCxnSpPr>
          <p:nvPr/>
        </p:nvCxnSpPr>
        <p:spPr bwMode="auto">
          <a:xfrm>
            <a:off x="6556374" y="3354916"/>
            <a:ext cx="40088" cy="2427816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>
            <a:stCxn id="10" idx="2"/>
            <a:endCxn id="10" idx="6"/>
          </p:cNvCxnSpPr>
          <p:nvPr/>
        </p:nvCxnSpPr>
        <p:spPr bwMode="auto">
          <a:xfrm>
            <a:off x="5270499" y="4566708"/>
            <a:ext cx="257175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>
            <a:stCxn id="10" idx="7"/>
            <a:endCxn id="10" idx="3"/>
          </p:cNvCxnSpPr>
          <p:nvPr/>
        </p:nvCxnSpPr>
        <p:spPr bwMode="auto">
          <a:xfrm flipH="1">
            <a:off x="5647123" y="3709842"/>
            <a:ext cx="1818502" cy="1713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4" name="Straight Connector 23"/>
          <p:cNvCxnSpPr>
            <a:stCxn id="10" idx="1"/>
            <a:endCxn id="10" idx="5"/>
          </p:cNvCxnSpPr>
          <p:nvPr/>
        </p:nvCxnSpPr>
        <p:spPr bwMode="auto">
          <a:xfrm>
            <a:off x="5647123" y="3709842"/>
            <a:ext cx="1818502" cy="171373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7254816" y="5767917"/>
            <a:ext cx="16861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000" dirty="0" smtClean="0">
                <a:solidFill>
                  <a:srgbClr val="0000FF"/>
                </a:solidFill>
              </a:rPr>
              <a:t>blue clockwise</a:t>
            </a:r>
          </a:p>
          <a:p>
            <a:pPr algn="r"/>
            <a:r>
              <a:rPr lang="en-US" sz="1000" dirty="0" smtClean="0">
                <a:solidFill>
                  <a:srgbClr val="FFCC66"/>
                </a:solidFill>
              </a:rPr>
              <a:t>yellow counter clockwise</a:t>
            </a:r>
            <a:endParaRPr lang="en-US" sz="1000" dirty="0">
              <a:solidFill>
                <a:srgbClr val="FFCC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60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Spin Pattern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183094" y="812804"/>
            <a:ext cx="840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322F31"/>
                </a:solidFill>
              </a:rPr>
              <a:t>|-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150813" y="704850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31" name="Group 30"/>
          <p:cNvGrpSpPr/>
          <p:nvPr/>
        </p:nvGrpSpPr>
        <p:grpSpPr>
          <a:xfrm>
            <a:off x="761811" y="2171689"/>
            <a:ext cx="7664831" cy="258921"/>
            <a:chOff x="730250" y="1765300"/>
            <a:chExt cx="7664831" cy="258921"/>
          </a:xfrm>
        </p:grpSpPr>
        <p:sp>
          <p:nvSpPr>
            <p:cNvPr id="18" name="TextBox 1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191561" y="1214973"/>
            <a:ext cx="83022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+--++--++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32" name="Group 31"/>
          <p:cNvGrpSpPr/>
          <p:nvPr/>
        </p:nvGrpSpPr>
        <p:grpSpPr>
          <a:xfrm>
            <a:off x="753344" y="1749070"/>
            <a:ext cx="7664831" cy="258921"/>
            <a:chOff x="730250" y="1765300"/>
            <a:chExt cx="7664831" cy="258921"/>
          </a:xfrm>
        </p:grpSpPr>
        <p:sp>
          <p:nvSpPr>
            <p:cNvPr id="33" name="TextBox 32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183094" y="1670047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 smtClean="0">
                <a:solidFill>
                  <a:srgbClr val="322F31"/>
                </a:solidFill>
              </a:rPr>
              <a:t>----|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00FF00"/>
                </a:solidFill>
              </a:rPr>
              <a:t>---+++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endParaRPr lang="en-US" sz="800" dirty="0"/>
          </a:p>
        </p:txBody>
      </p:sp>
      <p:grpSp>
        <p:nvGrpSpPr>
          <p:cNvPr id="46" name="Group 45"/>
          <p:cNvGrpSpPr/>
          <p:nvPr/>
        </p:nvGrpSpPr>
        <p:grpSpPr>
          <a:xfrm>
            <a:off x="753344" y="903811"/>
            <a:ext cx="7664831" cy="258921"/>
            <a:chOff x="730250" y="1765300"/>
            <a:chExt cx="7664831" cy="258921"/>
          </a:xfrm>
        </p:grpSpPr>
        <p:sp>
          <p:nvSpPr>
            <p:cNvPr id="47" name="TextBox 46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59" name="TextBox 58"/>
          <p:cNvSpPr txBox="1"/>
          <p:nvPr/>
        </p:nvSpPr>
        <p:spPr>
          <a:xfrm>
            <a:off x="184648" y="2063727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++++|</a:t>
            </a:r>
            <a:r>
              <a:rPr lang="en-US" sz="800" dirty="0" smtClean="0">
                <a:solidFill>
                  <a:srgbClr val="322F31"/>
                </a:solidFill>
              </a:rPr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00FF00"/>
                </a:solidFill>
              </a:rPr>
              <a:t>-|+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++----+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761809" y="1308090"/>
            <a:ext cx="7664831" cy="258921"/>
            <a:chOff x="730250" y="1765300"/>
            <a:chExt cx="7664831" cy="258921"/>
          </a:xfrm>
        </p:grpSpPr>
        <p:sp>
          <p:nvSpPr>
            <p:cNvPr id="61" name="TextBox 6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130" name="TextBox 129"/>
          <p:cNvSpPr txBox="1"/>
          <p:nvPr/>
        </p:nvSpPr>
        <p:spPr>
          <a:xfrm>
            <a:off x="8329605" y="798270"/>
            <a:ext cx="916925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0000FF"/>
                </a:solidFill>
              </a:rPr>
              <a:t>1  5+6-</a:t>
            </a:r>
          </a:p>
          <a:p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2  6+5-</a:t>
            </a:r>
          </a:p>
          <a:p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3a 5+6-</a:t>
            </a:r>
          </a:p>
          <a:p>
            <a:endParaRPr lang="en-US" sz="1400" dirty="0" smtClean="0">
              <a:solidFill>
                <a:srgbClr val="0000FF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4a 6+5-</a:t>
            </a:r>
          </a:p>
          <a:p>
            <a:endParaRPr lang="en-US" sz="1400" dirty="0">
              <a:solidFill>
                <a:srgbClr val="0000FF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3b 6+5-</a:t>
            </a:r>
          </a:p>
          <a:p>
            <a:endParaRPr lang="en-US" sz="1400" dirty="0">
              <a:solidFill>
                <a:srgbClr val="0000FF"/>
              </a:solidFill>
            </a:endParaRPr>
          </a:p>
          <a:p>
            <a:r>
              <a:rPr lang="en-US" sz="1400" dirty="0" smtClean="0">
                <a:solidFill>
                  <a:srgbClr val="0000FF"/>
                </a:solidFill>
              </a:rPr>
              <a:t>4b 5+6-</a:t>
            </a:r>
            <a:endParaRPr lang="en-US" sz="1400" dirty="0">
              <a:solidFill>
                <a:srgbClr val="0000FF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174627" y="2512460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-++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00FF00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00FF00"/>
                </a:solidFill>
              </a:rPr>
              <a:t>--+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--++</a:t>
            </a:r>
            <a:r>
              <a:rPr lang="en-US" sz="800" dirty="0" smtClean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sp>
        <p:nvSpPr>
          <p:cNvPr id="133" name="TextBox 132"/>
          <p:cNvSpPr txBox="1"/>
          <p:nvPr/>
        </p:nvSpPr>
        <p:spPr>
          <a:xfrm>
            <a:off x="183088" y="2952738"/>
            <a:ext cx="82801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00FF00"/>
                </a:solidFill>
              </a:rPr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-|-</a:t>
            </a:r>
            <a:r>
              <a:rPr lang="en-US" sz="800" dirty="0" smtClean="0">
                <a:solidFill>
                  <a:srgbClr val="00FF00"/>
                </a:solidFill>
              </a:rPr>
              <a:t>++--++--+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744877" y="2620421"/>
            <a:ext cx="7664831" cy="258921"/>
            <a:chOff x="730250" y="1765300"/>
            <a:chExt cx="7664831" cy="258921"/>
          </a:xfrm>
        </p:grpSpPr>
        <p:sp>
          <p:nvSpPr>
            <p:cNvPr id="135" name="TextBox 134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37" name="TextBox 136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46" name="TextBox 145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47" name="Group 146"/>
          <p:cNvGrpSpPr/>
          <p:nvPr/>
        </p:nvGrpSpPr>
        <p:grpSpPr>
          <a:xfrm>
            <a:off x="753342" y="3052222"/>
            <a:ext cx="7664831" cy="258921"/>
            <a:chOff x="730250" y="1765300"/>
            <a:chExt cx="7664831" cy="258921"/>
          </a:xfrm>
        </p:grpSpPr>
        <p:sp>
          <p:nvSpPr>
            <p:cNvPr id="148" name="TextBox 14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56" name="TextBox 15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57" name="TextBox 15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58" name="TextBox 15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59" name="TextBox 15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60" name="Group 159"/>
          <p:cNvGrpSpPr/>
          <p:nvPr/>
        </p:nvGrpSpPr>
        <p:grpSpPr>
          <a:xfrm>
            <a:off x="744877" y="4195222"/>
            <a:ext cx="7664831" cy="258921"/>
            <a:chOff x="730250" y="1765300"/>
            <a:chExt cx="7664831" cy="258921"/>
          </a:xfrm>
        </p:grpSpPr>
        <p:sp>
          <p:nvSpPr>
            <p:cNvPr id="161" name="TextBox 16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62" name="TextBox 16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63" name="TextBox 16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64" name="TextBox 16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65" name="TextBox 16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66" name="TextBox 16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67" name="TextBox 16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68" name="TextBox 16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69" name="TextBox 16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70" name="TextBox 16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71" name="TextBox 17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72" name="TextBox 17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173" name="Group 172"/>
          <p:cNvGrpSpPr/>
          <p:nvPr/>
        </p:nvGrpSpPr>
        <p:grpSpPr>
          <a:xfrm>
            <a:off x="736410" y="3772603"/>
            <a:ext cx="7664831" cy="258921"/>
            <a:chOff x="730250" y="1765300"/>
            <a:chExt cx="7664831" cy="258921"/>
          </a:xfrm>
        </p:grpSpPr>
        <p:sp>
          <p:nvSpPr>
            <p:cNvPr id="174" name="TextBox 173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75" name="TextBox 174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76" name="TextBox 175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77" name="TextBox 176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78" name="TextBox 177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79" name="TextBox 178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80" name="TextBox 179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81" name="TextBox 180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82" name="TextBox 181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83" name="TextBox 182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84" name="TextBox 183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85" name="TextBox 184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186" name="TextBox 185"/>
          <p:cNvSpPr txBox="1"/>
          <p:nvPr/>
        </p:nvSpPr>
        <p:spPr>
          <a:xfrm>
            <a:off x="166160" y="3693580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 smtClean="0">
                <a:solidFill>
                  <a:srgbClr val="322F31"/>
                </a:solidFill>
              </a:rPr>
              <a:t>----|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00FF00"/>
                </a:solidFill>
              </a:rPr>
              <a:t>---+++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endParaRPr lang="en-US" sz="800" dirty="0"/>
          </a:p>
        </p:txBody>
      </p:sp>
      <p:sp>
        <p:nvSpPr>
          <p:cNvPr id="187" name="TextBox 186"/>
          <p:cNvSpPr txBox="1"/>
          <p:nvPr/>
        </p:nvSpPr>
        <p:spPr>
          <a:xfrm>
            <a:off x="167714" y="4087260"/>
            <a:ext cx="834445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++++|</a:t>
            </a:r>
            <a:r>
              <a:rPr lang="en-US" sz="800" dirty="0" smtClean="0">
                <a:solidFill>
                  <a:srgbClr val="322F31"/>
                </a:solidFill>
              </a:rPr>
              <a:t>----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00FF00"/>
                </a:solidFill>
              </a:rPr>
              <a:t>-|+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++----+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sp>
        <p:nvSpPr>
          <p:cNvPr id="188" name="TextBox 187"/>
          <p:cNvSpPr txBox="1"/>
          <p:nvPr/>
        </p:nvSpPr>
        <p:spPr>
          <a:xfrm>
            <a:off x="8270338" y="3653958"/>
            <a:ext cx="916925" cy="24622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solidFill>
                  <a:srgbClr val="FFCC66"/>
                </a:solidFill>
              </a:rPr>
              <a:t>1a 5+</a:t>
            </a:r>
            <a:r>
              <a:rPr lang="en-US" sz="1400" dirty="0">
                <a:solidFill>
                  <a:srgbClr val="FFCC66"/>
                </a:solidFill>
              </a:rPr>
              <a:t>6</a:t>
            </a:r>
            <a:r>
              <a:rPr lang="en-US" sz="1400" dirty="0" smtClean="0">
                <a:solidFill>
                  <a:srgbClr val="FFCC66"/>
                </a:solidFill>
              </a:rPr>
              <a:t>-</a:t>
            </a:r>
          </a:p>
          <a:p>
            <a:endParaRPr lang="en-US" sz="1400" dirty="0" smtClean="0">
              <a:solidFill>
                <a:srgbClr val="FFCC66"/>
              </a:solidFill>
            </a:endParaRPr>
          </a:p>
          <a:p>
            <a:r>
              <a:rPr lang="en-US" sz="1400" dirty="0" smtClean="0">
                <a:solidFill>
                  <a:srgbClr val="FFCC66"/>
                </a:solidFill>
              </a:rPr>
              <a:t>2a </a:t>
            </a:r>
            <a:r>
              <a:rPr lang="en-US" sz="1400" dirty="0">
                <a:solidFill>
                  <a:srgbClr val="FFCC66"/>
                </a:solidFill>
              </a:rPr>
              <a:t>6</a:t>
            </a:r>
            <a:r>
              <a:rPr lang="en-US" sz="1400" dirty="0" smtClean="0">
                <a:solidFill>
                  <a:srgbClr val="FFCC66"/>
                </a:solidFill>
              </a:rPr>
              <a:t>+</a:t>
            </a:r>
            <a:r>
              <a:rPr lang="en-US" sz="1400" dirty="0">
                <a:solidFill>
                  <a:srgbClr val="FFCC66"/>
                </a:solidFill>
              </a:rPr>
              <a:t>5</a:t>
            </a:r>
            <a:r>
              <a:rPr lang="en-US" sz="1400" dirty="0" smtClean="0">
                <a:solidFill>
                  <a:srgbClr val="FFCC66"/>
                </a:solidFill>
              </a:rPr>
              <a:t>-</a:t>
            </a:r>
          </a:p>
          <a:p>
            <a:endParaRPr lang="en-US" sz="1400" dirty="0">
              <a:solidFill>
                <a:srgbClr val="FFCC66"/>
              </a:solidFill>
            </a:endParaRPr>
          </a:p>
          <a:p>
            <a:r>
              <a:rPr lang="en-US" sz="1400" dirty="0" smtClean="0">
                <a:solidFill>
                  <a:srgbClr val="FFCC66"/>
                </a:solidFill>
              </a:rPr>
              <a:t>1b 6+</a:t>
            </a:r>
            <a:r>
              <a:rPr lang="en-US" sz="1400" dirty="0">
                <a:solidFill>
                  <a:srgbClr val="FFCC66"/>
                </a:solidFill>
              </a:rPr>
              <a:t>5</a:t>
            </a:r>
            <a:r>
              <a:rPr lang="en-US" sz="1400" dirty="0" smtClean="0">
                <a:solidFill>
                  <a:srgbClr val="FFCC66"/>
                </a:solidFill>
              </a:rPr>
              <a:t>-</a:t>
            </a:r>
          </a:p>
          <a:p>
            <a:endParaRPr lang="en-US" sz="1400" dirty="0">
              <a:solidFill>
                <a:srgbClr val="FFCC66"/>
              </a:solidFill>
            </a:endParaRPr>
          </a:p>
          <a:p>
            <a:r>
              <a:rPr lang="en-US" sz="1400" dirty="0" smtClean="0">
                <a:solidFill>
                  <a:srgbClr val="FFCC66"/>
                </a:solidFill>
              </a:rPr>
              <a:t>2b </a:t>
            </a:r>
            <a:r>
              <a:rPr lang="en-US" sz="1400" dirty="0">
                <a:solidFill>
                  <a:srgbClr val="FFCC66"/>
                </a:solidFill>
              </a:rPr>
              <a:t>5</a:t>
            </a:r>
            <a:r>
              <a:rPr lang="en-US" sz="1400" dirty="0" smtClean="0">
                <a:solidFill>
                  <a:srgbClr val="FFCC66"/>
                </a:solidFill>
              </a:rPr>
              <a:t>+6-</a:t>
            </a:r>
          </a:p>
          <a:p>
            <a:endParaRPr lang="en-US" sz="1400" dirty="0">
              <a:solidFill>
                <a:srgbClr val="FFCC66"/>
              </a:solidFill>
            </a:endParaRPr>
          </a:p>
          <a:p>
            <a:r>
              <a:rPr lang="en-US" sz="1400" dirty="0" smtClean="0">
                <a:solidFill>
                  <a:srgbClr val="FFCC66"/>
                </a:solidFill>
              </a:rPr>
              <a:t>3  5+6-</a:t>
            </a:r>
          </a:p>
          <a:p>
            <a:endParaRPr lang="en-US" sz="1400" dirty="0">
              <a:solidFill>
                <a:srgbClr val="FFCC66"/>
              </a:solidFill>
            </a:endParaRPr>
          </a:p>
          <a:p>
            <a:r>
              <a:rPr lang="en-US" sz="1400" dirty="0" smtClean="0">
                <a:solidFill>
                  <a:srgbClr val="FFCC66"/>
                </a:solidFill>
              </a:rPr>
              <a:t>4  6+5-</a:t>
            </a:r>
            <a:endParaRPr lang="en-US" sz="1400" dirty="0">
              <a:solidFill>
                <a:srgbClr val="FFCC66"/>
              </a:solidFill>
            </a:endParaRPr>
          </a:p>
        </p:txBody>
      </p:sp>
      <p:sp>
        <p:nvSpPr>
          <p:cNvPr id="189" name="TextBox 188"/>
          <p:cNvSpPr txBox="1"/>
          <p:nvPr/>
        </p:nvSpPr>
        <p:spPr>
          <a:xfrm>
            <a:off x="157693" y="4535993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-++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00FF00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00FF00"/>
                </a:solidFill>
              </a:rPr>
              <a:t>--+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--++</a:t>
            </a:r>
            <a:r>
              <a:rPr lang="en-US" sz="800" dirty="0" smtClean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166154" y="4976271"/>
            <a:ext cx="8280131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00FF00"/>
                </a:solidFill>
              </a:rPr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-|-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+|+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-|-</a:t>
            </a:r>
            <a:r>
              <a:rPr lang="en-US" sz="800" dirty="0" smtClean="0">
                <a:solidFill>
                  <a:srgbClr val="00FF00"/>
                </a:solidFill>
              </a:rPr>
              <a:t>++--++--+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grpSp>
        <p:nvGrpSpPr>
          <p:cNvPr id="191" name="Group 190"/>
          <p:cNvGrpSpPr/>
          <p:nvPr/>
        </p:nvGrpSpPr>
        <p:grpSpPr>
          <a:xfrm>
            <a:off x="727943" y="4643954"/>
            <a:ext cx="7664831" cy="258921"/>
            <a:chOff x="730250" y="1765300"/>
            <a:chExt cx="7664831" cy="258921"/>
          </a:xfrm>
        </p:grpSpPr>
        <p:sp>
          <p:nvSpPr>
            <p:cNvPr id="192" name="TextBox 191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193" name="TextBox 192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94" name="TextBox 193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95" name="TextBox 194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96" name="TextBox 195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97" name="TextBox 196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98" name="TextBox 197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99" name="TextBox 198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00" name="TextBox 199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01" name="TextBox 200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02" name="TextBox 201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03" name="TextBox 202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204" name="Group 203"/>
          <p:cNvGrpSpPr/>
          <p:nvPr/>
        </p:nvGrpSpPr>
        <p:grpSpPr>
          <a:xfrm>
            <a:off x="736408" y="5075755"/>
            <a:ext cx="7664831" cy="258921"/>
            <a:chOff x="730250" y="1765300"/>
            <a:chExt cx="7664831" cy="258921"/>
          </a:xfrm>
        </p:grpSpPr>
        <p:sp>
          <p:nvSpPr>
            <p:cNvPr id="205" name="TextBox 204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06" name="TextBox 205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07" name="TextBox 206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08" name="TextBox 207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09" name="TextBox 208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10" name="TextBox 209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11" name="TextBox 210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12" name="TextBox 211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13" name="TextBox 212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14" name="TextBox 213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15" name="TextBox 214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16" name="TextBox 215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217" name="TextBox 216"/>
          <p:cNvSpPr txBox="1"/>
          <p:nvPr/>
        </p:nvSpPr>
        <p:spPr>
          <a:xfrm>
            <a:off x="174627" y="5392663"/>
            <a:ext cx="840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sp>
        <p:nvSpPr>
          <p:cNvPr id="218" name="TextBox 217"/>
          <p:cNvSpPr txBox="1"/>
          <p:nvPr/>
        </p:nvSpPr>
        <p:spPr>
          <a:xfrm>
            <a:off x="183094" y="5794832"/>
            <a:ext cx="8302273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-|+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+--++--++</a:t>
            </a:r>
            <a:r>
              <a:rPr lang="en-US" sz="800" dirty="0" smtClean="0">
                <a:solidFill>
                  <a:srgbClr val="FF00FF"/>
                </a:solidFill>
              </a:rPr>
              <a:t>|</a:t>
            </a:r>
            <a:endParaRPr lang="en-US" sz="800" dirty="0"/>
          </a:p>
        </p:txBody>
      </p:sp>
      <p:grpSp>
        <p:nvGrpSpPr>
          <p:cNvPr id="219" name="Group 218"/>
          <p:cNvGrpSpPr/>
          <p:nvPr/>
        </p:nvGrpSpPr>
        <p:grpSpPr>
          <a:xfrm>
            <a:off x="744877" y="5483670"/>
            <a:ext cx="7664831" cy="258921"/>
            <a:chOff x="730250" y="1765300"/>
            <a:chExt cx="7664831" cy="258921"/>
          </a:xfrm>
        </p:grpSpPr>
        <p:sp>
          <p:nvSpPr>
            <p:cNvPr id="220" name="TextBox 219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21" name="TextBox 220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22" name="TextBox 221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23" name="TextBox 222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24" name="TextBox 223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25" name="TextBox 224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26" name="TextBox 225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27" name="TextBox 226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28" name="TextBox 227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29" name="TextBox 228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30" name="TextBox 229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31" name="TextBox 230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232" name="Group 231"/>
          <p:cNvGrpSpPr/>
          <p:nvPr/>
        </p:nvGrpSpPr>
        <p:grpSpPr>
          <a:xfrm>
            <a:off x="753342" y="5887949"/>
            <a:ext cx="7664831" cy="258921"/>
            <a:chOff x="730250" y="1765300"/>
            <a:chExt cx="7664831" cy="258921"/>
          </a:xfrm>
        </p:grpSpPr>
        <p:sp>
          <p:nvSpPr>
            <p:cNvPr id="233" name="TextBox 232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34" name="TextBox 233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35" name="TextBox 234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36" name="TextBox 235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37" name="TextBox 236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38" name="TextBox 237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39" name="TextBox 238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40" name="TextBox 239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41" name="TextBox 240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242" name="TextBox 241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243" name="TextBox 242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244" name="TextBox 243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245" name="TextBox 244"/>
          <p:cNvSpPr txBox="1"/>
          <p:nvPr/>
        </p:nvSpPr>
        <p:spPr>
          <a:xfrm>
            <a:off x="150813" y="6219309"/>
            <a:ext cx="3607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green bunches: </a:t>
            </a:r>
            <a:r>
              <a:rPr lang="en-US" dirty="0" smtClean="0"/>
              <a:t>empty bunches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4455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</a:t>
            </a:r>
            <a:r>
              <a:rPr lang="en-US" dirty="0" smtClean="0"/>
              <a:t>013 Continued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76214" y="1854205"/>
            <a:ext cx="8404865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 smtClean="0"/>
              <a:t>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</a:t>
            </a:r>
            <a:r>
              <a:rPr lang="en-US" sz="800" dirty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FF00FF"/>
                </a:solidFill>
              </a:rPr>
              <a:t>++|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-++--++--</a:t>
            </a:r>
            <a:r>
              <a:rPr lang="en-US" sz="800" dirty="0" smtClean="0"/>
              <a:t>|</a:t>
            </a:r>
            <a:endParaRPr lang="en-US" sz="800" dirty="0">
              <a:solidFill>
                <a:srgbClr val="FF00FF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flipV="1">
            <a:off x="150813" y="1229784"/>
            <a:ext cx="8343900" cy="127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grpSp>
        <p:nvGrpSpPr>
          <p:cNvPr id="7" name="Group 6"/>
          <p:cNvGrpSpPr/>
          <p:nvPr/>
        </p:nvGrpSpPr>
        <p:grpSpPr>
          <a:xfrm>
            <a:off x="746464" y="1945212"/>
            <a:ext cx="7664831" cy="258921"/>
            <a:chOff x="730250" y="1765300"/>
            <a:chExt cx="7664831" cy="258921"/>
          </a:xfrm>
        </p:grpSpPr>
        <p:sp>
          <p:nvSpPr>
            <p:cNvPr id="8" name="TextBox 7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29530" y="1351121"/>
            <a:ext cx="7664831" cy="258921"/>
            <a:chOff x="730250" y="1765300"/>
            <a:chExt cx="7664831" cy="258921"/>
          </a:xfrm>
        </p:grpSpPr>
        <p:sp>
          <p:nvSpPr>
            <p:cNvPr id="21" name="TextBox 20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</a:t>
              </a:r>
              <a:endParaRPr lang="en-US" sz="1000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3906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205105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30</a:t>
              </a:r>
              <a:endParaRPr lang="en-US" sz="1000" dirty="0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2711450" y="17653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40</a:t>
              </a:r>
              <a:endParaRPr lang="en-US" sz="1000" dirty="0"/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50</a:t>
              </a:r>
              <a:endParaRPr lang="en-US" sz="1000" dirty="0"/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60</a:t>
              </a:r>
              <a:endParaRPr lang="en-US" sz="1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70</a:t>
              </a:r>
              <a:endParaRPr lang="en-US" sz="1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80</a:t>
              </a:r>
              <a:endParaRPr lang="en-US" sz="1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6648450" y="177165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73215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797560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159280" y="1475306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/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 smtClean="0">
                <a:solidFill>
                  <a:srgbClr val="322F31"/>
                </a:solidFill>
              </a:rPr>
              <a:t>----|</a:t>
            </a:r>
            <a:r>
              <a:rPr lang="en-US" sz="800" dirty="0" smtClean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322F31"/>
                </a:solidFill>
              </a:rPr>
              <a:t>--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00FF00"/>
                </a:solidFill>
              </a:rPr>
              <a:t>+|-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322F31"/>
                </a:solidFill>
              </a:rPr>
              <a:t>--|-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/>
              <a:t>-</a:t>
            </a:r>
            <a:r>
              <a:rPr lang="en-US" sz="800" dirty="0" smtClean="0"/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|-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00FF00"/>
                </a:solidFill>
              </a:rPr>
              <a:t>---+++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endParaRPr lang="en-US" sz="800" dirty="0"/>
          </a:p>
        </p:txBody>
      </p:sp>
      <p:sp>
        <p:nvSpPr>
          <p:cNvPr id="47" name="TextBox 46"/>
          <p:cNvSpPr txBox="1"/>
          <p:nvPr/>
        </p:nvSpPr>
        <p:spPr>
          <a:xfrm>
            <a:off x="167747" y="2262721"/>
            <a:ext cx="821751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00FF00"/>
                </a:solidFill>
              </a:rPr>
              <a:t>-</a:t>
            </a:r>
            <a:r>
              <a:rPr lang="en-US" sz="800" dirty="0">
                <a:solidFill>
                  <a:srgbClr val="322F31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-|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FF00FF"/>
                </a:solidFill>
              </a:rPr>
              <a:t>++</a:t>
            </a:r>
            <a:r>
              <a:rPr lang="en-US" sz="800" dirty="0" smtClean="0">
                <a:solidFill>
                  <a:srgbClr val="FF00FF"/>
                </a:solidFill>
              </a:rPr>
              <a:t>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</a:t>
            </a:r>
            <a:r>
              <a:rPr lang="en-US" sz="800" dirty="0" smtClean="0">
                <a:solidFill>
                  <a:srgbClr val="FF00FF"/>
                </a:solidFill>
              </a:rPr>
              <a:t>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 smtClean="0">
                <a:solidFill>
                  <a:srgbClr val="FF00FF"/>
                </a:solidFill>
              </a:rPr>
              <a:t>+|</a:t>
            </a:r>
            <a:r>
              <a:rPr lang="en-US" sz="800" dirty="0" smtClean="0">
                <a:solidFill>
                  <a:srgbClr val="322F31"/>
                </a:solidFill>
              </a:rPr>
              <a:t>-</a:t>
            </a:r>
            <a:r>
              <a:rPr lang="en-US" sz="800" dirty="0">
                <a:solidFill>
                  <a:srgbClr val="00FF00"/>
                </a:solidFill>
              </a:rPr>
              <a:t>---+++</a:t>
            </a:r>
            <a:r>
              <a:rPr lang="en-US" sz="800" dirty="0" smtClean="0">
                <a:solidFill>
                  <a:srgbClr val="00FF00"/>
                </a:solidFill>
              </a:rPr>
              <a:t>+</a:t>
            </a:r>
            <a:r>
              <a:rPr lang="en-US" sz="800" dirty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00FF00"/>
                </a:solidFill>
              </a:rPr>
              <a:t>-</a:t>
            </a:r>
            <a:r>
              <a:rPr lang="en-US" sz="800" dirty="0" smtClean="0">
                <a:solidFill>
                  <a:srgbClr val="322F31"/>
                </a:solidFill>
              </a:rPr>
              <a:t>|</a:t>
            </a:r>
            <a:r>
              <a:rPr lang="en-US" sz="800" dirty="0"/>
              <a:t>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----|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</a:t>
            </a:r>
            <a:r>
              <a:rPr lang="en-US" sz="800" dirty="0">
                <a:solidFill>
                  <a:srgbClr val="00FF00"/>
                </a:solidFill>
              </a:rPr>
              <a:t>+|-</a:t>
            </a:r>
            <a:r>
              <a:rPr lang="en-US" sz="800" dirty="0">
                <a:solidFill>
                  <a:srgbClr val="322F31"/>
                </a:solidFill>
              </a:rPr>
              <a:t>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--|--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----|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++|++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++++|</a:t>
            </a:r>
            <a:r>
              <a:rPr lang="en-US" sz="800" dirty="0">
                <a:solidFill>
                  <a:srgbClr val="322F31"/>
                </a:solidFill>
              </a:rPr>
              <a:t>----</a:t>
            </a:r>
            <a:r>
              <a:rPr lang="en-US" sz="800" dirty="0">
                <a:solidFill>
                  <a:srgbClr val="FF00FF"/>
                </a:solidFill>
              </a:rPr>
              <a:t>++++</a:t>
            </a:r>
            <a:r>
              <a:rPr lang="en-US" sz="800" dirty="0">
                <a:solidFill>
                  <a:srgbClr val="322F31"/>
                </a:solidFill>
              </a:rPr>
              <a:t>--|</a:t>
            </a:r>
            <a:endParaRPr lang="en-US" sz="800" dirty="0"/>
          </a:p>
        </p:txBody>
      </p:sp>
      <p:grpSp>
        <p:nvGrpSpPr>
          <p:cNvPr id="48" name="Group 47"/>
          <p:cNvGrpSpPr/>
          <p:nvPr/>
        </p:nvGrpSpPr>
        <p:grpSpPr>
          <a:xfrm>
            <a:off x="738004" y="2358004"/>
            <a:ext cx="7628894" cy="258921"/>
            <a:chOff x="730250" y="1765300"/>
            <a:chExt cx="7628894" cy="258921"/>
          </a:xfrm>
        </p:grpSpPr>
        <p:sp>
          <p:nvSpPr>
            <p:cNvPr id="49" name="TextBox 48"/>
            <p:cNvSpPr txBox="1"/>
            <p:nvPr/>
          </p:nvSpPr>
          <p:spPr>
            <a:xfrm>
              <a:off x="7302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90</a:t>
              </a:r>
              <a:endParaRPr lang="en-US" sz="1000" dirty="0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906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100</a:t>
              </a:r>
              <a:endParaRPr lang="en-US" sz="1000" dirty="0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051050" y="17780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110</a:t>
              </a:r>
              <a:endParaRPr lang="en-US" sz="1000" dirty="0"/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2711450" y="1765300"/>
              <a:ext cx="4194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/>
                <a:t>120</a:t>
              </a:r>
              <a:endParaRPr lang="en-US" sz="10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33782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1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40386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2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4699000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3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536575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4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6032500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5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6690785" y="177165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6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7355418" y="1778000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7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8017935" y="1769533"/>
              <a:ext cx="341209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/>
                <a:t>8</a:t>
              </a:r>
              <a:r>
                <a:rPr lang="en-US" sz="1000" dirty="0" smtClean="0"/>
                <a:t>0</a:t>
              </a:r>
              <a:endParaRPr lang="en-US" sz="1000" dirty="0"/>
            </a:p>
          </p:txBody>
        </p:sp>
      </p:grpSp>
      <p:sp>
        <p:nvSpPr>
          <p:cNvPr id="61" name="TextBox 60"/>
          <p:cNvSpPr txBox="1"/>
          <p:nvPr/>
        </p:nvSpPr>
        <p:spPr>
          <a:xfrm>
            <a:off x="150813" y="872066"/>
            <a:ext cx="18780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P1: as example</a:t>
            </a:r>
            <a:endParaRPr lang="en-US" dirty="0"/>
          </a:p>
        </p:txBody>
      </p:sp>
      <p:sp>
        <p:nvSpPr>
          <p:cNvPr id="62" name="TextBox 61"/>
          <p:cNvSpPr txBox="1"/>
          <p:nvPr/>
        </p:nvSpPr>
        <p:spPr>
          <a:xfrm>
            <a:off x="8256581" y="1769530"/>
            <a:ext cx="642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Blue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8229592" y="1227649"/>
            <a:ext cx="100710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PHENIX</a:t>
            </a:r>
            <a:endParaRPr lang="en-US" sz="1600" dirty="0">
              <a:solidFill>
                <a:srgbClr val="FFCC66"/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8204189" y="2192872"/>
            <a:ext cx="79040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FFCC66"/>
                </a:solidFill>
              </a:rPr>
              <a:t>Yellow</a:t>
            </a:r>
          </a:p>
          <a:p>
            <a:r>
              <a:rPr lang="en-US" sz="1600" dirty="0" smtClean="0">
                <a:solidFill>
                  <a:srgbClr val="FFCC66"/>
                </a:solidFill>
              </a:rPr>
              <a:t>STAR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237067" y="2946401"/>
            <a:ext cx="8613431" cy="2862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        Dropped </a:t>
            </a:r>
            <a:r>
              <a:rPr lang="en-US" dirty="0">
                <a:solidFill>
                  <a:srgbClr val="008000"/>
                </a:solidFill>
              </a:rPr>
              <a:t>Bunches                   Colliding </a:t>
            </a:r>
            <a:r>
              <a:rPr lang="en-US" dirty="0" smtClean="0">
                <a:solidFill>
                  <a:srgbClr val="008000"/>
                </a:solidFill>
              </a:rPr>
              <a:t>bunches</a:t>
            </a:r>
          </a:p>
          <a:p>
            <a:r>
              <a:rPr lang="en-US" dirty="0" smtClean="0"/>
              <a:t>P1:     </a:t>
            </a:r>
            <a:r>
              <a:rPr lang="en-US" dirty="0" smtClean="0">
                <a:solidFill>
                  <a:srgbClr val="FFCC66"/>
                </a:solidFill>
              </a:rPr>
              <a:t>Y:</a:t>
            </a:r>
            <a:r>
              <a:rPr lang="en-US" dirty="0" smtClean="0"/>
              <a:t> 5+/6- </a:t>
            </a:r>
            <a:r>
              <a:rPr lang="en-US" dirty="0"/>
              <a:t>6</a:t>
            </a:r>
            <a:r>
              <a:rPr lang="en-US" dirty="0" smtClean="0"/>
              <a:t>+/5- </a:t>
            </a:r>
            <a:r>
              <a:rPr lang="en-US" dirty="0" smtClean="0">
                <a:solidFill>
                  <a:srgbClr val="0000FF"/>
                </a:solidFill>
              </a:rPr>
              <a:t>B:</a:t>
            </a:r>
            <a:r>
              <a:rPr lang="en-US" dirty="0" smtClean="0"/>
              <a:t> 5+/6-    STAR: 100x100   PHENIX: 107x107</a:t>
            </a:r>
          </a:p>
          <a:p>
            <a:r>
              <a:rPr lang="en-US" dirty="0" smtClean="0"/>
              <a:t>P2:     </a:t>
            </a:r>
            <a:r>
              <a:rPr lang="en-US" dirty="0" smtClean="0">
                <a:solidFill>
                  <a:srgbClr val="FFCC66"/>
                </a:solidFill>
              </a:rPr>
              <a:t>Y</a:t>
            </a:r>
            <a:r>
              <a:rPr lang="en-US" dirty="0">
                <a:solidFill>
                  <a:srgbClr val="FFCC66"/>
                </a:solidFill>
              </a:rPr>
              <a:t>:</a:t>
            </a:r>
            <a:r>
              <a:rPr lang="en-US" dirty="0"/>
              <a:t> 5</a:t>
            </a:r>
            <a:r>
              <a:rPr lang="en-US" dirty="0" smtClean="0"/>
              <a:t>+/6- </a:t>
            </a:r>
            <a:r>
              <a:rPr lang="en-US" dirty="0"/>
              <a:t>6</a:t>
            </a:r>
            <a:r>
              <a:rPr lang="en-US" dirty="0" smtClean="0"/>
              <a:t>+/5- </a:t>
            </a:r>
            <a:r>
              <a:rPr lang="en-US" dirty="0" smtClean="0">
                <a:solidFill>
                  <a:srgbClr val="0000FF"/>
                </a:solidFill>
              </a:rPr>
              <a:t>B</a:t>
            </a:r>
            <a:r>
              <a:rPr lang="en-US" dirty="0">
                <a:solidFill>
                  <a:srgbClr val="0000FF"/>
                </a:solidFill>
              </a:rPr>
              <a:t>:</a:t>
            </a:r>
            <a:r>
              <a:rPr lang="en-US" dirty="0"/>
              <a:t> 6</a:t>
            </a:r>
            <a:r>
              <a:rPr lang="en-US" dirty="0" smtClean="0"/>
              <a:t>+/5-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      </a:t>
            </a:r>
          </a:p>
          <a:p>
            <a:r>
              <a:rPr lang="en-US" dirty="0" smtClean="0"/>
              <a:t>P3:</a:t>
            </a:r>
            <a:r>
              <a:rPr lang="en-US" dirty="0" smtClean="0">
                <a:solidFill>
                  <a:srgbClr val="FFCC66"/>
                </a:solidFill>
              </a:rPr>
              <a:t>     Y</a:t>
            </a:r>
            <a:r>
              <a:rPr lang="en-US" dirty="0">
                <a:solidFill>
                  <a:srgbClr val="FFCC66"/>
                </a:solidFill>
              </a:rPr>
              <a:t>:</a:t>
            </a:r>
            <a:r>
              <a:rPr lang="en-US" dirty="0"/>
              <a:t> 6</a:t>
            </a:r>
            <a:r>
              <a:rPr lang="en-US" dirty="0" smtClean="0"/>
              <a:t>+/5- </a:t>
            </a:r>
            <a:r>
              <a:rPr lang="en-US" dirty="0"/>
              <a:t>5</a:t>
            </a:r>
            <a:r>
              <a:rPr lang="en-US" dirty="0" smtClean="0"/>
              <a:t>+/6- </a:t>
            </a:r>
            <a:r>
              <a:rPr lang="en-US" dirty="0" smtClean="0">
                <a:solidFill>
                  <a:srgbClr val="0000FF"/>
                </a:solidFill>
              </a:rPr>
              <a:t>B</a:t>
            </a:r>
            <a:r>
              <a:rPr lang="en-US" dirty="0">
                <a:solidFill>
                  <a:srgbClr val="0000FF"/>
                </a:solidFill>
              </a:rPr>
              <a:t>:</a:t>
            </a:r>
            <a:r>
              <a:rPr lang="en-US" dirty="0"/>
              <a:t> </a:t>
            </a:r>
            <a:r>
              <a:rPr lang="en-US" dirty="0" smtClean="0"/>
              <a:t>5+/6-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</a:p>
          <a:p>
            <a:r>
              <a:rPr lang="en-US" dirty="0" smtClean="0"/>
              <a:t>P4: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</a:t>
            </a:r>
            <a:r>
              <a:rPr lang="en-US" dirty="0" smtClean="0"/>
              <a:t>6+/5- </a:t>
            </a:r>
            <a:r>
              <a:rPr lang="en-US" dirty="0"/>
              <a:t>5</a:t>
            </a:r>
            <a:r>
              <a:rPr lang="en-US" dirty="0" smtClean="0"/>
              <a:t>+/6- </a:t>
            </a:r>
            <a:r>
              <a:rPr lang="en-US" dirty="0" smtClean="0">
                <a:solidFill>
                  <a:srgbClr val="0000FF"/>
                </a:solidFill>
              </a:rPr>
              <a:t>B</a:t>
            </a:r>
            <a:r>
              <a:rPr lang="en-US" dirty="0">
                <a:solidFill>
                  <a:srgbClr val="0000FF"/>
                </a:solidFill>
              </a:rPr>
              <a:t>:</a:t>
            </a:r>
            <a:r>
              <a:rPr lang="en-US" dirty="0"/>
              <a:t> 6</a:t>
            </a:r>
            <a:r>
              <a:rPr lang="en-US" dirty="0" smtClean="0"/>
              <a:t>+/5-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</a:p>
          <a:p>
            <a:endParaRPr lang="en-US" dirty="0"/>
          </a:p>
          <a:p>
            <a:r>
              <a:rPr lang="en-US" dirty="0" smtClean="0"/>
              <a:t>P5: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5</a:t>
            </a:r>
            <a:r>
              <a:rPr lang="en-US" dirty="0" smtClean="0"/>
              <a:t>+/6-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5+/6- 6+/5-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  <a:endParaRPr lang="en-US" dirty="0"/>
          </a:p>
          <a:p>
            <a:r>
              <a:rPr lang="en-US" dirty="0" smtClean="0"/>
              <a:t>P6: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6</a:t>
            </a:r>
            <a:r>
              <a:rPr lang="en-US" dirty="0" smtClean="0"/>
              <a:t>+/5-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5+/6</a:t>
            </a: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smtClean="0"/>
              <a:t>6+/5-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       </a:t>
            </a:r>
            <a:endParaRPr lang="en-US" dirty="0"/>
          </a:p>
          <a:p>
            <a:r>
              <a:rPr lang="en-US" dirty="0" smtClean="0"/>
              <a:t>P7: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5</a:t>
            </a:r>
            <a:r>
              <a:rPr lang="en-US" dirty="0" smtClean="0"/>
              <a:t>+/6-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6+/5</a:t>
            </a:r>
            <a:r>
              <a:rPr lang="en-US" dirty="0" smtClean="0"/>
              <a:t>-</a:t>
            </a:r>
            <a:r>
              <a:rPr lang="en-US" dirty="0"/>
              <a:t> </a:t>
            </a:r>
            <a:r>
              <a:rPr lang="en-US" dirty="0" smtClean="0"/>
              <a:t>5+/6-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  <a:endParaRPr lang="en-US" dirty="0"/>
          </a:p>
          <a:p>
            <a:r>
              <a:rPr lang="en-US" dirty="0" smtClean="0"/>
              <a:t>P8:</a:t>
            </a:r>
            <a:r>
              <a:rPr lang="en-US" dirty="0" smtClean="0">
                <a:solidFill>
                  <a:srgbClr val="FFCC66"/>
                </a:solidFill>
              </a:rPr>
              <a:t>     </a:t>
            </a:r>
            <a:r>
              <a:rPr lang="en-US" dirty="0">
                <a:solidFill>
                  <a:srgbClr val="FFCC66"/>
                </a:solidFill>
              </a:rPr>
              <a:t>Y:</a:t>
            </a:r>
            <a:r>
              <a:rPr lang="en-US" dirty="0"/>
              <a:t> 6</a:t>
            </a:r>
            <a:r>
              <a:rPr lang="en-US" dirty="0" smtClean="0"/>
              <a:t>+/5- </a:t>
            </a:r>
            <a:r>
              <a:rPr lang="en-US" dirty="0">
                <a:solidFill>
                  <a:srgbClr val="0000FF"/>
                </a:solidFill>
              </a:rPr>
              <a:t>B:</a:t>
            </a:r>
            <a:r>
              <a:rPr lang="en-US" dirty="0"/>
              <a:t> </a:t>
            </a:r>
            <a:r>
              <a:rPr lang="en-US" dirty="0" smtClean="0"/>
              <a:t>6+/5-</a:t>
            </a:r>
            <a:r>
              <a:rPr lang="en-US" dirty="0"/>
              <a:t> 5</a:t>
            </a:r>
            <a:r>
              <a:rPr lang="en-US" dirty="0" smtClean="0"/>
              <a:t>+/6-    STAR</a:t>
            </a:r>
            <a:r>
              <a:rPr lang="en-US" dirty="0"/>
              <a:t>: </a:t>
            </a:r>
            <a:r>
              <a:rPr lang="en-US" dirty="0" smtClean="0"/>
              <a:t>100x100   </a:t>
            </a:r>
            <a:r>
              <a:rPr lang="en-US" dirty="0"/>
              <a:t>PHENIX: </a:t>
            </a:r>
            <a:r>
              <a:rPr lang="en-US" dirty="0" smtClean="0"/>
              <a:t>107x107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194734" y="6019800"/>
            <a:ext cx="3607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FF00"/>
                </a:solidFill>
              </a:rPr>
              <a:t>green bunches: </a:t>
            </a:r>
            <a:r>
              <a:rPr lang="en-US" dirty="0" smtClean="0"/>
              <a:t>empty bunches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5001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0" y="609603"/>
            <a:ext cx="9144000" cy="5410200"/>
          </a:xfrm>
        </p:spPr>
        <p:txBody>
          <a:bodyPr/>
          <a:lstStyle/>
          <a:p>
            <a:r>
              <a:rPr lang="en-US" dirty="0" smtClean="0"/>
              <a:t>spin </a:t>
            </a:r>
            <a:r>
              <a:rPr lang="en-US" dirty="0"/>
              <a:t>patterns 1 and 2 in combination with patterns 3b and 4b </a:t>
            </a:r>
            <a:endParaRPr lang="en-US" dirty="0" smtClean="0"/>
          </a:p>
          <a:p>
            <a:pPr lvl="1"/>
            <a:r>
              <a:rPr lang="en-US" dirty="0" smtClean="0"/>
              <a:t>would </a:t>
            </a:r>
            <a:r>
              <a:rPr lang="en-US" dirty="0"/>
              <a:t>result </a:t>
            </a:r>
            <a:r>
              <a:rPr lang="en-US" dirty="0" smtClean="0"/>
              <a:t>in always </a:t>
            </a:r>
            <a:r>
              <a:rPr lang="en-US" dirty="0"/>
              <a:t>same or always opposite </a:t>
            </a:r>
            <a:r>
              <a:rPr lang="en-US" dirty="0" err="1"/>
              <a:t>helicity</a:t>
            </a:r>
            <a:r>
              <a:rPr lang="en-US" dirty="0"/>
              <a:t> patterns in </a:t>
            </a:r>
            <a:r>
              <a:rPr lang="en-US" dirty="0" smtClean="0"/>
              <a:t>either even or </a:t>
            </a:r>
            <a:r>
              <a:rPr lang="en-US" dirty="0"/>
              <a:t>odd bunch crossings. </a:t>
            </a:r>
            <a:endParaRPr lang="en-US" dirty="0" smtClean="0"/>
          </a:p>
          <a:p>
            <a:pPr lvl="2"/>
            <a:r>
              <a:rPr lang="en-US" dirty="0" smtClean="0"/>
              <a:t>would </a:t>
            </a:r>
            <a:r>
              <a:rPr lang="en-US" dirty="0"/>
              <a:t>not be able to calculate asymmetries separately for even </a:t>
            </a:r>
            <a:r>
              <a:rPr lang="en-US" dirty="0" smtClean="0"/>
              <a:t>and odd crossings </a:t>
            </a:r>
            <a:r>
              <a:rPr lang="en-US" dirty="0"/>
              <a:t>on a fill-by-fill basis. </a:t>
            </a:r>
            <a:endParaRPr lang="en-US" dirty="0" smtClean="0"/>
          </a:p>
          <a:p>
            <a:pPr lvl="2" indent="-285750">
              <a:buFont typeface="Wingdings" charset="0"/>
              <a:buChar char="à"/>
            </a:pPr>
            <a:r>
              <a:rPr lang="en-US" dirty="0" smtClean="0"/>
              <a:t>don’t want patterns </a:t>
            </a:r>
            <a:r>
              <a:rPr lang="en-US" dirty="0"/>
              <a:t>3b and </a:t>
            </a:r>
            <a:r>
              <a:rPr lang="en-US" dirty="0" smtClean="0"/>
              <a:t>4b</a:t>
            </a:r>
          </a:p>
          <a:p>
            <a:r>
              <a:rPr lang="en-US" dirty="0" smtClean="0"/>
              <a:t>spin </a:t>
            </a:r>
            <a:r>
              <a:rPr lang="en-US" dirty="0"/>
              <a:t>patterns 1 and 2 in combination with patterns </a:t>
            </a:r>
            <a:r>
              <a:rPr lang="en-US" dirty="0" smtClean="0"/>
              <a:t>alternative 2013 3 </a:t>
            </a:r>
            <a:r>
              <a:rPr lang="en-US" dirty="0"/>
              <a:t>and </a:t>
            </a:r>
            <a:r>
              <a:rPr lang="en-US" dirty="0" smtClean="0"/>
              <a:t>4 does not </a:t>
            </a:r>
            <a:r>
              <a:rPr lang="en-US" dirty="0" smtClean="0"/>
              <a:t>work (see backup)</a:t>
            </a:r>
            <a:endParaRPr lang="en-US" dirty="0"/>
          </a:p>
          <a:p>
            <a:pPr lvl="1"/>
            <a:r>
              <a:rPr lang="en-US" dirty="0" smtClean="0"/>
              <a:t>reason do not drop equal </a:t>
            </a:r>
            <a:r>
              <a:rPr lang="en-US" dirty="0"/>
              <a:t>numbers of + and – bunches </a:t>
            </a:r>
            <a:endParaRPr lang="en-US" dirty="0" smtClean="0"/>
          </a:p>
          <a:p>
            <a:pPr lvl="2"/>
            <a:r>
              <a:rPr lang="en-US" dirty="0" smtClean="0"/>
              <a:t>not changeable as e-</a:t>
            </a:r>
            <a:r>
              <a:rPr lang="en-US" dirty="0" err="1" smtClean="0"/>
              <a:t>Lense</a:t>
            </a:r>
            <a:r>
              <a:rPr lang="en-US" dirty="0" smtClean="0"/>
              <a:t> needs bunch 30/31 in yellow empty</a:t>
            </a:r>
          </a:p>
          <a:p>
            <a:pPr lvl="2"/>
            <a:endParaRPr lang="en-US" dirty="0" smtClean="0"/>
          </a:p>
          <a:p>
            <a:r>
              <a:rPr lang="en-US" dirty="0"/>
              <a:t>spin patterns 1 and 2 in combination with patterns 3a and 4a works</a:t>
            </a:r>
          </a:p>
          <a:p>
            <a:pPr lvl="2"/>
            <a:endParaRPr lang="en-US" dirty="0" smtClean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E.C. Aschenauer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C2DFF1-6A7E-5841-980E-96BA788216E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14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xmlns:p14="http://schemas.microsoft.com/office/powerpoint/2010/main" spd="slow">
        <p:fade/>
      </p:transition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3">
      <a:dk1>
        <a:srgbClr val="322F31"/>
      </a:dk1>
      <a:lt1>
        <a:srgbClr val="FFFFFF"/>
      </a:lt1>
      <a:dk2>
        <a:srgbClr val="322F31"/>
      </a:dk2>
      <a:lt2>
        <a:srgbClr val="322F31"/>
      </a:lt2>
      <a:accent1>
        <a:srgbClr val="8071B4"/>
      </a:accent1>
      <a:accent2>
        <a:srgbClr val="8071B4"/>
      </a:accent2>
      <a:accent3>
        <a:srgbClr val="FFFFFF"/>
      </a:accent3>
      <a:accent4>
        <a:srgbClr val="292728"/>
      </a:accent4>
      <a:accent5>
        <a:srgbClr val="C0BBD6"/>
      </a:accent5>
      <a:accent6>
        <a:srgbClr val="7366A3"/>
      </a:accent6>
      <a:hlink>
        <a:srgbClr val="8071B4"/>
      </a:hlink>
      <a:folHlink>
        <a:srgbClr val="8071B4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  <a:ea typeface="ＭＳ Ｐゴシック" pitchFamily="-112" charset="-128"/>
            <a:cs typeface="ＭＳ Ｐゴシック" pitchFamily="-112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322F31"/>
        </a:dk1>
        <a:lt1>
          <a:srgbClr val="FFFFFF"/>
        </a:lt1>
        <a:dk2>
          <a:srgbClr val="322F31"/>
        </a:dk2>
        <a:lt2>
          <a:srgbClr val="322F31"/>
        </a:lt2>
        <a:accent1>
          <a:srgbClr val="8071B4"/>
        </a:accent1>
        <a:accent2>
          <a:srgbClr val="8071B4"/>
        </a:accent2>
        <a:accent3>
          <a:srgbClr val="FFFFFF"/>
        </a:accent3>
        <a:accent4>
          <a:srgbClr val="292728"/>
        </a:accent4>
        <a:accent5>
          <a:srgbClr val="C0BBD6"/>
        </a:accent5>
        <a:accent6>
          <a:srgbClr val="7366A3"/>
        </a:accent6>
        <a:hlink>
          <a:srgbClr val="8071B4"/>
        </a:hlink>
        <a:folHlink>
          <a:srgbClr val="8071B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Origin.thmx</Template>
  <TotalTime>43584</TotalTime>
  <Words>7182</Words>
  <Application>Microsoft Macintosh PowerPoint</Application>
  <PresentationFormat>On-screen Show (4:3)</PresentationFormat>
  <Paragraphs>749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 Presentation</vt:lpstr>
      <vt:lpstr>2013  Spin Patterns, abort Gaps and so on  </vt:lpstr>
      <vt:lpstr>Questions TO Answer</vt:lpstr>
      <vt:lpstr>2012 Situation</vt:lpstr>
      <vt:lpstr>2012 Continued</vt:lpstr>
      <vt:lpstr>2012 Spin Pattern</vt:lpstr>
      <vt:lpstr>2013 Proposal</vt:lpstr>
      <vt:lpstr>2013 Spin Pattern</vt:lpstr>
      <vt:lpstr>2013 Continued</vt:lpstr>
      <vt:lpstr>SUMMARY</vt:lpstr>
      <vt:lpstr>2013 Alternative Proposal</vt:lpstr>
      <vt:lpstr>2013 Alternative Spin Pattern</vt:lpstr>
      <vt:lpstr>2013 Alternative Continued</vt:lpstr>
    </vt:vector>
  </TitlesOfParts>
  <Company>京都大学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Naohito Saito</dc:creator>
  <cp:lastModifiedBy>Elke-Caroline Aschenauer</cp:lastModifiedBy>
  <cp:revision>1095</cp:revision>
  <cp:lastPrinted>2010-06-10T01:25:59Z</cp:lastPrinted>
  <dcterms:created xsi:type="dcterms:W3CDTF">2011-04-06T15:13:11Z</dcterms:created>
  <dcterms:modified xsi:type="dcterms:W3CDTF">2013-01-18T23:42:17Z</dcterms:modified>
</cp:coreProperties>
</file>