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567" r:id="rId2"/>
    <p:sldId id="574" r:id="rId3"/>
    <p:sldId id="568" r:id="rId4"/>
    <p:sldId id="569" r:id="rId5"/>
    <p:sldId id="570" r:id="rId6"/>
    <p:sldId id="571" r:id="rId7"/>
    <p:sldId id="572" r:id="rId8"/>
    <p:sldId id="573" r:id="rId9"/>
    <p:sldId id="575" r:id="rId10"/>
    <p:sldId id="576" r:id="rId11"/>
    <p:sldId id="577" r:id="rId12"/>
    <p:sldId id="578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0000FF"/>
    <a:srgbClr val="400080"/>
    <a:srgbClr val="FF00FF"/>
    <a:srgbClr val="80FF00"/>
    <a:srgbClr val="CCFF66"/>
    <a:srgbClr val="CC66FF"/>
    <a:srgbClr val="66CCFF"/>
    <a:srgbClr val="FFCC66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52" autoAdjust="0"/>
    <p:restoredTop sz="98943" autoAdjust="0"/>
  </p:normalViewPr>
  <p:slideViewPr>
    <p:cSldViewPr snapToGrid="0">
      <p:cViewPr>
        <p:scale>
          <a:sx n="150" d="100"/>
          <a:sy n="150" d="100"/>
        </p:scale>
        <p:origin x="-312" y="-248"/>
      </p:cViewPr>
      <p:guideLst>
        <p:guide orient="horz" pos="4090"/>
        <p:guide pos="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DNP-2012 HP Town Hall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10583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66" y="64897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833" y="6487583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0181" y="6483346"/>
            <a:ext cx="297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DNP-2012 HP Town Hall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42300" cy="2540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2013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Spin Patterns, abort Gaps and so on</a:t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240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180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Alternative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385219"/>
            <a:ext cx="3134191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/>
              <a:t>1  ++--++--++--  </a:t>
            </a:r>
          </a:p>
          <a:p>
            <a:r>
              <a:rPr lang="en-US" dirty="0"/>
              <a:t>2  --++--++--++</a:t>
            </a:r>
          </a:p>
          <a:p>
            <a:r>
              <a:rPr lang="en-US" dirty="0" smtClean="0"/>
              <a:t>3  +</a:t>
            </a:r>
            <a:r>
              <a:rPr lang="en-US" dirty="0"/>
              <a:t>+++----++++--</a:t>
            </a:r>
          </a:p>
          <a:p>
            <a:pPr marL="342900" indent="-342900">
              <a:buAutoNum type="arabicPlain" startAt="4"/>
            </a:pPr>
            <a:r>
              <a:rPr lang="en-US" dirty="0" smtClean="0"/>
              <a:t>-</a:t>
            </a:r>
            <a:r>
              <a:rPr lang="en-US" dirty="0"/>
              <a:t>---++++----++</a:t>
            </a:r>
          </a:p>
          <a:p>
            <a:pPr marL="342900" indent="-342900">
              <a:buAutoNum type="arabicPlain" startAt="4"/>
            </a:pPr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 smtClean="0"/>
              <a:t>1</a:t>
            </a:r>
            <a:r>
              <a:rPr lang="en-US" dirty="0"/>
              <a:t> </a:t>
            </a:r>
            <a:r>
              <a:rPr lang="en-US" dirty="0" smtClean="0"/>
              <a:t> ++++----++++--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----++++----++</a:t>
            </a:r>
          </a:p>
          <a:p>
            <a:pPr marL="342900" indent="-342900">
              <a:buAutoNum type="arabicPlain" startAt="2"/>
            </a:pPr>
            <a:r>
              <a:rPr lang="en-US" dirty="0" smtClean="0"/>
              <a:t>+</a:t>
            </a:r>
            <a:r>
              <a:rPr lang="en-US" dirty="0"/>
              <a:t>+--++--++--  </a:t>
            </a:r>
          </a:p>
          <a:p>
            <a:pPr marL="342900" indent="-342900">
              <a:buAutoNum type="arabicPlain" startAt="4"/>
            </a:pPr>
            <a:r>
              <a:rPr lang="en-US" dirty="0" smtClean="0"/>
              <a:t>-</a:t>
            </a:r>
            <a:r>
              <a:rPr lang="en-US" dirty="0"/>
              <a:t>-++--++--++</a:t>
            </a:r>
          </a:p>
          <a:p>
            <a:endParaRPr lang="en-US" dirty="0" smtClean="0"/>
          </a:p>
          <a:p>
            <a:r>
              <a:rPr lang="en-US" dirty="0" smtClean="0"/>
              <a:t>we will collide</a:t>
            </a:r>
          </a:p>
          <a:p>
            <a:r>
              <a:rPr lang="en-US" dirty="0" smtClean="0"/>
              <a:t>P1: B1xY1      P5: B3xY3</a:t>
            </a:r>
          </a:p>
          <a:p>
            <a:r>
              <a:rPr lang="en-US" dirty="0" smtClean="0"/>
              <a:t>P2: B2xY1      P6: B3xY4</a:t>
            </a:r>
          </a:p>
          <a:p>
            <a:r>
              <a:rPr lang="en-US" dirty="0" smtClean="0"/>
              <a:t>P3: B1xY2      P7: B4:Y3</a:t>
            </a:r>
          </a:p>
          <a:p>
            <a:r>
              <a:rPr lang="en-US" dirty="0" smtClean="0"/>
              <a:t>P4: B2xY2      P8: B4:Y4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9500" y="713317"/>
            <a:ext cx="40446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/>
              <a:t>bunch 70/71 empty in blue</a:t>
            </a:r>
          </a:p>
          <a:p>
            <a:r>
              <a:rPr lang="en-US" dirty="0"/>
              <a:t>bunch 30/31 empty in yellow </a:t>
            </a:r>
          </a:p>
          <a:p>
            <a:r>
              <a:rPr lang="en-US" dirty="0"/>
              <a:t>       (fixed for e-</a:t>
            </a:r>
            <a:r>
              <a:rPr lang="en-US" dirty="0" err="1"/>
              <a:t>Lense</a:t>
            </a:r>
            <a:r>
              <a:rPr lang="en-US" dirty="0"/>
              <a:t>)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0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Alternative 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3094" y="812804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704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61811" y="2171689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1561" y="1214973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53344" y="1749070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094" y="167004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chemeClr val="tx2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chemeClr val="tx2"/>
                </a:solidFill>
              </a:rPr>
              <a:t>-|-</a:t>
            </a:r>
            <a:r>
              <a:rPr lang="en-US" sz="800" dirty="0">
                <a:solidFill>
                  <a:srgbClr val="00FF00"/>
                </a:solidFill>
              </a:rPr>
              <a:t>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753344" y="903811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84648" y="206372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--|--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chemeClr val="tx2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00FF00"/>
                </a:solidFill>
              </a:rPr>
              <a:t>+----+</a:t>
            </a:r>
            <a:r>
              <a:rPr lang="en-US" sz="800" dirty="0" smtClean="0">
                <a:solidFill>
                  <a:srgbClr val="00FF00"/>
                </a:solidFill>
              </a:rPr>
              <a:t>+++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>
              <a:solidFill>
                <a:srgbClr val="322F3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1809" y="1308090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329605" y="761985"/>
            <a:ext cx="8882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  5+6-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2  6+5-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3  4+7-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4  7+4-</a:t>
            </a:r>
          </a:p>
        </p:txBody>
      </p:sp>
      <p:grpSp>
        <p:nvGrpSpPr>
          <p:cNvPr id="160" name="Group 159"/>
          <p:cNvGrpSpPr/>
          <p:nvPr/>
        </p:nvGrpSpPr>
        <p:grpSpPr>
          <a:xfrm>
            <a:off x="744877" y="4195222"/>
            <a:ext cx="7664831" cy="258921"/>
            <a:chOff x="730250" y="1765300"/>
            <a:chExt cx="7664831" cy="258921"/>
          </a:xfrm>
        </p:grpSpPr>
        <p:sp>
          <p:nvSpPr>
            <p:cNvPr id="161" name="TextBox 1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6410" y="3772603"/>
            <a:ext cx="7664831" cy="258921"/>
            <a:chOff x="730250" y="1765300"/>
            <a:chExt cx="7664831" cy="258921"/>
          </a:xfrm>
        </p:grpSpPr>
        <p:sp>
          <p:nvSpPr>
            <p:cNvPr id="174" name="TextBox 17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8270338" y="3675729"/>
            <a:ext cx="8882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C66"/>
                </a:solidFill>
              </a:rPr>
              <a:t>1  </a:t>
            </a:r>
            <a:r>
              <a:rPr lang="en-US" sz="1400" dirty="0">
                <a:solidFill>
                  <a:srgbClr val="FFCC66"/>
                </a:solidFill>
              </a:rPr>
              <a:t>4</a:t>
            </a:r>
            <a:r>
              <a:rPr lang="en-US" sz="1400" dirty="0" smtClean="0">
                <a:solidFill>
                  <a:srgbClr val="FFCC66"/>
                </a:solidFill>
              </a:rPr>
              <a:t>+7- </a:t>
            </a:r>
          </a:p>
          <a:p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2  </a:t>
            </a:r>
            <a:r>
              <a:rPr lang="en-US" sz="1400" dirty="0">
                <a:solidFill>
                  <a:srgbClr val="FFCC66"/>
                </a:solidFill>
              </a:rPr>
              <a:t>7</a:t>
            </a:r>
            <a:r>
              <a:rPr lang="en-US" sz="1400" dirty="0" smtClean="0">
                <a:solidFill>
                  <a:srgbClr val="FFCC66"/>
                </a:solidFill>
              </a:rPr>
              <a:t>+4-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3  5+6-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4  </a:t>
            </a:r>
            <a:r>
              <a:rPr lang="en-US" sz="1400" dirty="0">
                <a:solidFill>
                  <a:srgbClr val="FFCC66"/>
                </a:solidFill>
              </a:rPr>
              <a:t>6</a:t>
            </a:r>
            <a:r>
              <a:rPr lang="en-US" sz="1400" dirty="0" smtClean="0">
                <a:solidFill>
                  <a:srgbClr val="FFCC66"/>
                </a:solidFill>
              </a:rPr>
              <a:t>+5- </a:t>
            </a:r>
            <a:endParaRPr lang="en-US" sz="1400" dirty="0">
              <a:solidFill>
                <a:srgbClr val="FFCC66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67747" y="4562932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67747" y="4965101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219" name="Group 218"/>
          <p:cNvGrpSpPr/>
          <p:nvPr/>
        </p:nvGrpSpPr>
        <p:grpSpPr>
          <a:xfrm>
            <a:off x="721063" y="4653939"/>
            <a:ext cx="7664831" cy="258921"/>
            <a:chOff x="730250" y="1765300"/>
            <a:chExt cx="7664831" cy="258921"/>
          </a:xfrm>
        </p:grpSpPr>
        <p:sp>
          <p:nvSpPr>
            <p:cNvPr id="220" name="TextBox 21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29528" y="5058218"/>
            <a:ext cx="7664831" cy="258921"/>
            <a:chOff x="730250" y="1765300"/>
            <a:chExt cx="7664831" cy="258921"/>
          </a:xfrm>
        </p:grpSpPr>
        <p:sp>
          <p:nvSpPr>
            <p:cNvPr id="233" name="TextBox 2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150813" y="5878223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67747" y="3693578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chemeClr val="tx2"/>
                </a:solidFill>
              </a:rPr>
              <a:t>-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chemeClr val="tx2"/>
                </a:solidFill>
              </a:rPr>
              <a:t>-|-</a:t>
            </a:r>
            <a:r>
              <a:rPr lang="en-US" sz="800" dirty="0">
                <a:solidFill>
                  <a:srgbClr val="00FF00"/>
                </a:solidFill>
              </a:rPr>
              <a:t>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60834" y="4087258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--|--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chemeClr val="tx2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00FF00"/>
                </a:solidFill>
              </a:rPr>
              <a:t>+----+</a:t>
            </a:r>
            <a:r>
              <a:rPr lang="en-US" sz="800" dirty="0" smtClean="0">
                <a:solidFill>
                  <a:srgbClr val="00FF00"/>
                </a:solidFill>
              </a:rPr>
              <a:t>+++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>
              <a:solidFill>
                <a:srgbClr val="322F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6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013 Alternative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214" y="1854205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0813" y="1229784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746464" y="1945212"/>
            <a:ext cx="7664831" cy="258921"/>
            <a:chOff x="730250" y="1765300"/>
            <a:chExt cx="7664831" cy="258921"/>
          </a:xfrm>
        </p:grpSpPr>
        <p:sp>
          <p:nvSpPr>
            <p:cNvPr id="8" name="TextBox 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9530" y="1351121"/>
            <a:ext cx="7664831" cy="258921"/>
            <a:chOff x="730250" y="1765300"/>
            <a:chExt cx="7664831" cy="258921"/>
          </a:xfrm>
        </p:grpSpPr>
        <p:sp>
          <p:nvSpPr>
            <p:cNvPr id="21" name="TextBox 2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6471" y="2434204"/>
            <a:ext cx="7628894" cy="258921"/>
            <a:chOff x="730250" y="1765300"/>
            <a:chExt cx="7628894" cy="258921"/>
          </a:xfrm>
        </p:grpSpPr>
        <p:sp>
          <p:nvSpPr>
            <p:cNvPr id="49" name="TextBox 48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50813" y="872066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256581" y="1769530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29592" y="1227649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04189" y="2192872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7067" y="2946401"/>
            <a:ext cx="783166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Dropped </a:t>
            </a:r>
            <a:r>
              <a:rPr lang="en-US" dirty="0">
                <a:solidFill>
                  <a:srgbClr val="008000"/>
                </a:solidFill>
              </a:rPr>
              <a:t>Bunches                   Colliding </a:t>
            </a:r>
            <a:r>
              <a:rPr lang="en-US" dirty="0" smtClean="0">
                <a:solidFill>
                  <a:srgbClr val="008000"/>
                </a:solidFill>
              </a:rPr>
              <a:t>bunches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4+/6-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5+/6-    STAR: 100x100   PHENIX: 107x107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4+/6-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6+/4-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5+/6-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</a:t>
            </a:r>
            <a:r>
              <a:rPr lang="en-US" dirty="0" smtClean="0"/>
              <a:t>+/4-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4</a:t>
            </a:r>
            <a:r>
              <a:rPr lang="en-US" dirty="0" smtClean="0"/>
              <a:t>+/7-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</a:t>
            </a:r>
            <a:r>
              <a:rPr lang="en-US" dirty="0" smtClean="0"/>
              <a:t>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4+/7-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/>
              <a:t>P7: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7+/4-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7</a:t>
            </a:r>
            <a:r>
              <a:rPr lang="en-US" dirty="0" smtClean="0"/>
              <a:t>+/4-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4734" y="60198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59283" y="144144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chemeClr val="tx2"/>
                </a:solidFill>
              </a:rPr>
              <a:t>-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chemeClr val="tx2"/>
                </a:solidFill>
              </a:rPr>
              <a:t>-|-</a:t>
            </a:r>
            <a:r>
              <a:rPr lang="en-US" sz="800" dirty="0">
                <a:solidFill>
                  <a:srgbClr val="00FF00"/>
                </a:solidFill>
              </a:rPr>
              <a:t>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82" name="TextBox 81"/>
          <p:cNvSpPr txBox="1"/>
          <p:nvPr/>
        </p:nvSpPr>
        <p:spPr>
          <a:xfrm>
            <a:off x="176214" y="2313525"/>
            <a:ext cx="81742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+++|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chemeClr val="tx2"/>
                </a:solidFill>
              </a:rPr>
              <a:t>-|-</a:t>
            </a:r>
            <a:r>
              <a:rPr lang="en-US" sz="800" dirty="0">
                <a:solidFill>
                  <a:srgbClr val="00FF00"/>
                </a:solidFill>
              </a:rPr>
              <a:t>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chemeClr val="tx2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/>
              <a:t>-|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6095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change the spin patterns without an impact on our relative luminosity determinations</a:t>
            </a:r>
          </a:p>
          <a:p>
            <a:pPr lvl="1"/>
            <a:r>
              <a:rPr lang="en-US" dirty="0" smtClean="0"/>
              <a:t>WHY: want to fill two RHIC bunches with two AGS bunches at once</a:t>
            </a:r>
          </a:p>
          <a:p>
            <a:pPr lvl="2" indent="-2857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advantage: 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shorter filling time 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2012: 4x109x2=872s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2013: </a:t>
            </a:r>
            <a:r>
              <a:rPr lang="en-US" dirty="0" smtClean="0"/>
              <a:t>B1xY1a=436s        B1xY1b=488s       2012-patterns:652s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 </a:t>
            </a:r>
            <a:r>
              <a:rPr lang="en-US" dirty="0" smtClean="0">
                <a:sym typeface="Wingdings"/>
              </a:rPr>
              <a:t>less </a:t>
            </a:r>
            <a:r>
              <a:rPr lang="en-US" dirty="0">
                <a:sym typeface="Wingdings"/>
              </a:rPr>
              <a:t>bunch growth  impact on ramp eff. </a:t>
            </a:r>
            <a:r>
              <a:rPr lang="en-US" dirty="0" smtClean="0">
                <a:sym typeface="Wingdings"/>
              </a:rPr>
              <a:t>and luminosity</a:t>
            </a:r>
          </a:p>
          <a:p>
            <a:pPr marL="800100" lvl="2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endParaRPr lang="en-US" dirty="0"/>
          </a:p>
          <a:p>
            <a:r>
              <a:rPr lang="en-US" dirty="0" smtClean="0"/>
              <a:t>Do we want to keep the relation CDEV info corresponds to spin direction at the source untouched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yes,</a:t>
            </a:r>
            <a:r>
              <a:rPr lang="en-US" dirty="0" smtClean="0"/>
              <a:t> but we need to make a documentation of</a:t>
            </a:r>
          </a:p>
          <a:p>
            <a:pPr lvl="2"/>
            <a:r>
              <a:rPr lang="en-US" dirty="0" smtClean="0"/>
              <a:t>relation spin direction source to STAR / PHENIX</a:t>
            </a:r>
          </a:p>
          <a:p>
            <a:pPr lvl="3"/>
            <a:r>
              <a:rPr lang="en-US" dirty="0" smtClean="0"/>
              <a:t>document # spin flips source to IP-12 and </a:t>
            </a:r>
            <a:r>
              <a:rPr lang="en-US" dirty="0"/>
              <a:t>STAR / PHENIX</a:t>
            </a:r>
            <a:endParaRPr lang="en-US" dirty="0" smtClean="0"/>
          </a:p>
          <a:p>
            <a:pPr lvl="2"/>
            <a:r>
              <a:rPr lang="en-US" dirty="0" smtClean="0"/>
              <a:t>spin rotator settings </a:t>
            </a:r>
          </a:p>
          <a:p>
            <a:pPr lvl="2"/>
            <a:r>
              <a:rPr lang="en-US" dirty="0" smtClean="0"/>
              <a:t>proposal have this page on the </a:t>
            </a:r>
            <a:r>
              <a:rPr lang="en-US" dirty="0" err="1" smtClean="0"/>
              <a:t>polarimeter</a:t>
            </a:r>
            <a:r>
              <a:rPr lang="en-US" dirty="0" smtClean="0"/>
              <a:t> wiki page </a:t>
            </a:r>
            <a:r>
              <a:rPr lang="en-US" dirty="0" smtClean="0">
                <a:sym typeface="Wingdings"/>
              </a:rPr>
              <a:t> ELKE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Situation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1096447"/>
            <a:ext cx="6183716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 smtClean="0"/>
              <a:t>1 </a:t>
            </a:r>
            <a:r>
              <a:rPr lang="en-US" dirty="0"/>
              <a:t>+-+--+-++-+</a:t>
            </a:r>
            <a:r>
              <a:rPr lang="en-US" dirty="0" smtClean="0"/>
              <a:t>-  </a:t>
            </a:r>
            <a:r>
              <a:rPr lang="en-US" dirty="0"/>
              <a:t>also before 2012 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-+-++-+--+-+  also before 2012</a:t>
            </a:r>
          </a:p>
          <a:p>
            <a:r>
              <a:rPr lang="en-US" dirty="0" smtClean="0"/>
              <a:t>3 ++--++--++--</a:t>
            </a:r>
          </a:p>
          <a:p>
            <a:r>
              <a:rPr lang="en-US" dirty="0" smtClean="0"/>
              <a:t>4 --++--++--++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1 ++--++--++-</a:t>
            </a:r>
            <a:r>
              <a:rPr lang="en-US" dirty="0" smtClean="0"/>
              <a:t>-  also before 2012</a:t>
            </a:r>
            <a:endParaRPr lang="en-US" dirty="0"/>
          </a:p>
          <a:p>
            <a:r>
              <a:rPr lang="en-US" dirty="0"/>
              <a:t>2 --++--++--+</a:t>
            </a:r>
            <a:r>
              <a:rPr lang="en-US" dirty="0" smtClean="0"/>
              <a:t>+  also before 2012</a:t>
            </a: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+-+--+-++-+</a:t>
            </a:r>
            <a:r>
              <a:rPr lang="en-US" dirty="0" smtClean="0"/>
              <a:t>-</a:t>
            </a:r>
          </a:p>
          <a:p>
            <a:r>
              <a:rPr lang="en-US" dirty="0" smtClean="0"/>
              <a:t>4 </a:t>
            </a:r>
            <a:r>
              <a:rPr lang="en-US" dirty="0"/>
              <a:t>-+-++-+--+-+</a:t>
            </a:r>
          </a:p>
          <a:p>
            <a:endParaRPr lang="en-US" dirty="0" smtClean="0"/>
          </a:p>
          <a:p>
            <a:r>
              <a:rPr lang="en-US" dirty="0" smtClean="0"/>
              <a:t>we did collide</a:t>
            </a:r>
          </a:p>
          <a:p>
            <a:r>
              <a:rPr lang="en-US" dirty="0" smtClean="0"/>
              <a:t>P1: B1xY1      P5: B3xY3</a:t>
            </a:r>
          </a:p>
          <a:p>
            <a:r>
              <a:rPr lang="en-US" dirty="0" smtClean="0"/>
              <a:t>P2: B2xY1      P6: B3xY4</a:t>
            </a:r>
          </a:p>
          <a:p>
            <a:r>
              <a:rPr lang="en-US" dirty="0" smtClean="0"/>
              <a:t>P3: B1xY2      P7: B4:Y3</a:t>
            </a:r>
          </a:p>
          <a:p>
            <a:r>
              <a:rPr lang="en-US" dirty="0" smtClean="0"/>
              <a:t>P4: B2xY2      P8: B4:Y4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attention:</a:t>
            </a:r>
            <a:r>
              <a:rPr lang="en-US" dirty="0" smtClean="0"/>
              <a:t> P7: 38/39 missing in yellow, 78/79 in blue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2500" y="984250"/>
            <a:ext cx="40446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38/39 missing in blue</a:t>
            </a:r>
          </a:p>
          <a:p>
            <a:r>
              <a:rPr lang="en-US" dirty="0" smtClean="0"/>
              <a:t>bunch 78/79 missing in yellow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5730" y="1253076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37997" y="1350420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67747" y="1742014"/>
            <a:ext cx="8154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00FF00"/>
                </a:solidFill>
              </a:rPr>
              <a:t>++-+--+-+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36440" y="1841498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6200" y="677333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244970" y="1676395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29592" y="1185318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5734" y="2150589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</a:t>
            </a:r>
            <a:r>
              <a:rPr lang="en-US" sz="800" dirty="0" smtClean="0"/>
              <a:t>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--|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/>
              <a:t>-|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38004" y="2256400"/>
            <a:ext cx="7628894" cy="258921"/>
            <a:chOff x="730250" y="1765300"/>
            <a:chExt cx="7628894" cy="258921"/>
          </a:xfrm>
        </p:grpSpPr>
        <p:sp>
          <p:nvSpPr>
            <p:cNvPr id="78" name="TextBox 7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8204189" y="2099739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7067" y="2785534"/>
            <a:ext cx="803184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         Dropped Bunches                   Colliding bunches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5+/6-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6+/5-    STAR: 102x102   PHENIX: 107x107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</a:t>
            </a:r>
            <a:r>
              <a:rPr lang="en-US" dirty="0" smtClean="0"/>
              <a:t>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5+/6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>
                <a:solidFill>
                  <a:srgbClr val="FF00FF"/>
                </a:solidFill>
              </a:rPr>
              <a:t>P7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7+/4-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6+/5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5+/6-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6+/5-</a:t>
            </a:r>
            <a:r>
              <a:rPr lang="en-US" dirty="0"/>
              <a:t> </a:t>
            </a:r>
            <a:r>
              <a:rPr lang="en-US" dirty="0" smtClean="0"/>
              <a:t>   STAR</a:t>
            </a:r>
            <a:r>
              <a:rPr lang="en-US" dirty="0"/>
              <a:t>: 102x102   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6334" y="57912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59279" y="5027083"/>
            <a:ext cx="8342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00FF00"/>
                </a:solidFill>
              </a:rPr>
              <a:t>-+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-+-++-+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/>
              <a:t>|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0813" y="242571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43933" y="1212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23080" y="2971798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7883" y="2870214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46701" y="2041179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76213" y="1936750"/>
            <a:ext cx="8342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00FF00"/>
                </a:solidFill>
              </a:rPr>
              <a:t>-+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-+-++-+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/>
              <a:t>|</a:t>
            </a:r>
            <a:endParaRPr lang="en-US" sz="800" dirty="0"/>
          </a:p>
          <a:p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723080" y="2542118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69303" y="1530349"/>
            <a:ext cx="8342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00FF00"/>
                </a:solidFill>
              </a:rPr>
              <a:t>+-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+-+--+-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37997" y="1629832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50813" y="365761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16010" y="4212164"/>
            <a:ext cx="7664831" cy="258921"/>
            <a:chOff x="730250" y="1765300"/>
            <a:chExt cx="7664831" cy="258921"/>
          </a:xfrm>
        </p:grpSpPr>
        <p:sp>
          <p:nvSpPr>
            <p:cNvPr id="76" name="TextBox 75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50813" y="4110580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729532" y="5131512"/>
            <a:ext cx="7664831" cy="258921"/>
            <a:chOff x="730250" y="1765300"/>
            <a:chExt cx="7664831" cy="258921"/>
          </a:xfrm>
        </p:grpSpPr>
        <p:sp>
          <p:nvSpPr>
            <p:cNvPr id="90" name="TextBox 8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23080" y="3774018"/>
            <a:ext cx="7664831" cy="258921"/>
            <a:chOff x="730250" y="1765300"/>
            <a:chExt cx="7664831" cy="258921"/>
          </a:xfrm>
        </p:grpSpPr>
        <p:sp>
          <p:nvSpPr>
            <p:cNvPr id="104" name="TextBox 10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159279" y="4569882"/>
            <a:ext cx="8342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+-+--+-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727973" y="4669365"/>
            <a:ext cx="7664831" cy="258921"/>
            <a:chOff x="730250" y="1765300"/>
            <a:chExt cx="7664831" cy="258921"/>
          </a:xfrm>
        </p:grpSpPr>
        <p:sp>
          <p:nvSpPr>
            <p:cNvPr id="118" name="TextBox 1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48126" y="3657595"/>
            <a:ext cx="3257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C66"/>
                </a:solidFill>
              </a:rPr>
              <a:t>1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2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3</a:t>
            </a:r>
            <a:endParaRPr lang="en-US" dirty="0" smtClean="0">
              <a:solidFill>
                <a:srgbClr val="FFCC66"/>
              </a:solidFill>
            </a:endParaRPr>
          </a:p>
          <a:p>
            <a:endParaRPr lang="en-US" sz="1000" dirty="0" smtClean="0">
              <a:solidFill>
                <a:srgbClr val="FFCC66"/>
              </a:solidFill>
            </a:endParaRPr>
          </a:p>
          <a:p>
            <a:r>
              <a:rPr lang="en-US" dirty="0">
                <a:solidFill>
                  <a:srgbClr val="FFCC66"/>
                </a:solidFill>
              </a:rPr>
              <a:t>4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365058" y="1456261"/>
            <a:ext cx="3257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3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6334" y="57912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1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7000" y="385219"/>
            <a:ext cx="3900302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spin patterns per beam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Blue: </a:t>
            </a:r>
          </a:p>
          <a:p>
            <a:r>
              <a:rPr lang="en-US" dirty="0"/>
              <a:t>1  ++--++--++--  </a:t>
            </a:r>
          </a:p>
          <a:p>
            <a:r>
              <a:rPr lang="en-US" dirty="0"/>
              <a:t>2  --++--++--++</a:t>
            </a:r>
          </a:p>
          <a:p>
            <a:r>
              <a:rPr lang="en-US" dirty="0"/>
              <a:t>3a --++++----++++--</a:t>
            </a:r>
          </a:p>
          <a:p>
            <a:r>
              <a:rPr lang="en-US" dirty="0"/>
              <a:t>4a ++----++++----++</a:t>
            </a:r>
          </a:p>
          <a:p>
            <a:r>
              <a:rPr lang="en-US" dirty="0"/>
              <a:t>3b -++--++--++-</a:t>
            </a:r>
          </a:p>
          <a:p>
            <a:r>
              <a:rPr lang="en-US" dirty="0"/>
              <a:t>4b +--++--++--+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C66"/>
                </a:solidFill>
              </a:rPr>
              <a:t>Yellow:</a:t>
            </a:r>
          </a:p>
          <a:p>
            <a:r>
              <a:rPr lang="en-US" dirty="0"/>
              <a:t>1</a:t>
            </a:r>
            <a:r>
              <a:rPr lang="en-US" dirty="0" smtClean="0"/>
              <a:t>a --++++----++++--</a:t>
            </a:r>
          </a:p>
          <a:p>
            <a:r>
              <a:rPr lang="en-US" dirty="0"/>
              <a:t>2</a:t>
            </a:r>
            <a:r>
              <a:rPr lang="en-US" dirty="0" smtClean="0"/>
              <a:t>a ++----++++----++</a:t>
            </a:r>
          </a:p>
          <a:p>
            <a:r>
              <a:rPr lang="en-US" dirty="0"/>
              <a:t>1</a:t>
            </a:r>
            <a:r>
              <a:rPr lang="en-US" dirty="0" smtClean="0"/>
              <a:t>b -++--++--++-</a:t>
            </a:r>
          </a:p>
          <a:p>
            <a:r>
              <a:rPr lang="en-US" dirty="0"/>
              <a:t>2</a:t>
            </a:r>
            <a:r>
              <a:rPr lang="en-US" dirty="0" smtClean="0"/>
              <a:t>b +--++--++--+</a:t>
            </a:r>
          </a:p>
          <a:p>
            <a:pPr marL="342900" indent="-342900">
              <a:buAutoNum type="arabicPlain" startAt="3"/>
            </a:pPr>
            <a:r>
              <a:rPr lang="en-US" dirty="0" smtClean="0"/>
              <a:t>+</a:t>
            </a:r>
            <a:r>
              <a:rPr lang="en-US" dirty="0"/>
              <a:t>+--++--++--  </a:t>
            </a:r>
          </a:p>
          <a:p>
            <a:pPr marL="342900" indent="-342900">
              <a:buAutoNum type="arabicPlain" startAt="4"/>
            </a:pPr>
            <a:r>
              <a:rPr lang="en-US" dirty="0" smtClean="0"/>
              <a:t>-</a:t>
            </a:r>
            <a:r>
              <a:rPr lang="en-US" dirty="0"/>
              <a:t>-++--++--++</a:t>
            </a:r>
          </a:p>
          <a:p>
            <a:endParaRPr lang="en-US" dirty="0" smtClean="0"/>
          </a:p>
          <a:p>
            <a:r>
              <a:rPr lang="en-US" dirty="0" smtClean="0"/>
              <a:t>we will collide</a:t>
            </a:r>
          </a:p>
          <a:p>
            <a:r>
              <a:rPr lang="en-US" dirty="0" smtClean="0"/>
              <a:t>P1: B1xY1a/b      P5: B3a/bxY3</a:t>
            </a:r>
          </a:p>
          <a:p>
            <a:r>
              <a:rPr lang="en-US" dirty="0" smtClean="0"/>
              <a:t>P2: B2xY1a/b      P6: B3a/bxY4</a:t>
            </a:r>
          </a:p>
          <a:p>
            <a:r>
              <a:rPr lang="en-US" dirty="0" smtClean="0"/>
              <a:t>P3: B1xY2a/b      P7: B4a/b:Y3</a:t>
            </a:r>
          </a:p>
          <a:p>
            <a:r>
              <a:rPr lang="en-US" dirty="0" smtClean="0"/>
              <a:t>P4: B2xY2a/b      P8: B4a/b:Y4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9500" y="713317"/>
            <a:ext cx="40446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else:</a:t>
            </a:r>
          </a:p>
          <a:p>
            <a:r>
              <a:rPr lang="en-US" dirty="0" smtClean="0"/>
              <a:t>360 buckets, every 3</a:t>
            </a:r>
            <a:r>
              <a:rPr lang="en-US" baseline="30000" dirty="0" smtClean="0"/>
              <a:t>rd</a:t>
            </a:r>
            <a:r>
              <a:rPr lang="en-US" dirty="0" smtClean="0"/>
              <a:t> filled </a:t>
            </a:r>
          </a:p>
          <a:p>
            <a:r>
              <a:rPr lang="en-US" dirty="0" smtClean="0">
                <a:sym typeface="Wingdings"/>
              </a:rPr>
              <a:t> 120 bunches</a:t>
            </a:r>
            <a:endParaRPr lang="en-US" dirty="0" smtClean="0"/>
          </a:p>
          <a:p>
            <a:r>
              <a:rPr lang="en-US" dirty="0" smtClean="0"/>
              <a:t>aboard gaps aligned in PHENIX</a:t>
            </a:r>
          </a:p>
          <a:p>
            <a:r>
              <a:rPr lang="en-US" dirty="0" smtClean="0"/>
              <a:t>               anti-aligned in STAR </a:t>
            </a:r>
          </a:p>
          <a:p>
            <a:r>
              <a:rPr lang="en-US" dirty="0" smtClean="0"/>
              <a:t>bunch 70/71 empty in blue</a:t>
            </a:r>
          </a:p>
          <a:p>
            <a:r>
              <a:rPr lang="en-US" dirty="0" smtClean="0"/>
              <a:t>bunch </a:t>
            </a:r>
            <a:r>
              <a:rPr lang="en-US" dirty="0"/>
              <a:t>3</a:t>
            </a:r>
            <a:r>
              <a:rPr lang="en-US" dirty="0" smtClean="0"/>
              <a:t>0/31 empty in yellow </a:t>
            </a:r>
          </a:p>
          <a:p>
            <a:r>
              <a:rPr lang="en-US" dirty="0"/>
              <a:t> </a:t>
            </a:r>
            <a:r>
              <a:rPr lang="en-US" dirty="0" smtClean="0"/>
              <a:t>      (fixed for e-</a:t>
            </a:r>
            <a:r>
              <a:rPr lang="en-US" dirty="0" err="1" smtClean="0"/>
              <a:t>Lense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270499" y="3354916"/>
            <a:ext cx="2571750" cy="2423583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7842" y="301624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IP12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234" y="5782732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IP-6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81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066" y="3380316"/>
            <a:ext cx="1371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IP-10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7966" y="3363381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IP-2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1784" y="5410198"/>
            <a:ext cx="1121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IP-8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1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6067" y="5422898"/>
            <a:ext cx="1246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IP-4 </a:t>
            </a:r>
            <a:r>
              <a:rPr lang="en-US" sz="1600" dirty="0" smtClean="0">
                <a:solidFill>
                  <a:srgbClr val="0000FF"/>
                </a:solidFill>
              </a:rPr>
              <a:t>1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FFCC66"/>
                </a:solidFill>
              </a:rPr>
              <a:t>41</a:t>
            </a:r>
            <a:endParaRPr lang="en-US" sz="1600" dirty="0">
              <a:solidFill>
                <a:srgbClr val="FFCC66"/>
              </a:solidFill>
            </a:endParaRPr>
          </a:p>
        </p:txBody>
      </p:sp>
      <p:cxnSp>
        <p:nvCxnSpPr>
          <p:cNvPr id="18" name="Straight Connector 17"/>
          <p:cNvCxnSpPr>
            <a:stCxn id="10" idx="0"/>
            <a:endCxn id="12" idx="0"/>
          </p:cNvCxnSpPr>
          <p:nvPr/>
        </p:nvCxnSpPr>
        <p:spPr bwMode="auto">
          <a:xfrm>
            <a:off x="6556374" y="3354916"/>
            <a:ext cx="40088" cy="24278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2"/>
            <a:endCxn id="10" idx="6"/>
          </p:cNvCxnSpPr>
          <p:nvPr/>
        </p:nvCxnSpPr>
        <p:spPr bwMode="auto">
          <a:xfrm>
            <a:off x="5270499" y="4566708"/>
            <a:ext cx="2571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7"/>
            <a:endCxn id="10" idx="3"/>
          </p:cNvCxnSpPr>
          <p:nvPr/>
        </p:nvCxnSpPr>
        <p:spPr bwMode="auto">
          <a:xfrm flipH="1"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1"/>
            <a:endCxn id="10" idx="5"/>
          </p:cNvCxnSpPr>
          <p:nvPr/>
        </p:nvCxnSpPr>
        <p:spPr bwMode="auto">
          <a:xfrm>
            <a:off x="5647123" y="3709842"/>
            <a:ext cx="1818502" cy="17137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54816" y="5767917"/>
            <a:ext cx="168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00FF"/>
                </a:solidFill>
              </a:rPr>
              <a:t>blue clockwise</a:t>
            </a:r>
          </a:p>
          <a:p>
            <a:pPr algn="r"/>
            <a:r>
              <a:rPr lang="en-US" sz="1000" dirty="0" smtClean="0">
                <a:solidFill>
                  <a:srgbClr val="FFCC66"/>
                </a:solidFill>
              </a:rPr>
              <a:t>yellow counter clockwise</a:t>
            </a:r>
            <a:endParaRPr lang="en-US" sz="1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Spin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3094" y="812804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50813" y="704850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761811" y="2171689"/>
            <a:ext cx="7664831" cy="258921"/>
            <a:chOff x="730250" y="1765300"/>
            <a:chExt cx="7664831" cy="258921"/>
          </a:xfrm>
        </p:grpSpPr>
        <p:sp>
          <p:nvSpPr>
            <p:cNvPr id="18" name="TextBox 1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91561" y="1214973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753344" y="1749070"/>
            <a:ext cx="7664831" cy="258921"/>
            <a:chOff x="730250" y="1765300"/>
            <a:chExt cx="7664831" cy="258921"/>
          </a:xfrm>
        </p:grpSpPr>
        <p:sp>
          <p:nvSpPr>
            <p:cNvPr id="33" name="TextBox 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83094" y="167004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753344" y="903811"/>
            <a:ext cx="7664831" cy="258921"/>
            <a:chOff x="730250" y="1765300"/>
            <a:chExt cx="7664831" cy="258921"/>
          </a:xfrm>
        </p:grpSpPr>
        <p:sp>
          <p:nvSpPr>
            <p:cNvPr id="47" name="TextBox 46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84648" y="2063727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++----+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61809" y="1308090"/>
            <a:ext cx="7664831" cy="258921"/>
            <a:chOff x="730250" y="1765300"/>
            <a:chExt cx="7664831" cy="258921"/>
          </a:xfrm>
        </p:grpSpPr>
        <p:sp>
          <p:nvSpPr>
            <p:cNvPr id="61" name="TextBox 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8329605" y="798270"/>
            <a:ext cx="91692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  5+6-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2  6+5-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3a 5+6-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4a 6+5-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3b 6+5-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0000FF"/>
                </a:solidFill>
              </a:rPr>
              <a:t>4b 5+6-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74627" y="2512460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-++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00FF00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00FF00"/>
                </a:solidFill>
              </a:rPr>
              <a:t>--+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--++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83088" y="2952738"/>
            <a:ext cx="82801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 smtClean="0">
                <a:solidFill>
                  <a:srgbClr val="00FF00"/>
                </a:solidFill>
              </a:rPr>
              <a:t>++--++--+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744877" y="2620421"/>
            <a:ext cx="7664831" cy="258921"/>
            <a:chOff x="730250" y="1765300"/>
            <a:chExt cx="7664831" cy="258921"/>
          </a:xfrm>
        </p:grpSpPr>
        <p:sp>
          <p:nvSpPr>
            <p:cNvPr id="135" name="TextBox 134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53342" y="3052222"/>
            <a:ext cx="7664831" cy="258921"/>
            <a:chOff x="730250" y="1765300"/>
            <a:chExt cx="7664831" cy="258921"/>
          </a:xfrm>
        </p:grpSpPr>
        <p:sp>
          <p:nvSpPr>
            <p:cNvPr id="148" name="TextBox 14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44877" y="4195222"/>
            <a:ext cx="7664831" cy="258921"/>
            <a:chOff x="730250" y="1765300"/>
            <a:chExt cx="7664831" cy="258921"/>
          </a:xfrm>
        </p:grpSpPr>
        <p:sp>
          <p:nvSpPr>
            <p:cNvPr id="161" name="TextBox 16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6410" y="3772603"/>
            <a:ext cx="7664831" cy="258921"/>
            <a:chOff x="730250" y="1765300"/>
            <a:chExt cx="7664831" cy="258921"/>
          </a:xfrm>
        </p:grpSpPr>
        <p:sp>
          <p:nvSpPr>
            <p:cNvPr id="174" name="TextBox 173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166160" y="3693580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187" name="TextBox 186"/>
          <p:cNvSpPr txBox="1"/>
          <p:nvPr/>
        </p:nvSpPr>
        <p:spPr>
          <a:xfrm>
            <a:off x="167714" y="4087260"/>
            <a:ext cx="83444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++++|</a:t>
            </a:r>
            <a:r>
              <a:rPr lang="en-US" sz="800" dirty="0" smtClean="0">
                <a:solidFill>
                  <a:srgbClr val="322F31"/>
                </a:solidFill>
              </a:rPr>
              <a:t>----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++----+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8270338" y="3653958"/>
            <a:ext cx="91692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C66"/>
                </a:solidFill>
              </a:rPr>
              <a:t>1a 5+</a:t>
            </a:r>
            <a:r>
              <a:rPr lang="en-US" sz="1400" dirty="0">
                <a:solidFill>
                  <a:srgbClr val="FFCC66"/>
                </a:solidFill>
              </a:rPr>
              <a:t>6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 smtClean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2a </a:t>
            </a:r>
            <a:r>
              <a:rPr lang="en-US" sz="1400" dirty="0">
                <a:solidFill>
                  <a:srgbClr val="FFCC66"/>
                </a:solidFill>
              </a:rPr>
              <a:t>6</a:t>
            </a:r>
            <a:r>
              <a:rPr lang="en-US" sz="1400" dirty="0" smtClean="0">
                <a:solidFill>
                  <a:srgbClr val="FFCC66"/>
                </a:solidFill>
              </a:rPr>
              <a:t>+</a:t>
            </a:r>
            <a:r>
              <a:rPr lang="en-US" sz="1400" dirty="0">
                <a:solidFill>
                  <a:srgbClr val="FFCC66"/>
                </a:solidFill>
              </a:rPr>
              <a:t>5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1b 6+</a:t>
            </a:r>
            <a:r>
              <a:rPr lang="en-US" sz="1400" dirty="0">
                <a:solidFill>
                  <a:srgbClr val="FFCC66"/>
                </a:solidFill>
              </a:rPr>
              <a:t>5</a:t>
            </a:r>
            <a:r>
              <a:rPr lang="en-US" sz="1400" dirty="0" smtClean="0">
                <a:solidFill>
                  <a:srgbClr val="FFCC66"/>
                </a:solidFill>
              </a:rPr>
              <a:t>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2b </a:t>
            </a:r>
            <a:r>
              <a:rPr lang="en-US" sz="1400" dirty="0">
                <a:solidFill>
                  <a:srgbClr val="FFCC66"/>
                </a:solidFill>
              </a:rPr>
              <a:t>5</a:t>
            </a:r>
            <a:r>
              <a:rPr lang="en-US" sz="1400" dirty="0" smtClean="0">
                <a:solidFill>
                  <a:srgbClr val="FFCC66"/>
                </a:solidFill>
              </a:rPr>
              <a:t>+6-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3  5+6-</a:t>
            </a:r>
          </a:p>
          <a:p>
            <a:endParaRPr lang="en-US" sz="1400" dirty="0">
              <a:solidFill>
                <a:srgbClr val="FFCC66"/>
              </a:solidFill>
            </a:endParaRPr>
          </a:p>
          <a:p>
            <a:r>
              <a:rPr lang="en-US" sz="1400" dirty="0" smtClean="0">
                <a:solidFill>
                  <a:srgbClr val="FFCC66"/>
                </a:solidFill>
              </a:rPr>
              <a:t>4  6+5-</a:t>
            </a:r>
            <a:endParaRPr lang="en-US" sz="1400" dirty="0">
              <a:solidFill>
                <a:srgbClr val="FFCC66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57693" y="4535993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-++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00FF00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00FF00"/>
                </a:solidFill>
              </a:rPr>
              <a:t>--+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--++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66154" y="4976271"/>
            <a:ext cx="82801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-|-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+|+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-|-</a:t>
            </a:r>
            <a:r>
              <a:rPr lang="en-US" sz="800" dirty="0" smtClean="0">
                <a:solidFill>
                  <a:srgbClr val="00FF00"/>
                </a:solidFill>
              </a:rPr>
              <a:t>++--++--+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727943" y="4643954"/>
            <a:ext cx="7664831" cy="258921"/>
            <a:chOff x="730250" y="1765300"/>
            <a:chExt cx="7664831" cy="258921"/>
          </a:xfrm>
        </p:grpSpPr>
        <p:sp>
          <p:nvSpPr>
            <p:cNvPr id="192" name="TextBox 191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36408" y="5075755"/>
            <a:ext cx="7664831" cy="258921"/>
            <a:chOff x="730250" y="1765300"/>
            <a:chExt cx="7664831" cy="258921"/>
          </a:xfrm>
        </p:grpSpPr>
        <p:sp>
          <p:nvSpPr>
            <p:cNvPr id="205" name="TextBox 204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174627" y="5392663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83094" y="5794832"/>
            <a:ext cx="830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-|+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+--++--++</a:t>
            </a:r>
            <a:r>
              <a:rPr lang="en-US" sz="800" dirty="0" smtClean="0">
                <a:solidFill>
                  <a:srgbClr val="FF00FF"/>
                </a:solidFill>
              </a:rPr>
              <a:t>|</a:t>
            </a:r>
            <a:endParaRPr lang="en-US" sz="800" dirty="0"/>
          </a:p>
        </p:txBody>
      </p:sp>
      <p:grpSp>
        <p:nvGrpSpPr>
          <p:cNvPr id="219" name="Group 218"/>
          <p:cNvGrpSpPr/>
          <p:nvPr/>
        </p:nvGrpSpPr>
        <p:grpSpPr>
          <a:xfrm>
            <a:off x="744877" y="5483670"/>
            <a:ext cx="7664831" cy="258921"/>
            <a:chOff x="730250" y="1765300"/>
            <a:chExt cx="7664831" cy="258921"/>
          </a:xfrm>
        </p:grpSpPr>
        <p:sp>
          <p:nvSpPr>
            <p:cNvPr id="220" name="TextBox 219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53342" y="5887949"/>
            <a:ext cx="7664831" cy="258921"/>
            <a:chOff x="730250" y="1765300"/>
            <a:chExt cx="7664831" cy="258921"/>
          </a:xfrm>
        </p:grpSpPr>
        <p:sp>
          <p:nvSpPr>
            <p:cNvPr id="233" name="TextBox 232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150813" y="6219309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5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013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214" y="1854205"/>
            <a:ext cx="84048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 smtClean="0"/>
              <a:t>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</a:t>
            </a:r>
            <a:r>
              <a:rPr lang="en-US" sz="800" dirty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FF00FF"/>
                </a:solidFill>
              </a:rPr>
              <a:t>++|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-++--++--</a:t>
            </a:r>
            <a:r>
              <a:rPr lang="en-US" sz="800" dirty="0" smtClean="0"/>
              <a:t>|</a:t>
            </a:r>
            <a:endParaRPr lang="en-US" sz="800" dirty="0">
              <a:solidFill>
                <a:srgbClr val="FF00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50813" y="1229784"/>
            <a:ext cx="83439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746464" y="1945212"/>
            <a:ext cx="7664831" cy="258921"/>
            <a:chOff x="730250" y="1765300"/>
            <a:chExt cx="7664831" cy="258921"/>
          </a:xfrm>
        </p:grpSpPr>
        <p:sp>
          <p:nvSpPr>
            <p:cNvPr id="8" name="TextBox 7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9530" y="1351121"/>
            <a:ext cx="7664831" cy="258921"/>
            <a:chOff x="730250" y="1765300"/>
            <a:chExt cx="7664831" cy="258921"/>
          </a:xfrm>
        </p:grpSpPr>
        <p:sp>
          <p:nvSpPr>
            <p:cNvPr id="21" name="TextBox 20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906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105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30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11450" y="17653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50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70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48450" y="177165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215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7560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9280" y="1475306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 smtClean="0">
                <a:solidFill>
                  <a:srgbClr val="322F31"/>
                </a:solidFill>
              </a:rPr>
              <a:t>----|</a:t>
            </a:r>
            <a:r>
              <a:rPr lang="en-US" sz="800" dirty="0" smtClean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322F31"/>
                </a:solidFill>
              </a:rPr>
              <a:t>--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322F31"/>
                </a:solidFill>
              </a:rPr>
              <a:t>--|-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/>
              <a:t>-</a:t>
            </a:r>
            <a:r>
              <a:rPr lang="en-US" sz="800" dirty="0" smtClean="0"/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167747" y="2262721"/>
            <a:ext cx="8217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>
                <a:solidFill>
                  <a:srgbClr val="322F31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-|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FF00FF"/>
                </a:solidFill>
              </a:rPr>
              <a:t>++</a:t>
            </a:r>
            <a:r>
              <a:rPr lang="en-US" sz="800" dirty="0" smtClean="0">
                <a:solidFill>
                  <a:srgbClr val="FF00FF"/>
                </a:solidFill>
              </a:rPr>
              <a:t>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</a:t>
            </a:r>
            <a:r>
              <a:rPr lang="en-US" sz="800" dirty="0" smtClean="0">
                <a:solidFill>
                  <a:srgbClr val="FF00FF"/>
                </a:solidFill>
              </a:rPr>
              <a:t>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 smtClean="0">
                <a:solidFill>
                  <a:srgbClr val="FF00FF"/>
                </a:solidFill>
              </a:rPr>
              <a:t>+|</a:t>
            </a:r>
            <a:r>
              <a:rPr lang="en-US" sz="800" dirty="0" smtClean="0">
                <a:solidFill>
                  <a:srgbClr val="322F31"/>
                </a:solidFill>
              </a:rPr>
              <a:t>-</a:t>
            </a:r>
            <a:r>
              <a:rPr lang="en-US" sz="800" dirty="0">
                <a:solidFill>
                  <a:srgbClr val="00FF00"/>
                </a:solidFill>
              </a:rPr>
              <a:t>---+++</a:t>
            </a:r>
            <a:r>
              <a:rPr lang="en-US" sz="800" dirty="0" smtClean="0">
                <a:solidFill>
                  <a:srgbClr val="00FF00"/>
                </a:solidFill>
              </a:rPr>
              <a:t>+</a:t>
            </a:r>
            <a:r>
              <a:rPr lang="en-US" sz="800" dirty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00FF00"/>
                </a:solidFill>
              </a:rPr>
              <a:t>-</a:t>
            </a:r>
            <a:r>
              <a:rPr lang="en-US" sz="800" dirty="0" smtClean="0">
                <a:solidFill>
                  <a:srgbClr val="322F31"/>
                </a:solidFill>
              </a:rPr>
              <a:t>|</a:t>
            </a:r>
            <a:r>
              <a:rPr lang="en-US" sz="800" dirty="0"/>
              <a:t>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</a:t>
            </a:r>
            <a:r>
              <a:rPr lang="en-US" sz="800" dirty="0">
                <a:solidFill>
                  <a:srgbClr val="00FF00"/>
                </a:solidFill>
              </a:rPr>
              <a:t>+|-</a:t>
            </a:r>
            <a:r>
              <a:rPr lang="en-US" sz="800" dirty="0">
                <a:solidFill>
                  <a:srgbClr val="322F31"/>
                </a:solidFill>
              </a:rPr>
              <a:t>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----|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++|++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++++|</a:t>
            </a:r>
            <a:r>
              <a:rPr lang="en-US" sz="800" dirty="0">
                <a:solidFill>
                  <a:srgbClr val="322F31"/>
                </a:solidFill>
              </a:rPr>
              <a:t>----</a:t>
            </a:r>
            <a:r>
              <a:rPr lang="en-US" sz="800" dirty="0">
                <a:solidFill>
                  <a:srgbClr val="FF00FF"/>
                </a:solidFill>
              </a:rPr>
              <a:t>++++</a:t>
            </a:r>
            <a:r>
              <a:rPr lang="en-US" sz="800" dirty="0">
                <a:solidFill>
                  <a:srgbClr val="322F31"/>
                </a:solidFill>
              </a:rPr>
              <a:t>--|</a:t>
            </a:r>
            <a:endParaRPr lang="en-US" sz="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738004" y="2358004"/>
            <a:ext cx="7628894" cy="258921"/>
            <a:chOff x="730250" y="1765300"/>
            <a:chExt cx="7628894" cy="258921"/>
          </a:xfrm>
        </p:grpSpPr>
        <p:sp>
          <p:nvSpPr>
            <p:cNvPr id="49" name="TextBox 48"/>
            <p:cNvSpPr txBox="1"/>
            <p:nvPr/>
          </p:nvSpPr>
          <p:spPr>
            <a:xfrm>
              <a:off x="7302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90</a:t>
              </a:r>
              <a:endParaRPr lang="en-US" sz="1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906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51050" y="17780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110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11450" y="1765300"/>
              <a:ext cx="4194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120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782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86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99000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6575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2500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90785" y="177165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6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5418" y="1778000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017935" y="1769533"/>
              <a:ext cx="34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8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50813" y="872066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P1: as example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256581" y="1769530"/>
            <a:ext cx="64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29592" y="1227649"/>
            <a:ext cx="1007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PHENIX</a:t>
            </a:r>
            <a:endParaRPr lang="en-US" sz="1600" dirty="0">
              <a:solidFill>
                <a:srgbClr val="FFCC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04189" y="2192872"/>
            <a:ext cx="790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C66"/>
                </a:solidFill>
              </a:rPr>
              <a:t>Yellow</a:t>
            </a:r>
          </a:p>
          <a:p>
            <a:r>
              <a:rPr lang="en-US" sz="1600" dirty="0" smtClean="0">
                <a:solidFill>
                  <a:srgbClr val="FFCC66"/>
                </a:solidFill>
              </a:rPr>
              <a:t>STAR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7067" y="2946401"/>
            <a:ext cx="861343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Dropped </a:t>
            </a:r>
            <a:r>
              <a:rPr lang="en-US" dirty="0">
                <a:solidFill>
                  <a:srgbClr val="008000"/>
                </a:solidFill>
              </a:rPr>
              <a:t>Bunches                   Colliding </a:t>
            </a:r>
            <a:r>
              <a:rPr lang="en-US" dirty="0" smtClean="0">
                <a:solidFill>
                  <a:srgbClr val="008000"/>
                </a:solidFill>
              </a:rPr>
              <a:t>bunches</a:t>
            </a:r>
          </a:p>
          <a:p>
            <a:r>
              <a:rPr lang="en-US" dirty="0" smtClean="0"/>
              <a:t>P1:     </a:t>
            </a:r>
            <a:r>
              <a:rPr lang="en-US" dirty="0" smtClean="0">
                <a:solidFill>
                  <a:srgbClr val="FFCC66"/>
                </a:solidFill>
              </a:rPr>
              <a:t>Y:</a:t>
            </a:r>
            <a:r>
              <a:rPr lang="en-US" dirty="0" smtClean="0"/>
              <a:t> 5+/6- </a:t>
            </a:r>
            <a:r>
              <a:rPr lang="en-US" dirty="0"/>
              <a:t>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B:</a:t>
            </a:r>
            <a:r>
              <a:rPr lang="en-US" dirty="0" smtClean="0"/>
              <a:t> 5+/6-    STAR: 100x100   PHENIX: 107x107</a:t>
            </a:r>
          </a:p>
          <a:p>
            <a:r>
              <a:rPr lang="en-US" dirty="0" smtClean="0"/>
              <a:t>P2:     </a:t>
            </a:r>
            <a:r>
              <a:rPr lang="en-US" dirty="0" smtClean="0">
                <a:solidFill>
                  <a:srgbClr val="FFCC66"/>
                </a:solidFill>
              </a:rPr>
              <a:t>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/>
              <a:t>6</a:t>
            </a:r>
            <a:r>
              <a:rPr lang="en-US" dirty="0" smtClean="0"/>
              <a:t>+/5-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</a:t>
            </a:r>
          </a:p>
          <a:p>
            <a:r>
              <a:rPr lang="en-US" dirty="0" smtClean="0"/>
              <a:t>P3:</a:t>
            </a:r>
            <a:r>
              <a:rPr lang="en-US" dirty="0" smtClean="0">
                <a:solidFill>
                  <a:srgbClr val="FFCC66"/>
                </a:solidFill>
              </a:rPr>
              <a:t>     Y</a:t>
            </a:r>
            <a:r>
              <a:rPr lang="en-US" dirty="0">
                <a:solidFill>
                  <a:srgbClr val="FFCC66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5+/6-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r>
              <a:rPr lang="en-US" dirty="0" smtClean="0"/>
              <a:t>P4: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</a:t>
            </a:r>
            <a:r>
              <a:rPr lang="en-US" dirty="0" smtClean="0"/>
              <a:t>6+/5- </a:t>
            </a:r>
            <a:r>
              <a:rPr lang="en-US" dirty="0"/>
              <a:t>5</a:t>
            </a:r>
            <a:r>
              <a:rPr lang="en-US" dirty="0" smtClean="0"/>
              <a:t>+/6-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6</a:t>
            </a:r>
            <a:r>
              <a:rPr lang="en-US" dirty="0" smtClean="0"/>
              <a:t>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</a:p>
          <a:p>
            <a:endParaRPr lang="en-US" dirty="0"/>
          </a:p>
          <a:p>
            <a:r>
              <a:rPr lang="en-US" dirty="0" smtClean="0"/>
              <a:t>P5: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5+/6- 6+/5-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P6: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</a:t>
            </a:r>
            <a:r>
              <a:rPr lang="en-US" dirty="0" smtClean="0"/>
              <a:t>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5+/6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6+/5-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       </a:t>
            </a:r>
            <a:endParaRPr lang="en-US" dirty="0"/>
          </a:p>
          <a:p>
            <a:r>
              <a:rPr lang="en-US" dirty="0" smtClean="0"/>
              <a:t>P7: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5</a:t>
            </a:r>
            <a:r>
              <a:rPr lang="en-US" dirty="0" smtClean="0"/>
              <a:t>+/6-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6+/5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5+/6-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  <a:p>
            <a:r>
              <a:rPr lang="en-US" dirty="0" smtClean="0"/>
              <a:t>P8:</a:t>
            </a:r>
            <a:r>
              <a:rPr lang="en-US" dirty="0" smtClean="0">
                <a:solidFill>
                  <a:srgbClr val="FFCC66"/>
                </a:solidFill>
              </a:rPr>
              <a:t>     </a:t>
            </a:r>
            <a:r>
              <a:rPr lang="en-US" dirty="0">
                <a:solidFill>
                  <a:srgbClr val="FFCC66"/>
                </a:solidFill>
              </a:rPr>
              <a:t>Y:</a:t>
            </a:r>
            <a:r>
              <a:rPr lang="en-US" dirty="0"/>
              <a:t> 6</a:t>
            </a:r>
            <a:r>
              <a:rPr lang="en-US" dirty="0" smtClean="0"/>
              <a:t>+/5- </a:t>
            </a:r>
            <a:r>
              <a:rPr lang="en-US" dirty="0">
                <a:solidFill>
                  <a:srgbClr val="0000FF"/>
                </a:solidFill>
              </a:rPr>
              <a:t>B:</a:t>
            </a:r>
            <a:r>
              <a:rPr lang="en-US" dirty="0"/>
              <a:t> </a:t>
            </a:r>
            <a:r>
              <a:rPr lang="en-US" dirty="0" smtClean="0"/>
              <a:t>6+/5-</a:t>
            </a:r>
            <a:r>
              <a:rPr lang="en-US" dirty="0"/>
              <a:t> 5</a:t>
            </a:r>
            <a:r>
              <a:rPr lang="en-US" dirty="0" smtClean="0"/>
              <a:t>+/6-    STAR</a:t>
            </a:r>
            <a:r>
              <a:rPr lang="en-US" dirty="0"/>
              <a:t>: </a:t>
            </a:r>
            <a:r>
              <a:rPr lang="en-US" dirty="0" smtClean="0"/>
              <a:t>100x100   </a:t>
            </a:r>
            <a:r>
              <a:rPr lang="en-US" dirty="0"/>
              <a:t>PHENIX: </a:t>
            </a:r>
            <a:r>
              <a:rPr lang="en-US" dirty="0" smtClean="0"/>
              <a:t>107x107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4734" y="6019800"/>
            <a:ext cx="360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green bunches: </a:t>
            </a:r>
            <a:r>
              <a:rPr lang="en-US" dirty="0" smtClean="0"/>
              <a:t>empty bunches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0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609603"/>
            <a:ext cx="9144000" cy="5410200"/>
          </a:xfrm>
        </p:spPr>
        <p:txBody>
          <a:bodyPr/>
          <a:lstStyle/>
          <a:p>
            <a:r>
              <a:rPr lang="en-US" dirty="0" smtClean="0"/>
              <a:t>spin </a:t>
            </a:r>
            <a:r>
              <a:rPr lang="en-US" dirty="0"/>
              <a:t>patterns 1 and 2 in combination with patterns 3b and 4b 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/>
              <a:t>result </a:t>
            </a:r>
            <a:r>
              <a:rPr lang="en-US" dirty="0" smtClean="0"/>
              <a:t>in always </a:t>
            </a:r>
            <a:r>
              <a:rPr lang="en-US" dirty="0"/>
              <a:t>same or always opposite </a:t>
            </a:r>
            <a:r>
              <a:rPr lang="en-US" dirty="0" err="1"/>
              <a:t>helicity</a:t>
            </a:r>
            <a:r>
              <a:rPr lang="en-US" dirty="0"/>
              <a:t> patterns in </a:t>
            </a:r>
            <a:r>
              <a:rPr lang="en-US" dirty="0" smtClean="0"/>
              <a:t>either even or </a:t>
            </a:r>
            <a:r>
              <a:rPr lang="en-US" dirty="0"/>
              <a:t>odd bunch crossings. </a:t>
            </a:r>
            <a:endParaRPr lang="en-US" dirty="0" smtClean="0"/>
          </a:p>
          <a:p>
            <a:pPr lvl="2"/>
            <a:r>
              <a:rPr lang="en-US" dirty="0" smtClean="0"/>
              <a:t>would </a:t>
            </a:r>
            <a:r>
              <a:rPr lang="en-US" dirty="0"/>
              <a:t>not be able to calculate asymmetries separately for even </a:t>
            </a:r>
            <a:r>
              <a:rPr lang="en-US" dirty="0" smtClean="0"/>
              <a:t>and odd crossings </a:t>
            </a:r>
            <a:r>
              <a:rPr lang="en-US" dirty="0"/>
              <a:t>on a fill-by-fill basis. </a:t>
            </a:r>
            <a:endParaRPr lang="en-US" dirty="0" smtClean="0"/>
          </a:p>
          <a:p>
            <a:pPr lvl="2" indent="-285750">
              <a:buFont typeface="Wingdings" charset="0"/>
              <a:buChar char="à"/>
            </a:pPr>
            <a:r>
              <a:rPr lang="en-US" dirty="0" smtClean="0"/>
              <a:t>don’t want patterns </a:t>
            </a:r>
            <a:r>
              <a:rPr lang="en-US" dirty="0"/>
              <a:t>3b and </a:t>
            </a:r>
            <a:r>
              <a:rPr lang="en-US" dirty="0" smtClean="0"/>
              <a:t>4b</a:t>
            </a:r>
          </a:p>
          <a:p>
            <a:r>
              <a:rPr lang="en-US" dirty="0" smtClean="0"/>
              <a:t>spin </a:t>
            </a:r>
            <a:r>
              <a:rPr lang="en-US" dirty="0"/>
              <a:t>patterns 1 and 2 in combination with patterns </a:t>
            </a:r>
            <a:r>
              <a:rPr lang="en-US" dirty="0" smtClean="0"/>
              <a:t>alternative 2013 3 </a:t>
            </a:r>
            <a:r>
              <a:rPr lang="en-US" dirty="0"/>
              <a:t>and </a:t>
            </a:r>
            <a:r>
              <a:rPr lang="en-US" dirty="0" smtClean="0"/>
              <a:t>4 does not </a:t>
            </a:r>
            <a:r>
              <a:rPr lang="en-US" dirty="0" smtClean="0"/>
              <a:t>work (see backup)</a:t>
            </a:r>
            <a:endParaRPr lang="en-US" dirty="0"/>
          </a:p>
          <a:p>
            <a:pPr lvl="1"/>
            <a:r>
              <a:rPr lang="en-US" dirty="0" smtClean="0"/>
              <a:t>reason do not drop equal </a:t>
            </a:r>
            <a:r>
              <a:rPr lang="en-US" dirty="0"/>
              <a:t>numbers of + and – bunches </a:t>
            </a:r>
            <a:endParaRPr lang="en-US" dirty="0" smtClean="0"/>
          </a:p>
          <a:p>
            <a:pPr lvl="2"/>
            <a:r>
              <a:rPr lang="en-US" dirty="0" smtClean="0"/>
              <a:t>not changeable as e-</a:t>
            </a:r>
            <a:r>
              <a:rPr lang="en-US" dirty="0" err="1" smtClean="0"/>
              <a:t>Lense</a:t>
            </a:r>
            <a:r>
              <a:rPr lang="en-US" dirty="0" smtClean="0"/>
              <a:t> needs bunch 30/31 in yellow empty</a:t>
            </a:r>
          </a:p>
          <a:p>
            <a:pPr lvl="2"/>
            <a:endParaRPr lang="en-US" dirty="0" smtClean="0"/>
          </a:p>
          <a:p>
            <a:r>
              <a:rPr lang="en-US" dirty="0"/>
              <a:t>spin patterns 1 and 2 in combination with patterns 3a and 4a works</a:t>
            </a:r>
          </a:p>
          <a:p>
            <a:pPr lvl="2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DFF1-6A7E-5841-980E-96BA788216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43584</TotalTime>
  <Words>7182</Words>
  <Application>Microsoft Macintosh PowerPoint</Application>
  <PresentationFormat>On-screen Show (4:3)</PresentationFormat>
  <Paragraphs>749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2013  Spin Patterns, abort Gaps and so on  </vt:lpstr>
      <vt:lpstr>Questions TO Answer</vt:lpstr>
      <vt:lpstr>2012 Situation</vt:lpstr>
      <vt:lpstr>2012 Continued</vt:lpstr>
      <vt:lpstr>2012 Spin Pattern</vt:lpstr>
      <vt:lpstr>2013 Proposal</vt:lpstr>
      <vt:lpstr>2013 Spin Pattern</vt:lpstr>
      <vt:lpstr>2013 Continued</vt:lpstr>
      <vt:lpstr>SUMMARY</vt:lpstr>
      <vt:lpstr>2013 Alternative Proposal</vt:lpstr>
      <vt:lpstr>2013 Alternative Spin Pattern</vt:lpstr>
      <vt:lpstr>2013 Alternative Continued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1095</cp:revision>
  <cp:lastPrinted>2010-06-10T01:25:59Z</cp:lastPrinted>
  <dcterms:created xsi:type="dcterms:W3CDTF">2011-04-06T15:13:11Z</dcterms:created>
  <dcterms:modified xsi:type="dcterms:W3CDTF">2013-01-18T23:42:17Z</dcterms:modified>
</cp:coreProperties>
</file>