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567" r:id="rId2"/>
    <p:sldId id="1060" r:id="rId3"/>
    <p:sldId id="1062" r:id="rId4"/>
    <p:sldId id="1063" r:id="rId5"/>
    <p:sldId id="1061" r:id="rId6"/>
    <p:sldId id="1073" r:id="rId7"/>
    <p:sldId id="1074" r:id="rId8"/>
    <p:sldId id="1064" r:id="rId9"/>
    <p:sldId id="1065" r:id="rId10"/>
    <p:sldId id="1066" r:id="rId11"/>
    <p:sldId id="1067" r:id="rId12"/>
    <p:sldId id="1069" r:id="rId13"/>
    <p:sldId id="1068" r:id="rId14"/>
    <p:sldId id="1072" r:id="rId15"/>
    <p:sldId id="1056" r:id="rId16"/>
    <p:sldId id="979" r:id="rId17"/>
    <p:sldId id="1059" r:id="rId18"/>
    <p:sldId id="1070" r:id="rId19"/>
    <p:sldId id="1057" r:id="rId20"/>
    <p:sldId id="980" r:id="rId21"/>
    <p:sldId id="996" r:id="rId22"/>
    <p:sldId id="1019" r:id="rId23"/>
    <p:sldId id="1071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D1F2FF"/>
    <a:srgbClr val="BFF3FF"/>
    <a:srgbClr val="0000FF"/>
    <a:srgbClr val="400080"/>
    <a:srgbClr val="FF00FF"/>
    <a:srgbClr val="80FF00"/>
    <a:srgbClr val="CCFF66"/>
    <a:srgbClr val="CC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5" autoAdjust="0"/>
    <p:restoredTop sz="99880" autoAdjust="0"/>
  </p:normalViewPr>
  <p:slideViewPr>
    <p:cSldViewPr snapToGrid="0">
      <p:cViewPr>
        <p:scale>
          <a:sx n="120" d="100"/>
          <a:sy n="120" d="100"/>
        </p:scale>
        <p:origin x="-376" y="-136"/>
      </p:cViewPr>
      <p:guideLst>
        <p:guide orient="horz" pos="339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1" Type="http://schemas.openxmlformats.org/officeDocument/2006/relationships/image" Target="../media/image51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6/1/15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HERA: σdiff/σtot ~ 15%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300"/>
              <a:t>spin-dependent gluon distribution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06EA-6EE6-0A4F-BA30-06C99E6AE658}" type="slidenum">
              <a:rPr lang="it-IT">
                <a:latin typeface="Times New Roman" pitchFamily="-65" charset="0"/>
              </a:rPr>
              <a:pPr/>
              <a:t>18</a:t>
            </a:fld>
            <a:endParaRPr lang="it-IT">
              <a:latin typeface="Times New Roman" pitchFamily="-65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1997" y="6483346"/>
            <a:ext cx="447038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STAR Collaboration Meeting, June 2015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5.emf"/><Relationship Id="rId10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48.e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49.emf"/><Relationship Id="rId24" Type="http://schemas.openxmlformats.org/officeDocument/2006/relationships/oleObject" Target="../embeddings/oleObject16.bin"/><Relationship Id="rId25" Type="http://schemas.openxmlformats.org/officeDocument/2006/relationships/image" Target="../media/image50.emf"/><Relationship Id="rId26" Type="http://schemas.openxmlformats.org/officeDocument/2006/relationships/oleObject" Target="../embeddings/oleObject17.bin"/><Relationship Id="rId27" Type="http://schemas.openxmlformats.org/officeDocument/2006/relationships/image" Target="../media/image51.e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45.emf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46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4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55.emf"/><Relationship Id="rId6" Type="http://schemas.openxmlformats.org/officeDocument/2006/relationships/image" Target="../media/image5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60.emf"/><Relationship Id="rId6" Type="http://schemas.openxmlformats.org/officeDocument/2006/relationships/image" Target="../media/image6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402166" y="941917"/>
            <a:ext cx="9535594" cy="140758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300" dirty="0" smtClean="0"/>
              <a:t> </a:t>
            </a:r>
            <a:br>
              <a:rPr lang="en-US" sz="2300" dirty="0" smtClean="0"/>
            </a:br>
            <a:r>
              <a:rPr lang="en-US" sz="2400" dirty="0" smtClean="0"/>
              <a:t>Diffraction why is it interesting?</a:t>
            </a:r>
            <a:r>
              <a:rPr lang="en-US" sz="2300" dirty="0" smtClean="0">
                <a:effectLst/>
              </a:rPr>
              <a:t/>
            </a:r>
            <a:br>
              <a:rPr lang="en-US" sz="2300" dirty="0" smtClean="0">
                <a:effectLst/>
              </a:rPr>
            </a:br>
            <a:endParaRPr lang="en-US" sz="23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 bwMode="auto">
          <a:xfrm>
            <a:off x="901700" y="2099741"/>
            <a:ext cx="82423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i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 Bold"/>
                <a:ea typeface="+mj-ea"/>
                <a:cs typeface="Comic Sans MS Bold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E.C. Aschenauer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971"/>
            <a:ext cx="2473960" cy="249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516" y="512247"/>
            <a:ext cx="2961640" cy="19100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264833" y="1301755"/>
            <a:ext cx="613834" cy="306916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94008"/>
            <a:ext cx="64577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Ultra-peripheral (UPC) collisions: b &gt; 2R</a:t>
            </a:r>
          </a:p>
          <a:p>
            <a:r>
              <a:rPr lang="en-US" dirty="0" smtClean="0"/>
              <a:t>→ </a:t>
            </a:r>
            <a:r>
              <a:rPr lang="en-US" dirty="0" err="1" smtClean="0"/>
              <a:t>hadronic</a:t>
            </a:r>
            <a:r>
              <a:rPr lang="en-US" dirty="0" smtClean="0"/>
              <a:t> interactions strongly suppressed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High photon flux ~ Z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/>
              <a:t>→ well described in </a:t>
            </a:r>
            <a:r>
              <a:rPr lang="en-US" dirty="0" err="1" smtClean="0"/>
              <a:t>Weizsäcker</a:t>
            </a:r>
            <a:r>
              <a:rPr lang="en-US" dirty="0" smtClean="0"/>
              <a:t>-Williams approximation</a:t>
            </a:r>
          </a:p>
          <a:p>
            <a:r>
              <a:rPr lang="en-US" dirty="0" smtClean="0"/>
              <a:t>→ high </a:t>
            </a:r>
            <a:r>
              <a:rPr lang="en-US" dirty="0" err="1" smtClean="0"/>
              <a:t>σ</a:t>
            </a:r>
            <a:r>
              <a:rPr lang="en-US" dirty="0" smtClean="0"/>
              <a:t> for -induced reactions </a:t>
            </a:r>
          </a:p>
          <a:p>
            <a:r>
              <a:rPr lang="en-US" dirty="0" smtClean="0"/>
              <a:t>    e.g. exclusive vector meson production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Coherent vector meson production:</a:t>
            </a:r>
          </a:p>
          <a:p>
            <a:r>
              <a:rPr lang="en-US" dirty="0" smtClean="0"/>
              <a:t>• photon couples coherently to all nucleons</a:t>
            </a:r>
          </a:p>
          <a:p>
            <a:r>
              <a:rPr lang="en-US" dirty="0" smtClean="0"/>
              <a:t>• 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 ~ 1/R</a:t>
            </a:r>
            <a:r>
              <a:rPr lang="en-US" baseline="-25000" dirty="0" smtClean="0"/>
              <a:t>A</a:t>
            </a:r>
            <a:r>
              <a:rPr lang="en-US" dirty="0" smtClean="0"/>
              <a:t> ~ 60 MeV/c</a:t>
            </a:r>
          </a:p>
          <a:p>
            <a:r>
              <a:rPr lang="en-US" dirty="0" smtClean="0"/>
              <a:t>• no neutron emission in ~80% of cases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as </a:t>
            </a:r>
            <a:r>
              <a:rPr lang="en-US" cap="none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A</a:t>
            </a:r>
            <a:r>
              <a:rPr lang="en-US" dirty="0" smtClean="0"/>
              <a:t> collider: UPC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12438" y="4984750"/>
            <a:ext cx="4313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Incoherent vector meson production:</a:t>
            </a:r>
          </a:p>
          <a:p>
            <a:r>
              <a:rPr lang="en-US" smtClean="0"/>
              <a:t>• photon couples to a single nucleon</a:t>
            </a:r>
          </a:p>
          <a:p>
            <a:r>
              <a:rPr lang="en-US" smtClean="0"/>
              <a:t>•  p</a:t>
            </a:r>
            <a:r>
              <a:rPr lang="en-US" baseline="-25000" smtClean="0"/>
              <a:t>T</a:t>
            </a:r>
            <a:r>
              <a:rPr lang="en-US" smtClean="0"/>
              <a:t> ~ 1/R</a:t>
            </a:r>
            <a:r>
              <a:rPr lang="en-US" baseline="-25000" smtClean="0"/>
              <a:t>p</a:t>
            </a:r>
            <a:r>
              <a:rPr lang="en-US" smtClean="0"/>
              <a:t> ~ 450 MeV/c</a:t>
            </a:r>
          </a:p>
          <a:p>
            <a:r>
              <a:rPr lang="en-US" smtClean="0"/>
              <a:t>• target nucleus normally breaks up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UPC at STAR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60916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 smtClean="0"/>
              <a:t>Quarkonia</a:t>
            </a:r>
            <a:r>
              <a:rPr lang="en-US" dirty="0" smtClean="0"/>
              <a:t> </a:t>
            </a:r>
            <a:r>
              <a:rPr lang="en-US" dirty="0" err="1"/>
              <a:t>photoproduction</a:t>
            </a:r>
            <a:r>
              <a:rPr lang="en-US" dirty="0"/>
              <a:t> allows to study </a:t>
            </a:r>
            <a:r>
              <a:rPr lang="en-US" dirty="0" smtClean="0"/>
              <a:t>the gluon </a:t>
            </a:r>
            <a:r>
              <a:rPr lang="en-US" dirty="0"/>
              <a:t>density G(</a:t>
            </a:r>
            <a:r>
              <a:rPr lang="en-US" dirty="0" smtClean="0"/>
              <a:t>x</a:t>
            </a:r>
            <a:r>
              <a:rPr lang="en-US" dirty="0"/>
              <a:t>,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/>
              <a:t>) in </a:t>
            </a:r>
            <a:r>
              <a:rPr lang="en-US" dirty="0" smtClean="0"/>
              <a:t>A</a:t>
            </a:r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as well as </a:t>
            </a:r>
            <a:r>
              <a:rPr lang="en-US" dirty="0"/>
              <a:t>G(x,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) </a:t>
            </a:r>
          </a:p>
          <a:p>
            <a:pPr marL="171450" indent="-171450">
              <a:buClr>
                <a:srgbClr val="0000FF"/>
              </a:buClr>
              <a:buFont typeface="Wingdings" charset="2"/>
              <a:buChar char="q"/>
            </a:pPr>
            <a:endParaRPr lang="en-US" sz="8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LO </a:t>
            </a:r>
            <a:r>
              <a:rPr lang="en-US" dirty="0" err="1"/>
              <a:t>pQCD</a:t>
            </a:r>
            <a:r>
              <a:rPr lang="en-US" dirty="0"/>
              <a:t>: forward coherent </a:t>
            </a:r>
            <a:r>
              <a:rPr lang="en-US" dirty="0" err="1"/>
              <a:t>photoproduction</a:t>
            </a:r>
            <a:r>
              <a:rPr lang="en-US" dirty="0"/>
              <a:t> </a:t>
            </a:r>
            <a:r>
              <a:rPr lang="en-US" dirty="0" smtClean="0"/>
              <a:t>cross section </a:t>
            </a:r>
            <a:r>
              <a:rPr lang="en-US" dirty="0"/>
              <a:t>is proportional to the </a:t>
            </a:r>
            <a:r>
              <a:rPr lang="en-US" dirty="0">
                <a:solidFill>
                  <a:srgbClr val="0000FF"/>
                </a:solidFill>
              </a:rPr>
              <a:t>squared gluon </a:t>
            </a:r>
            <a:r>
              <a:rPr lang="en-US" dirty="0" smtClean="0">
                <a:solidFill>
                  <a:srgbClr val="0000FF"/>
                </a:solidFill>
              </a:rPr>
              <a:t>density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/>
              <a:t>Quarkonium</a:t>
            </a:r>
            <a:r>
              <a:rPr lang="en-US" dirty="0"/>
              <a:t> </a:t>
            </a:r>
            <a:r>
              <a:rPr lang="en-US" dirty="0" err="1"/>
              <a:t>photoproduction</a:t>
            </a:r>
            <a:r>
              <a:rPr lang="en-US" dirty="0"/>
              <a:t> in UPC is a direct tool to measure </a:t>
            </a:r>
            <a:r>
              <a:rPr lang="en-US" dirty="0">
                <a:solidFill>
                  <a:srgbClr val="0000FF"/>
                </a:solidFill>
              </a:rPr>
              <a:t>nuclear gluon shadowing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01609"/>
              </p:ext>
            </p:extLst>
          </p:nvPr>
        </p:nvGraphicFramePr>
        <p:xfrm>
          <a:off x="4927600" y="3657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8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3657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89877"/>
              </p:ext>
            </p:extLst>
          </p:nvPr>
        </p:nvGraphicFramePr>
        <p:xfrm>
          <a:off x="4927600" y="3657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9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3657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662398"/>
              </p:ext>
            </p:extLst>
          </p:nvPr>
        </p:nvGraphicFramePr>
        <p:xfrm>
          <a:off x="405860" y="2619375"/>
          <a:ext cx="5168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0" name="Equation" r:id="rId6" imgW="5168900" imgH="711200" progId="Equation.DSMT4">
                  <p:embed/>
                </p:oleObj>
              </mc:Choice>
              <mc:Fallback>
                <p:oleObj name="Equation" r:id="rId6" imgW="51689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860" y="2619375"/>
                        <a:ext cx="51689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344240"/>
              </p:ext>
            </p:extLst>
          </p:nvPr>
        </p:nvGraphicFramePr>
        <p:xfrm>
          <a:off x="5905461" y="2602971"/>
          <a:ext cx="234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1" name="Equation" r:id="rId8" imgW="2349500" imgH="647700" progId="Equation.DSMT4">
                  <p:embed/>
                </p:oleObj>
              </mc:Choice>
              <mc:Fallback>
                <p:oleObj name="Equation" r:id="rId8" imgW="23495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05461" y="2602971"/>
                        <a:ext cx="2349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3569" y="4569870"/>
            <a:ext cx="2620431" cy="22669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000" y="3344333"/>
            <a:ext cx="7635424" cy="128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Important: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 Q</a:t>
            </a:r>
            <a:r>
              <a:rPr lang="en-US" baseline="30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            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for measurements at STAR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&gt;5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, i.e. direct photon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for </a:t>
            </a:r>
            <a:r>
              <a:rPr lang="en-US" dirty="0" smtClean="0">
                <a:sym typeface="Wingdings"/>
              </a:rPr>
              <a:t>J/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dirty="0" smtClean="0">
                <a:sym typeface="Wingdings"/>
              </a:rPr>
              <a:t>: 2.5 </a:t>
            </a:r>
            <a:r>
              <a:rPr lang="en-US" dirty="0" smtClean="0">
                <a:sym typeface="Wingdings"/>
              </a:rPr>
              <a:t>GeV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</a:p>
          <a:p>
            <a:endParaRPr lang="en-US" sz="800" baseline="300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 impact on precision EPS estimate &lt; 10% statistical uncertainty</a:t>
            </a:r>
          </a:p>
        </p:txBody>
      </p:sp>
    </p:spTree>
    <p:extLst>
      <p:ext uri="{BB962C8B-B14F-4D97-AF65-F5344CB8AC3E}">
        <p14:creationId xmlns:p14="http://schemas.microsoft.com/office/powerpoint/2010/main" val="17711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</a:t>
            </a:r>
            <a:r>
              <a:rPr lang="en-US" dirty="0"/>
              <a:t>at STAR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501"/>
          <a:stretch/>
        </p:blipFill>
        <p:spPr>
          <a:xfrm>
            <a:off x="1174746" y="1164166"/>
            <a:ext cx="6040675" cy="4328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37" y="465672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Debbe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2 tracks in STAR and one neutron in each ZDC     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n+</a:t>
            </a:r>
            <a:r>
              <a:rPr lang="en-US" dirty="0" err="1" smtClean="0">
                <a:sym typeface="Wingdings"/>
              </a:rPr>
              <a:t>n+e+e</a:t>
            </a:r>
            <a:r>
              <a:rPr lang="en-US" dirty="0" smtClean="0">
                <a:sym typeface="Wingdings"/>
              </a:rPr>
              <a:t>-</a:t>
            </a:r>
            <a:endParaRPr lang="en-US" dirty="0"/>
          </a:p>
        </p:txBody>
      </p:sp>
      <p:sp>
        <p:nvSpPr>
          <p:cNvPr id="8" name="AutoShape 49"/>
          <p:cNvSpPr>
            <a:spLocks noChangeArrowheads="1"/>
          </p:cNvSpPr>
          <p:nvPr/>
        </p:nvSpPr>
        <p:spPr bwMode="auto">
          <a:xfrm>
            <a:off x="173636" y="5800092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303" y="5683250"/>
            <a:ext cx="723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attempt for a Fourier </a:t>
            </a:r>
            <a:r>
              <a:rPr lang="en-US" dirty="0" smtClean="0"/>
              <a:t>transform of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vs. </a:t>
            </a:r>
            <a:r>
              <a:rPr lang="en-US" dirty="0" smtClean="0"/>
              <a:t>t has been made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g(x,Q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STAR: nuclear </a:t>
            </a:r>
            <a:r>
              <a:rPr lang="en-US" dirty="0" smtClean="0"/>
              <a:t>PDF</a:t>
            </a:r>
            <a:r>
              <a:rPr lang="en-US" cap="none" dirty="0" smtClean="0"/>
              <a:t>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7" y="886353"/>
            <a:ext cx="4265083" cy="29659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41" y="4247715"/>
            <a:ext cx="2918672" cy="2229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213" y="4266025"/>
            <a:ext cx="2415116" cy="2232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891" y="4262531"/>
            <a:ext cx="2829771" cy="2256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916" y="423334"/>
            <a:ext cx="233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Photon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pAu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3750737"/>
            <a:ext cx="436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2020+ UPC: “proton-shine”-case:</a:t>
            </a:r>
          </a:p>
          <a:p>
            <a:r>
              <a:rPr lang="en-US" dirty="0" smtClean="0"/>
              <a:t>Requires: RP-II* and 2.5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p+Au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1"/>
          <a:stretch/>
        </p:blipFill>
        <p:spPr>
          <a:xfrm>
            <a:off x="-84664" y="836825"/>
            <a:ext cx="2945553" cy="2877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7669" y="1079502"/>
            <a:ext cx="57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6769266" y="1001609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8668" y="1322917"/>
            <a:ext cx="257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</a:p>
          <a:p>
            <a:r>
              <a:rPr lang="en-US" dirty="0" smtClean="0"/>
              <a:t>required: FPS + FMS</a:t>
            </a:r>
          </a:p>
          <a:p>
            <a:endParaRPr lang="en-US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4656832" y="3937426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1500" y="3820584"/>
            <a:ext cx="340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vs. t</a:t>
            </a:r>
          </a:p>
          <a:p>
            <a:r>
              <a:rPr lang="en-US" dirty="0" smtClean="0">
                <a:sym typeface="Wingdings"/>
              </a:rPr>
              <a:t> g(x,Q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and Spin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87917"/>
            <a:ext cx="871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Pomeron</a:t>
            </a:r>
            <a:r>
              <a:rPr lang="en-US" dirty="0" smtClean="0"/>
              <a:t> (2g)  vacuum quantum numbers </a:t>
            </a:r>
            <a:r>
              <a:rPr lang="en-US" dirty="0" smtClean="0">
                <a:sym typeface="Wingdings"/>
              </a:rPr>
              <a:t> spin Asymmetries should be zero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only experiment which could measure diffractive spin asymmetries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</a:rPr>
              <a:t>HERMES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101"/>
          <a:stretch/>
        </p:blipFill>
        <p:spPr>
          <a:xfrm>
            <a:off x="2762250" y="2021417"/>
            <a:ext cx="3530600" cy="1070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0183"/>
            <a:ext cx="3884503" cy="3697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3666" y="1756841"/>
            <a:ext cx="201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 DSA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3050454"/>
            <a:ext cx="3928533" cy="380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8996" y="1750492"/>
            <a:ext cx="194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 SSA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667" y="2868083"/>
            <a:ext cx="1458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arXiv:0906.5160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9250" y="2931583"/>
            <a:ext cx="144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hep</a:t>
            </a:r>
            <a:r>
              <a:rPr lang="en-US" sz="1200" dirty="0"/>
              <a:t>-ex/0302012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21000000">
            <a:off x="52040" y="2559146"/>
            <a:ext cx="897970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Is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the underlying process for A</a:t>
            </a:r>
            <a:r>
              <a:rPr lang="en-US" sz="2000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single diffraction</a:t>
            </a:r>
            <a:r>
              <a:rPr lang="en-US" sz="2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sym typeface="Wingdings"/>
              </a:rPr>
              <a:t>with the polarized proton breaking up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 A</a:t>
            </a:r>
            <a:r>
              <a:rPr lang="en-US" sz="2000" baseline="-250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 measured requiring a proton in the yellow beam RP</a:t>
            </a:r>
          </a:p>
        </p:txBody>
      </p:sp>
    </p:spTree>
    <p:extLst>
      <p:ext uri="{BB962C8B-B14F-4D97-AF65-F5344CB8AC3E}">
        <p14:creationId xmlns:p14="http://schemas.microsoft.com/office/powerpoint/2010/main" val="37930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 smtClean="0"/>
              <a:t>Beyond form factors and PDF</a:t>
            </a:r>
            <a:r>
              <a:rPr lang="en-US" sz="2400" cap="none" dirty="0" smtClean="0"/>
              <a:t>s</a:t>
            </a:r>
            <a:endParaRPr lang="en-US" sz="2400" cap="none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2046194" y="460378"/>
            <a:ext cx="5008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Distributions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062574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062574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534187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291174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688174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528913" y="602195"/>
            <a:ext cx="3779838" cy="528309"/>
            <a:chOff x="1641" y="209"/>
            <a:chExt cx="2381" cy="322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1641" y="362"/>
              <a:ext cx="238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</a:t>
              </a:r>
              <a:r>
                <a:rPr lang="en-US" sz="12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Ji</a:t>
              </a:r>
              <a:r>
                <a:rPr lang="en-US" sz="12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 D. Mueller, A. </a:t>
              </a:r>
              <a:r>
                <a:rPr lang="en-US" sz="12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Radyushkin</a:t>
              </a:r>
              <a:r>
                <a:rPr lang="en-US" sz="12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145624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752" y="5888089"/>
            <a:ext cx="916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way to 3d imaging of the proton and the orbital angular momentum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q</a:t>
            </a:r>
            <a:r>
              <a:rPr lang="en-US" dirty="0" smtClean="0"/>
              <a:t> &amp;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g</a:t>
            </a:r>
            <a:endParaRPr lang="en-US" i="1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260912" y="6211669"/>
            <a:ext cx="463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Constrained through exclusive reactions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9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Parton Distributions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86927"/>
            <a:ext cx="916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way to 3d imaging of the proton and the orbital angular momentum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q</a:t>
            </a:r>
            <a:r>
              <a:rPr lang="en-US" dirty="0" smtClean="0"/>
              <a:t> &amp;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g</a:t>
            </a:r>
            <a:endParaRPr lang="en-US" i="1" baseline="-25000" dirty="0"/>
          </a:p>
        </p:txBody>
      </p:sp>
      <p:grpSp>
        <p:nvGrpSpPr>
          <p:cNvPr id="7" name="Group 27"/>
          <p:cNvGrpSpPr/>
          <p:nvPr/>
        </p:nvGrpSpPr>
        <p:grpSpPr>
          <a:xfrm>
            <a:off x="244475" y="1344525"/>
            <a:ext cx="2514600" cy="3703638"/>
            <a:chOff x="3292475" y="1524000"/>
            <a:chExt cx="2514600" cy="3703638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9" name="Picture 15" descr="fig02-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0" y="5198975"/>
            <a:ext cx="29598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GPDs: </a:t>
            </a:r>
          </a:p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pPr algn="ctr"/>
            <a:r>
              <a:rPr 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</a:t>
            </a:r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space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18107" y="3935793"/>
            <a:ext cx="4697942" cy="2218112"/>
            <a:chOff x="1800225" y="3491443"/>
            <a:chExt cx="4697942" cy="2218112"/>
          </a:xfrm>
        </p:grpSpPr>
        <p:grpSp>
          <p:nvGrpSpPr>
            <p:cNvPr id="21" name="Group 25"/>
            <p:cNvGrpSpPr/>
            <p:nvPr/>
          </p:nvGrpSpPr>
          <p:grpSpPr>
            <a:xfrm>
              <a:off x="1800225" y="3491443"/>
              <a:ext cx="4697942" cy="2218112"/>
              <a:chOff x="178858" y="4405843"/>
              <a:chExt cx="4697942" cy="2218112"/>
            </a:xfrm>
          </p:grpSpPr>
          <p:sp>
            <p:nvSpPr>
              <p:cNvPr id="25" name="Rectangle 10"/>
              <p:cNvSpPr>
                <a:spLocks noChangeArrowheads="1"/>
              </p:cNvSpPr>
              <p:nvPr/>
            </p:nvSpPr>
            <p:spPr bwMode="auto">
              <a:xfrm>
                <a:off x="178858" y="4405843"/>
                <a:ext cx="4697942" cy="22181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>
                <a:glow rad="101600">
                  <a:schemeClr val="tx1">
                    <a:lumMod val="85000"/>
                    <a:alpha val="75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aphicFrame>
            <p:nvGraphicFramePr>
              <p:cNvPr id="26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418143"/>
                  </p:ext>
                </p:extLst>
              </p:nvPr>
            </p:nvGraphicFramePr>
            <p:xfrm>
              <a:off x="415930" y="5664331"/>
              <a:ext cx="4292600" cy="787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387" name="Equation" r:id="rId4" imgW="4292600" imgH="787400" progId="Equation.DSMT4">
                      <p:embed/>
                    </p:oleObj>
                  </mc:Choice>
                  <mc:Fallback>
                    <p:oleObj name="Equation" r:id="rId4" imgW="4292600" imgH="787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930" y="5664331"/>
                            <a:ext cx="4292600" cy="787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512637"/>
                  </p:ext>
                </p:extLst>
              </p:nvPr>
            </p:nvGraphicFramePr>
            <p:xfrm>
              <a:off x="468313" y="4929879"/>
              <a:ext cx="4064000" cy="863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388" name="Equation" r:id="rId6" imgW="4064000" imgH="863600" progId="Equation.DSMT4">
                      <p:embed/>
                    </p:oleObj>
                  </mc:Choice>
                  <mc:Fallback>
                    <p:oleObj name="Equation" r:id="rId6" imgW="4064000" imgH="863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313" y="4929879"/>
                            <a:ext cx="4064000" cy="863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" name="TextBox 21"/>
            <p:cNvSpPr txBox="1"/>
            <p:nvPr/>
          </p:nvSpPr>
          <p:spPr>
            <a:xfrm>
              <a:off x="1821252" y="3532526"/>
              <a:ext cx="2751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Spin-Sum-Rule in PRF:</a:t>
              </a:r>
              <a:endParaRPr lang="en-US" dirty="0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4828824" y="3692384"/>
              <a:ext cx="9362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f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rom </a:t>
              </a:r>
              <a:r>
                <a:rPr lang="en-US" sz="16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g</a:t>
              </a:r>
              <a:r>
                <a:rPr lang="en-US" sz="1600" baseline="-25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1</a:t>
              </a:r>
              <a:endParaRPr lang="en-US" sz="1600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>
              <a:off x="4429778" y="3793971"/>
              <a:ext cx="402199" cy="47201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43750"/>
              </a:avLst>
            </a:prstGeom>
            <a:gradFill flip="none" rotWithShape="1">
              <a:gsLst>
                <a:gs pos="1000">
                  <a:srgbClr val="CC66FF"/>
                </a:gs>
                <a:gs pos="96000">
                  <a:srgbClr val="FFFFFF"/>
                </a:gs>
                <a:gs pos="0">
                  <a:srgbClr val="CC66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8000FF"/>
              </a:solidFill>
            </a:ln>
            <a:effectLst>
              <a:glow rad="63500">
                <a:srgbClr val="CC66FF">
                  <a:alpha val="45000"/>
                </a:srgb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00388" y="1889079"/>
            <a:ext cx="3640662" cy="1758227"/>
            <a:chOff x="4775200" y="609052"/>
            <a:chExt cx="4343097" cy="2467795"/>
          </a:xfrm>
        </p:grpSpPr>
        <p:grpSp>
          <p:nvGrpSpPr>
            <p:cNvPr id="30" name="Group 29"/>
            <p:cNvGrpSpPr/>
            <p:nvPr/>
          </p:nvGrpSpPr>
          <p:grpSpPr>
            <a:xfrm>
              <a:off x="4775200" y="609052"/>
              <a:ext cx="4343097" cy="2100616"/>
              <a:chOff x="158750" y="982320"/>
              <a:chExt cx="4343097" cy="2100616"/>
            </a:xfrm>
          </p:grpSpPr>
          <p:grpSp>
            <p:nvGrpSpPr>
              <p:cNvPr id="33" name="Group 159"/>
              <p:cNvGrpSpPr>
                <a:grpSpLocks noChangeAspect="1"/>
              </p:cNvGrpSpPr>
              <p:nvPr/>
            </p:nvGrpSpPr>
            <p:grpSpPr bwMode="auto">
              <a:xfrm rot="-2865258">
                <a:off x="1467654" y="1456538"/>
                <a:ext cx="128587" cy="546105"/>
                <a:chOff x="1324" y="1002"/>
                <a:chExt cx="146" cy="462"/>
              </a:xfrm>
            </p:grpSpPr>
            <p:sp>
              <p:nvSpPr>
                <p:cNvPr id="73" name="Freeform 160"/>
                <p:cNvSpPr>
                  <a:spLocks noChangeAspect="1"/>
                </p:cNvSpPr>
                <p:nvPr/>
              </p:nvSpPr>
              <p:spPr bwMode="auto">
                <a:xfrm>
                  <a:off x="1326" y="1002"/>
                  <a:ext cx="143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8" y="9"/>
                    </a:cxn>
                    <a:cxn ang="0">
                      <a:pos x="12" y="11"/>
                    </a:cxn>
                    <a:cxn ang="0">
                      <a:pos x="129" y="58"/>
                    </a:cxn>
                    <a:cxn ang="0">
                      <a:pos x="135" y="60"/>
                    </a:cxn>
                    <a:cxn ang="0">
                      <a:pos x="139" y="63"/>
                    </a:cxn>
                    <a:cxn ang="0">
                      <a:pos x="142" y="65"/>
                    </a:cxn>
                    <a:cxn ang="0">
                      <a:pos x="141" y="69"/>
                    </a:cxn>
                    <a:cxn ang="0">
                      <a:pos x="141" y="71"/>
                    </a:cxn>
                    <a:cxn ang="0">
                      <a:pos x="138" y="74"/>
                    </a:cxn>
                    <a:cxn ang="0">
                      <a:pos x="11" y="60"/>
                    </a:cxn>
                    <a:cxn ang="0">
                      <a:pos x="10" y="61"/>
                    </a:cxn>
                    <a:cxn ang="0">
                      <a:pos x="4" y="59"/>
                    </a:cxn>
                    <a:cxn ang="0">
                      <a:pos x="4" y="60"/>
                    </a:cxn>
                    <a:cxn ang="0">
                      <a:pos x="2" y="62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143" h="75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2" y="11"/>
                      </a:lnTo>
                      <a:lnTo>
                        <a:pt x="129" y="58"/>
                      </a:lnTo>
                      <a:lnTo>
                        <a:pt x="135" y="60"/>
                      </a:lnTo>
                      <a:lnTo>
                        <a:pt x="139" y="63"/>
                      </a:lnTo>
                      <a:lnTo>
                        <a:pt x="142" y="65"/>
                      </a:lnTo>
                      <a:lnTo>
                        <a:pt x="141" y="69"/>
                      </a:lnTo>
                      <a:lnTo>
                        <a:pt x="141" y="71"/>
                      </a:lnTo>
                      <a:lnTo>
                        <a:pt x="138" y="74"/>
                      </a:lnTo>
                      <a:lnTo>
                        <a:pt x="11" y="60"/>
                      </a:lnTo>
                      <a:lnTo>
                        <a:pt x="10" y="61"/>
                      </a:lnTo>
                      <a:lnTo>
                        <a:pt x="4" y="59"/>
                      </a:lnTo>
                      <a:lnTo>
                        <a:pt x="4" y="60"/>
                      </a:lnTo>
                      <a:lnTo>
                        <a:pt x="2" y="62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1"/>
                <p:cNvSpPr>
                  <a:spLocks noChangeAspect="1"/>
                </p:cNvSpPr>
                <p:nvPr/>
              </p:nvSpPr>
              <p:spPr bwMode="auto">
                <a:xfrm>
                  <a:off x="1324" y="1069"/>
                  <a:ext cx="143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0" y="7"/>
                    </a:cxn>
                    <a:cxn ang="0">
                      <a:pos x="133" y="57"/>
                    </a:cxn>
                    <a:cxn ang="0">
                      <a:pos x="137" y="61"/>
                    </a:cxn>
                    <a:cxn ang="0">
                      <a:pos x="140" y="61"/>
                    </a:cxn>
                    <a:cxn ang="0">
                      <a:pos x="141" y="65"/>
                    </a:cxn>
                    <a:cxn ang="0">
                      <a:pos x="141" y="66"/>
                    </a:cxn>
                    <a:cxn ang="0">
                      <a:pos x="142" y="71"/>
                    </a:cxn>
                    <a:cxn ang="0">
                      <a:pos x="137" y="71"/>
                    </a:cxn>
                    <a:cxn ang="0">
                      <a:pos x="12" y="59"/>
                    </a:cxn>
                    <a:cxn ang="0">
                      <a:pos x="7" y="59"/>
                    </a:cxn>
                    <a:cxn ang="0">
                      <a:pos x="6" y="59"/>
                    </a:cxn>
                    <a:cxn ang="0">
                      <a:pos x="4" y="59"/>
                    </a:cxn>
                    <a:cxn ang="0">
                      <a:pos x="1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143" h="7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0" y="7"/>
                      </a:lnTo>
                      <a:lnTo>
                        <a:pt x="133" y="57"/>
                      </a:lnTo>
                      <a:lnTo>
                        <a:pt x="137" y="61"/>
                      </a:lnTo>
                      <a:lnTo>
                        <a:pt x="140" y="61"/>
                      </a:lnTo>
                      <a:lnTo>
                        <a:pt x="141" y="65"/>
                      </a:lnTo>
                      <a:lnTo>
                        <a:pt x="141" y="66"/>
                      </a:lnTo>
                      <a:lnTo>
                        <a:pt x="142" y="71"/>
                      </a:lnTo>
                      <a:lnTo>
                        <a:pt x="137" y="71"/>
                      </a:lnTo>
                      <a:lnTo>
                        <a:pt x="12" y="59"/>
                      </a:lnTo>
                      <a:lnTo>
                        <a:pt x="7" y="59"/>
                      </a:lnTo>
                      <a:lnTo>
                        <a:pt x="6" y="59"/>
                      </a:lnTo>
                      <a:lnTo>
                        <a:pt x="4" y="59"/>
                      </a:lnTo>
                      <a:lnTo>
                        <a:pt x="1" y="59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62"/>
                <p:cNvSpPr>
                  <a:spLocks noChangeAspect="1"/>
                </p:cNvSpPr>
                <p:nvPr/>
              </p:nvSpPr>
              <p:spPr bwMode="auto">
                <a:xfrm>
                  <a:off x="1326" y="1131"/>
                  <a:ext cx="144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7" y="9"/>
                    </a:cxn>
                    <a:cxn ang="0">
                      <a:pos x="10" y="11"/>
                    </a:cxn>
                    <a:cxn ang="0">
                      <a:pos x="133" y="59"/>
                    </a:cxn>
                    <a:cxn ang="0">
                      <a:pos x="136" y="63"/>
                    </a:cxn>
                    <a:cxn ang="0">
                      <a:pos x="139" y="65"/>
                    </a:cxn>
                    <a:cxn ang="0">
                      <a:pos x="143" y="67"/>
                    </a:cxn>
                    <a:cxn ang="0">
                      <a:pos x="143" y="71"/>
                    </a:cxn>
                    <a:cxn ang="0">
                      <a:pos x="141" y="74"/>
                    </a:cxn>
                    <a:cxn ang="0">
                      <a:pos x="138" y="75"/>
                    </a:cxn>
                    <a:cxn ang="0">
                      <a:pos x="9" y="63"/>
                    </a:cxn>
                    <a:cxn ang="0">
                      <a:pos x="6" y="62"/>
                    </a:cxn>
                    <a:cxn ang="0">
                      <a:pos x="6" y="63"/>
                    </a:cxn>
                    <a:cxn ang="0">
                      <a:pos x="3" y="62"/>
                    </a:cxn>
                    <a:cxn ang="0">
                      <a:pos x="0" y="64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44" h="7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10" y="11"/>
                      </a:lnTo>
                      <a:lnTo>
                        <a:pt x="133" y="59"/>
                      </a:lnTo>
                      <a:lnTo>
                        <a:pt x="136" y="63"/>
                      </a:lnTo>
                      <a:lnTo>
                        <a:pt x="139" y="65"/>
                      </a:lnTo>
                      <a:lnTo>
                        <a:pt x="143" y="67"/>
                      </a:lnTo>
                      <a:lnTo>
                        <a:pt x="143" y="71"/>
                      </a:lnTo>
                      <a:lnTo>
                        <a:pt x="141" y="74"/>
                      </a:lnTo>
                      <a:lnTo>
                        <a:pt x="138" y="75"/>
                      </a:lnTo>
                      <a:lnTo>
                        <a:pt x="9" y="63"/>
                      </a:lnTo>
                      <a:lnTo>
                        <a:pt x="6" y="62"/>
                      </a:lnTo>
                      <a:lnTo>
                        <a:pt x="6" y="63"/>
                      </a:lnTo>
                      <a:lnTo>
                        <a:pt x="3" y="62"/>
                      </a:lnTo>
                      <a:lnTo>
                        <a:pt x="0" y="64"/>
                      </a:lnTo>
                      <a:lnTo>
                        <a:pt x="0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63"/>
                <p:cNvSpPr>
                  <a:spLocks noChangeAspect="1"/>
                </p:cNvSpPr>
                <p:nvPr/>
              </p:nvSpPr>
              <p:spPr bwMode="auto">
                <a:xfrm>
                  <a:off x="1325" y="1202"/>
                  <a:ext cx="144" cy="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11" y="7"/>
                    </a:cxn>
                    <a:cxn ang="0">
                      <a:pos x="131" y="54"/>
                    </a:cxn>
                    <a:cxn ang="0">
                      <a:pos x="136" y="58"/>
                    </a:cxn>
                    <a:cxn ang="0">
                      <a:pos x="139" y="59"/>
                    </a:cxn>
                    <a:cxn ang="0">
                      <a:pos x="143" y="63"/>
                    </a:cxn>
                    <a:cxn ang="0">
                      <a:pos x="143" y="66"/>
                    </a:cxn>
                    <a:cxn ang="0">
                      <a:pos x="140" y="69"/>
                    </a:cxn>
                    <a:cxn ang="0">
                      <a:pos x="138" y="69"/>
                    </a:cxn>
                    <a:cxn ang="0">
                      <a:pos x="11" y="57"/>
                    </a:cxn>
                    <a:cxn ang="0">
                      <a:pos x="7" y="58"/>
                    </a:cxn>
                    <a:cxn ang="0">
                      <a:pos x="4" y="57"/>
                    </a:cxn>
                    <a:cxn ang="0">
                      <a:pos x="1" y="57"/>
                    </a:cxn>
                    <a:cxn ang="0">
                      <a:pos x="1" y="59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44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11" y="7"/>
                      </a:lnTo>
                      <a:lnTo>
                        <a:pt x="131" y="54"/>
                      </a:lnTo>
                      <a:lnTo>
                        <a:pt x="136" y="58"/>
                      </a:lnTo>
                      <a:lnTo>
                        <a:pt x="139" y="59"/>
                      </a:lnTo>
                      <a:lnTo>
                        <a:pt x="143" y="63"/>
                      </a:lnTo>
                      <a:lnTo>
                        <a:pt x="143" y="66"/>
                      </a:lnTo>
                      <a:lnTo>
                        <a:pt x="140" y="69"/>
                      </a:lnTo>
                      <a:lnTo>
                        <a:pt x="138" y="69"/>
                      </a:lnTo>
                      <a:lnTo>
                        <a:pt x="11" y="57"/>
                      </a:lnTo>
                      <a:lnTo>
                        <a:pt x="7" y="58"/>
                      </a:lnTo>
                      <a:lnTo>
                        <a:pt x="4" y="57"/>
                      </a:lnTo>
                      <a:lnTo>
                        <a:pt x="1" y="57"/>
                      </a:lnTo>
                      <a:lnTo>
                        <a:pt x="1" y="59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64"/>
                <p:cNvSpPr>
                  <a:spLocks noChangeAspect="1"/>
                </p:cNvSpPr>
                <p:nvPr/>
              </p:nvSpPr>
              <p:spPr bwMode="auto">
                <a:xfrm>
                  <a:off x="1327" y="1260"/>
                  <a:ext cx="142" cy="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1" y="11"/>
                    </a:cxn>
                    <a:cxn ang="0">
                      <a:pos x="132" y="61"/>
                    </a:cxn>
                    <a:cxn ang="0">
                      <a:pos x="137" y="64"/>
                    </a:cxn>
                    <a:cxn ang="0">
                      <a:pos x="137" y="65"/>
                    </a:cxn>
                    <a:cxn ang="0">
                      <a:pos x="140" y="68"/>
                    </a:cxn>
                    <a:cxn ang="0">
                      <a:pos x="141" y="71"/>
                    </a:cxn>
                    <a:cxn ang="0">
                      <a:pos x="139" y="74"/>
                    </a:cxn>
                    <a:cxn ang="0">
                      <a:pos x="136" y="75"/>
                    </a:cxn>
                    <a:cxn ang="0">
                      <a:pos x="11" y="62"/>
                    </a:cxn>
                    <a:cxn ang="0">
                      <a:pos x="8" y="62"/>
                    </a:cxn>
                    <a:cxn ang="0">
                      <a:pos x="6" y="62"/>
                    </a:cxn>
                    <a:cxn ang="0">
                      <a:pos x="4" y="62"/>
                    </a:cxn>
                    <a:cxn ang="0">
                      <a:pos x="2" y="63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142" h="7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11"/>
                      </a:lnTo>
                      <a:lnTo>
                        <a:pt x="132" y="61"/>
                      </a:lnTo>
                      <a:lnTo>
                        <a:pt x="137" y="64"/>
                      </a:lnTo>
                      <a:lnTo>
                        <a:pt x="137" y="65"/>
                      </a:lnTo>
                      <a:lnTo>
                        <a:pt x="140" y="68"/>
                      </a:lnTo>
                      <a:lnTo>
                        <a:pt x="141" y="71"/>
                      </a:lnTo>
                      <a:lnTo>
                        <a:pt x="139" y="74"/>
                      </a:lnTo>
                      <a:lnTo>
                        <a:pt x="136" y="75"/>
                      </a:lnTo>
                      <a:lnTo>
                        <a:pt x="11" y="62"/>
                      </a:lnTo>
                      <a:lnTo>
                        <a:pt x="8" y="62"/>
                      </a:lnTo>
                      <a:lnTo>
                        <a:pt x="6" y="62"/>
                      </a:lnTo>
                      <a:lnTo>
                        <a:pt x="4" y="62"/>
                      </a:lnTo>
                      <a:lnTo>
                        <a:pt x="2" y="63"/>
                      </a:lnTo>
                      <a:lnTo>
                        <a:pt x="2" y="66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65"/>
                <p:cNvSpPr>
                  <a:spLocks noChangeAspect="1"/>
                </p:cNvSpPr>
                <p:nvPr/>
              </p:nvSpPr>
              <p:spPr bwMode="auto">
                <a:xfrm>
                  <a:off x="1326" y="1328"/>
                  <a:ext cx="142" cy="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4" y="4"/>
                    </a:cxn>
                    <a:cxn ang="0">
                      <a:pos x="4" y="5"/>
                    </a:cxn>
                    <a:cxn ang="0">
                      <a:pos x="10" y="8"/>
                    </a:cxn>
                    <a:cxn ang="0">
                      <a:pos x="129" y="57"/>
                    </a:cxn>
                    <a:cxn ang="0">
                      <a:pos x="136" y="59"/>
                    </a:cxn>
                    <a:cxn ang="0">
                      <a:pos x="138" y="62"/>
                    </a:cxn>
                    <a:cxn ang="0">
                      <a:pos x="139" y="66"/>
                    </a:cxn>
                    <a:cxn ang="0">
                      <a:pos x="141" y="68"/>
                    </a:cxn>
                    <a:cxn ang="0">
                      <a:pos x="140" y="70"/>
                    </a:cxn>
                    <a:cxn ang="0">
                      <a:pos x="136" y="73"/>
                    </a:cxn>
                    <a:cxn ang="0">
                      <a:pos x="12" y="59"/>
                    </a:cxn>
                    <a:cxn ang="0">
                      <a:pos x="8" y="59"/>
                    </a:cxn>
                    <a:cxn ang="0">
                      <a:pos x="4" y="59"/>
                    </a:cxn>
                    <a:cxn ang="0">
                      <a:pos x="3" y="59"/>
                    </a:cxn>
                    <a:cxn ang="0">
                      <a:pos x="3" y="61"/>
                    </a:cxn>
                    <a:cxn ang="0">
                      <a:pos x="2" y="64"/>
                    </a:cxn>
                  </a:cxnLst>
                  <a:rect l="0" t="0" r="r" b="b"/>
                  <a:pathLst>
                    <a:path w="142" h="7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10" y="8"/>
                      </a:lnTo>
                      <a:lnTo>
                        <a:pt x="129" y="57"/>
                      </a:lnTo>
                      <a:lnTo>
                        <a:pt x="136" y="59"/>
                      </a:lnTo>
                      <a:lnTo>
                        <a:pt x="138" y="62"/>
                      </a:lnTo>
                      <a:lnTo>
                        <a:pt x="139" y="66"/>
                      </a:lnTo>
                      <a:lnTo>
                        <a:pt x="141" y="68"/>
                      </a:lnTo>
                      <a:lnTo>
                        <a:pt x="140" y="70"/>
                      </a:lnTo>
                      <a:lnTo>
                        <a:pt x="136" y="73"/>
                      </a:lnTo>
                      <a:lnTo>
                        <a:pt x="12" y="59"/>
                      </a:lnTo>
                      <a:lnTo>
                        <a:pt x="8" y="59"/>
                      </a:lnTo>
                      <a:lnTo>
                        <a:pt x="4" y="59"/>
                      </a:lnTo>
                      <a:lnTo>
                        <a:pt x="3" y="59"/>
                      </a:lnTo>
                      <a:lnTo>
                        <a:pt x="3" y="61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6"/>
                <p:cNvSpPr>
                  <a:spLocks noChangeAspect="1"/>
                </p:cNvSpPr>
                <p:nvPr/>
              </p:nvSpPr>
              <p:spPr bwMode="auto">
                <a:xfrm>
                  <a:off x="1326" y="1391"/>
                  <a:ext cx="142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11" y="10"/>
                    </a:cxn>
                    <a:cxn ang="0">
                      <a:pos x="129" y="59"/>
                    </a:cxn>
                    <a:cxn ang="0">
                      <a:pos x="137" y="61"/>
                    </a:cxn>
                    <a:cxn ang="0">
                      <a:pos x="138" y="63"/>
                    </a:cxn>
                    <a:cxn ang="0">
                      <a:pos x="141" y="67"/>
                    </a:cxn>
                    <a:cxn ang="0">
                      <a:pos x="141" y="69"/>
                    </a:cxn>
                    <a:cxn ang="0">
                      <a:pos x="140" y="72"/>
                    </a:cxn>
                    <a:cxn ang="0">
                      <a:pos x="135" y="72"/>
                    </a:cxn>
                    <a:cxn ang="0">
                      <a:pos x="73" y="65"/>
                    </a:cxn>
                  </a:cxnLst>
                  <a:rect l="0" t="0" r="r" b="b"/>
                  <a:pathLst>
                    <a:path w="142" h="7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5" y="9"/>
                      </a:lnTo>
                      <a:lnTo>
                        <a:pt x="11" y="10"/>
                      </a:lnTo>
                      <a:lnTo>
                        <a:pt x="129" y="59"/>
                      </a:lnTo>
                      <a:lnTo>
                        <a:pt x="137" y="61"/>
                      </a:lnTo>
                      <a:lnTo>
                        <a:pt x="138" y="63"/>
                      </a:lnTo>
                      <a:lnTo>
                        <a:pt x="141" y="67"/>
                      </a:lnTo>
                      <a:lnTo>
                        <a:pt x="141" y="69"/>
                      </a:lnTo>
                      <a:lnTo>
                        <a:pt x="140" y="72"/>
                      </a:lnTo>
                      <a:lnTo>
                        <a:pt x="135" y="72"/>
                      </a:lnTo>
                      <a:lnTo>
                        <a:pt x="73" y="65"/>
                      </a:lnTo>
                    </a:path>
                  </a:pathLst>
                </a:custGeom>
                <a:noFill/>
                <a:ln w="25400" cap="rnd" cmpd="sng">
                  <a:solidFill>
                    <a:srgbClr val="FF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" name="Line 168"/>
              <p:cNvSpPr>
                <a:spLocks noChangeShapeType="1"/>
              </p:cNvSpPr>
              <p:nvPr/>
            </p:nvSpPr>
            <p:spPr bwMode="auto">
              <a:xfrm flipV="1">
                <a:off x="1477963" y="1919288"/>
                <a:ext cx="304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169"/>
              <p:cNvSpPr>
                <a:spLocks noChangeShapeType="1"/>
              </p:cNvSpPr>
              <p:nvPr/>
            </p:nvSpPr>
            <p:spPr bwMode="auto">
              <a:xfrm rot="18742695" flipV="1">
                <a:off x="2767013" y="1912938"/>
                <a:ext cx="303212" cy="614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172"/>
              <p:cNvSpPr>
                <a:spLocks noChangeShapeType="1"/>
              </p:cNvSpPr>
              <p:nvPr/>
            </p:nvSpPr>
            <p:spPr bwMode="auto">
              <a:xfrm rot="12777622" flipV="1">
                <a:off x="3529013" y="2726816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7"/>
              <p:cNvSpPr>
                <a:spLocks/>
              </p:cNvSpPr>
              <p:nvPr/>
            </p:nvSpPr>
            <p:spPr bwMode="auto">
              <a:xfrm>
                <a:off x="415925" y="1268413"/>
                <a:ext cx="1439863" cy="441325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432" y="96"/>
                  </a:cxn>
                  <a:cxn ang="0">
                    <a:pos x="672" y="0"/>
                  </a:cxn>
                </a:cxnLst>
                <a:rect l="0" t="0" r="r" b="b"/>
                <a:pathLst>
                  <a:path w="672" h="144">
                    <a:moveTo>
                      <a:pt x="0" y="144"/>
                    </a:moveTo>
                    <a:lnTo>
                      <a:pt x="432" y="96"/>
                    </a:lnTo>
                    <a:lnTo>
                      <a:pt x="67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 Box 179"/>
              <p:cNvSpPr txBox="1">
                <a:spLocks noChangeArrowheads="1"/>
              </p:cNvSpPr>
              <p:nvPr/>
            </p:nvSpPr>
            <p:spPr bwMode="auto">
              <a:xfrm>
                <a:off x="1379076" y="982320"/>
                <a:ext cx="381000" cy="396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Times New Roman" pitchFamily="-112" charset="0"/>
                  </a:rPr>
                  <a:t>e’</a:t>
                </a:r>
              </a:p>
            </p:txBody>
          </p:sp>
          <p:sp>
            <p:nvSpPr>
              <p:cNvPr id="39" name="Line 203"/>
              <p:cNvSpPr>
                <a:spLocks noChangeShapeType="1"/>
              </p:cNvSpPr>
              <p:nvPr/>
            </p:nvSpPr>
            <p:spPr bwMode="auto">
              <a:xfrm flipV="1">
                <a:off x="487363" y="2794000"/>
                <a:ext cx="68580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04"/>
              <p:cNvSpPr>
                <a:spLocks noChangeShapeType="1"/>
              </p:cNvSpPr>
              <p:nvPr/>
            </p:nvSpPr>
            <p:spPr bwMode="auto">
              <a:xfrm rot="12777622" flipV="1">
                <a:off x="3513138" y="2747238"/>
                <a:ext cx="685799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344"/>
              <p:cNvGrpSpPr>
                <a:grpSpLocks/>
              </p:cNvGrpSpPr>
              <p:nvPr/>
            </p:nvGrpSpPr>
            <p:grpSpPr bwMode="auto">
              <a:xfrm>
                <a:off x="385763" y="1125541"/>
                <a:ext cx="3825887" cy="1957395"/>
                <a:chOff x="243" y="709"/>
                <a:chExt cx="2410" cy="1233"/>
              </a:xfrm>
            </p:grpSpPr>
            <p:sp>
              <p:nvSpPr>
                <p:cNvPr id="4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23" y="1207"/>
                  <a:ext cx="62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5" name="Group 184"/>
                <p:cNvGrpSpPr>
                  <a:grpSpLocks/>
                </p:cNvGrpSpPr>
                <p:nvPr/>
              </p:nvGrpSpPr>
              <p:grpSpPr bwMode="auto">
                <a:xfrm>
                  <a:off x="243" y="757"/>
                  <a:ext cx="2410" cy="1185"/>
                  <a:chOff x="100" y="699"/>
                  <a:chExt cx="2410" cy="1185"/>
                </a:xfrm>
              </p:grpSpPr>
              <p:sp>
                <p:nvSpPr>
                  <p:cNvPr id="55" name="Text Box 1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961"/>
                    <a:ext cx="388" cy="2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b="1" dirty="0">
                        <a:latin typeface="Times New Roman" pitchFamily="-112" charset="0"/>
                      </a:rPr>
                      <a:t>(Q</a:t>
                    </a:r>
                    <a:r>
                      <a:rPr lang="en-US" sz="1200" b="1" baseline="30000" dirty="0">
                        <a:latin typeface="Times New Roman" pitchFamily="-112" charset="0"/>
                      </a:rPr>
                      <a:t>2</a:t>
                    </a:r>
                    <a:r>
                      <a:rPr lang="en-US" sz="1200" b="1" dirty="0">
                        <a:latin typeface="Times New Roman" pitchFamily="-112" charset="0"/>
                      </a:rPr>
                      <a:t>)</a:t>
                    </a:r>
                  </a:p>
                </p:txBody>
              </p:sp>
              <p:sp>
                <p:nvSpPr>
                  <p:cNvPr id="56" name="Text Box 1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" y="699"/>
                    <a:ext cx="187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 dirty="0">
                        <a:latin typeface="Times New Roman" pitchFamily="-112" charset="0"/>
                      </a:rPr>
                      <a:t>e</a:t>
                    </a:r>
                  </a:p>
                </p:txBody>
              </p:sp>
              <p:sp>
                <p:nvSpPr>
                  <p:cNvPr id="57" name="Text Box 1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" y="809"/>
                    <a:ext cx="322" cy="27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400" b="1" dirty="0" err="1">
                        <a:latin typeface="Symbol" pitchFamily="-112" charset="2"/>
                      </a:rPr>
                      <a:t>g</a:t>
                    </a:r>
                    <a:r>
                      <a:rPr lang="en-US" sz="1400" b="1" baseline="-25000" dirty="0" err="1">
                        <a:latin typeface="Times New Roman" pitchFamily="-112" charset="0"/>
                      </a:rPr>
                      <a:t>L</a:t>
                    </a:r>
                    <a:r>
                      <a:rPr lang="en-US" sz="1400" b="1" dirty="0">
                        <a:latin typeface="Times New Roman" pitchFamily="-112" charset="0"/>
                      </a:rPr>
                      <a:t>*</a:t>
                    </a:r>
                  </a:p>
                </p:txBody>
              </p:sp>
              <p:grpSp>
                <p:nvGrpSpPr>
                  <p:cNvPr id="58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59" y="1253"/>
                    <a:ext cx="2351" cy="631"/>
                    <a:chOff x="159" y="1253"/>
                    <a:chExt cx="2351" cy="631"/>
                  </a:xfrm>
                </p:grpSpPr>
                <p:sp>
                  <p:nvSpPr>
                    <p:cNvPr id="59" name="Text Box 18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6" y="1253"/>
                      <a:ext cx="388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 dirty="0" err="1">
                          <a:latin typeface="Times New Roman" pitchFamily="-112" charset="0"/>
                        </a:rPr>
                        <a:t>x+ξ</a:t>
                      </a:r>
                      <a:r>
                        <a:rPr lang="en-US" sz="1600" b="1" dirty="0">
                          <a:latin typeface="Times New Roman" pitchFamily="-112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60" name="Text Box 19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98" y="1260"/>
                      <a:ext cx="476" cy="2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b="1">
                          <a:latin typeface="Times New Roman" pitchFamily="-112" charset="0"/>
                        </a:rPr>
                        <a:t>x-ξ </a:t>
                      </a:r>
                    </a:p>
                  </p:txBody>
                </p:sp>
                <p:sp>
                  <p:nvSpPr>
                    <p:cNvPr id="61" name="Line 191"/>
                    <p:cNvSpPr>
                      <a:spLocks noChangeShapeType="1"/>
                    </p:cNvSpPr>
                    <p:nvPr/>
                  </p:nvSpPr>
                  <p:spPr bwMode="auto">
                    <a:xfrm rot="12777622" flipV="1">
                      <a:off x="2078" y="1692"/>
                      <a:ext cx="432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1298"/>
                      <a:ext cx="172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3" name="Group 1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" y="1417"/>
                      <a:ext cx="1927" cy="467"/>
                      <a:chOff x="159" y="1417"/>
                      <a:chExt cx="1927" cy="467"/>
                    </a:xfrm>
                  </p:grpSpPr>
                  <p:grpSp>
                    <p:nvGrpSpPr>
                      <p:cNvPr id="64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9" y="1424"/>
                        <a:ext cx="1927" cy="460"/>
                        <a:chOff x="241" y="670"/>
                        <a:chExt cx="1927" cy="460"/>
                      </a:xfrm>
                    </p:grpSpPr>
                    <p:grpSp>
                      <p:nvGrpSpPr>
                        <p:cNvPr id="66" name="Group 1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" y="670"/>
                          <a:ext cx="1927" cy="460"/>
                          <a:chOff x="241" y="670"/>
                          <a:chExt cx="1927" cy="460"/>
                        </a:xfrm>
                      </p:grpSpPr>
                      <p:grpSp>
                        <p:nvGrpSpPr>
                          <p:cNvPr id="68" name="Group 1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32" y="670"/>
                            <a:ext cx="1536" cy="460"/>
                            <a:chOff x="632" y="670"/>
                            <a:chExt cx="1536" cy="460"/>
                          </a:xfrm>
                        </p:grpSpPr>
                        <p:sp>
                          <p:nvSpPr>
                            <p:cNvPr id="70" name="Oval 19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72" y="746"/>
                              <a:ext cx="1492" cy="384"/>
                            </a:xfrm>
                            <a:prstGeom prst="ellipse">
                              <a:avLst/>
                            </a:prstGeom>
                            <a:gradFill rotWithShape="0">
                              <a:gsLst>
                                <a:gs pos="0">
                                  <a:srgbClr val="FF0000"/>
                                </a:gs>
                                <a:gs pos="100000">
                                  <a:srgbClr val="FF0000">
                                    <a:gamma/>
                                    <a:shade val="46275"/>
                                    <a:invGamma/>
                                  </a:srgb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n w="9525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71" name="Text Box 198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2" y="805"/>
                              <a:ext cx="1536" cy="24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H, H, E, E (</a:t>
                              </a:r>
                              <a:r>
                                <a:rPr lang="en-US" sz="1200" b="1" dirty="0" err="1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x,ξ,t</a:t>
                              </a:r>
                              <a:r>
                                <a:rPr lang="en-US" sz="1200" b="1" dirty="0">
                                  <a:solidFill>
                                    <a:schemeClr val="bg1"/>
                                  </a:solidFill>
                                  <a:latin typeface="Bookman Old Style" pitchFamily="-112" charset="0"/>
                                </a:rPr>
                                <a:t>)</a:t>
                              </a:r>
                            </a:p>
                          </p:txBody>
                        </p:sp>
                        <p:sp>
                          <p:nvSpPr>
                            <p:cNvPr id="72" name="Text Box 19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20" y="670"/>
                              <a:ext cx="192" cy="231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>
                              <a:prstTxWarp prst="textNoShape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pPr algn="ctr">
                                <a:spcBef>
                                  <a:spcPct val="50000"/>
                                </a:spcBef>
                              </a:pPr>
                              <a:r>
                                <a:rPr lang="en-US" b="1" dirty="0">
                                  <a:solidFill>
                                    <a:schemeClr val="bg1"/>
                                  </a:solidFill>
                                  <a:latin typeface="Times New Roman" pitchFamily="-112" charset="0"/>
                                </a:rPr>
                                <a:t>~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69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41" y="936"/>
                            <a:ext cx="432" cy="14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67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5" y="968"/>
                          <a:ext cx="43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65" name="Text Box 20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10" y="1417"/>
                        <a:ext cx="191" cy="2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US" b="1" dirty="0">
                            <a:solidFill>
                              <a:schemeClr val="bg1"/>
                            </a:solidFill>
                            <a:latin typeface="Times New Roman" pitchFamily="-112" charset="0"/>
                            <a:ea typeface="Times New Roman" pitchFamily="-112" charset="0"/>
                            <a:cs typeface="Times New Roman" pitchFamily="-112" charset="0"/>
                          </a:rPr>
                          <a:t>~</a:t>
                        </a:r>
                      </a:p>
                    </p:txBody>
                  </p:sp>
                </p:grpSp>
              </p:grpSp>
            </p:grpSp>
            <p:grpSp>
              <p:nvGrpSpPr>
                <p:cNvPr id="46" name="Group 205"/>
                <p:cNvGrpSpPr>
                  <a:grpSpLocks noChangeAspect="1"/>
                </p:cNvGrpSpPr>
                <p:nvPr/>
              </p:nvGrpSpPr>
              <p:grpSpPr bwMode="auto">
                <a:xfrm rot="2775006">
                  <a:off x="1826" y="897"/>
                  <a:ext cx="81" cy="345"/>
                  <a:chOff x="1324" y="1002"/>
                  <a:chExt cx="146" cy="462"/>
                </a:xfrm>
              </p:grpSpPr>
              <p:sp>
                <p:nvSpPr>
                  <p:cNvPr id="4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1326" y="1002"/>
                    <a:ext cx="143" cy="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8" y="9"/>
                      </a:cxn>
                      <a:cxn ang="0">
                        <a:pos x="12" y="11"/>
                      </a:cxn>
                      <a:cxn ang="0">
                        <a:pos x="129" y="58"/>
                      </a:cxn>
                      <a:cxn ang="0">
                        <a:pos x="135" y="60"/>
                      </a:cxn>
                      <a:cxn ang="0">
                        <a:pos x="139" y="63"/>
                      </a:cxn>
                      <a:cxn ang="0">
                        <a:pos x="142" y="65"/>
                      </a:cxn>
                      <a:cxn ang="0">
                        <a:pos x="141" y="69"/>
                      </a:cxn>
                      <a:cxn ang="0">
                        <a:pos x="141" y="71"/>
                      </a:cxn>
                      <a:cxn ang="0">
                        <a:pos x="138" y="74"/>
                      </a:cxn>
                      <a:cxn ang="0">
                        <a:pos x="11" y="60"/>
                      </a:cxn>
                      <a:cxn ang="0">
                        <a:pos x="10" y="61"/>
                      </a:cxn>
                      <a:cxn ang="0">
                        <a:pos x="4" y="59"/>
                      </a:cxn>
                      <a:cxn ang="0">
                        <a:pos x="4" y="60"/>
                      </a:cxn>
                      <a:cxn ang="0">
                        <a:pos x="2" y="62"/>
                      </a:cxn>
                      <a:cxn ang="0">
                        <a:pos x="0" y="65"/>
                      </a:cxn>
                    </a:cxnLst>
                    <a:rect l="0" t="0" r="r" b="b"/>
                    <a:pathLst>
                      <a:path w="143" h="75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12" y="11"/>
                        </a:lnTo>
                        <a:lnTo>
                          <a:pt x="129" y="58"/>
                        </a:lnTo>
                        <a:lnTo>
                          <a:pt x="135" y="60"/>
                        </a:lnTo>
                        <a:lnTo>
                          <a:pt x="139" y="63"/>
                        </a:lnTo>
                        <a:lnTo>
                          <a:pt x="142" y="65"/>
                        </a:lnTo>
                        <a:lnTo>
                          <a:pt x="141" y="69"/>
                        </a:lnTo>
                        <a:lnTo>
                          <a:pt x="141" y="71"/>
                        </a:lnTo>
                        <a:lnTo>
                          <a:pt x="138" y="74"/>
                        </a:lnTo>
                        <a:lnTo>
                          <a:pt x="11" y="60"/>
                        </a:lnTo>
                        <a:lnTo>
                          <a:pt x="10" y="61"/>
                        </a:lnTo>
                        <a:lnTo>
                          <a:pt x="4" y="59"/>
                        </a:lnTo>
                        <a:lnTo>
                          <a:pt x="4" y="60"/>
                        </a:lnTo>
                        <a:lnTo>
                          <a:pt x="2" y="62"/>
                        </a:lnTo>
                        <a:lnTo>
                          <a:pt x="0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07"/>
                  <p:cNvSpPr>
                    <a:spLocks noChangeAspect="1"/>
                  </p:cNvSpPr>
                  <p:nvPr/>
                </p:nvSpPr>
                <p:spPr bwMode="auto">
                  <a:xfrm>
                    <a:off x="1324" y="1069"/>
                    <a:ext cx="143" cy="7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0" y="7"/>
                      </a:cxn>
                      <a:cxn ang="0">
                        <a:pos x="133" y="57"/>
                      </a:cxn>
                      <a:cxn ang="0">
                        <a:pos x="137" y="61"/>
                      </a:cxn>
                      <a:cxn ang="0">
                        <a:pos x="140" y="61"/>
                      </a:cxn>
                      <a:cxn ang="0">
                        <a:pos x="141" y="65"/>
                      </a:cxn>
                      <a:cxn ang="0">
                        <a:pos x="141" y="66"/>
                      </a:cxn>
                      <a:cxn ang="0">
                        <a:pos x="142" y="71"/>
                      </a:cxn>
                      <a:cxn ang="0">
                        <a:pos x="137" y="71"/>
                      </a:cxn>
                      <a:cxn ang="0">
                        <a:pos x="12" y="59"/>
                      </a:cxn>
                      <a:cxn ang="0">
                        <a:pos x="7" y="59"/>
                      </a:cxn>
                      <a:cxn ang="0">
                        <a:pos x="6" y="59"/>
                      </a:cxn>
                      <a:cxn ang="0">
                        <a:pos x="4" y="59"/>
                      </a:cxn>
                      <a:cxn ang="0">
                        <a:pos x="1" y="59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143" h="72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0" y="7"/>
                        </a:lnTo>
                        <a:lnTo>
                          <a:pt x="133" y="57"/>
                        </a:lnTo>
                        <a:lnTo>
                          <a:pt x="137" y="61"/>
                        </a:lnTo>
                        <a:lnTo>
                          <a:pt x="140" y="61"/>
                        </a:lnTo>
                        <a:lnTo>
                          <a:pt x="141" y="65"/>
                        </a:lnTo>
                        <a:lnTo>
                          <a:pt x="141" y="66"/>
                        </a:lnTo>
                        <a:lnTo>
                          <a:pt x="142" y="71"/>
                        </a:lnTo>
                        <a:lnTo>
                          <a:pt x="137" y="71"/>
                        </a:lnTo>
                        <a:lnTo>
                          <a:pt x="12" y="59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4" y="59"/>
                        </a:lnTo>
                        <a:lnTo>
                          <a:pt x="1" y="59"/>
                        </a:lnTo>
                        <a:lnTo>
                          <a:pt x="0" y="61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08"/>
                  <p:cNvSpPr>
                    <a:spLocks noChangeAspect="1"/>
                  </p:cNvSpPr>
                  <p:nvPr/>
                </p:nvSpPr>
                <p:spPr bwMode="auto">
                  <a:xfrm>
                    <a:off x="1326" y="1131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2" y="7"/>
                      </a:cxn>
                      <a:cxn ang="0">
                        <a:pos x="7" y="9"/>
                      </a:cxn>
                      <a:cxn ang="0">
                        <a:pos x="10" y="11"/>
                      </a:cxn>
                      <a:cxn ang="0">
                        <a:pos x="133" y="59"/>
                      </a:cxn>
                      <a:cxn ang="0">
                        <a:pos x="136" y="63"/>
                      </a:cxn>
                      <a:cxn ang="0">
                        <a:pos x="139" y="65"/>
                      </a:cxn>
                      <a:cxn ang="0">
                        <a:pos x="143" y="67"/>
                      </a:cxn>
                      <a:cxn ang="0">
                        <a:pos x="143" y="71"/>
                      </a:cxn>
                      <a:cxn ang="0">
                        <a:pos x="141" y="74"/>
                      </a:cxn>
                      <a:cxn ang="0">
                        <a:pos x="138" y="75"/>
                      </a:cxn>
                      <a:cxn ang="0">
                        <a:pos x="9" y="63"/>
                      </a:cxn>
                      <a:cxn ang="0">
                        <a:pos x="6" y="62"/>
                      </a:cxn>
                      <a:cxn ang="0">
                        <a:pos x="6" y="63"/>
                      </a:cxn>
                      <a:cxn ang="0">
                        <a:pos x="3" y="62"/>
                      </a:cxn>
                      <a:cxn ang="0">
                        <a:pos x="0" y="64"/>
                      </a:cxn>
                      <a:cxn ang="0">
                        <a:pos x="0" y="66"/>
                      </a:cxn>
                    </a:cxnLst>
                    <a:rect l="0" t="0" r="r" b="b"/>
                    <a:pathLst>
                      <a:path w="144" h="76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7" y="9"/>
                        </a:lnTo>
                        <a:lnTo>
                          <a:pt x="10" y="11"/>
                        </a:lnTo>
                        <a:lnTo>
                          <a:pt x="133" y="59"/>
                        </a:lnTo>
                        <a:lnTo>
                          <a:pt x="136" y="63"/>
                        </a:lnTo>
                        <a:lnTo>
                          <a:pt x="139" y="65"/>
                        </a:lnTo>
                        <a:lnTo>
                          <a:pt x="143" y="67"/>
                        </a:lnTo>
                        <a:lnTo>
                          <a:pt x="143" y="71"/>
                        </a:lnTo>
                        <a:lnTo>
                          <a:pt x="141" y="74"/>
                        </a:lnTo>
                        <a:lnTo>
                          <a:pt x="138" y="75"/>
                        </a:lnTo>
                        <a:lnTo>
                          <a:pt x="9" y="63"/>
                        </a:lnTo>
                        <a:lnTo>
                          <a:pt x="6" y="62"/>
                        </a:lnTo>
                        <a:lnTo>
                          <a:pt x="6" y="63"/>
                        </a:lnTo>
                        <a:lnTo>
                          <a:pt x="3" y="62"/>
                        </a:lnTo>
                        <a:lnTo>
                          <a:pt x="0" y="64"/>
                        </a:lnTo>
                        <a:lnTo>
                          <a:pt x="0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209"/>
                  <p:cNvSpPr>
                    <a:spLocks noChangeAspect="1"/>
                  </p:cNvSpPr>
                  <p:nvPr/>
                </p:nvSpPr>
                <p:spPr bwMode="auto">
                  <a:xfrm>
                    <a:off x="1325" y="1202"/>
                    <a:ext cx="144" cy="7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6" y="6"/>
                      </a:cxn>
                      <a:cxn ang="0">
                        <a:pos x="11" y="7"/>
                      </a:cxn>
                      <a:cxn ang="0">
                        <a:pos x="131" y="54"/>
                      </a:cxn>
                      <a:cxn ang="0">
                        <a:pos x="136" y="58"/>
                      </a:cxn>
                      <a:cxn ang="0">
                        <a:pos x="139" y="59"/>
                      </a:cxn>
                      <a:cxn ang="0">
                        <a:pos x="143" y="63"/>
                      </a:cxn>
                      <a:cxn ang="0">
                        <a:pos x="143" y="66"/>
                      </a:cxn>
                      <a:cxn ang="0">
                        <a:pos x="140" y="69"/>
                      </a:cxn>
                      <a:cxn ang="0">
                        <a:pos x="138" y="69"/>
                      </a:cxn>
                      <a:cxn ang="0">
                        <a:pos x="11" y="57"/>
                      </a:cxn>
                      <a:cxn ang="0">
                        <a:pos x="7" y="58"/>
                      </a:cxn>
                      <a:cxn ang="0">
                        <a:pos x="4" y="57"/>
                      </a:cxn>
                      <a:cxn ang="0">
                        <a:pos x="1" y="57"/>
                      </a:cxn>
                      <a:cxn ang="0">
                        <a:pos x="1" y="59"/>
                      </a:cxn>
                      <a:cxn ang="0">
                        <a:pos x="0" y="62"/>
                      </a:cxn>
                    </a:cxnLst>
                    <a:rect l="0" t="0" r="r" b="b"/>
                    <a:pathLst>
                      <a:path w="144" h="70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6" y="6"/>
                        </a:lnTo>
                        <a:lnTo>
                          <a:pt x="11" y="7"/>
                        </a:lnTo>
                        <a:lnTo>
                          <a:pt x="131" y="54"/>
                        </a:lnTo>
                        <a:lnTo>
                          <a:pt x="136" y="58"/>
                        </a:lnTo>
                        <a:lnTo>
                          <a:pt x="139" y="59"/>
                        </a:lnTo>
                        <a:lnTo>
                          <a:pt x="143" y="63"/>
                        </a:lnTo>
                        <a:lnTo>
                          <a:pt x="143" y="66"/>
                        </a:lnTo>
                        <a:lnTo>
                          <a:pt x="140" y="69"/>
                        </a:lnTo>
                        <a:lnTo>
                          <a:pt x="138" y="69"/>
                        </a:lnTo>
                        <a:lnTo>
                          <a:pt x="11" y="57"/>
                        </a:lnTo>
                        <a:lnTo>
                          <a:pt x="7" y="58"/>
                        </a:lnTo>
                        <a:lnTo>
                          <a:pt x="4" y="57"/>
                        </a:lnTo>
                        <a:lnTo>
                          <a:pt x="1" y="57"/>
                        </a:lnTo>
                        <a:lnTo>
                          <a:pt x="1" y="59"/>
                        </a:lnTo>
                        <a:lnTo>
                          <a:pt x="0" y="62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210"/>
                  <p:cNvSpPr>
                    <a:spLocks noChangeAspect="1"/>
                  </p:cNvSpPr>
                  <p:nvPr/>
                </p:nvSpPr>
                <p:spPr bwMode="auto">
                  <a:xfrm>
                    <a:off x="1327" y="1260"/>
                    <a:ext cx="142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6" y="8"/>
                      </a:cxn>
                      <a:cxn ang="0">
                        <a:pos x="11" y="11"/>
                      </a:cxn>
                      <a:cxn ang="0">
                        <a:pos x="132" y="61"/>
                      </a:cxn>
                      <a:cxn ang="0">
                        <a:pos x="137" y="64"/>
                      </a:cxn>
                      <a:cxn ang="0">
                        <a:pos x="137" y="65"/>
                      </a:cxn>
                      <a:cxn ang="0">
                        <a:pos x="140" y="68"/>
                      </a:cxn>
                      <a:cxn ang="0">
                        <a:pos x="141" y="71"/>
                      </a:cxn>
                      <a:cxn ang="0">
                        <a:pos x="139" y="74"/>
                      </a:cxn>
                      <a:cxn ang="0">
                        <a:pos x="136" y="75"/>
                      </a:cxn>
                      <a:cxn ang="0">
                        <a:pos x="11" y="62"/>
                      </a:cxn>
                      <a:cxn ang="0">
                        <a:pos x="8" y="62"/>
                      </a:cxn>
                      <a:cxn ang="0">
                        <a:pos x="6" y="62"/>
                      </a:cxn>
                      <a:cxn ang="0">
                        <a:pos x="4" y="62"/>
                      </a:cxn>
                      <a:cxn ang="0">
                        <a:pos x="2" y="63"/>
                      </a:cxn>
                      <a:cxn ang="0">
                        <a:pos x="2" y="66"/>
                      </a:cxn>
                    </a:cxnLst>
                    <a:rect l="0" t="0" r="r" b="b"/>
                    <a:pathLst>
                      <a:path w="142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6" y="8"/>
                        </a:lnTo>
                        <a:lnTo>
                          <a:pt x="11" y="11"/>
                        </a:lnTo>
                        <a:lnTo>
                          <a:pt x="132" y="61"/>
                        </a:lnTo>
                        <a:lnTo>
                          <a:pt x="137" y="64"/>
                        </a:lnTo>
                        <a:lnTo>
                          <a:pt x="137" y="65"/>
                        </a:lnTo>
                        <a:lnTo>
                          <a:pt x="140" y="68"/>
                        </a:lnTo>
                        <a:lnTo>
                          <a:pt x="141" y="71"/>
                        </a:lnTo>
                        <a:lnTo>
                          <a:pt x="139" y="74"/>
                        </a:lnTo>
                        <a:lnTo>
                          <a:pt x="136" y="75"/>
                        </a:lnTo>
                        <a:lnTo>
                          <a:pt x="11" y="62"/>
                        </a:lnTo>
                        <a:lnTo>
                          <a:pt x="8" y="62"/>
                        </a:lnTo>
                        <a:lnTo>
                          <a:pt x="6" y="62"/>
                        </a:lnTo>
                        <a:lnTo>
                          <a:pt x="4" y="62"/>
                        </a:lnTo>
                        <a:lnTo>
                          <a:pt x="2" y="63"/>
                        </a:lnTo>
                        <a:lnTo>
                          <a:pt x="2" y="66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11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28"/>
                    <a:ext cx="142" cy="7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4" y="4"/>
                      </a:cxn>
                      <a:cxn ang="0">
                        <a:pos x="4" y="5"/>
                      </a:cxn>
                      <a:cxn ang="0">
                        <a:pos x="10" y="8"/>
                      </a:cxn>
                      <a:cxn ang="0">
                        <a:pos x="129" y="57"/>
                      </a:cxn>
                      <a:cxn ang="0">
                        <a:pos x="136" y="59"/>
                      </a:cxn>
                      <a:cxn ang="0">
                        <a:pos x="138" y="62"/>
                      </a:cxn>
                      <a:cxn ang="0">
                        <a:pos x="139" y="66"/>
                      </a:cxn>
                      <a:cxn ang="0">
                        <a:pos x="141" y="68"/>
                      </a:cxn>
                      <a:cxn ang="0">
                        <a:pos x="140" y="70"/>
                      </a:cxn>
                      <a:cxn ang="0">
                        <a:pos x="136" y="73"/>
                      </a:cxn>
                      <a:cxn ang="0">
                        <a:pos x="12" y="59"/>
                      </a:cxn>
                      <a:cxn ang="0">
                        <a:pos x="8" y="59"/>
                      </a:cxn>
                      <a:cxn ang="0">
                        <a:pos x="4" y="59"/>
                      </a:cxn>
                      <a:cxn ang="0">
                        <a:pos x="3" y="59"/>
                      </a:cxn>
                      <a:cxn ang="0">
                        <a:pos x="3" y="61"/>
                      </a:cxn>
                      <a:cxn ang="0">
                        <a:pos x="2" y="64"/>
                      </a:cxn>
                    </a:cxnLst>
                    <a:rect l="0" t="0" r="r" b="b"/>
                    <a:pathLst>
                      <a:path w="142" h="74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4" y="4"/>
                        </a:lnTo>
                        <a:lnTo>
                          <a:pt x="4" y="5"/>
                        </a:lnTo>
                        <a:lnTo>
                          <a:pt x="10" y="8"/>
                        </a:lnTo>
                        <a:lnTo>
                          <a:pt x="129" y="57"/>
                        </a:lnTo>
                        <a:lnTo>
                          <a:pt x="136" y="59"/>
                        </a:lnTo>
                        <a:lnTo>
                          <a:pt x="138" y="62"/>
                        </a:lnTo>
                        <a:lnTo>
                          <a:pt x="139" y="66"/>
                        </a:lnTo>
                        <a:lnTo>
                          <a:pt x="141" y="68"/>
                        </a:lnTo>
                        <a:lnTo>
                          <a:pt x="140" y="70"/>
                        </a:lnTo>
                        <a:lnTo>
                          <a:pt x="136" y="73"/>
                        </a:lnTo>
                        <a:lnTo>
                          <a:pt x="12" y="59"/>
                        </a:lnTo>
                        <a:lnTo>
                          <a:pt x="8" y="59"/>
                        </a:lnTo>
                        <a:lnTo>
                          <a:pt x="4" y="59"/>
                        </a:lnTo>
                        <a:lnTo>
                          <a:pt x="3" y="59"/>
                        </a:lnTo>
                        <a:lnTo>
                          <a:pt x="3" y="61"/>
                        </a:lnTo>
                        <a:lnTo>
                          <a:pt x="2" y="64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2"/>
                  <p:cNvSpPr>
                    <a:spLocks noChangeAspect="1"/>
                  </p:cNvSpPr>
                  <p:nvPr/>
                </p:nvSpPr>
                <p:spPr bwMode="auto">
                  <a:xfrm>
                    <a:off x="1326" y="1391"/>
                    <a:ext cx="142" cy="7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" y="7"/>
                      </a:cxn>
                      <a:cxn ang="0">
                        <a:pos x="5" y="9"/>
                      </a:cxn>
                      <a:cxn ang="0">
                        <a:pos x="11" y="10"/>
                      </a:cxn>
                      <a:cxn ang="0">
                        <a:pos x="129" y="59"/>
                      </a:cxn>
                      <a:cxn ang="0">
                        <a:pos x="137" y="61"/>
                      </a:cxn>
                      <a:cxn ang="0">
                        <a:pos x="138" y="63"/>
                      </a:cxn>
                      <a:cxn ang="0">
                        <a:pos x="141" y="67"/>
                      </a:cxn>
                      <a:cxn ang="0">
                        <a:pos x="141" y="69"/>
                      </a:cxn>
                      <a:cxn ang="0">
                        <a:pos x="140" y="72"/>
                      </a:cxn>
                      <a:cxn ang="0">
                        <a:pos x="135" y="72"/>
                      </a:cxn>
                      <a:cxn ang="0">
                        <a:pos x="73" y="65"/>
                      </a:cxn>
                    </a:cxnLst>
                    <a:rect l="0" t="0" r="r" b="b"/>
                    <a:pathLst>
                      <a:path w="142" h="73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" y="7"/>
                        </a:lnTo>
                        <a:lnTo>
                          <a:pt x="5" y="9"/>
                        </a:lnTo>
                        <a:lnTo>
                          <a:pt x="11" y="10"/>
                        </a:lnTo>
                        <a:lnTo>
                          <a:pt x="129" y="59"/>
                        </a:lnTo>
                        <a:lnTo>
                          <a:pt x="137" y="61"/>
                        </a:lnTo>
                        <a:lnTo>
                          <a:pt x="138" y="63"/>
                        </a:lnTo>
                        <a:lnTo>
                          <a:pt x="141" y="67"/>
                        </a:lnTo>
                        <a:lnTo>
                          <a:pt x="141" y="69"/>
                        </a:lnTo>
                        <a:lnTo>
                          <a:pt x="140" y="72"/>
                        </a:lnTo>
                        <a:lnTo>
                          <a:pt x="135" y="72"/>
                        </a:lnTo>
                        <a:lnTo>
                          <a:pt x="73" y="65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1922" y="709"/>
                  <a:ext cx="18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dirty="0">
                      <a:latin typeface="Symbol" pitchFamily="-112" charset="2"/>
                    </a:rPr>
                    <a:t>g</a:t>
                  </a:r>
                </a:p>
              </p:txBody>
            </p:sp>
          </p:grpSp>
          <p:sp>
            <p:nvSpPr>
              <p:cNvPr id="42" name="Text Box 214"/>
              <p:cNvSpPr txBox="1">
                <a:spLocks noChangeArrowheads="1"/>
              </p:cNvSpPr>
              <p:nvPr/>
            </p:nvSpPr>
            <p:spPr bwMode="auto">
              <a:xfrm>
                <a:off x="158750" y="2711569"/>
                <a:ext cx="311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>
                    <a:latin typeface="Times New Roman" pitchFamily="-112" charset="0"/>
                  </a:rPr>
                  <a:t>p</a:t>
                </a:r>
              </a:p>
            </p:txBody>
          </p:sp>
          <p:sp>
            <p:nvSpPr>
              <p:cNvPr id="43" name="Text Box 215"/>
              <p:cNvSpPr txBox="1">
                <a:spLocks noChangeArrowheads="1"/>
              </p:cNvSpPr>
              <p:nvPr/>
            </p:nvSpPr>
            <p:spPr bwMode="auto">
              <a:xfrm>
                <a:off x="4114496" y="2674490"/>
                <a:ext cx="387351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dirty="0" err="1">
                    <a:latin typeface="Times New Roman" pitchFamily="-112" charset="0"/>
                  </a:rPr>
                  <a:t>p</a:t>
                </a:r>
                <a:r>
                  <a:rPr lang="en-US" b="1" dirty="0">
                    <a:latin typeface="Times New Roman" pitchFamily="-112" charset="0"/>
                  </a:rPr>
                  <a:t>’</a:t>
                </a:r>
              </a:p>
            </p:txBody>
          </p:sp>
        </p:grpSp>
        <p:sp>
          <p:nvSpPr>
            <p:cNvPr id="31" name="Freeform 174"/>
            <p:cNvSpPr>
              <a:spLocks/>
            </p:cNvSpPr>
            <p:nvPr/>
          </p:nvSpPr>
          <p:spPr bwMode="auto">
            <a:xfrm flipV="1">
              <a:off x="5299076" y="2656739"/>
              <a:ext cx="3381374" cy="21166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24" y="0"/>
                </a:cxn>
                <a:cxn ang="0">
                  <a:pos x="1200" y="48"/>
                </a:cxn>
              </a:cxnLst>
              <a:rect l="0" t="0" r="r" b="b"/>
              <a:pathLst>
                <a:path w="1200" h="48">
                  <a:moveTo>
                    <a:pt x="0" y="48"/>
                  </a:moveTo>
                  <a:cubicBezTo>
                    <a:pt x="212" y="24"/>
                    <a:pt x="424" y="0"/>
                    <a:pt x="624" y="0"/>
                  </a:cubicBezTo>
                  <a:cubicBezTo>
                    <a:pt x="824" y="0"/>
                    <a:pt x="1012" y="24"/>
                    <a:pt x="12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175"/>
            <p:cNvSpPr txBox="1">
              <a:spLocks noChangeArrowheads="1"/>
            </p:cNvSpPr>
            <p:nvPr/>
          </p:nvSpPr>
          <p:spPr bwMode="auto">
            <a:xfrm>
              <a:off x="7013438" y="2740296"/>
              <a:ext cx="304801" cy="336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itchFamily="-112" charset="0"/>
                </a:rPr>
                <a:t>t</a:t>
              </a:r>
              <a:endParaRPr lang="en-US" sz="1600" b="1" dirty="0">
                <a:latin typeface="Times New Roman" pitchFamily="-112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672412" y="1322917"/>
            <a:ext cx="491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 them through exclusive reactions</a:t>
            </a:r>
          </a:p>
          <a:p>
            <a:pPr algn="ctr"/>
            <a:r>
              <a:rPr lang="en-US" dirty="0" smtClean="0"/>
              <a:t>golden channel: </a:t>
            </a:r>
            <a:r>
              <a:rPr lang="en-US" dirty="0" smtClean="0">
                <a:solidFill>
                  <a:srgbClr val="FF00FF"/>
                </a:solidFill>
              </a:rPr>
              <a:t>DVCS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306834" y="5316259"/>
            <a:ext cx="672999" cy="56669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2" name="Straight Arrow Connector 81"/>
          <p:cNvCxnSpPr/>
          <p:nvPr/>
        </p:nvCxnSpPr>
        <p:spPr bwMode="auto">
          <a:xfrm flipH="1">
            <a:off x="6752167" y="5834215"/>
            <a:ext cx="720894" cy="632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508261" y="6297082"/>
            <a:ext cx="482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responsible for orbital angular momentum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0" grpId="0"/>
      <p:bldP spid="81" grpId="0" animBg="1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it-IT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3027363" cy="1503363"/>
            <a:chOff x="1435" y="845"/>
            <a:chExt cx="1907" cy="947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9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746682"/>
                </p:ext>
              </p:extLst>
            </p:nvPr>
          </p:nvGraphicFramePr>
          <p:xfrm>
            <a:off x="1483" y="1092"/>
            <a:ext cx="816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Equation" r:id="rId3" imgW="1295400" imgH="469900" progId="Equation.DSMT4">
                    <p:embed/>
                  </p:oleObj>
                </mc:Choice>
                <mc:Fallback>
                  <p:oleObj name="Equation" r:id="rId3" imgW="12954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3" y="1092"/>
                          <a:ext cx="816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9177996"/>
                </p:ext>
              </p:extLst>
            </p:nvPr>
          </p:nvGraphicFramePr>
          <p:xfrm>
            <a:off x="2427" y="1096"/>
            <a:ext cx="816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Equation" r:id="rId5" imgW="1295400" imgH="469900" progId="Equation.DSMT4">
                    <p:embed/>
                  </p:oleObj>
                </mc:Choice>
                <mc:Fallback>
                  <p:oleObj name="Equation" r:id="rId5" imgW="12954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1096"/>
                          <a:ext cx="816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4626745"/>
                </p:ext>
              </p:extLst>
            </p:nvPr>
          </p:nvGraphicFramePr>
          <p:xfrm>
            <a:off x="2422" y="1466"/>
            <a:ext cx="792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" name="Equation" r:id="rId7" imgW="1257300" imgH="469900" progId="Equation.DSMT4">
                    <p:embed/>
                  </p:oleObj>
                </mc:Choice>
                <mc:Fallback>
                  <p:oleObj name="Equation" r:id="rId7" imgW="12573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" y="1466"/>
                          <a:ext cx="792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228041"/>
                </p:ext>
              </p:extLst>
            </p:nvPr>
          </p:nvGraphicFramePr>
          <p:xfrm>
            <a:off x="1483" y="1496"/>
            <a:ext cx="792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" name="Equation" r:id="rId9" imgW="1257300" imgH="469900" progId="Equation.DSMT4">
                    <p:embed/>
                  </p:oleObj>
                </mc:Choice>
                <mc:Fallback>
                  <p:oleObj name="Equation" r:id="rId9" imgW="1257300" imgH="469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3" y="1496"/>
                          <a:ext cx="792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356817"/>
              </p:ext>
            </p:extLst>
          </p:nvPr>
        </p:nvGraphicFramePr>
        <p:xfrm>
          <a:off x="5122863" y="1504950"/>
          <a:ext cx="3619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Equation" r:id="rId11" imgW="3619500" imgH="406400" progId="Equation.DSMT4">
                  <p:embed/>
                </p:oleObj>
              </mc:Choice>
              <mc:Fallback>
                <p:oleObj name="Equation" r:id="rId11" imgW="361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1504950"/>
                        <a:ext cx="3619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019"/>
            <a:chOff x="242888" y="2968625"/>
            <a:chExt cx="8377237" cy="2408302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DV</a:t>
              </a:r>
              <a:r>
                <a:rPr lang="en-US" sz="1800" b="1" dirty="0" smtClean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CS</a:t>
              </a:r>
              <a:endParaRPr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endParaRP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4523032"/>
                </p:ext>
              </p:extLst>
            </p:nvPr>
          </p:nvGraphicFramePr>
          <p:xfrm>
            <a:off x="4028705" y="5021285"/>
            <a:ext cx="774765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" name="Equation" r:id="rId16" imgW="774700" imgH="355600" progId="Equation.DSMT4">
                    <p:embed/>
                  </p:oleObj>
                </mc:Choice>
                <mc:Fallback>
                  <p:oleObj name="Equation" r:id="rId16" imgW="7747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8705" y="5021285"/>
                          <a:ext cx="774765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2728013"/>
                </p:ext>
              </p:extLst>
            </p:nvPr>
          </p:nvGraphicFramePr>
          <p:xfrm>
            <a:off x="7354797" y="4984769"/>
            <a:ext cx="774765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name="Equation" r:id="rId18" imgW="774700" imgH="355600" progId="Equation.DSMT4">
                    <p:embed/>
                  </p:oleObj>
                </mc:Choice>
                <mc:Fallback>
                  <p:oleObj name="Equation" r:id="rId18" imgW="7747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797" y="4984769"/>
                          <a:ext cx="774765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992155"/>
                </p:ext>
              </p:extLst>
            </p:nvPr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9825184"/>
                </p:ext>
              </p:extLst>
            </p:nvPr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718931"/>
                </p:ext>
              </p:extLst>
            </p:nvPr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" name="Equation" r:id="rId24" imgW="330200" imgH="304800" progId="Equation.DSMT4">
                    <p:embed/>
                  </p:oleObj>
                </mc:Choice>
                <mc:Fallback>
                  <p:oleObj name="Equation" r:id="rId24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6025971"/>
                </p:ext>
              </p:extLst>
            </p:nvPr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" name="Equation" r:id="rId26" imgW="368300" imgH="304800" progId="Equation.DSMT4">
                    <p:embed/>
                  </p:oleObj>
                </mc:Choice>
                <mc:Fallback>
                  <p:oleObj name="Equation" r:id="rId26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57038"/>
              </p:ext>
            </p:extLst>
          </p:nvPr>
        </p:nvGraphicFramePr>
        <p:xfrm>
          <a:off x="6399213" y="4894054"/>
          <a:ext cx="2744787" cy="1879601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ρ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0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Times New Roman" charset="0"/>
                        <a:cs typeface="Symbol" charset="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2u+d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, 9g/4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2u-d, 3g/4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f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Times New Roman" charset="0"/>
                        <a:cs typeface="Symbol" charset="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ρ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+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Times New Roman" charset="0"/>
                        <a:cs typeface="Symbol" charset="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u-d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charset="0"/>
                          <a:cs typeface="Comic Sans MS"/>
                        </a:rPr>
                        <a:t>J</a:t>
                      </a: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Symbol" charset="2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Times New Roman" charset="0"/>
                        <a:cs typeface="Symbol" charset="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Comic Sans MS"/>
                          <a:cs typeface="Comic Sans MS"/>
                        </a:rPr>
                        <a:t>g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67685"/>
              </p:ext>
            </p:extLst>
          </p:nvPr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22F3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22F3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4436" y="5031680"/>
            <a:ext cx="23775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</a:t>
            </a:r>
            <a:r>
              <a:rPr lang="en-US" sz="1400" b="1" dirty="0" err="1">
                <a:latin typeface="Symbol" pitchFamily="-112" charset="2"/>
              </a:rPr>
              <a:t>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>
                <a:latin typeface="Times New Roman" pitchFamily="-112" charset="0"/>
              </a:rPr>
              <a:t>’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endParaRPr lang="en-US" sz="1400" b="1" dirty="0">
              <a:latin typeface="Symbol" pitchFamily="-112" charset="2"/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x-ξ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0000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BBF82-B6E2-9F42-9D11-9DBC2F85A174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5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STAR Collaboration Meeting, June 2015</a:t>
            </a:r>
            <a:endParaRPr lang="it-IT"/>
          </a:p>
        </p:txBody>
      </p:sp>
      <p:sp>
        <p:nvSpPr>
          <p:cNvPr id="567298" name="Text Box 2"/>
          <p:cNvSpPr txBox="1">
            <a:spLocks noChangeArrowheads="1"/>
          </p:cNvSpPr>
          <p:nvPr/>
        </p:nvSpPr>
        <p:spPr bwMode="auto">
          <a:xfrm>
            <a:off x="1001713" y="5502275"/>
            <a:ext cx="4880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latin typeface="Symbol" pitchFamily="-65" charset="2"/>
              </a:rPr>
              <a:t>Ds</a:t>
            </a:r>
            <a:r>
              <a:rPr lang="en-US" sz="2400" b="1" baseline="-25000" dirty="0" err="1">
                <a:latin typeface="Tahoma" pitchFamily="-65" charset="0"/>
              </a:rPr>
              <a:t>UT</a:t>
            </a:r>
            <a:r>
              <a:rPr lang="en-US" sz="2400" b="1" dirty="0">
                <a:latin typeface="Tahoma" pitchFamily="-65" charset="0"/>
              </a:rPr>
              <a:t> ~</a:t>
            </a:r>
            <a:r>
              <a:rPr lang="en-US" sz="2400" b="1" dirty="0">
                <a:solidFill>
                  <a:srgbClr val="FFFFFF"/>
                </a:solidFill>
                <a:latin typeface="Tahoma" pitchFamily="-65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ahoma" pitchFamily="-65" charset="0"/>
              </a:rPr>
              <a:t>sin</a:t>
            </a:r>
            <a:r>
              <a:rPr lang="en-US" sz="2400" b="1" dirty="0" err="1">
                <a:solidFill>
                  <a:srgbClr val="0000FF"/>
                </a:solidFill>
                <a:latin typeface="Symbol" pitchFamily="-65" charset="2"/>
              </a:rPr>
              <a:t>f</a:t>
            </a:r>
            <a:r>
              <a:rPr lang="en-US" sz="2400" b="1" dirty="0" err="1">
                <a:latin typeface="Tahoma" pitchFamily="-65" charset="0"/>
              </a:rPr>
              <a:t>∙</a:t>
            </a:r>
            <a:r>
              <a:rPr lang="en-US" sz="2400" b="1" dirty="0" err="1">
                <a:solidFill>
                  <a:schemeClr val="tx1"/>
                </a:solidFill>
                <a:latin typeface="Tahoma" pitchFamily="-65" charset="0"/>
              </a:rPr>
              <a:t>Im{k(</a:t>
            </a:r>
            <a:r>
              <a:rPr lang="en-US" sz="2400" b="1" dirty="0" err="1">
                <a:solidFill>
                  <a:srgbClr val="CC66FF"/>
                </a:solidFill>
                <a:latin typeface="Tahoma" pitchFamily="-65" charset="0"/>
              </a:rPr>
              <a:t>H</a:t>
            </a:r>
            <a:r>
              <a:rPr lang="en-US" sz="2400" b="1" dirty="0">
                <a:solidFill>
                  <a:schemeClr val="hlink"/>
                </a:solidFill>
                <a:latin typeface="Times New Roman" pitchFamily="-65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ahoma" pitchFamily="-65" charset="0"/>
              </a:rPr>
              <a:t>- </a:t>
            </a:r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E</a:t>
            </a:r>
            <a:r>
              <a:rPr lang="en-US" sz="2400" b="1" dirty="0">
                <a:latin typeface="Tahoma" pitchFamily="-65" charset="0"/>
              </a:rPr>
              <a:t>) + … </a:t>
            </a:r>
            <a:r>
              <a:rPr lang="en-US" sz="2400" b="1" dirty="0">
                <a:solidFill>
                  <a:schemeClr val="tx1"/>
                </a:solidFill>
                <a:latin typeface="Tahoma" pitchFamily="-65" charset="0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2216152"/>
            <a:ext cx="4737100" cy="690563"/>
            <a:chOff x="153" y="1496"/>
            <a:chExt cx="2984" cy="435"/>
          </a:xfrm>
        </p:grpSpPr>
        <p:sp>
          <p:nvSpPr>
            <p:cNvPr id="66613" name="Text Box 4"/>
            <p:cNvSpPr txBox="1">
              <a:spLocks noChangeArrowheads="1"/>
            </p:cNvSpPr>
            <p:nvPr/>
          </p:nvSpPr>
          <p:spPr bwMode="auto">
            <a:xfrm>
              <a:off x="153" y="1601"/>
              <a:ext cx="29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latin typeface="Tahoma" pitchFamily="-65" charset="0"/>
                </a:rPr>
                <a:t>C</a:t>
              </a:r>
              <a:r>
                <a:rPr lang="en-US" sz="2400" b="1" dirty="0">
                  <a:latin typeface="Tahoma" pitchFamily="-65" charset="0"/>
                </a:rPr>
                <a:t> ~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ahoma" pitchFamily="-65" charset="0"/>
                </a:rPr>
                <a:t>cos</a:t>
              </a:r>
              <a:r>
                <a:rPr lang="en-US" sz="2400" b="1" dirty="0" err="1">
                  <a:solidFill>
                    <a:srgbClr val="0000FF"/>
                  </a:solidFill>
                  <a:latin typeface="Symbol" pitchFamily="-65" charset="2"/>
                </a:rPr>
                <a:t>f</a:t>
              </a:r>
              <a:r>
                <a:rPr lang="en-US" sz="2400" b="1" dirty="0">
                  <a:solidFill>
                    <a:srgbClr val="FF3300"/>
                  </a:solidFill>
                  <a:latin typeface="Symbol" pitchFamily="-65" charset="2"/>
                </a:rPr>
                <a:t> </a:t>
              </a:r>
              <a:r>
                <a:rPr lang="en-US" sz="2400" b="1" dirty="0">
                  <a:latin typeface="Tahoma" pitchFamily="-65" charset="0"/>
                </a:rPr>
                <a:t>∙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Re{ </a:t>
              </a:r>
              <a:r>
                <a:rPr lang="en-US" sz="2400" b="1" dirty="0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hlink"/>
                  </a:solidFill>
                  <a:latin typeface="Times New Roman" pitchFamily="-65" charset="0"/>
                </a:rPr>
                <a:t> 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 +… }</a:t>
              </a:r>
            </a:p>
          </p:txBody>
        </p:sp>
        <p:sp>
          <p:nvSpPr>
            <p:cNvPr id="66614" name="Rectangle 5"/>
            <p:cNvSpPr>
              <a:spLocks noChangeArrowheads="1"/>
            </p:cNvSpPr>
            <p:nvPr/>
          </p:nvSpPr>
          <p:spPr bwMode="auto">
            <a:xfrm>
              <a:off x="2266" y="1496"/>
              <a:ext cx="23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28700" y="3770310"/>
            <a:ext cx="4700588" cy="676274"/>
            <a:chOff x="178" y="2475"/>
            <a:chExt cx="2961" cy="426"/>
          </a:xfrm>
        </p:grpSpPr>
        <p:sp>
          <p:nvSpPr>
            <p:cNvPr id="66611" name="Text Box 7"/>
            <p:cNvSpPr txBox="1">
              <a:spLocks noChangeArrowheads="1"/>
            </p:cNvSpPr>
            <p:nvPr/>
          </p:nvSpPr>
          <p:spPr bwMode="auto">
            <a:xfrm>
              <a:off x="178" y="2571"/>
              <a:ext cx="29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latin typeface="Tahoma" pitchFamily="-65" charset="0"/>
                </a:rPr>
                <a:t>LU</a:t>
              </a:r>
              <a:r>
                <a:rPr lang="en-US" sz="2400" b="1" dirty="0">
                  <a:latin typeface="Tahoma" pitchFamily="-65" charset="0"/>
                </a:rPr>
                <a:t> ~ </a:t>
              </a:r>
              <a:r>
                <a:rPr lang="en-US" sz="2400" b="1" dirty="0" err="1">
                  <a:solidFill>
                    <a:srgbClr val="0000FF"/>
                  </a:solidFill>
                  <a:latin typeface="Tahoma" pitchFamily="-65" charset="0"/>
                </a:rPr>
                <a:t>sin</a:t>
              </a:r>
              <a:r>
                <a:rPr lang="en-US" sz="2400" b="1" dirty="0" err="1">
                  <a:solidFill>
                    <a:srgbClr val="0000FF"/>
                  </a:solidFill>
                  <a:latin typeface="Symbol" pitchFamily="-65" charset="2"/>
                </a:rPr>
                <a:t>f</a:t>
              </a:r>
              <a:r>
                <a:rPr lang="en-US" sz="2400" b="1" dirty="0" err="1">
                  <a:latin typeface="Tahoma" pitchFamily="-65" charset="0"/>
                </a:rPr>
                <a:t>∙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Im{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chemeClr val="hlink"/>
                  </a:solidFill>
                  <a:latin typeface="Times New Roman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FF3300"/>
                  </a:solidFill>
                  <a:latin typeface="Tahoma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k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E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}</a:t>
              </a:r>
            </a:p>
          </p:txBody>
        </p:sp>
        <p:sp>
          <p:nvSpPr>
            <p:cNvPr id="66612" name="Rectangle 8"/>
            <p:cNvSpPr>
              <a:spLocks noChangeArrowheads="1"/>
            </p:cNvSpPr>
            <p:nvPr/>
          </p:nvSpPr>
          <p:spPr bwMode="auto">
            <a:xfrm>
              <a:off x="2298" y="2475"/>
              <a:ext cx="1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  <a:endParaRPr lang="en-US" sz="24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</p:grpSp>
      <p:sp>
        <p:nvSpPr>
          <p:cNvPr id="567305" name="Line 9"/>
          <p:cNvSpPr>
            <a:spLocks noChangeShapeType="1"/>
          </p:cNvSpPr>
          <p:nvPr/>
        </p:nvSpPr>
        <p:spPr bwMode="auto">
          <a:xfrm>
            <a:off x="838200" y="6477000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06" name="Line 10"/>
          <p:cNvSpPr>
            <a:spLocks noChangeShapeType="1"/>
          </p:cNvSpPr>
          <p:nvPr/>
        </p:nvSpPr>
        <p:spPr bwMode="auto">
          <a:xfrm>
            <a:off x="838200" y="6477000"/>
            <a:ext cx="7162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07" name="Line 11"/>
          <p:cNvSpPr>
            <a:spLocks noChangeShapeType="1"/>
          </p:cNvSpPr>
          <p:nvPr/>
        </p:nvSpPr>
        <p:spPr bwMode="auto">
          <a:xfrm>
            <a:off x="827088" y="5589588"/>
            <a:ext cx="7239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0" y="40767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0">
              <a:solidFill>
                <a:schemeClr val="accent2"/>
              </a:solidFill>
              <a:latin typeface="Tahoma" pitchFamily="-65" charset="0"/>
            </a:endParaRPr>
          </a:p>
        </p:txBody>
      </p:sp>
      <p:sp>
        <p:nvSpPr>
          <p:cNvPr id="567309" name="Line 13"/>
          <p:cNvSpPr>
            <a:spLocks noChangeShapeType="1"/>
          </p:cNvSpPr>
          <p:nvPr/>
        </p:nvSpPr>
        <p:spPr bwMode="auto">
          <a:xfrm>
            <a:off x="179388" y="393382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10" name="Rectangle 14"/>
          <p:cNvSpPr>
            <a:spLocks noChangeArrowheads="1"/>
          </p:cNvSpPr>
          <p:nvPr/>
        </p:nvSpPr>
        <p:spPr bwMode="auto">
          <a:xfrm>
            <a:off x="4211638" y="4638675"/>
            <a:ext cx="769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4335463" y="5257800"/>
            <a:ext cx="1841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0">
              <a:solidFill>
                <a:srgbClr val="FF3300"/>
              </a:solidFill>
              <a:latin typeface="Tahoma" pitchFamily="-65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047750" y="4532310"/>
            <a:ext cx="4633913" cy="698499"/>
            <a:chOff x="113" y="3000"/>
            <a:chExt cx="2919" cy="440"/>
          </a:xfrm>
        </p:grpSpPr>
        <p:sp>
          <p:nvSpPr>
            <p:cNvPr id="66609" name="Text Box 17"/>
            <p:cNvSpPr txBox="1">
              <a:spLocks noChangeArrowheads="1"/>
            </p:cNvSpPr>
            <p:nvPr/>
          </p:nvSpPr>
          <p:spPr bwMode="auto">
            <a:xfrm>
              <a:off x="113" y="3110"/>
              <a:ext cx="291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latin typeface="Symbol" pitchFamily="-65" charset="2"/>
                </a:rPr>
                <a:t>Ds</a:t>
              </a:r>
              <a:r>
                <a:rPr lang="en-US" sz="2400" b="1" baseline="-25000" dirty="0" err="1">
                  <a:latin typeface="Tahoma" pitchFamily="-65" charset="0"/>
                </a:rPr>
                <a:t>UL</a:t>
              </a:r>
              <a:r>
                <a:rPr lang="en-US" sz="2400" b="1" dirty="0">
                  <a:latin typeface="Tahoma" pitchFamily="-65" charset="0"/>
                </a:rPr>
                <a:t> ~ </a:t>
              </a:r>
              <a:r>
                <a:rPr lang="en-US" sz="2400" b="1" dirty="0" err="1">
                  <a:solidFill>
                    <a:srgbClr val="0000FF"/>
                  </a:solidFill>
                  <a:latin typeface="Tahoma" pitchFamily="-65" charset="0"/>
                </a:rPr>
                <a:t>sin</a:t>
              </a:r>
              <a:r>
                <a:rPr lang="en-US" sz="2400" b="1" dirty="0" err="1">
                  <a:solidFill>
                    <a:srgbClr val="0000FF"/>
                  </a:solidFill>
                  <a:latin typeface="Symbol" pitchFamily="-65" charset="2"/>
                </a:rPr>
                <a:t>f</a:t>
              </a:r>
              <a:r>
                <a:rPr lang="en-US" sz="2400" b="1" dirty="0" err="1">
                  <a:latin typeface="Tahoma" pitchFamily="-65" charset="0"/>
                </a:rPr>
                <a:t>∙</a:t>
              </a:r>
              <a:r>
                <a:rPr lang="en-US" sz="2400" b="1" dirty="0" err="1">
                  <a:solidFill>
                    <a:schemeClr val="tx1"/>
                  </a:solidFill>
                  <a:latin typeface="Tahoma" pitchFamily="-65" charset="0"/>
                </a:rPr>
                <a:t>Im{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CC66FF"/>
                  </a:solidFill>
                  <a:latin typeface="Times New Roman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</a:t>
              </a:r>
              <a:r>
                <a:rPr lang="en-US" sz="2400" b="1" dirty="0" err="1">
                  <a:solidFill>
                    <a:schemeClr val="tx1"/>
                  </a:solidFill>
                  <a:latin typeface="Symbol" pitchFamily="-65" charset="2"/>
                </a:rPr>
                <a:t>x</a:t>
              </a:r>
              <a:r>
                <a:rPr lang="en-US" sz="2400" b="1" dirty="0" err="1">
                  <a:solidFill>
                    <a:srgbClr val="CC66FF"/>
                  </a:solidFill>
                  <a:latin typeface="Tahoma" pitchFamily="-65" charset="0"/>
                </a:rPr>
                <a:t>H</a:t>
              </a:r>
              <a:r>
                <a:rPr lang="en-US" sz="2400" b="1" dirty="0">
                  <a:solidFill>
                    <a:srgbClr val="FF3300"/>
                  </a:solidFill>
                  <a:latin typeface="Tahoma" pitchFamily="-65" charset="0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ahoma" pitchFamily="-65" charset="0"/>
                </a:rPr>
                <a:t>+ …}</a:t>
              </a:r>
            </a:p>
          </p:txBody>
        </p:sp>
        <p:sp>
          <p:nvSpPr>
            <p:cNvPr id="66610" name="Rectangle 18"/>
            <p:cNvSpPr>
              <a:spLocks noChangeArrowheads="1"/>
            </p:cNvSpPr>
            <p:nvPr/>
          </p:nvSpPr>
          <p:spPr bwMode="auto">
            <a:xfrm>
              <a:off x="1727" y="3000"/>
              <a:ext cx="12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CC66FF"/>
                  </a:solidFill>
                  <a:latin typeface="Times New Roman" pitchFamily="-65" charset="0"/>
                </a:rPr>
                <a:t>~</a:t>
              </a:r>
              <a:endParaRPr lang="en-US" sz="24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</p:grpSp>
      <p:sp>
        <p:nvSpPr>
          <p:cNvPr id="567317" name="Text Box 21"/>
          <p:cNvSpPr txBox="1">
            <a:spLocks noChangeArrowheads="1"/>
          </p:cNvSpPr>
          <p:nvPr/>
        </p:nvSpPr>
        <p:spPr bwMode="auto">
          <a:xfrm>
            <a:off x="281451" y="3218929"/>
            <a:ext cx="3263947" cy="36933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66FF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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  <a:sym typeface="Wingdings" charset="2"/>
              </a:rPr>
              <a:t>polarization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  <a:sym typeface="Wingdings" charset="2"/>
              </a:rPr>
              <a:t>observables:</a:t>
            </a:r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 </a:t>
            </a:r>
            <a:endParaRPr lang="en-US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897687" y="4074319"/>
            <a:ext cx="2206625" cy="1265237"/>
            <a:chOff x="3956" y="2611"/>
            <a:chExt cx="1390" cy="797"/>
          </a:xfrm>
        </p:grpSpPr>
        <p:sp>
          <p:nvSpPr>
            <p:cNvPr id="66601" name="Text Box 23"/>
            <p:cNvSpPr txBox="1">
              <a:spLocks noChangeArrowheads="1"/>
            </p:cNvSpPr>
            <p:nvPr/>
          </p:nvSpPr>
          <p:spPr bwMode="auto">
            <a:xfrm>
              <a:off x="4105" y="2611"/>
              <a:ext cx="6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 err="1">
                  <a:solidFill>
                    <a:srgbClr val="CC66FF"/>
                  </a:solidFill>
                  <a:latin typeface="Symbol" pitchFamily="-65" charset="2"/>
                </a:rPr>
                <a:t>Ds</a:t>
              </a:r>
              <a:r>
                <a:rPr lang="en-US" sz="3200" b="1" baseline="-25000" dirty="0" err="1">
                  <a:solidFill>
                    <a:srgbClr val="CC66FF"/>
                  </a:solidFill>
                  <a:latin typeface="Tahoma" pitchFamily="-65" charset="0"/>
                </a:rPr>
                <a:t>UT</a:t>
              </a:r>
              <a:endParaRPr lang="en-US" sz="3200" b="1" baseline="-25000" dirty="0">
                <a:solidFill>
                  <a:srgbClr val="CC66FF"/>
                </a:solidFill>
                <a:latin typeface="Tahoma" pitchFamily="-65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956" y="3022"/>
              <a:ext cx="1390" cy="386"/>
              <a:chOff x="3956" y="3022"/>
              <a:chExt cx="1390" cy="386"/>
            </a:xfrm>
          </p:grpSpPr>
          <p:sp>
            <p:nvSpPr>
              <p:cNvPr id="66603" name="Text Box 25"/>
              <p:cNvSpPr txBox="1">
                <a:spLocks noChangeArrowheads="1"/>
              </p:cNvSpPr>
              <p:nvPr/>
            </p:nvSpPr>
            <p:spPr bwMode="auto">
              <a:xfrm>
                <a:off x="3956" y="3120"/>
                <a:ext cx="139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0" dirty="0">
                    <a:solidFill>
                      <a:srgbClr val="CC66FF"/>
                    </a:solidFill>
                    <a:latin typeface="Tahoma" pitchFamily="-65" charset="0"/>
                  </a:rPr>
                  <a:t>beam    target </a:t>
                </a: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4286" y="3022"/>
                <a:ext cx="499" cy="136"/>
                <a:chOff x="4286" y="3022"/>
                <a:chExt cx="499" cy="136"/>
              </a:xfrm>
            </p:grpSpPr>
            <p:sp>
              <p:nvSpPr>
                <p:cNvPr id="56732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286" y="3022"/>
                  <a:ext cx="182" cy="136"/>
                </a:xfrm>
                <a:prstGeom prst="line">
                  <a:avLst/>
                </a:prstGeom>
                <a:noFill/>
                <a:ln w="38100">
                  <a:solidFill>
                    <a:srgbClr val="CC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  <p:sp>
              <p:nvSpPr>
                <p:cNvPr id="567324" name="Line 28"/>
                <p:cNvSpPr>
                  <a:spLocks noChangeShapeType="1"/>
                </p:cNvSpPr>
                <p:nvPr/>
              </p:nvSpPr>
              <p:spPr bwMode="auto">
                <a:xfrm>
                  <a:off x="4649" y="3022"/>
                  <a:ext cx="136" cy="136"/>
                </a:xfrm>
                <a:prstGeom prst="line">
                  <a:avLst/>
                </a:prstGeom>
                <a:noFill/>
                <a:ln w="38100">
                  <a:solidFill>
                    <a:srgbClr val="CC66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charset="0"/>
                  </a:endParaRPr>
                </a:p>
              </p:txBody>
            </p:sp>
          </p:grpSp>
        </p:grpSp>
      </p:grpSp>
      <p:sp>
        <p:nvSpPr>
          <p:cNvPr id="567325" name="AutoShape 29"/>
          <p:cNvSpPr>
            <a:spLocks noChangeArrowheads="1"/>
          </p:cNvSpPr>
          <p:nvPr/>
        </p:nvSpPr>
        <p:spPr bwMode="auto">
          <a:xfrm>
            <a:off x="6372225" y="4062413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6" name="AutoShape 30"/>
          <p:cNvSpPr>
            <a:spLocks noChangeArrowheads="1"/>
          </p:cNvSpPr>
          <p:nvPr/>
        </p:nvSpPr>
        <p:spPr bwMode="auto">
          <a:xfrm>
            <a:off x="6372225" y="4926013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7" name="AutoShape 31"/>
          <p:cNvSpPr>
            <a:spLocks noChangeArrowheads="1"/>
          </p:cNvSpPr>
          <p:nvPr/>
        </p:nvSpPr>
        <p:spPr bwMode="auto">
          <a:xfrm>
            <a:off x="6372225" y="5718175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8" name="Line 32"/>
          <p:cNvSpPr>
            <a:spLocks noChangeShapeType="1"/>
          </p:cNvSpPr>
          <p:nvPr/>
        </p:nvSpPr>
        <p:spPr bwMode="auto">
          <a:xfrm flipV="1">
            <a:off x="4106068" y="4854575"/>
            <a:ext cx="5762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29" name="Line 33"/>
          <p:cNvSpPr>
            <a:spLocks noChangeShapeType="1"/>
          </p:cNvSpPr>
          <p:nvPr/>
        </p:nvSpPr>
        <p:spPr bwMode="auto">
          <a:xfrm flipV="1">
            <a:off x="3924300" y="3990975"/>
            <a:ext cx="719138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0" name="Line 34"/>
          <p:cNvSpPr>
            <a:spLocks noChangeShapeType="1"/>
          </p:cNvSpPr>
          <p:nvPr/>
        </p:nvSpPr>
        <p:spPr bwMode="auto">
          <a:xfrm flipV="1">
            <a:off x="4716463" y="4062413"/>
            <a:ext cx="576262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1" name="Line 35"/>
          <p:cNvSpPr>
            <a:spLocks noChangeShapeType="1"/>
          </p:cNvSpPr>
          <p:nvPr/>
        </p:nvSpPr>
        <p:spPr bwMode="auto">
          <a:xfrm flipV="1">
            <a:off x="4716463" y="5646738"/>
            <a:ext cx="5032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3248025" y="6089650"/>
            <a:ext cx="29145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kinematically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suppressed</a:t>
            </a:r>
          </a:p>
        </p:txBody>
      </p:sp>
      <p:sp>
        <p:nvSpPr>
          <p:cNvPr id="567333" name="Text Box 37"/>
          <p:cNvSpPr txBox="1">
            <a:spLocks noChangeArrowheads="1"/>
          </p:cNvSpPr>
          <p:nvPr/>
        </p:nvSpPr>
        <p:spPr bwMode="auto">
          <a:xfrm>
            <a:off x="7233859" y="3990975"/>
            <a:ext cx="419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</a:t>
            </a:r>
          </a:p>
        </p:txBody>
      </p:sp>
      <p:sp>
        <p:nvSpPr>
          <p:cNvPr id="567334" name="Text Box 38"/>
          <p:cNvSpPr txBox="1">
            <a:spLocks noChangeArrowheads="1"/>
          </p:cNvSpPr>
          <p:nvPr/>
        </p:nvSpPr>
        <p:spPr bwMode="auto">
          <a:xfrm>
            <a:off x="7152263" y="4854575"/>
            <a:ext cx="510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 H</a:t>
            </a:r>
          </a:p>
        </p:txBody>
      </p:sp>
      <p:sp>
        <p:nvSpPr>
          <p:cNvPr id="567335" name="Text Box 39"/>
          <p:cNvSpPr txBox="1">
            <a:spLocks noChangeArrowheads="1"/>
          </p:cNvSpPr>
          <p:nvPr/>
        </p:nvSpPr>
        <p:spPr bwMode="auto">
          <a:xfrm>
            <a:off x="7212695" y="5646738"/>
            <a:ext cx="795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H, E</a:t>
            </a:r>
          </a:p>
        </p:txBody>
      </p:sp>
      <p:sp>
        <p:nvSpPr>
          <p:cNvPr id="567336" name="Rectangle 40"/>
          <p:cNvSpPr>
            <a:spLocks noChangeArrowheads="1"/>
          </p:cNvSpPr>
          <p:nvPr/>
        </p:nvSpPr>
        <p:spPr bwMode="auto">
          <a:xfrm>
            <a:off x="7342188" y="4651375"/>
            <a:ext cx="194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66FF"/>
                </a:solidFill>
                <a:latin typeface="Times New Roman" pitchFamily="-65" charset="0"/>
              </a:rPr>
              <a:t>~</a:t>
            </a:r>
            <a:endParaRPr lang="en-US" sz="2400" dirty="0">
              <a:solidFill>
                <a:srgbClr val="CC66FF"/>
              </a:solidFill>
              <a:latin typeface="Tahoma" pitchFamily="-65" charset="0"/>
            </a:endParaRPr>
          </a:p>
        </p:txBody>
      </p:sp>
      <p:sp>
        <p:nvSpPr>
          <p:cNvPr id="567337" name="Rectangle 41"/>
          <p:cNvSpPr>
            <a:spLocks noChangeArrowheads="1"/>
          </p:cNvSpPr>
          <p:nvPr/>
        </p:nvSpPr>
        <p:spPr bwMode="auto">
          <a:xfrm>
            <a:off x="250825" y="1752878"/>
            <a:ext cx="5354638" cy="36933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66FF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38" name="Text Box 42"/>
          <p:cNvSpPr txBox="1">
            <a:spLocks noChangeArrowheads="1"/>
          </p:cNvSpPr>
          <p:nvPr/>
        </p:nvSpPr>
        <p:spPr bwMode="auto">
          <a:xfrm>
            <a:off x="311150" y="1720850"/>
            <a:ext cx="5578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</a:t>
            </a:r>
            <a:r>
              <a:rPr lang="en-US" b="1" dirty="0">
                <a:solidFill>
                  <a:schemeClr val="bg1"/>
                </a:solidFill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different charges: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e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+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e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-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 charset="2"/>
              </a:rPr>
              <a:t>(only @HERA!):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67339" name="AutoShape 43"/>
          <p:cNvSpPr>
            <a:spLocks noChangeArrowheads="1"/>
          </p:cNvSpPr>
          <p:nvPr/>
        </p:nvSpPr>
        <p:spPr bwMode="auto">
          <a:xfrm>
            <a:off x="6356350" y="2549525"/>
            <a:ext cx="576263" cy="3079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66FF">
                  <a:alpha val="50999"/>
                </a:srgbClr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40" name="Text Box 44"/>
          <p:cNvSpPr txBox="1">
            <a:spLocks noChangeArrowheads="1"/>
          </p:cNvSpPr>
          <p:nvPr/>
        </p:nvSpPr>
        <p:spPr bwMode="auto">
          <a:xfrm>
            <a:off x="7246559" y="2473325"/>
            <a:ext cx="4198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CC66FF"/>
                </a:solidFill>
                <a:latin typeface="Tahoma" pitchFamily="-65" charset="0"/>
              </a:rPr>
              <a:t>H</a:t>
            </a:r>
          </a:p>
        </p:txBody>
      </p:sp>
      <p:sp>
        <p:nvSpPr>
          <p:cNvPr id="567341" name="Line 45"/>
          <p:cNvSpPr>
            <a:spLocks noChangeShapeType="1"/>
          </p:cNvSpPr>
          <p:nvPr/>
        </p:nvSpPr>
        <p:spPr bwMode="auto">
          <a:xfrm flipV="1">
            <a:off x="4067175" y="2478088"/>
            <a:ext cx="72072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67342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DVCS ASYMMETRIES</a:t>
            </a:r>
            <a:endParaRPr lang="en-GB"/>
          </a:p>
        </p:txBody>
      </p:sp>
      <p:sp>
        <p:nvSpPr>
          <p:cNvPr id="567343" name="Text Box 47"/>
          <p:cNvSpPr txBox="1">
            <a:spLocks noChangeArrowheads="1"/>
          </p:cNvSpPr>
          <p:nvPr/>
        </p:nvSpPr>
        <p:spPr bwMode="auto">
          <a:xfrm>
            <a:off x="1058503" y="6121400"/>
            <a:ext cx="22406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 err="1">
                <a:solidFill>
                  <a:schemeClr val="tx1"/>
                </a:solidFill>
                <a:latin typeface="Symbol" pitchFamily="-65" charset="2"/>
              </a:rPr>
              <a:t>x</a:t>
            </a:r>
            <a:r>
              <a:rPr lang="en-US" sz="1400" b="0" dirty="0">
                <a:solidFill>
                  <a:schemeClr val="tx1"/>
                </a:solidFill>
                <a:latin typeface="Arial" pitchFamily="-65" charset="0"/>
              </a:rPr>
              <a:t> =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x</a:t>
            </a:r>
            <a:r>
              <a:rPr lang="en-US" sz="1400" b="0" baseline="-25000" dirty="0">
                <a:solidFill>
                  <a:schemeClr val="tx1"/>
                </a:solidFill>
                <a:latin typeface="Tahoma" pitchFamily="-65" charset="0"/>
              </a:rPr>
              <a:t>B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/(2-x</a:t>
            </a:r>
            <a:r>
              <a:rPr lang="en-US" sz="1400" b="0" baseline="-25000" dirty="0">
                <a:solidFill>
                  <a:schemeClr val="tx1"/>
                </a:solidFill>
                <a:latin typeface="Tahoma" pitchFamily="-65" charset="0"/>
              </a:rPr>
              <a:t>B 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)</a:t>
            </a:r>
            <a:r>
              <a:rPr lang="en-US" sz="1400" dirty="0" smtClean="0">
                <a:latin typeface="Tahoma" pitchFamily="-65" charset="0"/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    </a:t>
            </a:r>
            <a:r>
              <a:rPr lang="en-US" sz="1400" b="0" dirty="0" err="1" smtClean="0">
                <a:solidFill>
                  <a:schemeClr val="tx1"/>
                </a:solidFill>
                <a:latin typeface="Tahoma" pitchFamily="-65" charset="0"/>
              </a:rPr>
              <a:t>k</a:t>
            </a:r>
            <a:r>
              <a:rPr lang="en-US" sz="1400" b="0" dirty="0" smtClean="0">
                <a:solidFill>
                  <a:schemeClr val="tx1"/>
                </a:solidFill>
                <a:latin typeface="Tahoma" pitchFamily="-65" charset="0"/>
              </a:rPr>
              <a:t>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= t/4M</a:t>
            </a:r>
            <a:r>
              <a:rPr lang="en-US" sz="1400" b="0" baseline="30000" dirty="0">
                <a:solidFill>
                  <a:schemeClr val="tx1"/>
                </a:solidFill>
                <a:latin typeface="Tahoma" pitchFamily="-65" charset="0"/>
              </a:rPr>
              <a:t>2 </a:t>
            </a:r>
            <a:r>
              <a:rPr lang="en-US" sz="1400" b="0" dirty="0">
                <a:solidFill>
                  <a:schemeClr val="tx1"/>
                </a:solidFill>
                <a:latin typeface="Tahoma" pitchFamily="-65" charset="0"/>
              </a:rPr>
              <a:t> 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66675" y="231775"/>
            <a:ext cx="6632575" cy="1014413"/>
            <a:chOff x="72" y="88"/>
            <a:chExt cx="4178" cy="639"/>
          </a:xfrm>
        </p:grpSpPr>
        <p:sp>
          <p:nvSpPr>
            <p:cNvPr id="567345" name="AutoShape 49"/>
            <p:cNvSpPr>
              <a:spLocks noChangeArrowheads="1"/>
            </p:cNvSpPr>
            <p:nvPr/>
          </p:nvSpPr>
          <p:spPr bwMode="auto">
            <a:xfrm>
              <a:off x="72" y="88"/>
              <a:ext cx="462" cy="574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66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graphicFrame>
          <p:nvGraphicFramePr>
            <p:cNvPr id="665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0482331"/>
                </p:ext>
              </p:extLst>
            </p:nvPr>
          </p:nvGraphicFramePr>
          <p:xfrm>
            <a:off x="498" y="383"/>
            <a:ext cx="375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4" name="Equation" r:id="rId4" imgW="5956300" imgH="546100" progId="Equation.DSMT4">
                    <p:embed/>
                  </p:oleObj>
                </mc:Choice>
                <mc:Fallback>
                  <p:oleObj name="Equation" r:id="rId4" imgW="5956300" imgH="546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383"/>
                          <a:ext cx="375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6599" name="Picture 51" descr="Imag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81038"/>
            <a:ext cx="2238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6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/>
      <p:bldP spid="567325" grpId="0" animBg="1"/>
      <p:bldP spid="567326" grpId="0" animBg="1"/>
      <p:bldP spid="567327" grpId="0" animBg="1"/>
      <p:bldP spid="567332" grpId="0"/>
      <p:bldP spid="567333" grpId="0"/>
      <p:bldP spid="567334" grpId="0"/>
      <p:bldP spid="567335" grpId="0"/>
      <p:bldP spid="567336" grpId="0"/>
      <p:bldP spid="567339" grpId="0" animBg="1"/>
      <p:bldP spid="567340" grpId="0"/>
      <p:bldP spid="56734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gpd-geometry_rev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77" y="590553"/>
            <a:ext cx="2578100" cy="2438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7586" y="268837"/>
            <a:ext cx="3790941" cy="3280827"/>
            <a:chOff x="264582" y="819157"/>
            <a:chExt cx="3790941" cy="32808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434" r="3449"/>
            <a:stretch/>
          </p:blipFill>
          <p:spPr>
            <a:xfrm>
              <a:off x="264582" y="899584"/>
              <a:ext cx="3790941" cy="3200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880000">
              <a:off x="2413002" y="3672422"/>
              <a:ext cx="994496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b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dirty="0" smtClean="0">
                  <a:solidFill>
                    <a:srgbClr val="0000FF"/>
                  </a:solidFill>
                </a:rPr>
                <a:t> (</a:t>
              </a:r>
              <a:r>
                <a:rPr lang="en-US" dirty="0" err="1" smtClean="0">
                  <a:solidFill>
                    <a:srgbClr val="0000FF"/>
                  </a:solidFill>
                </a:rPr>
                <a:t>fm</a:t>
              </a:r>
              <a:r>
                <a:rPr lang="en-US" dirty="0" smtClean="0">
                  <a:solidFill>
                    <a:srgbClr val="0000FF"/>
                  </a:solidFill>
                </a:rPr>
                <a:t>)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82446" y="819157"/>
              <a:ext cx="320934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x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137596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of a quark GPD</a:t>
            </a:r>
            <a:endParaRPr lang="en-US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6922" y="3473469"/>
            <a:ext cx="4302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fr-FR" sz="2000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lang="fr-FR" sz="2000" dirty="0" smtClean="0">
                <a:latin typeface="Comic Sans MS"/>
                <a:cs typeface="Comic Sans MS"/>
              </a:rPr>
              <a:t> </a:t>
            </a:r>
            <a:r>
              <a:rPr lang="fr-FR" sz="2000" dirty="0" err="1">
                <a:latin typeface="Comic Sans MS"/>
                <a:cs typeface="Comic Sans MS"/>
              </a:rPr>
              <a:t>decreasing</a:t>
            </a:r>
            <a:r>
              <a:rPr lang="fr-FR" sz="2000" dirty="0">
                <a:latin typeface="Comic Sans MS"/>
                <a:cs typeface="Comic Sans MS"/>
              </a:rPr>
              <a:t> as a </a:t>
            </a:r>
            <a:r>
              <a:rPr lang="fr-FR" sz="2000" dirty="0" err="1">
                <a:latin typeface="Comic Sans MS"/>
                <a:cs typeface="Comic Sans MS"/>
              </a:rPr>
              <a:t>function</a:t>
            </a:r>
            <a:r>
              <a:rPr lang="fr-FR" sz="2000" dirty="0">
                <a:latin typeface="Comic Sans MS"/>
                <a:cs typeface="Comic Sans MS"/>
              </a:rPr>
              <a:t> of </a:t>
            </a:r>
            <a:r>
              <a:rPr lang="fr-FR" sz="2000" dirty="0" smtClean="0">
                <a:latin typeface="Comic Sans MS"/>
                <a:cs typeface="Comic Sans MS"/>
              </a:rPr>
              <a:t>x </a:t>
            </a:r>
            <a:endParaRPr lang="fr-FR" sz="2000" dirty="0">
              <a:latin typeface="Comic Sans MS"/>
              <a:cs typeface="Comic Sans M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77896" y="4310090"/>
            <a:ext cx="3964517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latin typeface="Comic Sans MS"/>
                <a:cs typeface="Comic Sans MS"/>
              </a:rPr>
              <a:t>Valence</a:t>
            </a:r>
            <a:r>
              <a:rPr lang="fr-FR" dirty="0">
                <a:latin typeface="Comic Sans MS"/>
                <a:cs typeface="Comic Sans MS"/>
              </a:rPr>
              <a:t> (</a:t>
            </a:r>
            <a:r>
              <a:rPr lang="fr-FR" dirty="0" err="1">
                <a:latin typeface="Comic Sans MS"/>
                <a:cs typeface="Comic Sans MS"/>
              </a:rPr>
              <a:t>high</a:t>
            </a:r>
            <a:r>
              <a:rPr lang="fr-FR" dirty="0">
                <a:latin typeface="Comic Sans MS"/>
                <a:cs typeface="Comic Sans MS"/>
              </a:rPr>
              <a:t> x) quarks </a:t>
            </a:r>
            <a:r>
              <a:rPr lang="fr-FR" dirty="0" err="1">
                <a:latin typeface="Comic Sans MS"/>
                <a:cs typeface="Comic Sans MS"/>
              </a:rPr>
              <a:t>at</a:t>
            </a:r>
            <a:r>
              <a:rPr lang="fr-FR" dirty="0">
                <a:latin typeface="Comic Sans MS"/>
                <a:cs typeface="Comic Sans MS"/>
              </a:rPr>
              <a:t> the </a:t>
            </a:r>
            <a:r>
              <a:rPr lang="fr-FR" b="1" dirty="0">
                <a:latin typeface="Comic Sans MS"/>
                <a:cs typeface="Comic Sans MS"/>
              </a:rPr>
              <a:t>center</a:t>
            </a:r>
            <a:r>
              <a:rPr lang="fr-FR" dirty="0"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small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fr-FR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endParaRPr lang="fr-FR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fr-FR" b="1" dirty="0" err="1" smtClean="0">
                <a:latin typeface="Comic Sans MS"/>
                <a:cs typeface="Comic Sans MS"/>
              </a:rPr>
              <a:t>Sea</a:t>
            </a: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(</a:t>
            </a:r>
            <a:r>
              <a:rPr lang="fr-FR" dirty="0" err="1">
                <a:latin typeface="Comic Sans MS"/>
                <a:cs typeface="Comic Sans MS"/>
              </a:rPr>
              <a:t>small</a:t>
            </a:r>
            <a:r>
              <a:rPr lang="fr-FR" dirty="0">
                <a:latin typeface="Comic Sans MS"/>
                <a:cs typeface="Comic Sans MS"/>
              </a:rPr>
              <a:t> x) quarks </a:t>
            </a:r>
            <a:r>
              <a:rPr lang="fr-FR" dirty="0" err="1">
                <a:latin typeface="Comic Sans MS"/>
                <a:cs typeface="Comic Sans MS"/>
              </a:rPr>
              <a:t>at</a:t>
            </a:r>
            <a:r>
              <a:rPr lang="fr-FR" dirty="0">
                <a:latin typeface="Comic Sans MS"/>
                <a:cs typeface="Comic Sans MS"/>
              </a:rPr>
              <a:t> the </a:t>
            </a:r>
            <a:r>
              <a:rPr lang="fr-FR" b="1" dirty="0" err="1" smtClean="0">
                <a:latin typeface="Comic Sans MS"/>
                <a:cs typeface="Comic Sans MS"/>
              </a:rPr>
              <a:t>perifery</a:t>
            </a:r>
            <a:r>
              <a:rPr lang="fr-FR" dirty="0"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high</a:t>
            </a:r>
            <a:r>
              <a:rPr lang="fr-FR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fr-FR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fr-FR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endParaRPr lang="fr-FR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fr-FR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fr-F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GLUONS ???</a:t>
            </a:r>
            <a:endParaRPr lang="fr-FR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04316" y="3826935"/>
            <a:ext cx="4445000" cy="3009900"/>
            <a:chOff x="4699000" y="3536951"/>
            <a:chExt cx="4445000" cy="3009900"/>
          </a:xfrm>
        </p:grpSpPr>
        <p:pic>
          <p:nvPicPr>
            <p:cNvPr id="7" name="Picture 6" descr="fitB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3536951"/>
              <a:ext cx="4445000" cy="30099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66833" y="4106333"/>
              <a:ext cx="907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eRHIC</a:t>
              </a:r>
              <a:endParaRPr lang="en-US" dirty="0"/>
            </a:p>
          </p:txBody>
        </p:sp>
      </p:grp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16935" y="3999644"/>
            <a:ext cx="872065" cy="47712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CC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diffraction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4667" y="603250"/>
            <a:ext cx="7029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Diffractive events are characterized by a large rapidity gap </a:t>
            </a:r>
          </a:p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the exchange of a color neutral particle (</a:t>
            </a:r>
            <a:r>
              <a:rPr lang="en-US" dirty="0" err="1" smtClean="0"/>
              <a:t>pomeron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78000"/>
            <a:ext cx="4699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3500" y="4095750"/>
            <a:ext cx="687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diffractive processes occur in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pA</a:t>
            </a:r>
            <a:r>
              <a:rPr lang="en-US" dirty="0" smtClean="0"/>
              <a:t>, AA, </a:t>
            </a:r>
            <a:r>
              <a:rPr lang="en-US" dirty="0" err="1" smtClean="0"/>
              <a:t>ep</a:t>
            </a:r>
            <a:r>
              <a:rPr lang="en-US" dirty="0" smtClean="0"/>
              <a:t>, and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18" name="Shape 294"/>
          <p:cNvSpPr/>
          <p:nvPr/>
        </p:nvSpPr>
        <p:spPr>
          <a:xfrm>
            <a:off x="0" y="4551463"/>
            <a:ext cx="91440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83540" lvl="0" indent="-342900">
              <a:buClr>
                <a:srgbClr val="0000FF"/>
              </a:buClr>
              <a:buSzPct val="125000"/>
              <a:buFont typeface="Wingdings" charset="2"/>
              <a:buChar char="q"/>
              <a:defRPr sz="1800">
                <a:uFillTx/>
              </a:defRPr>
            </a:pPr>
            <a:r>
              <a:rPr dirty="0">
                <a:uFill>
                  <a:solidFill/>
                </a:uFill>
                <a:latin typeface="Comic Sans MS"/>
                <a:cs typeface="Comic Sans MS"/>
              </a:rPr>
              <a:t>High sensitivity to gluon density: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Symbol"/>
                <a:cs typeface="Comic Sans MS"/>
                <a:sym typeface="Symbol"/>
              </a:rPr>
              <a:t>σ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~[g(x,Q</a:t>
            </a:r>
            <a:r>
              <a:rPr baseline="31999"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2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)]</a:t>
            </a:r>
            <a:r>
              <a:rPr b="1" baseline="31999" dirty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2 </a:t>
            </a:r>
            <a:r>
              <a:rPr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due to color-neutral </a:t>
            </a:r>
            <a:r>
              <a:rPr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exchange</a:t>
            </a:r>
            <a:endParaRPr lang="en-US" dirty="0" smtClean="0">
              <a:uFill>
                <a:solidFill>
                  <a:srgbClr val="FF2600"/>
                </a:solidFill>
              </a:uFill>
              <a:latin typeface="Comic Sans MS"/>
              <a:cs typeface="Comic Sans MS"/>
            </a:endParaRP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b="1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 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golden channel at EIC to probe saturation</a:t>
            </a: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  </a:t>
            </a:r>
            <a:r>
              <a:rPr lang="en-US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fraction of diffractive events goes from 15% (</a:t>
            </a:r>
            <a:r>
              <a:rPr lang="en-US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ep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) to 30% (</a:t>
            </a:r>
            <a:r>
              <a:rPr lang="en-US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eA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)</a:t>
            </a: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b="1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same is predicted for </a:t>
            </a:r>
            <a:r>
              <a:rPr lang="en-US" b="1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pA</a:t>
            </a:r>
            <a:endParaRPr lang="en-US" b="1" dirty="0" smtClean="0">
              <a:uFill>
                <a:solidFill>
                  <a:srgbClr val="FF2600"/>
                </a:solidFill>
              </a:uFill>
              <a:latin typeface="Comic Sans MS"/>
              <a:cs typeface="Comic Sans MS"/>
              <a:sym typeface="Wingdings"/>
            </a:endParaRP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endParaRPr sz="800" b="1" dirty="0">
              <a:uFill>
                <a:solidFill>
                  <a:srgbClr val="FF2600"/>
                </a:solidFill>
              </a:uFill>
              <a:latin typeface="Comic Sans MS"/>
              <a:cs typeface="Comic Sans MS"/>
            </a:endParaRPr>
          </a:p>
          <a:p>
            <a:pPr marL="383540" lvl="0" indent="-342900">
              <a:buClr>
                <a:srgbClr val="0000FF"/>
              </a:buClr>
              <a:buSzPct val="125000"/>
              <a:buFont typeface="Wingdings" charset="2"/>
              <a:buChar char="q"/>
              <a:defRPr sz="1800">
                <a:uFillTx/>
              </a:defRPr>
            </a:pPr>
            <a:r>
              <a:rPr dirty="0">
                <a:uFill>
                  <a:solidFill/>
                </a:uFill>
                <a:latin typeface="Comic Sans MS"/>
                <a:cs typeface="Comic Sans MS"/>
              </a:rPr>
              <a:t>Only known process where spatial gluon distributions of nuclei can </a:t>
            </a:r>
            <a:r>
              <a:rPr dirty="0" smtClean="0">
                <a:uFill>
                  <a:solidFill/>
                </a:uFill>
                <a:latin typeface="Comic Sans MS"/>
                <a:cs typeface="Comic Sans MS"/>
              </a:rPr>
              <a:t>be</a:t>
            </a:r>
            <a:r>
              <a:rPr lang="en-US" dirty="0" smtClean="0">
                <a:uFill>
                  <a:solidFill/>
                </a:uFill>
                <a:latin typeface="Comic Sans MS"/>
                <a:cs typeface="Comic Sans MS"/>
              </a:rPr>
              <a:t> </a:t>
            </a:r>
            <a:r>
              <a:rPr dirty="0" smtClean="0">
                <a:uFill>
                  <a:solidFill/>
                </a:uFill>
                <a:latin typeface="Comic Sans MS"/>
                <a:cs typeface="Comic Sans MS"/>
              </a:rPr>
              <a:t>extracted</a:t>
            </a:r>
            <a:endParaRPr dirty="0">
              <a:uFill>
                <a:solidFill/>
              </a:uFill>
              <a:latin typeface="Comic Sans MS"/>
              <a:cs typeface="Comic Sans M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 in polarized </a:t>
            </a:r>
            <a:r>
              <a:rPr lang="en-US" cap="none" dirty="0" err="1"/>
              <a:t>pp</a:t>
            </a:r>
            <a:r>
              <a:rPr lang="en-US" cap="none" dirty="0"/>
              <a:t>↑</a:t>
            </a:r>
            <a:r>
              <a:rPr lang="en-US" dirty="0" smtClean="0"/>
              <a:t> or </a:t>
            </a:r>
            <a:r>
              <a:rPr lang="en-US" dirty="0" err="1" smtClean="0"/>
              <a:t>A</a:t>
            </a:r>
            <a:r>
              <a:rPr lang="en-US" cap="none" dirty="0" err="1" smtClean="0"/>
              <a:t>p</a:t>
            </a:r>
            <a:r>
              <a:rPr lang="en-US" cap="none" dirty="0" smtClean="0"/>
              <a:t>↑</a:t>
            </a:r>
            <a:endParaRPr lang="en-US" cap="non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707818"/>
            <a:ext cx="60705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)</a:t>
            </a:r>
          </a:p>
          <a:p>
            <a:pPr>
              <a:buClr>
                <a:srgbClr val="CC66FF"/>
              </a:buClr>
            </a:pPr>
            <a:endParaRPr lang="en-US" sz="800" dirty="0" smtClean="0">
              <a:latin typeface="Comic Sans MS"/>
              <a:cs typeface="Comic Sans MS"/>
              <a:sym typeface="Wingdings"/>
            </a:endParaRPr>
          </a:p>
          <a:p>
            <a:pPr>
              <a:buClr>
                <a:srgbClr val="CC66FF"/>
              </a:buClr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Two possibilities: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  <a:sym typeface="Wingding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 smtClean="0">
                <a:latin typeface="Comic Sans MS"/>
                <a:cs typeface="Comic Sans MS"/>
              </a:rPr>
              <a:t>E</a:t>
            </a:r>
            <a:r>
              <a:rPr lang="en-US" sz="1600" baseline="30000" dirty="0" err="1" smtClean="0">
                <a:latin typeface="Comic Sans MS"/>
                <a:cs typeface="Comic Sans MS"/>
              </a:rPr>
              <a:t>q</a:t>
            </a:r>
            <a:r>
              <a:rPr lang="en-US" sz="1600" baseline="30000" dirty="0" smtClean="0">
                <a:latin typeface="Comic Sans MS"/>
                <a:cs typeface="Comic Sans MS"/>
              </a:rPr>
              <a:t>/g 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6315" y="3361264"/>
            <a:ext cx="5673348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</a:t>
            </a:r>
            <a:r>
              <a:rPr lang="en-US" sz="1600" dirty="0" smtClean="0">
                <a:latin typeface="Comic Sans MS"/>
                <a:cs typeface="Comic Sans MS"/>
              </a:rPr>
              <a:t>golden </a:t>
            </a:r>
            <a:r>
              <a:rPr lang="en-US" sz="1600" dirty="0" smtClean="0">
                <a:latin typeface="Comic Sans MS"/>
                <a:cs typeface="Comic Sans MS"/>
              </a:rPr>
              <a:t>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88207"/>
              </p:ext>
            </p:extLst>
          </p:nvPr>
        </p:nvGraphicFramePr>
        <p:xfrm>
          <a:off x="3659717" y="4746086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15" name="Equation" r:id="rId4" imgW="4483100" imgH="774700" progId="Equation.DSMT4">
                  <p:embed/>
                </p:oleObj>
              </mc:Choice>
              <mc:Fallback>
                <p:oleObj name="Equation" r:id="rId4" imgW="44831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9717" y="4746086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086596"/>
            <a:ext cx="461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polarized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p↑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gain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statistics ~ Z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baseline="30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2833" y="836083"/>
            <a:ext cx="30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01902" y="808566"/>
            <a:ext cx="3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8233" y="2353733"/>
            <a:ext cx="30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00297" y="2453216"/>
            <a:ext cx="36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p’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8901" y="3276600"/>
            <a:ext cx="2919857" cy="2234692"/>
            <a:chOff x="88901" y="3276600"/>
            <a:chExt cx="2919857" cy="2234692"/>
          </a:xfrm>
        </p:grpSpPr>
        <p:grpSp>
          <p:nvGrpSpPr>
            <p:cNvPr id="18" name="Group 17"/>
            <p:cNvGrpSpPr/>
            <p:nvPr/>
          </p:nvGrpSpPr>
          <p:grpSpPr>
            <a:xfrm>
              <a:off x="88901" y="3276600"/>
              <a:ext cx="2919857" cy="2234692"/>
              <a:chOff x="88901" y="3276600"/>
              <a:chExt cx="2919857" cy="223469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901" y="3276600"/>
                <a:ext cx="2919857" cy="2234692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V="1">
                <a:off x="1737360" y="3921760"/>
                <a:ext cx="416560" cy="14224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>
                <a:glow rad="63500">
                  <a:srgbClr val="3366FF">
                    <a:alpha val="45000"/>
                  </a:srgb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153920" y="3737094"/>
                <a:ext cx="438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Z</a:t>
                </a:r>
                <a:r>
                  <a:rPr lang="en-US" b="1" baseline="30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  <a:endParaRPr lang="en-US" b="1" baseline="30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21731" y="3412067"/>
              <a:ext cx="473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2055" y="3384550"/>
              <a:ext cx="5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Au’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383" y="4929717"/>
              <a:ext cx="308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7447" y="5029200"/>
              <a:ext cx="360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p’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7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</a:t>
            </a:r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3100912"/>
            <a:ext cx="9144000" cy="32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Follow PAC recommendation to develop a solution to run pp2pp@STAR with </a:t>
            </a:r>
          </a:p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std. physics data taking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  <a:endParaRPr lang="en-US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Verdana" charset="0"/>
            </a:endParaRPr>
          </a:p>
          <a:p>
            <a:pPr marL="320351" indent="-285750">
              <a:spcBef>
                <a:spcPts val="61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 smtClean="0">
                <a:solidFill>
                  <a:srgbClr val="322F31"/>
                </a:solidFill>
                <a:latin typeface="Comic Sans MS"/>
                <a:ea typeface="ＭＳ Ｐゴシック" charset="0"/>
                <a:cs typeface="Comic Sans MS"/>
              </a:rPr>
              <a:t>should cover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wide range in t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RPs at 15m &amp; 17m</a:t>
            </a:r>
            <a:endParaRPr lang="en-US" b="1" dirty="0">
              <a:latin typeface="Comic Sans MS"/>
              <a:ea typeface="ＭＳ Ｐゴシック" charset="0"/>
              <a:cs typeface="Comic Sans MS"/>
            </a:endParaRPr>
          </a:p>
          <a:p>
            <a:pPr marL="320351" indent="-285750">
              <a:spcBef>
                <a:spcPts val="501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implementation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(currently installed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):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low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-t 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proposed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)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: for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larger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-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1</a:t>
            </a:r>
            <a:r>
              <a:rPr lang="en-US" sz="1600" baseline="300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st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step reuse Phase I RP at new location only in y 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full phase-II: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new bigger acceptance RPs &amp; add RP in x-direction</a:t>
            </a:r>
          </a:p>
          <a:p>
            <a:pPr marL="1234751" lvl="2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>
                <a:latin typeface="Comic Sans MS"/>
                <a:cs typeface="Comic Sans MS"/>
              </a:rPr>
              <a:t>full coverage in </a:t>
            </a:r>
            <a:r>
              <a:rPr lang="en-US" sz="1600" dirty="0" err="1"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dirty="0">
                <a:latin typeface="Comic Sans MS"/>
                <a:cs typeface="Comic Sans MS"/>
              </a:rPr>
              <a:t> not possible due to machine constraints </a:t>
            </a:r>
            <a:endParaRPr lang="en-US" sz="1600" b="1" dirty="0" smtClean="0">
              <a:latin typeface="Comic Sans MS"/>
              <a:ea typeface="ＭＳ Ｐゴシック" charset="0"/>
              <a:cs typeface="Comic Sans MS"/>
              <a:sym typeface="Wingdings"/>
            </a:endParaRP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Good acceptance also for spectator protons from</a:t>
            </a:r>
          </a:p>
          <a:p>
            <a:pPr marL="34601">
              <a:spcBef>
                <a:spcPts val="422"/>
              </a:spcBef>
              <a:buClr>
                <a:srgbClr val="0000FF"/>
              </a:buClr>
            </a:pP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 deuterium and He-3 collisions</a:t>
            </a: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endParaRPr lang="en-US" sz="1600" b="1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880" y="3320203"/>
            <a:ext cx="1722120" cy="1579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1545" y="4956532"/>
            <a:ext cx="1862455" cy="1901468"/>
            <a:chOff x="7281545" y="3577167"/>
            <a:chExt cx="1862455" cy="1901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1545" y="3785090"/>
              <a:ext cx="1862455" cy="16935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61270" y="3577167"/>
              <a:ext cx="1173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full Phase-II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6105" y="3244679"/>
            <a:ext cx="15722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Phase-II: 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step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8167" y="2348044"/>
            <a:ext cx="7545918" cy="4508369"/>
            <a:chOff x="148166" y="2168127"/>
            <a:chExt cx="7545918" cy="4508369"/>
          </a:xfrm>
        </p:grpSpPr>
        <p:grpSp>
          <p:nvGrpSpPr>
            <p:cNvPr id="11" name="Group 10"/>
            <p:cNvGrpSpPr/>
            <p:nvPr/>
          </p:nvGrpSpPr>
          <p:grpSpPr>
            <a:xfrm>
              <a:off x="148166" y="2168127"/>
              <a:ext cx="5870848" cy="4508369"/>
              <a:chOff x="0" y="2148547"/>
              <a:chExt cx="5870848" cy="45083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48547"/>
                <a:ext cx="5870848" cy="4508369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00665" y="4730744"/>
                <a:ext cx="1046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step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191001" y="5408085"/>
              <a:ext cx="3503083" cy="285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681817" y="3788833"/>
              <a:ext cx="4811183" cy="112606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cap="none" dirty="0" err="1"/>
              <a:t>ep</a:t>
            </a:r>
            <a:r>
              <a:rPr lang="en-US" dirty="0"/>
              <a:t> </a:t>
            </a:r>
            <a:r>
              <a:rPr lang="en-US" dirty="0" err="1"/>
              <a:t>tO</a:t>
            </a:r>
            <a:r>
              <a:rPr lang="en-US" dirty="0"/>
              <a:t> </a:t>
            </a:r>
            <a:r>
              <a:rPr lang="en-US" cap="none" dirty="0" err="1"/>
              <a:t>pp</a:t>
            </a:r>
            <a:r>
              <a:rPr lang="en-US" dirty="0"/>
              <a:t> to </a:t>
            </a:r>
            <a:r>
              <a:rPr lang="en-US" cap="none" dirty="0">
                <a:latin typeface="Symbol" charset="2"/>
                <a:cs typeface="Symbol" charset="2"/>
              </a:rPr>
              <a:t>g </a:t>
            </a:r>
            <a:r>
              <a:rPr lang="en-US" cap="none" dirty="0"/>
              <a:t>p</a:t>
            </a:r>
            <a:r>
              <a:rPr lang="en-US" dirty="0"/>
              <a:t>/A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34" y="992397"/>
            <a:ext cx="2286000" cy="15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6416" y="1013565"/>
            <a:ext cx="2286000" cy="15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0" y="4935855"/>
            <a:ext cx="2298065" cy="155829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84" y="4925272"/>
            <a:ext cx="2298065" cy="1558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750" y="596900"/>
            <a:ext cx="165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UPC in </a:t>
            </a:r>
            <a:r>
              <a:rPr lang="en-US" dirty="0" err="1" smtClean="0">
                <a:solidFill>
                  <a:srgbClr val="0000FF"/>
                </a:solidFill>
              </a:rPr>
              <a:t>p+Au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98751"/>
            <a:ext cx="9097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>
                <a:solidFill>
                  <a:srgbClr val="0000FF"/>
                </a:solidFill>
                <a:effectLst/>
              </a:rPr>
              <a:t>Cuts: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effectLst/>
              </a:rPr>
              <a:t>no </a:t>
            </a:r>
            <a:r>
              <a:rPr lang="en-US" dirty="0">
                <a:effectLst/>
              </a:rPr>
              <a:t>hit in the RP phasing the Au-beam (-</a:t>
            </a:r>
            <a:r>
              <a:rPr lang="en-US" i="1" dirty="0">
                <a:effectLst/>
              </a:rPr>
              <a:t>t</a:t>
            </a:r>
            <a:r>
              <a:rPr lang="en-US" dirty="0">
                <a:effectLst/>
              </a:rPr>
              <a:t> &gt; -0.016 GeV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) or in the ZDC 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detecting the scattered proton in the RP (-0.016 &gt; -</a:t>
            </a:r>
            <a:r>
              <a:rPr lang="en-US" i="1" dirty="0">
                <a:effectLst/>
              </a:rPr>
              <a:t>t</a:t>
            </a:r>
            <a:r>
              <a:rPr lang="en-US" dirty="0">
                <a:effectLst/>
              </a:rPr>
              <a:t> &gt; -0.2 GeV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) 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both J/</a:t>
            </a:r>
            <a:r>
              <a:rPr lang="en-US" dirty="0">
                <a:effectLst/>
                <a:sym typeface="Symbol"/>
              </a:rPr>
              <a:t></a:t>
            </a:r>
            <a:r>
              <a:rPr lang="en-US" dirty="0">
                <a:effectLst/>
              </a:rPr>
              <a:t> decay leptons are in -1 &lt; </a:t>
            </a:r>
            <a:r>
              <a:rPr lang="en-US" dirty="0">
                <a:effectLst/>
                <a:latin typeface="Symbol" charset="2"/>
                <a:cs typeface="Symbol" charset="2"/>
              </a:rPr>
              <a:t>h</a:t>
            </a:r>
            <a:r>
              <a:rPr lang="en-US" dirty="0">
                <a:effectLst/>
              </a:rPr>
              <a:t> &lt; 4 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cut on the </a:t>
            </a:r>
            <a:r>
              <a:rPr lang="en-US" i="1" dirty="0">
                <a:effectLst/>
              </a:rPr>
              <a:t>p</a:t>
            </a:r>
            <a:r>
              <a:rPr lang="en-US" i="1" baseline="-25000" dirty="0">
                <a:effectLst/>
              </a:rPr>
              <a:t>t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 of the scattered Au, calculated as the </a:t>
            </a:r>
            <a:r>
              <a:rPr lang="en-US" i="1" dirty="0">
                <a:effectLst/>
              </a:rPr>
              <a:t>p</a:t>
            </a:r>
            <a:r>
              <a:rPr lang="en-US" i="1" baseline="-25000" dirty="0">
                <a:effectLst/>
              </a:rPr>
              <a:t>t</a:t>
            </a:r>
            <a:r>
              <a:rPr lang="en-US" baseline="30000" dirty="0">
                <a:effectLst/>
              </a:rPr>
              <a:t>2</a:t>
            </a:r>
            <a:r>
              <a:rPr lang="en-US" dirty="0">
                <a:effectLst/>
              </a:rPr>
              <a:t> of the vector sum </a:t>
            </a:r>
            <a:endParaRPr lang="en-US" dirty="0" smtClean="0">
              <a:effectLst/>
            </a:endParaRPr>
          </a:p>
          <a:p>
            <a:pPr lvl="0">
              <a:buClr>
                <a:srgbClr val="0000FF"/>
              </a:buClr>
            </a:pPr>
            <a:r>
              <a:rPr lang="en-US" dirty="0" smtClean="0">
                <a:effectLst/>
              </a:rPr>
              <a:t>   of </a:t>
            </a:r>
            <a:r>
              <a:rPr lang="en-US" dirty="0">
                <a:effectLst/>
              </a:rPr>
              <a:t>the proton measured in the RP and the J/</a:t>
            </a:r>
            <a:r>
              <a:rPr lang="en-US" dirty="0">
                <a:effectLst/>
                <a:sym typeface="Symbol"/>
              </a:rPr>
              <a:t></a:t>
            </a:r>
            <a:r>
              <a:rPr lang="en-US" dirty="0">
                <a:effectLst/>
              </a:rPr>
              <a:t> to be less then 0.02 </a:t>
            </a:r>
            <a:r>
              <a:rPr lang="en-US" dirty="0" smtClean="0">
                <a:effectLst/>
              </a:rPr>
              <a:t>GeV</a:t>
            </a:r>
            <a:r>
              <a:rPr lang="en-US" baseline="30000" dirty="0" smtClean="0">
                <a:effectLst/>
              </a:rPr>
              <a:t>2</a:t>
            </a:r>
          </a:p>
          <a:p>
            <a:pPr lvl="0"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  <a:effectLst/>
                <a:sym typeface="Wingdings"/>
              </a:rPr>
              <a:t> 7k J/</a:t>
            </a:r>
            <a:r>
              <a:rPr lang="en-US" dirty="0">
                <a:solidFill>
                  <a:srgbClr val="0000FF"/>
                </a:solidFill>
                <a:effectLst/>
                <a:sym typeface="Symbol"/>
              </a:rPr>
              <a:t></a:t>
            </a:r>
            <a:endParaRPr lang="en-US" dirty="0">
              <a:solidFill>
                <a:srgbClr val="0000FF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12" name="AutoShape 49"/>
          <p:cNvSpPr>
            <a:spLocks noChangeArrowheads="1"/>
          </p:cNvSpPr>
          <p:nvPr/>
        </p:nvSpPr>
        <p:spPr bwMode="auto">
          <a:xfrm>
            <a:off x="5072594" y="1048421"/>
            <a:ext cx="462489" cy="274495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9749" y="1068917"/>
            <a:ext cx="2836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Required:</a:t>
            </a:r>
          </a:p>
          <a:p>
            <a:r>
              <a:rPr lang="en-US" dirty="0" smtClean="0"/>
              <a:t>2015 </a:t>
            </a:r>
            <a:r>
              <a:rPr lang="en-US" dirty="0" err="1" smtClean="0"/>
              <a:t>p+A</a:t>
            </a:r>
            <a:r>
              <a:rPr lang="en-US" dirty="0" smtClean="0"/>
              <a:t> 300 nb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RP-Phase II*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584" y="825500"/>
            <a:ext cx="8561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Diffractive physics provides one of the most versatile tools to study QCD</a:t>
            </a:r>
          </a:p>
          <a:p>
            <a:pPr algn="ctr"/>
            <a:r>
              <a:rPr lang="en-US" dirty="0" smtClean="0"/>
              <a:t>both in DIS and in </a:t>
            </a:r>
            <a:r>
              <a:rPr lang="en-US" dirty="0" err="1" smtClean="0"/>
              <a:t>hadron+hadron</a:t>
            </a:r>
            <a:r>
              <a:rPr lang="en-US" dirty="0" smtClean="0"/>
              <a:t> collisions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collected plenty of data in 2015 to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3333" y="2391833"/>
            <a:ext cx="829870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is origin of A</a:t>
            </a:r>
            <a:r>
              <a:rPr lang="en-US" baseline="-25000" dirty="0" smtClean="0"/>
              <a:t>N </a:t>
            </a:r>
            <a:r>
              <a:rPr lang="en-US" dirty="0" smtClean="0"/>
              <a:t>of diffractive nature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Is the GPD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non-zero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g(x,Q</a:t>
            </a:r>
            <a:r>
              <a:rPr lang="en-US" baseline="30000" dirty="0" smtClean="0"/>
              <a:t>2</a:t>
            </a:r>
            <a:r>
              <a:rPr lang="en-US" dirty="0" smtClean="0"/>
              <a:t>) for nuclei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 smtClean="0"/>
              <a:t>possibly as </a:t>
            </a:r>
            <a:r>
              <a:rPr lang="en-US" dirty="0" err="1" smtClean="0"/>
              <a:t>fct</a:t>
            </a:r>
            <a:r>
              <a:rPr lang="en-US" dirty="0" smtClean="0"/>
              <a:t>. of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can we see saturation through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-25000" dirty="0" err="1" smtClean="0">
                <a:sym typeface="Wingdings"/>
              </a:rPr>
              <a:t>pA</a:t>
            </a:r>
            <a:r>
              <a:rPr lang="en-US" dirty="0" smtClean="0">
                <a:sym typeface="Wingdings"/>
              </a:rPr>
              <a:t> /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baseline="-25000" dirty="0" err="1" smtClean="0">
                <a:sym typeface="Wingdings"/>
              </a:rPr>
              <a:t>pp</a:t>
            </a:r>
            <a:r>
              <a:rPr lang="en-US" dirty="0" smtClean="0">
                <a:sym typeface="Wingdings"/>
              </a:rPr>
              <a:t> for diffractive events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aseline="-25000" dirty="0" smtClean="0">
                <a:sym typeface="Wingdings"/>
              </a:rPr>
              <a:t>…….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970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diffraction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9" y="804338"/>
            <a:ext cx="4510626" cy="5164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7265" y="433924"/>
            <a:ext cx="7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6896" y="406408"/>
            <a:ext cx="249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</a:rPr>
              <a:t>Hadron+Hadron</a:t>
            </a:r>
            <a:endParaRPr lang="en-US" sz="2400" dirty="0">
              <a:solidFill>
                <a:srgbClr val="FF00FF"/>
              </a:solidFill>
            </a:endParaRPr>
          </a:p>
        </p:txBody>
      </p:sp>
      <p:pic>
        <p:nvPicPr>
          <p:cNvPr id="10" name="Picture 17" descr="Elast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0"/>
          <a:stretch/>
        </p:blipFill>
        <p:spPr bwMode="auto">
          <a:xfrm>
            <a:off x="5100638" y="927099"/>
            <a:ext cx="171661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361776" y="1164166"/>
            <a:ext cx="1528233" cy="5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4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elastic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rPr>
              <a:t>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 p + p </a:t>
            </a:r>
            <a:endParaRPr lang="en-US" sz="1400" b="1" dirty="0">
              <a:solidFill>
                <a:srgbClr val="322F31"/>
              </a:solidFill>
              <a:latin typeface="Comic Sans MS"/>
              <a:cs typeface="Comic Sans MS"/>
              <a:sym typeface="Symbo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8" y="2561176"/>
            <a:ext cx="2393940" cy="1568844"/>
          </a:xfrm>
          <a:prstGeom prst="rect">
            <a:avLst/>
          </a:prstGeom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344842" y="2946408"/>
            <a:ext cx="170391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4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single dissociation (SD)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rPr>
              <a:t>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X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+ p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 p + Y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endParaRPr lang="en-US" sz="1400" b="1" dirty="0">
              <a:solidFill>
                <a:srgbClr val="322F31"/>
              </a:solidFill>
              <a:latin typeface="Comic Sans MS"/>
              <a:cs typeface="Comic Sans MS"/>
              <a:sym typeface="Symbo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38" y="4313761"/>
            <a:ext cx="2034540" cy="1394460"/>
          </a:xfrm>
          <a:prstGeom prst="rect">
            <a:avLst/>
          </a:prstGeom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440083" y="4527018"/>
            <a:ext cx="1703917" cy="7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double</a:t>
            </a:r>
            <a:r>
              <a:rPr lang="en-US" sz="14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 dissociation (DD)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rPr>
              <a:t>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X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Y</a:t>
            </a:r>
            <a:endParaRPr lang="en-US" sz="14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263" y="581025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Favorable kinematics to study</a:t>
            </a:r>
          </a:p>
          <a:p>
            <a:pPr algn="ctr"/>
            <a:r>
              <a:rPr lang="en-US" dirty="0" smtClean="0"/>
              <a:t>photon dissociation</a:t>
            </a:r>
            <a:endParaRPr lang="en-US" dirty="0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893982" y="5758913"/>
            <a:ext cx="1911351" cy="73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double</a:t>
            </a:r>
            <a:r>
              <a:rPr lang="en-US" sz="14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pomeron</a:t>
            </a:r>
            <a:r>
              <a:rPr lang="en-US" sz="1400" b="1" dirty="0" smtClean="0">
                <a:solidFill>
                  <a:srgbClr val="322F31"/>
                </a:solidFill>
                <a:latin typeface="Comic Sans MS"/>
                <a:cs typeface="Comic Sans MS"/>
              </a:rPr>
              <a:t> exchange (DPE)</a:t>
            </a:r>
          </a:p>
          <a:p>
            <a:pPr eaLnBrk="1" hangingPunct="1">
              <a:spcBef>
                <a:spcPts val="0"/>
              </a:spcBef>
            </a:pP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+ p 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  <a:sym typeface="Symbol" charset="0"/>
              </a:rPr>
              <a:t></a:t>
            </a:r>
            <a:r>
              <a:rPr lang="en-US" sz="1400" dirty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sz="1400" dirty="0" smtClean="0">
                <a:solidFill>
                  <a:srgbClr val="322F31"/>
                </a:solidFill>
                <a:latin typeface="Comic Sans MS"/>
                <a:cs typeface="Comic Sans MS"/>
              </a:rPr>
              <a:t>p + p + X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STAR Collaboration Meeting, June 2015</a:t>
            </a:r>
            <a:endParaRPr lang="en-US" dirty="0"/>
          </a:p>
        </p:txBody>
      </p:sp>
      <p:pic>
        <p:nvPicPr>
          <p:cNvPr id="19" name="Picture 16" descr="Centr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3"/>
          <a:stretch/>
        </p:blipFill>
        <p:spPr bwMode="auto">
          <a:xfrm>
            <a:off x="5177369" y="5710768"/>
            <a:ext cx="17335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diffraction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49" y="6138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… but how </a:t>
            </a:r>
            <a:r>
              <a:rPr lang="en-US" dirty="0">
                <a:latin typeface="Comic Sans MS"/>
                <a:cs typeface="Comic Sans MS"/>
              </a:rPr>
              <a:t>to specify the difference between </a:t>
            </a:r>
            <a:r>
              <a:rPr lang="en-US" dirty="0" smtClean="0">
                <a:latin typeface="Comic Sans MS"/>
                <a:cs typeface="Comic Sans MS"/>
              </a:rPr>
              <a:t>diffractive and </a:t>
            </a:r>
            <a:r>
              <a:rPr lang="en-US" dirty="0">
                <a:latin typeface="Comic Sans MS"/>
                <a:cs typeface="Comic Sans MS"/>
              </a:rPr>
              <a:t>non-diffractive processes?…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1" y="1217084"/>
            <a:ext cx="7291904" cy="1807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5" y="2899840"/>
            <a:ext cx="684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nature gives smooth transitions between these processes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439583"/>
            <a:ext cx="87841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 in terms of hadron-level observables …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For SD can </a:t>
            </a:r>
            <a:r>
              <a:rPr lang="en-US" dirty="0"/>
              <a:t>be done in terms of a leading proton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More </a:t>
            </a:r>
            <a:r>
              <a:rPr lang="en-US" dirty="0"/>
              <a:t>general definition to accommodate DD 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 smtClean="0"/>
          </a:p>
          <a:p>
            <a:r>
              <a:rPr lang="en-US" dirty="0" smtClean="0"/>
              <a:t>   …</a:t>
            </a:r>
            <a:r>
              <a:rPr lang="en-US" dirty="0"/>
              <a:t>can be applied to any diff or non-diff final state …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Order </a:t>
            </a:r>
            <a:r>
              <a:rPr lang="en-US" dirty="0"/>
              <a:t>all final state particles in rapidity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Define </a:t>
            </a:r>
            <a:r>
              <a:rPr lang="en-US" dirty="0"/>
              <a:t>two systems, X and Y, separated by the </a:t>
            </a:r>
            <a:endParaRPr lang="en-US" dirty="0" smtClean="0"/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largest rapidity </a:t>
            </a:r>
            <a:r>
              <a:rPr lang="en-US" dirty="0"/>
              <a:t>gap between </a:t>
            </a:r>
            <a:r>
              <a:rPr lang="en-US" dirty="0" smtClean="0"/>
              <a:t>neighboring </a:t>
            </a:r>
            <a:r>
              <a:rPr lang="en-US" dirty="0"/>
              <a:t>particles.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63" y="4855634"/>
            <a:ext cx="2952750" cy="1981200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569389"/>
            <a:ext cx="3841749" cy="3352800"/>
            <a:chOff x="1" y="749300"/>
            <a:chExt cx="3841749" cy="3352800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986"/>
            <a:stretch/>
          </p:blipFill>
          <p:spPr bwMode="auto">
            <a:xfrm>
              <a:off x="1" y="749300"/>
              <a:ext cx="374650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132667" y="3471333"/>
              <a:ext cx="709083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3350"/>
          <a:lstStyle/>
          <a:p>
            <a:r>
              <a:rPr lang="en-US" dirty="0"/>
              <a:t>Hard </a:t>
            </a:r>
            <a:r>
              <a:rPr lang="en-US" dirty="0" smtClean="0"/>
              <a:t>Diffraction Kinematics</a:t>
            </a:r>
            <a:endParaRPr lang="en-US" dirty="0">
              <a:latin typeface="Arial Italic" charset="0"/>
              <a:sym typeface="Arial Italic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75B8-C7AE-C242-A9FA-1D54CCE3519D}" type="slidenum">
              <a:rPr lang="en-US"/>
              <a:pPr/>
              <a:t>5</a:t>
            </a:fld>
            <a:endParaRPr lang="en-US"/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78318" y="3928537"/>
            <a:ext cx="4493682" cy="25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t = (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p</a:t>
            </a:r>
            <a:r>
              <a:rPr lang="ja-JP" alt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)</a:t>
            </a:r>
            <a:r>
              <a:rPr lang="en-US" sz="18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</a:p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β = </a:t>
            </a:r>
            <a:r>
              <a:rPr lang="en-US" dirty="0">
                <a:latin typeface="Comic Sans MS"/>
                <a:ea typeface="ＭＳ Ｐゴシック" charset="0"/>
                <a:cs typeface="Comic Sans MS"/>
                <a:sym typeface="Arial" charset="0"/>
              </a:rPr>
              <a:t>x/</a:t>
            </a:r>
            <a:r>
              <a:rPr lang="en-US" dirty="0" err="1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x</a:t>
            </a:r>
            <a:r>
              <a:rPr lang="en-US" baseline="-6000" dirty="0" err="1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IP</a:t>
            </a:r>
            <a:r>
              <a:rPr lang="en-US" baseline="-6000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is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the momentum fraction of the struck </a:t>
            </a:r>
            <a:r>
              <a:rPr lang="en-US" sz="18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parton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w.r.t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. the </a:t>
            </a:r>
            <a:r>
              <a:rPr lang="en-US" sz="18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Pomeron</a:t>
            </a:r>
            <a:endParaRPr lang="en-US" sz="1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x</a:t>
            </a:r>
            <a:r>
              <a:rPr lang="en-US" sz="1800" baseline="-60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IP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= </a:t>
            </a:r>
            <a:r>
              <a:rPr lang="en-US" dirty="0" smtClean="0">
                <a:latin typeface="Symbol" charset="2"/>
                <a:ea typeface="ＭＳ Ｐゴシック" charset="0"/>
                <a:cs typeface="Symbol" charset="2"/>
                <a:sym typeface="Arial" charset="0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= x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β = M</a:t>
            </a:r>
            <a:r>
              <a:rPr lang="en-US" sz="1800" baseline="-25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x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/W: </a:t>
            </a:r>
          </a:p>
          <a:p>
            <a:pPr marL="39688">
              <a:buSzPct val="125000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  momentum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fraction of the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  </a:t>
            </a:r>
          </a:p>
          <a:p>
            <a:pPr marL="39688">
              <a:buSzPct val="125000"/>
            </a:pPr>
            <a:r>
              <a:rPr lang="en-US" dirty="0"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exchanged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object </a:t>
            </a:r>
            <a:r>
              <a:rPr lang="en-US" sz="18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w.r.t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. the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hadron</a:t>
            </a:r>
          </a:p>
          <a:p>
            <a:pPr marL="325438" indent="-285750">
              <a:buSzPct val="125000"/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 know exact kinematics from </a:t>
            </a:r>
          </a:p>
          <a:p>
            <a:pPr marL="39688">
              <a:buSzPct val="125000"/>
            </a:pPr>
            <a:r>
              <a:rPr lang="en-US" dirty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   scattered lepton</a:t>
            </a:r>
          </a:p>
          <a:p>
            <a:pPr marL="39688">
              <a:buSzPct val="125000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factorization is proven</a:t>
            </a:r>
            <a:endParaRPr lang="en-US" sz="1800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>
            <a:off x="4650318" y="4112687"/>
            <a:ext cx="4493682" cy="252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t = (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 Bold" charset="0"/>
              </a:rPr>
              <a:t>p</a:t>
            </a:r>
            <a:r>
              <a:rPr lang="ja-JP" alt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)</a:t>
            </a:r>
            <a:r>
              <a:rPr lang="en-US" sz="1800" baseline="3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</a:p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dirty="0" smtClean="0">
                <a:latin typeface="Symbol" charset="2"/>
                <a:ea typeface="ＭＳ Ｐゴシック" charset="0"/>
                <a:cs typeface="Symbol" charset="2"/>
                <a:sym typeface="Arial" charset="0"/>
              </a:rPr>
              <a:t>z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  <a:sym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= M</a:t>
            </a:r>
            <a:r>
              <a:rPr lang="en-US" sz="1800" baseline="-25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x</a:t>
            </a:r>
            <a:r>
              <a:rPr lang="en-US" sz="1800" baseline="30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/W: </a:t>
            </a:r>
          </a:p>
          <a:p>
            <a:pPr marL="293688" indent="-254000">
              <a:buSzPct val="125000"/>
              <a:buFont typeface="Arial Italic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momentum 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fraction of the exchanged object </a:t>
            </a:r>
            <a:r>
              <a:rPr lang="en-US" sz="18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w.r.t</a:t>
            </a:r>
            <a:r>
              <a:rPr lang="en-US" sz="1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. the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  <a:sym typeface="Arial" charset="0"/>
              </a:rPr>
              <a:t>hadron</a:t>
            </a:r>
          </a:p>
          <a:p>
            <a:pPr marL="325438" indent="-285750">
              <a:buSzPct val="125000"/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 exact kinematics not known</a:t>
            </a:r>
          </a:p>
          <a:p>
            <a:pPr marL="39688">
              <a:buSzPct val="125000"/>
            </a:pPr>
            <a:r>
              <a:rPr lang="en-US" sz="1800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factorization is violated</a:t>
            </a:r>
            <a:endParaRPr lang="en-US" sz="1800" dirty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70" y="1365263"/>
            <a:ext cx="3665897" cy="24024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150284" y="882650"/>
            <a:ext cx="490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e+p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223934" y="1013883"/>
            <a:ext cx="504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+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and </a:t>
            </a:r>
            <a:r>
              <a:rPr lang="en-US" dirty="0" err="1" smtClean="0"/>
              <a:t>Tevatron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163"/>
            <a:ext cx="3304117" cy="414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010" y="1403350"/>
            <a:ext cx="4274820" cy="5219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8166" y="486834"/>
            <a:ext cx="5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9486" y="1115484"/>
            <a:ext cx="88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Di-jet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083" y="5291667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Excellent summary</a:t>
            </a:r>
          </a:p>
          <a:p>
            <a:r>
              <a:rPr lang="en-US" dirty="0" smtClean="0"/>
              <a:t>arXiv:1308.3368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HERA and </a:t>
            </a:r>
            <a:r>
              <a:rPr lang="en-US" dirty="0" err="1"/>
              <a:t>Tevatron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2" y="3587748"/>
            <a:ext cx="3345315" cy="20404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218" y="730259"/>
            <a:ext cx="4066116" cy="2868076"/>
            <a:chOff x="548217" y="878424"/>
            <a:chExt cx="4923367" cy="35517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217" y="946150"/>
              <a:ext cx="4923367" cy="348397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48006" y="878424"/>
              <a:ext cx="100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Di-jets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7584" y="5704417"/>
            <a:ext cx="4592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Diffractive W/Z production probes the </a:t>
            </a:r>
            <a:endParaRPr lang="en-US" dirty="0" smtClean="0"/>
          </a:p>
          <a:p>
            <a:pPr algn="ctr"/>
            <a:r>
              <a:rPr lang="en-US" dirty="0" smtClean="0"/>
              <a:t>quark </a:t>
            </a:r>
            <a:r>
              <a:rPr lang="en-US" dirty="0"/>
              <a:t>content of the </a:t>
            </a:r>
            <a:r>
              <a:rPr lang="en-US" dirty="0" err="1"/>
              <a:t>Pomeron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582" y="3179328"/>
            <a:ext cx="4226983" cy="36786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000000">
            <a:off x="52040" y="2866922"/>
            <a:ext cx="8979702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/>
                <a:cs typeface="Comic Sans MS"/>
              </a:rPr>
              <a:t>No results from LHC shown, because this would be a 3h talk</a:t>
            </a:r>
            <a:endParaRPr lang="en-US" sz="2000" dirty="0" smtClean="0">
              <a:solidFill>
                <a:schemeClr val="bg1"/>
              </a:solidFill>
              <a:latin typeface="Comic Sans MS"/>
              <a:cs typeface="Comic Sans M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3804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uFill>
                  <a:solidFill>
                    <a:srgbClr val="021EAA"/>
                  </a:solidFill>
                </a:uFill>
              </a:rPr>
              <a:t>Diffractive </a:t>
            </a:r>
            <a:r>
              <a:rPr lang="en-US" dirty="0">
                <a:uFill>
                  <a:solidFill>
                    <a:srgbClr val="021EAA"/>
                  </a:solidFill>
                </a:uFill>
              </a:rPr>
              <a:t>Events in </a:t>
            </a:r>
            <a:r>
              <a:rPr lang="en-US" cap="none" dirty="0" err="1" smtClean="0">
                <a:uFill>
                  <a:solidFill>
                    <a:srgbClr val="021EAA"/>
                  </a:solidFill>
                </a:uFill>
              </a:rPr>
              <a:t>e</a:t>
            </a:r>
            <a:r>
              <a:rPr lang="en-US" dirty="0" err="1" smtClean="0">
                <a:uFill>
                  <a:solidFill>
                    <a:srgbClr val="021EAA"/>
                  </a:solidFill>
                </a:uFill>
              </a:rPr>
              <a:t>A</a:t>
            </a:r>
            <a:endParaRPr lang="en-US" dirty="0"/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400">
                <a:solidFill>
                  <a:srgbClr val="011585"/>
                </a:solidFill>
                <a:uFill>
                  <a:solidFill>
                    <a:srgbClr val="011585"/>
                  </a:solidFill>
                </a:uFill>
              </a:rPr>
              <a:t>8</a:t>
            </a:fld>
            <a:endParaRPr sz="1400">
              <a:solidFill>
                <a:srgbClr val="011585"/>
              </a:solidFill>
              <a:uFill>
                <a:solidFill>
                  <a:srgbClr val="011585"/>
                </a:solidFill>
              </a:uFill>
            </a:endParaRPr>
          </a:p>
        </p:txBody>
      </p:sp>
      <p:sp>
        <p:nvSpPr>
          <p:cNvPr id="290" name="Shape 290"/>
          <p:cNvSpPr>
            <a:spLocks noGrp="1"/>
          </p:cNvSpPr>
          <p:nvPr>
            <p:ph type="body" idx="4294967295"/>
          </p:nvPr>
        </p:nvSpPr>
        <p:spPr>
          <a:xfrm>
            <a:off x="0" y="4958287"/>
            <a:ext cx="8763000" cy="17938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800" dirty="0">
                <a:uFill>
                  <a:solidFill/>
                </a:uFill>
              </a:rPr>
              <a:t>2 Types: Coherent (A stays intact) &amp; Incoherent (A breaks up)</a:t>
            </a:r>
          </a:p>
          <a:p>
            <a:pPr lvl="0">
              <a:defRPr sz="1800">
                <a:uFillTx/>
              </a:defRPr>
            </a:pPr>
            <a:r>
              <a:rPr sz="1800" dirty="0">
                <a:uFill>
                  <a:solidFill/>
                </a:uFill>
              </a:rPr>
              <a:t>Experimental challenging to identify</a:t>
            </a:r>
          </a:p>
          <a:p>
            <a:pPr marL="735541" lvl="1" indent="-291041">
              <a:buClr>
                <a:srgbClr val="021EAA"/>
              </a:buClr>
              <a:buSzPct val="115000"/>
              <a:defRPr sz="1800">
                <a:uFillTx/>
              </a:defRPr>
            </a:pPr>
            <a:r>
              <a:rPr sz="1800" dirty="0">
                <a:uFill>
                  <a:solidFill/>
                </a:uFill>
              </a:rPr>
              <a:t>Rapidity gap </a:t>
            </a:r>
            <a:r>
              <a:rPr sz="18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⇒</a:t>
            </a:r>
            <a:r>
              <a:rPr sz="1800" dirty="0">
                <a:uFill>
                  <a:solidFill/>
                </a:uFill>
              </a:rPr>
              <a:t> hermetic detector</a:t>
            </a:r>
          </a:p>
          <a:p>
            <a:pPr marL="735541" lvl="1" indent="-291041">
              <a:buClr>
                <a:srgbClr val="021EAA"/>
              </a:buClr>
              <a:buSzPct val="115000"/>
              <a:defRPr sz="1800">
                <a:uFillTx/>
              </a:defRPr>
            </a:pPr>
            <a:r>
              <a:rPr sz="1800" dirty="0">
                <a:uFill>
                  <a:solidFill/>
                </a:uFill>
              </a:rPr>
              <a:t>Breakup needs to be detected </a:t>
            </a:r>
            <a:r>
              <a:rPr sz="18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⇒ </a:t>
            </a:r>
            <a:r>
              <a:rPr sz="1800" dirty="0">
                <a:uFill>
                  <a:solidFill/>
                </a:uFill>
              </a:rPr>
              <a:t>n</a:t>
            </a:r>
            <a:r>
              <a:rPr sz="18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800" dirty="0">
                <a:uFill>
                  <a:solidFill/>
                </a:uFill>
              </a:rPr>
              <a:t>and</a:t>
            </a:r>
            <a:r>
              <a:rPr sz="18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 γ </a:t>
            </a:r>
            <a:r>
              <a:rPr sz="1800" dirty="0">
                <a:uFill>
                  <a:solidFill/>
                </a:uFill>
              </a:rPr>
              <a:t>in Zero Degree Calorimeter, spectator tagging (Roman Pots</a:t>
            </a:r>
            <a:r>
              <a:rPr sz="1800" dirty="0" smtClean="0">
                <a:uFill>
                  <a:solidFill/>
                </a:uFill>
              </a:rPr>
              <a:t>)</a:t>
            </a:r>
            <a:endParaRPr sz="1800" dirty="0">
              <a:uFill>
                <a:solidFill/>
              </a:u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33714" y="3512457"/>
            <a:ext cx="1240972" cy="616608"/>
          </a:xfrm>
          <a:custGeom>
            <a:avLst/>
            <a:gdLst>
              <a:gd name="connsiteX0" fmla="*/ 0 w 1240972"/>
              <a:gd name="connsiteY0" fmla="*/ 0 h 616608"/>
              <a:gd name="connsiteX1" fmla="*/ 1240972 w 1240972"/>
              <a:gd name="connsiteY1" fmla="*/ 79829 h 616608"/>
              <a:gd name="connsiteX2" fmla="*/ 1240972 w 1240972"/>
              <a:gd name="connsiteY2" fmla="*/ 79829 h 616608"/>
              <a:gd name="connsiteX3" fmla="*/ 1240972 w 1240972"/>
              <a:gd name="connsiteY3" fmla="*/ 79829 h 616608"/>
              <a:gd name="connsiteX4" fmla="*/ 870857 w 1240972"/>
              <a:gd name="connsiteY4" fmla="*/ 370114 h 61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2" h="616608">
                <a:moveTo>
                  <a:pt x="0" y="0"/>
                </a:moveTo>
                <a:lnTo>
                  <a:pt x="1240972" y="79829"/>
                </a:lnTo>
                <a:lnTo>
                  <a:pt x="1240972" y="79829"/>
                </a:lnTo>
                <a:lnTo>
                  <a:pt x="1240972" y="79829"/>
                </a:lnTo>
                <a:cubicBezTo>
                  <a:pt x="1179286" y="128210"/>
                  <a:pt x="661610" y="1043819"/>
                  <a:pt x="870857" y="37011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09600" y="567267"/>
            <a:ext cx="7924800" cy="4114800"/>
            <a:chOff x="0" y="0"/>
            <a:chExt cx="4992" cy="2592"/>
          </a:xfrm>
        </p:grpSpPr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-128" y="-96"/>
              <a:ext cx="5248" cy="2944"/>
              <a:chOff x="0" y="0"/>
              <a:chExt cx="5248" cy="2944"/>
            </a:xfrm>
          </p:grpSpPr>
          <p:sp>
            <p:nvSpPr>
              <p:cNvPr id="15" name="Rectangle 11"/>
              <p:cNvSpPr>
                <a:spLocks/>
              </p:cNvSpPr>
              <p:nvPr/>
            </p:nvSpPr>
            <p:spPr bwMode="auto">
              <a:xfrm>
                <a:off x="128" y="96"/>
                <a:ext cx="4992" cy="25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6" name="Picture 12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48" cy="2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192"/>
              <a:ext cx="4720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8" y="144"/>
              <a:ext cx="3168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 sz="2100" dirty="0">
                  <a:solidFill>
                    <a:schemeClr val="tx1"/>
                  </a:solidFill>
                  <a:latin typeface="Comic Sans MS"/>
                  <a:ea typeface="ＭＳ Ｐゴシック" charset="0"/>
                  <a:cs typeface="Comic Sans MS"/>
                  <a:sym typeface="Arial" charset="0"/>
                </a:rPr>
                <a:t>Diffraction Analogy: plane monochromatic wave incident on a circular screen of radius R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cap="none" dirty="0" err="1">
                <a:uFill>
                  <a:solidFill>
                    <a:srgbClr val="021EAA"/>
                  </a:solidFill>
                </a:uFill>
              </a:rPr>
              <a:t>e</a:t>
            </a:r>
            <a:r>
              <a:rPr lang="en-US" sz="2400" dirty="0" err="1">
                <a:uFill>
                  <a:solidFill>
                    <a:srgbClr val="021EAA"/>
                  </a:solidFill>
                </a:uFill>
              </a:rPr>
              <a:t>RHIC</a:t>
            </a:r>
            <a:r>
              <a:rPr lang="en-US" sz="2400" dirty="0">
                <a:uFill>
                  <a:solidFill>
                    <a:srgbClr val="021EAA"/>
                  </a:solidFill>
                </a:uFill>
              </a:rPr>
              <a:t>: Spatial Gluon Distribution from </a:t>
            </a:r>
            <a:r>
              <a:rPr lang="en-US" sz="2400" cap="none" dirty="0" err="1">
                <a:uFill>
                  <a:solidFill>
                    <a:srgbClr val="021EAA"/>
                  </a:solidFill>
                </a:uFill>
              </a:rPr>
              <a:t>d</a:t>
            </a:r>
            <a:r>
              <a:rPr lang="en-US" sz="2400" cap="none" dirty="0" err="1">
                <a:uFill>
                  <a:solidFill>
                    <a:srgbClr val="021EAA"/>
                  </a:solidFill>
                </a:uFill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lang="en-US" sz="2400" cap="none" dirty="0">
                <a:uFill>
                  <a:solidFill>
                    <a:srgbClr val="021EAA"/>
                  </a:solidFill>
                </a:uFill>
              </a:rPr>
              <a:t>/</a:t>
            </a:r>
            <a:r>
              <a:rPr lang="en-US" sz="2400" cap="none" dirty="0" err="1">
                <a:uFill>
                  <a:solidFill>
                    <a:srgbClr val="021EAA"/>
                  </a:solidFill>
                </a:uFill>
              </a:rPr>
              <a:t>dt</a:t>
            </a:r>
            <a:endParaRPr lang="en-US" sz="2400" cap="none" dirty="0"/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400">
                <a:solidFill>
                  <a:srgbClr val="011585"/>
                </a:solidFill>
                <a:uFill>
                  <a:solidFill>
                    <a:srgbClr val="011585"/>
                  </a:solidFill>
                </a:uFill>
              </a:rPr>
              <a:t>9</a:t>
            </a:fld>
            <a:endParaRPr sz="1400">
              <a:solidFill>
                <a:srgbClr val="011585"/>
              </a:solidFill>
              <a:uFill>
                <a:solidFill>
                  <a:srgbClr val="011585"/>
                </a:solidFill>
              </a:uFill>
            </a:endParaRPr>
          </a:p>
        </p:txBody>
      </p:sp>
      <p:sp>
        <p:nvSpPr>
          <p:cNvPr id="313" name="Shape 313"/>
          <p:cNvSpPr>
            <a:spLocks noGrp="1"/>
          </p:cNvSpPr>
          <p:nvPr>
            <p:ph type="body" idx="4294967295"/>
          </p:nvPr>
        </p:nvSpPr>
        <p:spPr>
          <a:xfrm>
            <a:off x="0" y="5543324"/>
            <a:ext cx="8763000" cy="988105"/>
          </a:xfrm>
          <a:prstGeom prst="rect">
            <a:avLst/>
          </a:prstGeom>
        </p:spPr>
        <p:txBody>
          <a:bodyPr/>
          <a:lstStyle/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sz="1600" i="1" dirty="0">
                <a:solidFill>
                  <a:srgbClr val="0000FF"/>
                </a:solidFill>
                <a:uFill>
                  <a:solidFill/>
                </a:uFill>
              </a:rPr>
              <a:t>d</a:t>
            </a:r>
            <a:r>
              <a:rPr sz="1600" i="1" dirty="0">
                <a:solidFill>
                  <a:srgbClr val="0000FF"/>
                </a:solidFill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σ</a:t>
            </a:r>
            <a:r>
              <a:rPr sz="1600" i="1" dirty="0">
                <a:solidFill>
                  <a:srgbClr val="0000FF"/>
                </a:solidFill>
                <a:uFill>
                  <a:solidFill/>
                </a:uFill>
              </a:rPr>
              <a:t>/dt</a:t>
            </a:r>
            <a:r>
              <a:rPr sz="1600" i="1" dirty="0">
                <a:uFill>
                  <a:solidFill/>
                </a:uFill>
              </a:rPr>
              <a:t>:</a:t>
            </a:r>
            <a:r>
              <a:rPr sz="1600" dirty="0">
                <a:uFill>
                  <a:solidFill/>
                </a:uFill>
              </a:rPr>
              <a:t> diffractive pattern known from wave optics</a:t>
            </a: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sz="1600" i="1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φ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600" dirty="0">
                <a:uFill>
                  <a:solidFill/>
                </a:uFill>
              </a:rPr>
              <a:t>sensitive to saturation effects, smaller </a:t>
            </a:r>
            <a:r>
              <a:rPr sz="1600" i="1" dirty="0">
                <a:uFill>
                  <a:solidFill/>
                </a:uFill>
              </a:rPr>
              <a:t>J/</a:t>
            </a:r>
            <a:r>
              <a:rPr sz="1600" i="1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ψ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 </a:t>
            </a:r>
            <a:r>
              <a:rPr sz="1600" dirty="0">
                <a:uFill>
                  <a:solidFill/>
                </a:uFill>
              </a:rPr>
              <a:t>shows no effect</a:t>
            </a:r>
          </a:p>
          <a:p>
            <a:pPr lvl="1">
              <a:spcBef>
                <a:spcPts val="0"/>
              </a:spcBef>
              <a:defRPr sz="1800">
                <a:uFillTx/>
              </a:defRPr>
            </a:pPr>
            <a:r>
              <a:rPr sz="1600" i="1" dirty="0">
                <a:uFill>
                  <a:solidFill/>
                </a:uFill>
              </a:rPr>
              <a:t>J/</a:t>
            </a:r>
            <a:r>
              <a:rPr sz="1600" i="1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ψ</a:t>
            </a:r>
            <a:r>
              <a:rPr sz="1600" dirty="0">
                <a:uFill>
                  <a:solidFill/>
                </a:uFill>
              </a:rPr>
              <a:t> perfectly suited to extract source distribution</a:t>
            </a:r>
          </a:p>
        </p:txBody>
      </p:sp>
      <p:sp>
        <p:nvSpPr>
          <p:cNvPr id="305" name="Shape 305"/>
          <p:cNvSpPr/>
          <p:nvPr/>
        </p:nvSpPr>
        <p:spPr>
          <a:xfrm>
            <a:off x="237579" y="909330"/>
            <a:ext cx="541173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85750" marR="41275" lvl="0" indent="-285750">
              <a:buClr>
                <a:srgbClr val="0000FF"/>
              </a:buClr>
              <a:buSzPct val="100000"/>
              <a:buFont typeface="Wingdings" charset="2"/>
              <a:buChar char="Ø"/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Momentum transfer </a:t>
            </a:r>
            <a:r>
              <a:rPr sz="1600" i="1" dirty="0">
                <a:uFill>
                  <a:solidFill/>
                </a:uFill>
              </a:rPr>
              <a:t>t</a:t>
            </a:r>
            <a:r>
              <a:rPr sz="1600" dirty="0">
                <a:uFill>
                  <a:solidFill/>
                </a:uFill>
              </a:rPr>
              <a:t> = |</a:t>
            </a:r>
            <a:r>
              <a:rPr sz="1600" b="1" dirty="0">
                <a:uFill>
                  <a:solidFill/>
                </a:uFill>
              </a:rPr>
              <a:t>p</a:t>
            </a:r>
            <a:r>
              <a:rPr sz="1600" baseline="-5999" dirty="0">
                <a:uFill>
                  <a:solidFill/>
                </a:uFill>
              </a:rPr>
              <a:t>Au</a:t>
            </a:r>
            <a:r>
              <a:rPr sz="1600" dirty="0">
                <a:uFill>
                  <a:solidFill/>
                </a:uFill>
              </a:rPr>
              <a:t>-</a:t>
            </a:r>
            <a:r>
              <a:rPr sz="1600" b="1" dirty="0">
                <a:uFill>
                  <a:solidFill/>
                </a:uFill>
              </a:rPr>
              <a:t>p</a:t>
            </a:r>
            <a:r>
              <a:rPr sz="1600" baseline="-5999" dirty="0">
                <a:uFill>
                  <a:solidFill/>
                </a:uFill>
              </a:rPr>
              <a:t>Au</a:t>
            </a:r>
            <a:r>
              <a:rPr sz="1600" baseline="-5999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′</a:t>
            </a:r>
            <a:r>
              <a:rPr sz="1600" dirty="0">
                <a:uFill>
                  <a:solidFill/>
                </a:uFill>
              </a:rPr>
              <a:t>|</a:t>
            </a:r>
            <a:r>
              <a:rPr sz="1600" baseline="31999" dirty="0">
                <a:uFill>
                  <a:solidFill/>
                </a:uFill>
              </a:rPr>
              <a:t>2 </a:t>
            </a:r>
            <a:r>
              <a:rPr sz="1600" dirty="0">
                <a:uFill>
                  <a:solidFill/>
                </a:uFill>
              </a:rPr>
              <a:t>conjugate to </a:t>
            </a:r>
            <a:r>
              <a:rPr sz="1600" i="1" dirty="0">
                <a:uFill>
                  <a:solidFill/>
                </a:uFill>
              </a:rPr>
              <a:t>b</a:t>
            </a:r>
            <a:r>
              <a:rPr sz="1600" i="1" baseline="-5999" dirty="0">
                <a:uFill>
                  <a:solidFill/>
                </a:uFill>
              </a:rPr>
              <a:t>T</a:t>
            </a:r>
            <a:r>
              <a:rPr sz="1600" dirty="0">
                <a:uFill>
                  <a:solidFill/>
                </a:uFill>
              </a:rPr>
              <a:t> </a:t>
            </a:r>
          </a:p>
        </p:txBody>
      </p:sp>
      <p:grpSp>
        <p:nvGrpSpPr>
          <p:cNvPr id="318" name="Group 318"/>
          <p:cNvGrpSpPr/>
          <p:nvPr/>
        </p:nvGrpSpPr>
        <p:grpSpPr>
          <a:xfrm>
            <a:off x="4611140" y="2763848"/>
            <a:ext cx="4407228" cy="2313007"/>
            <a:chOff x="51734" y="77100"/>
            <a:chExt cx="4407226" cy="2313006"/>
          </a:xfrm>
        </p:grpSpPr>
        <p:grpSp>
          <p:nvGrpSpPr>
            <p:cNvPr id="316" name="Group 316"/>
            <p:cNvGrpSpPr/>
            <p:nvPr/>
          </p:nvGrpSpPr>
          <p:grpSpPr>
            <a:xfrm>
              <a:off x="51734" y="77100"/>
              <a:ext cx="4407226" cy="2313006"/>
              <a:chOff x="51734" y="77100"/>
              <a:chExt cx="4407224" cy="2313005"/>
            </a:xfrm>
          </p:grpSpPr>
          <p:pic>
            <p:nvPicPr>
              <p:cNvPr id="314" name="source_all.pdf"/>
              <p:cNvPicPr/>
              <p:nvPr/>
            </p:nvPicPr>
            <p:blipFill>
              <a:blip r:embed="rId3">
                <a:extLst/>
              </a:blip>
              <a:srcRect r="50437" b="50689"/>
              <a:stretch>
                <a:fillRect/>
              </a:stretch>
            </p:blipFill>
            <p:spPr>
              <a:xfrm>
                <a:off x="51735" y="77100"/>
                <a:ext cx="4407225" cy="2313006"/>
              </a:xfrm>
              <a:prstGeom prst="rect">
                <a:avLst/>
              </a:prstGeom>
              <a:ln w="12700" cap="flat">
                <a:noFill/>
                <a:round/>
              </a:ln>
              <a:effectLst/>
            </p:spPr>
          </p:pic>
          <p:sp>
            <p:nvSpPr>
              <p:cNvPr id="315" name="Shape 315"/>
              <p:cNvSpPr/>
              <p:nvPr/>
            </p:nvSpPr>
            <p:spPr>
              <a:xfrm>
                <a:off x="745301" y="154200"/>
                <a:ext cx="308402" cy="2827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endParaRPr/>
              </a:p>
            </p:txBody>
          </p:sp>
        </p:grpSp>
        <p:sp>
          <p:nvSpPr>
            <p:cNvPr id="317" name="Shape 317"/>
            <p:cNvSpPr/>
            <p:nvPr/>
          </p:nvSpPr>
          <p:spPr>
            <a:xfrm>
              <a:off x="1576374" y="1671376"/>
              <a:ext cx="1765199" cy="199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300">
                  <a:solidFill>
                    <a:srgbClr val="008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100" dirty="0">
                  <a:solidFill>
                    <a:srgbClr val="0000FF"/>
                  </a:solidFill>
                  <a:uFill>
                    <a:solidFill/>
                  </a:uFill>
                </a:rPr>
                <a:t>PRC 87 (2013) 024913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306529" y="5102728"/>
            <a:ext cx="816122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85750" marR="41275" lvl="0" indent="-285750">
              <a:buClr>
                <a:srgbClr val="0000FF"/>
              </a:buClr>
              <a:buSzPct val="100000"/>
              <a:buFont typeface="Wingdings" charset="2"/>
              <a:buChar char="Ø"/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Converges to input F(b) rapidly: |</a:t>
            </a:r>
            <a:r>
              <a:rPr sz="1600" i="1" dirty="0">
                <a:uFill>
                  <a:solidFill/>
                </a:uFill>
              </a:rPr>
              <a:t>t</a:t>
            </a:r>
            <a:r>
              <a:rPr sz="1600" dirty="0">
                <a:uFill>
                  <a:solidFill/>
                </a:uFill>
              </a:rPr>
              <a:t>| &lt; 0.1 almost enough</a:t>
            </a:r>
          </a:p>
          <a:p>
            <a:pPr marL="285750" marR="41275" lvl="0" indent="-285750">
              <a:buClr>
                <a:srgbClr val="0000FF"/>
              </a:buClr>
              <a:buSzPct val="100000"/>
              <a:buFont typeface="Wingdings" charset="2"/>
              <a:buChar char="Ø"/>
              <a:defRPr sz="1800">
                <a:uFillTx/>
              </a:defRPr>
            </a:pPr>
            <a:r>
              <a:rPr sz="1600" dirty="0">
                <a:solidFill>
                  <a:srgbClr val="0000FF"/>
                </a:solidFill>
                <a:uFill>
                  <a:solidFill/>
                </a:uFill>
              </a:rPr>
              <a:t>Recover accurately any input distribution used in model used to generate pseudo-data </a:t>
            </a:r>
            <a:r>
              <a:rPr sz="1600" dirty="0">
                <a:uFill>
                  <a:solidFill/>
                </a:uFill>
              </a:rPr>
              <a:t>(here Wood-Saxon)</a:t>
            </a:r>
          </a:p>
          <a:p>
            <a:pPr marL="285750" marR="41275" lvl="1" indent="-285750">
              <a:buClr>
                <a:srgbClr val="0000FF"/>
              </a:buClr>
              <a:buSzPct val="100000"/>
              <a:buFont typeface="Wingdings" charset="2"/>
              <a:buChar char="Ø"/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Systematic measurement requires </a:t>
            </a:r>
            <a:r>
              <a:rPr sz="1600" i="1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∫</a:t>
            </a:r>
            <a:r>
              <a:rPr sz="1600" b="1" i="1" dirty="0">
                <a:uFill>
                  <a:solidFill/>
                </a:uFill>
                <a:latin typeface="Lucida Calligraphy Italic"/>
                <a:ea typeface="Lucida Calligraphy Italic"/>
                <a:cs typeface="Lucida Calligraphy Italic"/>
                <a:sym typeface="Lucida Calligraphy Italic"/>
              </a:rPr>
              <a:t>L</a:t>
            </a:r>
            <a:r>
              <a:rPr sz="1600" i="1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dt</a:t>
            </a:r>
            <a:r>
              <a:rPr sz="1600" b="1" i="1" dirty="0">
                <a:uFill>
                  <a:solidFill/>
                </a:uFill>
                <a:latin typeface="Lucida Calligraphy Italic"/>
                <a:ea typeface="Lucida Calligraphy Italic"/>
                <a:cs typeface="Lucida Calligraphy Italic"/>
                <a:sym typeface="Lucida Calligraphy Italic"/>
              </a:rPr>
              <a:t> </a:t>
            </a:r>
            <a:r>
              <a:rPr sz="1600" dirty="0">
                <a:uFill>
                  <a:solidFill/>
                </a:uFill>
                <a:latin typeface="Arial Bold"/>
                <a:ea typeface="Arial Bold"/>
                <a:cs typeface="Arial Bold"/>
                <a:sym typeface="Arial Bold"/>
              </a:rPr>
              <a:t>&gt;&gt;</a:t>
            </a:r>
            <a:r>
              <a:rPr sz="1600" dirty="0">
                <a:uFill>
                  <a:solidFill/>
                </a:uFill>
                <a:latin typeface="Lucida Calligraphy Italic"/>
                <a:ea typeface="Lucida Calligraphy Italic"/>
                <a:cs typeface="Lucida Calligraphy Italic"/>
                <a:sym typeface="Lucida Calligraphy Italic"/>
              </a:rPr>
              <a:t> </a:t>
            </a:r>
            <a:r>
              <a:rPr sz="1600" dirty="0">
                <a:uFill>
                  <a:solidFill/>
                </a:uFill>
              </a:rPr>
              <a:t>1 fb</a:t>
            </a:r>
            <a:r>
              <a:rPr sz="1600" baseline="31999" dirty="0">
                <a:uFill>
                  <a:solidFill/>
                </a:uFill>
              </a:rPr>
              <a:t>-1</a:t>
            </a:r>
            <a:r>
              <a:rPr sz="1600" dirty="0">
                <a:uFill>
                  <a:solidFill/>
                </a:uFill>
              </a:rPr>
              <a:t>/A</a:t>
            </a:r>
          </a:p>
        </p:txBody>
      </p:sp>
      <p:grpSp>
        <p:nvGrpSpPr>
          <p:cNvPr id="323" name="Group 323"/>
          <p:cNvGrpSpPr/>
          <p:nvPr/>
        </p:nvGrpSpPr>
        <p:grpSpPr>
          <a:xfrm>
            <a:off x="4219232" y="1547830"/>
            <a:ext cx="2810652" cy="1059069"/>
            <a:chOff x="0" y="49208"/>
            <a:chExt cx="2810651" cy="1059068"/>
          </a:xfrm>
        </p:grpSpPr>
        <p:sp>
          <p:nvSpPr>
            <p:cNvPr id="320" name="Shape 320"/>
            <p:cNvSpPr/>
            <p:nvPr/>
          </p:nvSpPr>
          <p:spPr>
            <a:xfrm flipH="1">
              <a:off x="0" y="223614"/>
              <a:ext cx="580461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321" name="Shape 321"/>
            <p:cNvSpPr/>
            <p:nvPr/>
          </p:nvSpPr>
          <p:spPr>
            <a:xfrm flipH="1" flipV="1">
              <a:off x="2540000" y="625675"/>
              <a:ext cx="8961" cy="48260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1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803993" y="49208"/>
              <a:ext cx="2006658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/>
              </a:lvl1pPr>
            </a:lstStyle>
            <a:p>
              <a:pPr lvl="0">
                <a:defRPr sz="1800" i="0">
                  <a:uFillTx/>
                </a:defRPr>
              </a:pPr>
              <a:r>
                <a:rPr sz="1600" i="1" dirty="0">
                  <a:uFill>
                    <a:solidFill/>
                  </a:uFill>
                </a:rPr>
                <a:t>Fourier Transform</a:t>
              </a:r>
            </a:p>
          </p:txBody>
        </p:sp>
      </p:grpSp>
      <p:grpSp>
        <p:nvGrpSpPr>
          <p:cNvPr id="26" name="Group 304"/>
          <p:cNvGrpSpPr/>
          <p:nvPr/>
        </p:nvGrpSpPr>
        <p:grpSpPr>
          <a:xfrm>
            <a:off x="196758" y="619047"/>
            <a:ext cx="6921505" cy="348813"/>
            <a:chOff x="0" y="62454"/>
            <a:chExt cx="6921503" cy="348811"/>
          </a:xfrm>
        </p:grpSpPr>
        <p:sp>
          <p:nvSpPr>
            <p:cNvPr id="27" name="Shape 302"/>
            <p:cNvSpPr/>
            <p:nvPr/>
          </p:nvSpPr>
          <p:spPr>
            <a:xfrm>
              <a:off x="0" y="62454"/>
              <a:ext cx="5064562" cy="348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 dirty="0">
                  <a:uFill>
                    <a:solidFill/>
                  </a:uFill>
                </a:rPr>
                <a:t>Diffractive vector meson production:</a:t>
              </a:r>
            </a:p>
          </p:txBody>
        </p:sp>
        <p:sp>
          <p:nvSpPr>
            <p:cNvPr id="28" name="Shape 303"/>
            <p:cNvSpPr/>
            <p:nvPr/>
          </p:nvSpPr>
          <p:spPr>
            <a:xfrm>
              <a:off x="3837326" y="62454"/>
              <a:ext cx="3084177" cy="348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uFillTx/>
                </a:defRPr>
              </a:pPr>
              <a:r>
                <a:rPr sz="1600" dirty="0">
                  <a:uFill>
                    <a:solidFill/>
                  </a:uFill>
                </a:rPr>
                <a:t>e + Au → e</a:t>
              </a:r>
              <a:r>
                <a:rPr sz="1600" dirty="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′</a:t>
              </a:r>
              <a:r>
                <a:rPr sz="1600" dirty="0">
                  <a:uFill>
                    <a:solidFill/>
                  </a:uFill>
                </a:rPr>
                <a:t> + Au</a:t>
              </a:r>
              <a:r>
                <a:rPr sz="1600" dirty="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′</a:t>
              </a:r>
              <a:r>
                <a:rPr sz="1600" dirty="0">
                  <a:uFill>
                    <a:solidFill/>
                  </a:uFill>
                </a:rPr>
                <a:t> + J/</a:t>
              </a:r>
              <a:r>
                <a:rPr sz="1600" dirty="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ψ,</a:t>
              </a:r>
              <a:r>
                <a:rPr sz="1600" dirty="0">
                  <a:uFill>
                    <a:solidFill/>
                  </a:uFill>
                </a:rPr>
                <a:t> </a:t>
              </a:r>
              <a:r>
                <a:rPr sz="1600" dirty="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φ, ρ</a:t>
              </a:r>
            </a:p>
          </p:txBody>
        </p:sp>
      </p:grpSp>
      <p:pic>
        <p:nvPicPr>
          <p:cNvPr id="31" name="Picture 30" descr="dsigma_dt_jpsi_phi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0"/>
          <a:stretch/>
        </p:blipFill>
        <p:spPr>
          <a:xfrm>
            <a:off x="105833" y="1371300"/>
            <a:ext cx="4078515" cy="3802380"/>
          </a:xfrm>
          <a:prstGeom prst="rect">
            <a:avLst/>
          </a:prstGeom>
        </p:spPr>
      </p:pic>
      <p:pic>
        <p:nvPicPr>
          <p:cNvPr id="32" name="Picture 31" descr="dsigma_dt_jpsi_phi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/>
          <a:stretch/>
        </p:blipFill>
        <p:spPr>
          <a:xfrm>
            <a:off x="4775199" y="1367971"/>
            <a:ext cx="4130039" cy="38023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1" advAuto="0"/>
      <p:bldP spid="318" grpId="0" animBg="1" advAuto="0"/>
      <p:bldP spid="319" grpId="0" animBg="1" advAuto="0"/>
      <p:bldP spid="323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61550</TotalTime>
  <Words>2194</Words>
  <Application>Microsoft Macintosh PowerPoint</Application>
  <PresentationFormat>On-screen Show (4:3)</PresentationFormat>
  <Paragraphs>375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 Presentation</vt:lpstr>
      <vt:lpstr>Equation</vt:lpstr>
      <vt:lpstr>MathType 6.0 Equation</vt:lpstr>
      <vt:lpstr>  Diffraction why is it interesting? </vt:lpstr>
      <vt:lpstr>What do we know about diffraction</vt:lpstr>
      <vt:lpstr>What do we know about diffraction</vt:lpstr>
      <vt:lpstr>What do we know about diffraction</vt:lpstr>
      <vt:lpstr>Hard Diffraction Kinematics</vt:lpstr>
      <vt:lpstr>HERA and Tevatron results</vt:lpstr>
      <vt:lpstr>HERA and Tevatron results</vt:lpstr>
      <vt:lpstr>Diffractive Events in eA</vt:lpstr>
      <vt:lpstr>eRHIC: Spatial Gluon Distribution from dσ/dt</vt:lpstr>
      <vt:lpstr>RHIC as gA collider: UPC</vt:lpstr>
      <vt:lpstr>Why UPC at STAR</vt:lpstr>
      <vt:lpstr>UPC at STAR</vt:lpstr>
      <vt:lpstr>STAR: nuclear PDFs</vt:lpstr>
      <vt:lpstr>Diffraction and Spin</vt:lpstr>
      <vt:lpstr>Beyond form factors and PDFs</vt:lpstr>
      <vt:lpstr>Generalized Parton Distributions</vt:lpstr>
      <vt:lpstr>GPDs Introduction</vt:lpstr>
      <vt:lpstr>DVCS ASYMMETRIES</vt:lpstr>
      <vt:lpstr>What can we learn</vt:lpstr>
      <vt:lpstr>UPC in polarized pp↑ or Ap↑</vt:lpstr>
      <vt:lpstr>Forward Proton Tagging Upgrade</vt:lpstr>
      <vt:lpstr>From ep tO pp to g p/A</vt:lpstr>
      <vt:lpstr>Summary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1697</cp:revision>
  <cp:lastPrinted>2010-06-10T01:25:59Z</cp:lastPrinted>
  <dcterms:created xsi:type="dcterms:W3CDTF">2011-04-06T15:13:11Z</dcterms:created>
  <dcterms:modified xsi:type="dcterms:W3CDTF">2015-06-02T15:26:29Z</dcterms:modified>
</cp:coreProperties>
</file>