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notesSlides/notesSlide1.xml" ContentType="application/vnd.openxmlformats-officedocument.presentationml.notesSlide+xml"/>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notesSlides/notesSlide2.xml" ContentType="application/vnd.openxmlformats-officedocument.presentationml.notesSlide+xml"/>
  <Override PartName="/ppt/embeddings/oleObject21.bin" ContentType="application/vnd.openxmlformats-officedocument.oleObject"/>
  <Override PartName="/ppt/embeddings/oleObject22.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1"/>
  </p:sldMasterIdLst>
  <p:notesMasterIdLst>
    <p:notesMasterId r:id="rId69"/>
  </p:notesMasterIdLst>
  <p:handoutMasterIdLst>
    <p:handoutMasterId r:id="rId70"/>
  </p:handoutMasterIdLst>
  <p:sldIdLst>
    <p:sldId id="567" r:id="rId2"/>
    <p:sldId id="990" r:id="rId3"/>
    <p:sldId id="989" r:id="rId4"/>
    <p:sldId id="991" r:id="rId5"/>
    <p:sldId id="940" r:id="rId6"/>
    <p:sldId id="943" r:id="rId7"/>
    <p:sldId id="1012" r:id="rId8"/>
    <p:sldId id="993" r:id="rId9"/>
    <p:sldId id="944" r:id="rId10"/>
    <p:sldId id="946" r:id="rId11"/>
    <p:sldId id="800" r:id="rId12"/>
    <p:sldId id="1014" r:id="rId13"/>
    <p:sldId id="953" r:id="rId14"/>
    <p:sldId id="954" r:id="rId15"/>
    <p:sldId id="959" r:id="rId16"/>
    <p:sldId id="972" r:id="rId17"/>
    <p:sldId id="970" r:id="rId18"/>
    <p:sldId id="974" r:id="rId19"/>
    <p:sldId id="963" r:id="rId20"/>
    <p:sldId id="973" r:id="rId21"/>
    <p:sldId id="955" r:id="rId22"/>
    <p:sldId id="956" r:id="rId23"/>
    <p:sldId id="998" r:id="rId24"/>
    <p:sldId id="958" r:id="rId25"/>
    <p:sldId id="978" r:id="rId26"/>
    <p:sldId id="1000" r:id="rId27"/>
    <p:sldId id="1001" r:id="rId28"/>
    <p:sldId id="1018" r:id="rId29"/>
    <p:sldId id="997" r:id="rId30"/>
    <p:sldId id="1016" r:id="rId31"/>
    <p:sldId id="933" r:id="rId32"/>
    <p:sldId id="1007" r:id="rId33"/>
    <p:sldId id="1008" r:id="rId34"/>
    <p:sldId id="1010" r:id="rId35"/>
    <p:sldId id="1009" r:id="rId36"/>
    <p:sldId id="934" r:id="rId37"/>
    <p:sldId id="1011" r:id="rId38"/>
    <p:sldId id="1017" r:id="rId39"/>
    <p:sldId id="1023" r:id="rId40"/>
    <p:sldId id="779" r:id="rId41"/>
    <p:sldId id="945" r:id="rId42"/>
    <p:sldId id="1013" r:id="rId43"/>
    <p:sldId id="996" r:id="rId44"/>
    <p:sldId id="1021" r:id="rId45"/>
    <p:sldId id="1022" r:id="rId46"/>
    <p:sldId id="1020" r:id="rId47"/>
    <p:sldId id="1003" r:id="rId48"/>
    <p:sldId id="1004" r:id="rId49"/>
    <p:sldId id="979" r:id="rId50"/>
    <p:sldId id="980" r:id="rId51"/>
    <p:sldId id="1019" r:id="rId52"/>
    <p:sldId id="951" r:id="rId53"/>
    <p:sldId id="994" r:id="rId54"/>
    <p:sldId id="995" r:id="rId55"/>
    <p:sldId id="999" r:id="rId56"/>
    <p:sldId id="964" r:id="rId57"/>
    <p:sldId id="977" r:id="rId58"/>
    <p:sldId id="967" r:id="rId59"/>
    <p:sldId id="976" r:id="rId60"/>
    <p:sldId id="983" r:id="rId61"/>
    <p:sldId id="907" r:id="rId62"/>
    <p:sldId id="908" r:id="rId63"/>
    <p:sldId id="985" r:id="rId64"/>
    <p:sldId id="982" r:id="rId65"/>
    <p:sldId id="986" r:id="rId66"/>
    <p:sldId id="987" r:id="rId67"/>
    <p:sldId id="1005" r:id="rId68"/>
  </p:sldIdLst>
  <p:sldSz cx="9144000" cy="6858000" type="screen4x3"/>
  <p:notesSz cx="6858000" cy="9144000"/>
  <p:defaultTextStyle>
    <a:defPPr>
      <a:defRPr lang="ja-JP"/>
    </a:defPPr>
    <a:lvl1pPr algn="l" rtl="0" fontAlgn="base">
      <a:spcBef>
        <a:spcPct val="0"/>
      </a:spcBef>
      <a:spcAft>
        <a:spcPct val="0"/>
      </a:spcAft>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1pPr>
    <a:lvl2pPr marL="457200" algn="l" rtl="0" fontAlgn="base">
      <a:spcBef>
        <a:spcPct val="0"/>
      </a:spcBef>
      <a:spcAft>
        <a:spcPct val="0"/>
      </a:spcAft>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2pPr>
    <a:lvl3pPr marL="914400" algn="l" rtl="0" fontAlgn="base">
      <a:spcBef>
        <a:spcPct val="0"/>
      </a:spcBef>
      <a:spcAft>
        <a:spcPct val="0"/>
      </a:spcAft>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3pPr>
    <a:lvl4pPr marL="1371600" algn="l" rtl="0" fontAlgn="base">
      <a:spcBef>
        <a:spcPct val="0"/>
      </a:spcBef>
      <a:spcAft>
        <a:spcPct val="0"/>
      </a:spcAft>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4pPr>
    <a:lvl5pPr marL="1828800" algn="l" rtl="0" fontAlgn="base">
      <a:spcBef>
        <a:spcPct val="0"/>
      </a:spcBef>
      <a:spcAft>
        <a:spcPct val="0"/>
      </a:spcAft>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5pPr>
    <a:lvl6pPr marL="2286000" algn="l" defTabSz="457200" rtl="0" eaLnBrk="1" latinLnBrk="0" hangingPunct="1">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6pPr>
    <a:lvl7pPr marL="2743200" algn="l" defTabSz="457200" rtl="0" eaLnBrk="1" latinLnBrk="0" hangingPunct="1">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7pPr>
    <a:lvl8pPr marL="3200400" algn="l" defTabSz="457200" rtl="0" eaLnBrk="1" latinLnBrk="0" hangingPunct="1">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8pPr>
    <a:lvl9pPr marL="3657600" algn="l" defTabSz="457200" rtl="0" eaLnBrk="1" latinLnBrk="0" hangingPunct="1">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FF00"/>
    <a:srgbClr val="D1F2FF"/>
    <a:srgbClr val="BFF3FF"/>
    <a:srgbClr val="0000FF"/>
    <a:srgbClr val="400080"/>
    <a:srgbClr val="FF00FF"/>
    <a:srgbClr val="80FF00"/>
    <a:srgbClr val="CCFF66"/>
    <a:srgbClr val="CC66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745" autoAdjust="0"/>
    <p:restoredTop sz="98943" autoAdjust="0"/>
  </p:normalViewPr>
  <p:slideViewPr>
    <p:cSldViewPr snapToGrid="0">
      <p:cViewPr>
        <p:scale>
          <a:sx n="120" d="100"/>
          <a:sy n="120" d="100"/>
        </p:scale>
        <p:origin x="-560" y="-744"/>
      </p:cViewPr>
      <p:guideLst>
        <p:guide orient="horz" pos="376"/>
        <p:guide pos="167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79" d="100"/>
          <a:sy n="79" d="100"/>
        </p:scale>
        <p:origin x="-2544"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notesMaster" Target="notesMasters/notes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handoutMaster" Target="handoutMasters/handoutMaster1.xml"/><Relationship Id="rId71" Type="http://schemas.openxmlformats.org/officeDocument/2006/relationships/printerSettings" Target="printerSettings/printerSettings1.bin"/><Relationship Id="rId72"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viewProps" Target="viewProps.xml"/><Relationship Id="rId74" Type="http://schemas.openxmlformats.org/officeDocument/2006/relationships/theme" Target="theme/theme1.xml"/><Relationship Id="rId75"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62.emf"/><Relationship Id="rId2" Type="http://schemas.openxmlformats.org/officeDocument/2006/relationships/image" Target="../media/image163.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6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87.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2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emf"/><Relationship Id="rId2" Type="http://schemas.openxmlformats.org/officeDocument/2006/relationships/image" Target="../media/image12.emf"/><Relationship Id="rId3"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emf"/><Relationship Id="rId5" Type="http://schemas.openxmlformats.org/officeDocument/2006/relationships/image" Target="../media/image29.emf"/><Relationship Id="rId1" Type="http://schemas.openxmlformats.org/officeDocument/2006/relationships/image" Target="../media/image25.emf"/><Relationship Id="rId2" Type="http://schemas.openxmlformats.org/officeDocument/2006/relationships/image" Target="../media/image2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3.emf"/><Relationship Id="rId2" Type="http://schemas.openxmlformats.org/officeDocument/2006/relationships/image" Target="../media/image54.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73.emf"/><Relationship Id="rId4" Type="http://schemas.openxmlformats.org/officeDocument/2006/relationships/image" Target="../media/image74.emf"/><Relationship Id="rId5" Type="http://schemas.openxmlformats.org/officeDocument/2006/relationships/image" Target="../media/image75.emf"/><Relationship Id="rId1" Type="http://schemas.openxmlformats.org/officeDocument/2006/relationships/image" Target="../media/image71.emf"/><Relationship Id="rId2" Type="http://schemas.openxmlformats.org/officeDocument/2006/relationships/image" Target="../media/image7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8.emf"/><Relationship Id="rId2" Type="http://schemas.openxmlformats.org/officeDocument/2006/relationships/image" Target="../media/image8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2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0A46B7F-8DA1-7B48-A56A-4FDC9BE8D490}" type="datetimeFigureOut">
              <a:rPr lang="en-US" smtClean="0"/>
              <a:pPr/>
              <a:t>6/11/14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BC3A5D9-9C7B-7E44-BC71-9BB7B7E41865}" type="slidenum">
              <a:rPr lang="en-US" smtClean="0"/>
              <a:pPr/>
              <a:t>‹#›</a:t>
            </a:fld>
            <a:endParaRPr lang="en-US"/>
          </a:p>
        </p:txBody>
      </p:sp>
    </p:spTree>
    <p:extLst>
      <p:ext uri="{BB962C8B-B14F-4D97-AF65-F5344CB8AC3E}">
        <p14:creationId xmlns:p14="http://schemas.microsoft.com/office/powerpoint/2010/main" val="5644544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effectLst/>
                <a:latin typeface="Arial" charset="0"/>
              </a:defRPr>
            </a:lvl1pPr>
          </a:lstStyle>
          <a:p>
            <a:endParaRPr lang="en-GB"/>
          </a:p>
        </p:txBody>
      </p:sp>
      <p:sp>
        <p:nvSpPr>
          <p:cNvPr id="1536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effectLst/>
                <a:latin typeface="Arial" charset="0"/>
              </a:defRPr>
            </a:lvl1pPr>
          </a:lstStyle>
          <a:p>
            <a:endParaRPr lang="en-GB"/>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53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36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effectLst/>
                <a:latin typeface="Arial" charset="0"/>
              </a:defRPr>
            </a:lvl1pPr>
          </a:lstStyle>
          <a:p>
            <a:endParaRPr lang="en-GB"/>
          </a:p>
        </p:txBody>
      </p:sp>
      <p:sp>
        <p:nvSpPr>
          <p:cNvPr id="153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effectLst/>
                <a:latin typeface="Arial" charset="0"/>
              </a:defRPr>
            </a:lvl1pPr>
          </a:lstStyle>
          <a:p>
            <a:fld id="{1BA35DD8-EC9B-BA4D-8381-9F34597E6638}" type="slidenum">
              <a:rPr lang="en-GB"/>
              <a:pPr/>
              <a:t>‹#›</a:t>
            </a:fld>
            <a:endParaRPr lang="en-GB"/>
          </a:p>
        </p:txBody>
      </p:sp>
    </p:spTree>
    <p:extLst>
      <p:ext uri="{BB962C8B-B14F-4D97-AF65-F5344CB8AC3E}">
        <p14:creationId xmlns:p14="http://schemas.microsoft.com/office/powerpoint/2010/main" val="3159948442"/>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kumimoji="1" sz="1200" kern="1200">
        <a:solidFill>
          <a:schemeClr val="tx1"/>
        </a:solidFill>
        <a:latin typeface="Arial" charset="0"/>
        <a:ea typeface="ＭＳ Ｐ明朝" charset="-128"/>
        <a:cs typeface="ＭＳ Ｐ明朝" charset="-128"/>
      </a:defRPr>
    </a:lvl1pPr>
    <a:lvl2pPr marL="457200" algn="l" rtl="0" fontAlgn="base">
      <a:spcBef>
        <a:spcPct val="30000"/>
      </a:spcBef>
      <a:spcAft>
        <a:spcPct val="0"/>
      </a:spcAft>
      <a:defRPr kumimoji="1" sz="1200" kern="1200">
        <a:solidFill>
          <a:schemeClr val="tx1"/>
        </a:solidFill>
        <a:latin typeface="Arial" charset="0"/>
        <a:ea typeface="ＭＳ Ｐ明朝" charset="-128"/>
        <a:cs typeface="ＭＳ Ｐ明朝" charset="-128"/>
      </a:defRPr>
    </a:lvl2pPr>
    <a:lvl3pPr marL="914400" algn="l" rtl="0" fontAlgn="base">
      <a:spcBef>
        <a:spcPct val="30000"/>
      </a:spcBef>
      <a:spcAft>
        <a:spcPct val="0"/>
      </a:spcAft>
      <a:defRPr kumimoji="1" sz="1200" kern="1200">
        <a:solidFill>
          <a:schemeClr val="tx1"/>
        </a:solidFill>
        <a:latin typeface="Arial" charset="0"/>
        <a:ea typeface="ＭＳ Ｐ明朝" charset="-128"/>
        <a:cs typeface="ＭＳ Ｐ明朝" charset="-128"/>
      </a:defRPr>
    </a:lvl3pPr>
    <a:lvl4pPr marL="1371600" algn="l" rtl="0" fontAlgn="base">
      <a:spcBef>
        <a:spcPct val="30000"/>
      </a:spcBef>
      <a:spcAft>
        <a:spcPct val="0"/>
      </a:spcAft>
      <a:defRPr kumimoji="1" sz="1200" kern="1200">
        <a:solidFill>
          <a:schemeClr val="tx1"/>
        </a:solidFill>
        <a:latin typeface="Arial" charset="0"/>
        <a:ea typeface="ＭＳ Ｐ明朝" charset="-128"/>
        <a:cs typeface="ＭＳ Ｐ明朝" charset="-128"/>
      </a:defRPr>
    </a:lvl4pPr>
    <a:lvl5pPr marL="1828800" algn="l" rtl="0" fontAlgn="base">
      <a:spcBef>
        <a:spcPct val="30000"/>
      </a:spcBef>
      <a:spcAft>
        <a:spcPct val="0"/>
      </a:spcAft>
      <a:defRPr kumimoji="1" sz="1200" kern="1200">
        <a:solidFill>
          <a:schemeClr val="tx1"/>
        </a:solidFill>
        <a:latin typeface="Arial" charset="0"/>
        <a:ea typeface="ＭＳ Ｐ明朝" charset="-128"/>
        <a:cs typeface="ＭＳ Ｐ明朝"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226DD3-C2A3-44AA-8461-1C336FF9C4B1}" type="slidenum">
              <a:rPr lang="en-US"/>
              <a:pPr/>
              <a:t>17</a:t>
            </a:fld>
            <a:endParaRPr lang="en-US"/>
          </a:p>
        </p:txBody>
      </p:sp>
      <p:sp>
        <p:nvSpPr>
          <p:cNvPr id="512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2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a:p>
            <a:r>
              <a:rPr lang="en-US" dirty="0"/>
              <a:t>----- Meeting Notes (9/26/13 11:10) -----</a:t>
            </a:r>
          </a:p>
          <a:p>
            <a:r>
              <a:rPr lang="en-US" dirty="0"/>
              <a:t>specify p_T range on left-hand plot</a:t>
            </a:r>
          </a:p>
          <a:p>
            <a:r>
              <a:rPr lang="en-US" dirty="0"/>
              <a:t>specify eta range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218" name="Rectangle 2"/>
          <p:cNvSpPr>
            <a:spLocks noGrp="1" noChangeArrowheads="1"/>
          </p:cNvSpPr>
          <p:nvPr>
            <p:ph type="body" idx="1"/>
          </p:nvPr>
        </p:nvSpPr>
        <p:spPr bwMode="auto">
          <a:xfrm>
            <a:off x="685800" y="4343400"/>
            <a:ext cx="5486400" cy="4114800"/>
          </a:xfrm>
          <a:prstGeom prst="rect">
            <a:avLst/>
          </a:prstGeom>
          <a:noFill/>
          <a:ln>
            <a:miter lim="800000"/>
            <a:headEnd/>
            <a:tailEnd/>
          </a:ln>
        </p:spPr>
        <p:txBody>
          <a:bodyPr>
            <a:prstTxWarp prst="textNoShape">
              <a:avLst/>
            </a:prstTxWarp>
          </a:bodyPr>
          <a:lstStyle/>
          <a:p>
            <a:pP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sz="1400">
                <a:ea typeface="Arial" charset="0"/>
                <a:cs typeface="Arial" charset="0"/>
                <a:sym typeface="Arial" charset="0"/>
              </a:rPr>
              <a:t>Counter-intuitively the best way is through an EM process: DIS</a:t>
            </a:r>
          </a:p>
          <a:p>
            <a:pP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a:latin typeface="Helvetica" charset="0"/>
                <a:ea typeface="Helvetica" charset="0"/>
                <a:cs typeface="Helvetica" charset="0"/>
                <a:sym typeface="Helvetica" charset="0"/>
              </a:rPr>
              <a:t>y = inelasticity = fraction of the incoming electron energy carried by photon in the rest frame of the nucleon </a:t>
            </a:r>
          </a:p>
          <a:p>
            <a:pP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sz="1400">
                <a:ea typeface="Arial" charset="0"/>
                <a:cs typeface="Arial" charset="0"/>
                <a:sym typeface="Arial" charset="0"/>
              </a:rPr>
              <a:t>The structure function F2 is sensitive to the sum of quark and anti-quark momentum distribution in the nucleon.</a:t>
            </a:r>
          </a:p>
          <a:p>
            <a:pP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sz="1400">
                <a:ea typeface="Arial" charset="0"/>
                <a:cs typeface="Arial" charset="0"/>
                <a:sym typeface="Arial" charset="0"/>
              </a:rPr>
              <a:t>The apparent scaling of the data with Q2 at large x in early DIS data from SLAC was termed “Bjorken scaling” and motivated the parton model.</a:t>
            </a:r>
          </a:p>
          <a:p>
            <a:pP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sz="1400">
                <a:ea typeface="Arial" charset="0"/>
                <a:cs typeface="Arial" charset="0"/>
                <a:sym typeface="Arial" charset="0"/>
              </a:rPr>
              <a:t>In the parton model, FL = 0, while in QCD, it is directly proportional to the gluon structure function, FL(x,Q2) ~ aS xG(x,Q2), at low x.</a:t>
            </a:r>
          </a:p>
          <a:p>
            <a:pPr>
              <a:spcBef>
                <a:spcPts val="413"/>
              </a:spcBef>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sz="1400">
                <a:solidFill>
                  <a:srgbClr val="000000"/>
                </a:solidFill>
                <a:ea typeface="Arial" charset="0"/>
                <a:cs typeface="Arial" charset="0"/>
                <a:sym typeface="Arial" charset="0"/>
              </a:rPr>
              <a:t>DGLAP: fixed x -&gt; evolution along Q2</a:t>
            </a:r>
          </a:p>
          <a:p>
            <a:pPr>
              <a:spcBef>
                <a:spcPts val="413"/>
              </a:spcBef>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sz="800">
                <a:latin typeface="Monaco" charset="0"/>
                <a:ea typeface="Monaco" charset="0"/>
                <a:cs typeface="Monaco" charset="0"/>
                <a:sym typeface="Monaco" charset="0"/>
              </a:rPr>
              <a:t>sigma (gamma N) = sig_T + sig_L</a:t>
            </a:r>
          </a:p>
          <a:p>
            <a:pP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sz="800">
                <a:latin typeface="Monaco" charset="0"/>
                <a:ea typeface="Monaco" charset="0"/>
                <a:cs typeface="Monaco" charset="0"/>
                <a:sym typeface="Monaco" charset="0"/>
              </a:rPr>
              <a:t>sig_L ~ FL</a:t>
            </a:r>
          </a:p>
          <a:p>
            <a:pP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sz="800">
                <a:latin typeface="Monaco" charset="0"/>
                <a:ea typeface="Monaco" charset="0"/>
                <a:cs typeface="Monaco" charset="0"/>
                <a:sym typeface="Monaco" charset="0"/>
              </a:rPr>
              <a:t>sig_tot ~ F2/Q^2</a:t>
            </a:r>
          </a:p>
          <a:p>
            <a:pP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sz="800">
                <a:latin typeface="Monaco" charset="0"/>
                <a:ea typeface="Monaco" charset="0"/>
                <a:cs typeface="Monaco" charset="0"/>
                <a:sym typeface="Monaco" charset="0"/>
              </a:rPr>
              <a:t>\frac{d^2 \sigma^{ep \rightarrow eX}}{dx dQ^2} = \frac{4 \pi \alpha^2_{e.m.}}{xQ^4} \left[ \left(1-y+\frac{y^2}{2} \right ) F_2(x,Q^2) - \frac{y^2}{2} F_L(x,Q^2) \right]</a:t>
            </a:r>
            <a:endParaRPr lang="en-US" sz="1100">
              <a:latin typeface="Helvetica" charset="0"/>
              <a:ea typeface="Helvetica" charset="0"/>
              <a:cs typeface="Helvetica" charset="0"/>
              <a:sym typeface="Helvetica" charset="0"/>
            </a:endParaRPr>
          </a:p>
          <a:p>
            <a:pPr>
              <a:spcBef>
                <a:spcPts val="413"/>
              </a:spcBef>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endParaRPr lang="en-US" sz="1100">
              <a:solidFill>
                <a:srgbClr val="000000"/>
              </a:solidFill>
              <a:ea typeface="Arial" charset="0"/>
              <a:cs typeface="Arial" charset="0"/>
              <a:sym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ADB2478-643D-014A-BCCA-97853F3CED16}" type="slidenum">
              <a:rPr lang="en-US" sz="1200"/>
              <a:pPr/>
              <a:t>44</a:t>
            </a:fld>
            <a:endParaRPr lang="en-US" sz="1200"/>
          </a:p>
        </p:txBody>
      </p:sp>
      <p:sp>
        <p:nvSpPr>
          <p:cNvPr id="22531" name="Rectangle 1031"/>
          <p:cNvSpPr txBox="1">
            <a:spLocks noGrp="1" noChangeArrowheads="1"/>
          </p:cNvSpPr>
          <p:nvPr/>
        </p:nvSpPr>
        <p:spPr bwMode="auto">
          <a:xfrm>
            <a:off x="3917950" y="8670925"/>
            <a:ext cx="29400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5" tIns="45677" rIns="91355" bIns="45677"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88A2DE1D-5C40-CC45-925C-D824B09CBE81}" type="slidenum">
              <a:rPr lang="en-US" sz="1200" b="1">
                <a:solidFill>
                  <a:srgbClr val="000066"/>
                </a:solidFill>
                <a:latin typeface="Times New Roman" charset="0"/>
              </a:rPr>
              <a:pPr algn="r" eaLnBrk="1" hangingPunct="1"/>
              <a:t>44</a:t>
            </a:fld>
            <a:endParaRPr lang="en-US" sz="1200" b="1">
              <a:solidFill>
                <a:srgbClr val="000066"/>
              </a:solidFill>
              <a:latin typeface="Times New Roman" charset="0"/>
            </a:endParaRPr>
          </a:p>
        </p:txBody>
      </p:sp>
      <p:sp>
        <p:nvSpPr>
          <p:cNvPr id="22532" name="Rectangle 2"/>
          <p:cNvSpPr>
            <a:spLocks noGrp="1" noRot="1" noChangeAspect="1" noChangeArrowheads="1"/>
          </p:cNvSpPr>
          <p:nvPr>
            <p:ph type="sldImg"/>
          </p:nvPr>
        </p:nvSpPr>
        <p:spPr>
          <a:solidFill>
            <a:srgbClr val="FFFFFF"/>
          </a:solidFill>
          <a:ln/>
        </p:spPr>
      </p:sp>
      <p:sp>
        <p:nvSpPr>
          <p:cNvPr id="2253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lIns="88569" tIns="44285" rIns="88569" bIns="44285"/>
          <a:lstStyle/>
          <a:p>
            <a:pPr eaLnBrk="1" hangingPunct="1">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19FB26C2-96EC-F248-B070-A6D858C1D5A8}" type="slidenum">
              <a:rPr lang="en-US" sz="1200"/>
              <a:pPr algn="r"/>
              <a:t>45</a:t>
            </a:fld>
            <a:endParaRPr lang="en-US" sz="1200"/>
          </a:p>
        </p:txBody>
      </p:sp>
      <p:sp>
        <p:nvSpPr>
          <p:cNvPr id="24579" name="Rectangle 1031"/>
          <p:cNvSpPr txBox="1">
            <a:spLocks noGrp="1" noChangeArrowheads="1"/>
          </p:cNvSpPr>
          <p:nvPr/>
        </p:nvSpPr>
        <p:spPr bwMode="auto">
          <a:xfrm>
            <a:off x="3917950" y="8670925"/>
            <a:ext cx="29400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5" tIns="45677" rIns="91355" bIns="45677"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6E52CE42-1C08-AC44-9D58-5D4C33AD6020}" type="slidenum">
              <a:rPr lang="en-US" sz="1200" b="1">
                <a:solidFill>
                  <a:srgbClr val="000066"/>
                </a:solidFill>
                <a:latin typeface="Times New Roman" charset="0"/>
              </a:rPr>
              <a:pPr algn="r" eaLnBrk="1" hangingPunct="1"/>
              <a:t>45</a:t>
            </a:fld>
            <a:endParaRPr lang="en-US" sz="1200" b="1">
              <a:solidFill>
                <a:srgbClr val="000066"/>
              </a:solidFill>
              <a:latin typeface="Times New Roman" charset="0"/>
            </a:endParaRPr>
          </a:p>
        </p:txBody>
      </p:sp>
      <p:sp>
        <p:nvSpPr>
          <p:cNvPr id="24580" name="Rectangle 2"/>
          <p:cNvSpPr>
            <a:spLocks noGrp="1" noRot="1" noChangeAspect="1" noChangeArrowheads="1"/>
          </p:cNvSpPr>
          <p:nvPr>
            <p:ph type="sldImg"/>
          </p:nvPr>
        </p:nvSpPr>
        <p:spPr>
          <a:solidFill>
            <a:srgbClr val="FFFFFF"/>
          </a:solidFill>
          <a:ln/>
        </p:spPr>
      </p:sp>
      <p:sp>
        <p:nvSpPr>
          <p:cNvPr id="2458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lIns="88569" tIns="44285" rIns="88569" bIns="44285"/>
          <a:lstStyle/>
          <a:p>
            <a:pPr eaLnBrk="1" hangingPunct="1">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226DD3-C2A3-44AA-8461-1C336FF9C4B1}" type="slidenum">
              <a:rPr lang="en-US"/>
              <a:pPr/>
              <a:t>53</a:t>
            </a:fld>
            <a:endParaRPr lang="en-US"/>
          </a:p>
        </p:txBody>
      </p:sp>
      <p:sp>
        <p:nvSpPr>
          <p:cNvPr id="512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2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dirty="0" smtClean="0"/>
              <a:t>[Anselm]</a:t>
            </a:r>
          </a:p>
          <a:p>
            <a:endParaRPr lang="en-US" dirty="0" smtClean="0"/>
          </a:p>
          <a:p>
            <a:r>
              <a:rPr lang="en-US" dirty="0" smtClean="0"/>
              <a:t>mention (maybe verbally) connection between </a:t>
            </a:r>
            <a:r>
              <a:rPr lang="en-US" dirty="0" err="1" smtClean="0"/>
              <a:t>jT</a:t>
            </a:r>
            <a:r>
              <a:rPr lang="en-US" dirty="0" smtClean="0"/>
              <a:t> and k\</a:t>
            </a:r>
            <a:r>
              <a:rPr lang="en-US" dirty="0" err="1" smtClean="0"/>
              <a:t>perp</a:t>
            </a:r>
          </a:p>
          <a:p>
            <a:r>
              <a:rPr lang="en-US" dirty="0" err="1" smtClean="0"/>
              <a:t>----- Meeting Notes (9/26/13 11:10) -----</a:t>
            </a:r>
          </a:p>
          <a:p>
            <a:r>
              <a:rPr lang="en-US" dirty="0" err="1" smtClean="0"/>
              <a:t>highlight z-ranges</a:t>
            </a:r>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226DD3-C2A3-44AA-8461-1C336FF9C4B1}" type="slidenum">
              <a:rPr lang="en-US"/>
              <a:pPr/>
              <a:t>54</a:t>
            </a:fld>
            <a:endParaRPr lang="en-US"/>
          </a:p>
        </p:txBody>
      </p:sp>
      <p:sp>
        <p:nvSpPr>
          <p:cNvPr id="512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2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BNLppt_BG_Title_NewDOElogo_OffSci.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7171" name="Rectangle 3"/>
          <p:cNvSpPr>
            <a:spLocks noGrp="1" noChangeArrowheads="1"/>
          </p:cNvSpPr>
          <p:nvPr>
            <p:ph type="ctrTitle"/>
          </p:nvPr>
        </p:nvSpPr>
        <p:spPr>
          <a:xfrm>
            <a:off x="457200" y="457200"/>
            <a:ext cx="6172200" cy="1600200"/>
          </a:xfrm>
        </p:spPr>
        <p:txBody>
          <a:bodyPr anchor="b"/>
          <a:lstStyle>
            <a:lvl1pPr algn="r">
              <a:defRPr sz="3800">
                <a:solidFill>
                  <a:schemeClr val="bg1"/>
                </a:solidFill>
              </a:defRPr>
            </a:lvl1pPr>
          </a:lstStyle>
          <a:p>
            <a:r>
              <a:rPr lang="en-US"/>
              <a:t>Click to edit Master title style</a:t>
            </a:r>
          </a:p>
        </p:txBody>
      </p:sp>
      <p:sp>
        <p:nvSpPr>
          <p:cNvPr id="7172" name="Rectangle 4"/>
          <p:cNvSpPr>
            <a:spLocks noGrp="1" noChangeArrowheads="1"/>
          </p:cNvSpPr>
          <p:nvPr>
            <p:ph type="subTitle" idx="1"/>
          </p:nvPr>
        </p:nvSpPr>
        <p:spPr>
          <a:xfrm>
            <a:off x="457200" y="2286000"/>
            <a:ext cx="6172200" cy="990600"/>
          </a:xfrm>
        </p:spPr>
        <p:txBody>
          <a:bodyPr/>
          <a:lstStyle>
            <a:lvl1pPr marL="0" indent="0" algn="r">
              <a:buFont typeface="Wingdings" pitchFamily="-112" charset="2"/>
              <a:buNone/>
              <a:defRPr sz="1900" i="1">
                <a:solidFill>
                  <a:schemeClr val="bg1"/>
                </a:solidFill>
              </a:defRPr>
            </a:lvl1pPr>
          </a:lstStyle>
          <a:p>
            <a:r>
              <a:rPr lang="en-US"/>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r>
              <a:rPr lang="en-US" smtClean="0"/>
              <a:t>E.C. Aschenauer</a:t>
            </a:r>
            <a:endParaRPr lang="en-US"/>
          </a:p>
        </p:txBody>
      </p:sp>
      <p:sp>
        <p:nvSpPr>
          <p:cNvPr id="5" name="Rectangle 5"/>
          <p:cNvSpPr>
            <a:spLocks noGrp="1" noChangeArrowheads="1"/>
          </p:cNvSpPr>
          <p:nvPr>
            <p:ph type="ftr" sz="quarter" idx="11"/>
          </p:nvPr>
        </p:nvSpPr>
        <p:spPr>
          <a:ln/>
        </p:spPr>
        <p:txBody>
          <a:bodyPr/>
          <a:lstStyle>
            <a:lvl1pPr>
              <a:defRPr/>
            </a:lvl1pPr>
          </a:lstStyle>
          <a:p>
            <a:r>
              <a:rPr lang="en-US" smtClean="0"/>
              <a:t>RHIC PAC, June  2014</a:t>
            </a:r>
            <a:endParaRPr lang="en-US"/>
          </a:p>
        </p:txBody>
      </p:sp>
      <p:sp>
        <p:nvSpPr>
          <p:cNvPr id="6" name="Rectangle 6"/>
          <p:cNvSpPr>
            <a:spLocks noGrp="1" noChangeArrowheads="1"/>
          </p:cNvSpPr>
          <p:nvPr>
            <p:ph type="sldNum" sz="quarter" idx="12"/>
          </p:nvPr>
        </p:nvSpPr>
        <p:spPr>
          <a:ln/>
        </p:spPr>
        <p:txBody>
          <a:bodyPr/>
          <a:lstStyle>
            <a:lvl1pPr>
              <a:defRPr/>
            </a:lvl1pPr>
          </a:lstStyle>
          <a:p>
            <a:fld id="{4AEEEB45-469B-C445-A2A6-597CC1D4FAC3}"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r>
              <a:rPr lang="en-US" smtClean="0"/>
              <a:t>E.C. Aschenauer</a:t>
            </a:r>
            <a:endParaRPr lang="en-US"/>
          </a:p>
        </p:txBody>
      </p:sp>
      <p:sp>
        <p:nvSpPr>
          <p:cNvPr id="5" name="Rectangle 5"/>
          <p:cNvSpPr>
            <a:spLocks noGrp="1" noChangeArrowheads="1"/>
          </p:cNvSpPr>
          <p:nvPr>
            <p:ph type="ftr" sz="quarter" idx="11"/>
          </p:nvPr>
        </p:nvSpPr>
        <p:spPr>
          <a:ln/>
        </p:spPr>
        <p:txBody>
          <a:bodyPr/>
          <a:lstStyle>
            <a:lvl1pPr>
              <a:defRPr/>
            </a:lvl1pPr>
          </a:lstStyle>
          <a:p>
            <a:r>
              <a:rPr lang="en-US" smtClean="0"/>
              <a:t>RHIC PAC, June  2014</a:t>
            </a:r>
            <a:endParaRPr lang="en-US"/>
          </a:p>
        </p:txBody>
      </p:sp>
      <p:sp>
        <p:nvSpPr>
          <p:cNvPr id="6" name="Rectangle 6"/>
          <p:cNvSpPr>
            <a:spLocks noGrp="1" noChangeArrowheads="1"/>
          </p:cNvSpPr>
          <p:nvPr>
            <p:ph type="sldNum" sz="quarter" idx="12"/>
          </p:nvPr>
        </p:nvSpPr>
        <p:spPr>
          <a:ln/>
        </p:spPr>
        <p:txBody>
          <a:bodyPr/>
          <a:lstStyle>
            <a:lvl1pPr>
              <a:defRPr/>
            </a:lvl1pPr>
          </a:lstStyle>
          <a:p>
            <a:fld id="{1D98A5D4-C106-3B44-833F-F6948D88D3D2}"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685800"/>
            <a:ext cx="4495800" cy="55626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685800"/>
            <a:ext cx="4495800" cy="55626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r>
              <a:rPr lang="en-US" smtClean="0"/>
              <a:t>E.C. Aschenauer</a:t>
            </a:r>
            <a:endParaRPr lang="en-US"/>
          </a:p>
        </p:txBody>
      </p:sp>
      <p:sp>
        <p:nvSpPr>
          <p:cNvPr id="6" name="Rectangle 5"/>
          <p:cNvSpPr>
            <a:spLocks noGrp="1" noChangeArrowheads="1"/>
          </p:cNvSpPr>
          <p:nvPr>
            <p:ph type="ftr" sz="quarter" idx="11"/>
          </p:nvPr>
        </p:nvSpPr>
        <p:spPr>
          <a:ln/>
        </p:spPr>
        <p:txBody>
          <a:bodyPr/>
          <a:lstStyle>
            <a:lvl1pPr>
              <a:defRPr/>
            </a:lvl1pPr>
          </a:lstStyle>
          <a:p>
            <a:r>
              <a:rPr lang="en-US" smtClean="0"/>
              <a:t>RHIC PAC, June  2014</a:t>
            </a:r>
            <a:endParaRPr lang="en-US"/>
          </a:p>
        </p:txBody>
      </p:sp>
      <p:sp>
        <p:nvSpPr>
          <p:cNvPr id="7" name="Rectangle 6"/>
          <p:cNvSpPr>
            <a:spLocks noGrp="1" noChangeArrowheads="1"/>
          </p:cNvSpPr>
          <p:nvPr>
            <p:ph type="sldNum" sz="quarter" idx="12"/>
          </p:nvPr>
        </p:nvSpPr>
        <p:spPr>
          <a:ln/>
        </p:spPr>
        <p:txBody>
          <a:bodyPr/>
          <a:lstStyle>
            <a:lvl1pPr>
              <a:defRPr/>
            </a:lvl1pPr>
          </a:lstStyle>
          <a:p>
            <a:fld id="{0B06856E-079A-7243-9D3B-2823E9335D6E}"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r>
              <a:rPr lang="en-US" smtClean="0"/>
              <a:t>E.C. Aschenauer</a:t>
            </a:r>
            <a:endParaRPr lang="en-US"/>
          </a:p>
        </p:txBody>
      </p:sp>
      <p:sp>
        <p:nvSpPr>
          <p:cNvPr id="4" name="Rectangle 5"/>
          <p:cNvSpPr>
            <a:spLocks noGrp="1" noChangeArrowheads="1"/>
          </p:cNvSpPr>
          <p:nvPr>
            <p:ph type="ftr" sz="quarter" idx="11"/>
          </p:nvPr>
        </p:nvSpPr>
        <p:spPr>
          <a:ln/>
        </p:spPr>
        <p:txBody>
          <a:bodyPr/>
          <a:lstStyle>
            <a:lvl1pPr>
              <a:defRPr/>
            </a:lvl1pPr>
          </a:lstStyle>
          <a:p>
            <a:r>
              <a:rPr lang="en-US" smtClean="0"/>
              <a:t>RHIC PAC, June  2014</a:t>
            </a:r>
            <a:endParaRPr lang="en-US"/>
          </a:p>
        </p:txBody>
      </p:sp>
      <p:sp>
        <p:nvSpPr>
          <p:cNvPr id="5" name="Rectangle 6"/>
          <p:cNvSpPr>
            <a:spLocks noGrp="1" noChangeArrowheads="1"/>
          </p:cNvSpPr>
          <p:nvPr>
            <p:ph type="sldNum" sz="quarter" idx="12"/>
          </p:nvPr>
        </p:nvSpPr>
        <p:spPr>
          <a:ln/>
        </p:spPr>
        <p:txBody>
          <a:bodyPr/>
          <a:lstStyle>
            <a:lvl1pPr>
              <a:defRPr/>
            </a:lvl1pPr>
          </a:lstStyle>
          <a:p>
            <a:fld id="{E7C2DFF1-6A7E-5841-980E-96BA788216E4}"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r>
              <a:rPr lang="en-US" smtClean="0"/>
              <a:t>E.C. Aschenauer</a:t>
            </a:r>
            <a:endParaRPr lang="en-US"/>
          </a:p>
        </p:txBody>
      </p:sp>
      <p:sp>
        <p:nvSpPr>
          <p:cNvPr id="3" name="Rectangle 5"/>
          <p:cNvSpPr>
            <a:spLocks noGrp="1" noChangeArrowheads="1"/>
          </p:cNvSpPr>
          <p:nvPr>
            <p:ph type="ftr" sz="quarter" idx="11"/>
          </p:nvPr>
        </p:nvSpPr>
        <p:spPr>
          <a:ln/>
        </p:spPr>
        <p:txBody>
          <a:bodyPr/>
          <a:lstStyle>
            <a:lvl1pPr>
              <a:defRPr/>
            </a:lvl1pPr>
          </a:lstStyle>
          <a:p>
            <a:r>
              <a:rPr lang="en-US" smtClean="0"/>
              <a:t>RHIC PAC, June  2014</a:t>
            </a:r>
            <a:endParaRPr lang="en-US"/>
          </a:p>
        </p:txBody>
      </p:sp>
      <p:sp>
        <p:nvSpPr>
          <p:cNvPr id="4" name="Rectangle 6"/>
          <p:cNvSpPr>
            <a:spLocks noGrp="1" noChangeArrowheads="1"/>
          </p:cNvSpPr>
          <p:nvPr>
            <p:ph type="sldNum" sz="quarter" idx="12"/>
          </p:nvPr>
        </p:nvSpPr>
        <p:spPr>
          <a:ln/>
        </p:spPr>
        <p:txBody>
          <a:bodyPr/>
          <a:lstStyle>
            <a:lvl1pPr>
              <a:defRPr/>
            </a:lvl1pPr>
          </a:lstStyle>
          <a:p>
            <a:fld id="{D7F278B1-1B8B-1E49-8C17-9FA8E63349F3}"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r>
              <a:rPr lang="en-US" smtClean="0"/>
              <a:t>E.C. Aschenauer</a:t>
            </a:r>
            <a:endParaRPr lang="en-US"/>
          </a:p>
        </p:txBody>
      </p:sp>
      <p:sp>
        <p:nvSpPr>
          <p:cNvPr id="5" name="Rectangle 5"/>
          <p:cNvSpPr>
            <a:spLocks noGrp="1" noChangeArrowheads="1"/>
          </p:cNvSpPr>
          <p:nvPr>
            <p:ph type="ftr" sz="quarter" idx="11"/>
          </p:nvPr>
        </p:nvSpPr>
        <p:spPr>
          <a:ln/>
        </p:spPr>
        <p:txBody>
          <a:bodyPr/>
          <a:lstStyle>
            <a:lvl1pPr>
              <a:defRPr/>
            </a:lvl1pPr>
          </a:lstStyle>
          <a:p>
            <a:r>
              <a:rPr lang="en-US" smtClean="0"/>
              <a:t>RHIC PAC, June  2014</a:t>
            </a:r>
            <a:endParaRPr lang="en-US"/>
          </a:p>
        </p:txBody>
      </p:sp>
      <p:sp>
        <p:nvSpPr>
          <p:cNvPr id="6" name="Rectangle 6"/>
          <p:cNvSpPr>
            <a:spLocks noGrp="1" noChangeArrowheads="1"/>
          </p:cNvSpPr>
          <p:nvPr>
            <p:ph type="sldNum" sz="quarter" idx="12"/>
          </p:nvPr>
        </p:nvSpPr>
        <p:spPr>
          <a:ln/>
        </p:spPr>
        <p:txBody>
          <a:bodyPr/>
          <a:lstStyle>
            <a:lvl1pPr>
              <a:defRPr/>
            </a:lvl1pPr>
          </a:lstStyle>
          <a:p>
            <a:fld id="{E666AF53-9C22-8E40-908A-50D959F8CCBD}"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8" descr="REVBG_Slide4_Blue"/>
          <p:cNvPicPr>
            <a:picLocks noChangeAspect="1" noChangeArrowheads="1"/>
          </p:cNvPicPr>
          <p:nvPr userDrawn="1"/>
        </p:nvPicPr>
        <p:blipFill>
          <a:blip r:embed="rId9"/>
          <a:srcRect/>
          <a:stretch>
            <a:fillRect/>
          </a:stretch>
        </p:blipFill>
        <p:spPr bwMode="auto">
          <a:xfrm>
            <a:off x="0" y="10583"/>
            <a:ext cx="9145588" cy="6859588"/>
          </a:xfrm>
          <a:prstGeom prst="rect">
            <a:avLst/>
          </a:prstGeom>
          <a:noFill/>
          <a:ln w="9525">
            <a:noFill/>
            <a:miter lim="800000"/>
            <a:headEnd/>
            <a:tailEnd/>
          </a:ln>
        </p:spPr>
      </p:pic>
      <p:sp>
        <p:nvSpPr>
          <p:cNvPr id="1030" name="Rectangle 6"/>
          <p:cNvSpPr>
            <a:spLocks noGrp="1" noChangeArrowheads="1"/>
          </p:cNvSpPr>
          <p:nvPr>
            <p:ph type="sldNum" sz="quarter" idx="4"/>
          </p:nvPr>
        </p:nvSpPr>
        <p:spPr bwMode="auto">
          <a:xfrm>
            <a:off x="21166" y="6489700"/>
            <a:ext cx="609600" cy="3683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b="1">
                <a:solidFill>
                  <a:srgbClr val="0000FF"/>
                </a:solidFill>
                <a:latin typeface="Comic Sans MS"/>
                <a:cs typeface="Comic Sans MS"/>
              </a:defRPr>
            </a:lvl1pPr>
          </a:lstStyle>
          <a:p>
            <a:fld id="{646CCB68-4FAD-1042-A2AE-74D95A5F5F13}" type="slidenum">
              <a:rPr lang="en-US" smtClean="0"/>
              <a:pPr/>
              <a:t>‹#›</a:t>
            </a:fld>
            <a:endParaRPr lang="en-US" dirty="0"/>
          </a:p>
        </p:txBody>
      </p:sp>
      <p:sp>
        <p:nvSpPr>
          <p:cNvPr id="1028" name="Rectangle 4"/>
          <p:cNvSpPr>
            <a:spLocks noGrp="1" noChangeArrowheads="1"/>
          </p:cNvSpPr>
          <p:nvPr>
            <p:ph type="dt" sz="half" idx="2"/>
          </p:nvPr>
        </p:nvSpPr>
        <p:spPr bwMode="auto">
          <a:xfrm>
            <a:off x="7344833" y="6487583"/>
            <a:ext cx="1676400" cy="381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000" b="1">
                <a:solidFill>
                  <a:srgbClr val="0000FF"/>
                </a:solidFill>
                <a:latin typeface="Comic Sans MS"/>
                <a:cs typeface="Comic Sans MS"/>
              </a:defRPr>
            </a:lvl1pPr>
          </a:lstStyle>
          <a:p>
            <a:r>
              <a:rPr lang="en-US" smtClean="0"/>
              <a:t>E.C. Aschenauer</a:t>
            </a:r>
            <a:endParaRPr lang="en-US" dirty="0"/>
          </a:p>
        </p:txBody>
      </p:sp>
      <p:sp>
        <p:nvSpPr>
          <p:cNvPr id="1029" name="Rectangle 5"/>
          <p:cNvSpPr>
            <a:spLocks noGrp="1" noChangeArrowheads="1"/>
          </p:cNvSpPr>
          <p:nvPr>
            <p:ph type="ftr" sz="quarter" idx="3"/>
          </p:nvPr>
        </p:nvSpPr>
        <p:spPr bwMode="auto">
          <a:xfrm>
            <a:off x="2031997" y="6483346"/>
            <a:ext cx="4470389" cy="3683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defRPr sz="1000" b="1">
                <a:solidFill>
                  <a:srgbClr val="0000FF"/>
                </a:solidFill>
                <a:latin typeface="Comic Sans MS"/>
                <a:cs typeface="Comic Sans MS"/>
              </a:defRPr>
            </a:lvl1pPr>
          </a:lstStyle>
          <a:p>
            <a:r>
              <a:rPr lang="en-US" smtClean="0"/>
              <a:t>RHIC PAC, June  2014</a:t>
            </a:r>
            <a:endParaRPr lang="en-US" dirty="0"/>
          </a:p>
        </p:txBody>
      </p:sp>
      <p:sp>
        <p:nvSpPr>
          <p:cNvPr id="1027" name="Rectangle 3"/>
          <p:cNvSpPr>
            <a:spLocks noGrp="1" noChangeArrowheads="1"/>
          </p:cNvSpPr>
          <p:nvPr>
            <p:ph type="body" idx="1"/>
          </p:nvPr>
        </p:nvSpPr>
        <p:spPr bwMode="auto">
          <a:xfrm>
            <a:off x="0" y="762000"/>
            <a:ext cx="9144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1" name="Rectangle 2"/>
          <p:cNvSpPr>
            <a:spLocks noGrp="1" noChangeArrowheads="1"/>
          </p:cNvSpPr>
          <p:nvPr>
            <p:ph type="title"/>
          </p:nvPr>
        </p:nvSpPr>
        <p:spPr bwMode="auto">
          <a:xfrm>
            <a:off x="762000" y="0"/>
            <a:ext cx="83820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lvl="0"/>
            <a:r>
              <a:rPr lang="en-US" dirty="0"/>
              <a:t>Click to edit Master title style</a:t>
            </a:r>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Lst>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hf hdr="0"/>
  <p:txStyles>
    <p:titleStyle>
      <a:lvl1pPr algn="r" rtl="0" eaLnBrk="0" fontAlgn="base" hangingPunct="0">
        <a:lnSpc>
          <a:spcPct val="80000"/>
        </a:lnSpc>
        <a:spcBef>
          <a:spcPct val="0"/>
        </a:spcBef>
        <a:spcAft>
          <a:spcPct val="0"/>
        </a:spcAft>
        <a:defRPr sz="2800" b="1" i="1" cap="all" spc="0">
          <a:ln w="0"/>
          <a:solidFill>
            <a:srgbClr val="0000FF"/>
          </a:solidFill>
          <a:effectLst>
            <a:reflection blurRad="12700" stA="50000" endPos="50000" dist="5000" dir="5400000" sy="-100000" rotWithShape="0"/>
          </a:effectLst>
          <a:latin typeface="Comic Sans MS Bold"/>
          <a:ea typeface="+mj-ea"/>
          <a:cs typeface="Comic Sans MS Bold"/>
        </a:defRPr>
      </a:lvl1pPr>
      <a:lvl2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2pPr>
      <a:lvl3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3pPr>
      <a:lvl4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4pPr>
      <a:lvl5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5pPr>
      <a:lvl6pPr marL="4572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6pPr>
      <a:lvl7pPr marL="9144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7pPr>
      <a:lvl8pPr marL="13716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8pPr>
      <a:lvl9pPr marL="18288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rgbClr val="0000FF"/>
        </a:buClr>
        <a:buSzPct val="100000"/>
        <a:buFont typeface="Wingdings" charset="2"/>
        <a:buChar char="q"/>
        <a:defRPr sz="2200" b="1" i="0">
          <a:solidFill>
            <a:schemeClr val="tx1"/>
          </a:solidFill>
          <a:latin typeface="Comic Sans MS Bold"/>
          <a:ea typeface="+mn-ea"/>
          <a:cs typeface="Comic Sans MS Bold"/>
        </a:defRPr>
      </a:lvl1pPr>
      <a:lvl2pPr marL="742950" indent="-285750" algn="l" rtl="0" eaLnBrk="0" fontAlgn="base" hangingPunct="0">
        <a:spcBef>
          <a:spcPct val="20000"/>
        </a:spcBef>
        <a:spcAft>
          <a:spcPct val="0"/>
        </a:spcAft>
        <a:buClr>
          <a:srgbClr val="0000FF"/>
        </a:buClr>
        <a:buSzPct val="100000"/>
        <a:buFont typeface="Wingdings" charset="2"/>
        <a:buChar char="Ø"/>
        <a:defRPr sz="2000" b="1" i="0">
          <a:solidFill>
            <a:schemeClr val="tx1"/>
          </a:solidFill>
          <a:latin typeface="Comic Sans MS Bold"/>
          <a:ea typeface="+mn-ea"/>
          <a:cs typeface="Comic Sans MS Bold"/>
        </a:defRPr>
      </a:lvl2pPr>
      <a:lvl3pPr marL="1085850" indent="-228600" algn="l" rtl="0" eaLnBrk="0" fontAlgn="base" hangingPunct="0">
        <a:lnSpc>
          <a:spcPct val="80000"/>
        </a:lnSpc>
        <a:spcBef>
          <a:spcPct val="20000"/>
        </a:spcBef>
        <a:spcAft>
          <a:spcPct val="0"/>
        </a:spcAft>
        <a:buClr>
          <a:srgbClr val="0000FF"/>
        </a:buClr>
        <a:buSzPct val="110000"/>
        <a:buFont typeface="Courier New"/>
        <a:buChar char="o"/>
        <a:defRPr b="1" i="0">
          <a:solidFill>
            <a:schemeClr val="tx1"/>
          </a:solidFill>
          <a:latin typeface="Comic Sans MS Bold"/>
          <a:ea typeface="+mn-ea"/>
          <a:cs typeface="Comic Sans MS Bold"/>
        </a:defRPr>
      </a:lvl3pPr>
      <a:lvl4pPr marL="1428750" indent="-228600" algn="l" rtl="0" eaLnBrk="0" fontAlgn="base" hangingPunct="0">
        <a:lnSpc>
          <a:spcPct val="80000"/>
        </a:lnSpc>
        <a:spcBef>
          <a:spcPct val="20000"/>
        </a:spcBef>
        <a:spcAft>
          <a:spcPct val="0"/>
        </a:spcAft>
        <a:buClr>
          <a:srgbClr val="0000FF"/>
        </a:buClr>
        <a:buSzPct val="100000"/>
        <a:buFont typeface="Wingdings" charset="2"/>
        <a:buChar char="ü"/>
        <a:defRPr sz="1600" b="1" i="0">
          <a:solidFill>
            <a:schemeClr val="tx1"/>
          </a:solidFill>
          <a:latin typeface="Comic Sans MS Bold"/>
          <a:ea typeface="+mn-ea"/>
          <a:cs typeface="Comic Sans MS Bold"/>
        </a:defRPr>
      </a:lvl4pPr>
      <a:lvl5pPr marL="1771650" indent="-228600" algn="l" rtl="0" eaLnBrk="0" fontAlgn="base" hangingPunct="0">
        <a:lnSpc>
          <a:spcPct val="80000"/>
        </a:lnSpc>
        <a:spcBef>
          <a:spcPct val="20000"/>
        </a:spcBef>
        <a:spcAft>
          <a:spcPct val="0"/>
        </a:spcAft>
        <a:buClr>
          <a:srgbClr val="0000FF"/>
        </a:buClr>
        <a:buSzPct val="100000"/>
        <a:buChar char="-"/>
        <a:defRPr sz="1400" b="1" i="0">
          <a:solidFill>
            <a:schemeClr val="tx1"/>
          </a:solidFill>
          <a:latin typeface="Comic Sans MS Bold"/>
          <a:ea typeface="+mn-ea"/>
          <a:cs typeface="Comic Sans MS Bold"/>
        </a:defRPr>
      </a:lvl5pPr>
      <a:lvl6pPr marL="22288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oleObject" Target="../embeddings/oleObject10.bin"/><Relationship Id="rId7" Type="http://schemas.openxmlformats.org/officeDocument/2006/relationships/image" Target="../media/image35.emf"/><Relationship Id="rId8" Type="http://schemas.openxmlformats.org/officeDocument/2006/relationships/image" Target="../media/image39.png"/><Relationship Id="rId9" Type="http://schemas.openxmlformats.org/officeDocument/2006/relationships/image" Target="../media/image40.png"/><Relationship Id="rId1" Type="http://schemas.openxmlformats.org/officeDocument/2006/relationships/vmlDrawing" Target="../drawings/vmlDrawing4.vml"/><Relationship Id="rId2"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emf"/><Relationship Id="rId1" Type="http://schemas.openxmlformats.org/officeDocument/2006/relationships/slideLayout" Target="../slideLayouts/slideLayout5.xml"/><Relationship Id="rId2"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oleObject" Target="../embeddings/oleObject11.bin"/><Relationship Id="rId6" Type="http://schemas.openxmlformats.org/officeDocument/2006/relationships/image" Target="../media/image46.emf"/><Relationship Id="rId1" Type="http://schemas.openxmlformats.org/officeDocument/2006/relationships/vmlDrawing" Target="../drawings/vmlDrawing5.vml"/><Relationship Id="rId2"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38.png"/><Relationship Id="rId1" Type="http://schemas.openxmlformats.org/officeDocument/2006/relationships/slideLayout" Target="../slideLayouts/slideLayout5.xml"/><Relationship Id="rId2"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oleObject" Target="../embeddings/oleObject12.bin"/><Relationship Id="rId5" Type="http://schemas.openxmlformats.org/officeDocument/2006/relationships/image" Target="../media/image53.emf"/><Relationship Id="rId6" Type="http://schemas.openxmlformats.org/officeDocument/2006/relationships/oleObject" Target="../embeddings/oleObject13.bin"/><Relationship Id="rId7" Type="http://schemas.openxmlformats.org/officeDocument/2006/relationships/image" Target="../media/image54.wmf"/><Relationship Id="rId8" Type="http://schemas.openxmlformats.org/officeDocument/2006/relationships/image" Target="../media/image56.png"/><Relationship Id="rId1" Type="http://schemas.openxmlformats.org/officeDocument/2006/relationships/vmlDrawing" Target="../drawings/vmlDrawing6.vml"/><Relationship Id="rId2"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57.emf"/><Relationship Id="rId4" Type="http://schemas.openxmlformats.org/officeDocument/2006/relationships/image" Target="../media/image58.png"/><Relationship Id="rId5" Type="http://schemas.openxmlformats.org/officeDocument/2006/relationships/image" Target="../media/image59.png"/><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1.emf"/><Relationship Id="rId3" Type="http://schemas.openxmlformats.org/officeDocument/2006/relationships/image" Target="../media/image6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3.gif"/><Relationship Id="rId3"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emf"/><Relationship Id="rId6" Type="http://schemas.openxmlformats.org/officeDocument/2006/relationships/image" Target="../media/image69.emf"/><Relationship Id="rId7" Type="http://schemas.openxmlformats.org/officeDocument/2006/relationships/image" Target="../media/image70.emf"/><Relationship Id="rId1" Type="http://schemas.openxmlformats.org/officeDocument/2006/relationships/slideLayout" Target="../slideLayouts/slideLayout5.xml"/><Relationship Id="rId2" Type="http://schemas.openxmlformats.org/officeDocument/2006/relationships/image" Target="../media/image65.png"/></Relationships>
</file>

<file path=ppt/slides/_rels/slide23.xml.rels><?xml version="1.0" encoding="UTF-8" standalone="yes"?>
<Relationships xmlns="http://schemas.openxmlformats.org/package/2006/relationships"><Relationship Id="rId11" Type="http://schemas.openxmlformats.org/officeDocument/2006/relationships/oleObject" Target="../embeddings/oleObject16.bin"/><Relationship Id="rId12" Type="http://schemas.openxmlformats.org/officeDocument/2006/relationships/image" Target="../media/image73.emf"/><Relationship Id="rId13" Type="http://schemas.openxmlformats.org/officeDocument/2006/relationships/oleObject" Target="../embeddings/oleObject17.bin"/><Relationship Id="rId14" Type="http://schemas.openxmlformats.org/officeDocument/2006/relationships/image" Target="../media/image74.emf"/><Relationship Id="rId15" Type="http://schemas.openxmlformats.org/officeDocument/2006/relationships/oleObject" Target="../embeddings/oleObject18.bin"/><Relationship Id="rId16" Type="http://schemas.openxmlformats.org/officeDocument/2006/relationships/image" Target="../media/image75.emf"/><Relationship Id="rId1" Type="http://schemas.openxmlformats.org/officeDocument/2006/relationships/vmlDrawing" Target="../drawings/vmlDrawing7.vml"/><Relationship Id="rId2" Type="http://schemas.openxmlformats.org/officeDocument/2006/relationships/slideLayout" Target="../slideLayouts/slideLayout5.xml"/><Relationship Id="rId3" Type="http://schemas.openxmlformats.org/officeDocument/2006/relationships/image" Target="../media/image76.png"/><Relationship Id="rId4" Type="http://schemas.openxmlformats.org/officeDocument/2006/relationships/image" Target="../media/image77.emf"/><Relationship Id="rId5" Type="http://schemas.openxmlformats.org/officeDocument/2006/relationships/image" Target="../media/image78.emf"/><Relationship Id="rId6" Type="http://schemas.openxmlformats.org/officeDocument/2006/relationships/image" Target="../media/image79.emf"/><Relationship Id="rId7" Type="http://schemas.openxmlformats.org/officeDocument/2006/relationships/oleObject" Target="../embeddings/oleObject14.bin"/><Relationship Id="rId8" Type="http://schemas.openxmlformats.org/officeDocument/2006/relationships/image" Target="../media/image71.emf"/><Relationship Id="rId9" Type="http://schemas.openxmlformats.org/officeDocument/2006/relationships/oleObject" Target="../embeddings/oleObject15.bin"/><Relationship Id="rId10" Type="http://schemas.openxmlformats.org/officeDocument/2006/relationships/image" Target="../media/image72.emf"/></Relationships>
</file>

<file path=ppt/slides/_rels/slide24.xml.rels><?xml version="1.0" encoding="UTF-8" standalone="yes"?>
<Relationships xmlns="http://schemas.openxmlformats.org/package/2006/relationships"><Relationship Id="rId3" Type="http://schemas.openxmlformats.org/officeDocument/2006/relationships/image" Target="../media/image81.emf"/><Relationship Id="rId4" Type="http://schemas.openxmlformats.org/officeDocument/2006/relationships/image" Target="../media/image82.emf"/><Relationship Id="rId5" Type="http://schemas.openxmlformats.org/officeDocument/2006/relationships/image" Target="../media/image62.png"/><Relationship Id="rId1" Type="http://schemas.openxmlformats.org/officeDocument/2006/relationships/slideLayout" Target="../slideLayouts/slideLayout5.xml"/><Relationship Id="rId2" Type="http://schemas.openxmlformats.org/officeDocument/2006/relationships/image" Target="../media/image80.emf"/></Relationships>
</file>

<file path=ppt/slides/_rels/slide25.xml.rels><?xml version="1.0" encoding="UTF-8" standalone="yes"?>
<Relationships xmlns="http://schemas.openxmlformats.org/package/2006/relationships"><Relationship Id="rId3" Type="http://schemas.openxmlformats.org/officeDocument/2006/relationships/image" Target="../media/image84.emf"/><Relationship Id="rId4" Type="http://schemas.openxmlformats.org/officeDocument/2006/relationships/image" Target="../media/image85.emf"/><Relationship Id="rId5" Type="http://schemas.openxmlformats.org/officeDocument/2006/relationships/image" Target="../media/image86.emf"/><Relationship Id="rId6" Type="http://schemas.openxmlformats.org/officeDocument/2006/relationships/image" Target="../media/image87.gif"/><Relationship Id="rId1" Type="http://schemas.openxmlformats.org/officeDocument/2006/relationships/slideLayout" Target="../slideLayouts/slideLayout5.xml"/><Relationship Id="rId2" Type="http://schemas.openxmlformats.org/officeDocument/2006/relationships/image" Target="../media/image83.e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9.bin"/><Relationship Id="rId4" Type="http://schemas.openxmlformats.org/officeDocument/2006/relationships/image" Target="../media/image88.emf"/><Relationship Id="rId5" Type="http://schemas.openxmlformats.org/officeDocument/2006/relationships/oleObject" Target="../embeddings/oleObject20.bin"/><Relationship Id="rId6" Type="http://schemas.openxmlformats.org/officeDocument/2006/relationships/image" Target="../media/image89.emf"/><Relationship Id="rId7" Type="http://schemas.openxmlformats.org/officeDocument/2006/relationships/image" Target="../media/image90.png"/><Relationship Id="rId8" Type="http://schemas.openxmlformats.org/officeDocument/2006/relationships/image" Target="../media/image91.png"/><Relationship Id="rId1" Type="http://schemas.openxmlformats.org/officeDocument/2006/relationships/vmlDrawing" Target="../drawings/vmlDrawing8.vml"/><Relationship Id="rId2"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56.png"/><Relationship Id="rId1" Type="http://schemas.openxmlformats.org/officeDocument/2006/relationships/slideLayout" Target="../slideLayouts/slideLayout5.xml"/><Relationship Id="rId2" Type="http://schemas.openxmlformats.org/officeDocument/2006/relationships/image" Target="../media/image9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png"/><Relationship Id="rId3" Type="http://schemas.openxmlformats.org/officeDocument/2006/relationships/hyperlink" Target="https://drupal.star.bnl.gov/"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png"/><Relationship Id="rId3" Type="http://schemas.openxmlformats.org/officeDocument/2006/relationships/hyperlink" Target="https://drupal.star.bnl.gov/"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95.emf"/><Relationship Id="rId4" Type="http://schemas.openxmlformats.org/officeDocument/2006/relationships/image" Target="../media/image96.emf"/><Relationship Id="rId5" Type="http://schemas.openxmlformats.org/officeDocument/2006/relationships/image" Target="../media/image97.emf"/><Relationship Id="rId6" Type="http://schemas.openxmlformats.org/officeDocument/2006/relationships/image" Target="../media/image98.emf"/><Relationship Id="rId7" Type="http://schemas.openxmlformats.org/officeDocument/2006/relationships/image" Target="../media/image99.png"/><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0.png"/></Relationships>
</file>

<file path=ppt/slides/_rels/slide33.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5" Type="http://schemas.openxmlformats.org/officeDocument/2006/relationships/image" Target="../media/image104.png"/><Relationship Id="rId6" Type="http://schemas.openxmlformats.org/officeDocument/2006/relationships/image" Target="../media/image105.gif"/><Relationship Id="rId1" Type="http://schemas.openxmlformats.org/officeDocument/2006/relationships/slideLayout" Target="../slideLayouts/slideLayout5.xml"/><Relationship Id="rId2" Type="http://schemas.openxmlformats.org/officeDocument/2006/relationships/image" Target="../media/image101.gif"/></Relationships>
</file>

<file path=ppt/slides/_rels/slide34.xml.rels><?xml version="1.0" encoding="UTF-8" standalone="yes"?>
<Relationships xmlns="http://schemas.openxmlformats.org/package/2006/relationships"><Relationship Id="rId3" Type="http://schemas.openxmlformats.org/officeDocument/2006/relationships/image" Target="../media/image107.emf"/><Relationship Id="rId4" Type="http://schemas.openxmlformats.org/officeDocument/2006/relationships/image" Target="../media/image108.gif"/><Relationship Id="rId5" Type="http://schemas.openxmlformats.org/officeDocument/2006/relationships/image" Target="../media/image109.gif"/><Relationship Id="rId6" Type="http://schemas.openxmlformats.org/officeDocument/2006/relationships/image" Target="../media/image110.gif"/><Relationship Id="rId7" Type="http://schemas.openxmlformats.org/officeDocument/2006/relationships/image" Target="../media/image111.gif"/><Relationship Id="rId8" Type="http://schemas.openxmlformats.org/officeDocument/2006/relationships/image" Target="../media/image112.png"/><Relationship Id="rId1" Type="http://schemas.openxmlformats.org/officeDocument/2006/relationships/slideLayout" Target="../slideLayouts/slideLayout5.xml"/><Relationship Id="rId2" Type="http://schemas.openxmlformats.org/officeDocument/2006/relationships/image" Target="../media/image106.emf"/></Relationships>
</file>

<file path=ppt/slides/_rels/slide35.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png"/><Relationship Id="rId5" Type="http://schemas.openxmlformats.org/officeDocument/2006/relationships/image" Target="../media/image38.png"/><Relationship Id="rId6" Type="http://schemas.openxmlformats.org/officeDocument/2006/relationships/image" Target="../media/image116.emf"/><Relationship Id="rId7" Type="http://schemas.openxmlformats.org/officeDocument/2006/relationships/image" Target="../media/image117.emf"/><Relationship Id="rId1" Type="http://schemas.openxmlformats.org/officeDocument/2006/relationships/slideLayout" Target="../slideLayouts/slideLayout5.xml"/><Relationship Id="rId2" Type="http://schemas.openxmlformats.org/officeDocument/2006/relationships/image" Target="../media/image113.png"/></Relationships>
</file>

<file path=ppt/slides/_rels/slide36.xml.rels><?xml version="1.0" encoding="UTF-8" standalone="yes"?>
<Relationships xmlns="http://schemas.openxmlformats.org/package/2006/relationships"><Relationship Id="rId3" Type="http://schemas.openxmlformats.org/officeDocument/2006/relationships/image" Target="../media/image118.emf"/><Relationship Id="rId4" Type="http://schemas.openxmlformats.org/officeDocument/2006/relationships/image" Target="../media/image119.gif"/><Relationship Id="rId1" Type="http://schemas.openxmlformats.org/officeDocument/2006/relationships/slideLayout" Target="../slideLayouts/slideLayout5.xml"/><Relationship Id="rId2" Type="http://schemas.openxmlformats.org/officeDocument/2006/relationships/hyperlink" Target="http://arxiv.org/abs/arXiv:1201.5890"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122.emf"/><Relationship Id="rId5" Type="http://schemas.openxmlformats.org/officeDocument/2006/relationships/image" Target="../media/image123.emf"/><Relationship Id="rId6" Type="http://schemas.openxmlformats.org/officeDocument/2006/relationships/image" Target="../media/image124.emf"/><Relationship Id="rId1" Type="http://schemas.openxmlformats.org/officeDocument/2006/relationships/slideLayout" Target="../slideLayouts/slideLayout5.xml"/><Relationship Id="rId2" Type="http://schemas.openxmlformats.org/officeDocument/2006/relationships/image" Target="../media/image120.png"/></Relationships>
</file>

<file path=ppt/slides/_rels/slide38.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127.png"/><Relationship Id="rId5" Type="http://schemas.openxmlformats.org/officeDocument/2006/relationships/image" Target="../media/image128.png"/><Relationship Id="rId6" Type="http://schemas.openxmlformats.org/officeDocument/2006/relationships/image" Target="../media/image129.png"/><Relationship Id="rId7" Type="http://schemas.openxmlformats.org/officeDocument/2006/relationships/image" Target="../media/image130.png"/><Relationship Id="rId8" Type="http://schemas.openxmlformats.org/officeDocument/2006/relationships/oleObject" Target="../embeddings/oleObject21.bin"/><Relationship Id="rId9" Type="http://schemas.openxmlformats.org/officeDocument/2006/relationships/image" Target="../media/image125.wmf"/><Relationship Id="rId10" Type="http://schemas.openxmlformats.org/officeDocument/2006/relationships/image" Target="../media/image131.png"/><Relationship Id="rId11" Type="http://schemas.openxmlformats.org/officeDocument/2006/relationships/oleObject" Target="../embeddings/oleObject22.bin"/><Relationship Id="rId1" Type="http://schemas.openxmlformats.org/officeDocument/2006/relationships/vmlDrawing" Target="../drawings/vmlDrawing9.vml"/><Relationship Id="rId2"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5.xml"/><Relationship Id="rId2"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 Id="rId6" Type="http://schemas.openxmlformats.org/officeDocument/2006/relationships/image" Target="../media/image136.png"/><Relationship Id="rId1" Type="http://schemas.openxmlformats.org/officeDocument/2006/relationships/slideLayout" Target="../slideLayouts/slideLayout5.xml"/><Relationship Id="rId2" Type="http://schemas.openxmlformats.org/officeDocument/2006/relationships/image" Target="../media/image132.emf"/></Relationships>
</file>

<file path=ppt/slides/_rels/slide42.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137.png"/><Relationship Id="rId5" Type="http://schemas.openxmlformats.org/officeDocument/2006/relationships/image" Target="../media/image138.png"/><Relationship Id="rId1" Type="http://schemas.openxmlformats.org/officeDocument/2006/relationships/slideLayout" Target="../slideLayouts/slideLayout5.xml"/><Relationship Id="rId2" Type="http://schemas.openxmlformats.org/officeDocument/2006/relationships/image" Target="../media/image19.emf"/></Relationships>
</file>

<file path=ppt/slides/_rels/slide43.xml.rels><?xml version="1.0" encoding="UTF-8" standalone="yes"?>
<Relationships xmlns="http://schemas.openxmlformats.org/package/2006/relationships"><Relationship Id="rId3" Type="http://schemas.openxmlformats.org/officeDocument/2006/relationships/image" Target="../media/image140.png"/><Relationship Id="rId4" Type="http://schemas.openxmlformats.org/officeDocument/2006/relationships/image" Target="../media/image141.png"/><Relationship Id="rId5" Type="http://schemas.openxmlformats.org/officeDocument/2006/relationships/image" Target="../media/image142.png"/><Relationship Id="rId1" Type="http://schemas.openxmlformats.org/officeDocument/2006/relationships/slideLayout" Target="../slideLayouts/slideLayout5.xml"/><Relationship Id="rId2" Type="http://schemas.openxmlformats.org/officeDocument/2006/relationships/image" Target="../media/image139.png"/></Relationships>
</file>

<file path=ppt/slides/_rels/slide44.xml.rels><?xml version="1.0" encoding="UTF-8" standalone="yes"?>
<Relationships xmlns="http://schemas.openxmlformats.org/package/2006/relationships"><Relationship Id="rId3" Type="http://schemas.openxmlformats.org/officeDocument/2006/relationships/image" Target="../media/image143.jpeg"/><Relationship Id="rId4" Type="http://schemas.openxmlformats.org/officeDocument/2006/relationships/image" Target="../media/image144.jpeg"/><Relationship Id="rId5" Type="http://schemas.openxmlformats.org/officeDocument/2006/relationships/image" Target="../media/image145.jpeg"/><Relationship Id="rId6" Type="http://schemas.openxmlformats.org/officeDocument/2006/relationships/image" Target="../media/image146.jpeg"/><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45.xml.rels><?xml version="1.0" encoding="UTF-8" standalone="yes"?>
<Relationships xmlns="http://schemas.openxmlformats.org/package/2006/relationships"><Relationship Id="rId3" Type="http://schemas.openxmlformats.org/officeDocument/2006/relationships/image" Target="../media/image147.png"/><Relationship Id="rId4" Type="http://schemas.openxmlformats.org/officeDocument/2006/relationships/image" Target="../media/image148.png"/><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46.xml.rels><?xml version="1.0" encoding="UTF-8" standalone="yes"?>
<Relationships xmlns="http://schemas.openxmlformats.org/package/2006/relationships"><Relationship Id="rId3" Type="http://schemas.openxmlformats.org/officeDocument/2006/relationships/image" Target="../media/image150.png"/><Relationship Id="rId4" Type="http://schemas.openxmlformats.org/officeDocument/2006/relationships/image" Target="../media/image151.png"/><Relationship Id="rId5" Type="http://schemas.openxmlformats.org/officeDocument/2006/relationships/image" Target="../media/image152.png"/><Relationship Id="rId6" Type="http://schemas.openxmlformats.org/officeDocument/2006/relationships/image" Target="../media/image153.png"/><Relationship Id="rId1" Type="http://schemas.openxmlformats.org/officeDocument/2006/relationships/slideLayout" Target="../slideLayouts/slideLayout5.xml"/><Relationship Id="rId2" Type="http://schemas.openxmlformats.org/officeDocument/2006/relationships/image" Target="../media/image149.png"/></Relationships>
</file>

<file path=ppt/slides/_rels/slide47.xml.rels><?xml version="1.0" encoding="UTF-8" standalone="yes"?>
<Relationships xmlns="http://schemas.openxmlformats.org/package/2006/relationships"><Relationship Id="rId3" Type="http://schemas.openxmlformats.org/officeDocument/2006/relationships/image" Target="../media/image155.png"/><Relationship Id="rId4" Type="http://schemas.openxmlformats.org/officeDocument/2006/relationships/image" Target="../media/image156.png"/><Relationship Id="rId5" Type="http://schemas.openxmlformats.org/officeDocument/2006/relationships/image" Target="../media/image157.png"/><Relationship Id="rId1" Type="http://schemas.openxmlformats.org/officeDocument/2006/relationships/slideLayout" Target="../slideLayouts/slideLayout5.xml"/><Relationship Id="rId2" Type="http://schemas.openxmlformats.org/officeDocument/2006/relationships/image" Target="../media/image154.png"/></Relationships>
</file>

<file path=ppt/slides/_rels/slide48.xml.rels><?xml version="1.0" encoding="UTF-8" standalone="yes"?>
<Relationships xmlns="http://schemas.openxmlformats.org/package/2006/relationships"><Relationship Id="rId3" Type="http://schemas.openxmlformats.org/officeDocument/2006/relationships/image" Target="../media/image159.png"/><Relationship Id="rId4" Type="http://schemas.openxmlformats.org/officeDocument/2006/relationships/image" Target="../media/image160.png"/><Relationship Id="rId5" Type="http://schemas.openxmlformats.org/officeDocument/2006/relationships/image" Target="../media/image161.png"/><Relationship Id="rId1" Type="http://schemas.openxmlformats.org/officeDocument/2006/relationships/slideLayout" Target="../slideLayouts/slideLayout5.xml"/><Relationship Id="rId2" Type="http://schemas.openxmlformats.org/officeDocument/2006/relationships/image" Target="../media/image158.emf"/></Relationships>
</file>

<file path=ppt/slides/_rels/slide49.xml.rels><?xml version="1.0" encoding="UTF-8" standalone="yes"?>
<Relationships xmlns="http://schemas.openxmlformats.org/package/2006/relationships"><Relationship Id="rId3" Type="http://schemas.openxmlformats.org/officeDocument/2006/relationships/image" Target="../media/image164.png"/><Relationship Id="rId4" Type="http://schemas.openxmlformats.org/officeDocument/2006/relationships/oleObject" Target="../embeddings/oleObject23.bin"/><Relationship Id="rId5" Type="http://schemas.openxmlformats.org/officeDocument/2006/relationships/image" Target="../media/image162.emf"/><Relationship Id="rId6" Type="http://schemas.openxmlformats.org/officeDocument/2006/relationships/oleObject" Target="../embeddings/oleObject24.bin"/><Relationship Id="rId7" Type="http://schemas.openxmlformats.org/officeDocument/2006/relationships/image" Target="../media/image163.emf"/><Relationship Id="rId1" Type="http://schemas.openxmlformats.org/officeDocument/2006/relationships/vmlDrawing" Target="../drawings/vmlDrawing10.vml"/><Relationship Id="rId2"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oleObject" Target="../embeddings/oleObject1.bin"/><Relationship Id="rId5" Type="http://schemas.openxmlformats.org/officeDocument/2006/relationships/image" Target="../media/image9.emf"/><Relationship Id="rId1" Type="http://schemas.openxmlformats.org/officeDocument/2006/relationships/vmlDrawing" Target="../drawings/vmlDrawing1.vml"/><Relationship Id="rId2"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166.png"/><Relationship Id="rId4" Type="http://schemas.openxmlformats.org/officeDocument/2006/relationships/oleObject" Target="../embeddings/oleObject25.bin"/><Relationship Id="rId5" Type="http://schemas.openxmlformats.org/officeDocument/2006/relationships/image" Target="../media/image165.emf"/><Relationship Id="rId6" Type="http://schemas.openxmlformats.org/officeDocument/2006/relationships/image" Target="../media/image167.png"/><Relationship Id="rId1" Type="http://schemas.openxmlformats.org/officeDocument/2006/relationships/vmlDrawing" Target="../drawings/vmlDrawing11.vml"/><Relationship Id="rId2"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169.png"/><Relationship Id="rId4" Type="http://schemas.openxmlformats.org/officeDocument/2006/relationships/image" Target="../media/image170.png"/><Relationship Id="rId5" Type="http://schemas.openxmlformats.org/officeDocument/2006/relationships/image" Target="../media/image171.png"/><Relationship Id="rId1" Type="http://schemas.openxmlformats.org/officeDocument/2006/relationships/slideLayout" Target="../slideLayouts/slideLayout5.xml"/><Relationship Id="rId2" Type="http://schemas.openxmlformats.org/officeDocument/2006/relationships/image" Target="../media/image168.png"/></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26.bin"/><Relationship Id="rId4" Type="http://schemas.openxmlformats.org/officeDocument/2006/relationships/image" Target="../media/image46.emf"/><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72.emf"/><Relationship Id="rId4" Type="http://schemas.openxmlformats.org/officeDocument/2006/relationships/image" Target="../media/image58.png"/><Relationship Id="rId5" Type="http://schemas.openxmlformats.org/officeDocument/2006/relationships/image" Target="../media/image173.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4.xml.rels><?xml version="1.0" encoding="UTF-8" standalone="yes"?>
<Relationships xmlns="http://schemas.openxmlformats.org/package/2006/relationships"><Relationship Id="rId3" Type="http://schemas.openxmlformats.org/officeDocument/2006/relationships/image" Target="../media/image174.emf"/><Relationship Id="rId4" Type="http://schemas.openxmlformats.org/officeDocument/2006/relationships/image" Target="../media/image58.png"/><Relationship Id="rId5" Type="http://schemas.openxmlformats.org/officeDocument/2006/relationships/image" Target="../media/image175.emf"/><Relationship Id="rId6" Type="http://schemas.openxmlformats.org/officeDocument/2006/relationships/image" Target="../media/image176.emf"/><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55.xml.rels><?xml version="1.0" encoding="UTF-8" standalone="yes"?>
<Relationships xmlns="http://schemas.openxmlformats.org/package/2006/relationships"><Relationship Id="rId3" Type="http://schemas.openxmlformats.org/officeDocument/2006/relationships/image" Target="../media/image45.emf"/><Relationship Id="rId4" Type="http://schemas.openxmlformats.org/officeDocument/2006/relationships/image" Target="../media/image62.png"/><Relationship Id="rId1" Type="http://schemas.openxmlformats.org/officeDocument/2006/relationships/slideLayout" Target="../slideLayouts/slideLayout5.xml"/><Relationship Id="rId2" Type="http://schemas.openxmlformats.org/officeDocument/2006/relationships/image" Target="../media/image177.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8.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9.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0.emf"/><Relationship Id="rId3" Type="http://schemas.openxmlformats.org/officeDocument/2006/relationships/image" Target="../media/image6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1.emf"/></Relationships>
</file>

<file path=ppt/slides/_rels/slide6.xml.rels><?xml version="1.0" encoding="UTF-8" standalone="yes"?>
<Relationships xmlns="http://schemas.openxmlformats.org/package/2006/relationships"><Relationship Id="rId11" Type="http://schemas.openxmlformats.org/officeDocument/2006/relationships/image" Target="../media/image17.png"/><Relationship Id="rId12" Type="http://schemas.openxmlformats.org/officeDocument/2006/relationships/oleObject" Target="../embeddings/oleObject4.bin"/><Relationship Id="rId13" Type="http://schemas.openxmlformats.org/officeDocument/2006/relationships/image" Target="../media/image13.emf"/><Relationship Id="rId14" Type="http://schemas.openxmlformats.org/officeDocument/2006/relationships/image" Target="../media/image18.png"/><Relationship Id="rId1" Type="http://schemas.openxmlformats.org/officeDocument/2006/relationships/vmlDrawing" Target="../drawings/vmlDrawing2.vml"/><Relationship Id="rId2" Type="http://schemas.openxmlformats.org/officeDocument/2006/relationships/slideLayout" Target="../slideLayouts/slideLayout5.xml"/><Relationship Id="rId3" Type="http://schemas.openxmlformats.org/officeDocument/2006/relationships/image" Target="../media/image14.png"/><Relationship Id="rId4" Type="http://schemas.openxmlformats.org/officeDocument/2006/relationships/image" Target="../media/image15.emf"/><Relationship Id="rId5" Type="http://schemas.openxmlformats.org/officeDocument/2006/relationships/image" Target="../media/image16.png"/><Relationship Id="rId6" Type="http://schemas.openxmlformats.org/officeDocument/2006/relationships/oleObject" Target="../embeddings/oleObject2.bin"/><Relationship Id="rId7" Type="http://schemas.openxmlformats.org/officeDocument/2006/relationships/image" Target="../media/image11.emf"/><Relationship Id="rId8" Type="http://schemas.openxmlformats.org/officeDocument/2006/relationships/oleObject" Target="../embeddings/oleObject3.bin"/><Relationship Id="rId9" Type="http://schemas.openxmlformats.org/officeDocument/2006/relationships/image" Target="../media/image12.emf"/><Relationship Id="rId10" Type="http://schemas.openxmlformats.org/officeDocument/2006/relationships/hyperlink" Target="http://arxiv.org/abs/arXiv:1402.6296"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183.gif"/><Relationship Id="rId4" Type="http://schemas.openxmlformats.org/officeDocument/2006/relationships/image" Target="../media/image184.png"/><Relationship Id="rId5" Type="http://schemas.openxmlformats.org/officeDocument/2006/relationships/image" Target="../media/image185.gif"/><Relationship Id="rId1" Type="http://schemas.openxmlformats.org/officeDocument/2006/relationships/slideLayout" Target="../slideLayouts/slideLayout5.xml"/><Relationship Id="rId2" Type="http://schemas.openxmlformats.org/officeDocument/2006/relationships/image" Target="../media/image18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6.png"/></Relationships>
</file>

<file path=ppt/slides/_rels/slide64.xml.rels><?xml version="1.0" encoding="UTF-8" standalone="yes"?>
<Relationships xmlns="http://schemas.openxmlformats.org/package/2006/relationships"><Relationship Id="rId3" Type="http://schemas.openxmlformats.org/officeDocument/2006/relationships/image" Target="../media/image188.png"/><Relationship Id="rId4" Type="http://schemas.openxmlformats.org/officeDocument/2006/relationships/image" Target="../media/image189.png"/><Relationship Id="rId5" Type="http://schemas.openxmlformats.org/officeDocument/2006/relationships/oleObject" Target="../embeddings/oleObject27.bin"/><Relationship Id="rId6" Type="http://schemas.openxmlformats.org/officeDocument/2006/relationships/image" Target="../media/image187.emf"/><Relationship Id="rId7" Type="http://schemas.openxmlformats.org/officeDocument/2006/relationships/image" Target="../media/image190.png"/><Relationship Id="rId8" Type="http://schemas.openxmlformats.org/officeDocument/2006/relationships/image" Target="../media/image191.png"/><Relationship Id="rId9" Type="http://schemas.openxmlformats.org/officeDocument/2006/relationships/image" Target="../media/image184.png"/><Relationship Id="rId1" Type="http://schemas.openxmlformats.org/officeDocument/2006/relationships/vmlDrawing" Target="../drawings/vmlDrawing13.vml"/><Relationship Id="rId2"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193.png"/><Relationship Id="rId4" Type="http://schemas.openxmlformats.org/officeDocument/2006/relationships/image" Target="../media/image194.emf"/><Relationship Id="rId5" Type="http://schemas.openxmlformats.org/officeDocument/2006/relationships/image" Target="../media/image195.png"/><Relationship Id="rId6" Type="http://schemas.openxmlformats.org/officeDocument/2006/relationships/image" Target="../media/image115.png"/><Relationship Id="rId7" Type="http://schemas.openxmlformats.org/officeDocument/2006/relationships/image" Target="../media/image38.png"/><Relationship Id="rId8" Type="http://schemas.openxmlformats.org/officeDocument/2006/relationships/image" Target="../media/image196.png"/><Relationship Id="rId9" Type="http://schemas.openxmlformats.org/officeDocument/2006/relationships/image" Target="../media/image197.png"/><Relationship Id="rId1" Type="http://schemas.openxmlformats.org/officeDocument/2006/relationships/slideLayout" Target="../slideLayouts/slideLayout5.xml"/><Relationship Id="rId2" Type="http://schemas.openxmlformats.org/officeDocument/2006/relationships/image" Target="../media/image192.emf"/></Relationships>
</file>

<file path=ppt/slides/_rels/slide66.xml.rels><?xml version="1.0" encoding="UTF-8" standalone="yes"?>
<Relationships xmlns="http://schemas.openxmlformats.org/package/2006/relationships"><Relationship Id="rId3" Type="http://schemas.openxmlformats.org/officeDocument/2006/relationships/image" Target="../media/image199.png"/><Relationship Id="rId4" Type="http://schemas.openxmlformats.org/officeDocument/2006/relationships/image" Target="../media/image200.png"/><Relationship Id="rId5" Type="http://schemas.openxmlformats.org/officeDocument/2006/relationships/image" Target="../media/image201.png"/><Relationship Id="rId1" Type="http://schemas.openxmlformats.org/officeDocument/2006/relationships/slideLayout" Target="../slideLayouts/slideLayout5.xml"/><Relationship Id="rId2" Type="http://schemas.openxmlformats.org/officeDocument/2006/relationships/image" Target="../media/image198.png"/></Relationships>
</file>

<file path=ppt/slides/_rels/slide67.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127.png"/><Relationship Id="rId5" Type="http://schemas.openxmlformats.org/officeDocument/2006/relationships/image" Target="../media/image128.png"/><Relationship Id="rId6" Type="http://schemas.openxmlformats.org/officeDocument/2006/relationships/image" Target="../media/image129.png"/><Relationship Id="rId7" Type="http://schemas.openxmlformats.org/officeDocument/2006/relationships/image" Target="../media/image130.png"/><Relationship Id="rId8" Type="http://schemas.openxmlformats.org/officeDocument/2006/relationships/oleObject" Target="../embeddings/oleObject28.bin"/><Relationship Id="rId9" Type="http://schemas.openxmlformats.org/officeDocument/2006/relationships/image" Target="../media/image125.wmf"/><Relationship Id="rId10" Type="http://schemas.openxmlformats.org/officeDocument/2006/relationships/image" Target="../media/image131.png"/><Relationship Id="rId11" Type="http://schemas.openxmlformats.org/officeDocument/2006/relationships/oleObject" Target="../embeddings/oleObject29.bin"/><Relationship Id="rId1" Type="http://schemas.openxmlformats.org/officeDocument/2006/relationships/vmlDrawing" Target="../drawings/vmlDrawing14.vml"/><Relationship Id="rId2"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9.emf"/><Relationship Id="rId3" Type="http://schemas.openxmlformats.org/officeDocument/2006/relationships/image" Target="../media/image20.emf"/></Relationships>
</file>

<file path=ppt/slides/_rels/slide8.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5.xml"/><Relationship Id="rId2" Type="http://schemas.openxmlformats.org/officeDocument/2006/relationships/image" Target="../media/image21.png"/></Relationships>
</file>

<file path=ppt/slides/_rels/slide9.xml.rels><?xml version="1.0" encoding="UTF-8" standalone="yes"?>
<Relationships xmlns="http://schemas.openxmlformats.org/package/2006/relationships"><Relationship Id="rId11" Type="http://schemas.openxmlformats.org/officeDocument/2006/relationships/image" Target="../media/image34.png"/><Relationship Id="rId12" Type="http://schemas.openxmlformats.org/officeDocument/2006/relationships/oleObject" Target="../embeddings/oleObject7.bin"/><Relationship Id="rId13" Type="http://schemas.openxmlformats.org/officeDocument/2006/relationships/image" Target="../media/image27.emf"/><Relationship Id="rId14" Type="http://schemas.openxmlformats.org/officeDocument/2006/relationships/oleObject" Target="../embeddings/oleObject8.bin"/><Relationship Id="rId15" Type="http://schemas.openxmlformats.org/officeDocument/2006/relationships/image" Target="../media/image28.emf"/><Relationship Id="rId16" Type="http://schemas.openxmlformats.org/officeDocument/2006/relationships/oleObject" Target="../embeddings/oleObject9.bin"/><Relationship Id="rId17" Type="http://schemas.openxmlformats.org/officeDocument/2006/relationships/image" Target="../media/image29.emf"/><Relationship Id="rId1" Type="http://schemas.openxmlformats.org/officeDocument/2006/relationships/vmlDrawing" Target="../drawings/vmlDrawing3.vml"/><Relationship Id="rId2" Type="http://schemas.openxmlformats.org/officeDocument/2006/relationships/slideLayout" Target="../slideLayouts/slideLayout5.xml"/><Relationship Id="rId3" Type="http://schemas.openxmlformats.org/officeDocument/2006/relationships/image" Target="../media/image30.jpg"/><Relationship Id="rId4" Type="http://schemas.openxmlformats.org/officeDocument/2006/relationships/oleObject" Target="../embeddings/oleObject5.bin"/><Relationship Id="rId5" Type="http://schemas.openxmlformats.org/officeDocument/2006/relationships/image" Target="../media/image25.emf"/><Relationship Id="rId6" Type="http://schemas.openxmlformats.org/officeDocument/2006/relationships/oleObject" Target="../embeddings/oleObject6.bin"/><Relationship Id="rId7" Type="http://schemas.openxmlformats.org/officeDocument/2006/relationships/image" Target="../media/image26.emf"/><Relationship Id="rId8" Type="http://schemas.openxmlformats.org/officeDocument/2006/relationships/image" Target="../media/image31.png"/><Relationship Id="rId9" Type="http://schemas.openxmlformats.org/officeDocument/2006/relationships/image" Target="../media/image32.emf"/><Relationship Id="rId10" Type="http://schemas.openxmlformats.org/officeDocument/2006/relationships/image" Target="../media/image3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84678" y="941917"/>
            <a:ext cx="9048749" cy="1407583"/>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300" dirty="0" smtClean="0"/>
              <a:t>STAR’s</a:t>
            </a:r>
            <a:br>
              <a:rPr lang="en-US" sz="2300" dirty="0" smtClean="0"/>
            </a:br>
            <a:r>
              <a:rPr lang="en-US" sz="2300" dirty="0" smtClean="0"/>
              <a:t> </a:t>
            </a:r>
            <a:br>
              <a:rPr lang="en-US" sz="2300" dirty="0" smtClean="0"/>
            </a:br>
            <a:r>
              <a:rPr lang="en-US" sz="2300" dirty="0" smtClean="0">
                <a:effectLst/>
              </a:rPr>
              <a:t>polarized </a:t>
            </a:r>
            <a:r>
              <a:rPr lang="en-US" sz="2300" cap="none" dirty="0" err="1">
                <a:effectLst/>
              </a:rPr>
              <a:t>p+p</a:t>
            </a:r>
            <a:r>
              <a:rPr lang="en-US" sz="2300" dirty="0">
                <a:effectLst/>
              </a:rPr>
              <a:t> and </a:t>
            </a:r>
            <a:r>
              <a:rPr lang="en-US" sz="2300" cap="none" dirty="0" err="1">
                <a:effectLst/>
              </a:rPr>
              <a:t>p</a:t>
            </a:r>
            <a:r>
              <a:rPr lang="en-US" sz="2300" dirty="0" err="1">
                <a:effectLst/>
              </a:rPr>
              <a:t>+A</a:t>
            </a:r>
            <a:r>
              <a:rPr lang="en-US" sz="2300" dirty="0">
                <a:effectLst/>
              </a:rPr>
              <a:t> program for the </a:t>
            </a:r>
            <a:r>
              <a:rPr lang="en-US" sz="2300" dirty="0" smtClean="0">
                <a:effectLst/>
              </a:rPr>
              <a:t>next years</a:t>
            </a:r>
            <a:r>
              <a:rPr lang="en-US" sz="2300" dirty="0">
                <a:effectLst/>
              </a:rPr>
              <a:t/>
            </a:r>
            <a:br>
              <a:rPr lang="en-US" sz="2300" dirty="0">
                <a:effectLst/>
              </a:rPr>
            </a:br>
            <a:endParaRPr lang="en-US" sz="2300" dirty="0">
              <a:ln w="0"/>
              <a:effectLst>
                <a:reflection blurRad="12700" stA="50000" endPos="50000" dist="5000" dir="5400000" sy="-100000" rotWithShape="0"/>
              </a:effectLst>
            </a:endParaRPr>
          </a:p>
        </p:txBody>
      </p:sp>
      <p:sp>
        <p:nvSpPr>
          <p:cNvPr id="3" name="Title 6"/>
          <p:cNvSpPr txBox="1">
            <a:spLocks/>
          </p:cNvSpPr>
          <p:nvPr/>
        </p:nvSpPr>
        <p:spPr bwMode="auto">
          <a:xfrm>
            <a:off x="901700" y="2194988"/>
            <a:ext cx="8242300" cy="696383"/>
          </a:xfrm>
          <a:prstGeom prst="rect">
            <a:avLst/>
          </a:prstGeom>
          <a:noFill/>
          <a:ln w="9525">
            <a:noFill/>
            <a:miter lim="800000"/>
            <a:headEnd/>
            <a:tailEnd/>
          </a:ln>
        </p:spPr>
        <p:txBody>
          <a:bodyPr vert="horz" wrap="square" lIns="91440" tIns="45720" rIns="91440" bIns="45720" numCol="1" anchor="b" anchorCtr="0" compatLnSpc="1">
            <a:prstTxWarp prst="textNoShape">
              <a:avLst/>
            </a:prstTxWarp>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r" rtl="0" eaLnBrk="0" fontAlgn="base" hangingPunct="0">
              <a:lnSpc>
                <a:spcPct val="80000"/>
              </a:lnSpc>
              <a:spcBef>
                <a:spcPct val="0"/>
              </a:spcBef>
              <a:spcAft>
                <a:spcPct val="0"/>
              </a:spcAft>
              <a:defRPr sz="3800" b="1" i="1" cap="all" spc="0">
                <a:ln w="0"/>
                <a:solidFill>
                  <a:schemeClr val="bg1"/>
                </a:solidFill>
                <a:effectLst>
                  <a:reflection blurRad="12700" stA="50000" endPos="50000" dist="5000" dir="5400000" sy="-100000" rotWithShape="0"/>
                </a:effectLst>
                <a:latin typeface="Comic Sans MS Bold"/>
                <a:ea typeface="+mj-ea"/>
                <a:cs typeface="Comic Sans MS Bold"/>
              </a:defRPr>
            </a:lvl1pPr>
            <a:lvl2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2pPr>
            <a:lvl3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3pPr>
            <a:lvl4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4pPr>
            <a:lvl5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5pPr>
            <a:lvl6pPr marL="4572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6pPr>
            <a:lvl7pPr marL="9144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7pPr>
            <a:lvl8pPr marL="13716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8pPr>
            <a:lvl9pPr marL="18288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9pPr>
          </a:lstStyle>
          <a:p>
            <a:r>
              <a:rPr lang="en-US" sz="2400" dirty="0" smtClean="0"/>
              <a:t/>
            </a:r>
            <a:br>
              <a:rPr lang="en-US" sz="2400" dirty="0" smtClean="0"/>
            </a:br>
            <a:r>
              <a:rPr lang="en-US" sz="2400" dirty="0" smtClean="0"/>
              <a:t>E.C. Aschenauer</a:t>
            </a:r>
            <a:endParaRPr lang="en-US" sz="1800" dirty="0"/>
          </a:p>
        </p:txBody>
      </p:sp>
      <p:pic>
        <p:nvPicPr>
          <p:cNvPr id="4" name="Picture 3" descr="eStar_ep_2.png"/>
          <p:cNvPicPr/>
          <p:nvPr/>
        </p:nvPicPr>
        <p:blipFill>
          <a:blip r:embed="rId2"/>
          <a:stretch>
            <a:fillRect/>
          </a:stretch>
        </p:blipFill>
        <p:spPr>
          <a:xfrm>
            <a:off x="0" y="3227902"/>
            <a:ext cx="5005917" cy="3291417"/>
          </a:xfrm>
          <a:prstGeom prst="rect">
            <a:avLst/>
          </a:prstGeom>
        </p:spPr>
      </p:pic>
      <p:sp>
        <p:nvSpPr>
          <p:cNvPr id="2" name="TextBox 1"/>
          <p:cNvSpPr txBox="1"/>
          <p:nvPr/>
        </p:nvSpPr>
        <p:spPr>
          <a:xfrm>
            <a:off x="0" y="6488668"/>
            <a:ext cx="5340023" cy="307777"/>
          </a:xfrm>
          <a:prstGeom prst="rect">
            <a:avLst/>
          </a:prstGeom>
          <a:noFill/>
        </p:spPr>
        <p:txBody>
          <a:bodyPr wrap="none" rtlCol="0">
            <a:spAutoFit/>
          </a:bodyPr>
          <a:lstStyle/>
          <a:p>
            <a:r>
              <a:rPr lang="en-US" sz="1400" dirty="0">
                <a:solidFill>
                  <a:schemeClr val="bg1"/>
                </a:solidFill>
              </a:rPr>
              <a:t>https://</a:t>
            </a:r>
            <a:r>
              <a:rPr lang="en-US" sz="1400" dirty="0" err="1">
                <a:solidFill>
                  <a:schemeClr val="bg1"/>
                </a:solidFill>
              </a:rPr>
              <a:t>drupal.star.bnl.gov</a:t>
            </a:r>
            <a:r>
              <a:rPr lang="en-US" sz="1400" dirty="0">
                <a:solidFill>
                  <a:schemeClr val="bg1"/>
                </a:solidFill>
              </a:rPr>
              <a:t>/STAR/</a:t>
            </a:r>
            <a:r>
              <a:rPr lang="en-US" sz="1400" dirty="0" err="1">
                <a:solidFill>
                  <a:schemeClr val="bg1"/>
                </a:solidFill>
              </a:rPr>
              <a:t>starnotes</a:t>
            </a:r>
            <a:r>
              <a:rPr lang="en-US" sz="1400" dirty="0">
                <a:solidFill>
                  <a:schemeClr val="bg1"/>
                </a:solidFill>
              </a:rPr>
              <a:t>/public/sn0605</a:t>
            </a:r>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E.C. Aschenauer</a:t>
            </a:r>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7486" y="1581941"/>
            <a:ext cx="2621395" cy="3297254"/>
          </a:xfrm>
          <a:prstGeom prst="rect">
            <a:avLst/>
          </a:prstGeom>
        </p:spPr>
      </p:pic>
      <p:sp>
        <p:nvSpPr>
          <p:cNvPr id="2" name="Title 1"/>
          <p:cNvSpPr>
            <a:spLocks noGrp="1"/>
          </p:cNvSpPr>
          <p:nvPr>
            <p:ph type="title"/>
          </p:nvPr>
        </p:nvSpPr>
        <p:spPr>
          <a:xfrm>
            <a:off x="0" y="0"/>
            <a:ext cx="9144000" cy="609600"/>
          </a:xfrm>
        </p:spPr>
        <p:txBody>
          <a:bodyPr/>
          <a:lstStyle/>
          <a:p>
            <a:r>
              <a:rPr lang="en-US" dirty="0" smtClean="0"/>
              <a:t>Current W-Results     and      The Future</a:t>
            </a:r>
            <a:endParaRPr lang="en-US" dirty="0"/>
          </a:p>
        </p:txBody>
      </p:sp>
      <p:sp>
        <p:nvSpPr>
          <p:cNvPr id="4" name="Slide Number Placeholder 3"/>
          <p:cNvSpPr>
            <a:spLocks noGrp="1"/>
          </p:cNvSpPr>
          <p:nvPr>
            <p:ph type="sldNum" sz="quarter" idx="12"/>
          </p:nvPr>
        </p:nvSpPr>
        <p:spPr/>
        <p:txBody>
          <a:bodyPr/>
          <a:lstStyle/>
          <a:p>
            <a:fld id="{E7C2DFF1-6A7E-5841-980E-96BA788216E4}" type="slidenum">
              <a:rPr lang="en-US" smtClean="0"/>
              <a:pPr/>
              <a:t>10</a:t>
            </a:fld>
            <a:endParaRPr lang="en-US"/>
          </a:p>
        </p:txBody>
      </p:sp>
      <p:sp>
        <p:nvSpPr>
          <p:cNvPr id="5" name="Footer Placeholder 4"/>
          <p:cNvSpPr>
            <a:spLocks noGrp="1"/>
          </p:cNvSpPr>
          <p:nvPr>
            <p:ph type="ftr" sz="quarter" idx="11"/>
          </p:nvPr>
        </p:nvSpPr>
        <p:spPr/>
        <p:txBody>
          <a:bodyPr/>
          <a:lstStyle/>
          <a:p>
            <a:r>
              <a:rPr lang="en-US" smtClean="0"/>
              <a:t>RHIC PAC, June  2014</a:t>
            </a:r>
            <a:endParaRPr lang="en-US"/>
          </a:p>
        </p:txBody>
      </p:sp>
      <p:grpSp>
        <p:nvGrpSpPr>
          <p:cNvPr id="10" name="Group 9"/>
          <p:cNvGrpSpPr/>
          <p:nvPr/>
        </p:nvGrpSpPr>
        <p:grpSpPr>
          <a:xfrm>
            <a:off x="23288" y="874174"/>
            <a:ext cx="3936252" cy="4978405"/>
            <a:chOff x="4595284" y="609601"/>
            <a:chExt cx="3936252" cy="4978405"/>
          </a:xfrm>
        </p:grpSpPr>
        <p:grpSp>
          <p:nvGrpSpPr>
            <p:cNvPr id="15" name="Group 14"/>
            <p:cNvGrpSpPr/>
            <p:nvPr/>
          </p:nvGrpSpPr>
          <p:grpSpPr>
            <a:xfrm>
              <a:off x="4595284" y="751414"/>
              <a:ext cx="3936252" cy="4836592"/>
              <a:chOff x="4595284" y="751414"/>
              <a:chExt cx="3936252" cy="4836592"/>
            </a:xfrm>
          </p:grpSpPr>
          <p:pic>
            <p:nvPicPr>
              <p:cNvPr id="7" name="Picture 6"/>
              <p:cNvPicPr>
                <a:picLocks noChangeAspect="1"/>
              </p:cNvPicPr>
              <p:nvPr/>
            </p:nvPicPr>
            <p:blipFill>
              <a:blip r:embed="rId4"/>
              <a:stretch>
                <a:fillRect/>
              </a:stretch>
            </p:blipFill>
            <p:spPr>
              <a:xfrm>
                <a:off x="4595284" y="751414"/>
                <a:ext cx="3739790" cy="4836592"/>
              </a:xfrm>
              <a:prstGeom prst="rect">
                <a:avLst/>
              </a:prstGeom>
            </p:spPr>
          </p:pic>
          <p:pic>
            <p:nvPicPr>
              <p:cNvPr id="13" name="Picture 12" descr="STAR-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3575" y="3032079"/>
                <a:ext cx="1027961" cy="487329"/>
              </a:xfrm>
              <a:prstGeom prst="rect">
                <a:avLst/>
              </a:prstGeom>
            </p:spPr>
          </p:pic>
        </p:grpSp>
        <p:graphicFrame>
          <p:nvGraphicFramePr>
            <p:cNvPr id="9" name="Object 8"/>
            <p:cNvGraphicFramePr>
              <a:graphicFrameLocks noChangeAspect="1"/>
            </p:cNvGraphicFramePr>
            <p:nvPr>
              <p:extLst>
                <p:ext uri="{D42A27DB-BD31-4B8C-83A1-F6EECF244321}">
                  <p14:modId xmlns:p14="http://schemas.microsoft.com/office/powerpoint/2010/main" val="1688366237"/>
                </p:ext>
              </p:extLst>
            </p:nvPr>
          </p:nvGraphicFramePr>
          <p:xfrm>
            <a:off x="6872836" y="609601"/>
            <a:ext cx="1371600" cy="228600"/>
          </p:xfrm>
          <a:graphic>
            <a:graphicData uri="http://schemas.openxmlformats.org/presentationml/2006/ole">
              <mc:AlternateContent xmlns:mc="http://schemas.openxmlformats.org/markup-compatibility/2006">
                <mc:Choice xmlns:v="urn:schemas-microsoft-com:vml" Requires="v">
                  <p:oleObj spid="_x0000_s267327" name="Equation" r:id="rId6" imgW="1371600" imgH="228600" progId="Equation.DSMT4">
                    <p:embed/>
                  </p:oleObj>
                </mc:Choice>
                <mc:Fallback>
                  <p:oleObj name="Equation" r:id="rId6" imgW="1371600" imgH="228600" progId="Equation.DSMT4">
                    <p:embed/>
                    <p:pic>
                      <p:nvPicPr>
                        <p:cNvPr id="0" name=""/>
                        <p:cNvPicPr/>
                        <p:nvPr/>
                      </p:nvPicPr>
                      <p:blipFill>
                        <a:blip r:embed="rId7"/>
                        <a:stretch>
                          <a:fillRect/>
                        </a:stretch>
                      </p:blipFill>
                      <p:spPr>
                        <a:xfrm>
                          <a:off x="6872836" y="609601"/>
                          <a:ext cx="1371600" cy="228600"/>
                        </a:xfrm>
                        <a:prstGeom prst="rect">
                          <a:avLst/>
                        </a:prstGeom>
                      </p:spPr>
                    </p:pic>
                  </p:oleObj>
                </mc:Fallback>
              </mc:AlternateContent>
            </a:graphicData>
          </a:graphic>
        </p:graphicFrame>
      </p:grpSp>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8261" y="592670"/>
            <a:ext cx="2607928" cy="3280315"/>
          </a:xfrm>
          <a:prstGeom prst="rect">
            <a:avLst/>
          </a:prstGeom>
        </p:spPr>
      </p:pic>
      <p:sp>
        <p:nvSpPr>
          <p:cNvPr id="17" name="TextBox 16"/>
          <p:cNvSpPr txBox="1"/>
          <p:nvPr/>
        </p:nvSpPr>
        <p:spPr>
          <a:xfrm rot="20700000">
            <a:off x="1202963" y="2919843"/>
            <a:ext cx="6883648" cy="830997"/>
          </a:xfrm>
          <a:prstGeom prst="rect">
            <a:avLst/>
          </a:prstGeom>
          <a:gradFill flip="none" rotWithShape="1">
            <a:gsLst>
              <a:gs pos="0">
                <a:schemeClr val="bg1"/>
              </a:gs>
              <a:gs pos="100000">
                <a:srgbClr val="FFFFFF"/>
              </a:gs>
              <a:gs pos="50000">
                <a:schemeClr val="bg1">
                  <a:lumMod val="75000"/>
                </a:schemeClr>
              </a:gs>
            </a:gsLst>
            <a:lin ang="0" scaled="1"/>
            <a:tileRect/>
          </a:gradFill>
          <a:ln>
            <a:solidFill>
              <a:srgbClr val="0000FF"/>
            </a:solidFill>
          </a:ln>
          <a:effectLst>
            <a:glow rad="101600">
              <a:srgbClr val="0000FF">
                <a:alpha val="75000"/>
              </a:srgbClr>
            </a:glow>
          </a:effectLst>
          <a:scene3d>
            <a:camera prst="orthographicFront"/>
            <a:lightRig rig="threePt" dir="t"/>
          </a:scene3d>
          <a:sp3d>
            <a:bevelT w="114300" prst="artDeco"/>
          </a:sp3d>
        </p:spPr>
        <p:txBody>
          <a:bodyPr wrap="none" rtlCol="0">
            <a:spAutoFit/>
          </a:bodyPr>
          <a:lstStyle/>
          <a:p>
            <a:pPr algn="ctr"/>
            <a:r>
              <a:rPr lang="en-US" sz="1600" dirty="0" smtClean="0">
                <a:solidFill>
                  <a:srgbClr val="322F31"/>
                </a:solidFill>
                <a:latin typeface="Comic Sans MS"/>
                <a:cs typeface="Comic Sans MS"/>
              </a:rPr>
              <a:t>Theoretically cleanest way to constrain </a:t>
            </a:r>
            <a:r>
              <a:rPr lang="en-US" sz="1600" dirty="0" err="1" smtClean="0">
                <a:solidFill>
                  <a:srgbClr val="322F31"/>
                </a:solidFill>
                <a:latin typeface="Symbol" charset="2"/>
                <a:cs typeface="Symbol" charset="2"/>
              </a:rPr>
              <a:t>D</a:t>
            </a:r>
            <a:r>
              <a:rPr lang="en-US" sz="1600" dirty="0" err="1">
                <a:solidFill>
                  <a:srgbClr val="322F31"/>
                </a:solidFill>
                <a:latin typeface="Comic Sans MS"/>
                <a:cs typeface="Comic Sans MS"/>
              </a:rPr>
              <a:t>q</a:t>
            </a:r>
            <a:r>
              <a:rPr lang="en-US" sz="1600" dirty="0" smtClean="0">
                <a:solidFill>
                  <a:srgbClr val="322F31"/>
                </a:solidFill>
                <a:latin typeface="Comic Sans MS"/>
                <a:cs typeface="Comic Sans MS"/>
              </a:rPr>
              <a:t>(x,Q</a:t>
            </a:r>
            <a:r>
              <a:rPr lang="en-US" sz="1600" baseline="30000" dirty="0" smtClean="0">
                <a:solidFill>
                  <a:srgbClr val="322F31"/>
                </a:solidFill>
                <a:latin typeface="Comic Sans MS"/>
                <a:cs typeface="Comic Sans MS"/>
              </a:rPr>
              <a:t>2</a:t>
            </a:r>
            <a:r>
              <a:rPr lang="en-US" sz="1600" dirty="0" smtClean="0">
                <a:solidFill>
                  <a:srgbClr val="322F31"/>
                </a:solidFill>
                <a:latin typeface="Comic Sans MS"/>
                <a:cs typeface="Comic Sans MS"/>
              </a:rPr>
              <a:t>) at medium/high x </a:t>
            </a:r>
          </a:p>
          <a:p>
            <a:pPr algn="ctr"/>
            <a:r>
              <a:rPr lang="en-US" sz="1600" dirty="0" smtClean="0">
                <a:solidFill>
                  <a:srgbClr val="322F31"/>
                </a:solidFill>
                <a:latin typeface="Comic Sans MS"/>
                <a:cs typeface="Comic Sans MS"/>
              </a:rPr>
              <a:t>no target mass &amp; higher twist corrections or FF uncertainties</a:t>
            </a:r>
          </a:p>
          <a:p>
            <a:pPr algn="ctr"/>
            <a:r>
              <a:rPr lang="en-US" sz="1600" dirty="0" smtClean="0">
                <a:solidFill>
                  <a:srgbClr val="322F31"/>
                </a:solidFill>
                <a:latin typeface="Comic Sans MS"/>
                <a:cs typeface="Comic Sans MS"/>
              </a:rPr>
              <a:t>as in SIDIS</a:t>
            </a:r>
          </a:p>
        </p:txBody>
      </p:sp>
      <p:pic>
        <p:nvPicPr>
          <p:cNvPr id="12" name="Picture 11"/>
          <p:cNvPicPr>
            <a:picLocks noChangeAspect="1"/>
          </p:cNvPicPr>
          <p:nvPr/>
        </p:nvPicPr>
        <p:blipFill>
          <a:blip r:embed="rId9"/>
          <a:stretch>
            <a:fillRect/>
          </a:stretch>
        </p:blipFill>
        <p:spPr>
          <a:xfrm>
            <a:off x="3905256" y="4740364"/>
            <a:ext cx="3196167" cy="2107050"/>
          </a:xfrm>
          <a:prstGeom prst="rect">
            <a:avLst/>
          </a:prstGeom>
        </p:spPr>
      </p:pic>
      <p:sp>
        <p:nvSpPr>
          <p:cNvPr id="16" name="AutoShape 49"/>
          <p:cNvSpPr>
            <a:spLocks noChangeArrowheads="1"/>
          </p:cNvSpPr>
          <p:nvPr/>
        </p:nvSpPr>
        <p:spPr bwMode="auto">
          <a:xfrm>
            <a:off x="7129100" y="5012692"/>
            <a:ext cx="512068" cy="268391"/>
          </a:xfrm>
          <a:prstGeom prst="curvedRightArrow">
            <a:avLst>
              <a:gd name="adj1" fmla="val 24848"/>
              <a:gd name="adj2" fmla="val 49697"/>
              <a:gd name="adj3" fmla="val 33333"/>
            </a:avLst>
          </a:prstGeom>
          <a:gradFill flip="none" rotWithShape="1">
            <a:gsLst>
              <a:gs pos="0">
                <a:srgbClr val="0000FF"/>
              </a:gs>
              <a:gs pos="100000">
                <a:srgbClr val="FFFFFF"/>
              </a:gs>
            </a:gsLst>
            <a:lin ang="0" scaled="1"/>
            <a:tileRect/>
          </a:gradFill>
          <a:ln w="9525">
            <a:solidFill>
              <a:schemeClr val="tx1"/>
            </a:solidFill>
            <a:miter lim="800000"/>
            <a:headEnd/>
            <a:tailEnd/>
          </a:ln>
          <a:effectLst/>
        </p:spPr>
        <p:txBody>
          <a:bodyPr wrap="none" anchor="ctr"/>
          <a:lstStyle/>
          <a:p>
            <a:pPr>
              <a:defRPr/>
            </a:pPr>
            <a:endParaRPr lang="en-US" dirty="0" smtClean="0">
              <a:effectLst>
                <a:outerShdw blurRad="38100" dist="38100" dir="2700000" algn="tl">
                  <a:srgbClr val="000000">
                    <a:alpha val="43137"/>
                  </a:srgbClr>
                </a:outerShdw>
              </a:effectLst>
              <a:latin typeface="Comic Sans MS" charset="0"/>
            </a:endParaRPr>
          </a:p>
        </p:txBody>
      </p:sp>
      <p:sp>
        <p:nvSpPr>
          <p:cNvPr id="14" name="TextBox 13"/>
          <p:cNvSpPr txBox="1"/>
          <p:nvPr/>
        </p:nvSpPr>
        <p:spPr>
          <a:xfrm>
            <a:off x="7184854" y="5270501"/>
            <a:ext cx="1758063" cy="954107"/>
          </a:xfrm>
          <a:prstGeom prst="rect">
            <a:avLst/>
          </a:prstGeom>
          <a:noFill/>
        </p:spPr>
        <p:txBody>
          <a:bodyPr wrap="none" rtlCol="0">
            <a:spAutoFit/>
          </a:bodyPr>
          <a:lstStyle/>
          <a:p>
            <a:r>
              <a:rPr lang="en-US" sz="1400" dirty="0" smtClean="0"/>
              <a:t>potential to check </a:t>
            </a:r>
          </a:p>
          <a:p>
            <a:r>
              <a:rPr lang="en-US" sz="1400" dirty="0" smtClean="0"/>
              <a:t>the concept of </a:t>
            </a:r>
          </a:p>
          <a:p>
            <a:r>
              <a:rPr lang="en-US" sz="1400" dirty="0" err="1" smtClean="0"/>
              <a:t>helicity</a:t>
            </a:r>
            <a:r>
              <a:rPr lang="en-US" sz="1400" dirty="0" smtClean="0"/>
              <a:t> retention</a:t>
            </a:r>
          </a:p>
          <a:p>
            <a:r>
              <a:rPr lang="en-US" sz="1400" dirty="0" err="1" smtClean="0">
                <a:latin typeface="Symbol" charset="2"/>
                <a:cs typeface="Symbol" charset="2"/>
              </a:rPr>
              <a:t>D</a:t>
            </a:r>
            <a:r>
              <a:rPr lang="en-US" sz="1400" dirty="0" err="1" smtClean="0"/>
              <a:t>d</a:t>
            </a:r>
            <a:r>
              <a:rPr lang="en-US" sz="1400" dirty="0" smtClean="0"/>
              <a:t> </a:t>
            </a:r>
            <a:r>
              <a:rPr lang="en-US" sz="1400" dirty="0" smtClean="0">
                <a:sym typeface="Wingdings"/>
              </a:rPr>
              <a:t></a:t>
            </a:r>
            <a:r>
              <a:rPr lang="en-US" sz="1400" dirty="0" smtClean="0"/>
              <a:t> 1 as x </a:t>
            </a:r>
            <a:r>
              <a:rPr lang="en-US" sz="1400" dirty="0" smtClean="0">
                <a:sym typeface="Wingdings"/>
              </a:rPr>
              <a:t> 1</a:t>
            </a:r>
            <a:endParaRPr lang="en-US" sz="1400" dirty="0"/>
          </a:p>
        </p:txBody>
      </p:sp>
    </p:spTree>
    <p:extLst>
      <p:ext uri="{BB962C8B-B14F-4D97-AF65-F5344CB8AC3E}">
        <p14:creationId xmlns:p14="http://schemas.microsoft.com/office/powerpoint/2010/main" val="1528280946"/>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ppt_w</p:attrName>
                                        </p:attrNameLst>
                                      </p:cBhvr>
                                      <p:tavLst>
                                        <p:tav tm="0">
                                          <p:val>
                                            <p:strVal val="#ppt_w*0.70"/>
                                          </p:val>
                                        </p:tav>
                                        <p:tav tm="100000">
                                          <p:val>
                                            <p:strVal val="#ppt_w"/>
                                          </p:val>
                                        </p:tav>
                                      </p:tavLst>
                                    </p:anim>
                                    <p:anim calcmode="lin" valueType="num">
                                      <p:cBhvr>
                                        <p:cTn id="28" dur="1000" fill="hold"/>
                                        <p:tgtEl>
                                          <p:spTgt spid="17"/>
                                        </p:tgtEl>
                                        <p:attrNameLst>
                                          <p:attrName>ppt_h</p:attrName>
                                        </p:attrNameLst>
                                      </p:cBhvr>
                                      <p:tavLst>
                                        <p:tav tm="0">
                                          <p:val>
                                            <p:strVal val="#ppt_h"/>
                                          </p:val>
                                        </p:tav>
                                        <p:tav tm="100000">
                                          <p:val>
                                            <p:strVal val="#ppt_h"/>
                                          </p:val>
                                        </p:tav>
                                      </p:tavLst>
                                    </p:anim>
                                    <p:animEffect transition="in" filter="fade">
                                      <p:cBhvr>
                                        <p:cTn id="2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Transverse </a:t>
            </a:r>
            <a:r>
              <a:rPr lang="en-US" dirty="0" err="1" smtClean="0"/>
              <a:t>SPin</a:t>
            </a:r>
            <a:r>
              <a:rPr lang="en-US" dirty="0" smtClean="0"/>
              <a:t> Structure</a:t>
            </a:r>
            <a:endParaRPr lang="en-US" dirty="0"/>
          </a:p>
        </p:txBody>
      </p:sp>
      <p:sp>
        <p:nvSpPr>
          <p:cNvPr id="3" name="Slide Number Placeholder 2"/>
          <p:cNvSpPr>
            <a:spLocks noGrp="1"/>
          </p:cNvSpPr>
          <p:nvPr>
            <p:ph type="sldNum" sz="quarter" idx="12"/>
          </p:nvPr>
        </p:nvSpPr>
        <p:spPr/>
        <p:txBody>
          <a:bodyPr/>
          <a:lstStyle/>
          <a:p>
            <a:fld id="{E7C2DFF1-6A7E-5841-980E-96BA788216E4}" type="slidenum">
              <a:rPr lang="en-US" smtClean="0"/>
              <a:pPr/>
              <a:t>11</a:t>
            </a:fld>
            <a:endParaRPr lang="en-US"/>
          </a:p>
        </p:txBody>
      </p:sp>
      <p:pic>
        <p:nvPicPr>
          <p:cNvPr id="4" name="Picture 4"/>
          <p:cNvPicPr>
            <a:picLocks noChangeAspect="1" noChangeArrowheads="1"/>
          </p:cNvPicPr>
          <p:nvPr/>
        </p:nvPicPr>
        <p:blipFill>
          <a:blip r:embed="rId2"/>
          <a:srcRect/>
          <a:stretch>
            <a:fillRect/>
          </a:stretch>
        </p:blipFill>
        <p:spPr bwMode="auto">
          <a:xfrm>
            <a:off x="1052513" y="844233"/>
            <a:ext cx="7196137" cy="4779962"/>
          </a:xfrm>
          <a:prstGeom prst="rect">
            <a:avLst/>
          </a:prstGeom>
          <a:noFill/>
          <a:ln w="9525">
            <a:noFill/>
            <a:miter lim="800000"/>
            <a:headEnd/>
            <a:tailEnd/>
          </a:ln>
        </p:spPr>
      </p:pic>
      <p:sp>
        <p:nvSpPr>
          <p:cNvPr id="5" name="Date Placeholder 4"/>
          <p:cNvSpPr>
            <a:spLocks noGrp="1"/>
          </p:cNvSpPr>
          <p:nvPr>
            <p:ph type="dt" sz="half" idx="10"/>
          </p:nvPr>
        </p:nvSpPr>
        <p:spPr/>
        <p:txBody>
          <a:bodyPr/>
          <a:lstStyle/>
          <a:p>
            <a:r>
              <a:rPr lang="en-US" smtClean="0"/>
              <a:t>E.C. Aschenauer</a:t>
            </a:r>
            <a:endParaRPr lang="en-US"/>
          </a:p>
        </p:txBody>
      </p:sp>
      <p:sp>
        <p:nvSpPr>
          <p:cNvPr id="7" name="Footer Placeholder 6"/>
          <p:cNvSpPr>
            <a:spLocks noGrp="1"/>
          </p:cNvSpPr>
          <p:nvPr>
            <p:ph type="ftr" sz="quarter" idx="11"/>
          </p:nvPr>
        </p:nvSpPr>
        <p:spPr/>
        <p:txBody>
          <a:bodyPr/>
          <a:lstStyle/>
          <a:p>
            <a:r>
              <a:rPr lang="en-US" smtClean="0"/>
              <a:t>RHIC PAC, June  2014</a:t>
            </a:r>
            <a:endParaRPr lang="en-US"/>
          </a:p>
        </p:txBody>
      </p:sp>
    </p:spTree>
    <p:extLst>
      <p:ext uri="{BB962C8B-B14F-4D97-AF65-F5344CB8AC3E}">
        <p14:creationId xmlns:p14="http://schemas.microsoft.com/office/powerpoint/2010/main" val="1457056980"/>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E.C. Aschenauer</a:t>
            </a:r>
            <a:endParaRPr lang="en-US"/>
          </a:p>
        </p:txBody>
      </p:sp>
      <p:sp>
        <p:nvSpPr>
          <p:cNvPr id="6" name="Footer Placeholder 5"/>
          <p:cNvSpPr>
            <a:spLocks noGrp="1"/>
          </p:cNvSpPr>
          <p:nvPr>
            <p:ph type="ftr" sz="quarter" idx="11"/>
          </p:nvPr>
        </p:nvSpPr>
        <p:spPr/>
        <p:txBody>
          <a:bodyPr/>
          <a:lstStyle/>
          <a:p>
            <a:r>
              <a:rPr lang="en-US" smtClean="0"/>
              <a:t>RHIC PAC, June  2014</a:t>
            </a:r>
            <a:endParaRPr lang="en-US" dirty="0"/>
          </a:p>
        </p:txBody>
      </p:sp>
      <p:sp>
        <p:nvSpPr>
          <p:cNvPr id="2" name="Title 1"/>
          <p:cNvSpPr>
            <a:spLocks noGrp="1"/>
          </p:cNvSpPr>
          <p:nvPr>
            <p:ph type="title"/>
          </p:nvPr>
        </p:nvSpPr>
        <p:spPr>
          <a:xfrm>
            <a:off x="-254000" y="20320"/>
            <a:ext cx="9398000" cy="477520"/>
          </a:xfrm>
        </p:spPr>
        <p:txBody>
          <a:bodyPr/>
          <a:lstStyle/>
          <a:p>
            <a:r>
              <a:rPr lang="en-US" sz="2200" dirty="0" smtClean="0"/>
              <a:t>New </a:t>
            </a:r>
            <a:r>
              <a:rPr lang="en-US" sz="2200" dirty="0"/>
              <a:t>puzzles in forward </a:t>
            </a:r>
            <a:r>
              <a:rPr lang="en-US" sz="2200" dirty="0" smtClean="0"/>
              <a:t>physics: </a:t>
            </a:r>
            <a:r>
              <a:rPr lang="en-US" sz="2200" dirty="0"/>
              <a:t>large </a:t>
            </a:r>
            <a:r>
              <a:rPr lang="en-US" sz="2200" dirty="0" smtClean="0"/>
              <a:t>A</a:t>
            </a:r>
            <a:r>
              <a:rPr lang="en-US" sz="2200" baseline="-25000" dirty="0" smtClean="0"/>
              <a:t>N</a:t>
            </a:r>
            <a:r>
              <a:rPr lang="en-US" sz="2200" dirty="0" smtClean="0"/>
              <a:t> </a:t>
            </a:r>
            <a:r>
              <a:rPr lang="en-US" sz="2200" dirty="0"/>
              <a:t>at </a:t>
            </a:r>
            <a:r>
              <a:rPr lang="en-US" sz="2200" dirty="0" smtClean="0"/>
              <a:t>high √</a:t>
            </a:r>
            <a:r>
              <a:rPr lang="en-US" sz="2200" cap="none" dirty="0" smtClean="0"/>
              <a:t>s</a:t>
            </a:r>
            <a:r>
              <a:rPr lang="en-US" sz="2200" dirty="0" smtClean="0"/>
              <a:t> </a:t>
            </a:r>
            <a:endParaRPr lang="en-US" sz="2200" dirty="0"/>
          </a:p>
        </p:txBody>
      </p:sp>
      <p:sp>
        <p:nvSpPr>
          <p:cNvPr id="5" name="Slide Number Placeholder 4"/>
          <p:cNvSpPr>
            <a:spLocks noGrp="1"/>
          </p:cNvSpPr>
          <p:nvPr>
            <p:ph type="sldNum" sz="quarter" idx="12"/>
          </p:nvPr>
        </p:nvSpPr>
        <p:spPr/>
        <p:txBody>
          <a:bodyPr/>
          <a:lstStyle/>
          <a:p>
            <a:fld id="{5CB51F1B-CFB1-C34C-B14F-6886EAB095EE}" type="slidenum">
              <a:rPr lang="en-US" smtClean="0"/>
              <a:pPr/>
              <a:t>12</a:t>
            </a:fld>
            <a:endParaRPr lang="en-US"/>
          </a:p>
        </p:txBody>
      </p:sp>
      <p:grpSp>
        <p:nvGrpSpPr>
          <p:cNvPr id="8" name="Group 7"/>
          <p:cNvGrpSpPr/>
          <p:nvPr/>
        </p:nvGrpSpPr>
        <p:grpSpPr>
          <a:xfrm>
            <a:off x="4529667" y="461700"/>
            <a:ext cx="4318000" cy="3095591"/>
            <a:chOff x="0" y="482867"/>
            <a:chExt cx="4318000" cy="3095591"/>
          </a:xfrm>
        </p:grpSpPr>
        <p:pic>
          <p:nvPicPr>
            <p:cNvPr id="26" name="Picture 25"/>
            <p:cNvPicPr>
              <a:picLocks noChangeAspect="1"/>
            </p:cNvPicPr>
            <p:nvPr/>
          </p:nvPicPr>
          <p:blipFill rotWithShape="1">
            <a:blip r:embed="rId2">
              <a:extLst>
                <a:ext uri="{28A0092B-C50C-407E-A947-70E740481C1C}">
                  <a14:useLocalDpi xmlns:a14="http://schemas.microsoft.com/office/drawing/2010/main" val="0"/>
                </a:ext>
              </a:extLst>
            </a:blip>
            <a:srcRect t="3874" r="8009"/>
            <a:stretch/>
          </p:blipFill>
          <p:spPr>
            <a:xfrm>
              <a:off x="0" y="482867"/>
              <a:ext cx="4318000" cy="3095591"/>
            </a:xfrm>
            <a:prstGeom prst="rect">
              <a:avLst/>
            </a:prstGeom>
          </p:spPr>
        </p:pic>
        <p:grpSp>
          <p:nvGrpSpPr>
            <p:cNvPr id="11" name="Group 11"/>
            <p:cNvGrpSpPr>
              <a:grpSpLocks noChangeAspect="1"/>
            </p:cNvGrpSpPr>
            <p:nvPr/>
          </p:nvGrpSpPr>
          <p:grpSpPr bwMode="auto">
            <a:xfrm>
              <a:off x="2469456" y="2165666"/>
              <a:ext cx="1706562" cy="854074"/>
              <a:chOff x="3582138" y="1828800"/>
              <a:chExt cx="3961662" cy="2288122"/>
            </a:xfrm>
          </p:grpSpPr>
          <p:cxnSp>
            <p:nvCxnSpPr>
              <p:cNvPr id="12" name="Straight Connector 11"/>
              <p:cNvCxnSpPr/>
              <p:nvPr/>
            </p:nvCxnSpPr>
            <p:spPr>
              <a:xfrm flipV="1">
                <a:off x="4573474" y="2007427"/>
                <a:ext cx="1522017" cy="1297171"/>
              </a:xfrm>
              <a:prstGeom prst="line">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6200000" flipV="1">
                <a:off x="3543884" y="3430061"/>
                <a:ext cx="1373722"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116501" y="3002632"/>
                <a:ext cx="228487" cy="990954"/>
              </a:xfrm>
              <a:prstGeom prst="ellipse">
                <a:avLst/>
              </a:prstGeom>
              <a:gradFill>
                <a:gsLst>
                  <a:gs pos="0">
                    <a:schemeClr val="bg1"/>
                  </a:gs>
                  <a:gs pos="100000">
                    <a:schemeClr val="accent6">
                      <a:lumMod val="7500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p:nvPr/>
            </p:nvSpPr>
            <p:spPr>
              <a:xfrm>
                <a:off x="4875666" y="2666645"/>
                <a:ext cx="228487" cy="990951"/>
              </a:xfrm>
              <a:prstGeom prst="ellipse">
                <a:avLst/>
              </a:prstGeom>
              <a:gradFill>
                <a:gsLst>
                  <a:gs pos="0">
                    <a:schemeClr val="bg1"/>
                  </a:gs>
                  <a:gs pos="100000">
                    <a:schemeClr val="accent6">
                      <a:lumMod val="7500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6" name="Straight Connector 15"/>
              <p:cNvCxnSpPr/>
              <p:nvPr/>
            </p:nvCxnSpPr>
            <p:spPr>
              <a:xfrm flipV="1">
                <a:off x="3582138" y="1828800"/>
                <a:ext cx="3961662" cy="19819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573474" y="2496525"/>
                <a:ext cx="2741839" cy="837843"/>
              </a:xfrm>
              <a:prstGeom prst="line">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TextBox 18"/>
              <p:cNvSpPr txBox="1">
                <a:spLocks noChangeArrowheads="1"/>
              </p:cNvSpPr>
              <p:nvPr/>
            </p:nvSpPr>
            <p:spPr bwMode="auto">
              <a:xfrm>
                <a:off x="4754641" y="2021117"/>
                <a:ext cx="986702" cy="742099"/>
              </a:xfrm>
              <a:prstGeom prst="rect">
                <a:avLst/>
              </a:prstGeom>
              <a:noFill/>
              <a:ln w="9525">
                <a:noFill/>
                <a:miter lim="800000"/>
                <a:headEnd/>
                <a:tailEnd/>
              </a:ln>
            </p:spPr>
            <p:txBody>
              <a:bodyPr wrap="none">
                <a:prstTxWarp prst="textNoShape">
                  <a:avLst/>
                </a:prstTxWarp>
                <a:spAutoFit/>
              </a:bodyPr>
              <a:lstStyle/>
              <a:p>
                <a:r>
                  <a:rPr lang="en-US" sz="1200" dirty="0">
                    <a:latin typeface="Calibri" charset="0"/>
                  </a:rPr>
                  <a:t>Left</a:t>
                </a:r>
              </a:p>
            </p:txBody>
          </p:sp>
          <p:sp>
            <p:nvSpPr>
              <p:cNvPr id="19" name="TextBox 19"/>
              <p:cNvSpPr txBox="1">
                <a:spLocks noChangeArrowheads="1"/>
              </p:cNvSpPr>
              <p:nvPr/>
            </p:nvSpPr>
            <p:spPr bwMode="auto">
              <a:xfrm>
                <a:off x="5221387" y="2813585"/>
                <a:ext cx="1202711" cy="742099"/>
              </a:xfrm>
              <a:prstGeom prst="rect">
                <a:avLst/>
              </a:prstGeom>
              <a:noFill/>
              <a:ln w="9525">
                <a:noFill/>
                <a:miter lim="800000"/>
                <a:headEnd/>
                <a:tailEnd/>
              </a:ln>
            </p:spPr>
            <p:txBody>
              <a:bodyPr wrap="none">
                <a:prstTxWarp prst="textNoShape">
                  <a:avLst/>
                </a:prstTxWarp>
                <a:spAutoFit/>
              </a:bodyPr>
              <a:lstStyle/>
              <a:p>
                <a:r>
                  <a:rPr lang="en-US" sz="1200" dirty="0" smtClean="0">
                    <a:solidFill>
                      <a:srgbClr val="000000"/>
                    </a:solidFill>
                    <a:latin typeface="Calibri" charset="0"/>
                  </a:rPr>
                  <a:t>Right</a:t>
                </a:r>
                <a:endParaRPr lang="en-US" sz="1200" dirty="0">
                  <a:solidFill>
                    <a:srgbClr val="000000"/>
                  </a:solidFill>
                  <a:latin typeface="Calibri" charset="0"/>
                </a:endParaRPr>
              </a:p>
            </p:txBody>
          </p:sp>
        </p:grpSp>
      </p:grpSp>
      <p:sp>
        <p:nvSpPr>
          <p:cNvPr id="27" name="TextBox 54"/>
          <p:cNvSpPr txBox="1">
            <a:spLocks noChangeArrowheads="1"/>
          </p:cNvSpPr>
          <p:nvPr/>
        </p:nvSpPr>
        <p:spPr bwMode="auto">
          <a:xfrm>
            <a:off x="399646" y="564835"/>
            <a:ext cx="3668035" cy="2862322"/>
          </a:xfrm>
          <a:prstGeom prst="rect">
            <a:avLst/>
          </a:prstGeom>
          <a:solidFill>
            <a:srgbClr val="E6E6E6"/>
          </a:solidFill>
          <a:ln w="9525">
            <a:noFill/>
            <a:miter lim="800000"/>
            <a:headEnd/>
            <a:tailEnd/>
          </a:ln>
          <a:effectLst>
            <a:glow rad="101600">
              <a:schemeClr val="tx1">
                <a:lumMod val="65000"/>
                <a:alpha val="75000"/>
              </a:schemeClr>
            </a:glow>
          </a:effectLst>
          <a:scene3d>
            <a:camera prst="orthographicFront"/>
            <a:lightRig rig="threePt" dir="t"/>
          </a:scene3d>
          <a:sp3d>
            <a:bevelT w="114300" prst="artDeco"/>
            <a:bevelB w="114300" prst="artDeco"/>
          </a:sp3d>
        </p:spPr>
        <p:txBody>
          <a:bodyPr wrap="none">
            <a:prstTxWarp prst="textNoShape">
              <a:avLst/>
            </a:prstTxWarp>
            <a:spAutoFit/>
          </a:bodyPr>
          <a:lstStyle/>
          <a:p>
            <a:pPr algn="ctr"/>
            <a:r>
              <a:rPr lang="en-US" sz="1500" b="1" dirty="0">
                <a:solidFill>
                  <a:srgbClr val="322F31"/>
                </a:solidFill>
                <a:ea typeface="Comic Sans MS" charset="0"/>
                <a:cs typeface="Comic Sans MS" charset="0"/>
              </a:rPr>
              <a:t>Big single spin asymmetries in </a:t>
            </a:r>
            <a:r>
              <a:rPr lang="en-US" sz="1500" b="1" dirty="0" err="1">
                <a:solidFill>
                  <a:srgbClr val="322F31"/>
                </a:solidFill>
                <a:ea typeface="Comic Sans MS" charset="0"/>
                <a:cs typeface="Comic Sans MS" charset="0"/>
              </a:rPr>
              <a:t>p</a:t>
            </a:r>
            <a:r>
              <a:rPr lang="en-US" sz="1500" b="1" dirty="0" err="1">
                <a:solidFill>
                  <a:srgbClr val="322F31"/>
                </a:solidFill>
                <a:latin typeface="Wingdings" charset="2"/>
                <a:ea typeface="Wingdings" charset="2"/>
                <a:cs typeface="Wingdings" charset="2"/>
              </a:rPr>
              <a:t></a:t>
            </a:r>
            <a:r>
              <a:rPr lang="en-US" sz="1500" b="1" dirty="0" err="1">
                <a:solidFill>
                  <a:srgbClr val="322F31"/>
                </a:solidFill>
                <a:ea typeface="Comic Sans MS" charset="0"/>
                <a:cs typeface="Comic Sans MS" charset="0"/>
              </a:rPr>
              <a:t>p</a:t>
            </a:r>
            <a:r>
              <a:rPr lang="en-US" sz="1500" b="1" dirty="0">
                <a:solidFill>
                  <a:srgbClr val="322F31"/>
                </a:solidFill>
                <a:ea typeface="Comic Sans MS" charset="0"/>
                <a:cs typeface="Comic Sans MS" charset="0"/>
              </a:rPr>
              <a:t> !!</a:t>
            </a:r>
          </a:p>
          <a:p>
            <a:pPr algn="ctr"/>
            <a:endParaRPr lang="en-US" altLang="ja-JP" sz="1500" b="1" dirty="0">
              <a:solidFill>
                <a:srgbClr val="000000"/>
              </a:solidFill>
              <a:ea typeface="Comic Sans MS" charset="0"/>
              <a:cs typeface="Comic Sans MS" charset="0"/>
            </a:endParaRPr>
          </a:p>
          <a:p>
            <a:pPr algn="ctr"/>
            <a:r>
              <a:rPr lang="en-US" altLang="ja-JP" sz="1500" b="1" dirty="0">
                <a:solidFill>
                  <a:srgbClr val="FF66FF"/>
                </a:solidFill>
                <a:ea typeface="Comic Sans MS" charset="0"/>
                <a:cs typeface="Comic Sans MS" charset="0"/>
              </a:rPr>
              <a:t>Naive </a:t>
            </a:r>
            <a:r>
              <a:rPr lang="en-US" altLang="ja-JP" sz="1500" b="1" dirty="0" err="1">
                <a:solidFill>
                  <a:srgbClr val="FF66FF"/>
                </a:solidFill>
                <a:ea typeface="Comic Sans MS" charset="0"/>
                <a:cs typeface="Comic Sans MS" charset="0"/>
              </a:rPr>
              <a:t>pQCD</a:t>
            </a:r>
            <a:r>
              <a:rPr lang="en-US" altLang="ja-JP" sz="1500" b="1" dirty="0">
                <a:solidFill>
                  <a:srgbClr val="FF66FF"/>
                </a:solidFill>
                <a:ea typeface="Comic Sans MS" charset="0"/>
                <a:cs typeface="Comic Sans MS" charset="0"/>
              </a:rPr>
              <a:t> (in a collinear picture) </a:t>
            </a:r>
          </a:p>
          <a:p>
            <a:pPr algn="ctr"/>
            <a:r>
              <a:rPr lang="en-US" altLang="ja-JP" sz="1500" b="1" dirty="0">
                <a:solidFill>
                  <a:srgbClr val="FF66FF"/>
                </a:solidFill>
                <a:ea typeface="Comic Sans MS" charset="0"/>
                <a:cs typeface="Comic Sans MS" charset="0"/>
              </a:rPr>
              <a:t>predicts A</a:t>
            </a:r>
            <a:r>
              <a:rPr lang="en-US" altLang="ja-JP" sz="1500" b="1" baseline="-25000" dirty="0">
                <a:solidFill>
                  <a:srgbClr val="FF66FF"/>
                </a:solidFill>
                <a:ea typeface="Comic Sans MS" charset="0"/>
                <a:cs typeface="Comic Sans MS" charset="0"/>
              </a:rPr>
              <a:t>N </a:t>
            </a:r>
            <a:r>
              <a:rPr lang="en-US" altLang="ja-JP" sz="1500" b="1" dirty="0">
                <a:solidFill>
                  <a:srgbClr val="FF66FF"/>
                </a:solidFill>
                <a:ea typeface="Comic Sans MS" charset="0"/>
                <a:cs typeface="Comic Sans MS" charset="0"/>
              </a:rPr>
              <a:t>~ </a:t>
            </a:r>
            <a:r>
              <a:rPr lang="en-US" altLang="ja-JP" sz="1500" b="1" dirty="0" err="1">
                <a:solidFill>
                  <a:srgbClr val="FF66FF"/>
                </a:solidFill>
                <a:latin typeface="Symbol" charset="2"/>
                <a:ea typeface="Symbol" charset="2"/>
                <a:cs typeface="Symbol" charset="2"/>
              </a:rPr>
              <a:t>a</a:t>
            </a:r>
            <a:r>
              <a:rPr lang="en-US" altLang="ja-JP" sz="1500" b="1" baseline="-25000" dirty="0" err="1">
                <a:solidFill>
                  <a:srgbClr val="FF66FF"/>
                </a:solidFill>
                <a:ea typeface="Comic Sans MS" charset="0"/>
                <a:cs typeface="Comic Sans MS" charset="0"/>
              </a:rPr>
              <a:t>s</a:t>
            </a:r>
            <a:r>
              <a:rPr lang="en-US" altLang="ja-JP" sz="1500" b="1" dirty="0" err="1">
                <a:solidFill>
                  <a:srgbClr val="FF66FF"/>
                </a:solidFill>
                <a:ea typeface="Comic Sans MS" charset="0"/>
                <a:cs typeface="Comic Sans MS" charset="0"/>
              </a:rPr>
              <a:t>m</a:t>
            </a:r>
            <a:r>
              <a:rPr lang="en-US" altLang="ja-JP" sz="1500" b="1" baseline="-25000" dirty="0" err="1">
                <a:solidFill>
                  <a:srgbClr val="FF66FF"/>
                </a:solidFill>
                <a:ea typeface="Comic Sans MS" charset="0"/>
                <a:cs typeface="Comic Sans MS" charset="0"/>
              </a:rPr>
              <a:t>q</a:t>
            </a:r>
            <a:r>
              <a:rPr lang="en-US" altLang="ja-JP" sz="1500" b="1" dirty="0">
                <a:solidFill>
                  <a:srgbClr val="FF66FF"/>
                </a:solidFill>
                <a:ea typeface="Comic Sans MS" charset="0"/>
                <a:cs typeface="Comic Sans MS" charset="0"/>
              </a:rPr>
              <a:t>/</a:t>
            </a:r>
            <a:r>
              <a:rPr lang="en-US" altLang="ja-JP" sz="1500" b="1" dirty="0" err="1">
                <a:solidFill>
                  <a:srgbClr val="FF66FF"/>
                </a:solidFill>
                <a:ea typeface="Comic Sans MS" charset="0"/>
                <a:cs typeface="Comic Sans MS" charset="0"/>
              </a:rPr>
              <a:t>sqrt</a:t>
            </a:r>
            <a:r>
              <a:rPr lang="en-US" altLang="ja-JP" sz="1500" b="1" dirty="0">
                <a:solidFill>
                  <a:srgbClr val="FF66FF"/>
                </a:solidFill>
                <a:ea typeface="Comic Sans MS" charset="0"/>
                <a:cs typeface="Comic Sans MS" charset="0"/>
              </a:rPr>
              <a:t>(s) ~ </a:t>
            </a:r>
            <a:r>
              <a:rPr lang="en-US" altLang="ja-JP" sz="1500" b="1" dirty="0" smtClean="0">
                <a:solidFill>
                  <a:srgbClr val="FF66FF"/>
                </a:solidFill>
                <a:ea typeface="Comic Sans MS" charset="0"/>
                <a:cs typeface="Comic Sans MS" charset="0"/>
              </a:rPr>
              <a:t>0</a:t>
            </a:r>
          </a:p>
          <a:p>
            <a:pPr algn="ctr"/>
            <a:endParaRPr lang="en-US" sz="1500" b="1" dirty="0">
              <a:solidFill>
                <a:schemeClr val="bg1"/>
              </a:solidFill>
              <a:ea typeface="Comic Sans MS" charset="0"/>
              <a:cs typeface="Comic Sans MS" charset="0"/>
            </a:endParaRPr>
          </a:p>
          <a:p>
            <a:pPr algn="ctr"/>
            <a:r>
              <a:rPr lang="en-US" sz="1500" dirty="0">
                <a:solidFill>
                  <a:srgbClr val="0000FF"/>
                </a:solidFill>
                <a:ea typeface="Comic Sans MS" charset="0"/>
                <a:cs typeface="Comic Sans MS" charset="0"/>
              </a:rPr>
              <a:t>Do they survive at high √s ? </a:t>
            </a:r>
            <a:r>
              <a:rPr lang="en-US" sz="1500" dirty="0" smtClean="0">
                <a:solidFill>
                  <a:srgbClr val="EA157A"/>
                </a:solidFill>
                <a:ea typeface="Comic Sans MS" charset="0"/>
                <a:cs typeface="Comic Sans MS" charset="0"/>
              </a:rPr>
              <a:t>YES</a:t>
            </a:r>
            <a:endParaRPr lang="en-US" sz="1500" dirty="0">
              <a:solidFill>
                <a:srgbClr val="0000FF"/>
              </a:solidFill>
              <a:ea typeface="Comic Sans MS" charset="0"/>
              <a:cs typeface="Comic Sans MS" charset="0"/>
            </a:endParaRPr>
          </a:p>
          <a:p>
            <a:pPr algn="ctr"/>
            <a:r>
              <a:rPr lang="en-US" sz="1500" dirty="0">
                <a:solidFill>
                  <a:srgbClr val="0000FF"/>
                </a:solidFill>
                <a:ea typeface="Comic Sans MS" charset="0"/>
                <a:cs typeface="Comic Sans MS" charset="0"/>
              </a:rPr>
              <a:t>Is </a:t>
            </a:r>
            <a:r>
              <a:rPr lang="en-US" sz="1500" dirty="0" smtClean="0">
                <a:solidFill>
                  <a:srgbClr val="0000FF"/>
                </a:solidFill>
                <a:ea typeface="Comic Sans MS" charset="0"/>
                <a:cs typeface="Comic Sans MS" charset="0"/>
              </a:rPr>
              <a:t>observed </a:t>
            </a:r>
            <a:r>
              <a:rPr lang="en-US" sz="1500" dirty="0" err="1" smtClean="0">
                <a:solidFill>
                  <a:srgbClr val="0000FF"/>
                </a:solidFill>
                <a:ea typeface="Comic Sans MS" charset="0"/>
                <a:cs typeface="Comic Sans MS" charset="0"/>
              </a:rPr>
              <a:t>p</a:t>
            </a:r>
            <a:r>
              <a:rPr lang="en-US" sz="1500" baseline="-25000" dirty="0" err="1" smtClean="0">
                <a:solidFill>
                  <a:srgbClr val="0000FF"/>
                </a:solidFill>
                <a:ea typeface="Comic Sans MS" charset="0"/>
                <a:cs typeface="Comic Sans MS" charset="0"/>
              </a:rPr>
              <a:t>t</a:t>
            </a:r>
            <a:r>
              <a:rPr lang="en-US" sz="1500" dirty="0" smtClean="0">
                <a:solidFill>
                  <a:srgbClr val="0000FF"/>
                </a:solidFill>
                <a:ea typeface="Comic Sans MS" charset="0"/>
                <a:cs typeface="Comic Sans MS" charset="0"/>
              </a:rPr>
              <a:t> </a:t>
            </a:r>
            <a:r>
              <a:rPr lang="en-US" sz="1500" dirty="0">
                <a:solidFill>
                  <a:srgbClr val="0000FF"/>
                </a:solidFill>
                <a:ea typeface="Comic Sans MS" charset="0"/>
                <a:cs typeface="Comic Sans MS" charset="0"/>
              </a:rPr>
              <a:t>dependence as </a:t>
            </a:r>
            <a:r>
              <a:rPr lang="en-US" sz="1500" dirty="0" smtClean="0">
                <a:solidFill>
                  <a:srgbClr val="0000FF"/>
                </a:solidFill>
                <a:ea typeface="Comic Sans MS" charset="0"/>
                <a:cs typeface="Comic Sans MS" charset="0"/>
              </a:rPr>
              <a:t>naively</a:t>
            </a:r>
          </a:p>
          <a:p>
            <a:pPr algn="ctr"/>
            <a:r>
              <a:rPr lang="en-US" sz="1500" dirty="0" smtClean="0">
                <a:solidFill>
                  <a:srgbClr val="0000FF"/>
                </a:solidFill>
                <a:ea typeface="Comic Sans MS" charset="0"/>
                <a:cs typeface="Comic Sans MS" charset="0"/>
              </a:rPr>
              <a:t>expected from </a:t>
            </a:r>
            <a:r>
              <a:rPr lang="en-US" sz="1500" dirty="0">
                <a:solidFill>
                  <a:srgbClr val="0000FF"/>
                </a:solidFill>
                <a:ea typeface="Comic Sans MS" charset="0"/>
                <a:cs typeface="Comic Sans MS" charset="0"/>
              </a:rPr>
              <a:t>p-QCD? </a:t>
            </a:r>
            <a:r>
              <a:rPr lang="en-US" sz="1500" dirty="0">
                <a:solidFill>
                  <a:srgbClr val="FF0000"/>
                </a:solidFill>
                <a:ea typeface="Comic Sans MS" charset="0"/>
                <a:cs typeface="Comic Sans MS" charset="0"/>
              </a:rPr>
              <a:t>NO</a:t>
            </a:r>
          </a:p>
          <a:p>
            <a:pPr algn="ctr"/>
            <a:endParaRPr lang="en-US" sz="1500" b="1" dirty="0" smtClean="0">
              <a:ea typeface="Comic Sans MS" charset="0"/>
              <a:cs typeface="Comic Sans MS" charset="0"/>
            </a:endParaRPr>
          </a:p>
          <a:p>
            <a:pPr algn="ctr"/>
            <a:r>
              <a:rPr lang="en-US" sz="1500" b="1" dirty="0" smtClean="0">
                <a:ea typeface="Comic Sans MS" charset="0"/>
                <a:cs typeface="Comic Sans MS" charset="0"/>
              </a:rPr>
              <a:t>What </a:t>
            </a:r>
            <a:r>
              <a:rPr lang="en-US" sz="1500" b="1" dirty="0">
                <a:ea typeface="Comic Sans MS" charset="0"/>
                <a:cs typeface="Comic Sans MS" charset="0"/>
              </a:rPr>
              <a:t>is the underlying process</a:t>
            </a:r>
            <a:r>
              <a:rPr lang="en-US" sz="1500" b="1" dirty="0" smtClean="0">
                <a:ea typeface="Comic Sans MS" charset="0"/>
                <a:cs typeface="Comic Sans MS" charset="0"/>
              </a:rPr>
              <a:t>?</a:t>
            </a:r>
          </a:p>
          <a:p>
            <a:pPr algn="ctr"/>
            <a:r>
              <a:rPr lang="en-US" sz="1500" b="1" dirty="0" err="1" smtClean="0">
                <a:ea typeface="Comic Sans MS" charset="0"/>
                <a:cs typeface="Comic Sans MS" charset="0"/>
              </a:rPr>
              <a:t>Sivers</a:t>
            </a:r>
            <a:r>
              <a:rPr lang="en-US" sz="1500" b="1" dirty="0" smtClean="0">
                <a:ea typeface="Comic Sans MS" charset="0"/>
                <a:cs typeface="Comic Sans MS" charset="0"/>
              </a:rPr>
              <a:t> / Twist-3 or Collins or ..</a:t>
            </a:r>
            <a:endParaRPr lang="en-US" sz="1500" dirty="0">
              <a:solidFill>
                <a:srgbClr val="FF00FF"/>
              </a:solidFill>
              <a:ea typeface="Comic Sans MS" charset="0"/>
              <a:cs typeface="Comic Sans MS" charset="0"/>
            </a:endParaRPr>
          </a:p>
          <a:p>
            <a:pPr algn="ctr"/>
            <a:r>
              <a:rPr lang="en-US" sz="1500" b="1" dirty="0" smtClean="0">
                <a:solidFill>
                  <a:srgbClr val="FF00FF"/>
                </a:solidFill>
                <a:ea typeface="Comic Sans MS" charset="0"/>
                <a:cs typeface="Comic Sans MS" charset="0"/>
              </a:rPr>
              <a:t>many new results</a:t>
            </a:r>
            <a:endParaRPr lang="en-US" sz="1500" b="1" dirty="0" smtClean="0">
              <a:ea typeface="Comic Sans MS" charset="0"/>
              <a:cs typeface="Comic Sans MS" charset="0"/>
            </a:endParaRPr>
          </a:p>
        </p:txBody>
      </p:sp>
      <p:pic>
        <p:nvPicPr>
          <p:cNvPr id="23"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53584" y="3619729"/>
            <a:ext cx="6877963" cy="3259437"/>
          </a:xfrm>
          <a:prstGeom prst="rect">
            <a:avLst/>
          </a:prstGeom>
          <a:noFill/>
          <a:ln w="9525">
            <a:noFill/>
            <a:miter lim="800000"/>
            <a:headEnd/>
            <a:tailEnd/>
          </a:ln>
        </p:spPr>
      </p:pic>
      <p:pic>
        <p:nvPicPr>
          <p:cNvPr id="29" name="Picture 28"/>
          <p:cNvPicPr/>
          <p:nvPr/>
        </p:nvPicPr>
        <p:blipFill>
          <a:blip r:embed="rId4"/>
          <a:srcRect/>
          <a:stretch>
            <a:fillRect/>
          </a:stretch>
        </p:blipFill>
        <p:spPr bwMode="auto">
          <a:xfrm>
            <a:off x="415397" y="3687233"/>
            <a:ext cx="4419599" cy="3170767"/>
          </a:xfrm>
          <a:prstGeom prst="rect">
            <a:avLst/>
          </a:prstGeom>
          <a:noFill/>
          <a:ln w="9525">
            <a:noFill/>
            <a:miter lim="800000"/>
            <a:headEnd/>
            <a:tailEnd/>
          </a:ln>
        </p:spPr>
      </p:pic>
      <p:pic>
        <p:nvPicPr>
          <p:cNvPr id="62" name="Picture 61"/>
          <p:cNvPicPr>
            <a:picLocks noChangeAspect="1"/>
          </p:cNvPicPr>
          <p:nvPr/>
        </p:nvPicPr>
        <p:blipFill>
          <a:blip r:embed="rId5"/>
          <a:stretch>
            <a:fillRect/>
          </a:stretch>
        </p:blipFill>
        <p:spPr>
          <a:xfrm>
            <a:off x="5838745" y="3707618"/>
            <a:ext cx="2850169" cy="2885796"/>
          </a:xfrm>
          <a:prstGeom prst="rect">
            <a:avLst/>
          </a:prstGeom>
        </p:spPr>
      </p:pic>
    </p:spTree>
    <p:extLst>
      <p:ext uri="{BB962C8B-B14F-4D97-AF65-F5344CB8AC3E}">
        <p14:creationId xmlns:p14="http://schemas.microsoft.com/office/powerpoint/2010/main" val="1553522781"/>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par>
                                <p:cTn id="7" presetID="16" presetClass="entr" presetSubtype="21" fill="hold" nodeType="withEffect">
                                  <p:stCondLst>
                                    <p:cond delay="0"/>
                                  </p:stCondLst>
                                  <p:childTnLst>
                                    <p:set>
                                      <p:cBhvr>
                                        <p:cTn id="8" dur="1" fill="hold">
                                          <p:stCondLst>
                                            <p:cond delay="0"/>
                                          </p:stCondLst>
                                        </p:cTn>
                                        <p:tgtEl>
                                          <p:spTgt spid="27">
                                            <p:txEl>
                                              <p:pRg st="5" end="5"/>
                                            </p:txEl>
                                          </p:spTgt>
                                        </p:tgtEl>
                                        <p:attrNameLst>
                                          <p:attrName>style.visibility</p:attrName>
                                        </p:attrNameLst>
                                      </p:cBhvr>
                                      <p:to>
                                        <p:strVal val="visible"/>
                                      </p:to>
                                    </p:set>
                                    <p:animEffect transition="in" filter="barn(inVertical)">
                                      <p:cBhvr>
                                        <p:cTn id="9" dur="500"/>
                                        <p:tgtEl>
                                          <p:spTgt spid="27">
                                            <p:txEl>
                                              <p:pRg st="5" end="5"/>
                                            </p:txEl>
                                          </p:spTgt>
                                        </p:tgtEl>
                                      </p:cBhvr>
                                    </p:animEffect>
                                  </p:childTnLst>
                                </p:cTn>
                              </p:par>
                              <p:par>
                                <p:cTn id="10" presetID="16" presetClass="entr" presetSubtype="21"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xEl>
                                              <p:pRg st="6" end="6"/>
                                            </p:txEl>
                                          </p:spTgt>
                                        </p:tgtEl>
                                        <p:attrNameLst>
                                          <p:attrName>style.visibility</p:attrName>
                                        </p:attrNameLst>
                                      </p:cBhvr>
                                      <p:to>
                                        <p:strVal val="visible"/>
                                      </p:to>
                                    </p:set>
                                    <p:animEffect transition="in" filter="barn(inVertical)">
                                      <p:cBhvr>
                                        <p:cTn id="17" dur="500"/>
                                        <p:tgtEl>
                                          <p:spTgt spid="27">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7">
                                            <p:txEl>
                                              <p:pRg st="7" end="7"/>
                                            </p:txEl>
                                          </p:spTgt>
                                        </p:tgtEl>
                                        <p:attrNameLst>
                                          <p:attrName>style.visibility</p:attrName>
                                        </p:attrNameLst>
                                      </p:cBhvr>
                                      <p:to>
                                        <p:strVal val="visible"/>
                                      </p:to>
                                    </p:set>
                                    <p:animEffect transition="in" filter="barn(inVertical)">
                                      <p:cBhvr>
                                        <p:cTn id="22" dur="500"/>
                                        <p:tgtEl>
                                          <p:spTgt spid="27">
                                            <p:txEl>
                                              <p:pRg st="7" end="7"/>
                                            </p:txEl>
                                          </p:spTgt>
                                        </p:tgtEl>
                                      </p:cBhvr>
                                    </p:animEffect>
                                  </p:childTnLst>
                                </p:cTn>
                              </p:par>
                              <p:par>
                                <p:cTn id="23" presetID="55"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1000" fill="hold"/>
                                        <p:tgtEl>
                                          <p:spTgt spid="29"/>
                                        </p:tgtEl>
                                        <p:attrNameLst>
                                          <p:attrName>ppt_w</p:attrName>
                                        </p:attrNameLst>
                                      </p:cBhvr>
                                      <p:tavLst>
                                        <p:tav tm="0">
                                          <p:val>
                                            <p:strVal val="#ppt_w*0.70"/>
                                          </p:val>
                                        </p:tav>
                                        <p:tav tm="100000">
                                          <p:val>
                                            <p:strVal val="#ppt_w"/>
                                          </p:val>
                                        </p:tav>
                                      </p:tavLst>
                                    </p:anim>
                                    <p:anim calcmode="lin" valueType="num">
                                      <p:cBhvr>
                                        <p:cTn id="26" dur="1000" fill="hold"/>
                                        <p:tgtEl>
                                          <p:spTgt spid="29"/>
                                        </p:tgtEl>
                                        <p:attrNameLst>
                                          <p:attrName>ppt_h</p:attrName>
                                        </p:attrNameLst>
                                      </p:cBhvr>
                                      <p:tavLst>
                                        <p:tav tm="0">
                                          <p:val>
                                            <p:strVal val="#ppt_h"/>
                                          </p:val>
                                        </p:tav>
                                        <p:tav tm="100000">
                                          <p:val>
                                            <p:strVal val="#ppt_h"/>
                                          </p:val>
                                        </p:tav>
                                      </p:tavLst>
                                    </p:anim>
                                    <p:animEffect transition="in" filter="fade">
                                      <p:cBhvr>
                                        <p:cTn id="27" dur="10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7">
                                            <p:txEl>
                                              <p:pRg st="9" end="9"/>
                                            </p:txEl>
                                          </p:spTgt>
                                        </p:tgtEl>
                                        <p:attrNameLst>
                                          <p:attrName>style.visibility</p:attrName>
                                        </p:attrNameLst>
                                      </p:cBhvr>
                                      <p:to>
                                        <p:strVal val="visible"/>
                                      </p:to>
                                    </p:set>
                                    <p:animEffect transition="in" filter="barn(inVertical)">
                                      <p:cBhvr>
                                        <p:cTn id="32" dur="500"/>
                                        <p:tgtEl>
                                          <p:spTgt spid="27">
                                            <p:txEl>
                                              <p:pRg st="9" end="9"/>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27">
                                            <p:txEl>
                                              <p:pRg st="10" end="10"/>
                                            </p:txEl>
                                          </p:spTgt>
                                        </p:tgtEl>
                                        <p:attrNameLst>
                                          <p:attrName>style.visibility</p:attrName>
                                        </p:attrNameLst>
                                      </p:cBhvr>
                                      <p:to>
                                        <p:strVal val="visible"/>
                                      </p:to>
                                    </p:set>
                                    <p:animEffect transition="in" filter="barn(inVertical)">
                                      <p:cBhvr>
                                        <p:cTn id="35" dur="500"/>
                                        <p:tgtEl>
                                          <p:spTgt spid="27">
                                            <p:txEl>
                                              <p:pRg st="10" end="10"/>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27">
                                            <p:txEl>
                                              <p:pRg st="11" end="11"/>
                                            </p:txEl>
                                          </p:spTgt>
                                        </p:tgtEl>
                                        <p:attrNameLst>
                                          <p:attrName>style.visibility</p:attrName>
                                        </p:attrNameLst>
                                      </p:cBhvr>
                                      <p:to>
                                        <p:strVal val="visible"/>
                                      </p:to>
                                    </p:set>
                                    <p:animEffect transition="in" filter="barn(inVertical)">
                                      <p:cBhvr>
                                        <p:cTn id="38" dur="500"/>
                                        <p:tgtEl>
                                          <p:spTgt spid="27">
                                            <p:txEl>
                                              <p:pRg st="11" end="11"/>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barn(inVertical)">
                                      <p:cBhvr>
                                        <p:cTn id="41"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lstStyle/>
          <a:p>
            <a:r>
              <a:rPr lang="en-US" dirty="0" smtClean="0"/>
              <a:t>Theory: TMD</a:t>
            </a:r>
            <a:r>
              <a:rPr lang="en-US" cap="none" dirty="0" smtClean="0"/>
              <a:t>s</a:t>
            </a:r>
            <a:r>
              <a:rPr lang="en-US" dirty="0" smtClean="0"/>
              <a:t> vs. Twist-3</a:t>
            </a:r>
            <a:endParaRPr lang="en-US" dirty="0"/>
          </a:p>
        </p:txBody>
      </p:sp>
      <p:sp>
        <p:nvSpPr>
          <p:cNvPr id="23556" name="Slide Number Placeholder 8"/>
          <p:cNvSpPr>
            <a:spLocks noGrp="1"/>
          </p:cNvSpPr>
          <p:nvPr>
            <p:ph type="sldNum" sz="quarter" idx="12"/>
          </p:nvPr>
        </p:nvSpPr>
        <p:spPr/>
        <p:txBody>
          <a:bodyPr/>
          <a:lstStyle/>
          <a:p>
            <a:fld id="{93370F47-C6DD-A04E-B29D-1DE275AF3522}" type="slidenum">
              <a:rPr lang="en-US" smtClean="0"/>
              <a:pPr/>
              <a:t>13</a:t>
            </a:fld>
            <a:endParaRPr lang="en-US"/>
          </a:p>
        </p:txBody>
      </p:sp>
      <p:grpSp>
        <p:nvGrpSpPr>
          <p:cNvPr id="3" name="Group 69"/>
          <p:cNvGrpSpPr>
            <a:grpSpLocks/>
          </p:cNvGrpSpPr>
          <p:nvPr/>
        </p:nvGrpSpPr>
        <p:grpSpPr bwMode="auto">
          <a:xfrm>
            <a:off x="2861365" y="1087572"/>
            <a:ext cx="4038300" cy="2472722"/>
            <a:chOff x="1438711" y="4059469"/>
            <a:chExt cx="4038421" cy="2472405"/>
          </a:xfrm>
        </p:grpSpPr>
        <p:sp>
          <p:nvSpPr>
            <p:cNvPr id="23582" name="TextBox 16"/>
            <p:cNvSpPr txBox="1">
              <a:spLocks noChangeArrowheads="1"/>
            </p:cNvSpPr>
            <p:nvPr/>
          </p:nvSpPr>
          <p:spPr bwMode="auto">
            <a:xfrm>
              <a:off x="3806631" y="6147349"/>
              <a:ext cx="389850" cy="369332"/>
            </a:xfrm>
            <a:prstGeom prst="rect">
              <a:avLst/>
            </a:prstGeom>
            <a:noFill/>
            <a:ln w="9525">
              <a:noFill/>
              <a:miter lim="800000"/>
              <a:headEnd/>
              <a:tailEnd/>
            </a:ln>
          </p:spPr>
          <p:txBody>
            <a:bodyPr wrap="none">
              <a:prstTxWarp prst="textNoShape">
                <a:avLst/>
              </a:prstTxWarp>
              <a:spAutoFit/>
            </a:bodyPr>
            <a:lstStyle/>
            <a:p>
              <a:r>
                <a:rPr lang="en-US" b="1">
                  <a:solidFill>
                    <a:srgbClr val="FF0000"/>
                  </a:solidFill>
                  <a:latin typeface="Comic Sans MS" charset="0"/>
                  <a:ea typeface="Comic Sans MS" charset="0"/>
                  <a:cs typeface="Comic Sans MS" charset="0"/>
                </a:rPr>
                <a:t>Q</a:t>
              </a:r>
            </a:p>
          </p:txBody>
        </p:sp>
        <p:sp>
          <p:nvSpPr>
            <p:cNvPr id="23583" name="TextBox 17"/>
            <p:cNvSpPr txBox="1">
              <a:spLocks noChangeArrowheads="1"/>
            </p:cNvSpPr>
            <p:nvPr/>
          </p:nvSpPr>
          <p:spPr bwMode="auto">
            <a:xfrm>
              <a:off x="1438711" y="6144055"/>
              <a:ext cx="684803" cy="369332"/>
            </a:xfrm>
            <a:prstGeom prst="rect">
              <a:avLst/>
            </a:prstGeom>
            <a:noFill/>
            <a:ln w="9525">
              <a:noFill/>
              <a:miter lim="800000"/>
              <a:headEnd/>
              <a:tailEnd/>
            </a:ln>
          </p:spPr>
          <p:txBody>
            <a:bodyPr wrap="none">
              <a:prstTxWarp prst="textNoShape">
                <a:avLst/>
              </a:prstTxWarp>
              <a:spAutoFit/>
            </a:bodyPr>
            <a:lstStyle/>
            <a:p>
              <a:r>
                <a:rPr lang="en-US" b="1">
                  <a:solidFill>
                    <a:srgbClr val="FF0000"/>
                  </a:solidFill>
                  <a:latin typeface="Symbol" charset="2"/>
                  <a:ea typeface="Symbol" charset="2"/>
                  <a:cs typeface="Symbol" charset="2"/>
                  <a:sym typeface="Mathematica1" charset="0"/>
                </a:rPr>
                <a:t>L</a:t>
              </a:r>
              <a:r>
                <a:rPr lang="en-US" b="1" baseline="-25000">
                  <a:solidFill>
                    <a:srgbClr val="FF0000"/>
                  </a:solidFill>
                  <a:latin typeface="Comic Sans MS" charset="0"/>
                  <a:ea typeface="Comic Sans MS" charset="0"/>
                  <a:cs typeface="Comic Sans MS" charset="0"/>
                  <a:sym typeface="Mathematica1" charset="0"/>
                </a:rPr>
                <a:t>QCD</a:t>
              </a:r>
              <a:endParaRPr lang="en-US" b="1" baseline="-25000">
                <a:solidFill>
                  <a:srgbClr val="FF0000"/>
                </a:solidFill>
                <a:latin typeface="Comic Sans MS" charset="0"/>
                <a:ea typeface="Comic Sans MS" charset="0"/>
                <a:cs typeface="Comic Sans MS" charset="0"/>
              </a:endParaRPr>
            </a:p>
          </p:txBody>
        </p:sp>
        <p:sp>
          <p:nvSpPr>
            <p:cNvPr id="23584" name="TextBox 52"/>
            <p:cNvSpPr txBox="1">
              <a:spLocks noChangeArrowheads="1"/>
            </p:cNvSpPr>
            <p:nvPr/>
          </p:nvSpPr>
          <p:spPr bwMode="auto">
            <a:xfrm>
              <a:off x="2595403" y="6149881"/>
              <a:ext cx="842248" cy="369285"/>
            </a:xfrm>
            <a:prstGeom prst="rect">
              <a:avLst/>
            </a:prstGeom>
            <a:noFill/>
            <a:ln w="9525">
              <a:noFill/>
              <a:miter lim="800000"/>
              <a:headEnd/>
              <a:tailEnd/>
            </a:ln>
          </p:spPr>
          <p:txBody>
            <a:bodyPr wrap="none">
              <a:prstTxWarp prst="textNoShape">
                <a:avLst/>
              </a:prstTxWarp>
              <a:spAutoFit/>
            </a:bodyPr>
            <a:lstStyle/>
            <a:p>
              <a:r>
                <a:rPr lang="en-US" b="1" dirty="0" smtClean="0">
                  <a:solidFill>
                    <a:srgbClr val="1818FF"/>
                  </a:solidFill>
                  <a:latin typeface="Comic Sans MS" charset="0"/>
                  <a:ea typeface="Comic Sans MS" charset="0"/>
                  <a:cs typeface="Comic Sans MS" charset="0"/>
                </a:rPr>
                <a:t>Q</a:t>
              </a:r>
              <a:r>
                <a:rPr lang="en-US" b="1" baseline="-25000" dirty="0" smtClean="0">
                  <a:solidFill>
                    <a:srgbClr val="1818FF"/>
                  </a:solidFill>
                  <a:latin typeface="Comic Sans MS" charset="0"/>
                  <a:ea typeface="Comic Sans MS" charset="0"/>
                  <a:cs typeface="Comic Sans MS" charset="0"/>
                </a:rPr>
                <a:t>T</a:t>
              </a:r>
              <a:r>
                <a:rPr lang="en-US" b="1" dirty="0" smtClean="0">
                  <a:solidFill>
                    <a:srgbClr val="1818FF"/>
                  </a:solidFill>
                  <a:latin typeface="Comic Sans MS" charset="0"/>
                  <a:ea typeface="Comic Sans MS" charset="0"/>
                  <a:cs typeface="Comic Sans MS" charset="0"/>
                </a:rPr>
                <a:t>/P</a:t>
              </a:r>
              <a:r>
                <a:rPr lang="en-US" b="1" baseline="-25000" dirty="0" smtClean="0">
                  <a:solidFill>
                    <a:srgbClr val="1818FF"/>
                  </a:solidFill>
                  <a:latin typeface="Comic Sans MS" charset="0"/>
                  <a:ea typeface="Comic Sans MS" charset="0"/>
                  <a:cs typeface="Comic Sans MS" charset="0"/>
                </a:rPr>
                <a:t>T</a:t>
              </a:r>
              <a:endParaRPr lang="en-US" b="1" baseline="-25000" dirty="0">
                <a:solidFill>
                  <a:srgbClr val="1818FF"/>
                </a:solidFill>
                <a:latin typeface="Comic Sans MS" charset="0"/>
                <a:ea typeface="Comic Sans MS" charset="0"/>
                <a:cs typeface="Comic Sans MS" charset="0"/>
              </a:endParaRPr>
            </a:p>
          </p:txBody>
        </p:sp>
        <p:sp>
          <p:nvSpPr>
            <p:cNvPr id="23585" name="TextBox 20"/>
            <p:cNvSpPr txBox="1">
              <a:spLocks noChangeArrowheads="1"/>
            </p:cNvSpPr>
            <p:nvPr/>
          </p:nvSpPr>
          <p:spPr bwMode="auto">
            <a:xfrm>
              <a:off x="3289106" y="6162589"/>
              <a:ext cx="414609" cy="369285"/>
            </a:xfrm>
            <a:prstGeom prst="rect">
              <a:avLst/>
            </a:prstGeom>
            <a:noFill/>
            <a:ln w="9525">
              <a:noFill/>
              <a:miter lim="800000"/>
              <a:headEnd/>
              <a:tailEnd/>
            </a:ln>
          </p:spPr>
          <p:txBody>
            <a:bodyPr wrap="none">
              <a:prstTxWarp prst="textNoShape">
                <a:avLst/>
              </a:prstTxWarp>
              <a:spAutoFit/>
            </a:bodyPr>
            <a:lstStyle/>
            <a:p>
              <a:r>
                <a:rPr lang="en-US" dirty="0">
                  <a:solidFill>
                    <a:srgbClr val="FF0000"/>
                  </a:solidFill>
                  <a:latin typeface="Calibri" charset="0"/>
                </a:rPr>
                <a:t>&lt;&lt;</a:t>
              </a:r>
            </a:p>
          </p:txBody>
        </p:sp>
        <p:sp>
          <p:nvSpPr>
            <p:cNvPr id="23586" name="TextBox 21"/>
            <p:cNvSpPr txBox="1">
              <a:spLocks noChangeArrowheads="1"/>
            </p:cNvSpPr>
            <p:nvPr/>
          </p:nvSpPr>
          <p:spPr bwMode="auto">
            <a:xfrm>
              <a:off x="2238220" y="6162589"/>
              <a:ext cx="299640" cy="369285"/>
            </a:xfrm>
            <a:prstGeom prst="rect">
              <a:avLst/>
            </a:prstGeom>
            <a:noFill/>
            <a:ln w="9525">
              <a:noFill/>
              <a:miter lim="800000"/>
              <a:headEnd/>
              <a:tailEnd/>
            </a:ln>
          </p:spPr>
          <p:txBody>
            <a:bodyPr wrap="none">
              <a:prstTxWarp prst="textNoShape">
                <a:avLst/>
              </a:prstTxWarp>
              <a:spAutoFit/>
            </a:bodyPr>
            <a:lstStyle/>
            <a:p>
              <a:r>
                <a:rPr lang="en-US" dirty="0" smtClean="0">
                  <a:latin typeface="Calibri" charset="0"/>
                </a:rPr>
                <a:t>&lt;</a:t>
              </a:r>
              <a:endParaRPr lang="en-US" dirty="0">
                <a:latin typeface="Calibri" charset="0"/>
              </a:endParaRPr>
            </a:p>
          </p:txBody>
        </p:sp>
        <p:grpSp>
          <p:nvGrpSpPr>
            <p:cNvPr id="4" name="Group 55"/>
            <p:cNvGrpSpPr>
              <a:grpSpLocks noChangeAspect="1"/>
            </p:cNvGrpSpPr>
            <p:nvPr/>
          </p:nvGrpSpPr>
          <p:grpSpPr bwMode="auto">
            <a:xfrm>
              <a:off x="1640646" y="4059469"/>
              <a:ext cx="3064192" cy="2240280"/>
              <a:chOff x="2055813" y="1905000"/>
              <a:chExt cx="5106987" cy="3733800"/>
            </a:xfrm>
          </p:grpSpPr>
          <p:sp>
            <p:nvSpPr>
              <p:cNvPr id="57" name="Rectangle 56"/>
              <p:cNvSpPr/>
              <p:nvPr/>
            </p:nvSpPr>
            <p:spPr bwMode="auto">
              <a:xfrm>
                <a:off x="3429000" y="2133600"/>
                <a:ext cx="3200400" cy="3200400"/>
              </a:xfrm>
              <a:prstGeom prst="rect">
                <a:avLst/>
              </a:prstGeom>
              <a:solidFill>
                <a:srgbClr val="CCFFCC"/>
              </a:solid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prstTxWarp prst="textNoShape">
                  <a:avLst/>
                </a:prstTxWarp>
              </a:bodyPr>
              <a:lstStyle/>
              <a:p>
                <a:pPr eaLnBrk="0" fontAlgn="auto" hangingPunct="0">
                  <a:spcBef>
                    <a:spcPts val="0"/>
                  </a:spcBef>
                  <a:spcAft>
                    <a:spcPts val="0"/>
                  </a:spcAft>
                  <a:defRPr/>
                </a:pPr>
                <a:endParaRPr lang="en-US">
                  <a:solidFill>
                    <a:schemeClr val="tx1"/>
                  </a:solidFill>
                  <a:ea typeface="Arial" pitchFamily="28" charset="0"/>
                  <a:cs typeface="Arial" pitchFamily="28" charset="0"/>
                </a:endParaRPr>
              </a:p>
            </p:txBody>
          </p:sp>
          <p:sp>
            <p:nvSpPr>
              <p:cNvPr id="58" name="Rectangle 57"/>
              <p:cNvSpPr>
                <a:spLocks noChangeArrowheads="1"/>
              </p:cNvSpPr>
              <p:nvPr/>
            </p:nvSpPr>
            <p:spPr bwMode="auto">
              <a:xfrm>
                <a:off x="2057400" y="2133600"/>
                <a:ext cx="3124200" cy="3200400"/>
              </a:xfrm>
              <a:prstGeom prst="rect">
                <a:avLst/>
              </a:prstGeom>
              <a:solidFill>
                <a:srgbClr val="66FFFF"/>
              </a:solidFill>
              <a:ln w="9525">
                <a:solidFill>
                  <a:srgbClr val="F9F9F9"/>
                </a:solidFill>
                <a:miter lim="800000"/>
                <a:headEnd/>
                <a:tailEnd/>
              </a:ln>
              <a:effectLst>
                <a:outerShdw blurRad="63500" dist="23000" dir="5400000" rotWithShape="0">
                  <a:srgbClr val="000000">
                    <a:alpha val="34999"/>
                  </a:srgbClr>
                </a:outerShdw>
              </a:effectLst>
            </p:spPr>
            <p:txBody>
              <a:bodyPr>
                <a:prstTxWarp prst="textNoShape">
                  <a:avLst/>
                </a:prstTxWarp>
              </a:bodyPr>
              <a:lstStyle/>
              <a:p>
                <a:pPr eaLnBrk="0" fontAlgn="auto" hangingPunct="0">
                  <a:spcBef>
                    <a:spcPts val="0"/>
                  </a:spcBef>
                  <a:spcAft>
                    <a:spcPts val="0"/>
                  </a:spcAft>
                  <a:defRPr/>
                </a:pPr>
                <a:endParaRPr lang="en-US">
                  <a:latin typeface="+mn-lt"/>
                  <a:ea typeface="+mn-ea"/>
                  <a:cs typeface="+mn-cs"/>
                </a:endParaRPr>
              </a:p>
            </p:txBody>
          </p:sp>
          <p:sp>
            <p:nvSpPr>
              <p:cNvPr id="59" name="Rectangle 58"/>
              <p:cNvSpPr>
                <a:spLocks noChangeArrowheads="1"/>
              </p:cNvSpPr>
              <p:nvPr/>
            </p:nvSpPr>
            <p:spPr bwMode="auto">
              <a:xfrm>
                <a:off x="3429000" y="2057400"/>
                <a:ext cx="1752600" cy="3352800"/>
              </a:xfrm>
              <a:prstGeom prst="rect">
                <a:avLst/>
              </a:prstGeom>
              <a:gradFill flip="none" rotWithShape="1">
                <a:gsLst>
                  <a:gs pos="0">
                    <a:srgbClr val="66FFFF"/>
                  </a:gs>
                  <a:gs pos="100000">
                    <a:srgbClr val="CCFFCC"/>
                  </a:gs>
                </a:gsLst>
                <a:path path="circle">
                  <a:fillToRect l="50000" t="50000" r="50000" b="50000"/>
                </a:path>
                <a:tileRect/>
              </a:gradFill>
              <a:ln w="9525">
                <a:solidFill>
                  <a:srgbClr val="C4C4FB"/>
                </a:solidFill>
                <a:miter lim="800000"/>
                <a:headEnd/>
                <a:tailEnd/>
              </a:ln>
              <a:effectLst>
                <a:outerShdw blurRad="63500" dist="20000" dir="5400000" rotWithShape="0">
                  <a:srgbClr val="000000">
                    <a:alpha val="37999"/>
                  </a:srgbClr>
                </a:outerShdw>
              </a:effectLst>
            </p:spPr>
            <p:txBody>
              <a:bodyPr>
                <a:prstTxWarp prst="textNoShape">
                  <a:avLst/>
                </a:prstTxWarp>
              </a:bodyPr>
              <a:lstStyle/>
              <a:p>
                <a:pPr eaLnBrk="0" fontAlgn="auto" hangingPunct="0">
                  <a:spcBef>
                    <a:spcPts val="0"/>
                  </a:spcBef>
                  <a:spcAft>
                    <a:spcPts val="0"/>
                  </a:spcAft>
                  <a:defRPr/>
                </a:pPr>
                <a:endParaRPr lang="en-US">
                  <a:latin typeface="+mn-lt"/>
                  <a:ea typeface="+mn-ea"/>
                  <a:cs typeface="+mn-cs"/>
                </a:endParaRPr>
              </a:p>
            </p:txBody>
          </p:sp>
          <p:cxnSp>
            <p:nvCxnSpPr>
              <p:cNvPr id="23598" name="Straight Arrow Connector 6"/>
              <p:cNvCxnSpPr>
                <a:cxnSpLocks noChangeShapeType="1"/>
              </p:cNvCxnSpPr>
              <p:nvPr/>
            </p:nvCxnSpPr>
            <p:spPr bwMode="auto">
              <a:xfrm>
                <a:off x="2057400" y="5334000"/>
                <a:ext cx="5105400" cy="1588"/>
              </a:xfrm>
              <a:prstGeom prst="straightConnector1">
                <a:avLst/>
              </a:prstGeom>
              <a:noFill/>
              <a:ln w="38100">
                <a:solidFill>
                  <a:srgbClr val="0000FF"/>
                </a:solidFill>
                <a:round/>
                <a:headEnd/>
                <a:tailEnd type="arrow" w="med" len="med"/>
              </a:ln>
            </p:spPr>
          </p:cxnSp>
          <p:cxnSp>
            <p:nvCxnSpPr>
              <p:cNvPr id="23599" name="Straight Arrow Connector 60"/>
              <p:cNvCxnSpPr>
                <a:cxnSpLocks noChangeShapeType="1"/>
              </p:cNvCxnSpPr>
              <p:nvPr/>
            </p:nvCxnSpPr>
            <p:spPr bwMode="auto">
              <a:xfrm rot="5400000" flipH="1" flipV="1">
                <a:off x="341313" y="3619500"/>
                <a:ext cx="3430588" cy="1587"/>
              </a:xfrm>
              <a:prstGeom prst="straightConnector1">
                <a:avLst/>
              </a:prstGeom>
              <a:noFill/>
              <a:ln w="38100">
                <a:solidFill>
                  <a:srgbClr val="0000FF"/>
                </a:solidFill>
                <a:round/>
                <a:headEnd/>
                <a:tailEnd type="arrow" w="med" len="med"/>
              </a:ln>
            </p:spPr>
          </p:cxnSp>
          <p:sp>
            <p:nvSpPr>
              <p:cNvPr id="23600" name="Freeform 61"/>
              <p:cNvSpPr>
                <a:spLocks noChangeArrowheads="1"/>
              </p:cNvSpPr>
              <p:nvPr/>
            </p:nvSpPr>
            <p:spPr bwMode="auto">
              <a:xfrm>
                <a:off x="2387600" y="2355850"/>
                <a:ext cx="4135438" cy="2598738"/>
              </a:xfrm>
              <a:custGeom>
                <a:avLst/>
                <a:gdLst>
                  <a:gd name="T0" fmla="*/ 0 w 4135272"/>
                  <a:gd name="T1" fmla="*/ 2557777 h 2597623"/>
                  <a:gd name="T2" fmla="*/ 955381 w 4135272"/>
                  <a:gd name="T3" fmla="*/ 113780 h 2597623"/>
                  <a:gd name="T4" fmla="*/ 2306565 w 4135272"/>
                  <a:gd name="T5" fmla="*/ 1875097 h 2597623"/>
                  <a:gd name="T6" fmla="*/ 4135438 w 4135272"/>
                  <a:gd name="T7" fmla="*/ 2598738 h 2597623"/>
                  <a:gd name="T8" fmla="*/ 4135438 w 4135272"/>
                  <a:gd name="T9" fmla="*/ 2598738 h 2597623"/>
                  <a:gd name="T10" fmla="*/ 4135438 w 4135272"/>
                  <a:gd name="T11" fmla="*/ 2598738 h 2597623"/>
                  <a:gd name="T12" fmla="*/ 0 60000 65536"/>
                  <a:gd name="T13" fmla="*/ 0 60000 65536"/>
                  <a:gd name="T14" fmla="*/ 0 60000 65536"/>
                  <a:gd name="T15" fmla="*/ 0 60000 65536"/>
                  <a:gd name="T16" fmla="*/ 0 60000 65536"/>
                  <a:gd name="T17" fmla="*/ 0 60000 65536"/>
                  <a:gd name="T18" fmla="*/ 0 w 4135272"/>
                  <a:gd name="T19" fmla="*/ 0 h 2597623"/>
                  <a:gd name="T20" fmla="*/ 4135272 w 4135272"/>
                  <a:gd name="T21" fmla="*/ 2597623 h 2597623"/>
                </a:gdLst>
                <a:ahLst/>
                <a:cxnLst>
                  <a:cxn ang="T12">
                    <a:pos x="T0" y="T1"/>
                  </a:cxn>
                  <a:cxn ang="T13">
                    <a:pos x="T2" y="T3"/>
                  </a:cxn>
                  <a:cxn ang="T14">
                    <a:pos x="T4" y="T5"/>
                  </a:cxn>
                  <a:cxn ang="T15">
                    <a:pos x="T6" y="T7"/>
                  </a:cxn>
                  <a:cxn ang="T16">
                    <a:pos x="T8" y="T9"/>
                  </a:cxn>
                  <a:cxn ang="T17">
                    <a:pos x="T10" y="T11"/>
                  </a:cxn>
                </a:cxnLst>
                <a:rect l="T18" t="T19" r="T20" b="T21"/>
                <a:pathLst>
                  <a:path w="4135272" h="2597623">
                    <a:moveTo>
                      <a:pt x="0" y="2556680"/>
                    </a:moveTo>
                    <a:cubicBezTo>
                      <a:pt x="285465" y="1392071"/>
                      <a:pt x="570931" y="227462"/>
                      <a:pt x="955343" y="113731"/>
                    </a:cubicBezTo>
                    <a:cubicBezTo>
                      <a:pt x="1339755" y="0"/>
                      <a:pt x="1776484" y="1460310"/>
                      <a:pt x="2306472" y="1874292"/>
                    </a:cubicBezTo>
                    <a:cubicBezTo>
                      <a:pt x="2836460" y="2288274"/>
                      <a:pt x="4135272" y="2597623"/>
                      <a:pt x="4135272" y="2597623"/>
                    </a:cubicBezTo>
                  </a:path>
                </a:pathLst>
              </a:custGeom>
              <a:solidFill>
                <a:srgbClr val="E6E6E6"/>
              </a:solidFill>
              <a:ln w="28575">
                <a:solidFill>
                  <a:srgbClr val="0000FF"/>
                </a:solidFill>
                <a:round/>
                <a:headEnd/>
                <a:tailEnd/>
              </a:ln>
            </p:spPr>
            <p:txBody>
              <a:bodyPr>
                <a:prstTxWarp prst="textNoShape">
                  <a:avLst/>
                </a:prstTxWarp>
              </a:bodyPr>
              <a:lstStyle/>
              <a:p>
                <a:pPr eaLnBrk="0" hangingPunct="0"/>
                <a:endParaRPr lang="en-US">
                  <a:latin typeface="Calibri" charset="0"/>
                </a:endParaRPr>
              </a:p>
            </p:txBody>
          </p:sp>
          <p:cxnSp>
            <p:nvCxnSpPr>
              <p:cNvPr id="23601" name="Straight Connector 62"/>
              <p:cNvCxnSpPr>
                <a:cxnSpLocks noChangeShapeType="1"/>
              </p:cNvCxnSpPr>
              <p:nvPr/>
            </p:nvCxnSpPr>
            <p:spPr bwMode="auto">
              <a:xfrm rot="5400000">
                <a:off x="1601787" y="3808413"/>
                <a:ext cx="3656013" cy="1588"/>
              </a:xfrm>
              <a:prstGeom prst="line">
                <a:avLst/>
              </a:prstGeom>
              <a:noFill/>
              <a:ln w="9525">
                <a:solidFill>
                  <a:srgbClr val="0000FF"/>
                </a:solidFill>
                <a:round/>
                <a:headEnd/>
                <a:tailEnd/>
              </a:ln>
            </p:spPr>
          </p:cxnSp>
          <p:cxnSp>
            <p:nvCxnSpPr>
              <p:cNvPr id="23602" name="Straight Connector 63"/>
              <p:cNvCxnSpPr>
                <a:cxnSpLocks noChangeShapeType="1"/>
              </p:cNvCxnSpPr>
              <p:nvPr/>
            </p:nvCxnSpPr>
            <p:spPr bwMode="auto">
              <a:xfrm rot="16200000" flipH="1">
                <a:off x="3314700" y="3771900"/>
                <a:ext cx="3733800" cy="0"/>
              </a:xfrm>
              <a:prstGeom prst="line">
                <a:avLst/>
              </a:prstGeom>
              <a:noFill/>
              <a:ln w="9525">
                <a:solidFill>
                  <a:srgbClr val="0000FF"/>
                </a:solidFill>
                <a:round/>
                <a:headEnd/>
                <a:tailEnd/>
              </a:ln>
            </p:spPr>
          </p:cxnSp>
        </p:grpSp>
        <p:sp>
          <p:nvSpPr>
            <p:cNvPr id="23588" name="TextBox 64"/>
            <p:cNvSpPr txBox="1">
              <a:spLocks noChangeArrowheads="1"/>
            </p:cNvSpPr>
            <p:nvPr/>
          </p:nvSpPr>
          <p:spPr bwMode="auto">
            <a:xfrm>
              <a:off x="4634884" y="5939823"/>
              <a:ext cx="842248" cy="369285"/>
            </a:xfrm>
            <a:prstGeom prst="rect">
              <a:avLst/>
            </a:prstGeom>
            <a:noFill/>
            <a:ln w="9525">
              <a:noFill/>
              <a:miter lim="800000"/>
              <a:headEnd/>
              <a:tailEnd/>
            </a:ln>
          </p:spPr>
          <p:txBody>
            <a:bodyPr wrap="none">
              <a:prstTxWarp prst="textNoShape">
                <a:avLst/>
              </a:prstTxWarp>
              <a:spAutoFit/>
            </a:bodyPr>
            <a:lstStyle/>
            <a:p>
              <a:r>
                <a:rPr lang="en-US" b="1" dirty="0" smtClean="0">
                  <a:solidFill>
                    <a:srgbClr val="1818FF"/>
                  </a:solidFill>
                  <a:latin typeface="Comic Sans MS" charset="0"/>
                  <a:ea typeface="Comic Sans MS" charset="0"/>
                  <a:cs typeface="Comic Sans MS" charset="0"/>
                </a:rPr>
                <a:t>Q</a:t>
              </a:r>
              <a:r>
                <a:rPr lang="en-US" b="1" baseline="-25000" dirty="0" smtClean="0">
                  <a:solidFill>
                    <a:srgbClr val="1818FF"/>
                  </a:solidFill>
                  <a:latin typeface="Comic Sans MS" charset="0"/>
                  <a:ea typeface="Comic Sans MS" charset="0"/>
                  <a:cs typeface="Comic Sans MS" charset="0"/>
                </a:rPr>
                <a:t>T</a:t>
              </a:r>
              <a:r>
                <a:rPr lang="en-US" b="1" dirty="0" smtClean="0">
                  <a:solidFill>
                    <a:srgbClr val="1818FF"/>
                  </a:solidFill>
                  <a:latin typeface="Comic Sans MS" charset="0"/>
                  <a:ea typeface="Comic Sans MS" charset="0"/>
                  <a:cs typeface="Comic Sans MS" charset="0"/>
                </a:rPr>
                <a:t>/P</a:t>
              </a:r>
              <a:r>
                <a:rPr lang="en-US" b="1" baseline="-25000" dirty="0" smtClean="0">
                  <a:solidFill>
                    <a:srgbClr val="1818FF"/>
                  </a:solidFill>
                  <a:latin typeface="Comic Sans MS" charset="0"/>
                  <a:ea typeface="Comic Sans MS" charset="0"/>
                  <a:cs typeface="Comic Sans MS" charset="0"/>
                </a:rPr>
                <a:t>T</a:t>
              </a:r>
              <a:endParaRPr lang="en-US" b="1" baseline="-25000" dirty="0">
                <a:solidFill>
                  <a:srgbClr val="1818FF"/>
                </a:solidFill>
                <a:latin typeface="Comic Sans MS" charset="0"/>
                <a:ea typeface="Comic Sans MS" charset="0"/>
                <a:cs typeface="Comic Sans MS" charset="0"/>
              </a:endParaRPr>
            </a:p>
          </p:txBody>
        </p:sp>
      </p:grpSp>
      <p:sp>
        <p:nvSpPr>
          <p:cNvPr id="66" name="TextBox 65"/>
          <p:cNvSpPr txBox="1"/>
          <p:nvPr/>
        </p:nvSpPr>
        <p:spPr>
          <a:xfrm>
            <a:off x="5894999" y="1494233"/>
            <a:ext cx="1268166" cy="954107"/>
          </a:xfrm>
          <a:prstGeom prst="rect">
            <a:avLst/>
          </a:prstGeom>
          <a:noFill/>
          <a:ln w="12700">
            <a:solidFill>
              <a:srgbClr val="CCFFCC"/>
            </a:solidFill>
          </a:ln>
          <a:effectLst>
            <a:glow rad="101600">
              <a:srgbClr val="CCFFCC">
                <a:alpha val="75000"/>
              </a:srgbClr>
            </a:glow>
          </a:effectLst>
        </p:spPr>
        <p:txBody>
          <a:bodyPr wrap="none">
            <a:spAutoFit/>
          </a:bodyPr>
          <a:lstStyle/>
          <a:p>
            <a:pPr algn="ctr" fontAlgn="auto">
              <a:spcBef>
                <a:spcPts val="0"/>
              </a:spcBef>
              <a:spcAft>
                <a:spcPts val="0"/>
              </a:spcAft>
              <a:defRPr/>
            </a:pPr>
            <a:r>
              <a:rPr lang="en-US" sz="1400" b="1" dirty="0">
                <a:latin typeface="Comic Sans MS"/>
                <a:ea typeface="+mn-ea"/>
                <a:cs typeface="Comic Sans MS"/>
              </a:rPr>
              <a:t>Collinear/</a:t>
            </a:r>
          </a:p>
          <a:p>
            <a:pPr algn="ctr" fontAlgn="auto">
              <a:spcBef>
                <a:spcPts val="0"/>
              </a:spcBef>
              <a:spcAft>
                <a:spcPts val="0"/>
              </a:spcAft>
              <a:defRPr/>
            </a:pPr>
            <a:r>
              <a:rPr lang="en-US" sz="1400" b="1" dirty="0">
                <a:latin typeface="Comic Sans MS"/>
                <a:ea typeface="+mn-ea"/>
                <a:cs typeface="Comic Sans MS"/>
              </a:rPr>
              <a:t>twist-</a:t>
            </a:r>
            <a:r>
              <a:rPr lang="en-US" sz="1400" b="1" dirty="0" smtClean="0">
                <a:latin typeface="Comic Sans MS"/>
                <a:ea typeface="+mn-ea"/>
                <a:cs typeface="Comic Sans MS"/>
              </a:rPr>
              <a:t>3</a:t>
            </a:r>
          </a:p>
          <a:p>
            <a:pPr algn="ctr" fontAlgn="auto">
              <a:spcBef>
                <a:spcPts val="0"/>
              </a:spcBef>
              <a:spcAft>
                <a:spcPts val="0"/>
              </a:spcAft>
              <a:defRPr/>
            </a:pPr>
            <a:r>
              <a:rPr lang="en-US" sz="1400" b="1" dirty="0" smtClean="0">
                <a:latin typeface="Comic Sans MS"/>
                <a:ea typeface="+mn-ea"/>
                <a:cs typeface="Comic Sans MS"/>
              </a:rPr>
              <a:t>Q,Q</a:t>
            </a:r>
            <a:r>
              <a:rPr lang="en-US" sz="1400" b="1" baseline="-25000" dirty="0" smtClean="0">
                <a:latin typeface="Comic Sans MS"/>
                <a:ea typeface="+mn-ea"/>
                <a:cs typeface="Comic Sans MS"/>
              </a:rPr>
              <a:t>T</a:t>
            </a:r>
            <a:r>
              <a:rPr lang="en-US" sz="1400" b="1" dirty="0" smtClean="0">
                <a:latin typeface="Comic Sans MS"/>
                <a:ea typeface="+mn-ea"/>
                <a:cs typeface="Comic Sans MS"/>
              </a:rPr>
              <a:t>&gt;&gt;</a:t>
            </a:r>
            <a:r>
              <a:rPr lang="en-US" sz="1400" b="1" dirty="0" smtClean="0">
                <a:latin typeface="Symbol" charset="2"/>
                <a:ea typeface="+mn-ea"/>
                <a:cs typeface="Symbol" charset="2"/>
              </a:rPr>
              <a:t>L</a:t>
            </a:r>
            <a:r>
              <a:rPr lang="en-US" sz="1400" b="1" baseline="-25000" dirty="0" smtClean="0">
                <a:latin typeface="Comic Sans MS"/>
                <a:ea typeface="+mn-ea"/>
                <a:cs typeface="Comic Sans MS"/>
              </a:rPr>
              <a:t>QCD</a:t>
            </a:r>
          </a:p>
          <a:p>
            <a:pPr algn="ctr" fontAlgn="auto">
              <a:spcBef>
                <a:spcPts val="0"/>
              </a:spcBef>
              <a:spcAft>
                <a:spcPts val="0"/>
              </a:spcAft>
              <a:defRPr/>
            </a:pPr>
            <a:r>
              <a:rPr lang="en-US" sz="1400" b="1" dirty="0" err="1" smtClean="0">
                <a:latin typeface="Comic Sans MS"/>
                <a:ea typeface="+mn-ea"/>
                <a:cs typeface="Comic Sans MS"/>
              </a:rPr>
              <a:t>p</a:t>
            </a:r>
            <a:r>
              <a:rPr lang="en-US" sz="1400" b="1" baseline="-25000" dirty="0" err="1" smtClean="0">
                <a:latin typeface="Comic Sans MS"/>
                <a:ea typeface="+mn-ea"/>
                <a:cs typeface="Comic Sans MS"/>
              </a:rPr>
              <a:t>T</a:t>
            </a:r>
            <a:r>
              <a:rPr lang="en-US" sz="1400" b="1" dirty="0" err="1" smtClean="0">
                <a:latin typeface="Comic Sans MS"/>
                <a:ea typeface="+mn-ea"/>
                <a:cs typeface="Comic Sans MS"/>
              </a:rPr>
              <a:t>~Q</a:t>
            </a:r>
            <a:endParaRPr lang="en-US" sz="1400" b="1" dirty="0">
              <a:latin typeface="Comic Sans MS"/>
              <a:ea typeface="+mn-ea"/>
              <a:cs typeface="Comic Sans MS"/>
            </a:endParaRPr>
          </a:p>
        </p:txBody>
      </p:sp>
      <p:sp>
        <p:nvSpPr>
          <p:cNvPr id="67" name="TextBox 66"/>
          <p:cNvSpPr txBox="1"/>
          <p:nvPr/>
        </p:nvSpPr>
        <p:spPr>
          <a:xfrm>
            <a:off x="1560483" y="1358313"/>
            <a:ext cx="1409481" cy="1169551"/>
          </a:xfrm>
          <a:prstGeom prst="rect">
            <a:avLst/>
          </a:prstGeom>
          <a:noFill/>
          <a:ln w="12700">
            <a:solidFill>
              <a:srgbClr val="66CCFF"/>
            </a:solidFill>
          </a:ln>
          <a:effectLst>
            <a:glow rad="101600">
              <a:srgbClr val="66CCFF">
                <a:alpha val="75000"/>
              </a:srgbClr>
            </a:glow>
          </a:effectLst>
        </p:spPr>
        <p:txBody>
          <a:bodyPr wrap="none">
            <a:spAutoFit/>
          </a:bodyPr>
          <a:lstStyle/>
          <a:p>
            <a:pPr algn="ctr" fontAlgn="auto">
              <a:spcBef>
                <a:spcPts val="0"/>
              </a:spcBef>
              <a:spcAft>
                <a:spcPts val="0"/>
              </a:spcAft>
              <a:defRPr/>
            </a:pPr>
            <a:r>
              <a:rPr lang="en-US" sz="1400" b="1" dirty="0" smtClean="0">
                <a:latin typeface="Comic Sans MS"/>
                <a:ea typeface="+mn-ea"/>
                <a:cs typeface="Comic Sans MS"/>
              </a:rPr>
              <a:t>Transverse</a:t>
            </a:r>
          </a:p>
          <a:p>
            <a:pPr algn="ctr" fontAlgn="auto">
              <a:spcBef>
                <a:spcPts val="0"/>
              </a:spcBef>
              <a:spcAft>
                <a:spcPts val="0"/>
              </a:spcAft>
              <a:defRPr/>
            </a:pPr>
            <a:r>
              <a:rPr lang="en-US" sz="1400" b="1" dirty="0" smtClean="0">
                <a:latin typeface="Comic Sans MS"/>
                <a:ea typeface="+mn-ea"/>
                <a:cs typeface="Comic Sans MS"/>
              </a:rPr>
              <a:t>momentum</a:t>
            </a:r>
          </a:p>
          <a:p>
            <a:pPr algn="ctr" fontAlgn="auto">
              <a:spcBef>
                <a:spcPts val="0"/>
              </a:spcBef>
              <a:spcAft>
                <a:spcPts val="0"/>
              </a:spcAft>
              <a:defRPr/>
            </a:pPr>
            <a:r>
              <a:rPr lang="en-US" sz="1400" b="1" dirty="0" smtClean="0">
                <a:latin typeface="Comic Sans MS"/>
                <a:ea typeface="+mn-ea"/>
                <a:cs typeface="Comic Sans MS"/>
              </a:rPr>
              <a:t>dependent</a:t>
            </a:r>
          </a:p>
          <a:p>
            <a:pPr algn="ctr" fontAlgn="auto">
              <a:spcBef>
                <a:spcPts val="0"/>
              </a:spcBef>
              <a:spcAft>
                <a:spcPts val="0"/>
              </a:spcAft>
              <a:defRPr/>
            </a:pPr>
            <a:r>
              <a:rPr lang="en-US" sz="1400" b="1" dirty="0" smtClean="0">
                <a:latin typeface="Comic Sans MS"/>
                <a:cs typeface="Comic Sans MS"/>
              </a:rPr>
              <a:t>Q&gt;&gt;Q</a:t>
            </a:r>
            <a:r>
              <a:rPr lang="en-US" sz="1400" b="1" baseline="-25000" dirty="0" smtClean="0">
                <a:latin typeface="Comic Sans MS"/>
                <a:cs typeface="Comic Sans MS"/>
              </a:rPr>
              <a:t>T</a:t>
            </a:r>
            <a:r>
              <a:rPr lang="en-US" sz="1400" b="1" dirty="0" smtClean="0">
                <a:latin typeface="Comic Sans MS"/>
                <a:cs typeface="Comic Sans MS"/>
              </a:rPr>
              <a:t>&gt;=</a:t>
            </a:r>
            <a:r>
              <a:rPr lang="en-US" sz="1400" b="1" dirty="0" smtClean="0">
                <a:latin typeface="Symbol" charset="2"/>
                <a:cs typeface="Symbol" charset="2"/>
              </a:rPr>
              <a:t>L</a:t>
            </a:r>
            <a:r>
              <a:rPr lang="en-US" sz="1400" b="1" baseline="-25000" dirty="0" smtClean="0">
                <a:latin typeface="Comic Sans MS"/>
                <a:cs typeface="Comic Sans MS"/>
              </a:rPr>
              <a:t>QCD</a:t>
            </a:r>
          </a:p>
          <a:p>
            <a:pPr algn="ctr" fontAlgn="auto">
              <a:spcBef>
                <a:spcPts val="0"/>
              </a:spcBef>
              <a:spcAft>
                <a:spcPts val="0"/>
              </a:spcAft>
              <a:defRPr/>
            </a:pPr>
            <a:r>
              <a:rPr lang="en-US" sz="1400" b="1" dirty="0" smtClean="0">
                <a:latin typeface="Comic Sans MS"/>
                <a:cs typeface="Comic Sans MS"/>
              </a:rPr>
              <a:t>Q&gt;&gt;</a:t>
            </a:r>
            <a:r>
              <a:rPr lang="en-US" sz="1400" b="1" dirty="0" err="1" smtClean="0">
                <a:latin typeface="Comic Sans MS"/>
                <a:cs typeface="Comic Sans MS"/>
              </a:rPr>
              <a:t>p</a:t>
            </a:r>
            <a:r>
              <a:rPr lang="en-US" sz="1400" b="1" baseline="-25000" dirty="0" err="1" smtClean="0">
                <a:latin typeface="Comic Sans MS"/>
                <a:cs typeface="Comic Sans MS"/>
              </a:rPr>
              <a:t>T</a:t>
            </a:r>
            <a:endParaRPr lang="en-US" sz="1400" b="1" baseline="-25000" dirty="0" smtClean="0">
              <a:latin typeface="Comic Sans MS"/>
              <a:cs typeface="Comic Sans MS"/>
            </a:endParaRPr>
          </a:p>
        </p:txBody>
      </p:sp>
      <p:sp>
        <p:nvSpPr>
          <p:cNvPr id="39" name="TextBox 38"/>
          <p:cNvSpPr txBox="1"/>
          <p:nvPr/>
        </p:nvSpPr>
        <p:spPr>
          <a:xfrm>
            <a:off x="3549320" y="585715"/>
            <a:ext cx="1697901" cy="523220"/>
          </a:xfrm>
          <a:prstGeom prst="rect">
            <a:avLst/>
          </a:prstGeom>
          <a:noFill/>
          <a:ln w="12700">
            <a:solidFill>
              <a:srgbClr val="66CCFF"/>
            </a:solidFill>
          </a:ln>
          <a:effectLst>
            <a:glow rad="101600">
              <a:srgbClr val="66CCFF">
                <a:alpha val="75000"/>
              </a:srgbClr>
            </a:glow>
          </a:effectLst>
        </p:spPr>
        <p:txBody>
          <a:bodyPr wrap="none">
            <a:spAutoFit/>
          </a:bodyPr>
          <a:lstStyle/>
          <a:p>
            <a:pPr algn="ctr" fontAlgn="auto">
              <a:spcBef>
                <a:spcPts val="0"/>
              </a:spcBef>
              <a:spcAft>
                <a:spcPts val="0"/>
              </a:spcAft>
              <a:defRPr/>
            </a:pPr>
            <a:r>
              <a:rPr lang="en-US" sz="1400" b="1" dirty="0" smtClean="0">
                <a:solidFill>
                  <a:srgbClr val="80FF00"/>
                </a:solidFill>
                <a:latin typeface="Comic Sans MS"/>
                <a:ea typeface="+mn-ea"/>
                <a:cs typeface="Comic Sans MS"/>
              </a:rPr>
              <a:t>Intermediate Q</a:t>
            </a:r>
            <a:r>
              <a:rPr lang="en-US" sz="1400" b="1" baseline="-25000" dirty="0" smtClean="0">
                <a:solidFill>
                  <a:srgbClr val="80FF00"/>
                </a:solidFill>
                <a:latin typeface="Comic Sans MS"/>
                <a:ea typeface="+mn-ea"/>
                <a:cs typeface="Comic Sans MS"/>
              </a:rPr>
              <a:t>T</a:t>
            </a:r>
          </a:p>
          <a:p>
            <a:pPr algn="ctr" fontAlgn="auto">
              <a:spcBef>
                <a:spcPts val="0"/>
              </a:spcBef>
              <a:spcAft>
                <a:spcPts val="0"/>
              </a:spcAft>
              <a:defRPr/>
            </a:pPr>
            <a:r>
              <a:rPr lang="en-US" sz="1400" b="1" dirty="0" smtClean="0">
                <a:solidFill>
                  <a:srgbClr val="80FF00"/>
                </a:solidFill>
                <a:latin typeface="Comic Sans MS"/>
                <a:cs typeface="Comic Sans MS"/>
              </a:rPr>
              <a:t>Q&gt;&gt;Q</a:t>
            </a:r>
            <a:r>
              <a:rPr lang="en-US" sz="1400" b="1" baseline="-25000" dirty="0" smtClean="0">
                <a:solidFill>
                  <a:srgbClr val="80FF00"/>
                </a:solidFill>
                <a:latin typeface="Comic Sans MS"/>
                <a:cs typeface="Comic Sans MS"/>
              </a:rPr>
              <a:t>T</a:t>
            </a:r>
            <a:r>
              <a:rPr lang="en-US" sz="1400" b="1" dirty="0" smtClean="0">
                <a:solidFill>
                  <a:srgbClr val="80FF00"/>
                </a:solidFill>
                <a:latin typeface="Comic Sans MS"/>
                <a:cs typeface="Comic Sans MS"/>
              </a:rPr>
              <a:t>/</a:t>
            </a:r>
            <a:r>
              <a:rPr lang="en-US" sz="1400" b="1" dirty="0" err="1" smtClean="0">
                <a:solidFill>
                  <a:srgbClr val="80FF00"/>
                </a:solidFill>
                <a:latin typeface="Comic Sans MS"/>
                <a:cs typeface="Comic Sans MS"/>
              </a:rPr>
              <a:t>p</a:t>
            </a:r>
            <a:r>
              <a:rPr lang="en-US" sz="1400" b="1" baseline="-25000" dirty="0" err="1" smtClean="0">
                <a:solidFill>
                  <a:srgbClr val="80FF00"/>
                </a:solidFill>
                <a:latin typeface="Comic Sans MS"/>
                <a:cs typeface="Comic Sans MS"/>
              </a:rPr>
              <a:t>T</a:t>
            </a:r>
            <a:r>
              <a:rPr lang="en-US" sz="1400" b="1" dirty="0" smtClean="0">
                <a:solidFill>
                  <a:srgbClr val="80FF00"/>
                </a:solidFill>
                <a:latin typeface="Comic Sans MS"/>
                <a:cs typeface="Comic Sans MS"/>
              </a:rPr>
              <a:t>&gt;&gt;</a:t>
            </a:r>
            <a:r>
              <a:rPr lang="en-US" sz="1400" b="1" dirty="0" smtClean="0">
                <a:solidFill>
                  <a:srgbClr val="80FF00"/>
                </a:solidFill>
                <a:latin typeface="Symbol" charset="2"/>
                <a:cs typeface="Symbol" charset="2"/>
              </a:rPr>
              <a:t>L</a:t>
            </a:r>
            <a:r>
              <a:rPr lang="en-US" sz="1400" b="1" baseline="-25000" dirty="0" smtClean="0">
                <a:solidFill>
                  <a:srgbClr val="80FF00"/>
                </a:solidFill>
                <a:latin typeface="Comic Sans MS"/>
                <a:cs typeface="Comic Sans MS"/>
              </a:rPr>
              <a:t>QCD</a:t>
            </a:r>
          </a:p>
        </p:txBody>
      </p:sp>
      <p:grpSp>
        <p:nvGrpSpPr>
          <p:cNvPr id="7" name="Group 6"/>
          <p:cNvGrpSpPr/>
          <p:nvPr/>
        </p:nvGrpSpPr>
        <p:grpSpPr>
          <a:xfrm>
            <a:off x="377643" y="1494233"/>
            <a:ext cx="1246865" cy="1572597"/>
            <a:chOff x="377643" y="1494233"/>
            <a:chExt cx="1246865" cy="1572597"/>
          </a:xfrm>
        </p:grpSpPr>
        <p:pic>
          <p:nvPicPr>
            <p:cNvPr id="27" name="Bild 26"/>
            <p:cNvPicPr>
              <a:picLocks noChangeAspect="1"/>
            </p:cNvPicPr>
            <p:nvPr/>
          </p:nvPicPr>
          <p:blipFill>
            <a:blip r:embed="rId3">
              <a:clrChange>
                <a:clrFrom>
                  <a:srgbClr val="FFFFFF"/>
                </a:clrFrom>
                <a:clrTo>
                  <a:srgbClr val="FFFFFF">
                    <a:alpha val="0"/>
                  </a:srgbClr>
                </a:clrTo>
              </a:clrChange>
            </a:blip>
            <a:stretch>
              <a:fillRect/>
            </a:stretch>
          </p:blipFill>
          <p:spPr>
            <a:xfrm>
              <a:off x="377643" y="1494233"/>
              <a:ext cx="1153728" cy="1572597"/>
            </a:xfrm>
            <a:prstGeom prst="rect">
              <a:avLst/>
            </a:prstGeom>
            <a:solidFill>
              <a:srgbClr val="FFF6D2"/>
            </a:solidFill>
          </p:spPr>
        </p:pic>
        <p:sp>
          <p:nvSpPr>
            <p:cNvPr id="28" name="TextBox 27"/>
            <p:cNvSpPr txBox="1"/>
            <p:nvPr/>
          </p:nvSpPr>
          <p:spPr>
            <a:xfrm>
              <a:off x="754183" y="2794449"/>
              <a:ext cx="870325" cy="246221"/>
            </a:xfrm>
            <a:prstGeom prst="rect">
              <a:avLst/>
            </a:prstGeom>
            <a:noFill/>
          </p:spPr>
          <p:txBody>
            <a:bodyPr wrap="none" rtlCol="0">
              <a:spAutoFit/>
            </a:bodyPr>
            <a:lstStyle/>
            <a:p>
              <a:r>
                <a:rPr lang="en-US" sz="1000" b="1" dirty="0" err="1" smtClean="0">
                  <a:latin typeface="Comic Sans MS"/>
                  <a:cs typeface="Comic Sans MS"/>
                </a:rPr>
                <a:t>Sivers</a:t>
              </a:r>
              <a:r>
                <a:rPr lang="en-US" sz="1000" b="1" dirty="0" smtClean="0">
                  <a:latin typeface="Comic Sans MS"/>
                  <a:cs typeface="Comic Sans MS"/>
                </a:rPr>
                <a:t> </a:t>
              </a:r>
              <a:r>
                <a:rPr lang="en-US" sz="1000" b="1" dirty="0" err="1" smtClean="0">
                  <a:latin typeface="Comic Sans MS"/>
                  <a:cs typeface="Comic Sans MS"/>
                </a:rPr>
                <a:t>fct</a:t>
              </a:r>
              <a:r>
                <a:rPr lang="en-US" sz="1000" b="1" dirty="0" smtClean="0">
                  <a:latin typeface="Comic Sans MS"/>
                  <a:cs typeface="Comic Sans MS"/>
                </a:rPr>
                <a:t>.</a:t>
              </a:r>
              <a:endParaRPr lang="en-US" sz="1000" b="1" dirty="0">
                <a:latin typeface="Comic Sans MS"/>
                <a:cs typeface="Comic Sans MS"/>
              </a:endParaRPr>
            </a:p>
          </p:txBody>
        </p:sp>
      </p:grpSp>
      <p:grpSp>
        <p:nvGrpSpPr>
          <p:cNvPr id="5" name="Group 30"/>
          <p:cNvGrpSpPr/>
          <p:nvPr/>
        </p:nvGrpSpPr>
        <p:grpSpPr>
          <a:xfrm>
            <a:off x="7177495" y="1714908"/>
            <a:ext cx="1358239" cy="1306542"/>
            <a:chOff x="7177495" y="1579436"/>
            <a:chExt cx="1358239" cy="1306542"/>
          </a:xfrm>
        </p:grpSpPr>
        <p:pic>
          <p:nvPicPr>
            <p:cNvPr id="29" name="Bild 33"/>
            <p:cNvPicPr>
              <a:picLocks noChangeAspect="1"/>
            </p:cNvPicPr>
            <p:nvPr/>
          </p:nvPicPr>
          <p:blipFill>
            <a:blip r:embed="rId4">
              <a:clrChange>
                <a:clrFrom>
                  <a:srgbClr val="FFFFFF"/>
                </a:clrFrom>
                <a:clrTo>
                  <a:srgbClr val="FFFFFF">
                    <a:alpha val="0"/>
                  </a:srgbClr>
                </a:clrTo>
              </a:clrChange>
            </a:blip>
            <a:stretch>
              <a:fillRect/>
            </a:stretch>
          </p:blipFill>
          <p:spPr>
            <a:xfrm>
              <a:off x="7314307" y="1579436"/>
              <a:ext cx="812497" cy="966769"/>
            </a:xfrm>
            <a:prstGeom prst="rect">
              <a:avLst/>
            </a:prstGeom>
            <a:solidFill>
              <a:srgbClr val="FFF6D2"/>
            </a:solidFill>
          </p:spPr>
        </p:pic>
        <p:sp>
          <p:nvSpPr>
            <p:cNvPr id="30" name="Textfeld 41"/>
            <p:cNvSpPr txBox="1"/>
            <p:nvPr/>
          </p:nvSpPr>
          <p:spPr>
            <a:xfrm>
              <a:off x="7177495" y="2485868"/>
              <a:ext cx="1358239" cy="400110"/>
            </a:xfrm>
            <a:prstGeom prst="rect">
              <a:avLst/>
            </a:prstGeom>
            <a:noFill/>
          </p:spPr>
          <p:txBody>
            <a:bodyPr wrap="none" rtlCol="0">
              <a:spAutoFit/>
            </a:bodyPr>
            <a:lstStyle/>
            <a:p>
              <a:pPr algn="ctr"/>
              <a:r>
                <a:rPr lang="en-US" sz="1000" b="1" dirty="0" err="1" smtClean="0">
                  <a:latin typeface="Comic Sans MS"/>
                  <a:cs typeface="Comic Sans MS"/>
                </a:rPr>
                <a:t>Efremov</a:t>
              </a:r>
              <a:r>
                <a:rPr lang="en-US" sz="1000" b="1" dirty="0" smtClean="0">
                  <a:latin typeface="Comic Sans MS"/>
                  <a:cs typeface="Comic Sans MS"/>
                </a:rPr>
                <a:t>, </a:t>
              </a:r>
              <a:r>
                <a:rPr lang="en-US" sz="1000" b="1" dirty="0" err="1" smtClean="0">
                  <a:latin typeface="Comic Sans MS"/>
                  <a:cs typeface="Comic Sans MS"/>
                </a:rPr>
                <a:t>Teryaev</a:t>
              </a:r>
              <a:r>
                <a:rPr lang="en-US" sz="1000" b="1" dirty="0" smtClean="0">
                  <a:latin typeface="Comic Sans MS"/>
                  <a:cs typeface="Comic Sans MS"/>
                </a:rPr>
                <a:t>;</a:t>
              </a:r>
            </a:p>
            <a:p>
              <a:pPr algn="ctr"/>
              <a:r>
                <a:rPr lang="en-US" sz="1000" b="1" dirty="0" err="1" smtClean="0">
                  <a:latin typeface="Comic Sans MS"/>
                  <a:cs typeface="Comic Sans MS"/>
                </a:rPr>
                <a:t>Qiu</a:t>
              </a:r>
              <a:r>
                <a:rPr lang="en-US" sz="1000" b="1" dirty="0" smtClean="0">
                  <a:latin typeface="Comic Sans MS"/>
                  <a:cs typeface="Comic Sans MS"/>
                </a:rPr>
                <a:t>, </a:t>
              </a:r>
              <a:r>
                <a:rPr lang="en-US" sz="1000" b="1" dirty="0" err="1" smtClean="0">
                  <a:latin typeface="Comic Sans MS"/>
                  <a:cs typeface="Comic Sans MS"/>
                </a:rPr>
                <a:t>Sterman</a:t>
              </a:r>
              <a:endParaRPr lang="en-US" sz="1000" b="1" dirty="0">
                <a:latin typeface="Comic Sans MS"/>
                <a:cs typeface="Comic Sans MS"/>
              </a:endParaRPr>
            </a:p>
          </p:txBody>
        </p:sp>
      </p:grpSp>
      <p:sp>
        <p:nvSpPr>
          <p:cNvPr id="38" name="TextBox 37"/>
          <p:cNvSpPr txBox="1"/>
          <p:nvPr/>
        </p:nvSpPr>
        <p:spPr>
          <a:xfrm>
            <a:off x="326744" y="3509582"/>
            <a:ext cx="2547304" cy="1384995"/>
          </a:xfrm>
          <a:prstGeom prst="rect">
            <a:avLst/>
          </a:prstGeom>
          <a:noFill/>
          <a:ln w="12700">
            <a:solidFill>
              <a:srgbClr val="66CCFF"/>
            </a:solidFill>
          </a:ln>
          <a:effectLst>
            <a:glow rad="101600">
              <a:srgbClr val="66CCFF">
                <a:alpha val="75000"/>
              </a:srgbClr>
            </a:glow>
          </a:effectLst>
        </p:spPr>
        <p:txBody>
          <a:bodyPr wrap="none">
            <a:spAutoFit/>
          </a:bodyPr>
          <a:lstStyle/>
          <a:p>
            <a:pPr algn="ctr" fontAlgn="auto">
              <a:spcBef>
                <a:spcPts val="0"/>
              </a:spcBef>
              <a:spcAft>
                <a:spcPts val="0"/>
              </a:spcAft>
              <a:defRPr/>
            </a:pPr>
            <a:r>
              <a:rPr lang="en-US" sz="1400" dirty="0" smtClean="0">
                <a:latin typeface="Comic Sans MS"/>
                <a:ea typeface="+mn-ea"/>
                <a:cs typeface="Comic Sans MS"/>
              </a:rPr>
              <a:t>Need 2 scales</a:t>
            </a:r>
          </a:p>
          <a:p>
            <a:pPr algn="ctr" fontAlgn="auto">
              <a:spcBef>
                <a:spcPts val="0"/>
              </a:spcBef>
              <a:spcAft>
                <a:spcPts val="0"/>
              </a:spcAft>
              <a:defRPr/>
            </a:pPr>
            <a:r>
              <a:rPr lang="en-US" sz="1400" b="1" dirty="0" smtClean="0">
                <a:latin typeface="Comic Sans MS"/>
                <a:ea typeface="+mn-ea"/>
                <a:cs typeface="Comic Sans MS"/>
              </a:rPr>
              <a:t>Q</a:t>
            </a:r>
            <a:r>
              <a:rPr lang="en-US" sz="1400" b="1" baseline="30000" dirty="0" smtClean="0">
                <a:latin typeface="Comic Sans MS"/>
                <a:ea typeface="+mn-ea"/>
                <a:cs typeface="Comic Sans MS"/>
              </a:rPr>
              <a:t>2</a:t>
            </a:r>
            <a:r>
              <a:rPr lang="en-US" sz="1400" b="1" dirty="0" smtClean="0">
                <a:latin typeface="Comic Sans MS"/>
                <a:ea typeface="+mn-ea"/>
                <a:cs typeface="Comic Sans MS"/>
              </a:rPr>
              <a:t> and </a:t>
            </a:r>
            <a:r>
              <a:rPr lang="en-US" sz="1400" b="1" dirty="0" err="1" smtClean="0">
                <a:latin typeface="Comic Sans MS"/>
                <a:ea typeface="+mn-ea"/>
                <a:cs typeface="Comic Sans MS"/>
              </a:rPr>
              <a:t>p</a:t>
            </a:r>
            <a:r>
              <a:rPr lang="en-US" sz="1400" b="1" baseline="-25000" dirty="0" err="1" smtClean="0">
                <a:latin typeface="Comic Sans MS"/>
                <a:ea typeface="+mn-ea"/>
                <a:cs typeface="Comic Sans MS"/>
              </a:rPr>
              <a:t>t</a:t>
            </a:r>
            <a:endParaRPr lang="en-US" sz="1400" b="1" baseline="-25000" dirty="0" smtClean="0">
              <a:latin typeface="Comic Sans MS"/>
              <a:ea typeface="+mn-ea"/>
              <a:cs typeface="Comic Sans MS"/>
            </a:endParaRPr>
          </a:p>
          <a:p>
            <a:pPr algn="ctr" fontAlgn="auto">
              <a:spcBef>
                <a:spcPts val="0"/>
              </a:spcBef>
              <a:spcAft>
                <a:spcPts val="0"/>
              </a:spcAft>
              <a:defRPr/>
            </a:pPr>
            <a:r>
              <a:rPr lang="en-US" sz="1400" b="1" dirty="0" smtClean="0">
                <a:solidFill>
                  <a:srgbClr val="3366FF"/>
                </a:solidFill>
                <a:latin typeface="Comic Sans MS"/>
                <a:ea typeface="+mn-ea"/>
                <a:cs typeface="Comic Sans MS"/>
              </a:rPr>
              <a:t>Remember </a:t>
            </a:r>
            <a:r>
              <a:rPr lang="en-US" sz="1400" b="1" dirty="0" err="1" smtClean="0">
                <a:solidFill>
                  <a:srgbClr val="3366FF"/>
                </a:solidFill>
                <a:latin typeface="Comic Sans MS"/>
                <a:ea typeface="+mn-ea"/>
                <a:cs typeface="Comic Sans MS"/>
              </a:rPr>
              <a:t>pp</a:t>
            </a:r>
            <a:r>
              <a:rPr lang="en-US" sz="1400" b="1" dirty="0" smtClean="0">
                <a:solidFill>
                  <a:srgbClr val="3366FF"/>
                </a:solidFill>
                <a:latin typeface="Comic Sans MS"/>
                <a:ea typeface="+mn-ea"/>
                <a:cs typeface="Comic Sans MS"/>
              </a:rPr>
              <a:t>:</a:t>
            </a:r>
          </a:p>
          <a:p>
            <a:pPr algn="ctr" fontAlgn="auto">
              <a:spcBef>
                <a:spcPts val="0"/>
              </a:spcBef>
              <a:spcAft>
                <a:spcPts val="0"/>
              </a:spcAft>
              <a:defRPr/>
            </a:pPr>
            <a:r>
              <a:rPr lang="en-US" sz="1400" dirty="0" smtClean="0">
                <a:latin typeface="Comic Sans MS"/>
                <a:ea typeface="+mn-ea"/>
                <a:cs typeface="Comic Sans MS"/>
              </a:rPr>
              <a:t>most observables one scale</a:t>
            </a:r>
          </a:p>
          <a:p>
            <a:pPr algn="ctr" fontAlgn="auto">
              <a:spcBef>
                <a:spcPts val="0"/>
              </a:spcBef>
              <a:spcAft>
                <a:spcPts val="0"/>
              </a:spcAft>
              <a:defRPr/>
            </a:pPr>
            <a:r>
              <a:rPr lang="en-US" sz="1400" b="1" dirty="0" smtClean="0">
                <a:solidFill>
                  <a:srgbClr val="3366FF"/>
                </a:solidFill>
                <a:latin typeface="Comic Sans MS"/>
                <a:ea typeface="+mn-ea"/>
                <a:cs typeface="Comic Sans MS"/>
              </a:rPr>
              <a:t>Exception:</a:t>
            </a:r>
          </a:p>
          <a:p>
            <a:pPr algn="ctr" fontAlgn="auto">
              <a:spcBef>
                <a:spcPts val="0"/>
              </a:spcBef>
              <a:spcAft>
                <a:spcPts val="0"/>
              </a:spcAft>
              <a:defRPr/>
            </a:pPr>
            <a:r>
              <a:rPr lang="en-US" sz="1400" dirty="0" smtClean="0">
                <a:latin typeface="Comic Sans MS"/>
                <a:ea typeface="+mn-ea"/>
                <a:cs typeface="Comic Sans MS"/>
              </a:rPr>
              <a:t>DY, W/Z-production</a:t>
            </a:r>
            <a:endParaRPr lang="en-US" sz="1400" b="1" dirty="0" smtClean="0">
              <a:latin typeface="Comic Sans MS"/>
              <a:cs typeface="Comic Sans MS"/>
            </a:endParaRPr>
          </a:p>
        </p:txBody>
      </p:sp>
      <p:sp>
        <p:nvSpPr>
          <p:cNvPr id="41" name="TextBox 40"/>
          <p:cNvSpPr txBox="1"/>
          <p:nvPr/>
        </p:nvSpPr>
        <p:spPr>
          <a:xfrm>
            <a:off x="6146918" y="3496335"/>
            <a:ext cx="2674856" cy="1815882"/>
          </a:xfrm>
          <a:prstGeom prst="rect">
            <a:avLst/>
          </a:prstGeom>
          <a:noFill/>
          <a:ln w="12700">
            <a:solidFill>
              <a:srgbClr val="66FFCC"/>
            </a:solidFill>
          </a:ln>
          <a:effectLst>
            <a:glow rad="101600">
              <a:srgbClr val="CCFFCC">
                <a:alpha val="75000"/>
              </a:srgbClr>
            </a:glow>
          </a:effectLst>
        </p:spPr>
        <p:txBody>
          <a:bodyPr wrap="none">
            <a:spAutoFit/>
          </a:bodyPr>
          <a:lstStyle/>
          <a:p>
            <a:pPr algn="ctr" fontAlgn="auto">
              <a:spcBef>
                <a:spcPts val="0"/>
              </a:spcBef>
              <a:spcAft>
                <a:spcPts val="0"/>
              </a:spcAft>
              <a:defRPr/>
            </a:pPr>
            <a:r>
              <a:rPr lang="en-US" sz="1400" dirty="0" smtClean="0">
                <a:latin typeface="Comic Sans MS"/>
                <a:ea typeface="+mn-ea"/>
                <a:cs typeface="Comic Sans MS"/>
              </a:rPr>
              <a:t>Need only 1 scale</a:t>
            </a:r>
          </a:p>
          <a:p>
            <a:pPr algn="ctr" fontAlgn="auto">
              <a:spcBef>
                <a:spcPts val="0"/>
              </a:spcBef>
              <a:spcAft>
                <a:spcPts val="0"/>
              </a:spcAft>
              <a:defRPr/>
            </a:pPr>
            <a:r>
              <a:rPr lang="en-US" sz="1400" b="1" dirty="0" smtClean="0">
                <a:latin typeface="Comic Sans MS"/>
                <a:ea typeface="+mn-ea"/>
                <a:cs typeface="Comic Sans MS"/>
              </a:rPr>
              <a:t>Q</a:t>
            </a:r>
            <a:r>
              <a:rPr lang="en-US" sz="1400" b="1" baseline="30000" dirty="0" smtClean="0">
                <a:latin typeface="Comic Sans MS"/>
                <a:ea typeface="+mn-ea"/>
                <a:cs typeface="Comic Sans MS"/>
              </a:rPr>
              <a:t>2</a:t>
            </a:r>
            <a:r>
              <a:rPr lang="en-US" sz="1400" b="1" dirty="0" smtClean="0">
                <a:latin typeface="Comic Sans MS"/>
                <a:ea typeface="+mn-ea"/>
                <a:cs typeface="Comic Sans MS"/>
              </a:rPr>
              <a:t> or </a:t>
            </a:r>
            <a:r>
              <a:rPr lang="en-US" sz="1400" b="1" dirty="0" err="1" smtClean="0">
                <a:latin typeface="Comic Sans MS"/>
                <a:ea typeface="+mn-ea"/>
                <a:cs typeface="Comic Sans MS"/>
              </a:rPr>
              <a:t>p</a:t>
            </a:r>
            <a:r>
              <a:rPr lang="en-US" sz="1400" b="1" baseline="-25000" dirty="0" err="1" smtClean="0">
                <a:latin typeface="Comic Sans MS"/>
                <a:ea typeface="+mn-ea"/>
                <a:cs typeface="Comic Sans MS"/>
              </a:rPr>
              <a:t>t</a:t>
            </a:r>
            <a:endParaRPr lang="en-US" sz="1400" b="1" baseline="-25000" dirty="0" smtClean="0">
              <a:latin typeface="Comic Sans MS"/>
              <a:ea typeface="+mn-ea"/>
              <a:cs typeface="Comic Sans MS"/>
            </a:endParaRPr>
          </a:p>
          <a:p>
            <a:pPr algn="ctr" fontAlgn="auto">
              <a:spcBef>
                <a:spcPts val="0"/>
              </a:spcBef>
              <a:spcAft>
                <a:spcPts val="0"/>
              </a:spcAft>
              <a:defRPr/>
            </a:pPr>
            <a:r>
              <a:rPr lang="en-US" sz="1400" dirty="0" smtClean="0">
                <a:solidFill>
                  <a:srgbClr val="66FFCC"/>
                </a:solidFill>
                <a:latin typeface="Comic Sans MS"/>
                <a:ea typeface="+mn-ea"/>
                <a:cs typeface="Comic Sans MS"/>
              </a:rPr>
              <a:t>But </a:t>
            </a:r>
          </a:p>
          <a:p>
            <a:pPr algn="ctr" fontAlgn="auto">
              <a:spcBef>
                <a:spcPts val="0"/>
              </a:spcBef>
              <a:spcAft>
                <a:spcPts val="0"/>
              </a:spcAft>
              <a:defRPr/>
            </a:pPr>
            <a:r>
              <a:rPr lang="en-US" sz="1400" dirty="0" smtClean="0">
                <a:latin typeface="Comic Sans MS"/>
                <a:ea typeface="+mn-ea"/>
                <a:cs typeface="Comic Sans MS"/>
              </a:rPr>
              <a:t>should be of reasonable size</a:t>
            </a:r>
          </a:p>
          <a:p>
            <a:pPr algn="ctr" fontAlgn="auto">
              <a:spcBef>
                <a:spcPts val="0"/>
              </a:spcBef>
              <a:spcAft>
                <a:spcPts val="0"/>
              </a:spcAft>
              <a:defRPr/>
            </a:pPr>
            <a:endParaRPr lang="en-US" sz="1400" dirty="0" smtClean="0">
              <a:latin typeface="Comic Sans MS"/>
              <a:ea typeface="+mn-ea"/>
              <a:cs typeface="Comic Sans MS"/>
            </a:endParaRPr>
          </a:p>
          <a:p>
            <a:pPr algn="ctr" fontAlgn="auto">
              <a:spcBef>
                <a:spcPts val="0"/>
              </a:spcBef>
              <a:spcAft>
                <a:spcPts val="0"/>
              </a:spcAft>
              <a:defRPr/>
            </a:pPr>
            <a:r>
              <a:rPr lang="en-US" sz="1400" dirty="0" smtClean="0">
                <a:latin typeface="Comic Sans MS"/>
                <a:ea typeface="+mn-ea"/>
                <a:cs typeface="Comic Sans MS"/>
              </a:rPr>
              <a:t>should be applicable to </a:t>
            </a:r>
          </a:p>
          <a:p>
            <a:pPr algn="ctr" fontAlgn="auto">
              <a:spcBef>
                <a:spcPts val="0"/>
              </a:spcBef>
              <a:spcAft>
                <a:spcPts val="0"/>
              </a:spcAft>
              <a:defRPr/>
            </a:pPr>
            <a:r>
              <a:rPr lang="en-US" sz="1400" dirty="0" smtClean="0">
                <a:latin typeface="Comic Sans MS"/>
                <a:ea typeface="+mn-ea"/>
                <a:cs typeface="Comic Sans MS"/>
              </a:rPr>
              <a:t>most </a:t>
            </a:r>
            <a:r>
              <a:rPr lang="en-US" sz="1400" dirty="0" err="1" smtClean="0">
                <a:latin typeface="Comic Sans MS"/>
                <a:ea typeface="+mn-ea"/>
                <a:cs typeface="Comic Sans MS"/>
              </a:rPr>
              <a:t>pp</a:t>
            </a:r>
            <a:r>
              <a:rPr lang="en-US" sz="1400" dirty="0" smtClean="0">
                <a:latin typeface="Comic Sans MS"/>
                <a:ea typeface="+mn-ea"/>
                <a:cs typeface="Comic Sans MS"/>
              </a:rPr>
              <a:t> observables </a:t>
            </a:r>
          </a:p>
          <a:p>
            <a:pPr algn="ctr" fontAlgn="auto">
              <a:spcBef>
                <a:spcPts val="0"/>
              </a:spcBef>
              <a:spcAft>
                <a:spcPts val="0"/>
              </a:spcAft>
              <a:defRPr/>
            </a:pPr>
            <a:r>
              <a:rPr lang="en-US" sz="1400" dirty="0" smtClean="0">
                <a:latin typeface="Comic Sans MS"/>
                <a:ea typeface="+mn-ea"/>
                <a:cs typeface="Comic Sans MS"/>
              </a:rPr>
              <a:t>A</a:t>
            </a:r>
            <a:r>
              <a:rPr lang="en-US" sz="1400" baseline="-25000" dirty="0" smtClean="0">
                <a:latin typeface="Comic Sans MS"/>
                <a:ea typeface="+mn-ea"/>
                <a:cs typeface="Comic Sans MS"/>
              </a:rPr>
              <a:t>N</a:t>
            </a:r>
            <a:r>
              <a:rPr lang="en-US" sz="1400" dirty="0" smtClean="0">
                <a:latin typeface="Comic Sans MS"/>
                <a:ea typeface="+mn-ea"/>
                <a:cs typeface="Comic Sans MS"/>
              </a:rPr>
              <a:t>(</a:t>
            </a:r>
            <a:r>
              <a:rPr lang="en-US" sz="1400" dirty="0" smtClean="0">
                <a:latin typeface="Symbol" charset="2"/>
                <a:ea typeface="+mn-ea"/>
                <a:cs typeface="Symbol" charset="2"/>
              </a:rPr>
              <a:t>p</a:t>
            </a:r>
            <a:r>
              <a:rPr lang="en-US" sz="1400" baseline="30000" dirty="0" smtClean="0">
                <a:latin typeface="Comic Sans MS"/>
                <a:ea typeface="+mn-ea"/>
                <a:cs typeface="Comic Sans MS"/>
              </a:rPr>
              <a:t>0</a:t>
            </a:r>
            <a:r>
              <a:rPr lang="en-US" sz="1400" dirty="0" smtClean="0">
                <a:latin typeface="Comic Sans MS"/>
                <a:ea typeface="+mn-ea"/>
                <a:cs typeface="Comic Sans MS"/>
              </a:rPr>
              <a:t>/</a:t>
            </a:r>
            <a:r>
              <a:rPr lang="en-US" sz="1400" dirty="0" smtClean="0">
                <a:latin typeface="Symbol" charset="2"/>
                <a:ea typeface="+mn-ea"/>
                <a:cs typeface="Symbol" charset="2"/>
              </a:rPr>
              <a:t>g</a:t>
            </a:r>
            <a:r>
              <a:rPr lang="en-US" sz="1400" dirty="0">
                <a:latin typeface="Comic Sans MS"/>
                <a:ea typeface="+mn-ea"/>
                <a:cs typeface="Comic Sans MS"/>
              </a:rPr>
              <a:t>/</a:t>
            </a:r>
            <a:r>
              <a:rPr lang="en-US" sz="1400" dirty="0" smtClean="0">
                <a:latin typeface="Comic Sans MS"/>
                <a:ea typeface="+mn-ea"/>
                <a:cs typeface="Comic Sans MS"/>
              </a:rPr>
              <a:t>jet)</a:t>
            </a:r>
            <a:endParaRPr lang="en-US" sz="1400" b="1" dirty="0" smtClean="0">
              <a:latin typeface="Comic Sans MS"/>
              <a:ea typeface="+mn-ea"/>
              <a:cs typeface="Comic Sans MS"/>
            </a:endParaRPr>
          </a:p>
        </p:txBody>
      </p:sp>
      <p:sp>
        <p:nvSpPr>
          <p:cNvPr id="9" name="Date Placeholder 8"/>
          <p:cNvSpPr>
            <a:spLocks noGrp="1"/>
          </p:cNvSpPr>
          <p:nvPr>
            <p:ph type="dt" sz="half" idx="10"/>
          </p:nvPr>
        </p:nvSpPr>
        <p:spPr/>
        <p:txBody>
          <a:bodyPr/>
          <a:lstStyle/>
          <a:p>
            <a:r>
              <a:rPr lang="en-US" smtClean="0"/>
              <a:t>E.C. Aschenauer</a:t>
            </a:r>
            <a:endParaRPr lang="en-US"/>
          </a:p>
        </p:txBody>
      </p:sp>
      <p:sp>
        <p:nvSpPr>
          <p:cNvPr id="10" name="Footer Placeholder 9"/>
          <p:cNvSpPr>
            <a:spLocks noGrp="1"/>
          </p:cNvSpPr>
          <p:nvPr>
            <p:ph type="ftr" sz="quarter" idx="11"/>
          </p:nvPr>
        </p:nvSpPr>
        <p:spPr/>
        <p:txBody>
          <a:bodyPr/>
          <a:lstStyle/>
          <a:p>
            <a:r>
              <a:rPr lang="cs-CZ" smtClean="0"/>
              <a:t>RHIC PAC, June  2014</a:t>
            </a:r>
            <a:endParaRPr lang="en-US"/>
          </a:p>
        </p:txBody>
      </p:sp>
      <p:graphicFrame>
        <p:nvGraphicFramePr>
          <p:cNvPr id="35" name="Object 2"/>
          <p:cNvGraphicFramePr>
            <a:graphicFrameLocks noChangeAspect="1"/>
          </p:cNvGraphicFramePr>
          <p:nvPr>
            <p:extLst>
              <p:ext uri="{D42A27DB-BD31-4B8C-83A1-F6EECF244321}">
                <p14:modId xmlns:p14="http://schemas.microsoft.com/office/powerpoint/2010/main" val="1586991954"/>
              </p:ext>
            </p:extLst>
          </p:nvPr>
        </p:nvGraphicFramePr>
        <p:xfrm>
          <a:off x="2078351" y="5736802"/>
          <a:ext cx="4953000" cy="800100"/>
        </p:xfrm>
        <a:graphic>
          <a:graphicData uri="http://schemas.openxmlformats.org/presentationml/2006/ole">
            <mc:AlternateContent xmlns:mc="http://schemas.openxmlformats.org/markup-compatibility/2006">
              <mc:Choice xmlns:v="urn:schemas-microsoft-com:vml" Requires="v">
                <p:oleObj spid="_x0000_s277545" name="Equation" r:id="rId5" imgW="4953000" imgH="800100" progId="Equation.DSMT4">
                  <p:embed/>
                </p:oleObj>
              </mc:Choice>
              <mc:Fallback>
                <p:oleObj name="Equation" r:id="rId5" imgW="4953000" imgH="800100" progId="Equation.DSMT4">
                  <p:embed/>
                  <p:pic>
                    <p:nvPicPr>
                      <p:cNvPr id="0" name=""/>
                      <p:cNvPicPr>
                        <a:picLocks noChangeAspect="1" noChangeArrowheads="1"/>
                      </p:cNvPicPr>
                      <p:nvPr/>
                    </p:nvPicPr>
                    <p:blipFill>
                      <a:blip r:embed="rId6"/>
                      <a:srcRect/>
                      <a:stretch>
                        <a:fillRect/>
                      </a:stretch>
                    </p:blipFill>
                    <p:spPr bwMode="auto">
                      <a:xfrm>
                        <a:off x="2078351" y="5736802"/>
                        <a:ext cx="4953000" cy="80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552769" y="5439830"/>
            <a:ext cx="4017296" cy="369332"/>
          </a:xfrm>
          <a:prstGeom prst="rect">
            <a:avLst/>
          </a:prstGeom>
          <a:noFill/>
        </p:spPr>
        <p:txBody>
          <a:bodyPr wrap="none" rtlCol="0">
            <a:spAutoFit/>
          </a:bodyPr>
          <a:lstStyle/>
          <a:p>
            <a:pPr marL="0" lvl="1"/>
            <a:r>
              <a:rPr lang="en-US" dirty="0" err="1"/>
              <a:t>Sivers</a:t>
            </a:r>
            <a:r>
              <a:rPr lang="en-US" dirty="0"/>
              <a:t> and twist-3 are </a:t>
            </a:r>
            <a:r>
              <a:rPr lang="en-US" dirty="0" smtClean="0"/>
              <a:t>correlated</a:t>
            </a:r>
            <a:endParaRPr lang="en-US" dirty="0"/>
          </a:p>
        </p:txBody>
      </p:sp>
    </p:spTree>
    <p:extLst>
      <p:ext uri="{BB962C8B-B14F-4D97-AF65-F5344CB8AC3E}">
        <p14:creationId xmlns:p14="http://schemas.microsoft.com/office/powerpoint/2010/main" val="2453312452"/>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0" y="0"/>
            <a:ext cx="9794240" cy="609600"/>
          </a:xfrm>
        </p:spPr>
        <p:txBody>
          <a:bodyPr/>
          <a:lstStyle/>
          <a:p>
            <a:r>
              <a:rPr lang="en-US" sz="2700" dirty="0" smtClean="0"/>
              <a:t>A</a:t>
            </a:r>
            <a:r>
              <a:rPr lang="en-US" sz="2700" baseline="-25000" dirty="0" smtClean="0"/>
              <a:t>N</a:t>
            </a:r>
            <a:r>
              <a:rPr lang="en-US" sz="2700" dirty="0" smtClean="0"/>
              <a:t>: How to get to THE underlying Physics</a:t>
            </a:r>
            <a:endParaRPr lang="en-US" sz="2700" dirty="0"/>
          </a:p>
        </p:txBody>
      </p:sp>
      <p:sp>
        <p:nvSpPr>
          <p:cNvPr id="4" name="Slide Number Placeholder 3"/>
          <p:cNvSpPr>
            <a:spLocks noGrp="1"/>
          </p:cNvSpPr>
          <p:nvPr>
            <p:ph type="sldNum" sz="quarter" idx="12"/>
          </p:nvPr>
        </p:nvSpPr>
        <p:spPr/>
        <p:txBody>
          <a:bodyPr/>
          <a:lstStyle/>
          <a:p>
            <a:fld id="{74E37A68-6CDC-BF4C-A518-F2B8A7ADE480}" type="slidenum">
              <a:rPr lang="en-US" smtClean="0"/>
              <a:pPr/>
              <a:t>14</a:t>
            </a:fld>
            <a:endParaRPr lang="en-US"/>
          </a:p>
        </p:txBody>
      </p:sp>
      <p:sp>
        <p:nvSpPr>
          <p:cNvPr id="5" name="TextBox 4"/>
          <p:cNvSpPr txBox="1"/>
          <p:nvPr/>
        </p:nvSpPr>
        <p:spPr>
          <a:xfrm>
            <a:off x="844577" y="1117237"/>
            <a:ext cx="3137372" cy="523220"/>
          </a:xfrm>
          <a:prstGeom prst="rect">
            <a:avLst/>
          </a:prstGeom>
          <a:noFill/>
        </p:spPr>
        <p:txBody>
          <a:bodyPr wrap="none" rtlCol="0">
            <a:spAutoFit/>
          </a:bodyPr>
          <a:lstStyle/>
          <a:p>
            <a:r>
              <a:rPr lang="en-US" sz="2800" b="1" dirty="0" smtClean="0">
                <a:solidFill>
                  <a:srgbClr val="00FF00"/>
                </a:solidFill>
                <a:latin typeface="Comic Sans MS"/>
                <a:cs typeface="Comic Sans MS"/>
              </a:rPr>
              <a:t>SIVERS/</a:t>
            </a:r>
            <a:r>
              <a:rPr lang="en-US" sz="2800" b="1" dirty="0" smtClean="0">
                <a:solidFill>
                  <a:srgbClr val="008040"/>
                </a:solidFill>
                <a:latin typeface="Comic Sans MS"/>
                <a:cs typeface="Comic Sans MS"/>
              </a:rPr>
              <a:t>Twist-3</a:t>
            </a:r>
            <a:endParaRPr lang="en-US" sz="2800" b="1" dirty="0">
              <a:solidFill>
                <a:srgbClr val="008040"/>
              </a:solidFill>
              <a:latin typeface="Comic Sans MS"/>
              <a:cs typeface="Comic Sans MS"/>
            </a:endParaRPr>
          </a:p>
        </p:txBody>
      </p:sp>
      <p:sp>
        <p:nvSpPr>
          <p:cNvPr id="6" name="TextBox 5"/>
          <p:cNvSpPr txBox="1"/>
          <p:nvPr/>
        </p:nvSpPr>
        <p:spPr>
          <a:xfrm>
            <a:off x="4796329" y="1081254"/>
            <a:ext cx="3262907" cy="523220"/>
          </a:xfrm>
          <a:prstGeom prst="rect">
            <a:avLst/>
          </a:prstGeom>
          <a:noFill/>
        </p:spPr>
        <p:txBody>
          <a:bodyPr wrap="none" rtlCol="0">
            <a:spAutoFit/>
          </a:bodyPr>
          <a:lstStyle/>
          <a:p>
            <a:r>
              <a:rPr lang="en-US" sz="2800" b="1" dirty="0" smtClean="0">
                <a:solidFill>
                  <a:srgbClr val="0000FF"/>
                </a:solidFill>
                <a:latin typeface="Comic Sans MS"/>
                <a:cs typeface="Comic Sans MS"/>
              </a:rPr>
              <a:t>Collins Mechanism</a:t>
            </a:r>
            <a:endParaRPr lang="en-US" sz="2800" b="1" dirty="0">
              <a:solidFill>
                <a:srgbClr val="0000FF"/>
              </a:solidFill>
              <a:latin typeface="Comic Sans MS"/>
              <a:cs typeface="Comic Sans MS"/>
            </a:endParaRPr>
          </a:p>
        </p:txBody>
      </p:sp>
      <p:cxnSp>
        <p:nvCxnSpPr>
          <p:cNvPr id="8" name="Straight Connector 7"/>
          <p:cNvCxnSpPr/>
          <p:nvPr/>
        </p:nvCxnSpPr>
        <p:spPr>
          <a:xfrm>
            <a:off x="203200" y="1629874"/>
            <a:ext cx="87249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4358640" y="1354691"/>
            <a:ext cx="22860" cy="21920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02920" y="2521424"/>
            <a:ext cx="3749744" cy="923330"/>
          </a:xfrm>
          <a:prstGeom prst="rect">
            <a:avLst/>
          </a:prstGeom>
          <a:noFill/>
        </p:spPr>
        <p:txBody>
          <a:bodyPr wrap="none" rtlCol="0">
            <a:spAutoFit/>
          </a:bodyPr>
          <a:lstStyle/>
          <a:p>
            <a:pPr marL="285750" indent="-285750">
              <a:buClr>
                <a:srgbClr val="008040"/>
              </a:buClr>
              <a:buFont typeface="Wingdings" charset="2"/>
              <a:buChar char="q"/>
            </a:pPr>
            <a:r>
              <a:rPr lang="en-US" b="1" dirty="0" smtClean="0">
                <a:latin typeface="Comic Sans MS"/>
                <a:cs typeface="Comic Sans MS"/>
              </a:rPr>
              <a:t>A</a:t>
            </a:r>
            <a:r>
              <a:rPr lang="en-US" b="1" baseline="-25000" dirty="0" smtClean="0">
                <a:latin typeface="Comic Sans MS"/>
                <a:cs typeface="Comic Sans MS"/>
              </a:rPr>
              <a:t>N</a:t>
            </a:r>
            <a:r>
              <a:rPr lang="en-US" b="1" dirty="0" smtClean="0">
                <a:latin typeface="Comic Sans MS"/>
                <a:cs typeface="Comic Sans MS"/>
              </a:rPr>
              <a:t> for </a:t>
            </a:r>
            <a:r>
              <a:rPr lang="en-US" dirty="0">
                <a:latin typeface="Comic Sans MS"/>
                <a:cs typeface="Comic Sans MS"/>
              </a:rPr>
              <a:t>jets, direct </a:t>
            </a:r>
            <a:r>
              <a:rPr lang="en-US" dirty="0" smtClean="0">
                <a:latin typeface="Comic Sans MS"/>
                <a:cs typeface="Comic Sans MS"/>
              </a:rPr>
              <a:t>photons</a:t>
            </a:r>
            <a:endParaRPr lang="en-US" b="1" dirty="0">
              <a:latin typeface="Comic Sans MS"/>
              <a:cs typeface="Comic Sans MS"/>
            </a:endParaRPr>
          </a:p>
          <a:p>
            <a:pPr marL="285750" indent="-285750">
              <a:buClr>
                <a:srgbClr val="00FF00"/>
              </a:buClr>
              <a:buFont typeface="Wingdings" charset="2"/>
              <a:buChar char="q"/>
            </a:pPr>
            <a:r>
              <a:rPr lang="en-US" b="1" dirty="0">
                <a:latin typeface="Comic Sans MS"/>
                <a:cs typeface="Comic Sans MS"/>
              </a:rPr>
              <a:t>A</a:t>
            </a:r>
            <a:r>
              <a:rPr lang="en-US" b="1" baseline="-25000" dirty="0">
                <a:latin typeface="Comic Sans MS"/>
                <a:cs typeface="Comic Sans MS"/>
              </a:rPr>
              <a:t>N </a:t>
            </a:r>
            <a:r>
              <a:rPr lang="en-US" b="1" dirty="0">
                <a:latin typeface="Comic Sans MS"/>
                <a:cs typeface="Comic Sans MS"/>
              </a:rPr>
              <a:t>for heavy </a:t>
            </a:r>
            <a:r>
              <a:rPr lang="en-US" b="1" dirty="0" err="1">
                <a:latin typeface="Comic Sans MS"/>
                <a:cs typeface="Comic Sans MS"/>
              </a:rPr>
              <a:t>flavour</a:t>
            </a:r>
            <a:r>
              <a:rPr lang="en-US" b="1" dirty="0">
                <a:latin typeface="Comic Sans MS"/>
                <a:cs typeface="Comic Sans MS"/>
              </a:rPr>
              <a:t> </a:t>
            </a:r>
            <a:r>
              <a:rPr lang="en-US" b="1" dirty="0">
                <a:latin typeface="Comic Sans MS"/>
                <a:cs typeface="Comic Sans MS"/>
                <a:sym typeface="Wingdings"/>
              </a:rPr>
              <a:t> </a:t>
            </a:r>
            <a:r>
              <a:rPr lang="en-US" b="1" dirty="0" smtClean="0">
                <a:latin typeface="Comic Sans MS"/>
                <a:cs typeface="Comic Sans MS"/>
                <a:sym typeface="Wingdings"/>
              </a:rPr>
              <a:t>gluon</a:t>
            </a:r>
          </a:p>
          <a:p>
            <a:pPr marL="285750" indent="-285750">
              <a:buClr>
                <a:srgbClr val="00FF00"/>
              </a:buClr>
              <a:buFont typeface="Wingdings" charset="2"/>
              <a:buChar char="q"/>
            </a:pPr>
            <a:r>
              <a:rPr lang="en-US" dirty="0" smtClean="0">
                <a:latin typeface="Comic Sans MS"/>
                <a:cs typeface="Comic Sans MS"/>
                <a:sym typeface="Wingdings"/>
              </a:rPr>
              <a:t>A</a:t>
            </a:r>
            <a:r>
              <a:rPr lang="en-US" baseline="-25000" dirty="0" smtClean="0">
                <a:latin typeface="Comic Sans MS"/>
                <a:cs typeface="Comic Sans MS"/>
                <a:sym typeface="Wingdings"/>
              </a:rPr>
              <a:t>N</a:t>
            </a:r>
            <a:r>
              <a:rPr lang="en-US" dirty="0" smtClean="0">
                <a:latin typeface="Comic Sans MS"/>
                <a:cs typeface="Comic Sans MS"/>
                <a:sym typeface="Wingdings"/>
              </a:rPr>
              <a:t> for W</a:t>
            </a:r>
            <a:r>
              <a:rPr lang="en-US" baseline="30000" dirty="0" smtClean="0">
                <a:latin typeface="Comic Sans MS"/>
                <a:cs typeface="Comic Sans MS"/>
                <a:sym typeface="Wingdings"/>
              </a:rPr>
              <a:t>+/-</a:t>
            </a:r>
            <a:r>
              <a:rPr lang="en-US" dirty="0" smtClean="0">
                <a:latin typeface="Comic Sans MS"/>
                <a:cs typeface="Comic Sans MS"/>
                <a:sym typeface="Wingdings"/>
              </a:rPr>
              <a:t>, Z</a:t>
            </a:r>
            <a:r>
              <a:rPr lang="en-US" baseline="30000" dirty="0" smtClean="0">
                <a:latin typeface="Comic Sans MS"/>
                <a:cs typeface="Comic Sans MS"/>
                <a:sym typeface="Wingdings"/>
              </a:rPr>
              <a:t>0</a:t>
            </a:r>
            <a:endParaRPr lang="en-US" b="1" baseline="30000" dirty="0" smtClean="0">
              <a:latin typeface="Comic Sans MS"/>
              <a:cs typeface="Comic Sans MS"/>
            </a:endParaRPr>
          </a:p>
        </p:txBody>
      </p:sp>
      <p:sp>
        <p:nvSpPr>
          <p:cNvPr id="13" name="TextBox 12"/>
          <p:cNvSpPr txBox="1"/>
          <p:nvPr/>
        </p:nvSpPr>
        <p:spPr>
          <a:xfrm>
            <a:off x="4500880" y="2511264"/>
            <a:ext cx="4570482" cy="861774"/>
          </a:xfrm>
          <a:prstGeom prst="rect">
            <a:avLst/>
          </a:prstGeom>
          <a:noFill/>
        </p:spPr>
        <p:txBody>
          <a:bodyPr wrap="none" rtlCol="0">
            <a:spAutoFit/>
          </a:bodyPr>
          <a:lstStyle/>
          <a:p>
            <a:pPr marL="285750" indent="-285750">
              <a:buClr>
                <a:srgbClr val="0000FF"/>
              </a:buClr>
              <a:buFont typeface="Wingdings" charset="2"/>
              <a:buChar char="q"/>
            </a:pPr>
            <a:r>
              <a:rPr lang="en-US" dirty="0">
                <a:solidFill>
                  <a:srgbClr val="322F31"/>
                </a:solidFill>
              </a:rPr>
              <a:t>asymmetry in jet fragmentation</a:t>
            </a:r>
          </a:p>
          <a:p>
            <a:pPr marL="742950" lvl="1" indent="-285750">
              <a:buClr>
                <a:srgbClr val="0000FF"/>
              </a:buClr>
              <a:buFont typeface="Wingdings" charset="2"/>
              <a:buChar char="q"/>
            </a:pPr>
            <a:r>
              <a:rPr lang="en-US" sz="1600" b="1" dirty="0" smtClean="0">
                <a:latin typeface="Symbol" charset="2"/>
                <a:cs typeface="Symbol" charset="2"/>
              </a:rPr>
              <a:t>p</a:t>
            </a:r>
            <a:r>
              <a:rPr lang="en-US" sz="1600" b="1" baseline="30000" dirty="0" smtClean="0">
                <a:latin typeface="Comic Sans MS"/>
                <a:cs typeface="Comic Sans MS"/>
              </a:rPr>
              <a:t>+/-</a:t>
            </a:r>
            <a:r>
              <a:rPr lang="en-US" sz="1600" b="1" dirty="0" smtClean="0">
                <a:latin typeface="Symbol" charset="2"/>
                <a:cs typeface="Symbol" charset="2"/>
              </a:rPr>
              <a:t>p</a:t>
            </a:r>
            <a:r>
              <a:rPr lang="en-US" sz="1600" b="1" baseline="30000" dirty="0" smtClean="0">
                <a:latin typeface="Comic Sans MS"/>
                <a:cs typeface="Comic Sans MS"/>
              </a:rPr>
              <a:t>0</a:t>
            </a:r>
            <a:r>
              <a:rPr lang="en-US" sz="1600" b="1" dirty="0" smtClean="0">
                <a:latin typeface="Comic Sans MS"/>
                <a:cs typeface="Comic Sans MS"/>
              </a:rPr>
              <a:t> azimuthal distribution in jets</a:t>
            </a:r>
            <a:endParaRPr lang="en-US" sz="1600" b="1" dirty="0">
              <a:latin typeface="Comic Sans MS"/>
              <a:cs typeface="Comic Sans MS"/>
            </a:endParaRPr>
          </a:p>
          <a:p>
            <a:pPr marL="742950" lvl="1" indent="-285750">
              <a:buClr>
                <a:srgbClr val="0000FF"/>
              </a:buClr>
              <a:buFont typeface="Wingdings" charset="2"/>
              <a:buChar char="q"/>
            </a:pPr>
            <a:r>
              <a:rPr lang="en-US" sz="1600" b="1" dirty="0" smtClean="0">
                <a:latin typeface="Comic Sans MS"/>
                <a:cs typeface="Comic Sans MS"/>
              </a:rPr>
              <a:t>Interference fragmentation function</a:t>
            </a:r>
          </a:p>
        </p:txBody>
      </p:sp>
      <p:sp>
        <p:nvSpPr>
          <p:cNvPr id="14" name="TextBox 13"/>
          <p:cNvSpPr txBox="1"/>
          <p:nvPr/>
        </p:nvSpPr>
        <p:spPr>
          <a:xfrm>
            <a:off x="1945510" y="2076924"/>
            <a:ext cx="5557932" cy="369332"/>
          </a:xfrm>
          <a:prstGeom prst="rect">
            <a:avLst/>
          </a:prstGeom>
          <a:noFill/>
        </p:spPr>
        <p:txBody>
          <a:bodyPr wrap="none" rtlCol="0">
            <a:spAutoFit/>
          </a:bodyPr>
          <a:lstStyle/>
          <a:p>
            <a:pPr marL="285750" indent="-285750">
              <a:buClr>
                <a:srgbClr val="0000FF"/>
              </a:buClr>
              <a:buFont typeface="Wingdings" charset="2"/>
              <a:buChar char="q"/>
            </a:pPr>
            <a:r>
              <a:rPr lang="en-US" b="1" dirty="0">
                <a:latin typeface="Comic Sans MS"/>
                <a:cs typeface="Comic Sans MS"/>
              </a:rPr>
              <a:t>A</a:t>
            </a:r>
            <a:r>
              <a:rPr lang="en-US" b="1" baseline="-25000" dirty="0">
                <a:latin typeface="Comic Sans MS"/>
                <a:cs typeface="Comic Sans MS"/>
              </a:rPr>
              <a:t>N</a:t>
            </a:r>
            <a:r>
              <a:rPr lang="en-US" b="1" dirty="0">
                <a:latin typeface="Comic Sans MS"/>
                <a:cs typeface="Comic Sans MS"/>
              </a:rPr>
              <a:t> for </a:t>
            </a:r>
            <a:r>
              <a:rPr lang="en-US" b="1" dirty="0" smtClean="0">
                <a:latin typeface="Symbol" charset="2"/>
                <a:cs typeface="Symbol" charset="2"/>
              </a:rPr>
              <a:t>p</a:t>
            </a:r>
            <a:r>
              <a:rPr lang="en-US" b="1" baseline="30000" dirty="0" smtClean="0">
                <a:latin typeface="Comic Sans MS"/>
                <a:cs typeface="Comic Sans MS"/>
              </a:rPr>
              <a:t>0</a:t>
            </a:r>
            <a:r>
              <a:rPr lang="en-US" b="1" dirty="0" smtClean="0">
                <a:latin typeface="Comic Sans MS"/>
                <a:cs typeface="Comic Sans MS"/>
              </a:rPr>
              <a:t> and </a:t>
            </a:r>
            <a:r>
              <a:rPr lang="en-US" dirty="0" smtClean="0">
                <a:latin typeface="Comic Sans MS"/>
                <a:cs typeface="Comic Sans MS"/>
              </a:rPr>
              <a:t>eta</a:t>
            </a:r>
            <a:r>
              <a:rPr lang="en-US" b="1" dirty="0" smtClean="0">
                <a:latin typeface="Comic Sans MS"/>
                <a:cs typeface="Comic Sans MS"/>
              </a:rPr>
              <a:t> with increased </a:t>
            </a:r>
            <a:r>
              <a:rPr lang="en-US" b="1" dirty="0" err="1" smtClean="0">
                <a:latin typeface="Comic Sans MS"/>
                <a:cs typeface="Comic Sans MS"/>
              </a:rPr>
              <a:t>p</a:t>
            </a:r>
            <a:r>
              <a:rPr lang="en-US" b="1" baseline="-25000" dirty="0" err="1" smtClean="0">
                <a:latin typeface="Comic Sans MS"/>
                <a:cs typeface="Comic Sans MS"/>
              </a:rPr>
              <a:t>t</a:t>
            </a:r>
            <a:r>
              <a:rPr lang="en-US" b="1" dirty="0" smtClean="0">
                <a:latin typeface="Comic Sans MS"/>
                <a:cs typeface="Comic Sans MS"/>
              </a:rPr>
              <a:t> coverage</a:t>
            </a:r>
            <a:endParaRPr lang="en-US" b="1" dirty="0">
              <a:latin typeface="Comic Sans MS"/>
              <a:cs typeface="Comic Sans MS"/>
            </a:endParaRPr>
          </a:p>
        </p:txBody>
      </p:sp>
      <p:sp>
        <p:nvSpPr>
          <p:cNvPr id="3" name="TextBox 2"/>
          <p:cNvSpPr txBox="1"/>
          <p:nvPr/>
        </p:nvSpPr>
        <p:spPr>
          <a:xfrm>
            <a:off x="3362960" y="1728944"/>
            <a:ext cx="2795394" cy="369332"/>
          </a:xfrm>
          <a:prstGeom prst="rect">
            <a:avLst/>
          </a:prstGeom>
          <a:noFill/>
        </p:spPr>
        <p:txBody>
          <a:bodyPr wrap="none" rtlCol="0">
            <a:spAutoFit/>
          </a:bodyPr>
          <a:lstStyle/>
          <a:p>
            <a:r>
              <a:rPr lang="en-US" dirty="0" smtClean="0"/>
              <a:t>Rapidity dependence of</a:t>
            </a:r>
            <a:endParaRPr lang="en-US" dirty="0"/>
          </a:p>
        </p:txBody>
      </p:sp>
      <p:sp>
        <p:nvSpPr>
          <p:cNvPr id="7" name="Date Placeholder 6"/>
          <p:cNvSpPr>
            <a:spLocks noGrp="1"/>
          </p:cNvSpPr>
          <p:nvPr>
            <p:ph type="dt" sz="half" idx="10"/>
          </p:nvPr>
        </p:nvSpPr>
        <p:spPr/>
        <p:txBody>
          <a:bodyPr/>
          <a:lstStyle/>
          <a:p>
            <a:r>
              <a:rPr lang="en-US" smtClean="0"/>
              <a:t>E.C. Aschenauer</a:t>
            </a:r>
            <a:endParaRPr lang="en-US"/>
          </a:p>
        </p:txBody>
      </p:sp>
      <p:sp>
        <p:nvSpPr>
          <p:cNvPr id="16" name="Footer Placeholder 15"/>
          <p:cNvSpPr>
            <a:spLocks noGrp="1"/>
          </p:cNvSpPr>
          <p:nvPr>
            <p:ph type="ftr" sz="quarter" idx="11"/>
          </p:nvPr>
        </p:nvSpPr>
        <p:spPr/>
        <p:txBody>
          <a:bodyPr/>
          <a:lstStyle/>
          <a:p>
            <a:r>
              <a:rPr lang="en-US" smtClean="0"/>
              <a:t>RHIC PAC, June  2014</a:t>
            </a:r>
            <a:endParaRPr lang="en-US"/>
          </a:p>
        </p:txBody>
      </p:sp>
      <p:sp>
        <p:nvSpPr>
          <p:cNvPr id="43" name="Text Box 38"/>
          <p:cNvSpPr txBox="1">
            <a:spLocks noChangeArrowheads="1"/>
          </p:cNvSpPr>
          <p:nvPr/>
        </p:nvSpPr>
        <p:spPr bwMode="auto">
          <a:xfrm>
            <a:off x="63498" y="5218114"/>
            <a:ext cx="420158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ts val="0"/>
              </a:spcBef>
            </a:pPr>
            <a:r>
              <a:rPr lang="en-US" dirty="0"/>
              <a:t>Sensitive to </a:t>
            </a:r>
            <a:r>
              <a:rPr lang="en-US" b="1" dirty="0"/>
              <a:t>proton spin</a:t>
            </a:r>
            <a:r>
              <a:rPr lang="en-US" dirty="0"/>
              <a:t> – </a:t>
            </a:r>
            <a:endParaRPr lang="en-US" dirty="0" smtClean="0"/>
          </a:p>
          <a:p>
            <a:pPr>
              <a:spcBef>
                <a:spcPts val="0"/>
              </a:spcBef>
            </a:pPr>
            <a:r>
              <a:rPr lang="en-US" dirty="0" err="1" smtClean="0"/>
              <a:t>parton</a:t>
            </a:r>
            <a:r>
              <a:rPr lang="en-US" dirty="0" smtClean="0"/>
              <a:t> </a:t>
            </a:r>
            <a:r>
              <a:rPr lang="en-US" b="1" dirty="0"/>
              <a:t>transverse motion</a:t>
            </a:r>
            <a:r>
              <a:rPr lang="en-US" dirty="0"/>
              <a:t> </a:t>
            </a:r>
            <a:r>
              <a:rPr lang="en-US" dirty="0" smtClean="0"/>
              <a:t>correlations</a:t>
            </a:r>
          </a:p>
          <a:p>
            <a:pPr>
              <a:spcBef>
                <a:spcPts val="0"/>
              </a:spcBef>
            </a:pPr>
            <a:r>
              <a:rPr lang="en-US" dirty="0" smtClean="0"/>
              <a:t>not universal between SIDIS &amp; </a:t>
            </a:r>
            <a:r>
              <a:rPr lang="en-US" dirty="0" err="1" smtClean="0"/>
              <a:t>pp</a:t>
            </a:r>
            <a:endParaRPr lang="en-US" dirty="0"/>
          </a:p>
        </p:txBody>
      </p:sp>
      <p:sp>
        <p:nvSpPr>
          <p:cNvPr id="44" name="Line 42"/>
          <p:cNvSpPr>
            <a:spLocks noChangeShapeType="1"/>
          </p:cNvSpPr>
          <p:nvPr/>
        </p:nvSpPr>
        <p:spPr bwMode="auto">
          <a:xfrm>
            <a:off x="4823883" y="3857094"/>
            <a:ext cx="1371600" cy="609600"/>
          </a:xfrm>
          <a:prstGeom prst="line">
            <a:avLst/>
          </a:prstGeom>
          <a:noFill/>
          <a:ln w="1016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5" name="Line 43"/>
          <p:cNvSpPr>
            <a:spLocks noChangeShapeType="1"/>
          </p:cNvSpPr>
          <p:nvPr/>
        </p:nvSpPr>
        <p:spPr bwMode="auto">
          <a:xfrm flipV="1">
            <a:off x="5128683" y="3704694"/>
            <a:ext cx="0" cy="533400"/>
          </a:xfrm>
          <a:prstGeom prst="line">
            <a:avLst/>
          </a:prstGeom>
          <a:noFill/>
          <a:ln w="50800" cmpd="dbl">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6" name="Text Box 44"/>
          <p:cNvSpPr txBox="1">
            <a:spLocks noChangeArrowheads="1"/>
          </p:cNvSpPr>
          <p:nvPr/>
        </p:nvSpPr>
        <p:spPr bwMode="auto">
          <a:xfrm>
            <a:off x="4900083" y="3323694"/>
            <a:ext cx="60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000" b="1">
                <a:solidFill>
                  <a:srgbClr val="FF0000"/>
                </a:solidFill>
              </a:rPr>
              <a:t>S</a:t>
            </a:r>
            <a:r>
              <a:rPr lang="en-US" sz="2000" b="1" baseline="-25000">
                <a:solidFill>
                  <a:srgbClr val="FF0000"/>
                </a:solidFill>
              </a:rPr>
              <a:t>P</a:t>
            </a:r>
            <a:endParaRPr lang="en-US" sz="2000" b="1">
              <a:solidFill>
                <a:srgbClr val="FF0000"/>
              </a:solidFill>
            </a:endParaRPr>
          </a:p>
        </p:txBody>
      </p:sp>
      <p:sp>
        <p:nvSpPr>
          <p:cNvPr id="47" name="Line 45"/>
          <p:cNvSpPr>
            <a:spLocks noChangeShapeType="1"/>
          </p:cNvSpPr>
          <p:nvPr/>
        </p:nvSpPr>
        <p:spPr bwMode="auto">
          <a:xfrm rot="20678397" flipV="1">
            <a:off x="7719483" y="5533494"/>
            <a:ext cx="685800" cy="304800"/>
          </a:xfrm>
          <a:prstGeom prst="line">
            <a:avLst/>
          </a:prstGeom>
          <a:noFill/>
          <a:ln w="3810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8" name="Line 46"/>
          <p:cNvSpPr>
            <a:spLocks noChangeShapeType="1"/>
          </p:cNvSpPr>
          <p:nvPr/>
        </p:nvSpPr>
        <p:spPr bwMode="auto">
          <a:xfrm>
            <a:off x="7567083" y="4542894"/>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9" name="Line 47"/>
          <p:cNvSpPr>
            <a:spLocks noChangeShapeType="1"/>
          </p:cNvSpPr>
          <p:nvPr/>
        </p:nvSpPr>
        <p:spPr bwMode="auto">
          <a:xfrm>
            <a:off x="6195483" y="4466694"/>
            <a:ext cx="1600200" cy="304800"/>
          </a:xfrm>
          <a:prstGeom prst="line">
            <a:avLst/>
          </a:prstGeom>
          <a:noFill/>
          <a:ln w="57150">
            <a:solidFill>
              <a:srgbClr val="33CC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0" name="Line 48"/>
          <p:cNvSpPr>
            <a:spLocks noChangeShapeType="1"/>
          </p:cNvSpPr>
          <p:nvPr/>
        </p:nvSpPr>
        <p:spPr bwMode="auto">
          <a:xfrm>
            <a:off x="7795683" y="4771494"/>
            <a:ext cx="1074738" cy="8413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 name="Line 49"/>
          <p:cNvSpPr>
            <a:spLocks noChangeShapeType="1"/>
          </p:cNvSpPr>
          <p:nvPr/>
        </p:nvSpPr>
        <p:spPr bwMode="auto">
          <a:xfrm rot="2215248" flipV="1">
            <a:off x="7803621" y="4739744"/>
            <a:ext cx="984250" cy="37465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2" name="Line 50"/>
          <p:cNvSpPr>
            <a:spLocks noChangeShapeType="1"/>
          </p:cNvSpPr>
          <p:nvPr/>
        </p:nvSpPr>
        <p:spPr bwMode="auto">
          <a:xfrm rot="1381992">
            <a:off x="6068483" y="4777844"/>
            <a:ext cx="1600200" cy="304800"/>
          </a:xfrm>
          <a:prstGeom prst="line">
            <a:avLst/>
          </a:prstGeom>
          <a:noFill/>
          <a:ln w="57150">
            <a:solidFill>
              <a:srgbClr val="33CC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3" name="Line 51"/>
          <p:cNvSpPr>
            <a:spLocks noChangeShapeType="1"/>
          </p:cNvSpPr>
          <p:nvPr/>
        </p:nvSpPr>
        <p:spPr bwMode="auto">
          <a:xfrm rot="1381992">
            <a:off x="7484533" y="5592232"/>
            <a:ext cx="1074738" cy="84137"/>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4" name="Line 52"/>
          <p:cNvSpPr>
            <a:spLocks noChangeShapeType="1"/>
          </p:cNvSpPr>
          <p:nvPr/>
        </p:nvSpPr>
        <p:spPr bwMode="auto">
          <a:xfrm rot="3597241" flipV="1">
            <a:off x="7452783" y="5535082"/>
            <a:ext cx="984250" cy="37465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5" name="Line 53"/>
          <p:cNvSpPr>
            <a:spLocks noChangeShapeType="1"/>
          </p:cNvSpPr>
          <p:nvPr/>
        </p:nvSpPr>
        <p:spPr bwMode="auto">
          <a:xfrm rot="10800000">
            <a:off x="6195483" y="4466694"/>
            <a:ext cx="1295400" cy="5334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6" name="Text Box 54"/>
          <p:cNvSpPr txBox="1">
            <a:spLocks noChangeArrowheads="1"/>
          </p:cNvSpPr>
          <p:nvPr/>
        </p:nvSpPr>
        <p:spPr bwMode="auto">
          <a:xfrm>
            <a:off x="5204883" y="4104744"/>
            <a:ext cx="33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1">
                <a:solidFill>
                  <a:srgbClr val="0000CC"/>
                </a:solidFill>
              </a:rPr>
              <a:t>p</a:t>
            </a:r>
          </a:p>
        </p:txBody>
      </p:sp>
      <p:sp>
        <p:nvSpPr>
          <p:cNvPr id="57" name="Text Box 55"/>
          <p:cNvSpPr txBox="1">
            <a:spLocks noChangeArrowheads="1"/>
          </p:cNvSpPr>
          <p:nvPr/>
        </p:nvSpPr>
        <p:spPr bwMode="auto">
          <a:xfrm>
            <a:off x="7414683" y="4771494"/>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p</a:t>
            </a:r>
          </a:p>
        </p:txBody>
      </p:sp>
      <p:sp>
        <p:nvSpPr>
          <p:cNvPr id="58" name="Line 56"/>
          <p:cNvSpPr>
            <a:spLocks noChangeShapeType="1"/>
          </p:cNvSpPr>
          <p:nvPr/>
        </p:nvSpPr>
        <p:spPr bwMode="auto">
          <a:xfrm flipV="1">
            <a:off x="7030508" y="4771494"/>
            <a:ext cx="0" cy="533400"/>
          </a:xfrm>
          <a:prstGeom prst="line">
            <a:avLst/>
          </a:prstGeom>
          <a:noFill/>
          <a:ln w="50800" cmpd="dbl">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 name="Text Box 57"/>
          <p:cNvSpPr txBox="1">
            <a:spLocks noChangeArrowheads="1"/>
          </p:cNvSpPr>
          <p:nvPr/>
        </p:nvSpPr>
        <p:spPr bwMode="auto">
          <a:xfrm>
            <a:off x="6805083" y="5228694"/>
            <a:ext cx="45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000" b="1">
                <a:solidFill>
                  <a:srgbClr val="FF0000"/>
                </a:solidFill>
              </a:rPr>
              <a:t>S</a:t>
            </a:r>
            <a:r>
              <a:rPr lang="en-US" sz="2000" b="1" baseline="-25000">
                <a:solidFill>
                  <a:srgbClr val="FF0000"/>
                </a:solidFill>
              </a:rPr>
              <a:t>q</a:t>
            </a:r>
            <a:endParaRPr lang="en-US" sz="2000" b="1">
              <a:solidFill>
                <a:srgbClr val="FF0000"/>
              </a:solidFill>
            </a:endParaRPr>
          </a:p>
        </p:txBody>
      </p:sp>
      <p:sp>
        <p:nvSpPr>
          <p:cNvPr id="60" name="Text Box 58"/>
          <p:cNvSpPr txBox="1">
            <a:spLocks noChangeArrowheads="1"/>
          </p:cNvSpPr>
          <p:nvPr/>
        </p:nvSpPr>
        <p:spPr bwMode="auto">
          <a:xfrm>
            <a:off x="8329083" y="5228694"/>
            <a:ext cx="60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000" b="1">
                <a:solidFill>
                  <a:srgbClr val="006600"/>
                </a:solidFill>
              </a:rPr>
              <a:t>k</a:t>
            </a:r>
            <a:r>
              <a:rPr lang="en-US" sz="2000" b="1" baseline="-25000">
                <a:solidFill>
                  <a:srgbClr val="006600"/>
                </a:solidFill>
              </a:rPr>
              <a:t>T,</a:t>
            </a:r>
            <a:r>
              <a:rPr lang="el-GR" sz="2000" b="1" baseline="-25000">
                <a:solidFill>
                  <a:srgbClr val="006600"/>
                </a:solidFill>
                <a:latin typeface="Times New Roman" charset="0"/>
                <a:cs typeface="Times New Roman" charset="0"/>
              </a:rPr>
              <a:t>π</a:t>
            </a:r>
            <a:endParaRPr lang="en-US" sz="2000" b="1">
              <a:solidFill>
                <a:srgbClr val="006600"/>
              </a:solidFill>
            </a:endParaRPr>
          </a:p>
        </p:txBody>
      </p:sp>
      <p:sp>
        <p:nvSpPr>
          <p:cNvPr id="61" name="Text Box 59"/>
          <p:cNvSpPr txBox="1">
            <a:spLocks noChangeArrowheads="1"/>
          </p:cNvSpPr>
          <p:nvPr/>
        </p:nvSpPr>
        <p:spPr bwMode="auto">
          <a:xfrm>
            <a:off x="4677839" y="5577945"/>
            <a:ext cx="460374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ts val="0"/>
              </a:spcBef>
            </a:pPr>
            <a:r>
              <a:rPr lang="en-US" dirty="0">
                <a:solidFill>
                  <a:srgbClr val="322F31"/>
                </a:solidFill>
              </a:rPr>
              <a:t>Sensitive </a:t>
            </a:r>
            <a:r>
              <a:rPr lang="en-US" dirty="0" smtClean="0">
                <a:solidFill>
                  <a:srgbClr val="322F31"/>
                </a:solidFill>
              </a:rPr>
              <a:t>to </a:t>
            </a:r>
            <a:r>
              <a:rPr lang="en-US" b="1" dirty="0" err="1" smtClean="0">
                <a:solidFill>
                  <a:srgbClr val="322F31"/>
                </a:solidFill>
              </a:rPr>
              <a:t>transversity</a:t>
            </a:r>
            <a:endParaRPr lang="en-US" dirty="0">
              <a:solidFill>
                <a:srgbClr val="322F31"/>
              </a:solidFill>
            </a:endParaRPr>
          </a:p>
          <a:p>
            <a:pPr>
              <a:spcBef>
                <a:spcPts val="0"/>
              </a:spcBef>
            </a:pPr>
            <a:r>
              <a:rPr lang="en-US" dirty="0"/>
              <a:t>universal between SIDIS &amp; </a:t>
            </a:r>
            <a:r>
              <a:rPr lang="en-US" dirty="0" err="1" smtClean="0"/>
              <a:t>pp</a:t>
            </a:r>
            <a:r>
              <a:rPr lang="en-US" dirty="0" smtClean="0"/>
              <a:t> &amp; </a:t>
            </a:r>
            <a:r>
              <a:rPr lang="en-US" dirty="0" err="1" smtClean="0"/>
              <a:t>e+e</a:t>
            </a:r>
            <a:r>
              <a:rPr lang="en-US" dirty="0" smtClean="0"/>
              <a:t>-</a:t>
            </a:r>
            <a:endParaRPr lang="en-US" b="1" dirty="0">
              <a:solidFill>
                <a:srgbClr val="322F31"/>
              </a:solidFill>
            </a:endParaRPr>
          </a:p>
        </p:txBody>
      </p:sp>
      <p:sp>
        <p:nvSpPr>
          <p:cNvPr id="75" name="Line 23"/>
          <p:cNvSpPr>
            <a:spLocks noChangeShapeType="1"/>
          </p:cNvSpPr>
          <p:nvPr/>
        </p:nvSpPr>
        <p:spPr bwMode="auto">
          <a:xfrm>
            <a:off x="315913" y="3761856"/>
            <a:ext cx="1371600" cy="609600"/>
          </a:xfrm>
          <a:prstGeom prst="line">
            <a:avLst/>
          </a:prstGeom>
          <a:noFill/>
          <a:ln w="1016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6" name="Line 24"/>
          <p:cNvSpPr>
            <a:spLocks noChangeShapeType="1"/>
          </p:cNvSpPr>
          <p:nvPr/>
        </p:nvSpPr>
        <p:spPr bwMode="auto">
          <a:xfrm flipV="1">
            <a:off x="620713" y="3609456"/>
            <a:ext cx="0" cy="533400"/>
          </a:xfrm>
          <a:prstGeom prst="line">
            <a:avLst/>
          </a:prstGeom>
          <a:noFill/>
          <a:ln w="50800" cmpd="dbl">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7" name="Text Box 25"/>
          <p:cNvSpPr txBox="1">
            <a:spLocks noChangeArrowheads="1"/>
          </p:cNvSpPr>
          <p:nvPr/>
        </p:nvSpPr>
        <p:spPr bwMode="auto">
          <a:xfrm>
            <a:off x="392113" y="3228456"/>
            <a:ext cx="60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000" b="1">
                <a:solidFill>
                  <a:srgbClr val="FF0000"/>
                </a:solidFill>
              </a:rPr>
              <a:t>S</a:t>
            </a:r>
            <a:r>
              <a:rPr lang="en-US" sz="2000" b="1" baseline="-25000">
                <a:solidFill>
                  <a:srgbClr val="FF0000"/>
                </a:solidFill>
              </a:rPr>
              <a:t>P</a:t>
            </a:r>
            <a:endParaRPr lang="en-US" sz="2000" b="1">
              <a:solidFill>
                <a:srgbClr val="FF0000"/>
              </a:solidFill>
            </a:endParaRPr>
          </a:p>
        </p:txBody>
      </p:sp>
      <p:sp>
        <p:nvSpPr>
          <p:cNvPr id="78" name="Line 26"/>
          <p:cNvSpPr>
            <a:spLocks noChangeShapeType="1"/>
          </p:cNvSpPr>
          <p:nvPr/>
        </p:nvSpPr>
        <p:spPr bwMode="auto">
          <a:xfrm flipV="1">
            <a:off x="319088" y="3745981"/>
            <a:ext cx="685800" cy="304800"/>
          </a:xfrm>
          <a:prstGeom prst="line">
            <a:avLst/>
          </a:prstGeom>
          <a:noFill/>
          <a:ln w="3810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9" name="Text Box 27"/>
          <p:cNvSpPr txBox="1">
            <a:spLocks noChangeArrowheads="1"/>
          </p:cNvSpPr>
          <p:nvPr/>
        </p:nvSpPr>
        <p:spPr bwMode="auto">
          <a:xfrm>
            <a:off x="925513" y="3457056"/>
            <a:ext cx="60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000" b="1">
                <a:solidFill>
                  <a:srgbClr val="006600"/>
                </a:solidFill>
              </a:rPr>
              <a:t>k</a:t>
            </a:r>
            <a:r>
              <a:rPr lang="en-US" sz="2000" b="1" baseline="-25000">
                <a:solidFill>
                  <a:srgbClr val="006600"/>
                </a:solidFill>
              </a:rPr>
              <a:t>T,q</a:t>
            </a:r>
            <a:endParaRPr lang="en-US" sz="2000" b="1">
              <a:solidFill>
                <a:srgbClr val="006600"/>
              </a:solidFill>
            </a:endParaRPr>
          </a:p>
        </p:txBody>
      </p:sp>
      <p:sp>
        <p:nvSpPr>
          <p:cNvPr id="80" name="Line 28"/>
          <p:cNvSpPr>
            <a:spLocks noChangeShapeType="1"/>
          </p:cNvSpPr>
          <p:nvPr/>
        </p:nvSpPr>
        <p:spPr bwMode="auto">
          <a:xfrm>
            <a:off x="3059113" y="4447656"/>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1" name="Line 29"/>
          <p:cNvSpPr>
            <a:spLocks noChangeShapeType="1"/>
          </p:cNvSpPr>
          <p:nvPr/>
        </p:nvSpPr>
        <p:spPr bwMode="auto">
          <a:xfrm>
            <a:off x="1687513" y="4371456"/>
            <a:ext cx="1600200" cy="304800"/>
          </a:xfrm>
          <a:prstGeom prst="line">
            <a:avLst/>
          </a:prstGeom>
          <a:noFill/>
          <a:ln w="76200">
            <a:solidFill>
              <a:srgbClr val="33CC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2" name="Line 30"/>
          <p:cNvSpPr>
            <a:spLocks noChangeShapeType="1"/>
          </p:cNvSpPr>
          <p:nvPr/>
        </p:nvSpPr>
        <p:spPr bwMode="auto">
          <a:xfrm>
            <a:off x="3287713" y="4676256"/>
            <a:ext cx="1074737" cy="8413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3" name="Line 31"/>
          <p:cNvSpPr>
            <a:spLocks noChangeShapeType="1"/>
          </p:cNvSpPr>
          <p:nvPr/>
        </p:nvSpPr>
        <p:spPr bwMode="auto">
          <a:xfrm rot="2215248" flipV="1">
            <a:off x="3295650" y="4644506"/>
            <a:ext cx="984250" cy="37465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4" name="Line 32"/>
          <p:cNvSpPr>
            <a:spLocks noChangeShapeType="1"/>
          </p:cNvSpPr>
          <p:nvPr/>
        </p:nvSpPr>
        <p:spPr bwMode="auto">
          <a:xfrm rot="1381992">
            <a:off x="1560513" y="4682606"/>
            <a:ext cx="1600200" cy="304800"/>
          </a:xfrm>
          <a:prstGeom prst="line">
            <a:avLst/>
          </a:prstGeom>
          <a:noFill/>
          <a:ln w="38100">
            <a:solidFill>
              <a:srgbClr val="33CC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5" name="Line 33"/>
          <p:cNvSpPr>
            <a:spLocks noChangeShapeType="1"/>
          </p:cNvSpPr>
          <p:nvPr/>
        </p:nvSpPr>
        <p:spPr bwMode="auto">
          <a:xfrm rot="1381992">
            <a:off x="2976563" y="5496994"/>
            <a:ext cx="1074737" cy="84137"/>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6" name="Line 34"/>
          <p:cNvSpPr>
            <a:spLocks noChangeShapeType="1"/>
          </p:cNvSpPr>
          <p:nvPr/>
        </p:nvSpPr>
        <p:spPr bwMode="auto">
          <a:xfrm rot="3597241" flipV="1">
            <a:off x="2944813" y="5439844"/>
            <a:ext cx="984250" cy="37465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7" name="Line 35"/>
          <p:cNvSpPr>
            <a:spLocks noChangeShapeType="1"/>
          </p:cNvSpPr>
          <p:nvPr/>
        </p:nvSpPr>
        <p:spPr bwMode="auto">
          <a:xfrm rot="10800000">
            <a:off x="1687513" y="4371456"/>
            <a:ext cx="1295400" cy="5334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8" name="Text Box 36"/>
          <p:cNvSpPr txBox="1">
            <a:spLocks noChangeArrowheads="1"/>
          </p:cNvSpPr>
          <p:nvPr/>
        </p:nvSpPr>
        <p:spPr bwMode="auto">
          <a:xfrm>
            <a:off x="696913" y="4009506"/>
            <a:ext cx="33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1">
                <a:solidFill>
                  <a:srgbClr val="0000CC"/>
                </a:solidFill>
              </a:rPr>
              <a:t>p</a:t>
            </a:r>
          </a:p>
        </p:txBody>
      </p:sp>
      <p:sp>
        <p:nvSpPr>
          <p:cNvPr id="89" name="Text Box 37"/>
          <p:cNvSpPr txBox="1">
            <a:spLocks noChangeArrowheads="1"/>
          </p:cNvSpPr>
          <p:nvPr/>
        </p:nvSpPr>
        <p:spPr bwMode="auto">
          <a:xfrm>
            <a:off x="2906713" y="4676256"/>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p</a:t>
            </a:r>
          </a:p>
        </p:txBody>
      </p:sp>
      <p:sp>
        <p:nvSpPr>
          <p:cNvPr id="62" name="AutoShape 49"/>
          <p:cNvSpPr>
            <a:spLocks noChangeArrowheads="1"/>
          </p:cNvSpPr>
          <p:nvPr/>
        </p:nvSpPr>
        <p:spPr bwMode="auto">
          <a:xfrm>
            <a:off x="1703135" y="540790"/>
            <a:ext cx="701674" cy="418428"/>
          </a:xfrm>
          <a:prstGeom prst="curvedRightArrow">
            <a:avLst>
              <a:gd name="adj1" fmla="val 24848"/>
              <a:gd name="adj2" fmla="val 49697"/>
              <a:gd name="adj3" fmla="val 33333"/>
            </a:avLst>
          </a:prstGeom>
          <a:gradFill flip="none" rotWithShape="1">
            <a:gsLst>
              <a:gs pos="0">
                <a:srgbClr val="0000FF"/>
              </a:gs>
              <a:gs pos="100000">
                <a:srgbClr val="FFFFFF"/>
              </a:gs>
            </a:gsLst>
            <a:lin ang="0" scaled="1"/>
            <a:tileRect/>
          </a:gradFill>
          <a:ln w="9525">
            <a:solidFill>
              <a:schemeClr val="tx1"/>
            </a:solidFill>
            <a:miter lim="800000"/>
            <a:headEnd/>
            <a:tailEnd/>
          </a:ln>
          <a:effectLst/>
        </p:spPr>
        <p:txBody>
          <a:bodyPr wrap="none" anchor="ctr"/>
          <a:lstStyle/>
          <a:p>
            <a:pPr>
              <a:defRPr/>
            </a:pPr>
            <a:endParaRPr lang="en-US" dirty="0" smtClean="0">
              <a:effectLst>
                <a:outerShdw blurRad="38100" dist="38100" dir="2700000" algn="tl">
                  <a:srgbClr val="000000">
                    <a:alpha val="43137"/>
                  </a:srgbClr>
                </a:outerShdw>
              </a:effectLst>
              <a:latin typeface="Comic Sans MS" charset="0"/>
            </a:endParaRPr>
          </a:p>
        </p:txBody>
      </p:sp>
      <p:sp>
        <p:nvSpPr>
          <p:cNvPr id="9" name="TextBox 8"/>
          <p:cNvSpPr txBox="1"/>
          <p:nvPr/>
        </p:nvSpPr>
        <p:spPr>
          <a:xfrm>
            <a:off x="2484784" y="651562"/>
            <a:ext cx="3631247" cy="400110"/>
          </a:xfrm>
          <a:prstGeom prst="rect">
            <a:avLst/>
          </a:prstGeom>
          <a:noFill/>
        </p:spPr>
        <p:txBody>
          <a:bodyPr wrap="none" rtlCol="0">
            <a:spAutoFit/>
          </a:bodyPr>
          <a:lstStyle/>
          <a:p>
            <a:r>
              <a:rPr lang="en-US" sz="2000" dirty="0" smtClean="0">
                <a:solidFill>
                  <a:srgbClr val="FF00FF"/>
                </a:solidFill>
              </a:rPr>
              <a:t>Goal: measure less inclusive </a:t>
            </a:r>
            <a:endParaRPr lang="en-US" sz="2000" dirty="0">
              <a:solidFill>
                <a:srgbClr val="FF00FF"/>
              </a:solidFill>
            </a:endParaRPr>
          </a:p>
        </p:txBody>
      </p:sp>
    </p:spTree>
    <p:extLst>
      <p:ext uri="{BB962C8B-B14F-4D97-AF65-F5344CB8AC3E}">
        <p14:creationId xmlns:p14="http://schemas.microsoft.com/office/powerpoint/2010/main" val="575948289"/>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a:srcRect l="737"/>
          <a:stretch/>
        </p:blipFill>
        <p:spPr>
          <a:xfrm>
            <a:off x="6857996" y="527056"/>
            <a:ext cx="2281759" cy="1536700"/>
          </a:xfrm>
          <a:prstGeom prst="rect">
            <a:avLst/>
          </a:prstGeom>
        </p:spPr>
      </p:pic>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b="3527"/>
          <a:stretch/>
        </p:blipFill>
        <p:spPr>
          <a:xfrm>
            <a:off x="3974982" y="1810588"/>
            <a:ext cx="3973101" cy="2982173"/>
          </a:xfrm>
          <a:prstGeom prst="rect">
            <a:avLst/>
          </a:prstGeom>
        </p:spPr>
      </p:pic>
      <p:sp>
        <p:nvSpPr>
          <p:cNvPr id="2" name="Title 1"/>
          <p:cNvSpPr>
            <a:spLocks noGrp="1"/>
          </p:cNvSpPr>
          <p:nvPr>
            <p:ph type="title"/>
          </p:nvPr>
        </p:nvSpPr>
        <p:spPr>
          <a:xfrm>
            <a:off x="0" y="0"/>
            <a:ext cx="9144000" cy="609600"/>
          </a:xfrm>
        </p:spPr>
        <p:txBody>
          <a:bodyPr/>
          <a:lstStyle/>
          <a:p>
            <a:r>
              <a:rPr lang="en-US" sz="2400" dirty="0" smtClean="0"/>
              <a:t>Results for different channels and rapidity</a:t>
            </a:r>
            <a:endParaRPr lang="en-US" sz="2400"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smtClean="0"/>
              <a:t>RHIC PAC, June  2014</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15</a:t>
            </a:fld>
            <a:endParaRPr lang="en-US"/>
          </a:p>
        </p:txBody>
      </p:sp>
      <p:pic>
        <p:nvPicPr>
          <p:cNvPr id="8"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0" y="1057014"/>
            <a:ext cx="3856382" cy="3351873"/>
          </a:xfrm>
          <a:prstGeom prst="rect">
            <a:avLst/>
          </a:prstGeom>
          <a:noFill/>
          <a:ln w="9525">
            <a:noFill/>
            <a:miter lim="800000"/>
            <a:headEnd/>
            <a:tailEnd/>
          </a:ln>
        </p:spPr>
      </p:pic>
      <p:sp>
        <p:nvSpPr>
          <p:cNvPr id="10" name="Rectangle 9"/>
          <p:cNvSpPr/>
          <p:nvPr/>
        </p:nvSpPr>
        <p:spPr>
          <a:xfrm>
            <a:off x="1980151" y="854197"/>
            <a:ext cx="1849485" cy="276999"/>
          </a:xfrm>
          <a:prstGeom prst="rect">
            <a:avLst/>
          </a:prstGeom>
        </p:spPr>
        <p:txBody>
          <a:bodyPr wrap="none">
            <a:spAutoFit/>
          </a:bodyPr>
          <a:lstStyle/>
          <a:p>
            <a:r>
              <a:rPr lang="en-US" sz="1200" dirty="0" smtClean="0">
                <a:solidFill>
                  <a:srgbClr val="0000FF"/>
                </a:solidFill>
                <a:latin typeface="Comic Sans MS"/>
                <a:cs typeface="Comic Sans MS"/>
              </a:rPr>
              <a:t>PRD86 (2012) 051101</a:t>
            </a:r>
            <a:endParaRPr lang="en-US" dirty="0">
              <a:solidFill>
                <a:srgbClr val="0000FF"/>
              </a:solidFill>
              <a:latin typeface="Comic Sans MS"/>
              <a:cs typeface="Comic Sans MS"/>
            </a:endParaRPr>
          </a:p>
        </p:txBody>
      </p:sp>
      <p:pic>
        <p:nvPicPr>
          <p:cNvPr id="12" name="Picture 11"/>
          <p:cNvPicPr>
            <a:picLocks noChangeAspect="1"/>
          </p:cNvPicPr>
          <p:nvPr/>
        </p:nvPicPr>
        <p:blipFill>
          <a:blip r:embed="rId5"/>
          <a:stretch>
            <a:fillRect/>
          </a:stretch>
        </p:blipFill>
        <p:spPr>
          <a:xfrm>
            <a:off x="25412" y="4466156"/>
            <a:ext cx="4124960" cy="2428240"/>
          </a:xfrm>
          <a:prstGeom prst="rect">
            <a:avLst/>
          </a:prstGeom>
        </p:spPr>
      </p:pic>
      <p:pic>
        <p:nvPicPr>
          <p:cNvPr id="13" name="Picture 12" descr="STAR-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042" y="5400629"/>
            <a:ext cx="740615" cy="351106"/>
          </a:xfrm>
          <a:prstGeom prst="rect">
            <a:avLst/>
          </a:prstGeom>
        </p:spPr>
      </p:pic>
      <p:sp>
        <p:nvSpPr>
          <p:cNvPr id="14" name="AutoShape 49"/>
          <p:cNvSpPr>
            <a:spLocks noChangeArrowheads="1"/>
          </p:cNvSpPr>
          <p:nvPr/>
        </p:nvSpPr>
        <p:spPr bwMode="auto">
          <a:xfrm>
            <a:off x="4572000" y="4913210"/>
            <a:ext cx="949325" cy="348570"/>
          </a:xfrm>
          <a:prstGeom prst="curvedRightArrow">
            <a:avLst>
              <a:gd name="adj1" fmla="val 24848"/>
              <a:gd name="adj2" fmla="val 49697"/>
              <a:gd name="adj3" fmla="val 33333"/>
            </a:avLst>
          </a:prstGeom>
          <a:gradFill flip="none" rotWithShape="1">
            <a:gsLst>
              <a:gs pos="0">
                <a:srgbClr val="0000FF"/>
              </a:gs>
              <a:gs pos="100000">
                <a:srgbClr val="FFFFFF"/>
              </a:gs>
            </a:gsLst>
            <a:lin ang="0" scaled="1"/>
            <a:tileRect/>
          </a:gradFill>
          <a:ln w="9525">
            <a:solidFill>
              <a:schemeClr val="tx1"/>
            </a:solidFill>
            <a:miter lim="800000"/>
            <a:headEnd/>
            <a:tailEnd/>
          </a:ln>
          <a:effectLst/>
        </p:spPr>
        <p:txBody>
          <a:bodyPr wrap="none" anchor="ctr"/>
          <a:lstStyle/>
          <a:p>
            <a:pPr>
              <a:defRPr/>
            </a:pPr>
            <a:endParaRPr lang="en-US" dirty="0" smtClean="0">
              <a:effectLst>
                <a:outerShdw blurRad="38100" dist="38100" dir="2700000" algn="tl">
                  <a:srgbClr val="000000">
                    <a:alpha val="43137"/>
                  </a:srgbClr>
                </a:outerShdw>
              </a:effectLst>
              <a:latin typeface="Comic Sans MS" charset="0"/>
            </a:endParaRPr>
          </a:p>
        </p:txBody>
      </p:sp>
      <p:sp>
        <p:nvSpPr>
          <p:cNvPr id="15" name="TextBox 14"/>
          <p:cNvSpPr txBox="1"/>
          <p:nvPr/>
        </p:nvSpPr>
        <p:spPr>
          <a:xfrm>
            <a:off x="85442" y="514447"/>
            <a:ext cx="3813865" cy="369332"/>
          </a:xfrm>
          <a:prstGeom prst="rect">
            <a:avLst/>
          </a:prstGeom>
          <a:noFill/>
        </p:spPr>
        <p:txBody>
          <a:bodyPr wrap="none" rtlCol="0">
            <a:spAutoFit/>
          </a:bodyPr>
          <a:lstStyle/>
          <a:p>
            <a:pPr marL="285750" indent="-285750">
              <a:buClr>
                <a:srgbClr val="0000FF"/>
              </a:buClr>
              <a:buFont typeface="Wingdings" charset="2"/>
              <a:buChar char="q"/>
            </a:pPr>
            <a:r>
              <a:rPr lang="en-US" dirty="0" smtClean="0">
                <a:latin typeface="Comic Sans MS"/>
                <a:cs typeface="Comic Sans MS"/>
              </a:rPr>
              <a:t>A</a:t>
            </a:r>
            <a:r>
              <a:rPr lang="en-US" baseline="-25000" dirty="0" smtClean="0">
                <a:latin typeface="Comic Sans MS"/>
                <a:cs typeface="Comic Sans MS"/>
              </a:rPr>
              <a:t>N</a:t>
            </a:r>
            <a:r>
              <a:rPr lang="en-US" dirty="0" smtClean="0">
                <a:latin typeface="Symbol" charset="2"/>
                <a:cs typeface="Symbol" charset="2"/>
              </a:rPr>
              <a:t>  p</a:t>
            </a:r>
            <a:r>
              <a:rPr lang="en-US" baseline="30000" dirty="0" smtClean="0"/>
              <a:t>0</a:t>
            </a:r>
            <a:r>
              <a:rPr lang="en-US" dirty="0" smtClean="0"/>
              <a:t> and eta at different </a:t>
            </a:r>
            <a:r>
              <a:rPr lang="en-US" dirty="0" smtClean="0">
                <a:latin typeface="Symbol" charset="2"/>
                <a:cs typeface="Symbol" charset="2"/>
              </a:rPr>
              <a:t>h</a:t>
            </a:r>
            <a:r>
              <a:rPr lang="en-US" dirty="0"/>
              <a:t>:</a:t>
            </a:r>
            <a:endParaRPr lang="en-US" dirty="0" smtClean="0"/>
          </a:p>
        </p:txBody>
      </p:sp>
      <p:sp>
        <p:nvSpPr>
          <p:cNvPr id="11" name="TextBox 10"/>
          <p:cNvSpPr txBox="1"/>
          <p:nvPr/>
        </p:nvSpPr>
        <p:spPr>
          <a:xfrm>
            <a:off x="445491" y="4265068"/>
            <a:ext cx="1882847" cy="338554"/>
          </a:xfrm>
          <a:prstGeom prst="rect">
            <a:avLst/>
          </a:prstGeom>
          <a:noFill/>
        </p:spPr>
        <p:txBody>
          <a:bodyPr wrap="none" rtlCol="0">
            <a:spAutoFit/>
          </a:bodyPr>
          <a:lstStyle/>
          <a:p>
            <a:r>
              <a:rPr lang="en-US" sz="1600" dirty="0">
                <a:effectLst/>
              </a:rPr>
              <a:t>arXiv:1309.1800 </a:t>
            </a:r>
            <a:endParaRPr lang="en-US" sz="1600" dirty="0"/>
          </a:p>
        </p:txBody>
      </p:sp>
      <p:pic>
        <p:nvPicPr>
          <p:cNvPr id="20" name="Picture 19" descr="STAR-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1273" y="2515444"/>
            <a:ext cx="576034" cy="273083"/>
          </a:xfrm>
          <a:prstGeom prst="rect">
            <a:avLst/>
          </a:prstGeom>
        </p:spPr>
      </p:pic>
      <p:sp>
        <p:nvSpPr>
          <p:cNvPr id="21" name="TextBox 20"/>
          <p:cNvSpPr txBox="1"/>
          <p:nvPr/>
        </p:nvSpPr>
        <p:spPr>
          <a:xfrm>
            <a:off x="5577419" y="5016507"/>
            <a:ext cx="3172663" cy="923330"/>
          </a:xfrm>
          <a:prstGeom prst="rect">
            <a:avLst/>
          </a:prstGeom>
          <a:noFill/>
        </p:spPr>
        <p:txBody>
          <a:bodyPr wrap="none" rtlCol="0">
            <a:spAutoFit/>
          </a:bodyPr>
          <a:lstStyle/>
          <a:p>
            <a:r>
              <a:rPr lang="en-US" dirty="0" smtClean="0"/>
              <a:t>IFF the only non zero </a:t>
            </a:r>
          </a:p>
          <a:p>
            <a:r>
              <a:rPr lang="en-US" dirty="0" smtClean="0"/>
              <a:t>transverse single spin</a:t>
            </a:r>
          </a:p>
          <a:p>
            <a:r>
              <a:rPr lang="en-US" dirty="0" smtClean="0"/>
              <a:t>asymmetry at mid rapidity </a:t>
            </a:r>
            <a:endParaRPr lang="en-US" dirty="0"/>
          </a:p>
        </p:txBody>
      </p:sp>
    </p:spTree>
    <p:extLst>
      <p:ext uri="{BB962C8B-B14F-4D97-AF65-F5344CB8AC3E}">
        <p14:creationId xmlns:p14="http://schemas.microsoft.com/office/powerpoint/2010/main" val="1556324940"/>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Transverse PHYSICS through jets</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smtClean="0"/>
              <a:t>RHIC PAC, June  2014</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16</a:t>
            </a:fld>
            <a:endParaRPr lang="en-US"/>
          </a:p>
        </p:txBody>
      </p:sp>
      <p:sp>
        <p:nvSpPr>
          <p:cNvPr id="7" name="TextBox 6"/>
          <p:cNvSpPr txBox="1"/>
          <p:nvPr/>
        </p:nvSpPr>
        <p:spPr>
          <a:xfrm>
            <a:off x="222249" y="698510"/>
            <a:ext cx="5852583" cy="369332"/>
          </a:xfrm>
          <a:prstGeom prst="rect">
            <a:avLst/>
          </a:prstGeom>
          <a:noFill/>
        </p:spPr>
        <p:txBody>
          <a:bodyPr wrap="square" rtlCol="0">
            <a:spAutoFit/>
          </a:bodyPr>
          <a:lstStyle/>
          <a:p>
            <a:r>
              <a:rPr lang="en-US" dirty="0" smtClean="0">
                <a:solidFill>
                  <a:srgbClr val="FF00FF"/>
                </a:solidFill>
              </a:rPr>
              <a:t>STAR:</a:t>
            </a:r>
            <a:r>
              <a:rPr lang="en-US" dirty="0" smtClean="0"/>
              <a:t> Jets reconstructed with Anti-</a:t>
            </a:r>
            <a:r>
              <a:rPr lang="en-US" dirty="0" err="1" smtClean="0"/>
              <a:t>k</a:t>
            </a:r>
            <a:r>
              <a:rPr lang="en-US" baseline="-25000" dirty="0" err="1" smtClean="0"/>
              <a:t>t</a:t>
            </a:r>
            <a:r>
              <a:rPr lang="en-US" baseline="-25000" dirty="0" smtClean="0"/>
              <a:t> </a:t>
            </a:r>
            <a:r>
              <a:rPr lang="en-US" dirty="0" smtClean="0"/>
              <a:t>algorithm</a:t>
            </a:r>
            <a:endParaRPr lang="en-US" dirty="0"/>
          </a:p>
        </p:txBody>
      </p:sp>
      <p:sp>
        <p:nvSpPr>
          <p:cNvPr id="9" name="TextBox 8"/>
          <p:cNvSpPr txBox="1"/>
          <p:nvPr/>
        </p:nvSpPr>
        <p:spPr>
          <a:xfrm>
            <a:off x="0" y="5338051"/>
            <a:ext cx="4365298" cy="1015663"/>
          </a:xfrm>
          <a:prstGeom prst="rect">
            <a:avLst/>
          </a:prstGeom>
          <a:noFill/>
        </p:spPr>
        <p:txBody>
          <a:bodyPr wrap="none" rtlCol="0">
            <a:spAutoFit/>
          </a:bodyPr>
          <a:lstStyle/>
          <a:p>
            <a:r>
              <a:rPr lang="en-US" sz="1200" dirty="0">
                <a:latin typeface="Comic Sans MS"/>
                <a:cs typeface="Comic Sans MS"/>
              </a:rPr>
              <a:t>Use PYTHIA + GEANT to </a:t>
            </a:r>
            <a:r>
              <a:rPr lang="en-US" sz="1200" dirty="0" smtClean="0">
                <a:latin typeface="Comic Sans MS"/>
                <a:cs typeface="Comic Sans MS"/>
              </a:rPr>
              <a:t>quantify detector </a:t>
            </a:r>
            <a:r>
              <a:rPr lang="en-US" sz="1200" dirty="0">
                <a:latin typeface="Comic Sans MS"/>
                <a:cs typeface="Comic Sans MS"/>
              </a:rPr>
              <a:t>response</a:t>
            </a:r>
          </a:p>
          <a:p>
            <a:pPr marL="171450" indent="-171450">
              <a:buClr>
                <a:srgbClr val="0000FF"/>
              </a:buClr>
              <a:buFont typeface="Wingdings" charset="2"/>
              <a:buChar char="q"/>
            </a:pPr>
            <a:r>
              <a:rPr lang="en-US" sz="1200" dirty="0" smtClean="0">
                <a:latin typeface="Comic Sans MS"/>
                <a:cs typeface="Comic Sans MS"/>
              </a:rPr>
              <a:t>Trigger </a:t>
            </a:r>
            <a:r>
              <a:rPr lang="en-US" sz="1200" dirty="0">
                <a:latin typeface="Comic Sans MS"/>
                <a:cs typeface="Comic Sans MS"/>
              </a:rPr>
              <a:t>Bias (bias for specific processes)</a:t>
            </a:r>
          </a:p>
          <a:p>
            <a:pPr marL="171450" indent="-171450">
              <a:buClr>
                <a:srgbClr val="0000FF"/>
              </a:buClr>
              <a:buFont typeface="Wingdings" charset="2"/>
              <a:buChar char="q"/>
            </a:pPr>
            <a:r>
              <a:rPr lang="en-US" sz="1200" dirty="0" smtClean="0">
                <a:latin typeface="Comic Sans MS"/>
                <a:cs typeface="Comic Sans MS"/>
              </a:rPr>
              <a:t>Reconstruction </a:t>
            </a:r>
            <a:r>
              <a:rPr lang="en-US" sz="1200" dirty="0">
                <a:latin typeface="Comic Sans MS"/>
                <a:cs typeface="Comic Sans MS"/>
              </a:rPr>
              <a:t>smearing/</a:t>
            </a:r>
            <a:r>
              <a:rPr lang="en-US" sz="1200" dirty="0" smtClean="0">
                <a:latin typeface="Comic Sans MS"/>
                <a:cs typeface="Comic Sans MS"/>
              </a:rPr>
              <a:t>bias (</a:t>
            </a:r>
            <a:r>
              <a:rPr lang="en-US" sz="1200" dirty="0">
                <a:latin typeface="Comic Sans MS"/>
                <a:cs typeface="Comic Sans MS"/>
              </a:rPr>
              <a:t>unfolding)</a:t>
            </a:r>
          </a:p>
          <a:p>
            <a:pPr marL="171450" indent="-171450">
              <a:buClr>
                <a:srgbClr val="0000FF"/>
              </a:buClr>
              <a:buFont typeface="Wingdings" charset="2"/>
              <a:buChar char="q"/>
            </a:pPr>
            <a:r>
              <a:rPr lang="en-US" sz="1200" dirty="0" smtClean="0">
                <a:latin typeface="Comic Sans MS"/>
                <a:cs typeface="Comic Sans MS"/>
              </a:rPr>
              <a:t>Reconstruction </a:t>
            </a:r>
            <a:r>
              <a:rPr lang="en-US" sz="1200" dirty="0">
                <a:latin typeface="Comic Sans MS"/>
                <a:cs typeface="Comic Sans MS"/>
              </a:rPr>
              <a:t>of </a:t>
            </a:r>
            <a:r>
              <a:rPr lang="en-US" sz="1200" dirty="0" err="1">
                <a:latin typeface="Comic Sans MS"/>
                <a:cs typeface="Comic Sans MS"/>
              </a:rPr>
              <a:t>partonic</a:t>
            </a:r>
            <a:r>
              <a:rPr lang="en-US" sz="1200" dirty="0">
                <a:latin typeface="Comic Sans MS"/>
                <a:cs typeface="Comic Sans MS"/>
              </a:rPr>
              <a:t> variables</a:t>
            </a:r>
            <a:r>
              <a:rPr lang="en-US" sz="1200" dirty="0" smtClean="0">
                <a:latin typeface="Comic Sans MS"/>
                <a:cs typeface="Comic Sans MS"/>
              </a:rPr>
              <a:t>, </a:t>
            </a:r>
            <a:r>
              <a:rPr lang="en-US" sz="1200" dirty="0" err="1" smtClean="0">
                <a:latin typeface="Comic Sans MS"/>
                <a:cs typeface="Comic Sans MS"/>
              </a:rPr>
              <a:t>parton</a:t>
            </a:r>
            <a:r>
              <a:rPr lang="en-US" sz="1200" dirty="0" smtClean="0">
                <a:latin typeface="Comic Sans MS"/>
                <a:cs typeface="Comic Sans MS"/>
              </a:rPr>
              <a:t> </a:t>
            </a:r>
            <a:r>
              <a:rPr lang="en-US" sz="1200" dirty="0">
                <a:latin typeface="Comic Sans MS"/>
                <a:cs typeface="Comic Sans MS"/>
              </a:rPr>
              <a:t>matching</a:t>
            </a:r>
          </a:p>
          <a:p>
            <a:pPr marL="171450" indent="-171450">
              <a:buClr>
                <a:srgbClr val="0000FF"/>
              </a:buClr>
              <a:buFont typeface="Wingdings" charset="2"/>
              <a:buChar char="q"/>
            </a:pPr>
            <a:r>
              <a:rPr lang="en-US" sz="1200" dirty="0" smtClean="0">
                <a:latin typeface="Comic Sans MS"/>
                <a:cs typeface="Comic Sans MS"/>
              </a:rPr>
              <a:t>Underlying </a:t>
            </a:r>
            <a:r>
              <a:rPr lang="en-US" sz="1200" dirty="0">
                <a:latin typeface="Comic Sans MS"/>
                <a:cs typeface="Comic Sans MS"/>
              </a:rPr>
              <a:t>event/pileup </a:t>
            </a:r>
            <a:r>
              <a:rPr lang="en-US" sz="1200" dirty="0" smtClean="0">
                <a:latin typeface="Comic Sans MS"/>
                <a:cs typeface="Comic Sans MS"/>
              </a:rPr>
              <a:t>effects</a:t>
            </a:r>
            <a:endParaRPr lang="en-US" sz="1200" dirty="0">
              <a:latin typeface="Comic Sans MS"/>
              <a:cs typeface="Comic Sans MS"/>
            </a:endParaRPr>
          </a:p>
        </p:txBody>
      </p:sp>
      <p:grpSp>
        <p:nvGrpSpPr>
          <p:cNvPr id="10" name="Group 9"/>
          <p:cNvGrpSpPr/>
          <p:nvPr/>
        </p:nvGrpSpPr>
        <p:grpSpPr>
          <a:xfrm>
            <a:off x="433916" y="1185348"/>
            <a:ext cx="2952751" cy="4159245"/>
            <a:chOff x="4106959" y="721516"/>
            <a:chExt cx="5410696" cy="5634065"/>
          </a:xfrm>
        </p:grpSpPr>
        <p:grpSp>
          <p:nvGrpSpPr>
            <p:cNvPr id="11" name="Group 47"/>
            <p:cNvGrpSpPr>
              <a:grpSpLocks/>
            </p:cNvGrpSpPr>
            <p:nvPr/>
          </p:nvGrpSpPr>
          <p:grpSpPr bwMode="auto">
            <a:xfrm>
              <a:off x="4672785" y="1092249"/>
              <a:ext cx="4314732" cy="5263332"/>
              <a:chOff x="530225" y="614363"/>
              <a:chExt cx="4124325" cy="5808662"/>
            </a:xfrm>
          </p:grpSpPr>
          <p:sp>
            <p:nvSpPr>
              <p:cNvPr id="25" name="AutoShape 8"/>
              <p:cNvSpPr>
                <a:spLocks noChangeArrowheads="1"/>
              </p:cNvSpPr>
              <p:nvPr/>
            </p:nvSpPr>
            <p:spPr bwMode="auto">
              <a:xfrm>
                <a:off x="2116138" y="5919788"/>
                <a:ext cx="882650" cy="503237"/>
              </a:xfrm>
              <a:prstGeom prst="irregularSeal1">
                <a:avLst/>
              </a:prstGeom>
              <a:gradFill rotWithShape="1">
                <a:gsLst>
                  <a:gs pos="0">
                    <a:srgbClr val="FFFF00"/>
                  </a:gs>
                  <a:gs pos="100000">
                    <a:srgbClr val="FF0000"/>
                  </a:gs>
                </a:gsLst>
                <a:path path="shape">
                  <a:fillToRect l="50000" t="50000" r="50000" b="50000"/>
                </a:path>
              </a:gradFill>
              <a:ln w="9525">
                <a:solidFill>
                  <a:schemeClr val="tx1"/>
                </a:solidFill>
                <a:miter lim="800000"/>
                <a:headEnd/>
                <a:tailEnd/>
              </a:ln>
            </p:spPr>
            <p:txBody>
              <a:bodyPr wrap="none" anchor="ctr"/>
              <a:lstStyle/>
              <a:p>
                <a:endParaRPr lang="en-US"/>
              </a:p>
            </p:txBody>
          </p:sp>
          <p:grpSp>
            <p:nvGrpSpPr>
              <p:cNvPr id="26" name="Group 9"/>
              <p:cNvGrpSpPr>
                <a:grpSpLocks/>
              </p:cNvGrpSpPr>
              <p:nvPr/>
            </p:nvGrpSpPr>
            <p:grpSpPr bwMode="auto">
              <a:xfrm>
                <a:off x="2960688" y="6016625"/>
                <a:ext cx="1693862" cy="320675"/>
                <a:chOff x="3660" y="2066"/>
                <a:chExt cx="769" cy="159"/>
              </a:xfrm>
            </p:grpSpPr>
            <p:sp>
              <p:nvSpPr>
                <p:cNvPr id="49" name="Line 10"/>
                <p:cNvSpPr>
                  <a:spLocks noChangeShapeType="1"/>
                </p:cNvSpPr>
                <p:nvPr/>
              </p:nvSpPr>
              <p:spPr bwMode="auto">
                <a:xfrm flipH="1" flipV="1">
                  <a:off x="3660" y="2147"/>
                  <a:ext cx="632" cy="1"/>
                </a:xfrm>
                <a:prstGeom prst="line">
                  <a:avLst/>
                </a:prstGeom>
                <a:noFill/>
                <a:ln w="76200">
                  <a:solidFill>
                    <a:srgbClr val="00009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0" name="Oval 11"/>
                <p:cNvSpPr>
                  <a:spLocks noChangeArrowheads="1"/>
                </p:cNvSpPr>
                <p:nvPr/>
              </p:nvSpPr>
              <p:spPr bwMode="auto">
                <a:xfrm>
                  <a:off x="4250" y="2066"/>
                  <a:ext cx="179" cy="159"/>
                </a:xfrm>
                <a:prstGeom prst="ellipse">
                  <a:avLst/>
                </a:prstGeom>
                <a:gradFill rotWithShape="1">
                  <a:gsLst>
                    <a:gs pos="0">
                      <a:schemeClr val="bg1"/>
                    </a:gs>
                    <a:gs pos="100000">
                      <a:srgbClr val="CC0000"/>
                    </a:gs>
                  </a:gsLst>
                  <a:path path="shape">
                    <a:fillToRect l="50000" t="50000" r="50000" b="50000"/>
                  </a:path>
                </a:gradFill>
                <a:ln w="9525">
                  <a:solidFill>
                    <a:schemeClr val="tx1"/>
                  </a:solidFill>
                  <a:round/>
                  <a:headEnd/>
                  <a:tailEnd/>
                </a:ln>
              </p:spPr>
              <p:txBody>
                <a:bodyPr wrap="none" anchor="ctr"/>
                <a:lstStyle/>
                <a:p>
                  <a:endParaRPr lang="en-US"/>
                </a:p>
              </p:txBody>
            </p:sp>
          </p:grpSp>
          <p:grpSp>
            <p:nvGrpSpPr>
              <p:cNvPr id="27" name="Group 12"/>
              <p:cNvGrpSpPr>
                <a:grpSpLocks/>
              </p:cNvGrpSpPr>
              <p:nvPr/>
            </p:nvGrpSpPr>
            <p:grpSpPr bwMode="auto">
              <a:xfrm>
                <a:off x="530225" y="6016625"/>
                <a:ext cx="1577975" cy="320675"/>
                <a:chOff x="1348" y="2330"/>
                <a:chExt cx="717" cy="159"/>
              </a:xfrm>
            </p:grpSpPr>
            <p:sp>
              <p:nvSpPr>
                <p:cNvPr id="47" name="Line 13"/>
                <p:cNvSpPr>
                  <a:spLocks noChangeShapeType="1"/>
                </p:cNvSpPr>
                <p:nvPr/>
              </p:nvSpPr>
              <p:spPr bwMode="auto">
                <a:xfrm>
                  <a:off x="1433" y="2411"/>
                  <a:ext cx="632" cy="1"/>
                </a:xfrm>
                <a:prstGeom prst="line">
                  <a:avLst/>
                </a:prstGeom>
                <a:noFill/>
                <a:ln w="76200">
                  <a:solidFill>
                    <a:srgbClr val="00009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8" name="Oval 14"/>
                <p:cNvSpPr>
                  <a:spLocks noChangeArrowheads="1"/>
                </p:cNvSpPr>
                <p:nvPr/>
              </p:nvSpPr>
              <p:spPr bwMode="auto">
                <a:xfrm>
                  <a:off x="1348" y="2330"/>
                  <a:ext cx="179" cy="159"/>
                </a:xfrm>
                <a:prstGeom prst="ellipse">
                  <a:avLst/>
                </a:prstGeom>
                <a:gradFill rotWithShape="1">
                  <a:gsLst>
                    <a:gs pos="0">
                      <a:schemeClr val="bg1"/>
                    </a:gs>
                    <a:gs pos="100000">
                      <a:srgbClr val="CC0000"/>
                    </a:gs>
                  </a:gsLst>
                  <a:path path="shape">
                    <a:fillToRect l="50000" t="50000" r="50000" b="50000"/>
                  </a:path>
                </a:gradFill>
                <a:ln w="9525">
                  <a:solidFill>
                    <a:schemeClr val="tx1"/>
                  </a:solidFill>
                  <a:round/>
                  <a:headEnd/>
                  <a:tailEnd/>
                </a:ln>
              </p:spPr>
              <p:txBody>
                <a:bodyPr wrap="none" anchor="ctr"/>
                <a:lstStyle/>
                <a:p>
                  <a:endParaRPr lang="en-US"/>
                </a:p>
              </p:txBody>
            </p:sp>
          </p:grpSp>
          <p:sp>
            <p:nvSpPr>
              <p:cNvPr id="28" name="Rectangle 27"/>
              <p:cNvSpPr>
                <a:spLocks noChangeArrowheads="1"/>
              </p:cNvSpPr>
              <p:nvPr/>
            </p:nvSpPr>
            <p:spPr bwMode="auto">
              <a:xfrm>
                <a:off x="912813" y="46497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0"/>
                  </a:spcBef>
                </a:pPr>
                <a:endParaRPr lang="en-US"/>
              </a:p>
            </p:txBody>
          </p:sp>
          <p:sp>
            <p:nvSpPr>
              <p:cNvPr id="29" name="Text Box 29"/>
              <p:cNvSpPr txBox="1">
                <a:spLocks noChangeArrowheads="1"/>
              </p:cNvSpPr>
              <p:nvPr/>
            </p:nvSpPr>
            <p:spPr bwMode="auto">
              <a:xfrm>
                <a:off x="1193800" y="4441825"/>
                <a:ext cx="2652713"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50000"/>
                  </a:spcBef>
                  <a:spcAft>
                    <a:spcPct val="0"/>
                  </a:spcAft>
                  <a:defRPr sz="2400">
                    <a:solidFill>
                      <a:schemeClr val="tx1"/>
                    </a:solidFill>
                    <a:latin typeface="Arial" charset="0"/>
                    <a:ea typeface="ＭＳ Ｐゴシック" charset="0"/>
                  </a:defRPr>
                </a:lvl6pPr>
                <a:lvl7pPr marL="914400" eaLnBrk="0" fontAlgn="base" hangingPunct="0">
                  <a:spcBef>
                    <a:spcPct val="50000"/>
                  </a:spcBef>
                  <a:spcAft>
                    <a:spcPct val="0"/>
                  </a:spcAft>
                  <a:defRPr sz="2400">
                    <a:solidFill>
                      <a:schemeClr val="tx1"/>
                    </a:solidFill>
                    <a:latin typeface="Arial" charset="0"/>
                    <a:ea typeface="ＭＳ Ｐゴシック" charset="0"/>
                  </a:defRPr>
                </a:lvl7pPr>
                <a:lvl8pPr marL="1371600" eaLnBrk="0" fontAlgn="base" hangingPunct="0">
                  <a:spcBef>
                    <a:spcPct val="50000"/>
                  </a:spcBef>
                  <a:spcAft>
                    <a:spcPct val="0"/>
                  </a:spcAft>
                  <a:defRPr sz="2400">
                    <a:solidFill>
                      <a:schemeClr val="tx1"/>
                    </a:solidFill>
                    <a:latin typeface="Arial" charset="0"/>
                    <a:ea typeface="ＭＳ Ｐゴシック" charset="0"/>
                  </a:defRPr>
                </a:lvl8pPr>
                <a:lvl9pPr marL="1828800" eaLnBrk="0" fontAlgn="base" hangingPunct="0">
                  <a:spcBef>
                    <a:spcPct val="50000"/>
                  </a:spcBef>
                  <a:spcAft>
                    <a:spcPct val="0"/>
                  </a:spcAft>
                  <a:defRPr sz="2400">
                    <a:solidFill>
                      <a:schemeClr val="tx1"/>
                    </a:solidFill>
                    <a:latin typeface="Arial" charset="0"/>
                    <a:ea typeface="ＭＳ Ｐゴシック" charset="0"/>
                  </a:defRPr>
                </a:lvl9pPr>
              </a:lstStyle>
              <a:p>
                <a:pPr algn="l"/>
                <a:endParaRPr lang="en-US" sz="1900"/>
              </a:p>
              <a:p>
                <a:pPr algn="l"/>
                <a:endParaRPr lang="en-US" sz="1900"/>
              </a:p>
              <a:p>
                <a:pPr algn="l"/>
                <a:endParaRPr lang="en-US" sz="1900"/>
              </a:p>
            </p:txBody>
          </p:sp>
          <p:pic>
            <p:nvPicPr>
              <p:cNvPr id="30" name="Picture 31" descr="jet_schematic_seed"/>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800" y="614363"/>
                <a:ext cx="2652713"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2"/>
              <p:cNvSpPr>
                <a:spLocks noChangeArrowheads="1"/>
              </p:cNvSpPr>
              <p:nvPr/>
            </p:nvSpPr>
            <p:spPr bwMode="auto">
              <a:xfrm>
                <a:off x="2495550" y="43878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0"/>
                  </a:spcBef>
                </a:pPr>
                <a:endParaRPr lang="en-US"/>
              </a:p>
            </p:txBody>
          </p:sp>
          <p:grpSp>
            <p:nvGrpSpPr>
              <p:cNvPr id="32" name="Group 46"/>
              <p:cNvGrpSpPr>
                <a:grpSpLocks/>
              </p:cNvGrpSpPr>
              <p:nvPr/>
            </p:nvGrpSpPr>
            <p:grpSpPr bwMode="auto">
              <a:xfrm>
                <a:off x="2105025" y="4548188"/>
                <a:ext cx="760413" cy="1339850"/>
                <a:chOff x="2105384" y="4547563"/>
                <a:chExt cx="759692" cy="1340946"/>
              </a:xfrm>
            </p:grpSpPr>
            <p:sp>
              <p:nvSpPr>
                <p:cNvPr id="39" name="Oval 30"/>
                <p:cNvSpPr>
                  <a:spLocks noChangeArrowheads="1"/>
                </p:cNvSpPr>
                <p:nvPr/>
              </p:nvSpPr>
              <p:spPr bwMode="auto">
                <a:xfrm flipV="1">
                  <a:off x="2354011" y="5262734"/>
                  <a:ext cx="331502" cy="89396"/>
                </a:xfrm>
                <a:prstGeom prst="ellipse">
                  <a:avLst/>
                </a:prstGeom>
                <a:noFill/>
                <a:ln w="25400">
                  <a:solidFill>
                    <a:srgbClr val="5927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0" name="Oval 33"/>
                <p:cNvSpPr>
                  <a:spLocks noChangeArrowheads="1"/>
                </p:cNvSpPr>
                <p:nvPr/>
              </p:nvSpPr>
              <p:spPr bwMode="auto">
                <a:xfrm>
                  <a:off x="2188260" y="4547563"/>
                  <a:ext cx="663004" cy="178793"/>
                </a:xfrm>
                <a:prstGeom prst="ellipse">
                  <a:avLst/>
                </a:prstGeom>
                <a:noFill/>
                <a:ln w="25400">
                  <a:solidFill>
                    <a:srgbClr val="5927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cxnSp>
              <p:nvCxnSpPr>
                <p:cNvPr id="41" name="AutoShape 34"/>
                <p:cNvCxnSpPr>
                  <a:cxnSpLocks noChangeShapeType="1"/>
                </p:cNvCxnSpPr>
                <p:nvPr/>
              </p:nvCxnSpPr>
              <p:spPr bwMode="auto">
                <a:xfrm>
                  <a:off x="2188260" y="4636960"/>
                  <a:ext cx="333228" cy="1251549"/>
                </a:xfrm>
                <a:prstGeom prst="straightConnector1">
                  <a:avLst/>
                </a:prstGeom>
                <a:noFill/>
                <a:ln w="25400">
                  <a:solidFill>
                    <a:srgbClr val="59271C"/>
                  </a:solidFill>
                  <a:round/>
                  <a:headEnd/>
                  <a:tailEnd/>
                </a:ln>
                <a:extLst>
                  <a:ext uri="{909E8E84-426E-40dd-AFC4-6F175D3DCCD1}">
                    <a14:hiddenFill xmlns:a14="http://schemas.microsoft.com/office/drawing/2010/main">
                      <a:noFill/>
                    </a14:hiddenFill>
                  </a:ext>
                </a:extLst>
              </p:spPr>
            </p:cxnSp>
            <p:cxnSp>
              <p:nvCxnSpPr>
                <p:cNvPr id="42" name="AutoShape 35"/>
                <p:cNvCxnSpPr>
                  <a:cxnSpLocks noChangeShapeType="1"/>
                </p:cNvCxnSpPr>
                <p:nvPr/>
              </p:nvCxnSpPr>
              <p:spPr bwMode="auto">
                <a:xfrm flipV="1">
                  <a:off x="2519762" y="4636960"/>
                  <a:ext cx="331502" cy="1251549"/>
                </a:xfrm>
                <a:prstGeom prst="straightConnector1">
                  <a:avLst/>
                </a:prstGeom>
                <a:noFill/>
                <a:ln w="25400">
                  <a:solidFill>
                    <a:srgbClr val="59271C"/>
                  </a:solidFill>
                  <a:round/>
                  <a:headEnd/>
                  <a:tailEnd/>
                </a:ln>
                <a:extLst>
                  <a:ext uri="{909E8E84-426E-40dd-AFC4-6F175D3DCCD1}">
                    <a14:hiddenFill xmlns:a14="http://schemas.microsoft.com/office/drawing/2010/main">
                      <a:noFill/>
                    </a14:hiddenFill>
                  </a:ext>
                </a:extLst>
              </p:spPr>
            </p:cxnSp>
            <p:cxnSp>
              <p:nvCxnSpPr>
                <p:cNvPr id="43" name="AutoShape 36"/>
                <p:cNvCxnSpPr>
                  <a:cxnSpLocks noChangeShapeType="1"/>
                </p:cNvCxnSpPr>
                <p:nvPr/>
              </p:nvCxnSpPr>
              <p:spPr bwMode="auto">
                <a:xfrm flipH="1" flipV="1">
                  <a:off x="2436886" y="5083941"/>
                  <a:ext cx="82875" cy="804568"/>
                </a:xfrm>
                <a:prstGeom prst="straightConnector1">
                  <a:avLst/>
                </a:prstGeom>
                <a:noFill/>
                <a:ln w="25400">
                  <a:solidFill>
                    <a:srgbClr val="FF0000"/>
                  </a:solidFill>
                  <a:round/>
                  <a:headEnd/>
                  <a:tailEnd type="arrow" w="sm" len="sm"/>
                </a:ln>
                <a:extLst>
                  <a:ext uri="{909E8E84-426E-40dd-AFC4-6F175D3DCCD1}">
                    <a14:hiddenFill xmlns:a14="http://schemas.microsoft.com/office/drawing/2010/main">
                      <a:noFill/>
                    </a14:hiddenFill>
                  </a:ext>
                </a:extLst>
              </p:spPr>
            </p:cxnSp>
            <p:cxnSp>
              <p:nvCxnSpPr>
                <p:cNvPr id="44" name="AutoShape 37"/>
                <p:cNvCxnSpPr>
                  <a:cxnSpLocks noChangeShapeType="1"/>
                </p:cNvCxnSpPr>
                <p:nvPr/>
              </p:nvCxnSpPr>
              <p:spPr bwMode="auto">
                <a:xfrm flipH="1" flipV="1">
                  <a:off x="2105384" y="4815752"/>
                  <a:ext cx="331502" cy="268189"/>
                </a:xfrm>
                <a:prstGeom prst="straightConnector1">
                  <a:avLst/>
                </a:prstGeom>
                <a:noFill/>
                <a:ln w="25400">
                  <a:solidFill>
                    <a:srgbClr val="FFCC00"/>
                  </a:solidFill>
                  <a:round/>
                  <a:headEnd/>
                  <a:tailEnd type="arrow" w="sm" len="sm"/>
                </a:ln>
                <a:extLst>
                  <a:ext uri="{909E8E84-426E-40dd-AFC4-6F175D3DCCD1}">
                    <a14:hiddenFill xmlns:a14="http://schemas.microsoft.com/office/drawing/2010/main">
                      <a:noFill/>
                    </a14:hiddenFill>
                  </a:ext>
                </a:extLst>
              </p:spPr>
            </p:cxnSp>
            <p:cxnSp>
              <p:nvCxnSpPr>
                <p:cNvPr id="45" name="AutoShape 38"/>
                <p:cNvCxnSpPr>
                  <a:cxnSpLocks noChangeShapeType="1"/>
                </p:cNvCxnSpPr>
                <p:nvPr/>
              </p:nvCxnSpPr>
              <p:spPr bwMode="auto">
                <a:xfrm flipV="1">
                  <a:off x="2436886" y="4547563"/>
                  <a:ext cx="82875" cy="536378"/>
                </a:xfrm>
                <a:prstGeom prst="straightConnector1">
                  <a:avLst/>
                </a:prstGeom>
                <a:noFill/>
                <a:ln w="25400">
                  <a:solidFill>
                    <a:srgbClr val="FF6600"/>
                  </a:solidFill>
                  <a:round/>
                  <a:headEnd/>
                  <a:tailEnd type="arrow" w="sm" len="sm"/>
                </a:ln>
                <a:extLst>
                  <a:ext uri="{909E8E84-426E-40dd-AFC4-6F175D3DCCD1}">
                    <a14:hiddenFill xmlns:a14="http://schemas.microsoft.com/office/drawing/2010/main">
                      <a:noFill/>
                    </a14:hiddenFill>
                  </a:ext>
                </a:extLst>
              </p:spPr>
            </p:cxnSp>
            <p:cxnSp>
              <p:nvCxnSpPr>
                <p:cNvPr id="46" name="AutoShape 39"/>
                <p:cNvCxnSpPr>
                  <a:cxnSpLocks noChangeShapeType="1"/>
                  <a:endCxn id="40" idx="6"/>
                </p:cNvCxnSpPr>
                <p:nvPr/>
              </p:nvCxnSpPr>
              <p:spPr bwMode="auto">
                <a:xfrm flipV="1">
                  <a:off x="2436886" y="4636960"/>
                  <a:ext cx="428190" cy="268189"/>
                </a:xfrm>
                <a:prstGeom prst="straightConnector1">
                  <a:avLst/>
                </a:prstGeom>
                <a:noFill/>
                <a:ln w="25400">
                  <a:solidFill>
                    <a:srgbClr val="FFCC00"/>
                  </a:solidFill>
                  <a:round/>
                  <a:headEnd/>
                  <a:tailEnd type="arrow" w="sm" len="sm"/>
                </a:ln>
                <a:extLst>
                  <a:ext uri="{909E8E84-426E-40dd-AFC4-6F175D3DCCD1}">
                    <a14:hiddenFill xmlns:a14="http://schemas.microsoft.com/office/drawing/2010/main">
                      <a:noFill/>
                    </a14:hiddenFill>
                  </a:ext>
                </a:extLst>
              </p:spPr>
            </p:cxnSp>
          </p:grpSp>
          <p:sp>
            <p:nvSpPr>
              <p:cNvPr id="33" name="Text Box 40"/>
              <p:cNvSpPr txBox="1">
                <a:spLocks noChangeArrowheads="1"/>
              </p:cNvSpPr>
              <p:nvPr/>
            </p:nvSpPr>
            <p:spPr bwMode="auto">
              <a:xfrm>
                <a:off x="2935288" y="2222500"/>
                <a:ext cx="4143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50000"/>
                  </a:spcBef>
                  <a:spcAft>
                    <a:spcPct val="0"/>
                  </a:spcAft>
                  <a:defRPr sz="2400">
                    <a:solidFill>
                      <a:schemeClr val="tx1"/>
                    </a:solidFill>
                    <a:latin typeface="Arial" charset="0"/>
                    <a:ea typeface="ＭＳ Ｐゴシック" charset="0"/>
                  </a:defRPr>
                </a:lvl6pPr>
                <a:lvl7pPr marL="914400" eaLnBrk="0" fontAlgn="base" hangingPunct="0">
                  <a:spcBef>
                    <a:spcPct val="50000"/>
                  </a:spcBef>
                  <a:spcAft>
                    <a:spcPct val="0"/>
                  </a:spcAft>
                  <a:defRPr sz="2400">
                    <a:solidFill>
                      <a:schemeClr val="tx1"/>
                    </a:solidFill>
                    <a:latin typeface="Arial" charset="0"/>
                    <a:ea typeface="ＭＳ Ｐゴシック" charset="0"/>
                  </a:defRPr>
                </a:lvl7pPr>
                <a:lvl8pPr marL="1371600" eaLnBrk="0" fontAlgn="base" hangingPunct="0">
                  <a:spcBef>
                    <a:spcPct val="50000"/>
                  </a:spcBef>
                  <a:spcAft>
                    <a:spcPct val="0"/>
                  </a:spcAft>
                  <a:defRPr sz="2400">
                    <a:solidFill>
                      <a:schemeClr val="tx1"/>
                    </a:solidFill>
                    <a:latin typeface="Arial" charset="0"/>
                    <a:ea typeface="ＭＳ Ｐゴシック" charset="0"/>
                  </a:defRPr>
                </a:lvl8pPr>
                <a:lvl9pPr marL="1828800" eaLnBrk="0" fontAlgn="base" hangingPunct="0">
                  <a:spcBef>
                    <a:spcPct val="50000"/>
                  </a:spcBef>
                  <a:spcAft>
                    <a:spcPct val="0"/>
                  </a:spcAft>
                  <a:defRPr sz="2400">
                    <a:solidFill>
                      <a:schemeClr val="tx1"/>
                    </a:solidFill>
                    <a:latin typeface="Arial" charset="0"/>
                    <a:ea typeface="ＭＳ Ｐゴシック" charset="0"/>
                  </a:defRPr>
                </a:lvl9pPr>
              </a:lstStyle>
              <a:p>
                <a:pPr algn="l"/>
                <a:r>
                  <a:rPr lang="en-US" sz="1200" b="1">
                    <a:solidFill>
                      <a:srgbClr val="59271C"/>
                    </a:solidFill>
                    <a:latin typeface="Symbol" charset="0"/>
                    <a:sym typeface="Symbol" charset="0"/>
                  </a:rPr>
                  <a:t></a:t>
                </a:r>
                <a:r>
                  <a:rPr lang="en-US" sz="1200" b="1" baseline="30000">
                    <a:solidFill>
                      <a:srgbClr val="59271C"/>
                    </a:solidFill>
                    <a:latin typeface="Symbol" charset="0"/>
                    <a:sym typeface="Symbol" charset="0"/>
                  </a:rPr>
                  <a:t></a:t>
                </a:r>
                <a:endParaRPr lang="en-US" sz="1200" b="1">
                  <a:solidFill>
                    <a:srgbClr val="59271C"/>
                  </a:solidFill>
                  <a:latin typeface="Symbol" charset="0"/>
                  <a:sym typeface="Symbol" charset="0"/>
                </a:endParaRPr>
              </a:p>
            </p:txBody>
          </p:sp>
          <p:sp>
            <p:nvSpPr>
              <p:cNvPr id="34" name="Text Box 41"/>
              <p:cNvSpPr txBox="1">
                <a:spLocks noChangeArrowheads="1"/>
              </p:cNvSpPr>
              <p:nvPr/>
            </p:nvSpPr>
            <p:spPr bwMode="auto">
              <a:xfrm>
                <a:off x="2771775" y="3206750"/>
                <a:ext cx="4175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50000"/>
                  </a:spcBef>
                  <a:spcAft>
                    <a:spcPct val="0"/>
                  </a:spcAft>
                  <a:defRPr sz="2400">
                    <a:solidFill>
                      <a:schemeClr val="tx1"/>
                    </a:solidFill>
                    <a:latin typeface="Arial" charset="0"/>
                    <a:ea typeface="ＭＳ Ｐゴシック" charset="0"/>
                  </a:defRPr>
                </a:lvl6pPr>
                <a:lvl7pPr marL="914400" eaLnBrk="0" fontAlgn="base" hangingPunct="0">
                  <a:spcBef>
                    <a:spcPct val="50000"/>
                  </a:spcBef>
                  <a:spcAft>
                    <a:spcPct val="0"/>
                  </a:spcAft>
                  <a:defRPr sz="2400">
                    <a:solidFill>
                      <a:schemeClr val="tx1"/>
                    </a:solidFill>
                    <a:latin typeface="Arial" charset="0"/>
                    <a:ea typeface="ＭＳ Ｐゴシック" charset="0"/>
                  </a:defRPr>
                </a:lvl7pPr>
                <a:lvl8pPr marL="1371600" eaLnBrk="0" fontAlgn="base" hangingPunct="0">
                  <a:spcBef>
                    <a:spcPct val="50000"/>
                  </a:spcBef>
                  <a:spcAft>
                    <a:spcPct val="0"/>
                  </a:spcAft>
                  <a:defRPr sz="2400">
                    <a:solidFill>
                      <a:schemeClr val="tx1"/>
                    </a:solidFill>
                    <a:latin typeface="Arial" charset="0"/>
                    <a:ea typeface="ＭＳ Ｐゴシック" charset="0"/>
                  </a:defRPr>
                </a:lvl8pPr>
                <a:lvl9pPr marL="1828800" eaLnBrk="0" fontAlgn="base" hangingPunct="0">
                  <a:spcBef>
                    <a:spcPct val="50000"/>
                  </a:spcBef>
                  <a:spcAft>
                    <a:spcPct val="0"/>
                  </a:spcAft>
                  <a:defRPr sz="2400">
                    <a:solidFill>
                      <a:schemeClr val="tx1"/>
                    </a:solidFill>
                    <a:latin typeface="Arial" charset="0"/>
                    <a:ea typeface="ＭＳ Ｐゴシック" charset="0"/>
                  </a:defRPr>
                </a:lvl9pPr>
              </a:lstStyle>
              <a:p>
                <a:pPr algn="l"/>
                <a:r>
                  <a:rPr lang="en-US" sz="1200" b="1">
                    <a:solidFill>
                      <a:srgbClr val="59271C"/>
                    </a:solidFill>
                    <a:latin typeface="Symbol" charset="0"/>
                    <a:sym typeface="Symbol" charset="0"/>
                  </a:rPr>
                  <a:t></a:t>
                </a:r>
                <a:r>
                  <a:rPr lang="en-US" sz="1200" b="1" baseline="30000">
                    <a:solidFill>
                      <a:srgbClr val="59271C"/>
                    </a:solidFill>
                    <a:latin typeface="Symbol" charset="0"/>
                    <a:sym typeface="Symbol" charset="0"/>
                  </a:rPr>
                  <a:t></a:t>
                </a:r>
                <a:endParaRPr lang="en-US" sz="1200" b="1">
                  <a:solidFill>
                    <a:srgbClr val="59271C"/>
                  </a:solidFill>
                  <a:latin typeface="Symbol" charset="0"/>
                  <a:sym typeface="Symbol" charset="0"/>
                </a:endParaRPr>
              </a:p>
            </p:txBody>
          </p:sp>
          <p:sp>
            <p:nvSpPr>
              <p:cNvPr id="35" name="Text Box 42"/>
              <p:cNvSpPr txBox="1">
                <a:spLocks noChangeArrowheads="1"/>
              </p:cNvSpPr>
              <p:nvPr/>
            </p:nvSpPr>
            <p:spPr bwMode="auto">
              <a:xfrm>
                <a:off x="2520950" y="2044700"/>
                <a:ext cx="4143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50000"/>
                  </a:spcBef>
                  <a:spcAft>
                    <a:spcPct val="0"/>
                  </a:spcAft>
                  <a:defRPr sz="2400">
                    <a:solidFill>
                      <a:schemeClr val="tx1"/>
                    </a:solidFill>
                    <a:latin typeface="Arial" charset="0"/>
                    <a:ea typeface="ＭＳ Ｐゴシック" charset="0"/>
                  </a:defRPr>
                </a:lvl6pPr>
                <a:lvl7pPr marL="914400" eaLnBrk="0" fontAlgn="base" hangingPunct="0">
                  <a:spcBef>
                    <a:spcPct val="50000"/>
                  </a:spcBef>
                  <a:spcAft>
                    <a:spcPct val="0"/>
                  </a:spcAft>
                  <a:defRPr sz="2400">
                    <a:solidFill>
                      <a:schemeClr val="tx1"/>
                    </a:solidFill>
                    <a:latin typeface="Arial" charset="0"/>
                    <a:ea typeface="ＭＳ Ｐゴシック" charset="0"/>
                  </a:defRPr>
                </a:lvl7pPr>
                <a:lvl8pPr marL="1371600" eaLnBrk="0" fontAlgn="base" hangingPunct="0">
                  <a:spcBef>
                    <a:spcPct val="50000"/>
                  </a:spcBef>
                  <a:spcAft>
                    <a:spcPct val="0"/>
                  </a:spcAft>
                  <a:defRPr sz="2400">
                    <a:solidFill>
                      <a:schemeClr val="tx1"/>
                    </a:solidFill>
                    <a:latin typeface="Arial" charset="0"/>
                    <a:ea typeface="ＭＳ Ｐゴシック" charset="0"/>
                  </a:defRPr>
                </a:lvl8pPr>
                <a:lvl9pPr marL="1828800" eaLnBrk="0" fontAlgn="base" hangingPunct="0">
                  <a:spcBef>
                    <a:spcPct val="50000"/>
                  </a:spcBef>
                  <a:spcAft>
                    <a:spcPct val="0"/>
                  </a:spcAft>
                  <a:defRPr sz="2400">
                    <a:solidFill>
                      <a:schemeClr val="tx1"/>
                    </a:solidFill>
                    <a:latin typeface="Arial" charset="0"/>
                    <a:ea typeface="ＭＳ Ｐゴシック" charset="0"/>
                  </a:defRPr>
                </a:lvl9pPr>
              </a:lstStyle>
              <a:p>
                <a:pPr algn="l"/>
                <a:r>
                  <a:rPr lang="en-US" sz="1200" b="1">
                    <a:solidFill>
                      <a:srgbClr val="59271C"/>
                    </a:solidFill>
                    <a:latin typeface="Symbol" charset="0"/>
                    <a:sym typeface="Symbol" charset="0"/>
                  </a:rPr>
                  <a:t></a:t>
                </a:r>
                <a:r>
                  <a:rPr lang="en-US" sz="1200" b="1" baseline="30000">
                    <a:solidFill>
                      <a:srgbClr val="59271C"/>
                    </a:solidFill>
                    <a:latin typeface="Symbol" charset="0"/>
                    <a:sym typeface="Symbol" charset="0"/>
                  </a:rPr>
                  <a:t></a:t>
                </a:r>
                <a:endParaRPr lang="en-US" sz="1200" b="1">
                  <a:solidFill>
                    <a:srgbClr val="59271C"/>
                  </a:solidFill>
                  <a:latin typeface="Symbol" charset="0"/>
                  <a:sym typeface="Symbol" charset="0"/>
                </a:endParaRPr>
              </a:p>
            </p:txBody>
          </p:sp>
          <p:sp>
            <p:nvSpPr>
              <p:cNvPr id="36" name="Text Box 43"/>
              <p:cNvSpPr txBox="1">
                <a:spLocks noChangeArrowheads="1"/>
              </p:cNvSpPr>
              <p:nvPr/>
            </p:nvSpPr>
            <p:spPr bwMode="auto">
              <a:xfrm>
                <a:off x="1358900" y="2044700"/>
                <a:ext cx="4143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50000"/>
                  </a:spcBef>
                  <a:spcAft>
                    <a:spcPct val="0"/>
                  </a:spcAft>
                  <a:defRPr sz="2400">
                    <a:solidFill>
                      <a:schemeClr val="tx1"/>
                    </a:solidFill>
                    <a:latin typeface="Arial" charset="0"/>
                    <a:ea typeface="ＭＳ Ｐゴシック" charset="0"/>
                  </a:defRPr>
                </a:lvl6pPr>
                <a:lvl7pPr marL="914400" eaLnBrk="0" fontAlgn="base" hangingPunct="0">
                  <a:spcBef>
                    <a:spcPct val="50000"/>
                  </a:spcBef>
                  <a:spcAft>
                    <a:spcPct val="0"/>
                  </a:spcAft>
                  <a:defRPr sz="2400">
                    <a:solidFill>
                      <a:schemeClr val="tx1"/>
                    </a:solidFill>
                    <a:latin typeface="Arial" charset="0"/>
                    <a:ea typeface="ＭＳ Ｐゴシック" charset="0"/>
                  </a:defRPr>
                </a:lvl7pPr>
                <a:lvl8pPr marL="1371600" eaLnBrk="0" fontAlgn="base" hangingPunct="0">
                  <a:spcBef>
                    <a:spcPct val="50000"/>
                  </a:spcBef>
                  <a:spcAft>
                    <a:spcPct val="0"/>
                  </a:spcAft>
                  <a:defRPr sz="2400">
                    <a:solidFill>
                      <a:schemeClr val="tx1"/>
                    </a:solidFill>
                    <a:latin typeface="Arial" charset="0"/>
                    <a:ea typeface="ＭＳ Ｐゴシック" charset="0"/>
                  </a:defRPr>
                </a:lvl8pPr>
                <a:lvl9pPr marL="1828800" eaLnBrk="0" fontAlgn="base" hangingPunct="0">
                  <a:spcBef>
                    <a:spcPct val="50000"/>
                  </a:spcBef>
                  <a:spcAft>
                    <a:spcPct val="0"/>
                  </a:spcAft>
                  <a:defRPr sz="2400">
                    <a:solidFill>
                      <a:schemeClr val="tx1"/>
                    </a:solidFill>
                    <a:latin typeface="Arial" charset="0"/>
                    <a:ea typeface="ＭＳ Ｐゴシック" charset="0"/>
                  </a:defRPr>
                </a:lvl9pPr>
              </a:lstStyle>
              <a:p>
                <a:pPr algn="l"/>
                <a:r>
                  <a:rPr lang="en-US" sz="1200" b="1">
                    <a:solidFill>
                      <a:srgbClr val="59271C"/>
                    </a:solidFill>
                    <a:latin typeface="Symbol" charset="0"/>
                    <a:sym typeface="Symbol" charset="0"/>
                  </a:rPr>
                  <a:t></a:t>
                </a:r>
                <a:r>
                  <a:rPr lang="en-US" sz="1200" b="1" baseline="30000">
                    <a:solidFill>
                      <a:srgbClr val="59271C"/>
                    </a:solidFill>
                    <a:latin typeface="Symbol" charset="0"/>
                    <a:sym typeface="Symbol" charset="0"/>
                  </a:rPr>
                  <a:t></a:t>
                </a:r>
                <a:endParaRPr lang="en-US" sz="1200" b="1">
                  <a:solidFill>
                    <a:srgbClr val="59271C"/>
                  </a:solidFill>
                  <a:latin typeface="Symbol" charset="0"/>
                  <a:sym typeface="Symbol" charset="0"/>
                </a:endParaRPr>
              </a:p>
            </p:txBody>
          </p:sp>
          <p:sp>
            <p:nvSpPr>
              <p:cNvPr id="37" name="Text Box 44"/>
              <p:cNvSpPr txBox="1">
                <a:spLocks noChangeArrowheads="1"/>
              </p:cNvSpPr>
              <p:nvPr/>
            </p:nvSpPr>
            <p:spPr bwMode="auto">
              <a:xfrm>
                <a:off x="2022475" y="2670175"/>
                <a:ext cx="41433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50000"/>
                  </a:spcBef>
                  <a:spcAft>
                    <a:spcPct val="0"/>
                  </a:spcAft>
                  <a:defRPr sz="2400">
                    <a:solidFill>
                      <a:schemeClr val="tx1"/>
                    </a:solidFill>
                    <a:latin typeface="Arial" charset="0"/>
                    <a:ea typeface="ＭＳ Ｐゴシック" charset="0"/>
                  </a:defRPr>
                </a:lvl6pPr>
                <a:lvl7pPr marL="914400" eaLnBrk="0" fontAlgn="base" hangingPunct="0">
                  <a:spcBef>
                    <a:spcPct val="50000"/>
                  </a:spcBef>
                  <a:spcAft>
                    <a:spcPct val="0"/>
                  </a:spcAft>
                  <a:defRPr sz="2400">
                    <a:solidFill>
                      <a:schemeClr val="tx1"/>
                    </a:solidFill>
                    <a:latin typeface="Arial" charset="0"/>
                    <a:ea typeface="ＭＳ Ｐゴシック" charset="0"/>
                  </a:defRPr>
                </a:lvl7pPr>
                <a:lvl8pPr marL="1371600" eaLnBrk="0" fontAlgn="base" hangingPunct="0">
                  <a:spcBef>
                    <a:spcPct val="50000"/>
                  </a:spcBef>
                  <a:spcAft>
                    <a:spcPct val="0"/>
                  </a:spcAft>
                  <a:defRPr sz="2400">
                    <a:solidFill>
                      <a:schemeClr val="tx1"/>
                    </a:solidFill>
                    <a:latin typeface="Arial" charset="0"/>
                    <a:ea typeface="ＭＳ Ｐゴシック" charset="0"/>
                  </a:defRPr>
                </a:lvl8pPr>
                <a:lvl9pPr marL="1828800" eaLnBrk="0" fontAlgn="base" hangingPunct="0">
                  <a:spcBef>
                    <a:spcPct val="50000"/>
                  </a:spcBef>
                  <a:spcAft>
                    <a:spcPct val="0"/>
                  </a:spcAft>
                  <a:defRPr sz="2400">
                    <a:solidFill>
                      <a:schemeClr val="tx1"/>
                    </a:solidFill>
                    <a:latin typeface="Arial" charset="0"/>
                    <a:ea typeface="ＭＳ Ｐゴシック" charset="0"/>
                  </a:defRPr>
                </a:lvl9pPr>
              </a:lstStyle>
              <a:p>
                <a:pPr algn="l"/>
                <a:r>
                  <a:rPr lang="en-US" sz="1200" b="1">
                    <a:solidFill>
                      <a:srgbClr val="59271C"/>
                    </a:solidFill>
                  </a:rPr>
                  <a:t>e</a:t>
                </a:r>
                <a:r>
                  <a:rPr lang="en-US" sz="1200" b="1" baseline="30000">
                    <a:solidFill>
                      <a:srgbClr val="59271C"/>
                    </a:solidFill>
                  </a:rPr>
                  <a:t>-</a:t>
                </a:r>
                <a:endParaRPr lang="en-US" sz="1200" b="1">
                  <a:solidFill>
                    <a:srgbClr val="59271C"/>
                  </a:solidFill>
                </a:endParaRPr>
              </a:p>
            </p:txBody>
          </p:sp>
          <p:sp>
            <p:nvSpPr>
              <p:cNvPr id="38" name="Text Box 45"/>
              <p:cNvSpPr txBox="1">
                <a:spLocks noChangeArrowheads="1"/>
              </p:cNvSpPr>
              <p:nvPr/>
            </p:nvSpPr>
            <p:spPr bwMode="auto">
              <a:xfrm>
                <a:off x="2105025" y="2044700"/>
                <a:ext cx="4159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50000"/>
                  </a:spcBef>
                  <a:spcAft>
                    <a:spcPct val="0"/>
                  </a:spcAft>
                  <a:defRPr sz="2400">
                    <a:solidFill>
                      <a:schemeClr val="tx1"/>
                    </a:solidFill>
                    <a:latin typeface="Arial" charset="0"/>
                    <a:ea typeface="ＭＳ Ｐゴシック" charset="0"/>
                  </a:defRPr>
                </a:lvl6pPr>
                <a:lvl7pPr marL="914400" eaLnBrk="0" fontAlgn="base" hangingPunct="0">
                  <a:spcBef>
                    <a:spcPct val="50000"/>
                  </a:spcBef>
                  <a:spcAft>
                    <a:spcPct val="0"/>
                  </a:spcAft>
                  <a:defRPr sz="2400">
                    <a:solidFill>
                      <a:schemeClr val="tx1"/>
                    </a:solidFill>
                    <a:latin typeface="Arial" charset="0"/>
                    <a:ea typeface="ＭＳ Ｐゴシック" charset="0"/>
                  </a:defRPr>
                </a:lvl7pPr>
                <a:lvl8pPr marL="1371600" eaLnBrk="0" fontAlgn="base" hangingPunct="0">
                  <a:spcBef>
                    <a:spcPct val="50000"/>
                  </a:spcBef>
                  <a:spcAft>
                    <a:spcPct val="0"/>
                  </a:spcAft>
                  <a:defRPr sz="2400">
                    <a:solidFill>
                      <a:schemeClr val="tx1"/>
                    </a:solidFill>
                    <a:latin typeface="Arial" charset="0"/>
                    <a:ea typeface="ＭＳ Ｐゴシック" charset="0"/>
                  </a:defRPr>
                </a:lvl8pPr>
                <a:lvl9pPr marL="1828800" eaLnBrk="0" fontAlgn="base" hangingPunct="0">
                  <a:spcBef>
                    <a:spcPct val="50000"/>
                  </a:spcBef>
                  <a:spcAft>
                    <a:spcPct val="0"/>
                  </a:spcAft>
                  <a:defRPr sz="2400">
                    <a:solidFill>
                      <a:schemeClr val="tx1"/>
                    </a:solidFill>
                    <a:latin typeface="Arial" charset="0"/>
                    <a:ea typeface="ＭＳ Ｐゴシック" charset="0"/>
                  </a:defRPr>
                </a:lvl9pPr>
              </a:lstStyle>
              <a:p>
                <a:pPr algn="l"/>
                <a:r>
                  <a:rPr lang="en-US" sz="1200" b="1">
                    <a:solidFill>
                      <a:srgbClr val="59271C"/>
                    </a:solidFill>
                  </a:rPr>
                  <a:t>e</a:t>
                </a:r>
                <a:r>
                  <a:rPr lang="en-US" sz="1200" b="1" baseline="30000">
                    <a:solidFill>
                      <a:srgbClr val="59271C"/>
                    </a:solidFill>
                  </a:rPr>
                  <a:t>+</a:t>
                </a:r>
                <a:endParaRPr lang="en-US" sz="1200" b="1">
                  <a:solidFill>
                    <a:srgbClr val="59271C"/>
                  </a:solidFill>
                </a:endParaRPr>
              </a:p>
            </p:txBody>
          </p:sp>
        </p:grpSp>
        <p:sp>
          <p:nvSpPr>
            <p:cNvPr id="12" name="Text Box 5"/>
            <p:cNvSpPr txBox="1">
              <a:spLocks noChangeArrowheads="1"/>
            </p:cNvSpPr>
            <p:nvPr/>
          </p:nvSpPr>
          <p:spPr bwMode="auto">
            <a:xfrm rot="16200000" flipH="1">
              <a:off x="4146391" y="1589522"/>
              <a:ext cx="1022350" cy="366712"/>
            </a:xfrm>
            <a:prstGeom prst="rect">
              <a:avLst/>
            </a:prstGeom>
            <a:noFill/>
            <a:ln w="9525">
              <a:noFill/>
              <a:miter lim="800000"/>
              <a:headEnd/>
              <a:tailEnd/>
            </a:ln>
          </p:spPr>
          <p:txBody>
            <a:bodyPr wrap="none">
              <a:spAutoFit/>
            </a:bodyPr>
            <a:lstStyle/>
            <a:p>
              <a:pPr algn="ctr"/>
              <a:r>
                <a:rPr lang="en-US" b="1" dirty="0">
                  <a:latin typeface="Times New Roman" pitchFamily="18" charset="0"/>
                </a:rPr>
                <a:t>Detector</a:t>
              </a:r>
            </a:p>
          </p:txBody>
        </p:sp>
        <p:sp>
          <p:nvSpPr>
            <p:cNvPr id="13" name="AutoShape 19"/>
            <p:cNvSpPr>
              <a:spLocks/>
            </p:cNvSpPr>
            <p:nvPr/>
          </p:nvSpPr>
          <p:spPr bwMode="auto">
            <a:xfrm flipH="1">
              <a:off x="8279447" y="1383940"/>
              <a:ext cx="327025" cy="773113"/>
            </a:xfrm>
            <a:prstGeom prst="leftBrace">
              <a:avLst>
                <a:gd name="adj1" fmla="val 19701"/>
                <a:gd name="adj2" fmla="val 50000"/>
              </a:avLst>
            </a:prstGeom>
            <a:noFill/>
            <a:ln w="9525">
              <a:solidFill>
                <a:schemeClr val="tx1"/>
              </a:solidFill>
              <a:round/>
              <a:headEnd/>
              <a:tailEnd/>
            </a:ln>
          </p:spPr>
          <p:txBody>
            <a:bodyPr wrap="none" anchor="ctr"/>
            <a:lstStyle/>
            <a:p>
              <a:pPr eaLnBrk="0" hangingPunct="0"/>
              <a:endParaRPr lang="en-US"/>
            </a:p>
          </p:txBody>
        </p:sp>
        <p:sp>
          <p:nvSpPr>
            <p:cNvPr id="14" name="Text Box 20"/>
            <p:cNvSpPr txBox="1">
              <a:spLocks noChangeArrowheads="1"/>
            </p:cNvSpPr>
            <p:nvPr/>
          </p:nvSpPr>
          <p:spPr bwMode="auto">
            <a:xfrm rot="16200000">
              <a:off x="8364379" y="1556183"/>
              <a:ext cx="996950" cy="366713"/>
            </a:xfrm>
            <a:prstGeom prst="rect">
              <a:avLst/>
            </a:prstGeom>
            <a:noFill/>
            <a:ln w="9525">
              <a:noFill/>
              <a:miter lim="800000"/>
              <a:headEnd/>
              <a:tailEnd/>
            </a:ln>
          </p:spPr>
          <p:txBody>
            <a:bodyPr wrap="none">
              <a:spAutoFit/>
            </a:bodyPr>
            <a:lstStyle/>
            <a:p>
              <a:r>
                <a:rPr lang="en-US" b="1" dirty="0">
                  <a:latin typeface="Times New Roman" pitchFamily="18" charset="0"/>
                </a:rPr>
                <a:t>GEANT</a:t>
              </a:r>
            </a:p>
          </p:txBody>
        </p:sp>
        <p:sp>
          <p:nvSpPr>
            <p:cNvPr id="15" name="AutoShape 21"/>
            <p:cNvSpPr>
              <a:spLocks/>
            </p:cNvSpPr>
            <p:nvPr/>
          </p:nvSpPr>
          <p:spPr bwMode="auto">
            <a:xfrm flipH="1">
              <a:off x="8203246" y="2222139"/>
              <a:ext cx="479425" cy="3765195"/>
            </a:xfrm>
            <a:prstGeom prst="leftBrace">
              <a:avLst>
                <a:gd name="adj1" fmla="val 37086"/>
                <a:gd name="adj2" fmla="val 50000"/>
              </a:avLst>
            </a:prstGeom>
            <a:noFill/>
            <a:ln w="9525">
              <a:solidFill>
                <a:schemeClr val="tx1"/>
              </a:solidFill>
              <a:round/>
              <a:headEnd/>
              <a:tailEnd/>
            </a:ln>
          </p:spPr>
          <p:txBody>
            <a:bodyPr wrap="none" anchor="ctr"/>
            <a:lstStyle/>
            <a:p>
              <a:pPr eaLnBrk="0" hangingPunct="0"/>
              <a:endParaRPr lang="en-US"/>
            </a:p>
          </p:txBody>
        </p:sp>
        <p:sp>
          <p:nvSpPr>
            <p:cNvPr id="16" name="Text Box 22"/>
            <p:cNvSpPr txBox="1">
              <a:spLocks noChangeArrowheads="1"/>
            </p:cNvSpPr>
            <p:nvPr/>
          </p:nvSpPr>
          <p:spPr bwMode="auto">
            <a:xfrm rot="16200000">
              <a:off x="8351680" y="3912033"/>
              <a:ext cx="1073150" cy="366713"/>
            </a:xfrm>
            <a:prstGeom prst="rect">
              <a:avLst/>
            </a:prstGeom>
            <a:noFill/>
            <a:ln w="9525">
              <a:noFill/>
              <a:miter lim="800000"/>
              <a:headEnd/>
              <a:tailEnd/>
            </a:ln>
          </p:spPr>
          <p:txBody>
            <a:bodyPr wrap="none">
              <a:spAutoFit/>
            </a:bodyPr>
            <a:lstStyle/>
            <a:p>
              <a:r>
                <a:rPr lang="en-US" b="1" dirty="0">
                  <a:latin typeface="Times New Roman" pitchFamily="18" charset="0"/>
                </a:rPr>
                <a:t>PYTHIA</a:t>
              </a:r>
            </a:p>
          </p:txBody>
        </p:sp>
        <p:graphicFrame>
          <p:nvGraphicFramePr>
            <p:cNvPr id="17" name="Object 498"/>
            <p:cNvGraphicFramePr>
              <a:graphicFrameLocks noChangeAspect="1"/>
            </p:cNvGraphicFramePr>
            <p:nvPr>
              <p:extLst>
                <p:ext uri="{D42A27DB-BD31-4B8C-83A1-F6EECF244321}">
                  <p14:modId xmlns:p14="http://schemas.microsoft.com/office/powerpoint/2010/main" val="3255482606"/>
                </p:ext>
              </p:extLst>
            </p:nvPr>
          </p:nvGraphicFramePr>
          <p:xfrm>
            <a:off x="5303837" y="3596915"/>
            <a:ext cx="1060450" cy="798513"/>
          </p:xfrm>
          <a:graphic>
            <a:graphicData uri="http://schemas.openxmlformats.org/presentationml/2006/ole">
              <mc:AlternateContent xmlns:mc="http://schemas.openxmlformats.org/markup-compatibility/2006">
                <mc:Choice xmlns:v="urn:schemas-microsoft-com:vml" Requires="v">
                  <p:oleObj spid="_x0000_s256138" name="Equation" r:id="rId4" imgW="520920" imgH="393120" progId="Equation.3">
                    <p:embed/>
                  </p:oleObj>
                </mc:Choice>
                <mc:Fallback>
                  <p:oleObj name="Equation" r:id="rId4" imgW="520920" imgH="39312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3837" y="3596915"/>
                          <a:ext cx="1060450" cy="798513"/>
                        </a:xfrm>
                        <a:prstGeom prst="rect">
                          <a:avLst/>
                        </a:prstGeom>
                        <a:noFill/>
                        <a:ln>
                          <a:noFill/>
                        </a:ln>
                        <a:effectLst/>
                        <a:extLst/>
                      </p:spPr>
                    </p:pic>
                  </p:oleObj>
                </mc:Fallback>
              </mc:AlternateContent>
            </a:graphicData>
          </a:graphic>
        </p:graphicFrame>
        <p:graphicFrame>
          <p:nvGraphicFramePr>
            <p:cNvPr id="18" name="Object 499"/>
            <p:cNvGraphicFramePr>
              <a:graphicFrameLocks noChangeAspect="1"/>
            </p:cNvGraphicFramePr>
            <p:nvPr>
              <p:extLst>
                <p:ext uri="{D42A27DB-BD31-4B8C-83A1-F6EECF244321}">
                  <p14:modId xmlns:p14="http://schemas.microsoft.com/office/powerpoint/2010/main" val="331489215"/>
                </p:ext>
              </p:extLst>
            </p:nvPr>
          </p:nvGraphicFramePr>
          <p:xfrm>
            <a:off x="5570537" y="5043128"/>
            <a:ext cx="569913" cy="395288"/>
          </p:xfrm>
          <a:graphic>
            <a:graphicData uri="http://schemas.openxmlformats.org/presentationml/2006/ole">
              <mc:AlternateContent xmlns:mc="http://schemas.openxmlformats.org/markup-compatibility/2006">
                <mc:Choice xmlns:v="urn:schemas-microsoft-com:vml" Requires="v">
                  <p:oleObj spid="_x0000_s256139" name="Equation" r:id="rId6" imgW="279279" imgH="165028" progId="Equation.3">
                    <p:embed/>
                  </p:oleObj>
                </mc:Choice>
                <mc:Fallback>
                  <p:oleObj name="Equation" r:id="rId6" imgW="279279" imgH="165028"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70537" y="5043128"/>
                          <a:ext cx="569913" cy="395288"/>
                        </a:xfrm>
                        <a:prstGeom prst="rect">
                          <a:avLst/>
                        </a:prstGeom>
                        <a:noFill/>
                        <a:effectLst/>
                        <a:extLst/>
                      </p:spPr>
                    </p:pic>
                  </p:oleObj>
                </mc:Fallback>
              </mc:AlternateContent>
            </a:graphicData>
          </a:graphic>
        </p:graphicFrame>
        <p:sp>
          <p:nvSpPr>
            <p:cNvPr id="19" name="Text Box 23"/>
            <p:cNvSpPr txBox="1">
              <a:spLocks noChangeArrowheads="1"/>
            </p:cNvSpPr>
            <p:nvPr/>
          </p:nvSpPr>
          <p:spPr bwMode="auto">
            <a:xfrm>
              <a:off x="4106959" y="721516"/>
              <a:ext cx="5410696" cy="375220"/>
            </a:xfrm>
            <a:prstGeom prst="rect">
              <a:avLst/>
            </a:prstGeom>
            <a:noFill/>
            <a:ln w="9525">
              <a:noFill/>
              <a:miter lim="800000"/>
              <a:headEnd/>
              <a:tailEnd/>
            </a:ln>
          </p:spPr>
          <p:txBody>
            <a:bodyPr wrap="square">
              <a:spAutoFit/>
            </a:bodyPr>
            <a:lstStyle/>
            <a:p>
              <a:r>
                <a:rPr lang="en-US" sz="1200" b="1" dirty="0">
                  <a:solidFill>
                    <a:srgbClr val="FF0000"/>
                  </a:solidFill>
                </a:rPr>
                <a:t>Data jets                    </a:t>
              </a:r>
              <a:r>
                <a:rPr lang="en-US" sz="1200" b="1" dirty="0" smtClean="0">
                  <a:solidFill>
                    <a:srgbClr val="FF0000"/>
                  </a:solidFill>
                </a:rPr>
                <a:t> MC </a:t>
              </a:r>
              <a:r>
                <a:rPr lang="en-US" sz="1200" b="1" dirty="0">
                  <a:solidFill>
                    <a:srgbClr val="FF0000"/>
                  </a:solidFill>
                </a:rPr>
                <a:t>jets</a:t>
              </a:r>
            </a:p>
          </p:txBody>
        </p:sp>
        <p:sp>
          <p:nvSpPr>
            <p:cNvPr id="20" name="AutoShape 24"/>
            <p:cNvSpPr>
              <a:spLocks/>
            </p:cNvSpPr>
            <p:nvPr/>
          </p:nvSpPr>
          <p:spPr bwMode="auto">
            <a:xfrm rot="10800000" flipH="1">
              <a:off x="4786947" y="2250715"/>
              <a:ext cx="479425" cy="2133600"/>
            </a:xfrm>
            <a:prstGeom prst="leftBrace">
              <a:avLst>
                <a:gd name="adj1" fmla="val 37086"/>
                <a:gd name="adj2" fmla="val 50000"/>
              </a:avLst>
            </a:prstGeom>
            <a:noFill/>
            <a:ln w="9525">
              <a:solidFill>
                <a:schemeClr val="tx1"/>
              </a:solidFill>
              <a:round/>
              <a:headEnd/>
              <a:tailEnd/>
            </a:ln>
          </p:spPr>
          <p:txBody>
            <a:bodyPr wrap="none" anchor="ctr"/>
            <a:lstStyle/>
            <a:p>
              <a:pPr eaLnBrk="0" hangingPunct="0"/>
              <a:endParaRPr lang="en-US"/>
            </a:p>
          </p:txBody>
        </p:sp>
        <p:sp>
          <p:nvSpPr>
            <p:cNvPr id="21" name="Text Box 25"/>
            <p:cNvSpPr txBox="1">
              <a:spLocks noChangeArrowheads="1"/>
            </p:cNvSpPr>
            <p:nvPr/>
          </p:nvSpPr>
          <p:spPr bwMode="auto">
            <a:xfrm rot="16200000" flipH="1">
              <a:off x="4167029" y="3080183"/>
              <a:ext cx="946150" cy="366713"/>
            </a:xfrm>
            <a:prstGeom prst="rect">
              <a:avLst/>
            </a:prstGeom>
            <a:noFill/>
            <a:ln w="9525">
              <a:noFill/>
              <a:miter lim="800000"/>
              <a:headEnd/>
              <a:tailEnd/>
            </a:ln>
          </p:spPr>
          <p:txBody>
            <a:bodyPr wrap="none">
              <a:spAutoFit/>
            </a:bodyPr>
            <a:lstStyle/>
            <a:p>
              <a:pPr algn="ctr"/>
              <a:r>
                <a:rPr lang="en-US" b="1">
                  <a:latin typeface="Times New Roman" pitchFamily="18" charset="0"/>
                </a:rPr>
                <a:t>Particle</a:t>
              </a:r>
            </a:p>
          </p:txBody>
        </p:sp>
        <p:sp>
          <p:nvSpPr>
            <p:cNvPr id="22" name="AutoShape 4"/>
            <p:cNvSpPr>
              <a:spLocks/>
            </p:cNvSpPr>
            <p:nvPr/>
          </p:nvSpPr>
          <p:spPr bwMode="auto">
            <a:xfrm rot="10800000" flipH="1">
              <a:off x="4877435" y="1396640"/>
              <a:ext cx="327025" cy="773113"/>
            </a:xfrm>
            <a:prstGeom prst="leftBrace">
              <a:avLst>
                <a:gd name="adj1" fmla="val 19701"/>
                <a:gd name="adj2" fmla="val 50000"/>
              </a:avLst>
            </a:prstGeom>
            <a:noFill/>
            <a:ln w="9525">
              <a:solidFill>
                <a:schemeClr val="tx1"/>
              </a:solidFill>
              <a:round/>
              <a:headEnd/>
              <a:tailEnd/>
            </a:ln>
          </p:spPr>
          <p:txBody>
            <a:bodyPr wrap="none" anchor="ctr"/>
            <a:lstStyle/>
            <a:p>
              <a:pPr eaLnBrk="0" hangingPunct="0"/>
              <a:endParaRPr lang="en-US"/>
            </a:p>
          </p:txBody>
        </p:sp>
        <p:sp>
          <p:nvSpPr>
            <p:cNvPr id="23" name="AutoShape 24"/>
            <p:cNvSpPr>
              <a:spLocks/>
            </p:cNvSpPr>
            <p:nvPr/>
          </p:nvSpPr>
          <p:spPr bwMode="auto">
            <a:xfrm rot="10800000" flipH="1">
              <a:off x="4868489" y="4511473"/>
              <a:ext cx="397883" cy="1388116"/>
            </a:xfrm>
            <a:prstGeom prst="leftBrace">
              <a:avLst>
                <a:gd name="adj1" fmla="val 37086"/>
                <a:gd name="adj2" fmla="val 50000"/>
              </a:avLst>
            </a:prstGeom>
            <a:noFill/>
            <a:ln w="9525">
              <a:solidFill>
                <a:schemeClr val="tx1"/>
              </a:solidFill>
              <a:round/>
              <a:headEnd/>
              <a:tailEnd/>
            </a:ln>
          </p:spPr>
          <p:txBody>
            <a:bodyPr wrap="none" anchor="ctr"/>
            <a:lstStyle/>
            <a:p>
              <a:pPr eaLnBrk="0" hangingPunct="0"/>
              <a:endParaRPr lang="en-US"/>
            </a:p>
          </p:txBody>
        </p:sp>
        <p:sp>
          <p:nvSpPr>
            <p:cNvPr id="24" name="Text Box 25"/>
            <p:cNvSpPr txBox="1">
              <a:spLocks noChangeArrowheads="1"/>
            </p:cNvSpPr>
            <p:nvPr/>
          </p:nvSpPr>
          <p:spPr bwMode="auto">
            <a:xfrm rot="16200000" flipH="1">
              <a:off x="3988416" y="5045191"/>
              <a:ext cx="1263262" cy="369332"/>
            </a:xfrm>
            <a:prstGeom prst="rect">
              <a:avLst/>
            </a:prstGeom>
            <a:noFill/>
            <a:ln w="9525">
              <a:noFill/>
              <a:miter lim="800000"/>
              <a:headEnd/>
              <a:tailEnd/>
            </a:ln>
          </p:spPr>
          <p:txBody>
            <a:bodyPr wrap="square">
              <a:spAutoFit/>
            </a:bodyPr>
            <a:lstStyle/>
            <a:p>
              <a:pPr algn="ctr"/>
              <a:r>
                <a:rPr lang="en-US" b="1" dirty="0" smtClean="0">
                  <a:latin typeface="Times New Roman" pitchFamily="18" charset="0"/>
                </a:rPr>
                <a:t>Parton</a:t>
              </a:r>
              <a:endParaRPr lang="en-US" b="1" dirty="0">
                <a:latin typeface="Times New Roman" pitchFamily="18" charset="0"/>
              </a:endParaRPr>
            </a:p>
          </p:txBody>
        </p:sp>
      </p:grpSp>
      <p:grpSp>
        <p:nvGrpSpPr>
          <p:cNvPr id="51" name="Group 50"/>
          <p:cNvGrpSpPr/>
          <p:nvPr/>
        </p:nvGrpSpPr>
        <p:grpSpPr>
          <a:xfrm>
            <a:off x="5591826" y="455093"/>
            <a:ext cx="3700336" cy="3356180"/>
            <a:chOff x="3011515" y="4114800"/>
            <a:chExt cx="5114894" cy="4546601"/>
          </a:xfrm>
        </p:grpSpPr>
        <p:sp>
          <p:nvSpPr>
            <p:cNvPr id="52" name="Oval 2"/>
            <p:cNvSpPr>
              <a:spLocks/>
            </p:cNvSpPr>
            <p:nvPr/>
          </p:nvSpPr>
          <p:spPr bwMode="auto">
            <a:xfrm flipH="1">
              <a:off x="6716280" y="4495800"/>
              <a:ext cx="546266" cy="546100"/>
            </a:xfrm>
            <a:prstGeom prst="ellipse">
              <a:avLst/>
            </a:prstGeom>
            <a:gradFill rotWithShape="0">
              <a:gsLst>
                <a:gs pos="0">
                  <a:srgbClr val="FF0000"/>
                </a:gs>
                <a:gs pos="100000">
                  <a:srgbClr val="FF00FF"/>
                </a:gs>
              </a:gsLst>
              <a:lin ang="19140000" scaled="1"/>
            </a:gradFill>
            <a:ln w="12700">
              <a:solidFill>
                <a:schemeClr val="tx1"/>
              </a:solidFill>
              <a:prstDash val="solid"/>
              <a:round/>
              <a:headEnd type="none" w="med" len="med"/>
              <a:tailEnd type="none" w="med" len="med"/>
            </a:ln>
            <a:effectLst>
              <a:outerShdw blurRad="38100" algn="ctr" rotWithShape="0">
                <a:schemeClr val="bg2">
                  <a:alpha val="50000"/>
                </a:schemeClr>
              </a:outerShdw>
            </a:effectLst>
          </p:spPr>
          <p:txBody>
            <a:bodyPr lIns="0" tIns="0" rIns="0" bIns="0">
              <a:prstTxWarp prst="textNoShape">
                <a:avLst/>
              </a:prstTxWarp>
            </a:bodyPr>
            <a:lstStyle/>
            <a:p>
              <a:endParaRPr lang="en-US"/>
            </a:p>
          </p:txBody>
        </p:sp>
        <p:sp>
          <p:nvSpPr>
            <p:cNvPr id="53" name="AutoShape 3"/>
            <p:cNvSpPr>
              <a:spLocks/>
            </p:cNvSpPr>
            <p:nvPr/>
          </p:nvSpPr>
          <p:spPr bwMode="auto">
            <a:xfrm rot="21442665" flipH="1">
              <a:off x="3011515" y="4557713"/>
              <a:ext cx="5033907" cy="4103688"/>
            </a:xfrm>
            <a:custGeom>
              <a:avLst/>
              <a:gdLst/>
              <a:ahLst/>
              <a:cxnLst/>
              <a:rect l="0" t="0" r="r" b="b"/>
              <a:pathLst>
                <a:path w="21600" h="21600">
                  <a:moveTo>
                    <a:pt x="0" y="0"/>
                  </a:moveTo>
                  <a:lnTo>
                    <a:pt x="8774" y="2585"/>
                  </a:lnTo>
                  <a:lnTo>
                    <a:pt x="21600" y="21600"/>
                  </a:lnTo>
                  <a:lnTo>
                    <a:pt x="5104" y="15368"/>
                  </a:lnTo>
                  <a:lnTo>
                    <a:pt x="0" y="0"/>
                  </a:lnTo>
                  <a:close/>
                  <a:moveTo>
                    <a:pt x="0" y="0"/>
                  </a:moveTo>
                </a:path>
              </a:pathLst>
            </a:custGeom>
            <a:gradFill rotWithShape="0">
              <a:gsLst>
                <a:gs pos="0">
                  <a:srgbClr val="191919">
                    <a:alpha val="60999"/>
                  </a:srgbClr>
                </a:gs>
                <a:gs pos="100000">
                  <a:srgbClr val="CCCCCC">
                    <a:alpha val="60999"/>
                  </a:srgbClr>
                </a:gs>
              </a:gsLst>
              <a:lin ang="20820000" scaled="1"/>
            </a:gradFill>
            <a:ln w="25400">
              <a:noFill/>
              <a:miter lim="800000"/>
              <a:headEnd type="none" w="med" len="med"/>
              <a:tailEnd type="none" w="med" len="med"/>
            </a:ln>
          </p:spPr>
          <p:txBody>
            <a:bodyPr lIns="0" tIns="0" rIns="0" bIns="0">
              <a:prstTxWarp prst="textNoShape">
                <a:avLst/>
              </a:prstTxWarp>
            </a:bodyPr>
            <a:lstStyle/>
            <a:p>
              <a:endParaRPr lang="en-US"/>
            </a:p>
          </p:txBody>
        </p:sp>
        <p:sp>
          <p:nvSpPr>
            <p:cNvPr id="54" name="Line 4"/>
            <p:cNvSpPr>
              <a:spLocks noChangeShapeType="1"/>
            </p:cNvSpPr>
            <p:nvPr/>
          </p:nvSpPr>
          <p:spPr bwMode="auto">
            <a:xfrm flipH="1">
              <a:off x="3832502" y="6210300"/>
              <a:ext cx="4293907" cy="23813"/>
            </a:xfrm>
            <a:prstGeom prst="line">
              <a:avLst/>
            </a:prstGeom>
            <a:noFill/>
            <a:ln w="25400">
              <a:solidFill>
                <a:schemeClr val="tx1"/>
              </a:solidFill>
              <a:prstDash val="sysDot"/>
              <a:round/>
              <a:headEnd type="none" w="med" len="med"/>
              <a:tailEnd type="none" w="med" len="med"/>
            </a:ln>
          </p:spPr>
          <p:txBody>
            <a:bodyPr>
              <a:prstTxWarp prst="textNoShape">
                <a:avLst/>
              </a:prstTxWarp>
            </a:bodyPr>
            <a:lstStyle/>
            <a:p>
              <a:endParaRPr lang="en-US"/>
            </a:p>
          </p:txBody>
        </p:sp>
        <p:sp>
          <p:nvSpPr>
            <p:cNvPr id="55" name="Line 5"/>
            <p:cNvSpPr>
              <a:spLocks noChangeShapeType="1"/>
            </p:cNvSpPr>
            <p:nvPr/>
          </p:nvSpPr>
          <p:spPr bwMode="auto">
            <a:xfrm flipH="1">
              <a:off x="5001258" y="4724400"/>
              <a:ext cx="1981803" cy="3351213"/>
            </a:xfrm>
            <a:prstGeom prst="line">
              <a:avLst/>
            </a:prstGeom>
            <a:noFill/>
            <a:ln w="25400">
              <a:solidFill>
                <a:schemeClr val="tx1"/>
              </a:solidFill>
              <a:prstDash val="dash"/>
              <a:round/>
              <a:headEnd type="none" w="med" len="med"/>
              <a:tailEnd type="none" w="med" len="med"/>
            </a:ln>
          </p:spPr>
          <p:txBody>
            <a:bodyPr>
              <a:prstTxWarp prst="textNoShape">
                <a:avLst/>
              </a:prstTxWarp>
            </a:bodyPr>
            <a:lstStyle/>
            <a:p>
              <a:endParaRPr lang="en-US"/>
            </a:p>
          </p:txBody>
        </p:sp>
        <p:sp>
          <p:nvSpPr>
            <p:cNvPr id="56" name="AutoShape 6"/>
            <p:cNvSpPr>
              <a:spLocks/>
            </p:cNvSpPr>
            <p:nvPr/>
          </p:nvSpPr>
          <p:spPr bwMode="auto">
            <a:xfrm flipH="1">
              <a:off x="6144606" y="5867400"/>
              <a:ext cx="317597" cy="241300"/>
            </a:xfrm>
            <a:custGeom>
              <a:avLst/>
              <a:gdLst/>
              <a:ahLst/>
              <a:cxnLst/>
              <a:rect l="0" t="0" r="r" b="b"/>
              <a:pathLst>
                <a:path w="21600" h="21600">
                  <a:moveTo>
                    <a:pt x="21600" y="0"/>
                  </a:moveTo>
                  <a:lnTo>
                    <a:pt x="17280" y="0"/>
                  </a:lnTo>
                  <a:lnTo>
                    <a:pt x="12960" y="2274"/>
                  </a:lnTo>
                  <a:lnTo>
                    <a:pt x="8640" y="5684"/>
                  </a:lnTo>
                  <a:lnTo>
                    <a:pt x="4320" y="10232"/>
                  </a:lnTo>
                  <a:lnTo>
                    <a:pt x="1728" y="15916"/>
                  </a:lnTo>
                  <a:lnTo>
                    <a:pt x="0" y="21600"/>
                  </a:lnTo>
                </a:path>
              </a:pathLst>
            </a:custGeom>
            <a:noFill/>
            <a:ln w="76200">
              <a:solidFill>
                <a:srgbClr val="FFFFFF"/>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57" name="AutoShape 7"/>
            <p:cNvSpPr>
              <a:spLocks/>
            </p:cNvSpPr>
            <p:nvPr/>
          </p:nvSpPr>
          <p:spPr bwMode="auto">
            <a:xfrm flipH="1">
              <a:off x="5852417" y="5803900"/>
              <a:ext cx="1600687" cy="1968500"/>
            </a:xfrm>
            <a:custGeom>
              <a:avLst/>
              <a:gdLst/>
              <a:ahLst/>
              <a:cxnLst/>
              <a:rect l="0" t="0" r="r" b="b"/>
              <a:pathLst>
                <a:path w="21600" h="21600">
                  <a:moveTo>
                    <a:pt x="0" y="0"/>
                  </a:moveTo>
                  <a:lnTo>
                    <a:pt x="18171" y="4877"/>
                  </a:lnTo>
                  <a:lnTo>
                    <a:pt x="21600" y="21600"/>
                  </a:lnTo>
                  <a:lnTo>
                    <a:pt x="6962" y="17660"/>
                  </a:lnTo>
                  <a:lnTo>
                    <a:pt x="0" y="0"/>
                  </a:lnTo>
                  <a:close/>
                  <a:moveTo>
                    <a:pt x="0" y="0"/>
                  </a:moveTo>
                </a:path>
              </a:pathLst>
            </a:custGeom>
            <a:gradFill rotWithShape="0">
              <a:gsLst>
                <a:gs pos="0">
                  <a:srgbClr val="000000">
                    <a:alpha val="84999"/>
                  </a:srgbClr>
                </a:gs>
                <a:gs pos="100000">
                  <a:srgbClr val="B3B3B3">
                    <a:alpha val="84999"/>
                  </a:srgbClr>
                </a:gs>
              </a:gsLst>
              <a:lin ang="21000000" scaled="1"/>
            </a:gradFill>
            <a:ln w="25400">
              <a:noFill/>
              <a:miter lim="800000"/>
              <a:headEnd type="none" w="med" len="med"/>
              <a:tailEnd type="none" w="med" len="med"/>
            </a:ln>
          </p:spPr>
          <p:txBody>
            <a:bodyPr lIns="0" tIns="0" rIns="0" bIns="0">
              <a:prstTxWarp prst="textNoShape">
                <a:avLst/>
              </a:prstTxWarp>
            </a:bodyPr>
            <a:lstStyle/>
            <a:p>
              <a:endParaRPr lang="en-US"/>
            </a:p>
          </p:txBody>
        </p:sp>
        <p:sp>
          <p:nvSpPr>
            <p:cNvPr id="58" name="Line 8"/>
            <p:cNvSpPr>
              <a:spLocks noChangeShapeType="1"/>
            </p:cNvSpPr>
            <p:nvPr/>
          </p:nvSpPr>
          <p:spPr bwMode="auto">
            <a:xfrm flipH="1">
              <a:off x="4632846" y="5727700"/>
              <a:ext cx="3048928" cy="976313"/>
            </a:xfrm>
            <a:prstGeom prst="line">
              <a:avLst/>
            </a:prstGeom>
            <a:noFill/>
            <a:ln w="25400">
              <a:solidFill>
                <a:schemeClr val="tx1"/>
              </a:solidFill>
              <a:prstDash val="sysDot"/>
              <a:round/>
              <a:headEnd type="none" w="med" len="med"/>
              <a:tailEnd type="none" w="med" len="med"/>
            </a:ln>
          </p:spPr>
          <p:txBody>
            <a:bodyPr>
              <a:prstTxWarp prst="textNoShape">
                <a:avLst/>
              </a:prstTxWarp>
            </a:bodyPr>
            <a:lstStyle/>
            <a:p>
              <a:endParaRPr lang="en-US"/>
            </a:p>
          </p:txBody>
        </p:sp>
        <p:sp>
          <p:nvSpPr>
            <p:cNvPr id="59" name="AutoShape 9"/>
            <p:cNvSpPr>
              <a:spLocks/>
            </p:cNvSpPr>
            <p:nvPr/>
          </p:nvSpPr>
          <p:spPr bwMode="auto">
            <a:xfrm rot="5400000" flipH="1">
              <a:off x="5534994" y="5486352"/>
              <a:ext cx="1143000" cy="317597"/>
            </a:xfrm>
            <a:prstGeom prst="rightArrow">
              <a:avLst>
                <a:gd name="adj1" fmla="val 15000"/>
                <a:gd name="adj2" fmla="val 62000"/>
              </a:avLst>
            </a:prstGeom>
            <a:solidFill>
              <a:schemeClr val="accent1"/>
            </a:solidFill>
            <a:ln w="254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0" name="Line 10"/>
            <p:cNvSpPr>
              <a:spLocks noChangeShapeType="1"/>
            </p:cNvSpPr>
            <p:nvPr/>
          </p:nvSpPr>
          <p:spPr bwMode="auto">
            <a:xfrm rot="10800000" flipH="1">
              <a:off x="6576537" y="4724400"/>
              <a:ext cx="406524" cy="698500"/>
            </a:xfrm>
            <a:prstGeom prst="line">
              <a:avLst/>
            </a:prstGeom>
            <a:noFill/>
            <a:ln w="38100">
              <a:solidFill>
                <a:srgbClr val="0000FF"/>
              </a:solidFill>
              <a:prstDash val="solid"/>
              <a:round/>
              <a:headEnd type="stealth" w="med" len="med"/>
              <a:tailEnd type="none" w="med" len="med"/>
            </a:ln>
          </p:spPr>
          <p:txBody>
            <a:bodyPr>
              <a:prstTxWarp prst="textNoShape">
                <a:avLst/>
              </a:prstTxWarp>
            </a:bodyPr>
            <a:lstStyle/>
            <a:p>
              <a:endParaRPr lang="en-US"/>
            </a:p>
          </p:txBody>
        </p:sp>
        <p:sp>
          <p:nvSpPr>
            <p:cNvPr id="61" name="Line 11"/>
            <p:cNvSpPr>
              <a:spLocks noChangeShapeType="1"/>
            </p:cNvSpPr>
            <p:nvPr/>
          </p:nvSpPr>
          <p:spPr bwMode="auto">
            <a:xfrm flipH="1">
              <a:off x="5001258" y="7340600"/>
              <a:ext cx="431931" cy="736600"/>
            </a:xfrm>
            <a:prstGeom prst="line">
              <a:avLst/>
            </a:prstGeom>
            <a:noFill/>
            <a:ln w="38100">
              <a:solidFill>
                <a:srgbClr val="FFFF00"/>
              </a:solidFill>
              <a:prstDash val="solid"/>
              <a:round/>
              <a:headEnd type="stealth" w="med" len="med"/>
              <a:tailEnd type="none" w="med" len="med"/>
            </a:ln>
          </p:spPr>
          <p:txBody>
            <a:bodyPr>
              <a:prstTxWarp prst="textNoShape">
                <a:avLst/>
              </a:prstTxWarp>
            </a:bodyPr>
            <a:lstStyle/>
            <a:p>
              <a:endParaRPr lang="en-US"/>
            </a:p>
          </p:txBody>
        </p:sp>
        <p:sp>
          <p:nvSpPr>
            <p:cNvPr id="62" name="Oval 12"/>
            <p:cNvSpPr>
              <a:spLocks/>
            </p:cNvSpPr>
            <p:nvPr/>
          </p:nvSpPr>
          <p:spPr bwMode="auto">
            <a:xfrm flipH="1">
              <a:off x="4645550" y="7924800"/>
              <a:ext cx="546266" cy="546100"/>
            </a:xfrm>
            <a:prstGeom prst="ellipse">
              <a:avLst/>
            </a:prstGeom>
            <a:gradFill rotWithShape="0">
              <a:gsLst>
                <a:gs pos="0">
                  <a:srgbClr val="FF0000"/>
                </a:gs>
                <a:gs pos="100000">
                  <a:srgbClr val="FF00FF"/>
                </a:gs>
              </a:gsLst>
              <a:lin ang="19140000" scaled="1"/>
            </a:gradFill>
            <a:ln w="12700">
              <a:solidFill>
                <a:schemeClr val="tx1"/>
              </a:solidFill>
              <a:prstDash val="solid"/>
              <a:round/>
              <a:headEnd type="none" w="med" len="med"/>
              <a:tailEnd type="none" w="med" len="med"/>
            </a:ln>
            <a:effectLst>
              <a:outerShdw blurRad="38100" algn="ctr" rotWithShape="0">
                <a:schemeClr val="bg2">
                  <a:alpha val="50000"/>
                </a:schemeClr>
              </a:outerShdw>
            </a:effectLst>
          </p:spPr>
          <p:txBody>
            <a:bodyPr lIns="0" tIns="0" rIns="0" bIns="0">
              <a:prstTxWarp prst="textNoShape">
                <a:avLst/>
              </a:prstTxWarp>
            </a:bodyPr>
            <a:lstStyle/>
            <a:p>
              <a:endParaRPr lang="en-US"/>
            </a:p>
          </p:txBody>
        </p:sp>
        <p:sp>
          <p:nvSpPr>
            <p:cNvPr id="63" name="AutoShape 13"/>
            <p:cNvSpPr>
              <a:spLocks/>
            </p:cNvSpPr>
            <p:nvPr/>
          </p:nvSpPr>
          <p:spPr bwMode="auto">
            <a:xfrm flipH="1">
              <a:off x="5903233" y="5422900"/>
              <a:ext cx="1003605" cy="2159000"/>
            </a:xfrm>
            <a:custGeom>
              <a:avLst/>
              <a:gdLst/>
              <a:ahLst/>
              <a:cxnLst/>
              <a:rect l="0" t="0" r="r" b="b"/>
              <a:pathLst>
                <a:path w="21600" h="21600">
                  <a:moveTo>
                    <a:pt x="17590" y="8357"/>
                  </a:moveTo>
                  <a:lnTo>
                    <a:pt x="21600" y="21600"/>
                  </a:lnTo>
                  <a:lnTo>
                    <a:pt x="4101" y="14104"/>
                  </a:lnTo>
                  <a:lnTo>
                    <a:pt x="0" y="0"/>
                  </a:lnTo>
                  <a:lnTo>
                    <a:pt x="17590" y="8357"/>
                  </a:lnTo>
                  <a:close/>
                  <a:moveTo>
                    <a:pt x="17590" y="8357"/>
                  </a:moveTo>
                </a:path>
              </a:pathLst>
            </a:custGeom>
            <a:gradFill rotWithShape="0">
              <a:gsLst>
                <a:gs pos="0">
                  <a:srgbClr val="0000FF">
                    <a:alpha val="73000"/>
                  </a:srgbClr>
                </a:gs>
                <a:gs pos="100000">
                  <a:srgbClr val="66FFFF">
                    <a:alpha val="73000"/>
                  </a:srgbClr>
                </a:gs>
              </a:gsLst>
              <a:lin ang="21000000" scaled="1"/>
            </a:gradFill>
            <a:ln w="25400">
              <a:noFill/>
              <a:miter lim="800000"/>
              <a:headEnd type="none" w="med" len="med"/>
              <a:tailEnd type="none" w="med" len="med"/>
            </a:ln>
          </p:spPr>
          <p:txBody>
            <a:bodyPr lIns="0" tIns="0" rIns="0" bIns="0">
              <a:prstTxWarp prst="textNoShape">
                <a:avLst/>
              </a:prstTxWarp>
            </a:bodyPr>
            <a:lstStyle/>
            <a:p>
              <a:endParaRPr lang="en-US"/>
            </a:p>
          </p:txBody>
        </p:sp>
        <p:sp>
          <p:nvSpPr>
            <p:cNvPr id="64" name="Line 14"/>
            <p:cNvSpPr>
              <a:spLocks noChangeShapeType="1"/>
            </p:cNvSpPr>
            <p:nvPr/>
          </p:nvSpPr>
          <p:spPr bwMode="auto">
            <a:xfrm flipH="1">
              <a:off x="6004863" y="6019800"/>
              <a:ext cx="88927" cy="152400"/>
            </a:xfrm>
            <a:prstGeom prst="line">
              <a:avLst/>
            </a:prstGeom>
            <a:noFill/>
            <a:ln w="25400">
              <a:solidFill>
                <a:schemeClr val="tx1"/>
              </a:solidFill>
              <a:prstDash val="solid"/>
              <a:round/>
              <a:headEnd type="none" w="med" len="med"/>
              <a:tailEnd type="none" w="med" len="med"/>
            </a:ln>
          </p:spPr>
          <p:txBody>
            <a:bodyPr>
              <a:prstTxWarp prst="textNoShape">
                <a:avLst/>
              </a:prstTxWarp>
            </a:bodyPr>
            <a:lstStyle/>
            <a:p>
              <a:endParaRPr lang="en-US"/>
            </a:p>
          </p:txBody>
        </p:sp>
        <p:sp>
          <p:nvSpPr>
            <p:cNvPr id="65" name="Line 15"/>
            <p:cNvSpPr>
              <a:spLocks noChangeShapeType="1"/>
            </p:cNvSpPr>
            <p:nvPr/>
          </p:nvSpPr>
          <p:spPr bwMode="auto">
            <a:xfrm>
              <a:off x="6004863" y="6172200"/>
              <a:ext cx="0" cy="203200"/>
            </a:xfrm>
            <a:prstGeom prst="line">
              <a:avLst/>
            </a:prstGeom>
            <a:noFill/>
            <a:ln w="25400">
              <a:solidFill>
                <a:schemeClr val="tx1"/>
              </a:solidFill>
              <a:prstDash val="solid"/>
              <a:round/>
              <a:headEnd type="none" w="med" len="med"/>
              <a:tailEnd type="none" w="med" len="med"/>
            </a:ln>
          </p:spPr>
          <p:txBody>
            <a:bodyPr>
              <a:prstTxWarp prst="textNoShape">
                <a:avLst/>
              </a:prstTxWarp>
            </a:bodyPr>
            <a:lstStyle/>
            <a:p>
              <a:endParaRPr lang="en-US"/>
            </a:p>
          </p:txBody>
        </p:sp>
        <p:sp>
          <p:nvSpPr>
            <p:cNvPr id="66" name="Line 16"/>
            <p:cNvSpPr>
              <a:spLocks noChangeShapeType="1"/>
            </p:cNvSpPr>
            <p:nvPr/>
          </p:nvSpPr>
          <p:spPr bwMode="auto">
            <a:xfrm rot="10800000" flipH="1">
              <a:off x="5788898" y="7213600"/>
              <a:ext cx="152446" cy="965200"/>
            </a:xfrm>
            <a:prstGeom prst="line">
              <a:avLst/>
            </a:prstGeom>
            <a:noFill/>
            <a:ln w="25400">
              <a:solidFill>
                <a:srgbClr val="FF0000"/>
              </a:solidFill>
              <a:prstDash val="solid"/>
              <a:round/>
              <a:headEnd type="stealth" w="med" len="med"/>
              <a:tailEnd type="none" w="med" len="med"/>
            </a:ln>
          </p:spPr>
          <p:txBody>
            <a:bodyPr>
              <a:prstTxWarp prst="textNoShape">
                <a:avLst/>
              </a:prstTxWarp>
            </a:bodyPr>
            <a:lstStyle/>
            <a:p>
              <a:endParaRPr lang="en-US"/>
            </a:p>
          </p:txBody>
        </p:sp>
        <p:sp>
          <p:nvSpPr>
            <p:cNvPr id="67" name="Line 17"/>
            <p:cNvSpPr>
              <a:spLocks noChangeShapeType="1"/>
            </p:cNvSpPr>
            <p:nvPr/>
          </p:nvSpPr>
          <p:spPr bwMode="auto">
            <a:xfrm rot="10800000" flipH="1">
              <a:off x="5839713" y="6235700"/>
              <a:ext cx="266781" cy="1625600"/>
            </a:xfrm>
            <a:prstGeom prst="line">
              <a:avLst/>
            </a:prstGeom>
            <a:noFill/>
            <a:ln w="25400">
              <a:solidFill>
                <a:srgbClr val="FF0000"/>
              </a:solidFill>
              <a:prstDash val="dash"/>
              <a:round/>
              <a:headEnd type="none" w="med" len="med"/>
              <a:tailEnd type="none" w="med" len="med"/>
            </a:ln>
          </p:spPr>
          <p:txBody>
            <a:bodyPr>
              <a:prstTxWarp prst="textNoShape">
                <a:avLst/>
              </a:prstTxWarp>
            </a:bodyPr>
            <a:lstStyle/>
            <a:p>
              <a:endParaRPr lang="en-US"/>
            </a:p>
          </p:txBody>
        </p:sp>
        <p:sp>
          <p:nvSpPr>
            <p:cNvPr id="68" name="Line 18"/>
            <p:cNvSpPr>
              <a:spLocks noChangeShapeType="1"/>
            </p:cNvSpPr>
            <p:nvPr/>
          </p:nvSpPr>
          <p:spPr bwMode="auto">
            <a:xfrm rot="10800000">
              <a:off x="6119198" y="6223000"/>
              <a:ext cx="508155" cy="533400"/>
            </a:xfrm>
            <a:prstGeom prst="line">
              <a:avLst/>
            </a:prstGeom>
            <a:noFill/>
            <a:ln w="25400">
              <a:solidFill>
                <a:schemeClr val="tx1"/>
              </a:solidFill>
              <a:prstDash val="dash"/>
              <a:round/>
              <a:headEnd type="none" w="med" len="med"/>
              <a:tailEnd type="none" w="med" len="med"/>
            </a:ln>
          </p:spPr>
          <p:txBody>
            <a:bodyPr>
              <a:prstTxWarp prst="textNoShape">
                <a:avLst/>
              </a:prstTxWarp>
            </a:bodyPr>
            <a:lstStyle/>
            <a:p>
              <a:endParaRPr lang="en-US"/>
            </a:p>
          </p:txBody>
        </p:sp>
        <p:sp>
          <p:nvSpPr>
            <p:cNvPr id="69" name="Line 19"/>
            <p:cNvSpPr>
              <a:spLocks noChangeShapeType="1"/>
            </p:cNvSpPr>
            <p:nvPr/>
          </p:nvSpPr>
          <p:spPr bwMode="auto">
            <a:xfrm rot="10800000">
              <a:off x="6424091" y="6553200"/>
              <a:ext cx="317597" cy="317500"/>
            </a:xfrm>
            <a:prstGeom prst="line">
              <a:avLst/>
            </a:prstGeom>
            <a:noFill/>
            <a:ln w="25400">
              <a:solidFill>
                <a:schemeClr val="tx1"/>
              </a:solidFill>
              <a:prstDash val="solid"/>
              <a:round/>
              <a:headEnd type="stealth" w="med" len="med"/>
              <a:tailEnd type="none" w="med" len="med"/>
            </a:ln>
          </p:spPr>
          <p:txBody>
            <a:bodyPr>
              <a:prstTxWarp prst="textNoShape">
                <a:avLst/>
              </a:prstTxWarp>
            </a:bodyPr>
            <a:lstStyle/>
            <a:p>
              <a:endParaRPr lang="en-US"/>
            </a:p>
          </p:txBody>
        </p:sp>
        <p:sp>
          <p:nvSpPr>
            <p:cNvPr id="70" name="AutoShape 20"/>
            <p:cNvSpPr>
              <a:spLocks/>
            </p:cNvSpPr>
            <p:nvPr/>
          </p:nvSpPr>
          <p:spPr bwMode="auto">
            <a:xfrm rot="20482482" flipH="1">
              <a:off x="6462203" y="7112000"/>
              <a:ext cx="63519" cy="279400"/>
            </a:xfrm>
            <a:custGeom>
              <a:avLst/>
              <a:gdLst/>
              <a:ahLst/>
              <a:cxnLst/>
              <a:rect l="0" t="0" r="r" b="b"/>
              <a:pathLst>
                <a:path w="21600" h="21600">
                  <a:moveTo>
                    <a:pt x="21600" y="0"/>
                  </a:moveTo>
                  <a:lnTo>
                    <a:pt x="9257" y="2979"/>
                  </a:lnTo>
                  <a:lnTo>
                    <a:pt x="3086" y="6703"/>
                  </a:lnTo>
                  <a:lnTo>
                    <a:pt x="0" y="11172"/>
                  </a:lnTo>
                  <a:lnTo>
                    <a:pt x="0" y="14897"/>
                  </a:lnTo>
                  <a:lnTo>
                    <a:pt x="6171" y="21600"/>
                  </a:lnTo>
                </a:path>
              </a:pathLst>
            </a:custGeom>
            <a:noFill/>
            <a:ln w="25400">
              <a:solidFill>
                <a:srgbClr val="FFFFFF"/>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71" name="Line 21"/>
            <p:cNvSpPr>
              <a:spLocks noChangeShapeType="1"/>
            </p:cNvSpPr>
            <p:nvPr/>
          </p:nvSpPr>
          <p:spPr bwMode="auto">
            <a:xfrm flipH="1">
              <a:off x="5865121" y="7366000"/>
              <a:ext cx="762232" cy="266700"/>
            </a:xfrm>
            <a:prstGeom prst="line">
              <a:avLst/>
            </a:prstGeom>
            <a:noFill/>
            <a:ln w="25400">
              <a:solidFill>
                <a:srgbClr val="FFFFFF"/>
              </a:solidFill>
              <a:prstDash val="dash"/>
              <a:round/>
              <a:headEnd type="none" w="med" len="med"/>
              <a:tailEnd type="none" w="med" len="med"/>
            </a:ln>
          </p:spPr>
          <p:txBody>
            <a:bodyPr>
              <a:prstTxWarp prst="textNoShape">
                <a:avLst/>
              </a:prstTxWarp>
            </a:bodyPr>
            <a:lstStyle/>
            <a:p>
              <a:endParaRPr lang="en-US"/>
            </a:p>
          </p:txBody>
        </p:sp>
        <p:sp>
          <p:nvSpPr>
            <p:cNvPr id="72" name="Rectangle 22"/>
            <p:cNvSpPr>
              <a:spLocks/>
            </p:cNvSpPr>
            <p:nvPr/>
          </p:nvSpPr>
          <p:spPr bwMode="auto">
            <a:xfrm>
              <a:off x="6190658" y="7099300"/>
              <a:ext cx="360472" cy="393700"/>
            </a:xfrm>
            <a:prstGeom prst="rect">
              <a:avLst/>
            </a:prstGeom>
            <a:noFill/>
            <a:ln w="12700">
              <a:noFill/>
              <a:miter lim="800000"/>
              <a:headEnd type="none" w="med" len="med"/>
              <a:tailEnd type="none" w="med" len="med"/>
            </a:ln>
          </p:spPr>
          <p:txBody>
            <a:bodyPr wrap="none" lIns="0" tIns="0" rIns="0" bIns="0" anchor="ctr">
              <a:prstTxWarp prst="textNoShape">
                <a:avLst/>
              </a:prstTxWarp>
              <a:spAutoFit/>
            </a:bodyPr>
            <a:lstStyle/>
            <a:p>
              <a:r>
                <a:rPr lang="en-US" sz="1900" i="1">
                  <a:solidFill>
                    <a:srgbClr val="FFFFFF"/>
                  </a:solidFill>
                  <a:ea typeface="Lucida Grande" charset="0"/>
                  <a:cs typeface="Lucida Grande" charset="0"/>
                </a:rPr>
                <a:t>Φ</a:t>
              </a:r>
              <a:r>
                <a:rPr lang="en-US" sz="1900" i="1" baseline="-6000">
                  <a:solidFill>
                    <a:srgbClr val="FFFFFF"/>
                  </a:solidFill>
                  <a:ea typeface="Gill Sans" charset="0"/>
                  <a:cs typeface="Gill Sans" charset="0"/>
                </a:rPr>
                <a:t>h</a:t>
              </a:r>
            </a:p>
          </p:txBody>
        </p:sp>
        <p:sp>
          <p:nvSpPr>
            <p:cNvPr id="73" name="Rectangle 23"/>
            <p:cNvSpPr>
              <a:spLocks/>
            </p:cNvSpPr>
            <p:nvPr/>
          </p:nvSpPr>
          <p:spPr bwMode="auto">
            <a:xfrm>
              <a:off x="4329541" y="7446873"/>
              <a:ext cx="833139" cy="333554"/>
            </a:xfrm>
            <a:prstGeom prst="rect">
              <a:avLst/>
            </a:prstGeom>
            <a:noFill/>
            <a:ln w="12700">
              <a:noFill/>
              <a:miter lim="800000"/>
              <a:headEnd type="none" w="med" len="med"/>
              <a:tailEnd type="none" w="med" len="med"/>
            </a:ln>
          </p:spPr>
          <p:txBody>
            <a:bodyPr wrap="none" lIns="0" tIns="0" rIns="0" bIns="0" anchor="ctr">
              <a:prstTxWarp prst="textNoShape">
                <a:avLst/>
              </a:prstTxWarp>
              <a:spAutoFit/>
            </a:bodyPr>
            <a:lstStyle/>
            <a:p>
              <a:r>
                <a:rPr lang="en-US" sz="1600" dirty="0">
                  <a:solidFill>
                    <a:srgbClr val="FFFF00"/>
                  </a:solidFill>
                  <a:latin typeface="Arial Italic" charset="0"/>
                  <a:ea typeface="Arial Italic" charset="0"/>
                  <a:cs typeface="Arial Italic" charset="0"/>
                  <a:sym typeface="Arial Italic" charset="0"/>
                </a:rPr>
                <a:t>–</a:t>
              </a:r>
              <a:r>
                <a:rPr lang="en-US" sz="1600" dirty="0" err="1">
                  <a:solidFill>
                    <a:srgbClr val="FFFF00"/>
                  </a:solidFill>
                  <a:latin typeface="Arial Italic" charset="0"/>
                  <a:ea typeface="Arial Italic" charset="0"/>
                  <a:cs typeface="Arial Italic" charset="0"/>
                  <a:sym typeface="Arial Italic" charset="0"/>
                </a:rPr>
                <a:t>p</a:t>
              </a:r>
              <a:r>
                <a:rPr lang="en-US" sz="1600" baseline="-6000" dirty="0" err="1">
                  <a:solidFill>
                    <a:srgbClr val="FFFF00"/>
                  </a:solidFill>
                  <a:latin typeface="Arial Italic" charset="0"/>
                  <a:ea typeface="Arial Italic" charset="0"/>
                  <a:cs typeface="Arial Italic" charset="0"/>
                  <a:sym typeface="Arial Italic" charset="0"/>
                </a:rPr>
                <a:t>beam</a:t>
              </a:r>
              <a:endParaRPr lang="en-US" sz="1600" baseline="-6000" dirty="0">
                <a:solidFill>
                  <a:srgbClr val="FFFF00"/>
                </a:solidFill>
                <a:latin typeface="Arial Italic" charset="0"/>
                <a:ea typeface="Arial Italic" charset="0"/>
                <a:cs typeface="Arial Italic" charset="0"/>
                <a:sym typeface="Arial Italic" charset="0"/>
              </a:endParaRPr>
            </a:p>
          </p:txBody>
        </p:sp>
        <p:sp>
          <p:nvSpPr>
            <p:cNvPr id="74" name="Rectangle 24"/>
            <p:cNvSpPr>
              <a:spLocks/>
            </p:cNvSpPr>
            <p:nvPr/>
          </p:nvSpPr>
          <p:spPr bwMode="auto">
            <a:xfrm>
              <a:off x="6754391" y="5110073"/>
              <a:ext cx="673602" cy="333554"/>
            </a:xfrm>
            <a:prstGeom prst="rect">
              <a:avLst/>
            </a:prstGeom>
            <a:noFill/>
            <a:ln w="12700">
              <a:noFill/>
              <a:miter lim="800000"/>
              <a:headEnd type="none" w="med" len="med"/>
              <a:tailEnd type="none" w="med" len="med"/>
            </a:ln>
          </p:spPr>
          <p:txBody>
            <a:bodyPr wrap="none" lIns="0" tIns="0" rIns="0" bIns="0" anchor="ctr">
              <a:prstTxWarp prst="textNoShape">
                <a:avLst/>
              </a:prstTxWarp>
              <a:spAutoFit/>
            </a:bodyPr>
            <a:lstStyle/>
            <a:p>
              <a:r>
                <a:rPr lang="en-US" sz="1600">
                  <a:solidFill>
                    <a:srgbClr val="0000FF"/>
                  </a:solidFill>
                  <a:latin typeface="Arial Italic" charset="0"/>
                  <a:ea typeface="Arial Italic" charset="0"/>
                  <a:cs typeface="Arial Italic" charset="0"/>
                  <a:sym typeface="Arial Italic" charset="0"/>
                </a:rPr>
                <a:t>p</a:t>
              </a:r>
              <a:r>
                <a:rPr lang="en-US" sz="1600" baseline="-6000">
                  <a:solidFill>
                    <a:srgbClr val="0000FF"/>
                  </a:solidFill>
                  <a:latin typeface="Arial Italic" charset="0"/>
                  <a:ea typeface="Arial Italic" charset="0"/>
                  <a:cs typeface="Arial Italic" charset="0"/>
                  <a:sym typeface="Arial Italic" charset="0"/>
                </a:rPr>
                <a:t>beam</a:t>
              </a:r>
            </a:p>
          </p:txBody>
        </p:sp>
        <p:sp>
          <p:nvSpPr>
            <p:cNvPr id="75" name="Rectangle 25"/>
            <p:cNvSpPr>
              <a:spLocks/>
            </p:cNvSpPr>
            <p:nvPr/>
          </p:nvSpPr>
          <p:spPr bwMode="auto">
            <a:xfrm>
              <a:off x="5615807" y="5313273"/>
              <a:ext cx="336800" cy="333554"/>
            </a:xfrm>
            <a:prstGeom prst="rect">
              <a:avLst/>
            </a:prstGeom>
            <a:noFill/>
            <a:ln w="12700">
              <a:noFill/>
              <a:miter lim="800000"/>
              <a:headEnd type="none" w="med" len="med"/>
              <a:tailEnd type="none" w="med" len="med"/>
            </a:ln>
          </p:spPr>
          <p:txBody>
            <a:bodyPr wrap="none" lIns="0" tIns="0" rIns="0" bIns="0" anchor="ctr">
              <a:prstTxWarp prst="textNoShape">
                <a:avLst/>
              </a:prstTxWarp>
              <a:spAutoFit/>
            </a:bodyPr>
            <a:lstStyle/>
            <a:p>
              <a:r>
                <a:rPr lang="en-US" sz="1600">
                  <a:solidFill>
                    <a:srgbClr val="0000FF"/>
                  </a:solidFill>
                  <a:latin typeface="Arial Italic" charset="0"/>
                  <a:ea typeface="Arial Italic" charset="0"/>
                  <a:cs typeface="Arial Italic" charset="0"/>
                  <a:sym typeface="Arial Italic" charset="0"/>
                </a:rPr>
                <a:t>S</a:t>
              </a:r>
              <a:r>
                <a:rPr lang="en-US" sz="1600" baseline="-6000">
                  <a:solidFill>
                    <a:srgbClr val="0000FF"/>
                  </a:solidFill>
                  <a:latin typeface="Arial Italic" charset="0"/>
                  <a:ea typeface="Apple Symbols" charset="2"/>
                  <a:cs typeface="Apple Symbols" charset="2"/>
                  <a:sym typeface="Arial Italic" charset="0"/>
                </a:rPr>
                <a:t>⊥</a:t>
              </a:r>
            </a:p>
          </p:txBody>
        </p:sp>
        <p:sp>
          <p:nvSpPr>
            <p:cNvPr id="76" name="Rectangle 26"/>
            <p:cNvSpPr>
              <a:spLocks/>
            </p:cNvSpPr>
            <p:nvPr/>
          </p:nvSpPr>
          <p:spPr bwMode="auto">
            <a:xfrm>
              <a:off x="6344692" y="6227673"/>
              <a:ext cx="318012" cy="333554"/>
            </a:xfrm>
            <a:prstGeom prst="rect">
              <a:avLst/>
            </a:prstGeom>
            <a:noFill/>
            <a:ln w="12700">
              <a:noFill/>
              <a:miter lim="800000"/>
              <a:headEnd type="none" w="med" len="med"/>
              <a:tailEnd type="none" w="med" len="med"/>
            </a:ln>
          </p:spPr>
          <p:txBody>
            <a:bodyPr wrap="none" lIns="0" tIns="0" rIns="0" bIns="0" anchor="ctr">
              <a:prstTxWarp prst="textNoShape">
                <a:avLst/>
              </a:prstTxWarp>
              <a:spAutoFit/>
            </a:bodyPr>
            <a:lstStyle/>
            <a:p>
              <a:r>
                <a:rPr lang="en-US" sz="1600">
                  <a:solidFill>
                    <a:schemeClr val="tx1"/>
                  </a:solidFill>
                  <a:latin typeface="Arial Italic" charset="0"/>
                  <a:ea typeface="Arial Italic" charset="0"/>
                  <a:cs typeface="Arial Italic" charset="0"/>
                  <a:sym typeface="Arial Italic" charset="0"/>
                </a:rPr>
                <a:t>p</a:t>
              </a:r>
              <a:r>
                <a:rPr lang="en-US" sz="1600" baseline="-6000">
                  <a:solidFill>
                    <a:schemeClr val="tx1"/>
                  </a:solidFill>
                  <a:latin typeface="Arial Italic" charset="0"/>
                  <a:ea typeface="Arial Italic" charset="0"/>
                  <a:cs typeface="Arial Italic" charset="0"/>
                  <a:sym typeface="Arial Italic" charset="0"/>
                </a:rPr>
                <a:t>π</a:t>
              </a:r>
            </a:p>
          </p:txBody>
        </p:sp>
        <p:sp>
          <p:nvSpPr>
            <p:cNvPr id="77" name="Rectangle 27"/>
            <p:cNvSpPr>
              <a:spLocks/>
            </p:cNvSpPr>
            <p:nvPr/>
          </p:nvSpPr>
          <p:spPr bwMode="auto">
            <a:xfrm>
              <a:off x="5457009" y="8208873"/>
              <a:ext cx="535945" cy="333554"/>
            </a:xfrm>
            <a:prstGeom prst="rect">
              <a:avLst/>
            </a:prstGeom>
            <a:noFill/>
            <a:ln w="12700">
              <a:noFill/>
              <a:miter lim="800000"/>
              <a:headEnd type="none" w="med" len="med"/>
              <a:tailEnd type="none" w="med" len="med"/>
            </a:ln>
          </p:spPr>
          <p:txBody>
            <a:bodyPr wrap="none" lIns="0" tIns="0" rIns="0" bIns="0" anchor="ctr">
              <a:prstTxWarp prst="textNoShape">
                <a:avLst/>
              </a:prstTxWarp>
              <a:spAutoFit/>
            </a:bodyPr>
            <a:lstStyle/>
            <a:p>
              <a:r>
                <a:rPr lang="en-US" sz="1600">
                  <a:solidFill>
                    <a:srgbClr val="FF0000"/>
                  </a:solidFill>
                  <a:latin typeface="Arial Italic" charset="0"/>
                  <a:ea typeface="Arial Italic" charset="0"/>
                  <a:cs typeface="Arial Italic" charset="0"/>
                  <a:sym typeface="Arial Italic" charset="0"/>
                </a:rPr>
                <a:t>P</a:t>
              </a:r>
              <a:r>
                <a:rPr lang="en-US" sz="1600" baseline="-6000">
                  <a:solidFill>
                    <a:srgbClr val="FF0000"/>
                  </a:solidFill>
                  <a:latin typeface="Arial Italic" charset="0"/>
                  <a:ea typeface="Arial Italic" charset="0"/>
                  <a:cs typeface="Arial Italic" charset="0"/>
                  <a:sym typeface="Arial Italic" charset="0"/>
                </a:rPr>
                <a:t>JET</a:t>
              </a:r>
            </a:p>
          </p:txBody>
        </p:sp>
        <p:sp>
          <p:nvSpPr>
            <p:cNvPr id="78" name="Line 28"/>
            <p:cNvSpPr>
              <a:spLocks noChangeShapeType="1"/>
            </p:cNvSpPr>
            <p:nvPr/>
          </p:nvSpPr>
          <p:spPr bwMode="auto">
            <a:xfrm flipH="1">
              <a:off x="5890529" y="6781800"/>
              <a:ext cx="851159" cy="812800"/>
            </a:xfrm>
            <a:prstGeom prst="line">
              <a:avLst/>
            </a:prstGeom>
            <a:noFill/>
            <a:ln w="38100">
              <a:solidFill>
                <a:schemeClr val="tx1"/>
              </a:solidFill>
              <a:prstDash val="sysDot"/>
              <a:round/>
              <a:headEnd type="stealth" w="med" len="med"/>
              <a:tailEnd type="none" w="med" len="med"/>
            </a:ln>
          </p:spPr>
          <p:txBody>
            <a:bodyPr>
              <a:prstTxWarp prst="textNoShape">
                <a:avLst/>
              </a:prstTxWarp>
            </a:bodyPr>
            <a:lstStyle/>
            <a:p>
              <a:endParaRPr lang="en-US" sz="1200"/>
            </a:p>
          </p:txBody>
        </p:sp>
        <p:sp>
          <p:nvSpPr>
            <p:cNvPr id="79" name="Rectangle 29"/>
            <p:cNvSpPr>
              <a:spLocks/>
            </p:cNvSpPr>
            <p:nvPr/>
          </p:nvSpPr>
          <p:spPr bwMode="auto">
            <a:xfrm>
              <a:off x="6114434" y="6773773"/>
              <a:ext cx="212024" cy="333554"/>
            </a:xfrm>
            <a:prstGeom prst="rect">
              <a:avLst/>
            </a:prstGeom>
            <a:noFill/>
            <a:ln w="12700">
              <a:noFill/>
              <a:miter lim="800000"/>
              <a:headEnd type="none" w="med" len="med"/>
              <a:tailEnd type="none" w="med" len="med"/>
            </a:ln>
          </p:spPr>
          <p:txBody>
            <a:bodyPr wrap="none" lIns="0" tIns="0" rIns="0" bIns="0" anchor="ctr">
              <a:prstTxWarp prst="textNoShape">
                <a:avLst/>
              </a:prstTxWarp>
              <a:spAutoFit/>
            </a:bodyPr>
            <a:lstStyle/>
            <a:p>
              <a:r>
                <a:rPr lang="en-US" sz="1600">
                  <a:solidFill>
                    <a:schemeClr val="tx1"/>
                  </a:solidFill>
                  <a:latin typeface="Arial Italic" charset="0"/>
                  <a:ea typeface="Arial Italic" charset="0"/>
                  <a:cs typeface="Arial Italic" charset="0"/>
                  <a:sym typeface="Arial Italic" charset="0"/>
                </a:rPr>
                <a:t>j</a:t>
              </a:r>
              <a:r>
                <a:rPr lang="en-US" sz="1600" baseline="-6000">
                  <a:solidFill>
                    <a:schemeClr val="tx1"/>
                  </a:solidFill>
                  <a:latin typeface="Arial Italic" charset="0"/>
                  <a:ea typeface="Arial Italic" charset="0"/>
                  <a:cs typeface="Arial Italic" charset="0"/>
                  <a:sym typeface="Arial Italic" charset="0"/>
                </a:rPr>
                <a:t>T</a:t>
              </a:r>
            </a:p>
          </p:txBody>
        </p:sp>
        <p:sp>
          <p:nvSpPr>
            <p:cNvPr id="80" name="Rectangle 32"/>
            <p:cNvSpPr>
              <a:spLocks/>
            </p:cNvSpPr>
            <p:nvPr/>
          </p:nvSpPr>
          <p:spPr bwMode="auto">
            <a:xfrm>
              <a:off x="6154134" y="5411276"/>
              <a:ext cx="457331" cy="416944"/>
            </a:xfrm>
            <a:prstGeom prst="rect">
              <a:avLst/>
            </a:prstGeom>
            <a:noFill/>
            <a:ln w="12700">
              <a:noFill/>
              <a:miter lim="800000"/>
              <a:headEnd type="none" w="med" len="med"/>
              <a:tailEnd type="none" w="med" len="med"/>
            </a:ln>
          </p:spPr>
          <p:txBody>
            <a:bodyPr wrap="none" lIns="0" tIns="0" rIns="0" bIns="0" anchor="ctr">
              <a:prstTxWarp prst="textNoShape">
                <a:avLst/>
              </a:prstTxWarp>
              <a:spAutoFit/>
            </a:bodyPr>
            <a:lstStyle/>
            <a:p>
              <a:r>
                <a:rPr lang="en-US" sz="2000" b="1" i="1" dirty="0">
                  <a:solidFill>
                    <a:srgbClr val="FFFFFF"/>
                  </a:solidFill>
                  <a:ea typeface="Lucida Grande" charset="0"/>
                  <a:cs typeface="Lucida Grande" charset="0"/>
                </a:rPr>
                <a:t>Φ</a:t>
              </a:r>
              <a:r>
                <a:rPr lang="en-US" sz="2000" b="1" i="1" baseline="-6000" dirty="0">
                  <a:solidFill>
                    <a:srgbClr val="FFFFFF"/>
                  </a:solidFill>
                  <a:ea typeface="Gill Sans" charset="0"/>
                  <a:cs typeface="Gill Sans" charset="0"/>
                </a:rPr>
                <a:t>S</a:t>
              </a:r>
            </a:p>
          </p:txBody>
        </p:sp>
        <p:sp>
          <p:nvSpPr>
            <p:cNvPr id="81" name="AutoShape 9"/>
            <p:cNvSpPr>
              <a:spLocks/>
            </p:cNvSpPr>
            <p:nvPr/>
          </p:nvSpPr>
          <p:spPr bwMode="auto">
            <a:xfrm rot="5400000" flipH="1">
              <a:off x="6769100" y="4152900"/>
              <a:ext cx="457200" cy="381000"/>
            </a:xfrm>
            <a:prstGeom prst="rightArrow">
              <a:avLst>
                <a:gd name="adj1" fmla="val 15000"/>
                <a:gd name="adj2" fmla="val 62000"/>
              </a:avLst>
            </a:prstGeom>
            <a:solidFill>
              <a:srgbClr val="FF12B7"/>
            </a:solidFill>
            <a:ln w="25400">
              <a:solidFill>
                <a:srgbClr val="FF12B7"/>
              </a:solidFill>
              <a:prstDash val="solid"/>
              <a:miter lim="800000"/>
              <a:headEnd type="none" w="med" len="med"/>
              <a:tailEnd type="none" w="med" len="med"/>
            </a:ln>
          </p:spPr>
          <p:txBody>
            <a:bodyPr lIns="0" tIns="0" rIns="0" bIns="0">
              <a:prstTxWarp prst="textNoShape">
                <a:avLst/>
              </a:prstTxWarp>
            </a:bodyPr>
            <a:lstStyle/>
            <a:p>
              <a:endParaRPr lang="en-US"/>
            </a:p>
          </p:txBody>
        </p:sp>
      </p:grpSp>
      <p:sp>
        <p:nvSpPr>
          <p:cNvPr id="82" name="TextBox 81"/>
          <p:cNvSpPr txBox="1"/>
          <p:nvPr/>
        </p:nvSpPr>
        <p:spPr>
          <a:xfrm>
            <a:off x="5452011" y="3900854"/>
            <a:ext cx="3691989" cy="400110"/>
          </a:xfrm>
          <a:prstGeom prst="rect">
            <a:avLst/>
          </a:prstGeom>
          <a:noFill/>
        </p:spPr>
        <p:txBody>
          <a:bodyPr wrap="square" rtlCol="0">
            <a:spAutoFit/>
          </a:bodyPr>
          <a:lstStyle/>
          <a:p>
            <a:pPr algn="r"/>
            <a:r>
              <a:rPr lang="en-US" sz="1000" dirty="0" smtClean="0"/>
              <a:t>F. Yuan, PRL 100, 032003 (2008)</a:t>
            </a:r>
          </a:p>
          <a:p>
            <a:pPr algn="r"/>
            <a:r>
              <a:rPr lang="en-US" sz="1000" dirty="0" err="1" smtClean="0"/>
              <a:t>D’Alesio</a:t>
            </a:r>
            <a:r>
              <a:rPr lang="en-US" sz="1000" dirty="0"/>
              <a:t> </a:t>
            </a:r>
            <a:r>
              <a:rPr lang="en-US" sz="1000" dirty="0" smtClean="0"/>
              <a:t>et al., PRD 83, 034021 (2011)</a:t>
            </a:r>
            <a:endParaRPr lang="en-US" sz="1000" dirty="0"/>
          </a:p>
        </p:txBody>
      </p:sp>
      <p:sp>
        <p:nvSpPr>
          <p:cNvPr id="83" name="TextBox 82"/>
          <p:cNvSpPr txBox="1"/>
          <p:nvPr/>
        </p:nvSpPr>
        <p:spPr>
          <a:xfrm>
            <a:off x="3362537" y="2103527"/>
            <a:ext cx="3474720" cy="1384995"/>
          </a:xfrm>
          <a:prstGeom prst="rect">
            <a:avLst/>
          </a:prstGeom>
          <a:noFill/>
        </p:spPr>
        <p:txBody>
          <a:bodyPr wrap="square" rtlCol="0">
            <a:spAutoFit/>
          </a:bodyPr>
          <a:lstStyle/>
          <a:p>
            <a:pPr algn="ctr"/>
            <a:r>
              <a:rPr lang="en-US" sz="1200" dirty="0" smtClean="0"/>
              <a:t>Asymmetry moments sensitive to various contributions</a:t>
            </a:r>
          </a:p>
          <a:p>
            <a:pPr algn="ctr"/>
            <a:r>
              <a:rPr lang="en-US" sz="1200" dirty="0" smtClean="0"/>
              <a:t>(analogous moments sensitive to gluon scattering)</a:t>
            </a:r>
          </a:p>
          <a:p>
            <a:pPr algn="ctr"/>
            <a:endParaRPr lang="en-US" sz="1200" dirty="0" smtClean="0"/>
          </a:p>
          <a:p>
            <a:pPr algn="ctr"/>
            <a:r>
              <a:rPr lang="en-US" sz="1200" i="1" dirty="0" smtClean="0">
                <a:latin typeface="Times"/>
                <a:cs typeface="Times"/>
              </a:rPr>
              <a:t>A</a:t>
            </a:r>
            <a:r>
              <a:rPr lang="en-US" sz="1200" i="1" baseline="-25000" dirty="0" smtClean="0">
                <a:latin typeface="Times"/>
                <a:cs typeface="Times"/>
              </a:rPr>
              <a:t>UT</a:t>
            </a:r>
            <a:r>
              <a:rPr lang="en-US" sz="1200" dirty="0" smtClean="0"/>
              <a:t> – Transverse single-spin asymmetry (also written </a:t>
            </a:r>
            <a:r>
              <a:rPr lang="en-US" sz="1200" i="1" dirty="0" smtClean="0">
                <a:latin typeface="Times"/>
                <a:cs typeface="Times"/>
              </a:rPr>
              <a:t>A</a:t>
            </a:r>
            <a:r>
              <a:rPr lang="en-US" sz="1200" i="1" baseline="-25000" dirty="0" smtClean="0">
                <a:latin typeface="Times"/>
                <a:cs typeface="Times"/>
              </a:rPr>
              <a:t>N</a:t>
            </a:r>
            <a:r>
              <a:rPr lang="en-US" sz="1200" dirty="0" smtClean="0"/>
              <a:t>)</a:t>
            </a:r>
          </a:p>
        </p:txBody>
      </p:sp>
      <p:grpSp>
        <p:nvGrpSpPr>
          <p:cNvPr id="84" name="Group 83"/>
          <p:cNvGrpSpPr/>
          <p:nvPr/>
        </p:nvGrpSpPr>
        <p:grpSpPr>
          <a:xfrm>
            <a:off x="4287271" y="4305292"/>
            <a:ext cx="4856729" cy="2552708"/>
            <a:chOff x="4214472" y="3906512"/>
            <a:chExt cx="4856729" cy="2552708"/>
          </a:xfrm>
        </p:grpSpPr>
        <p:grpSp>
          <p:nvGrpSpPr>
            <p:cNvPr id="85" name="Group 84"/>
            <p:cNvGrpSpPr/>
            <p:nvPr/>
          </p:nvGrpSpPr>
          <p:grpSpPr>
            <a:xfrm>
              <a:off x="4214472" y="3906512"/>
              <a:ext cx="4856729" cy="2552708"/>
              <a:chOff x="4214472" y="3906512"/>
              <a:chExt cx="4856729" cy="2552708"/>
            </a:xfrm>
          </p:grpSpPr>
          <p:pic>
            <p:nvPicPr>
              <p:cNvPr id="90" name="Picture 89" descr="momentstable.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14472" y="3906512"/>
                <a:ext cx="4856729" cy="2552708"/>
              </a:xfrm>
              <a:prstGeom prst="rect">
                <a:avLst/>
              </a:prstGeom>
            </p:spPr>
          </p:pic>
          <p:grpSp>
            <p:nvGrpSpPr>
              <p:cNvPr id="91" name="Group 90"/>
              <p:cNvGrpSpPr/>
              <p:nvPr/>
            </p:nvGrpSpPr>
            <p:grpSpPr>
              <a:xfrm>
                <a:off x="6273798" y="4668513"/>
                <a:ext cx="1796296" cy="1155700"/>
                <a:chOff x="6273798" y="4668513"/>
                <a:chExt cx="1796296" cy="1155700"/>
              </a:xfrm>
            </p:grpSpPr>
            <p:pic>
              <p:nvPicPr>
                <p:cNvPr id="92" name="Picture 91" descr="momentstable.png"/>
                <p:cNvPicPr>
                  <a:picLocks noChangeAspect="1"/>
                </p:cNvPicPr>
                <p:nvPr/>
              </p:nvPicPr>
              <p:blipFill rotWithShape="1">
                <a:blip r:embed="rId8">
                  <a:extLst>
                    <a:ext uri="{28A0092B-C50C-407E-A947-70E740481C1C}">
                      <a14:useLocalDpi xmlns:a14="http://schemas.microsoft.com/office/drawing/2010/main" val="0"/>
                    </a:ext>
                  </a:extLst>
                </a:blip>
                <a:srcRect l="65050" t="17364" r="18772" b="77934"/>
                <a:stretch/>
              </p:blipFill>
              <p:spPr>
                <a:xfrm>
                  <a:off x="6286499" y="4944073"/>
                  <a:ext cx="1770895" cy="270540"/>
                </a:xfrm>
                <a:prstGeom prst="rect">
                  <a:avLst/>
                </a:prstGeom>
              </p:spPr>
            </p:pic>
            <p:pic>
              <p:nvPicPr>
                <p:cNvPr id="93" name="Picture 92" descr="momentstable.png"/>
                <p:cNvPicPr>
                  <a:picLocks noChangeAspect="1"/>
                </p:cNvPicPr>
                <p:nvPr/>
              </p:nvPicPr>
              <p:blipFill rotWithShape="1">
                <a:blip r:embed="rId8">
                  <a:extLst>
                    <a:ext uri="{28A0092B-C50C-407E-A947-70E740481C1C}">
                      <a14:useLocalDpi xmlns:a14="http://schemas.microsoft.com/office/drawing/2010/main" val="0"/>
                    </a:ext>
                  </a:extLst>
                </a:blip>
                <a:srcRect l="65050" t="17364" r="18772" b="77934"/>
                <a:stretch/>
              </p:blipFill>
              <p:spPr>
                <a:xfrm>
                  <a:off x="6299199" y="5553673"/>
                  <a:ext cx="1770895" cy="270540"/>
                </a:xfrm>
                <a:prstGeom prst="rect">
                  <a:avLst/>
                </a:prstGeom>
              </p:spPr>
            </p:pic>
            <p:pic>
              <p:nvPicPr>
                <p:cNvPr id="94" name="Picture 93" descr="momentstable.png"/>
                <p:cNvPicPr>
                  <a:picLocks noChangeAspect="1"/>
                </p:cNvPicPr>
                <p:nvPr/>
              </p:nvPicPr>
              <p:blipFill rotWithShape="1">
                <a:blip r:embed="rId8">
                  <a:extLst>
                    <a:ext uri="{28A0092B-C50C-407E-A947-70E740481C1C}">
                      <a14:useLocalDpi xmlns:a14="http://schemas.microsoft.com/office/drawing/2010/main" val="0"/>
                    </a:ext>
                  </a:extLst>
                </a:blip>
                <a:srcRect l="29820" t="55587" r="59431" b="42158"/>
                <a:stretch/>
              </p:blipFill>
              <p:spPr>
                <a:xfrm>
                  <a:off x="6273798" y="4668513"/>
                  <a:ext cx="1796295" cy="198112"/>
                </a:xfrm>
                <a:prstGeom prst="rect">
                  <a:avLst/>
                </a:prstGeom>
              </p:spPr>
            </p:pic>
          </p:grpSp>
        </p:grpSp>
        <p:grpSp>
          <p:nvGrpSpPr>
            <p:cNvPr id="86" name="Group 85"/>
            <p:cNvGrpSpPr/>
            <p:nvPr/>
          </p:nvGrpSpPr>
          <p:grpSpPr>
            <a:xfrm>
              <a:off x="6136510" y="4605013"/>
              <a:ext cx="2169290" cy="1175929"/>
              <a:chOff x="6136510" y="4605013"/>
              <a:chExt cx="2169290" cy="1175929"/>
            </a:xfrm>
          </p:grpSpPr>
          <p:sp>
            <p:nvSpPr>
              <p:cNvPr id="87" name="TextBox 86"/>
              <p:cNvSpPr txBox="1"/>
              <p:nvPr/>
            </p:nvSpPr>
            <p:spPr>
              <a:xfrm>
                <a:off x="6174610" y="4605013"/>
                <a:ext cx="2131190" cy="230832"/>
              </a:xfrm>
              <a:prstGeom prst="rect">
                <a:avLst/>
              </a:prstGeom>
              <a:noFill/>
            </p:spPr>
            <p:txBody>
              <a:bodyPr wrap="square" rtlCol="0">
                <a:spAutoFit/>
              </a:bodyPr>
              <a:lstStyle/>
              <a:p>
                <a:r>
                  <a:rPr lang="en-US" sz="900" b="0" dirty="0" err="1"/>
                  <a:t>Transversity</a:t>
                </a:r>
                <a:r>
                  <a:rPr lang="en-US" sz="900" b="0" dirty="0"/>
                  <a:t> • Boer-Mulders • </a:t>
                </a:r>
                <a:r>
                  <a:rPr lang="en-US" sz="900" b="0" dirty="0" smtClean="0"/>
                  <a:t>FF</a:t>
                </a:r>
                <a:endParaRPr lang="en-US" sz="900" b="0" dirty="0"/>
              </a:p>
            </p:txBody>
          </p:sp>
          <p:sp>
            <p:nvSpPr>
              <p:cNvPr id="88" name="TextBox 87"/>
              <p:cNvSpPr txBox="1"/>
              <p:nvPr/>
            </p:nvSpPr>
            <p:spPr>
              <a:xfrm>
                <a:off x="6136510" y="4897113"/>
                <a:ext cx="2131190" cy="246221"/>
              </a:xfrm>
              <a:prstGeom prst="rect">
                <a:avLst/>
              </a:prstGeom>
              <a:noFill/>
            </p:spPr>
            <p:txBody>
              <a:bodyPr wrap="square" rtlCol="0">
                <a:spAutoFit/>
              </a:bodyPr>
              <a:lstStyle/>
              <a:p>
                <a:pPr algn="ctr"/>
                <a:r>
                  <a:rPr lang="en-US" sz="1000" b="0" dirty="0" err="1"/>
                  <a:t>Pretzelocity</a:t>
                </a:r>
                <a:r>
                  <a:rPr lang="en-US" sz="1000" b="0" dirty="0"/>
                  <a:t> • Boer-Mulders • FF</a:t>
                </a:r>
              </a:p>
            </p:txBody>
          </p:sp>
          <p:sp>
            <p:nvSpPr>
              <p:cNvPr id="89" name="TextBox 88"/>
              <p:cNvSpPr txBox="1"/>
              <p:nvPr/>
            </p:nvSpPr>
            <p:spPr>
              <a:xfrm>
                <a:off x="6136510" y="5527026"/>
                <a:ext cx="2131190" cy="253916"/>
              </a:xfrm>
              <a:prstGeom prst="rect">
                <a:avLst/>
              </a:prstGeom>
              <a:noFill/>
            </p:spPr>
            <p:txBody>
              <a:bodyPr wrap="square" rtlCol="0">
                <a:spAutoFit/>
              </a:bodyPr>
              <a:lstStyle/>
              <a:p>
                <a:pPr algn="ctr"/>
                <a:r>
                  <a:rPr lang="en-US" sz="1050" b="0" dirty="0" err="1"/>
                  <a:t>Sivers</a:t>
                </a:r>
                <a:r>
                  <a:rPr lang="en-US" sz="1050" b="0" dirty="0"/>
                  <a:t> • Boer-Mulders • Collins</a:t>
                </a:r>
              </a:p>
            </p:txBody>
          </p:sp>
        </p:grpSp>
      </p:grpSp>
    </p:spTree>
    <p:extLst>
      <p:ext uri="{BB962C8B-B14F-4D97-AF65-F5344CB8AC3E}">
        <p14:creationId xmlns:p14="http://schemas.microsoft.com/office/powerpoint/2010/main" val="1686250483"/>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2771142" y="999913"/>
            <a:ext cx="6362874" cy="2992704"/>
            <a:chOff x="2688595" y="1012613"/>
            <a:chExt cx="6362874" cy="2992704"/>
          </a:xfrm>
        </p:grpSpPr>
        <p:pic>
          <p:nvPicPr>
            <p:cNvPr id="23" name="Picture 22" descr="SiversPtAn_h-1_e-1_VPDMB.v5.0.eps"/>
            <p:cNvPicPr>
              <a:picLocks noChangeAspect="1"/>
            </p:cNvPicPr>
            <p:nvPr/>
          </p:nvPicPr>
          <p:blipFill rotWithShape="1">
            <a:blip r:embed="rId3">
              <a:extLst>
                <a:ext uri="{28A0092B-C50C-407E-A947-70E740481C1C}">
                  <a14:useLocalDpi xmlns:a14="http://schemas.microsoft.com/office/drawing/2010/main" val="0"/>
                </a:ext>
              </a:extLst>
            </a:blip>
            <a:srcRect t="8842" r="8050"/>
            <a:stretch/>
          </p:blipFill>
          <p:spPr>
            <a:xfrm>
              <a:off x="2688595" y="1012613"/>
              <a:ext cx="6362874" cy="2992704"/>
            </a:xfrm>
            <a:prstGeom prst="rect">
              <a:avLst/>
            </a:prstGeom>
          </p:spPr>
        </p:pic>
        <p:pic>
          <p:nvPicPr>
            <p:cNvPr id="24" name="Picture 23" descr="starpreli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0800" y="2703246"/>
              <a:ext cx="1916000" cy="561626"/>
            </a:xfrm>
            <a:prstGeom prst="rect">
              <a:avLst/>
            </a:prstGeom>
          </p:spPr>
        </p:pic>
      </p:grpSp>
      <p:sp>
        <p:nvSpPr>
          <p:cNvPr id="4" name="Title 3"/>
          <p:cNvSpPr>
            <a:spLocks noGrp="1"/>
          </p:cNvSpPr>
          <p:nvPr>
            <p:ph type="title"/>
          </p:nvPr>
        </p:nvSpPr>
        <p:spPr/>
        <p:txBody>
          <a:bodyPr/>
          <a:lstStyle/>
          <a:p>
            <a:r>
              <a:rPr lang="en-US" sz="2400" dirty="0" err="1" smtClean="0">
                <a:latin typeface="Comic Sans MS"/>
                <a:cs typeface="Comic Sans MS"/>
              </a:rPr>
              <a:t>Sivers</a:t>
            </a:r>
            <a:r>
              <a:rPr lang="en-US" sz="2400" dirty="0" smtClean="0">
                <a:latin typeface="Comic Sans MS"/>
                <a:cs typeface="Comic Sans MS"/>
              </a:rPr>
              <a:t> Through Jets</a:t>
            </a:r>
            <a:endParaRPr lang="en-US" sz="2400" dirty="0">
              <a:latin typeface="Comic Sans MS"/>
              <a:cs typeface="Comic Sans MS"/>
            </a:endParaRPr>
          </a:p>
        </p:txBody>
      </p:sp>
      <p:sp>
        <p:nvSpPr>
          <p:cNvPr id="2" name="Date Placeholder 1"/>
          <p:cNvSpPr>
            <a:spLocks noGrp="1"/>
          </p:cNvSpPr>
          <p:nvPr>
            <p:ph type="dt" sz="half" idx="10"/>
          </p:nvPr>
        </p:nvSpPr>
        <p:spPr/>
        <p:txBody>
          <a:bodyPr/>
          <a:lstStyle/>
          <a:p>
            <a:r>
              <a:rPr lang="en-US" smtClean="0"/>
              <a:t>E.C. Aschenauer</a:t>
            </a:r>
            <a:endParaRPr lang="en-US"/>
          </a:p>
        </p:txBody>
      </p:sp>
      <p:sp>
        <p:nvSpPr>
          <p:cNvPr id="9" name="Footer Placeholder 8"/>
          <p:cNvSpPr>
            <a:spLocks noGrp="1"/>
          </p:cNvSpPr>
          <p:nvPr>
            <p:ph type="ftr" sz="quarter" idx="11"/>
          </p:nvPr>
        </p:nvSpPr>
        <p:spPr/>
        <p:txBody>
          <a:bodyPr/>
          <a:lstStyle/>
          <a:p>
            <a:r>
              <a:rPr lang="en-US" smtClean="0"/>
              <a:t>RHIC PAC, June  2014</a:t>
            </a:r>
            <a:endParaRPr lang="en-US"/>
          </a:p>
        </p:txBody>
      </p:sp>
      <p:sp>
        <p:nvSpPr>
          <p:cNvPr id="3" name="Slide Number Placeholder 2"/>
          <p:cNvSpPr>
            <a:spLocks noGrp="1"/>
          </p:cNvSpPr>
          <p:nvPr>
            <p:ph type="sldNum" sz="quarter" idx="12"/>
          </p:nvPr>
        </p:nvSpPr>
        <p:spPr/>
        <p:txBody>
          <a:bodyPr/>
          <a:lstStyle/>
          <a:p>
            <a:fld id="{0E437852-23F2-554D-AF3C-BD02726BFE7F}" type="slidenum">
              <a:rPr lang="en-US" smtClean="0"/>
              <a:t>17</a:t>
            </a:fld>
            <a:endParaRPr lang="en-US"/>
          </a:p>
        </p:txBody>
      </p:sp>
      <p:sp>
        <p:nvSpPr>
          <p:cNvPr id="6" name="TextBox 5"/>
          <p:cNvSpPr txBox="1"/>
          <p:nvPr/>
        </p:nvSpPr>
        <p:spPr>
          <a:xfrm>
            <a:off x="3812529" y="4178300"/>
            <a:ext cx="5229871" cy="1631216"/>
          </a:xfrm>
          <a:prstGeom prst="rect">
            <a:avLst/>
          </a:prstGeom>
          <a:noFill/>
        </p:spPr>
        <p:txBody>
          <a:bodyPr wrap="square" rtlCol="0">
            <a:spAutoFit/>
          </a:bodyPr>
          <a:lstStyle/>
          <a:p>
            <a:pPr algn="ctr"/>
            <a:r>
              <a:rPr lang="en-US" sz="2000" dirty="0" smtClean="0">
                <a:latin typeface="Comic Sans MS"/>
                <a:cs typeface="Comic Sans MS"/>
              </a:rPr>
              <a:t>No sign of sizable azimuthal asymmetry in jet production at √</a:t>
            </a:r>
            <a:r>
              <a:rPr lang="en-US" sz="2000" i="1" dirty="0" smtClean="0">
                <a:latin typeface="Comic Sans MS"/>
                <a:cs typeface="Comic Sans MS"/>
              </a:rPr>
              <a:t>s</a:t>
            </a:r>
            <a:r>
              <a:rPr lang="en-US" sz="2000" dirty="0" smtClean="0">
                <a:latin typeface="Comic Sans MS"/>
                <a:cs typeface="Comic Sans MS"/>
              </a:rPr>
              <a:t> = 500 </a:t>
            </a:r>
            <a:r>
              <a:rPr lang="en-US" sz="2000" dirty="0" err="1" smtClean="0">
                <a:latin typeface="Comic Sans MS"/>
                <a:cs typeface="Comic Sans MS"/>
              </a:rPr>
              <a:t>GeV</a:t>
            </a:r>
            <a:endParaRPr lang="en-US" sz="2000" dirty="0" smtClean="0">
              <a:latin typeface="Comic Sans MS"/>
              <a:cs typeface="Comic Sans MS"/>
            </a:endParaRPr>
          </a:p>
          <a:p>
            <a:pPr algn="ctr"/>
            <a:r>
              <a:rPr lang="en-US" sz="2000" i="1" dirty="0" smtClean="0">
                <a:latin typeface="Comic Sans MS"/>
                <a:cs typeface="Comic Sans MS"/>
              </a:rPr>
              <a:t>Consistent with expectation from inclusive jets, di-jets, and neutral </a:t>
            </a:r>
            <a:r>
              <a:rPr lang="en-US" sz="2000" i="1" dirty="0" err="1" smtClean="0">
                <a:latin typeface="Comic Sans MS"/>
                <a:cs typeface="Comic Sans MS"/>
              </a:rPr>
              <a:t>pions</a:t>
            </a:r>
            <a:r>
              <a:rPr lang="en-US" sz="2000" i="1" dirty="0" smtClean="0">
                <a:latin typeface="Comic Sans MS"/>
                <a:cs typeface="Comic Sans MS"/>
              </a:rPr>
              <a:t> at </a:t>
            </a:r>
            <a:r>
              <a:rPr lang="en-US" sz="2000" dirty="0" smtClean="0">
                <a:latin typeface="Comic Sans MS"/>
                <a:cs typeface="Comic Sans MS"/>
              </a:rPr>
              <a:t>√</a:t>
            </a:r>
            <a:r>
              <a:rPr lang="en-US" sz="2000" i="1" dirty="0" smtClean="0">
                <a:latin typeface="Comic Sans MS"/>
                <a:cs typeface="Comic Sans MS"/>
              </a:rPr>
              <a:t>s </a:t>
            </a:r>
            <a:r>
              <a:rPr lang="en-US" sz="2000" dirty="0" smtClean="0">
                <a:latin typeface="Comic Sans MS"/>
                <a:cs typeface="Comic Sans MS"/>
              </a:rPr>
              <a:t>= 200</a:t>
            </a:r>
            <a:r>
              <a:rPr lang="en-US" sz="2000" i="1" dirty="0" smtClean="0">
                <a:latin typeface="Comic Sans MS"/>
                <a:cs typeface="Comic Sans MS"/>
              </a:rPr>
              <a:t> </a:t>
            </a:r>
            <a:r>
              <a:rPr lang="en-US" sz="2000" i="1" dirty="0" err="1" smtClean="0">
                <a:latin typeface="Comic Sans MS"/>
                <a:cs typeface="Comic Sans MS"/>
              </a:rPr>
              <a:t>GeV</a:t>
            </a:r>
            <a:endParaRPr lang="en-US" sz="2000" i="1" dirty="0">
              <a:latin typeface="Comic Sans MS"/>
              <a:cs typeface="Comic Sans MS"/>
            </a:endParaRPr>
          </a:p>
        </p:txBody>
      </p:sp>
      <p:sp>
        <p:nvSpPr>
          <p:cNvPr id="7" name="TextBox 6"/>
          <p:cNvSpPr txBox="1"/>
          <p:nvPr/>
        </p:nvSpPr>
        <p:spPr>
          <a:xfrm>
            <a:off x="23285" y="645588"/>
            <a:ext cx="2813050" cy="2800766"/>
          </a:xfrm>
          <a:prstGeom prst="rect">
            <a:avLst/>
          </a:prstGeom>
          <a:noFill/>
        </p:spPr>
        <p:txBody>
          <a:bodyPr wrap="square" rtlCol="0">
            <a:spAutoFit/>
          </a:bodyPr>
          <a:lstStyle/>
          <a:p>
            <a:pPr algn="ctr"/>
            <a:r>
              <a:rPr lang="en-US" sz="1600" b="1" dirty="0" smtClean="0">
                <a:latin typeface="Comic Sans MS"/>
                <a:cs typeface="Comic Sans MS"/>
              </a:rPr>
              <a:t>Asymmetries shown as function of particle-jet </a:t>
            </a:r>
            <a:r>
              <a:rPr lang="en-US" sz="1600" b="1" dirty="0" err="1" smtClean="0">
                <a:latin typeface="Comic Sans MS"/>
                <a:cs typeface="Comic Sans MS"/>
              </a:rPr>
              <a:t>p</a:t>
            </a:r>
            <a:r>
              <a:rPr lang="en-US" sz="1600" b="1" baseline="-25000" dirty="0" err="1" smtClean="0">
                <a:latin typeface="Comic Sans MS"/>
                <a:cs typeface="Comic Sans MS"/>
              </a:rPr>
              <a:t>T</a:t>
            </a:r>
            <a:endParaRPr lang="en-US" sz="1600" b="1" baseline="-25000" dirty="0" smtClean="0">
              <a:latin typeface="Comic Sans MS"/>
              <a:cs typeface="Comic Sans MS"/>
            </a:endParaRPr>
          </a:p>
          <a:p>
            <a:pPr algn="ctr"/>
            <a:r>
              <a:rPr lang="en-US" sz="1600" i="1" dirty="0" smtClean="0">
                <a:latin typeface="Comic Sans MS"/>
                <a:cs typeface="Comic Sans MS"/>
              </a:rPr>
              <a:t>Corresponding </a:t>
            </a:r>
            <a:r>
              <a:rPr lang="en-US" sz="1600" i="1" dirty="0" err="1" smtClean="0">
                <a:latin typeface="Comic Sans MS"/>
                <a:cs typeface="Comic Sans MS"/>
              </a:rPr>
              <a:t>parton</a:t>
            </a:r>
            <a:r>
              <a:rPr lang="en-US" sz="1600" i="1" dirty="0" smtClean="0">
                <a:latin typeface="Comic Sans MS"/>
                <a:cs typeface="Comic Sans MS"/>
              </a:rPr>
              <a:t>-jet </a:t>
            </a:r>
            <a:r>
              <a:rPr lang="en-US" sz="1600" i="1" dirty="0" err="1" smtClean="0">
                <a:latin typeface="Comic Sans MS"/>
                <a:cs typeface="Comic Sans MS"/>
              </a:rPr>
              <a:t>p</a:t>
            </a:r>
            <a:r>
              <a:rPr lang="en-US" sz="1600" i="1" baseline="-25000" dirty="0" err="1" smtClean="0">
                <a:latin typeface="Comic Sans MS"/>
                <a:cs typeface="Comic Sans MS"/>
              </a:rPr>
              <a:t>T</a:t>
            </a:r>
            <a:r>
              <a:rPr lang="en-US" sz="1600" i="1" dirty="0" smtClean="0">
                <a:latin typeface="Comic Sans MS"/>
                <a:cs typeface="Comic Sans MS"/>
              </a:rPr>
              <a:t> lower by 0.6-1.4 </a:t>
            </a:r>
            <a:r>
              <a:rPr lang="en-US" sz="1600" i="1" dirty="0" err="1" smtClean="0">
                <a:latin typeface="Comic Sans MS"/>
                <a:cs typeface="Comic Sans MS"/>
              </a:rPr>
              <a:t>GeV</a:t>
            </a:r>
            <a:endParaRPr lang="en-US" sz="1600" i="1" dirty="0" smtClean="0">
              <a:latin typeface="Comic Sans MS"/>
              <a:cs typeface="Comic Sans MS"/>
            </a:endParaRPr>
          </a:p>
          <a:p>
            <a:pPr algn="ctr"/>
            <a:endParaRPr lang="en-US" sz="1600" dirty="0" smtClean="0">
              <a:latin typeface="Comic Sans MS"/>
              <a:cs typeface="Comic Sans MS"/>
            </a:endParaRPr>
          </a:p>
          <a:p>
            <a:pPr algn="ctr"/>
            <a:r>
              <a:rPr lang="en-US" sz="1600" dirty="0" smtClean="0">
                <a:latin typeface="Comic Sans MS"/>
                <a:cs typeface="Comic Sans MS"/>
              </a:rPr>
              <a:t>Horizontal errors include uncertainties from statistics, calorimeter gains, efficiencies, track momentum, and tracking efficiency</a:t>
            </a:r>
            <a:endParaRPr lang="en-US" sz="1600" dirty="0">
              <a:latin typeface="Comic Sans MS"/>
              <a:cs typeface="Comic Sans MS"/>
            </a:endParaRPr>
          </a:p>
        </p:txBody>
      </p:sp>
      <p:pic>
        <p:nvPicPr>
          <p:cNvPr id="8" name="Picture 7" descr="Subprocess Fraction vs xT.png"/>
          <p:cNvPicPr>
            <a:picLocks noChangeAspect="1"/>
          </p:cNvPicPr>
          <p:nvPr/>
        </p:nvPicPr>
        <p:blipFill rotWithShape="1">
          <a:blip r:embed="rId5">
            <a:extLst>
              <a:ext uri="{28A0092B-C50C-407E-A947-70E740481C1C}">
                <a14:useLocalDpi xmlns:a14="http://schemas.microsoft.com/office/drawing/2010/main" val="0"/>
              </a:ext>
            </a:extLst>
          </a:blip>
          <a:srcRect t="7661" r="8474"/>
          <a:stretch/>
        </p:blipFill>
        <p:spPr>
          <a:xfrm>
            <a:off x="0" y="4421108"/>
            <a:ext cx="3884083" cy="2445798"/>
          </a:xfrm>
          <a:prstGeom prst="rect">
            <a:avLst/>
          </a:prstGeom>
        </p:spPr>
      </p:pic>
      <p:cxnSp>
        <p:nvCxnSpPr>
          <p:cNvPr id="21" name="Straight Arrow Connector 20"/>
          <p:cNvCxnSpPr/>
          <p:nvPr/>
        </p:nvCxnSpPr>
        <p:spPr>
          <a:xfrm flipH="1">
            <a:off x="624417" y="3333750"/>
            <a:ext cx="3217334" cy="1068917"/>
          </a:xfrm>
          <a:prstGeom prst="straightConnector1">
            <a:avLst/>
          </a:prstGeom>
          <a:ln w="3810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bwMode="auto">
          <a:xfrm flipV="1">
            <a:off x="550333" y="4402667"/>
            <a:ext cx="10584" cy="2180166"/>
          </a:xfrm>
          <a:prstGeom prst="line">
            <a:avLst/>
          </a:prstGeom>
          <a:solidFill>
            <a:schemeClr val="accent1"/>
          </a:solidFill>
          <a:ln w="19050" cap="flat" cmpd="sng" algn="ctr">
            <a:solidFill>
              <a:srgbClr val="0000FF"/>
            </a:solidFill>
            <a:prstDash val="solid"/>
            <a:round/>
            <a:headEnd type="none" w="med" len="med"/>
            <a:tailEnd type="none" w="med" len="med"/>
          </a:ln>
          <a:effectLst/>
        </p:spPr>
      </p:cxnSp>
      <p:cxnSp>
        <p:nvCxnSpPr>
          <p:cNvPr id="27" name="Straight Connector 26"/>
          <p:cNvCxnSpPr/>
          <p:nvPr/>
        </p:nvCxnSpPr>
        <p:spPr bwMode="auto">
          <a:xfrm flipV="1">
            <a:off x="829733" y="4396317"/>
            <a:ext cx="10584" cy="2180166"/>
          </a:xfrm>
          <a:prstGeom prst="line">
            <a:avLst/>
          </a:prstGeom>
          <a:solidFill>
            <a:schemeClr val="accent1"/>
          </a:solidFill>
          <a:ln w="19050" cap="flat" cmpd="sng" algn="ctr">
            <a:solidFill>
              <a:srgbClr val="0000FF"/>
            </a:solidFill>
            <a:prstDash val="solid"/>
            <a:round/>
            <a:headEnd type="none" w="med" len="med"/>
            <a:tailEnd type="none" w="med" len="med"/>
          </a:ln>
          <a:effectLst/>
        </p:spPr>
      </p:cxnSp>
    </p:spTree>
    <p:extLst>
      <p:ext uri="{BB962C8B-B14F-4D97-AF65-F5344CB8AC3E}">
        <p14:creationId xmlns:p14="http://schemas.microsoft.com/office/powerpoint/2010/main" val="3182373594"/>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a:xfrm>
            <a:off x="2031997" y="6493929"/>
            <a:ext cx="4470389" cy="368300"/>
          </a:xfrm>
        </p:spPr>
        <p:txBody>
          <a:bodyPr/>
          <a:lstStyle/>
          <a:p>
            <a:r>
              <a:rPr lang="en-US" smtClean="0"/>
              <a:t>RHIC PAC, June  2014</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18</a:t>
            </a:fld>
            <a:endParaRPr lang="en-US"/>
          </a:p>
        </p:txBody>
      </p:sp>
      <p:sp>
        <p:nvSpPr>
          <p:cNvPr id="2" name="TextBox 1"/>
          <p:cNvSpPr txBox="1"/>
          <p:nvPr/>
        </p:nvSpPr>
        <p:spPr>
          <a:xfrm>
            <a:off x="613224" y="899588"/>
            <a:ext cx="7917552" cy="1200328"/>
          </a:xfrm>
          <a:prstGeom prst="rect">
            <a:avLst/>
          </a:prstGeom>
          <a:noFill/>
          <a:effectLst/>
        </p:spPr>
        <p:txBody>
          <a:bodyPr wrap="none" rtlCol="0">
            <a:spAutoFit/>
          </a:bodyPr>
          <a:lstStyle/>
          <a:p>
            <a:pPr algn="ctr"/>
            <a:r>
              <a:rPr lang="en-US" sz="2400" dirty="0" smtClean="0">
                <a:solidFill>
                  <a:srgbClr val="0000FF"/>
                </a:solidFill>
                <a:latin typeface="Comic Sans MS"/>
                <a:cs typeface="Comic Sans MS"/>
              </a:rPr>
              <a:t>The legacy of transverse </a:t>
            </a:r>
            <a:r>
              <a:rPr lang="en-US" sz="2400" dirty="0" err="1" smtClean="0">
                <a:solidFill>
                  <a:srgbClr val="0000FF"/>
                </a:solidFill>
                <a:latin typeface="Comic Sans MS"/>
                <a:cs typeface="Comic Sans MS"/>
              </a:rPr>
              <a:t>polarised</a:t>
            </a:r>
            <a:r>
              <a:rPr lang="en-US" sz="2400" dirty="0" smtClean="0">
                <a:solidFill>
                  <a:srgbClr val="0000FF"/>
                </a:solidFill>
                <a:latin typeface="Comic Sans MS"/>
                <a:cs typeface="Comic Sans MS"/>
              </a:rPr>
              <a:t> </a:t>
            </a:r>
            <a:r>
              <a:rPr lang="en-US" sz="2400" dirty="0" err="1" smtClean="0">
                <a:solidFill>
                  <a:srgbClr val="0000FF"/>
                </a:solidFill>
                <a:latin typeface="Comic Sans MS"/>
                <a:cs typeface="Comic Sans MS"/>
              </a:rPr>
              <a:t>pp</a:t>
            </a:r>
            <a:endParaRPr lang="en-US" sz="2400" dirty="0" smtClean="0">
              <a:solidFill>
                <a:srgbClr val="0000FF"/>
              </a:solidFill>
              <a:latin typeface="Comic Sans MS"/>
              <a:cs typeface="Comic Sans MS"/>
            </a:endParaRPr>
          </a:p>
          <a:p>
            <a:pPr algn="ctr"/>
            <a:r>
              <a:rPr lang="en-US" sz="2400" dirty="0" smtClean="0">
                <a:solidFill>
                  <a:srgbClr val="0000FF"/>
                </a:solidFill>
                <a:latin typeface="Comic Sans MS"/>
                <a:cs typeface="Comic Sans MS"/>
              </a:rPr>
              <a:t>Resolving </a:t>
            </a:r>
            <a:r>
              <a:rPr lang="en-US" sz="2400" dirty="0">
                <a:solidFill>
                  <a:srgbClr val="0000FF"/>
                </a:solidFill>
                <a:effectLst>
                  <a:outerShdw blurRad="50800" dist="38100" dir="2700000" algn="tl" rotWithShape="0">
                    <a:scrgbClr r="0" g="0" b="0">
                      <a:alpha val="43000"/>
                    </a:scrgbClr>
                  </a:outerShdw>
                </a:effectLst>
                <a:latin typeface="Comic Sans MS"/>
                <a:cs typeface="Comic Sans MS"/>
              </a:rPr>
              <a:t>the new spin puzzle for the 21</a:t>
            </a:r>
            <a:r>
              <a:rPr lang="en-US" sz="2400" baseline="30000" dirty="0">
                <a:solidFill>
                  <a:srgbClr val="0000FF"/>
                </a:solidFill>
                <a:effectLst>
                  <a:outerShdw blurRad="50800" dist="38100" dir="2700000" algn="tl" rotWithShape="0">
                    <a:scrgbClr r="0" g="0" b="0">
                      <a:alpha val="43000"/>
                    </a:scrgbClr>
                  </a:outerShdw>
                </a:effectLst>
                <a:latin typeface="Comic Sans MS"/>
                <a:cs typeface="Comic Sans MS"/>
              </a:rPr>
              <a:t>st</a:t>
            </a:r>
            <a:r>
              <a:rPr lang="en-US" sz="2400" dirty="0">
                <a:solidFill>
                  <a:srgbClr val="0000FF"/>
                </a:solidFill>
                <a:effectLst>
                  <a:outerShdw blurRad="50800" dist="38100" dir="2700000" algn="tl" rotWithShape="0">
                    <a:scrgbClr r="0" g="0" b="0">
                      <a:alpha val="43000"/>
                    </a:scrgbClr>
                  </a:outerShdw>
                </a:effectLst>
                <a:latin typeface="Comic Sans MS"/>
                <a:cs typeface="Comic Sans MS"/>
              </a:rPr>
              <a:t> </a:t>
            </a:r>
            <a:r>
              <a:rPr lang="en-US" sz="2400" dirty="0" smtClean="0">
                <a:solidFill>
                  <a:srgbClr val="0000FF"/>
                </a:solidFill>
                <a:effectLst>
                  <a:outerShdw blurRad="50800" dist="38100" dir="2700000" algn="tl" rotWithShape="0">
                    <a:scrgbClr r="0" g="0" b="0">
                      <a:alpha val="43000"/>
                    </a:scrgbClr>
                  </a:outerShdw>
                </a:effectLst>
                <a:latin typeface="Comic Sans MS"/>
                <a:cs typeface="Comic Sans MS"/>
              </a:rPr>
              <a:t>century</a:t>
            </a:r>
          </a:p>
          <a:p>
            <a:pPr algn="ctr"/>
            <a:r>
              <a:rPr lang="en-US" sz="2400" dirty="0" smtClean="0">
                <a:solidFill>
                  <a:srgbClr val="0000FF"/>
                </a:solidFill>
                <a:effectLst>
                  <a:outerShdw blurRad="50800" dist="38100" dir="2700000" algn="tl" rotWithShape="0">
                    <a:scrgbClr r="0" g="0" b="0">
                      <a:alpha val="43000"/>
                    </a:scrgbClr>
                  </a:outerShdw>
                </a:effectLst>
                <a:latin typeface="Comic Sans MS"/>
                <a:cs typeface="Comic Sans MS"/>
              </a:rPr>
              <a:t>What causes A</a:t>
            </a:r>
            <a:r>
              <a:rPr lang="en-US" sz="2400" baseline="-25000" dirty="0" smtClean="0">
                <a:solidFill>
                  <a:srgbClr val="0000FF"/>
                </a:solidFill>
                <a:effectLst>
                  <a:outerShdw blurRad="50800" dist="38100" dir="2700000" algn="tl" rotWithShape="0">
                    <a:scrgbClr r="0" g="0" b="0">
                      <a:alpha val="43000"/>
                    </a:scrgbClr>
                  </a:outerShdw>
                </a:effectLst>
                <a:latin typeface="Comic Sans MS"/>
                <a:cs typeface="Comic Sans MS"/>
              </a:rPr>
              <a:t>N</a:t>
            </a:r>
            <a:r>
              <a:rPr lang="en-US" sz="2400" dirty="0" smtClean="0">
                <a:solidFill>
                  <a:srgbClr val="0000FF"/>
                </a:solidFill>
                <a:effectLst>
                  <a:outerShdw blurRad="50800" dist="38100" dir="2700000" algn="tl" rotWithShape="0">
                    <a:scrgbClr r="0" g="0" b="0">
                      <a:alpha val="43000"/>
                    </a:scrgbClr>
                  </a:outerShdw>
                </a:effectLst>
                <a:latin typeface="Comic Sans MS"/>
                <a:cs typeface="Comic Sans MS"/>
              </a:rPr>
              <a:t> at forward </a:t>
            </a:r>
            <a:r>
              <a:rPr lang="en-US" sz="2400" dirty="0" err="1" smtClean="0">
                <a:solidFill>
                  <a:srgbClr val="0000FF"/>
                </a:solidFill>
                <a:effectLst>
                  <a:outerShdw blurRad="50800" dist="38100" dir="2700000" algn="tl" rotWithShape="0">
                    <a:scrgbClr r="0" g="0" b="0">
                      <a:alpha val="43000"/>
                    </a:scrgbClr>
                  </a:outerShdw>
                </a:effectLst>
                <a:latin typeface="Comic Sans MS"/>
                <a:cs typeface="Comic Sans MS"/>
              </a:rPr>
              <a:t>rapidities</a:t>
            </a:r>
            <a:r>
              <a:rPr lang="en-US" sz="2400" dirty="0" smtClean="0">
                <a:solidFill>
                  <a:srgbClr val="0000FF"/>
                </a:solidFill>
                <a:effectLst>
                  <a:outerShdw blurRad="50800" dist="38100" dir="2700000" algn="tl" rotWithShape="0">
                    <a:scrgbClr r="0" g="0" b="0">
                      <a:alpha val="43000"/>
                    </a:scrgbClr>
                  </a:outerShdw>
                </a:effectLst>
                <a:latin typeface="Comic Sans MS"/>
                <a:cs typeface="Comic Sans MS"/>
              </a:rPr>
              <a:t>? </a:t>
            </a:r>
            <a:endParaRPr lang="en-US" sz="2400" dirty="0">
              <a:solidFill>
                <a:srgbClr val="0000FF"/>
              </a:solidFill>
              <a:effectLst>
                <a:outerShdw blurRad="50800" dist="38100" dir="2700000" algn="tl" rotWithShape="0">
                  <a:scrgbClr r="0" g="0" b="0">
                    <a:alpha val="43000"/>
                  </a:scrgbClr>
                </a:outerShdw>
              </a:effectLst>
              <a:latin typeface="Comic Sans MS"/>
              <a:cs typeface="Comic Sans MS"/>
            </a:endParaRPr>
          </a:p>
        </p:txBody>
      </p:sp>
      <p:pic>
        <p:nvPicPr>
          <p:cNvPr id="7" name="Picture 6" descr="PPP_PRD_132_3D_people-Puzzl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2383" y="2614018"/>
            <a:ext cx="4360417" cy="3270313"/>
          </a:xfrm>
          <a:prstGeom prst="rect">
            <a:avLst/>
          </a:prstGeom>
        </p:spPr>
      </p:pic>
    </p:spTree>
    <p:extLst>
      <p:ext uri="{BB962C8B-B14F-4D97-AF65-F5344CB8AC3E}">
        <p14:creationId xmlns:p14="http://schemas.microsoft.com/office/powerpoint/2010/main" val="2841199824"/>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p:spPr>
        <p:txBody>
          <a:bodyPr>
            <a:normAutofit fontScale="90000"/>
          </a:bodyPr>
          <a:lstStyle/>
          <a:p>
            <a:r>
              <a:rPr lang="en-US" sz="2800" dirty="0" smtClean="0"/>
              <a:t>A</a:t>
            </a:r>
            <a:r>
              <a:rPr lang="en-US" sz="2800" baseline="-25000" dirty="0" smtClean="0"/>
              <a:t>N</a:t>
            </a:r>
            <a:r>
              <a:rPr lang="en-US" sz="2800" dirty="0" smtClean="0"/>
              <a:t> for different # photons in EM-Jets</a:t>
            </a:r>
            <a:endParaRPr lang="en-US" sz="2800" dirty="0"/>
          </a:p>
        </p:txBody>
      </p:sp>
      <p:sp>
        <p:nvSpPr>
          <p:cNvPr id="8" name="Date Placeholder 7"/>
          <p:cNvSpPr>
            <a:spLocks noGrp="1"/>
          </p:cNvSpPr>
          <p:nvPr>
            <p:ph type="dt" sz="half" idx="10"/>
          </p:nvPr>
        </p:nvSpPr>
        <p:spPr/>
        <p:txBody>
          <a:bodyPr/>
          <a:lstStyle/>
          <a:p>
            <a:r>
              <a:rPr lang="en-US" smtClean="0"/>
              <a:t>E.C. Aschenauer</a:t>
            </a:r>
            <a:endParaRPr lang="en-US"/>
          </a:p>
        </p:txBody>
      </p:sp>
      <p:sp>
        <p:nvSpPr>
          <p:cNvPr id="9" name="Footer Placeholder 8"/>
          <p:cNvSpPr>
            <a:spLocks noGrp="1"/>
          </p:cNvSpPr>
          <p:nvPr>
            <p:ph type="ftr" sz="quarter" idx="11"/>
          </p:nvPr>
        </p:nvSpPr>
        <p:spPr/>
        <p:txBody>
          <a:bodyPr/>
          <a:lstStyle/>
          <a:p>
            <a:r>
              <a:rPr lang="pl-PL" smtClean="0"/>
              <a:t>RHIC PAC, June  2014</a:t>
            </a:r>
            <a:endParaRPr lang="en-US"/>
          </a:p>
        </p:txBody>
      </p:sp>
      <p:sp>
        <p:nvSpPr>
          <p:cNvPr id="3" name="Slide Number Placeholder 2"/>
          <p:cNvSpPr>
            <a:spLocks noGrp="1"/>
          </p:cNvSpPr>
          <p:nvPr>
            <p:ph type="sldNum" sz="quarter" idx="12"/>
          </p:nvPr>
        </p:nvSpPr>
        <p:spPr/>
        <p:txBody>
          <a:bodyPr/>
          <a:lstStyle/>
          <a:p>
            <a:fld id="{0E7FE05B-000D-2C43-9A46-88A36826AAA8}" type="slidenum">
              <a:rPr lang="en-US" smtClean="0"/>
              <a:t>19</a:t>
            </a:fld>
            <a:endParaRPr lang="en-US" dirty="0"/>
          </a:p>
        </p:txBody>
      </p:sp>
      <p:pic>
        <p:nvPicPr>
          <p:cNvPr id="4" name="Picture 3"/>
          <p:cNvPicPr>
            <a:picLocks noChangeAspect="1"/>
          </p:cNvPicPr>
          <p:nvPr/>
        </p:nvPicPr>
        <p:blipFill>
          <a:blip r:embed="rId2"/>
          <a:stretch>
            <a:fillRect/>
          </a:stretch>
        </p:blipFill>
        <p:spPr>
          <a:xfrm>
            <a:off x="41224" y="554981"/>
            <a:ext cx="6548366" cy="5105351"/>
          </a:xfrm>
          <a:prstGeom prst="rect">
            <a:avLst/>
          </a:prstGeom>
        </p:spPr>
      </p:pic>
      <p:sp>
        <p:nvSpPr>
          <p:cNvPr id="5" name="Rectangle 4"/>
          <p:cNvSpPr/>
          <p:nvPr/>
        </p:nvSpPr>
        <p:spPr>
          <a:xfrm>
            <a:off x="6564195" y="547112"/>
            <a:ext cx="2579805" cy="4939814"/>
          </a:xfrm>
          <a:prstGeom prst="rect">
            <a:avLst/>
          </a:prstGeom>
          <a:noFill/>
          <a:ln>
            <a:noFill/>
          </a:ln>
          <a:effectLst/>
        </p:spPr>
        <p:txBody>
          <a:bodyPr wrap="square">
            <a:spAutoFit/>
          </a:bodyPr>
          <a:lstStyle/>
          <a:p>
            <a:pPr marL="285750" indent="-285750" fontAlgn="auto">
              <a:spcBef>
                <a:spcPts val="0"/>
              </a:spcBef>
              <a:spcAft>
                <a:spcPts val="0"/>
              </a:spcAft>
              <a:buClr>
                <a:srgbClr val="0000FF"/>
              </a:buClr>
              <a:buFont typeface="Wingdings" charset="2"/>
              <a:buChar char="q"/>
              <a:defRPr/>
            </a:pPr>
            <a:r>
              <a:rPr lang="en-US" sz="1500" dirty="0" smtClean="0">
                <a:latin typeface="Comic Sans MS"/>
                <a:cs typeface="Comic Sans MS"/>
              </a:rPr>
              <a:t>1</a:t>
            </a:r>
            <a:r>
              <a:rPr lang="en-US" sz="1500" dirty="0">
                <a:latin typeface="Comic Sans MS"/>
                <a:cs typeface="Comic Sans MS"/>
              </a:rPr>
              <a:t>-photon events, which include a large π</a:t>
            </a:r>
            <a:r>
              <a:rPr lang="en-US" sz="1500" baseline="30000" dirty="0">
                <a:latin typeface="Comic Sans MS"/>
                <a:cs typeface="Comic Sans MS"/>
              </a:rPr>
              <a:t>0</a:t>
            </a:r>
            <a:r>
              <a:rPr lang="en-US" sz="1500" dirty="0">
                <a:latin typeface="Comic Sans MS"/>
                <a:cs typeface="Comic Sans MS"/>
              </a:rPr>
              <a:t> contribution in this analysis, are similar to 2-photon </a:t>
            </a:r>
            <a:r>
              <a:rPr lang="en-US" sz="1500" dirty="0" smtClean="0">
                <a:solidFill>
                  <a:srgbClr val="322F31"/>
                </a:solidFill>
                <a:latin typeface="Comic Sans MS"/>
                <a:cs typeface="Comic Sans MS"/>
              </a:rPr>
              <a:t>events</a:t>
            </a:r>
          </a:p>
          <a:p>
            <a:pPr fontAlgn="auto">
              <a:spcBef>
                <a:spcPts val="0"/>
              </a:spcBef>
              <a:spcAft>
                <a:spcPts val="0"/>
              </a:spcAft>
              <a:buClr>
                <a:srgbClr val="0000FF"/>
              </a:buClr>
              <a:defRPr/>
            </a:pPr>
            <a:endParaRPr lang="en-US" sz="1500" dirty="0">
              <a:solidFill>
                <a:srgbClr val="3366FF"/>
              </a:solidFill>
              <a:latin typeface="Comic Sans MS"/>
              <a:cs typeface="Comic Sans MS"/>
            </a:endParaRPr>
          </a:p>
          <a:p>
            <a:pPr fontAlgn="auto">
              <a:spcBef>
                <a:spcPts val="0"/>
              </a:spcBef>
              <a:spcAft>
                <a:spcPts val="0"/>
              </a:spcAft>
              <a:buClr>
                <a:srgbClr val="0000FF"/>
              </a:buClr>
              <a:defRPr/>
            </a:pPr>
            <a:endParaRPr lang="en-US" sz="1500" dirty="0">
              <a:solidFill>
                <a:srgbClr val="3366FF"/>
              </a:solidFill>
              <a:latin typeface="Comic Sans MS"/>
              <a:cs typeface="Comic Sans MS"/>
            </a:endParaRPr>
          </a:p>
          <a:p>
            <a:pPr marL="285750" indent="-285750" fontAlgn="auto">
              <a:spcBef>
                <a:spcPts val="0"/>
              </a:spcBef>
              <a:spcAft>
                <a:spcPts val="0"/>
              </a:spcAft>
              <a:buClr>
                <a:srgbClr val="0000FF"/>
              </a:buClr>
              <a:buFont typeface="Wingdings" charset="2"/>
              <a:buChar char="q"/>
              <a:defRPr/>
            </a:pPr>
            <a:r>
              <a:rPr lang="en-US" sz="1500" dirty="0" smtClean="0">
                <a:solidFill>
                  <a:srgbClr val="3366FF"/>
                </a:solidFill>
                <a:latin typeface="Comic Sans MS"/>
                <a:cs typeface="Comic Sans MS"/>
              </a:rPr>
              <a:t>Three</a:t>
            </a:r>
            <a:r>
              <a:rPr lang="en-US" sz="1500" dirty="0">
                <a:solidFill>
                  <a:srgbClr val="3366FF"/>
                </a:solidFill>
                <a:latin typeface="Comic Sans MS"/>
                <a:cs typeface="Comic Sans MS"/>
              </a:rPr>
              <a:t>-photon jet-like events have a clear non-zero asymmetry, but substantially smaller than that for </a:t>
            </a:r>
            <a:r>
              <a:rPr lang="en-US" sz="1500" dirty="0" smtClean="0">
                <a:solidFill>
                  <a:srgbClr val="3366FF"/>
                </a:solidFill>
                <a:latin typeface="Comic Sans MS"/>
                <a:cs typeface="Comic Sans MS"/>
              </a:rPr>
              <a:t>isolated </a:t>
            </a:r>
            <a:r>
              <a:rPr lang="en-US" sz="1500" dirty="0" smtClean="0">
                <a:solidFill>
                  <a:srgbClr val="3366FF"/>
                </a:solidFill>
                <a:latin typeface="Symbol" charset="2"/>
                <a:cs typeface="Symbol" charset="2"/>
              </a:rPr>
              <a:t>p</a:t>
            </a:r>
            <a:r>
              <a:rPr lang="en-US" sz="1500" baseline="30000" dirty="0" smtClean="0">
                <a:solidFill>
                  <a:srgbClr val="3366FF"/>
                </a:solidFill>
                <a:latin typeface="Comic Sans MS"/>
                <a:cs typeface="Comic Sans MS"/>
              </a:rPr>
              <a:t>0</a:t>
            </a:r>
            <a:r>
              <a:rPr lang="en-US" sz="1500" dirty="0">
                <a:solidFill>
                  <a:srgbClr val="3366FF"/>
                </a:solidFill>
                <a:latin typeface="Comic Sans MS"/>
                <a:cs typeface="Comic Sans MS"/>
              </a:rPr>
              <a:t>’</a:t>
            </a:r>
            <a:r>
              <a:rPr lang="en-US" sz="1500" dirty="0" smtClean="0">
                <a:solidFill>
                  <a:srgbClr val="3366FF"/>
                </a:solidFill>
                <a:latin typeface="Comic Sans MS"/>
                <a:cs typeface="Comic Sans MS"/>
              </a:rPr>
              <a:t>s</a:t>
            </a:r>
            <a:endParaRPr lang="en-US" sz="1500" dirty="0">
              <a:solidFill>
                <a:srgbClr val="3366FF"/>
              </a:solidFill>
              <a:latin typeface="Comic Sans MS"/>
              <a:cs typeface="Comic Sans MS"/>
            </a:endParaRPr>
          </a:p>
          <a:p>
            <a:pPr marL="285750" indent="-285750" fontAlgn="auto">
              <a:spcBef>
                <a:spcPts val="0"/>
              </a:spcBef>
              <a:spcAft>
                <a:spcPts val="0"/>
              </a:spcAft>
              <a:buClr>
                <a:srgbClr val="0000FF"/>
              </a:buClr>
              <a:buFont typeface="Wingdings" charset="2"/>
              <a:buChar char="q"/>
              <a:defRPr/>
            </a:pPr>
            <a:endParaRPr lang="en-US" sz="1500" dirty="0">
              <a:solidFill>
                <a:srgbClr val="3366FF"/>
              </a:solidFill>
              <a:latin typeface="Comic Sans MS"/>
              <a:cs typeface="Comic Sans MS"/>
            </a:endParaRPr>
          </a:p>
          <a:p>
            <a:pPr marL="285750" indent="-285750" fontAlgn="auto">
              <a:spcBef>
                <a:spcPts val="0"/>
              </a:spcBef>
              <a:spcAft>
                <a:spcPts val="0"/>
              </a:spcAft>
              <a:buClr>
                <a:srgbClr val="0000FF"/>
              </a:buClr>
              <a:buFont typeface="Wingdings" charset="2"/>
              <a:buChar char="q"/>
              <a:defRPr/>
            </a:pPr>
            <a:r>
              <a:rPr lang="en-US" sz="1500" dirty="0">
                <a:solidFill>
                  <a:srgbClr val="FF00FF"/>
                </a:solidFill>
                <a:latin typeface="Comic Sans MS"/>
                <a:cs typeface="Comic Sans MS"/>
              </a:rPr>
              <a:t>A</a:t>
            </a:r>
            <a:r>
              <a:rPr lang="en-US" sz="1500" baseline="-25000" dirty="0">
                <a:solidFill>
                  <a:srgbClr val="FF00FF"/>
                </a:solidFill>
                <a:latin typeface="Comic Sans MS"/>
                <a:cs typeface="Comic Sans MS"/>
              </a:rPr>
              <a:t>N</a:t>
            </a:r>
            <a:r>
              <a:rPr lang="en-US" sz="1500" dirty="0">
                <a:solidFill>
                  <a:srgbClr val="FF00FF"/>
                </a:solidFill>
                <a:latin typeface="Comic Sans MS"/>
                <a:cs typeface="Comic Sans MS"/>
              </a:rPr>
              <a:t> decreases as the event complexity increases (</a:t>
            </a:r>
            <a:r>
              <a:rPr lang="en-US" sz="1500" dirty="0" err="1">
                <a:solidFill>
                  <a:srgbClr val="FF00FF"/>
                </a:solidFill>
                <a:latin typeface="Comic Sans MS"/>
                <a:cs typeface="Comic Sans MS"/>
              </a:rPr>
              <a:t>i.e.</a:t>
            </a:r>
            <a:r>
              <a:rPr lang="en-US" sz="1500" dirty="0" err="1" smtClean="0">
                <a:solidFill>
                  <a:srgbClr val="FF00FF"/>
                </a:solidFill>
                <a:latin typeface="Comic Sans MS"/>
                <a:cs typeface="Comic Sans MS"/>
              </a:rPr>
              <a:t>,the</a:t>
            </a:r>
            <a:r>
              <a:rPr lang="en-US" sz="1500" dirty="0" smtClean="0">
                <a:solidFill>
                  <a:srgbClr val="FF00FF"/>
                </a:solidFill>
                <a:latin typeface="Comic Sans MS"/>
                <a:cs typeface="Comic Sans MS"/>
              </a:rPr>
              <a:t> </a:t>
            </a:r>
            <a:r>
              <a:rPr lang="en-US" sz="1500" dirty="0">
                <a:solidFill>
                  <a:srgbClr val="FF00FF"/>
                </a:solidFill>
                <a:latin typeface="Comic Sans MS"/>
                <a:cs typeface="Comic Sans MS"/>
              </a:rPr>
              <a:t>"</a:t>
            </a:r>
            <a:r>
              <a:rPr lang="en-US" sz="1500" dirty="0" err="1">
                <a:solidFill>
                  <a:srgbClr val="FF00FF"/>
                </a:solidFill>
                <a:latin typeface="Comic Sans MS"/>
                <a:cs typeface="Comic Sans MS"/>
              </a:rPr>
              <a:t>jettiness</a:t>
            </a:r>
            <a:r>
              <a:rPr lang="en-US" sz="1500" dirty="0" smtClean="0">
                <a:solidFill>
                  <a:srgbClr val="FF00FF"/>
                </a:solidFill>
                <a:latin typeface="Comic Sans MS"/>
                <a:cs typeface="Comic Sans MS"/>
              </a:rPr>
              <a:t>”</a:t>
            </a:r>
            <a:endParaRPr lang="en-US" sz="1500" dirty="0">
              <a:solidFill>
                <a:srgbClr val="FF00FF"/>
              </a:solidFill>
              <a:latin typeface="Comic Sans MS"/>
              <a:cs typeface="Comic Sans MS"/>
            </a:endParaRPr>
          </a:p>
          <a:p>
            <a:pPr marL="285750" indent="-285750" fontAlgn="auto">
              <a:spcBef>
                <a:spcPts val="0"/>
              </a:spcBef>
              <a:spcAft>
                <a:spcPts val="0"/>
              </a:spcAft>
              <a:buClr>
                <a:srgbClr val="0000FF"/>
              </a:buClr>
              <a:buFont typeface="Wingdings" charset="2"/>
              <a:buChar char="q"/>
              <a:defRPr/>
            </a:pPr>
            <a:r>
              <a:rPr lang="en-US" sz="1500" dirty="0" smtClean="0">
                <a:solidFill>
                  <a:srgbClr val="FF00FF"/>
                </a:solidFill>
                <a:latin typeface="Comic Sans MS"/>
                <a:cs typeface="Comic Sans MS"/>
              </a:rPr>
              <a:t>A</a:t>
            </a:r>
            <a:r>
              <a:rPr lang="en-US" sz="1500" baseline="-25000" dirty="0" smtClean="0">
                <a:solidFill>
                  <a:srgbClr val="FF00FF"/>
                </a:solidFill>
                <a:latin typeface="Comic Sans MS"/>
                <a:cs typeface="Comic Sans MS"/>
              </a:rPr>
              <a:t>N</a:t>
            </a:r>
            <a:r>
              <a:rPr lang="en-US" sz="1500" dirty="0" smtClean="0">
                <a:solidFill>
                  <a:srgbClr val="FF00FF"/>
                </a:solidFill>
                <a:latin typeface="Comic Sans MS"/>
                <a:cs typeface="Comic Sans MS"/>
              </a:rPr>
              <a:t> for #photons &gt;5 is similar to that for #photons = 5</a:t>
            </a:r>
            <a:endParaRPr lang="en-US" sz="1500" dirty="0">
              <a:solidFill>
                <a:srgbClr val="FF00FF"/>
              </a:solidFill>
              <a:latin typeface="Comic Sans MS"/>
              <a:cs typeface="Comic Sans MS"/>
            </a:endParaRPr>
          </a:p>
        </p:txBody>
      </p:sp>
      <p:sp>
        <p:nvSpPr>
          <p:cNvPr id="6" name="Rectangle 5"/>
          <p:cNvSpPr/>
          <p:nvPr/>
        </p:nvSpPr>
        <p:spPr>
          <a:xfrm>
            <a:off x="718820" y="566964"/>
            <a:ext cx="5498980" cy="167419"/>
          </a:xfrm>
          <a:prstGeom prst="rect">
            <a:avLst/>
          </a:prstGeom>
          <a:solidFill>
            <a:srgbClr val="FFFF00">
              <a:alpha val="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rot="5400000">
            <a:off x="3937375" y="2827615"/>
            <a:ext cx="4743946" cy="224233"/>
          </a:xfrm>
          <a:prstGeom prst="rect">
            <a:avLst/>
          </a:prstGeom>
          <a:solidFill>
            <a:srgbClr val="FFFF00">
              <a:alpha val="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a:off x="6409370" y="524234"/>
            <a:ext cx="0" cy="4938044"/>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789955" y="5365646"/>
            <a:ext cx="1262786" cy="276999"/>
          </a:xfrm>
          <a:prstGeom prst="rect">
            <a:avLst/>
          </a:prstGeom>
          <a:noFill/>
          <a:ln>
            <a:solidFill>
              <a:schemeClr val="bg1"/>
            </a:solidFill>
          </a:ln>
        </p:spPr>
        <p:txBody>
          <a:bodyPr wrap="none" rtlCol="0">
            <a:spAutoFit/>
          </a:bodyPr>
          <a:lstStyle/>
          <a:p>
            <a:r>
              <a:rPr lang="en-US" sz="1200" dirty="0" smtClean="0">
                <a:solidFill>
                  <a:srgbClr val="0000FF"/>
                </a:solidFill>
              </a:rPr>
              <a:t>Jettier events</a:t>
            </a:r>
            <a:endParaRPr lang="en-US" sz="1200" dirty="0">
              <a:solidFill>
                <a:srgbClr val="0000FF"/>
              </a:solidFill>
            </a:endParaRPr>
          </a:p>
        </p:txBody>
      </p:sp>
      <p:pic>
        <p:nvPicPr>
          <p:cNvPr id="13" name="Picture 12" descr="newproduct.png"/>
          <p:cNvPicPr>
            <a:picLocks noChangeAspect="1"/>
          </p:cNvPicPr>
          <p:nvPr/>
        </p:nvPicPr>
        <p:blipFill>
          <a:blip r:embed="rId3"/>
          <a:stretch>
            <a:fillRect/>
          </a:stretch>
        </p:blipFill>
        <p:spPr>
          <a:xfrm>
            <a:off x="0" y="102701"/>
            <a:ext cx="1121833" cy="504825"/>
          </a:xfrm>
          <a:prstGeom prst="rect">
            <a:avLst/>
          </a:prstGeom>
        </p:spPr>
      </p:pic>
      <p:sp>
        <p:nvSpPr>
          <p:cNvPr id="11" name="Rectangle 10"/>
          <p:cNvSpPr/>
          <p:nvPr/>
        </p:nvSpPr>
        <p:spPr>
          <a:xfrm>
            <a:off x="507998" y="5647077"/>
            <a:ext cx="7736417" cy="923330"/>
          </a:xfrm>
          <a:prstGeom prst="rect">
            <a:avLst/>
          </a:prstGeom>
        </p:spPr>
        <p:txBody>
          <a:bodyPr wrap="square">
            <a:spAutoFit/>
          </a:bodyPr>
          <a:lstStyle/>
          <a:p>
            <a:pPr>
              <a:buClr>
                <a:srgbClr val="0000FF"/>
              </a:buClr>
            </a:pPr>
            <a:r>
              <a:rPr lang="en-US" dirty="0" smtClean="0">
                <a:latin typeface="Comic Sans MS"/>
                <a:cs typeface="Comic Sans MS"/>
              </a:rPr>
              <a:t>Several Asymmetries </a:t>
            </a:r>
            <a:r>
              <a:rPr lang="en-US" dirty="0">
                <a:latin typeface="Comic Sans MS"/>
                <a:cs typeface="Comic Sans MS"/>
              </a:rPr>
              <a:t>for jettier events are </a:t>
            </a:r>
            <a:r>
              <a:rPr lang="en-US" dirty="0" smtClean="0">
                <a:latin typeface="Comic Sans MS"/>
                <a:cs typeface="Comic Sans MS"/>
              </a:rPr>
              <a:t>very small</a:t>
            </a:r>
          </a:p>
          <a:p>
            <a:pPr>
              <a:buClr>
                <a:srgbClr val="0000FF"/>
              </a:buClr>
              <a:defRPr/>
            </a:pPr>
            <a:r>
              <a:rPr lang="en-US" dirty="0" smtClean="0">
                <a:solidFill>
                  <a:srgbClr val="0000FF"/>
                </a:solidFill>
              </a:rPr>
              <a:t>these </a:t>
            </a:r>
            <a:r>
              <a:rPr lang="en-US" dirty="0">
                <a:solidFill>
                  <a:srgbClr val="0000FF"/>
                </a:solidFill>
              </a:rPr>
              <a:t>dependences raise serious questions </a:t>
            </a:r>
            <a:r>
              <a:rPr lang="en-US" dirty="0" smtClean="0">
                <a:solidFill>
                  <a:srgbClr val="0000FF"/>
                </a:solidFill>
              </a:rPr>
              <a:t>how </a:t>
            </a:r>
            <a:r>
              <a:rPr lang="en-US" dirty="0">
                <a:solidFill>
                  <a:srgbClr val="0000FF"/>
                </a:solidFill>
              </a:rPr>
              <a:t>much of the large forward π</a:t>
            </a:r>
            <a:r>
              <a:rPr lang="en-US" baseline="30000" dirty="0">
                <a:solidFill>
                  <a:srgbClr val="0000FF"/>
                </a:solidFill>
              </a:rPr>
              <a:t>0</a:t>
            </a:r>
            <a:r>
              <a:rPr lang="en-US" dirty="0">
                <a:solidFill>
                  <a:srgbClr val="0000FF"/>
                </a:solidFill>
              </a:rPr>
              <a:t> A</a:t>
            </a:r>
            <a:r>
              <a:rPr lang="en-US" baseline="-25000" dirty="0">
                <a:solidFill>
                  <a:srgbClr val="0000FF"/>
                </a:solidFill>
              </a:rPr>
              <a:t>N</a:t>
            </a:r>
            <a:r>
              <a:rPr lang="en-US" dirty="0">
                <a:solidFill>
                  <a:srgbClr val="0000FF"/>
                </a:solidFill>
              </a:rPr>
              <a:t> comes from 2 </a:t>
            </a:r>
            <a:r>
              <a:rPr lang="en-US" dirty="0">
                <a:solidFill>
                  <a:srgbClr val="0000FF"/>
                </a:solidFill>
                <a:sym typeface="Wingdings" pitchFamily="2" charset="2"/>
              </a:rPr>
              <a:t> 2 </a:t>
            </a:r>
            <a:r>
              <a:rPr lang="en-US" dirty="0" err="1">
                <a:solidFill>
                  <a:srgbClr val="0000FF"/>
                </a:solidFill>
                <a:sym typeface="Wingdings" pitchFamily="2" charset="2"/>
              </a:rPr>
              <a:t>parton</a:t>
            </a:r>
            <a:r>
              <a:rPr lang="en-US" dirty="0">
                <a:solidFill>
                  <a:srgbClr val="0000FF"/>
                </a:solidFill>
                <a:sym typeface="Wingdings" pitchFamily="2" charset="2"/>
              </a:rPr>
              <a:t> </a:t>
            </a:r>
            <a:r>
              <a:rPr lang="en-US" dirty="0" smtClean="0">
                <a:solidFill>
                  <a:srgbClr val="0000FF"/>
                </a:solidFill>
                <a:sym typeface="Wingdings" pitchFamily="2" charset="2"/>
              </a:rPr>
              <a:t>scattering </a:t>
            </a:r>
            <a:endParaRPr lang="en-US" dirty="0">
              <a:solidFill>
                <a:srgbClr val="0000FF"/>
              </a:solidFill>
              <a:latin typeface="Comic Sans MS"/>
              <a:cs typeface="Comic Sans MS"/>
            </a:endParaRPr>
          </a:p>
        </p:txBody>
      </p:sp>
      <p:sp>
        <p:nvSpPr>
          <p:cNvPr id="14" name="AutoShape 49"/>
          <p:cNvSpPr>
            <a:spLocks noChangeArrowheads="1"/>
          </p:cNvSpPr>
          <p:nvPr/>
        </p:nvSpPr>
        <p:spPr bwMode="auto">
          <a:xfrm>
            <a:off x="96621" y="5583603"/>
            <a:ext cx="464300" cy="216075"/>
          </a:xfrm>
          <a:prstGeom prst="curvedRightArrow">
            <a:avLst>
              <a:gd name="adj1" fmla="val 24848"/>
              <a:gd name="adj2" fmla="val 49697"/>
              <a:gd name="adj3" fmla="val 33333"/>
            </a:avLst>
          </a:prstGeom>
          <a:gradFill flip="none" rotWithShape="1">
            <a:gsLst>
              <a:gs pos="0">
                <a:srgbClr val="0000FF"/>
              </a:gs>
              <a:gs pos="100000">
                <a:srgbClr val="FFFFFF"/>
              </a:gs>
            </a:gsLst>
            <a:lin ang="0" scaled="1"/>
            <a:tileRect/>
          </a:gradFill>
          <a:ln w="9525">
            <a:solidFill>
              <a:schemeClr val="tx1"/>
            </a:solidFill>
            <a:miter lim="800000"/>
            <a:headEnd/>
            <a:tailEnd/>
          </a:ln>
          <a:effectLst/>
        </p:spPr>
        <p:txBody>
          <a:bodyPr wrap="none" anchor="ctr"/>
          <a:lstStyle/>
          <a:p>
            <a:pPr>
              <a:defRPr/>
            </a:pPr>
            <a:endParaRPr lang="en-US" dirty="0" smtClean="0">
              <a:effectLst>
                <a:outerShdw blurRad="38100" dist="38100" dir="2700000" algn="tl">
                  <a:srgbClr val="000000">
                    <a:alpha val="43137"/>
                  </a:srgbClr>
                </a:outerShdw>
              </a:effectLst>
              <a:latin typeface="Comic Sans MS" charset="0"/>
            </a:endParaRPr>
          </a:p>
        </p:txBody>
      </p:sp>
      <p:sp>
        <p:nvSpPr>
          <p:cNvPr id="17" name="TextBox 16"/>
          <p:cNvSpPr txBox="1"/>
          <p:nvPr/>
        </p:nvSpPr>
        <p:spPr>
          <a:xfrm rot="20700000">
            <a:off x="658287" y="2570594"/>
            <a:ext cx="6956952" cy="830997"/>
          </a:xfrm>
          <a:prstGeom prst="rect">
            <a:avLst/>
          </a:prstGeom>
          <a:gradFill flip="none" rotWithShape="1">
            <a:gsLst>
              <a:gs pos="0">
                <a:schemeClr val="bg1"/>
              </a:gs>
              <a:gs pos="100000">
                <a:srgbClr val="FFFFFF"/>
              </a:gs>
              <a:gs pos="50000">
                <a:schemeClr val="bg1">
                  <a:lumMod val="75000"/>
                </a:schemeClr>
              </a:gs>
            </a:gsLst>
            <a:lin ang="0" scaled="1"/>
            <a:tileRect/>
          </a:gradFill>
          <a:ln>
            <a:solidFill>
              <a:srgbClr val="0000FF"/>
            </a:solidFill>
          </a:ln>
          <a:effectLst>
            <a:glow rad="101600">
              <a:srgbClr val="0000FF">
                <a:alpha val="75000"/>
              </a:srgbClr>
            </a:glow>
          </a:effectLst>
          <a:scene3d>
            <a:camera prst="orthographicFront"/>
            <a:lightRig rig="threePt" dir="t"/>
          </a:scene3d>
          <a:sp3d>
            <a:bevelT w="114300" prst="artDeco"/>
          </a:sp3d>
        </p:spPr>
        <p:txBody>
          <a:bodyPr wrap="none" rtlCol="0">
            <a:spAutoFit/>
          </a:bodyPr>
          <a:lstStyle/>
          <a:p>
            <a:pPr algn="ctr"/>
            <a:r>
              <a:rPr lang="en-US" sz="1600" dirty="0" smtClean="0">
                <a:solidFill>
                  <a:srgbClr val="322F31"/>
                </a:solidFill>
                <a:latin typeface="Comic Sans MS"/>
                <a:cs typeface="Comic Sans MS"/>
              </a:rPr>
              <a:t>The RP phase-II will be the key detector component to investigate </a:t>
            </a:r>
          </a:p>
          <a:p>
            <a:pPr algn="ctr"/>
            <a:r>
              <a:rPr lang="en-US" sz="1600" dirty="0" smtClean="0">
                <a:solidFill>
                  <a:srgbClr val="0000FF"/>
                </a:solidFill>
                <a:latin typeface="Comic Sans MS"/>
                <a:cs typeface="Comic Sans MS"/>
              </a:rPr>
              <a:t>A</a:t>
            </a:r>
            <a:r>
              <a:rPr lang="en-US" sz="1600" baseline="-25000" dirty="0" smtClean="0">
                <a:solidFill>
                  <a:srgbClr val="0000FF"/>
                </a:solidFill>
                <a:latin typeface="Comic Sans MS"/>
                <a:cs typeface="Comic Sans MS"/>
              </a:rPr>
              <a:t>N</a:t>
            </a:r>
            <a:r>
              <a:rPr lang="en-US" sz="1600" dirty="0" smtClean="0">
                <a:solidFill>
                  <a:srgbClr val="0000FF"/>
                </a:solidFill>
                <a:latin typeface="Comic Sans MS"/>
                <a:cs typeface="Comic Sans MS"/>
              </a:rPr>
              <a:t> for </a:t>
            </a:r>
            <a:r>
              <a:rPr lang="en-US" sz="1600" dirty="0" smtClean="0">
                <a:solidFill>
                  <a:srgbClr val="0000FF"/>
                </a:solidFill>
                <a:latin typeface="Symbol" charset="2"/>
                <a:cs typeface="Symbol" charset="2"/>
              </a:rPr>
              <a:t>p</a:t>
            </a:r>
            <a:r>
              <a:rPr lang="en-US" sz="1600" baseline="30000" dirty="0" smtClean="0">
                <a:solidFill>
                  <a:srgbClr val="0000FF"/>
                </a:solidFill>
                <a:latin typeface="Comic Sans MS"/>
                <a:cs typeface="Comic Sans MS"/>
              </a:rPr>
              <a:t>0</a:t>
            </a:r>
            <a:r>
              <a:rPr lang="en-US" sz="1600" dirty="0" smtClean="0">
                <a:solidFill>
                  <a:srgbClr val="0000FF"/>
                </a:solidFill>
                <a:latin typeface="Comic Sans MS"/>
                <a:cs typeface="Comic Sans MS"/>
              </a:rPr>
              <a:t> is dominated by hard diffraction</a:t>
            </a:r>
          </a:p>
          <a:p>
            <a:pPr algn="ctr"/>
            <a:r>
              <a:rPr lang="en-US" sz="1600" dirty="0" smtClean="0">
                <a:solidFill>
                  <a:srgbClr val="322F31"/>
                </a:solidFill>
                <a:latin typeface="Comic Sans MS"/>
                <a:cs typeface="Comic Sans MS"/>
              </a:rPr>
              <a:t>p↑+p </a:t>
            </a:r>
            <a:r>
              <a:rPr lang="en-US" sz="1600" dirty="0" smtClean="0">
                <a:solidFill>
                  <a:srgbClr val="322F31"/>
                </a:solidFill>
                <a:latin typeface="Comic Sans MS"/>
                <a:cs typeface="Comic Sans MS"/>
                <a:sym typeface="Wingdings"/>
              </a:rPr>
              <a:t> </a:t>
            </a:r>
            <a:r>
              <a:rPr lang="en-US" sz="1600" dirty="0" smtClean="0">
                <a:solidFill>
                  <a:srgbClr val="322F31"/>
                </a:solidFill>
                <a:latin typeface="Symbol" charset="2"/>
                <a:cs typeface="Symbol" charset="2"/>
              </a:rPr>
              <a:t>p</a:t>
            </a:r>
            <a:r>
              <a:rPr lang="en-US" sz="1600" baseline="30000" dirty="0" smtClean="0">
                <a:solidFill>
                  <a:srgbClr val="322F31"/>
                </a:solidFill>
                <a:latin typeface="Comic Sans MS"/>
                <a:cs typeface="Comic Sans MS"/>
              </a:rPr>
              <a:t>0</a:t>
            </a:r>
            <a:r>
              <a:rPr lang="en-US" sz="1600" dirty="0" smtClean="0">
                <a:solidFill>
                  <a:srgbClr val="322F31"/>
                </a:solidFill>
                <a:latin typeface="Comic Sans MS"/>
                <a:cs typeface="Comic Sans MS"/>
              </a:rPr>
              <a:t>+</a:t>
            </a:r>
            <a:r>
              <a:rPr lang="en-US" sz="1600" baseline="30000" dirty="0" smtClean="0">
                <a:solidFill>
                  <a:srgbClr val="322F31"/>
                </a:solidFill>
                <a:latin typeface="Comic Sans MS"/>
                <a:cs typeface="Comic Sans MS"/>
              </a:rPr>
              <a:t> </a:t>
            </a:r>
            <a:r>
              <a:rPr lang="en-US" sz="1600" dirty="0" err="1" smtClean="0">
                <a:solidFill>
                  <a:srgbClr val="322F31"/>
                </a:solidFill>
                <a:latin typeface="Comic Sans MS"/>
                <a:cs typeface="Comic Sans MS"/>
              </a:rPr>
              <a:t>p’+p</a:t>
            </a:r>
            <a:r>
              <a:rPr lang="en-US" sz="1600" dirty="0" smtClean="0">
                <a:solidFill>
                  <a:srgbClr val="322F31"/>
                </a:solidFill>
                <a:latin typeface="Comic Sans MS"/>
                <a:cs typeface="Comic Sans MS"/>
              </a:rPr>
              <a:t>’</a:t>
            </a:r>
            <a:r>
              <a:rPr lang="en-US" sz="1600" dirty="0" smtClean="0">
                <a:solidFill>
                  <a:srgbClr val="322F31"/>
                </a:solidFill>
                <a:latin typeface="Comic Sans MS"/>
                <a:cs typeface="Comic Sans MS"/>
                <a:sym typeface="Wingdings"/>
              </a:rPr>
              <a:t> or </a:t>
            </a:r>
            <a:r>
              <a:rPr lang="en-US" sz="1600" dirty="0" smtClean="0">
                <a:solidFill>
                  <a:srgbClr val="322F31"/>
                </a:solidFill>
                <a:latin typeface="Comic Sans MS"/>
                <a:cs typeface="Comic Sans MS"/>
              </a:rPr>
              <a:t> p↑+</a:t>
            </a:r>
            <a:r>
              <a:rPr lang="en-US" sz="1600" dirty="0">
                <a:solidFill>
                  <a:srgbClr val="322F31"/>
                </a:solidFill>
                <a:latin typeface="Comic Sans MS"/>
                <a:cs typeface="Comic Sans MS"/>
              </a:rPr>
              <a:t>p </a:t>
            </a:r>
            <a:r>
              <a:rPr lang="en-US" sz="1600" dirty="0">
                <a:solidFill>
                  <a:srgbClr val="322F31"/>
                </a:solidFill>
                <a:latin typeface="Comic Sans MS"/>
                <a:cs typeface="Comic Sans MS"/>
                <a:sym typeface="Wingdings"/>
              </a:rPr>
              <a:t> </a:t>
            </a:r>
            <a:r>
              <a:rPr lang="en-US" sz="1600" dirty="0">
                <a:solidFill>
                  <a:srgbClr val="322F31"/>
                </a:solidFill>
                <a:latin typeface="Symbol" charset="2"/>
                <a:cs typeface="Symbol" charset="2"/>
              </a:rPr>
              <a:t>p</a:t>
            </a:r>
            <a:r>
              <a:rPr lang="en-US" sz="1600" baseline="30000" dirty="0">
                <a:solidFill>
                  <a:srgbClr val="322F31"/>
                </a:solidFill>
                <a:latin typeface="Comic Sans MS"/>
                <a:cs typeface="Comic Sans MS"/>
              </a:rPr>
              <a:t>0</a:t>
            </a:r>
            <a:r>
              <a:rPr lang="en-US" sz="1600" dirty="0">
                <a:solidFill>
                  <a:srgbClr val="322F31"/>
                </a:solidFill>
                <a:latin typeface="Comic Sans MS"/>
                <a:cs typeface="Comic Sans MS"/>
              </a:rPr>
              <a:t>+</a:t>
            </a:r>
            <a:r>
              <a:rPr lang="en-US" sz="1600" baseline="30000" dirty="0">
                <a:solidFill>
                  <a:srgbClr val="322F31"/>
                </a:solidFill>
                <a:latin typeface="Comic Sans MS"/>
                <a:cs typeface="Comic Sans MS"/>
              </a:rPr>
              <a:t> </a:t>
            </a:r>
            <a:r>
              <a:rPr lang="en-US" sz="1600" dirty="0" err="1">
                <a:solidFill>
                  <a:srgbClr val="322F31"/>
                </a:solidFill>
                <a:latin typeface="Comic Sans MS"/>
                <a:cs typeface="Comic Sans MS"/>
              </a:rPr>
              <a:t>p</a:t>
            </a:r>
            <a:r>
              <a:rPr lang="en-US" sz="1600" dirty="0" err="1" smtClean="0">
                <a:solidFill>
                  <a:srgbClr val="322F31"/>
                </a:solidFill>
                <a:latin typeface="Comic Sans MS"/>
                <a:cs typeface="Comic Sans MS"/>
              </a:rPr>
              <a:t>’+X</a:t>
            </a:r>
            <a:endParaRPr lang="en-US" sz="1600" dirty="0" smtClean="0">
              <a:solidFill>
                <a:srgbClr val="322F31"/>
              </a:solidFill>
              <a:latin typeface="Comic Sans MS"/>
              <a:cs typeface="Comic Sans MS"/>
            </a:endParaRPr>
          </a:p>
        </p:txBody>
      </p:sp>
    </p:spTree>
    <p:extLst>
      <p:ext uri="{BB962C8B-B14F-4D97-AF65-F5344CB8AC3E}">
        <p14:creationId xmlns:p14="http://schemas.microsoft.com/office/powerpoint/2010/main" val="448306976"/>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1000" fill="hold"/>
                                        <p:tgtEl>
                                          <p:spTgt spid="17"/>
                                        </p:tgtEl>
                                        <p:attrNameLst>
                                          <p:attrName>ppt_w</p:attrName>
                                        </p:attrNameLst>
                                      </p:cBhvr>
                                      <p:tavLst>
                                        <p:tav tm="0">
                                          <p:val>
                                            <p:strVal val="#ppt_w*0.70"/>
                                          </p:val>
                                        </p:tav>
                                        <p:tav tm="100000">
                                          <p:val>
                                            <p:strVal val="#ppt_w"/>
                                          </p:val>
                                        </p:tav>
                                      </p:tavLst>
                                    </p:anim>
                                    <p:anim calcmode="lin" valueType="num">
                                      <p:cBhvr>
                                        <p:cTn id="18" dur="1000" fill="hold"/>
                                        <p:tgtEl>
                                          <p:spTgt spid="17"/>
                                        </p:tgtEl>
                                        <p:attrNameLst>
                                          <p:attrName>ppt_h</p:attrName>
                                        </p:attrNameLst>
                                      </p:cBhvr>
                                      <p:tavLst>
                                        <p:tav tm="0">
                                          <p:val>
                                            <p:strVal val="#ppt_h"/>
                                          </p:val>
                                        </p:tav>
                                        <p:tav tm="100000">
                                          <p:val>
                                            <p:strVal val="#ppt_h"/>
                                          </p:val>
                                        </p:tav>
                                      </p:tavLst>
                                    </p:anim>
                                    <p:animEffect transition="in" filter="fade">
                                      <p:cBhvr>
                                        <p:cTn id="1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5085" y="0"/>
            <a:ext cx="9662583" cy="609600"/>
          </a:xfrm>
        </p:spPr>
        <p:txBody>
          <a:bodyPr/>
          <a:lstStyle/>
          <a:p>
            <a:r>
              <a:rPr lang="en-US" sz="2400" dirty="0" smtClean="0"/>
              <a:t>The Pillars of the </a:t>
            </a:r>
            <a:r>
              <a:rPr lang="en-US" sz="2400" cap="none" dirty="0" smtClean="0"/>
              <a:t>STAR </a:t>
            </a:r>
            <a:r>
              <a:rPr lang="en-US" sz="2400" cap="none" dirty="0" err="1" smtClean="0"/>
              <a:t>p+p</a:t>
            </a:r>
            <a:r>
              <a:rPr lang="en-US" sz="2400" cap="none" dirty="0" smtClean="0"/>
              <a:t> &amp; </a:t>
            </a:r>
            <a:r>
              <a:rPr lang="en-US" sz="2400" cap="none" dirty="0" err="1" smtClean="0"/>
              <a:t>p+A</a:t>
            </a:r>
            <a:r>
              <a:rPr lang="en-US" sz="2400" dirty="0" smtClean="0"/>
              <a:t> Physics program</a:t>
            </a:r>
            <a:endParaRPr lang="en-US" sz="2400" dirty="0"/>
          </a:p>
        </p:txBody>
      </p:sp>
      <p:sp>
        <p:nvSpPr>
          <p:cNvPr id="4" name="Date Placeholder 3"/>
          <p:cNvSpPr>
            <a:spLocks noGrp="1"/>
          </p:cNvSpPr>
          <p:nvPr>
            <p:ph type="dt" sz="half" idx="10"/>
          </p:nvPr>
        </p:nvSpPr>
        <p:spPr/>
        <p:txBody>
          <a:bodyPr/>
          <a:lstStyle/>
          <a:p>
            <a:r>
              <a:rPr lang="en-US" altLang="ja-JP" smtClean="0"/>
              <a:t>E.C. Aschenauer</a:t>
            </a:r>
            <a:endParaRPr lang="en-US" altLang="ja-JP"/>
          </a:p>
        </p:txBody>
      </p:sp>
      <p:sp>
        <p:nvSpPr>
          <p:cNvPr id="5" name="Footer Placeholder 4"/>
          <p:cNvSpPr>
            <a:spLocks noGrp="1"/>
          </p:cNvSpPr>
          <p:nvPr>
            <p:ph type="ftr" sz="quarter" idx="11"/>
          </p:nvPr>
        </p:nvSpPr>
        <p:spPr/>
        <p:txBody>
          <a:bodyPr/>
          <a:lstStyle/>
          <a:p>
            <a:r>
              <a:rPr lang="cs-CZ" altLang="ja-JP" smtClean="0"/>
              <a:t>RHIC PAC, June  2014</a:t>
            </a:r>
            <a:endParaRPr lang="en-US" altLang="ja-JP"/>
          </a:p>
        </p:txBody>
      </p:sp>
      <p:sp>
        <p:nvSpPr>
          <p:cNvPr id="6" name="Slide Number Placeholder 5"/>
          <p:cNvSpPr>
            <a:spLocks noGrp="1"/>
          </p:cNvSpPr>
          <p:nvPr>
            <p:ph type="sldNum" sz="quarter" idx="12"/>
          </p:nvPr>
        </p:nvSpPr>
        <p:spPr/>
        <p:txBody>
          <a:bodyPr/>
          <a:lstStyle/>
          <a:p>
            <a:fld id="{A7B1A700-7212-524C-82CA-F704C367C37F}" type="slidenum">
              <a:rPr lang="en-US" altLang="ja-JP" smtClean="0"/>
              <a:pPr/>
              <a:t>2</a:t>
            </a:fld>
            <a:endParaRPr lang="en-US" altLang="ja-JP"/>
          </a:p>
        </p:txBody>
      </p:sp>
      <p:pic>
        <p:nvPicPr>
          <p:cNvPr id="8" name="Picture 7" descr="roman-temple.jpg"/>
          <p:cNvPicPr>
            <a:picLocks noChangeAspect="1"/>
          </p:cNvPicPr>
          <p:nvPr/>
        </p:nvPicPr>
        <p:blipFill>
          <a:blip r:embed="rId2"/>
          <a:stretch>
            <a:fillRect/>
          </a:stretch>
        </p:blipFill>
        <p:spPr>
          <a:xfrm>
            <a:off x="1327150" y="937679"/>
            <a:ext cx="6229350" cy="4762500"/>
          </a:xfrm>
          <a:prstGeom prst="rect">
            <a:avLst/>
          </a:prstGeom>
        </p:spPr>
      </p:pic>
      <p:sp>
        <p:nvSpPr>
          <p:cNvPr id="11" name="TextBox 10"/>
          <p:cNvSpPr txBox="1"/>
          <p:nvPr/>
        </p:nvSpPr>
        <p:spPr>
          <a:xfrm>
            <a:off x="6214554" y="2031678"/>
            <a:ext cx="923330" cy="2997074"/>
          </a:xfrm>
          <a:prstGeom prst="rect">
            <a:avLst/>
          </a:prstGeom>
          <a:solidFill>
            <a:schemeClr val="tx1">
              <a:lumMod val="85000"/>
            </a:schemeClr>
          </a:solidFill>
          <a:ln>
            <a:solidFill>
              <a:schemeClr val="tx1">
                <a:lumMod val="50000"/>
              </a:schemeClr>
            </a:solidFill>
          </a:ln>
          <a:effectLst>
            <a:glow rad="101600">
              <a:srgbClr val="80FF00">
                <a:alpha val="75000"/>
              </a:srgbClr>
            </a:glow>
          </a:effectLst>
          <a:scene3d>
            <a:camera prst="orthographicFront"/>
            <a:lightRig rig="threePt" dir="t"/>
          </a:scene3d>
          <a:sp3d>
            <a:bevelT w="152400" h="50800" prst="softRound"/>
            <a:bevelB w="152400" h="50800" prst="softRound"/>
          </a:sp3d>
        </p:spPr>
        <p:txBody>
          <a:bodyPr vert="wordArtVert" wrap="none" rtlCol="0" anchor="t" anchorCtr="0">
            <a:spAutoFit/>
          </a:bodyPr>
          <a:lstStyle/>
          <a:p>
            <a:pPr lvl="0"/>
            <a:r>
              <a:rPr lang="en-US" sz="1600" dirty="0">
                <a:solidFill>
                  <a:srgbClr val="00FF00"/>
                </a:solidFill>
                <a:effectLst/>
                <a:latin typeface="Times New Roman"/>
                <a:cs typeface="Times New Roman"/>
              </a:rPr>
              <a:t>What is the </a:t>
            </a:r>
            <a:r>
              <a:rPr lang="en-US" sz="1600" dirty="0" smtClean="0">
                <a:solidFill>
                  <a:srgbClr val="00FF00"/>
                </a:solidFill>
                <a:effectLst/>
                <a:latin typeface="Times New Roman"/>
                <a:cs typeface="Times New Roman"/>
              </a:rPr>
              <a:t>nature of</a:t>
            </a:r>
          </a:p>
          <a:p>
            <a:pPr lvl="0"/>
            <a:r>
              <a:rPr lang="en-US" sz="1600" dirty="0" smtClean="0">
                <a:solidFill>
                  <a:srgbClr val="00FF00"/>
                </a:solidFill>
                <a:effectLst/>
                <a:latin typeface="Times New Roman"/>
                <a:cs typeface="Times New Roman"/>
              </a:rPr>
              <a:t>the </a:t>
            </a:r>
            <a:r>
              <a:rPr lang="en-US" sz="1600" dirty="0">
                <a:solidFill>
                  <a:srgbClr val="00FF00"/>
                </a:solidFill>
                <a:effectLst/>
                <a:latin typeface="Times New Roman"/>
                <a:cs typeface="Times New Roman"/>
              </a:rPr>
              <a:t>initial </a:t>
            </a:r>
            <a:r>
              <a:rPr lang="en-US" sz="1600" dirty="0" smtClean="0">
                <a:solidFill>
                  <a:srgbClr val="00FF00"/>
                </a:solidFill>
                <a:effectLst/>
                <a:latin typeface="Times New Roman"/>
                <a:cs typeface="Times New Roman"/>
              </a:rPr>
              <a:t>state in</a:t>
            </a:r>
          </a:p>
          <a:p>
            <a:pPr lvl="0"/>
            <a:r>
              <a:rPr lang="en-US" sz="1600" dirty="0" smtClean="0">
                <a:solidFill>
                  <a:srgbClr val="00FF00"/>
                </a:solidFill>
                <a:effectLst/>
                <a:latin typeface="Times New Roman"/>
                <a:cs typeface="Times New Roman"/>
              </a:rPr>
              <a:t>nuclear </a:t>
            </a:r>
            <a:r>
              <a:rPr lang="en-US" sz="1600" dirty="0">
                <a:solidFill>
                  <a:srgbClr val="00FF00"/>
                </a:solidFill>
                <a:effectLst/>
                <a:latin typeface="Times New Roman"/>
                <a:cs typeface="Times New Roman"/>
              </a:rPr>
              <a:t>collisions?</a:t>
            </a:r>
          </a:p>
        </p:txBody>
      </p:sp>
      <p:sp>
        <p:nvSpPr>
          <p:cNvPr id="12" name="TextBox 11"/>
          <p:cNvSpPr txBox="1"/>
          <p:nvPr/>
        </p:nvSpPr>
        <p:spPr>
          <a:xfrm>
            <a:off x="4715957" y="2090942"/>
            <a:ext cx="1169551" cy="2845491"/>
          </a:xfrm>
          <a:prstGeom prst="rect">
            <a:avLst/>
          </a:prstGeom>
          <a:solidFill>
            <a:schemeClr val="tx1">
              <a:lumMod val="85000"/>
            </a:schemeClr>
          </a:solidFill>
          <a:ln>
            <a:solidFill>
              <a:schemeClr val="tx1">
                <a:lumMod val="50000"/>
              </a:schemeClr>
            </a:solidFill>
          </a:ln>
          <a:effectLst>
            <a:glow rad="101600">
              <a:srgbClr val="FFFF00">
                <a:alpha val="75000"/>
              </a:srgbClr>
            </a:glow>
          </a:effectLst>
          <a:scene3d>
            <a:camera prst="orthographicFront"/>
            <a:lightRig rig="threePt" dir="t"/>
          </a:scene3d>
          <a:sp3d>
            <a:bevelT w="152400" h="50800" prst="softRound"/>
            <a:bevelB w="152400" h="50800" prst="softRound"/>
          </a:sp3d>
        </p:spPr>
        <p:txBody>
          <a:bodyPr vert="wordArtVert" wrap="none" rtlCol="0" anchor="t" anchorCtr="0">
            <a:spAutoFit/>
          </a:bodyPr>
          <a:lstStyle/>
          <a:p>
            <a:pPr lvl="0"/>
            <a:r>
              <a:rPr lang="en-US" sz="1600" dirty="0">
                <a:solidFill>
                  <a:srgbClr val="FFFF00"/>
                </a:solidFill>
                <a:effectLst/>
                <a:latin typeface="Times New Roman"/>
                <a:cs typeface="Times New Roman"/>
              </a:rPr>
              <a:t>How can we </a:t>
            </a:r>
            <a:r>
              <a:rPr lang="en-US" sz="1600" dirty="0" smtClean="0">
                <a:solidFill>
                  <a:srgbClr val="FFFF00"/>
                </a:solidFill>
                <a:effectLst/>
                <a:latin typeface="Times New Roman"/>
                <a:cs typeface="Times New Roman"/>
              </a:rPr>
              <a:t>describe</a:t>
            </a:r>
          </a:p>
          <a:p>
            <a:pPr lvl="0"/>
            <a:r>
              <a:rPr lang="en-US" sz="1600" dirty="0" smtClean="0">
                <a:solidFill>
                  <a:srgbClr val="FFFF00"/>
                </a:solidFill>
                <a:effectLst/>
                <a:latin typeface="Times New Roman"/>
                <a:cs typeface="Times New Roman"/>
              </a:rPr>
              <a:t>the multidimensional</a:t>
            </a:r>
          </a:p>
          <a:p>
            <a:pPr lvl="0"/>
            <a:r>
              <a:rPr lang="en-US" sz="1600" dirty="0" smtClean="0">
                <a:solidFill>
                  <a:srgbClr val="FFFF00"/>
                </a:solidFill>
                <a:effectLst/>
                <a:latin typeface="Times New Roman"/>
                <a:cs typeface="Times New Roman"/>
              </a:rPr>
              <a:t>landscape </a:t>
            </a:r>
            <a:r>
              <a:rPr lang="en-US" sz="1600" dirty="0">
                <a:solidFill>
                  <a:srgbClr val="FFFF00"/>
                </a:solidFill>
                <a:effectLst/>
                <a:latin typeface="Times New Roman"/>
                <a:cs typeface="Times New Roman"/>
              </a:rPr>
              <a:t>of </a:t>
            </a:r>
            <a:r>
              <a:rPr lang="en-US" sz="1600" dirty="0" smtClean="0">
                <a:solidFill>
                  <a:srgbClr val="FFFF00"/>
                </a:solidFill>
                <a:effectLst/>
                <a:latin typeface="Times New Roman"/>
                <a:cs typeface="Times New Roman"/>
              </a:rPr>
              <a:t>nucleons</a:t>
            </a:r>
          </a:p>
          <a:p>
            <a:pPr lvl="0"/>
            <a:r>
              <a:rPr lang="en-US" sz="1600" dirty="0" smtClean="0">
                <a:solidFill>
                  <a:srgbClr val="FFFF00"/>
                </a:solidFill>
                <a:effectLst/>
                <a:latin typeface="Times New Roman"/>
                <a:cs typeface="Times New Roman"/>
              </a:rPr>
              <a:t>and </a:t>
            </a:r>
            <a:r>
              <a:rPr lang="en-US" sz="1600" dirty="0">
                <a:solidFill>
                  <a:srgbClr val="FFFF00"/>
                </a:solidFill>
                <a:effectLst/>
                <a:latin typeface="Times New Roman"/>
                <a:cs typeface="Times New Roman"/>
              </a:rPr>
              <a:t>nuclei?</a:t>
            </a:r>
          </a:p>
        </p:txBody>
      </p:sp>
      <p:sp>
        <p:nvSpPr>
          <p:cNvPr id="14" name="TextBox 13"/>
          <p:cNvSpPr txBox="1"/>
          <p:nvPr/>
        </p:nvSpPr>
        <p:spPr>
          <a:xfrm>
            <a:off x="1856339" y="2101366"/>
            <a:ext cx="1169551" cy="2396249"/>
          </a:xfrm>
          <a:prstGeom prst="rect">
            <a:avLst/>
          </a:prstGeom>
          <a:solidFill>
            <a:schemeClr val="tx1">
              <a:lumMod val="85000"/>
            </a:schemeClr>
          </a:solidFill>
          <a:ln>
            <a:solidFill>
              <a:schemeClr val="tx1">
                <a:lumMod val="50000"/>
              </a:schemeClr>
            </a:solidFill>
          </a:ln>
          <a:effectLst>
            <a:glow rad="101600">
              <a:srgbClr val="FF8000">
                <a:alpha val="75000"/>
              </a:srgbClr>
            </a:glow>
          </a:effectLst>
          <a:scene3d>
            <a:camera prst="orthographicFront"/>
            <a:lightRig rig="threePt" dir="t"/>
          </a:scene3d>
          <a:sp3d>
            <a:bevelT w="152400" h="50800" prst="softRound"/>
            <a:bevelB w="152400" h="50800" prst="softRound"/>
          </a:sp3d>
        </p:spPr>
        <p:txBody>
          <a:bodyPr vert="wordArtVert" wrap="none" rtlCol="0" anchor="t" anchorCtr="0">
            <a:spAutoFit/>
          </a:bodyPr>
          <a:lstStyle/>
          <a:p>
            <a:pPr lvl="0"/>
            <a:r>
              <a:rPr lang="en-US" sz="1600" dirty="0">
                <a:solidFill>
                  <a:srgbClr val="FF6600"/>
                </a:solidFill>
                <a:effectLst/>
                <a:latin typeface="Times New Roman"/>
                <a:cs typeface="Times New Roman"/>
              </a:rPr>
              <a:t>How do quarks and </a:t>
            </a:r>
            <a:endParaRPr lang="en-US" sz="1600" dirty="0" smtClean="0">
              <a:solidFill>
                <a:srgbClr val="FF6600"/>
              </a:solidFill>
              <a:effectLst/>
              <a:latin typeface="Times New Roman"/>
              <a:cs typeface="Times New Roman"/>
            </a:endParaRPr>
          </a:p>
          <a:p>
            <a:pPr lvl="0"/>
            <a:r>
              <a:rPr lang="en-US" sz="1600" dirty="0" smtClean="0">
                <a:solidFill>
                  <a:srgbClr val="FF6600"/>
                </a:solidFill>
                <a:effectLst/>
                <a:latin typeface="Times New Roman"/>
                <a:cs typeface="Times New Roman"/>
              </a:rPr>
              <a:t>gluons </a:t>
            </a:r>
            <a:r>
              <a:rPr lang="en-US" sz="1600" dirty="0" err="1">
                <a:solidFill>
                  <a:srgbClr val="FF6600"/>
                </a:solidFill>
                <a:effectLst/>
                <a:latin typeface="Times New Roman"/>
                <a:cs typeface="Times New Roman"/>
              </a:rPr>
              <a:t>hadronize</a:t>
            </a:r>
            <a:r>
              <a:rPr lang="en-US" sz="1600" dirty="0">
                <a:solidFill>
                  <a:srgbClr val="FF6600"/>
                </a:solidFill>
                <a:effectLst/>
                <a:latin typeface="Times New Roman"/>
                <a:cs typeface="Times New Roman"/>
              </a:rPr>
              <a:t> </a:t>
            </a:r>
            <a:endParaRPr lang="en-US" sz="1600" dirty="0" smtClean="0">
              <a:solidFill>
                <a:srgbClr val="FF6600"/>
              </a:solidFill>
              <a:effectLst/>
              <a:latin typeface="Times New Roman"/>
              <a:cs typeface="Times New Roman"/>
            </a:endParaRPr>
          </a:p>
          <a:p>
            <a:pPr lvl="0"/>
            <a:r>
              <a:rPr lang="en-US" sz="1600" dirty="0" smtClean="0">
                <a:solidFill>
                  <a:srgbClr val="FF6600"/>
                </a:solidFill>
                <a:effectLst/>
                <a:latin typeface="Times New Roman"/>
                <a:cs typeface="Times New Roman"/>
              </a:rPr>
              <a:t>into final state </a:t>
            </a:r>
          </a:p>
          <a:p>
            <a:pPr lvl="0"/>
            <a:r>
              <a:rPr lang="en-US" sz="1600" dirty="0" smtClean="0">
                <a:solidFill>
                  <a:srgbClr val="FF6600"/>
                </a:solidFill>
                <a:effectLst/>
                <a:latin typeface="Times New Roman"/>
                <a:cs typeface="Times New Roman"/>
              </a:rPr>
              <a:t>particles</a:t>
            </a:r>
            <a:r>
              <a:rPr lang="en-US" sz="1600" dirty="0">
                <a:solidFill>
                  <a:srgbClr val="FF6600"/>
                </a:solidFill>
                <a:effectLst/>
                <a:latin typeface="Times New Roman"/>
                <a:cs typeface="Times New Roman"/>
              </a:rPr>
              <a:t>?</a:t>
            </a:r>
          </a:p>
        </p:txBody>
      </p:sp>
      <p:sp>
        <p:nvSpPr>
          <p:cNvPr id="15" name="TextBox 14"/>
          <p:cNvSpPr txBox="1"/>
          <p:nvPr/>
        </p:nvSpPr>
        <p:spPr>
          <a:xfrm>
            <a:off x="3321073" y="2050725"/>
            <a:ext cx="923330" cy="2657639"/>
          </a:xfrm>
          <a:prstGeom prst="rect">
            <a:avLst/>
          </a:prstGeom>
          <a:solidFill>
            <a:schemeClr val="tx1">
              <a:lumMod val="85000"/>
            </a:schemeClr>
          </a:solidFill>
          <a:ln>
            <a:solidFill>
              <a:schemeClr val="tx1">
                <a:lumMod val="50000"/>
              </a:schemeClr>
            </a:solidFill>
          </a:ln>
          <a:effectLst>
            <a:glow rad="101600">
              <a:schemeClr val="bg1">
                <a:alpha val="75000"/>
              </a:schemeClr>
            </a:glow>
          </a:effectLst>
          <a:scene3d>
            <a:camera prst="orthographicFront"/>
            <a:lightRig rig="threePt" dir="t"/>
          </a:scene3d>
          <a:sp3d>
            <a:bevelT w="152400" h="50800" prst="softRound"/>
            <a:bevelB w="152400" h="50800" prst="softRound"/>
          </a:sp3d>
        </p:spPr>
        <p:txBody>
          <a:bodyPr vert="wordArtVert" wrap="none" rtlCol="0" anchor="t" anchorCtr="0">
            <a:spAutoFit/>
          </a:bodyPr>
          <a:lstStyle/>
          <a:p>
            <a:pPr lvl="0"/>
            <a:r>
              <a:rPr lang="en-US" sz="1600" dirty="0">
                <a:solidFill>
                  <a:schemeClr val="accent3"/>
                </a:solidFill>
                <a:effectLst/>
                <a:latin typeface="Times New Roman"/>
                <a:cs typeface="Times New Roman"/>
              </a:rPr>
              <a:t>What is the </a:t>
            </a:r>
            <a:r>
              <a:rPr lang="en-US" sz="1600" dirty="0" smtClean="0">
                <a:solidFill>
                  <a:schemeClr val="accent3"/>
                </a:solidFill>
                <a:effectLst/>
                <a:latin typeface="Times New Roman"/>
                <a:cs typeface="Times New Roman"/>
              </a:rPr>
              <a:t>nature</a:t>
            </a:r>
          </a:p>
          <a:p>
            <a:pPr lvl="0"/>
            <a:r>
              <a:rPr lang="en-US" sz="1600" dirty="0" smtClean="0">
                <a:solidFill>
                  <a:schemeClr val="accent3"/>
                </a:solidFill>
                <a:effectLst/>
                <a:latin typeface="Times New Roman"/>
                <a:cs typeface="Times New Roman"/>
              </a:rPr>
              <a:t>of </a:t>
            </a:r>
            <a:r>
              <a:rPr lang="en-US" sz="1600" dirty="0">
                <a:solidFill>
                  <a:schemeClr val="accent3"/>
                </a:solidFill>
                <a:effectLst/>
                <a:latin typeface="Times New Roman"/>
                <a:cs typeface="Times New Roman"/>
              </a:rPr>
              <a:t>the spin of </a:t>
            </a:r>
            <a:r>
              <a:rPr lang="en-US" sz="1600" dirty="0" smtClean="0">
                <a:solidFill>
                  <a:schemeClr val="accent3"/>
                </a:solidFill>
                <a:effectLst/>
                <a:latin typeface="Times New Roman"/>
                <a:cs typeface="Times New Roman"/>
              </a:rPr>
              <a:t>the</a:t>
            </a:r>
          </a:p>
          <a:p>
            <a:pPr lvl="0"/>
            <a:r>
              <a:rPr lang="en-US" sz="1600" dirty="0" smtClean="0">
                <a:solidFill>
                  <a:schemeClr val="accent3"/>
                </a:solidFill>
                <a:effectLst/>
                <a:latin typeface="Times New Roman"/>
                <a:cs typeface="Times New Roman"/>
              </a:rPr>
              <a:t>proton</a:t>
            </a:r>
            <a:r>
              <a:rPr lang="en-US" sz="1600" dirty="0">
                <a:solidFill>
                  <a:schemeClr val="accent3"/>
                </a:solidFill>
                <a:effectLst/>
                <a:latin typeface="Times New Roman"/>
                <a:cs typeface="Times New Roman"/>
              </a:rPr>
              <a:t>?</a:t>
            </a:r>
          </a:p>
        </p:txBody>
      </p:sp>
      <p:sp>
        <p:nvSpPr>
          <p:cNvPr id="13" name="AutoShape 49"/>
          <p:cNvSpPr>
            <a:spLocks noChangeArrowheads="1"/>
          </p:cNvSpPr>
          <p:nvPr/>
        </p:nvSpPr>
        <p:spPr bwMode="auto">
          <a:xfrm>
            <a:off x="477605" y="5943426"/>
            <a:ext cx="949325" cy="348570"/>
          </a:xfrm>
          <a:prstGeom prst="curvedRightArrow">
            <a:avLst>
              <a:gd name="adj1" fmla="val 24848"/>
              <a:gd name="adj2" fmla="val 49697"/>
              <a:gd name="adj3" fmla="val 33333"/>
            </a:avLst>
          </a:prstGeom>
          <a:gradFill flip="none" rotWithShape="1">
            <a:gsLst>
              <a:gs pos="0">
                <a:srgbClr val="0000FF"/>
              </a:gs>
              <a:gs pos="100000">
                <a:srgbClr val="FFFFFF"/>
              </a:gs>
            </a:gsLst>
            <a:lin ang="0" scaled="1"/>
            <a:tileRect/>
          </a:gradFill>
          <a:ln w="9525">
            <a:solidFill>
              <a:schemeClr val="tx1"/>
            </a:solidFill>
            <a:miter lim="800000"/>
            <a:headEnd/>
            <a:tailEnd/>
          </a:ln>
          <a:effectLst/>
        </p:spPr>
        <p:txBody>
          <a:bodyPr wrap="none" anchor="ctr"/>
          <a:lstStyle/>
          <a:p>
            <a:pPr>
              <a:defRPr/>
            </a:pPr>
            <a:endParaRPr lang="en-US" dirty="0" smtClean="0">
              <a:effectLst>
                <a:outerShdw blurRad="38100" dist="38100" dir="2700000" algn="tl">
                  <a:srgbClr val="000000">
                    <a:alpha val="43137"/>
                  </a:srgbClr>
                </a:outerShdw>
              </a:effectLst>
              <a:latin typeface="Comic Sans MS" charset="0"/>
            </a:endParaRPr>
          </a:p>
        </p:txBody>
      </p:sp>
      <p:sp>
        <p:nvSpPr>
          <p:cNvPr id="2" name="TextBox 1"/>
          <p:cNvSpPr txBox="1"/>
          <p:nvPr/>
        </p:nvSpPr>
        <p:spPr>
          <a:xfrm>
            <a:off x="1460488" y="5947832"/>
            <a:ext cx="6247511" cy="369332"/>
          </a:xfrm>
          <a:prstGeom prst="rect">
            <a:avLst/>
          </a:prstGeom>
          <a:noFill/>
        </p:spPr>
        <p:txBody>
          <a:bodyPr wrap="none" rtlCol="0">
            <a:spAutoFit/>
          </a:bodyPr>
          <a:lstStyle/>
          <a:p>
            <a:r>
              <a:rPr lang="en-US" dirty="0" smtClean="0">
                <a:solidFill>
                  <a:srgbClr val="0000FF"/>
                </a:solidFill>
              </a:rPr>
              <a:t>Needs a multiyear program to answer these questions</a:t>
            </a:r>
            <a:endParaRPr lang="en-US" dirty="0">
              <a:solidFill>
                <a:srgbClr val="0000FF"/>
              </a:solidFill>
            </a:endParaRPr>
          </a:p>
        </p:txBody>
      </p:sp>
    </p:spTree>
    <p:extLst>
      <p:ext uri="{BB962C8B-B14F-4D97-AF65-F5344CB8AC3E}">
        <p14:creationId xmlns:p14="http://schemas.microsoft.com/office/powerpoint/2010/main" val="7027069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1000"/>
                                        <p:tgtEl>
                                          <p:spTgt spid="14"/>
                                        </p:tgtEl>
                                      </p:cBhvr>
                                    </p:animEffect>
                                  </p:childTnLst>
                                </p:cTn>
                              </p:par>
                            </p:childTnLst>
                          </p:cTn>
                        </p:par>
                        <p:par>
                          <p:cTn id="8" fill="hold">
                            <p:stCondLst>
                              <p:cond delay="1000"/>
                            </p:stCondLst>
                            <p:childTnLst>
                              <p:par>
                                <p:cTn id="9" presetID="6" presetClass="entr" presetSubtype="16" fill="hold" grpId="0" nodeType="afterEffect">
                                  <p:stCondLst>
                                    <p:cond delay="0"/>
                                  </p:stCondLst>
                                  <p:iterate type="lt">
                                    <p:tmPct val="0"/>
                                  </p:iterate>
                                  <p:childTnLst>
                                    <p:set>
                                      <p:cBhvr>
                                        <p:cTn id="10" dur="1" fill="hold">
                                          <p:stCondLst>
                                            <p:cond delay="0"/>
                                          </p:stCondLst>
                                        </p:cTn>
                                        <p:tgtEl>
                                          <p:spTgt spid="15"/>
                                        </p:tgtEl>
                                        <p:attrNameLst>
                                          <p:attrName>style.visibility</p:attrName>
                                        </p:attrNameLst>
                                      </p:cBhvr>
                                      <p:to>
                                        <p:strVal val="visible"/>
                                      </p:to>
                                    </p:set>
                                    <p:animEffect transition="in" filter="circle(in)">
                                      <p:cBhvr>
                                        <p:cTn id="11" dur="1000"/>
                                        <p:tgtEl>
                                          <p:spTgt spid="15"/>
                                        </p:tgtEl>
                                      </p:cBhvr>
                                    </p:animEffect>
                                  </p:childTnLst>
                                </p:cTn>
                              </p:par>
                            </p:childTnLst>
                          </p:cTn>
                        </p:par>
                        <p:par>
                          <p:cTn id="12" fill="hold">
                            <p:stCondLst>
                              <p:cond delay="2000"/>
                            </p:stCondLst>
                            <p:childTnLst>
                              <p:par>
                                <p:cTn id="13" presetID="6" presetClass="entr" presetSubtype="16"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1000"/>
                                        <p:tgtEl>
                                          <p:spTgt spid="12"/>
                                        </p:tgtEl>
                                      </p:cBhvr>
                                    </p:animEffect>
                                  </p:childTnLst>
                                </p:cTn>
                              </p:par>
                            </p:childTnLst>
                          </p:cTn>
                        </p:par>
                        <p:par>
                          <p:cTn id="16" fill="hold">
                            <p:stCondLst>
                              <p:cond delay="3000"/>
                            </p:stCondLst>
                            <p:childTnLst>
                              <p:par>
                                <p:cTn id="17" presetID="6" presetClass="entr" presetSubtype="16" fill="hold" grpId="0" nodeType="afterEffect">
                                  <p:stCondLst>
                                    <p:cond delay="0"/>
                                  </p:stCondLst>
                                  <p:iterate type="lt">
                                    <p:tmPct val="0"/>
                                  </p:iterate>
                                  <p:childTnLst>
                                    <p:set>
                                      <p:cBhvr>
                                        <p:cTn id="18" dur="1" fill="hold">
                                          <p:stCondLst>
                                            <p:cond delay="0"/>
                                          </p:stCondLst>
                                        </p:cTn>
                                        <p:tgtEl>
                                          <p:spTgt spid="11"/>
                                        </p:tgtEl>
                                        <p:attrNameLst>
                                          <p:attrName>style.visibility</p:attrName>
                                        </p:attrNameLst>
                                      </p:cBhvr>
                                      <p:to>
                                        <p:strVal val="visible"/>
                                      </p:to>
                                    </p:set>
                                    <p:animEffect transition="in" filter="circle(in)">
                                      <p:cBhvr>
                                        <p:cTn id="19" dur="1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1000" fill="hold"/>
                                        <p:tgtEl>
                                          <p:spTgt spid="13"/>
                                        </p:tgtEl>
                                        <p:attrNameLst>
                                          <p:attrName>ppt_w</p:attrName>
                                        </p:attrNameLst>
                                      </p:cBhvr>
                                      <p:tavLst>
                                        <p:tav tm="0">
                                          <p:val>
                                            <p:strVal val="#ppt_w*0.70"/>
                                          </p:val>
                                        </p:tav>
                                        <p:tav tm="100000">
                                          <p:val>
                                            <p:strVal val="#ppt_w"/>
                                          </p:val>
                                        </p:tav>
                                      </p:tavLst>
                                    </p:anim>
                                    <p:anim calcmode="lin" valueType="num">
                                      <p:cBhvr>
                                        <p:cTn id="25" dur="1000" fill="hold"/>
                                        <p:tgtEl>
                                          <p:spTgt spid="13"/>
                                        </p:tgtEl>
                                        <p:attrNameLst>
                                          <p:attrName>ppt_h</p:attrName>
                                        </p:attrNameLst>
                                      </p:cBhvr>
                                      <p:tavLst>
                                        <p:tav tm="0">
                                          <p:val>
                                            <p:strVal val="#ppt_h"/>
                                          </p:val>
                                        </p:tav>
                                        <p:tav tm="100000">
                                          <p:val>
                                            <p:strVal val="#ppt_h"/>
                                          </p:val>
                                        </p:tav>
                                      </p:tavLst>
                                    </p:anim>
                                    <p:animEffect transition="in" filter="fade">
                                      <p:cBhvr>
                                        <p:cTn id="26" dur="1000"/>
                                        <p:tgtEl>
                                          <p:spTgt spid="1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5" grpId="0" animBg="1"/>
      <p:bldP spid="13"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2015 and 2016 Highlights</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smtClean="0"/>
              <a:t>RHIC PAC, June  2014</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20</a:t>
            </a:fld>
            <a:endParaRPr lang="en-US"/>
          </a:p>
        </p:txBody>
      </p:sp>
      <p:sp>
        <p:nvSpPr>
          <p:cNvPr id="10" name="TextBox 9"/>
          <p:cNvSpPr txBox="1"/>
          <p:nvPr/>
        </p:nvSpPr>
        <p:spPr>
          <a:xfrm>
            <a:off x="3831167" y="1397000"/>
            <a:ext cx="184666" cy="369332"/>
          </a:xfrm>
          <a:prstGeom prst="rect">
            <a:avLst/>
          </a:prstGeom>
          <a:noFill/>
        </p:spPr>
        <p:txBody>
          <a:bodyPr wrap="none" rtlCol="0">
            <a:spAutoFit/>
          </a:bodyPr>
          <a:lstStyle/>
          <a:p>
            <a:endParaRPr lang="en-US" dirty="0"/>
          </a:p>
        </p:txBody>
      </p:sp>
      <p:grpSp>
        <p:nvGrpSpPr>
          <p:cNvPr id="28" name="Group 27"/>
          <p:cNvGrpSpPr/>
          <p:nvPr/>
        </p:nvGrpSpPr>
        <p:grpSpPr>
          <a:xfrm>
            <a:off x="937260" y="2034967"/>
            <a:ext cx="6570980" cy="3087370"/>
            <a:chOff x="338667" y="3770630"/>
            <a:chExt cx="6570980" cy="3087370"/>
          </a:xfrm>
        </p:grpSpPr>
        <p:pic>
          <p:nvPicPr>
            <p:cNvPr id="25" name="Picture 24" descr="projection_200_new(1).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667" y="3770630"/>
              <a:ext cx="6570980" cy="3087370"/>
            </a:xfrm>
            <a:prstGeom prst="rect">
              <a:avLst/>
            </a:prstGeom>
          </p:spPr>
        </p:pic>
        <p:pic>
          <p:nvPicPr>
            <p:cNvPr id="27" name="Picture 26" descr="STA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4356" y="4124111"/>
              <a:ext cx="576034" cy="273083"/>
            </a:xfrm>
            <a:prstGeom prst="rect">
              <a:avLst/>
            </a:prstGeom>
          </p:spPr>
        </p:pic>
      </p:grpSp>
      <p:sp>
        <p:nvSpPr>
          <p:cNvPr id="11" name="AutoShape 49"/>
          <p:cNvSpPr>
            <a:spLocks noChangeArrowheads="1"/>
          </p:cNvSpPr>
          <p:nvPr/>
        </p:nvSpPr>
        <p:spPr bwMode="auto">
          <a:xfrm>
            <a:off x="0" y="503593"/>
            <a:ext cx="949325" cy="348570"/>
          </a:xfrm>
          <a:prstGeom prst="curvedRightArrow">
            <a:avLst>
              <a:gd name="adj1" fmla="val 24848"/>
              <a:gd name="adj2" fmla="val 49697"/>
              <a:gd name="adj3" fmla="val 33333"/>
            </a:avLst>
          </a:prstGeom>
          <a:gradFill flip="none" rotWithShape="1">
            <a:gsLst>
              <a:gs pos="0">
                <a:srgbClr val="0000FF"/>
              </a:gs>
              <a:gs pos="100000">
                <a:srgbClr val="FFFFFF"/>
              </a:gs>
            </a:gsLst>
            <a:lin ang="0" scaled="1"/>
            <a:tileRect/>
          </a:gradFill>
          <a:ln w="9525">
            <a:solidFill>
              <a:schemeClr val="tx1"/>
            </a:solidFill>
            <a:miter lim="800000"/>
            <a:headEnd/>
            <a:tailEnd/>
          </a:ln>
          <a:effectLst/>
        </p:spPr>
        <p:txBody>
          <a:bodyPr wrap="none" anchor="ctr"/>
          <a:lstStyle/>
          <a:p>
            <a:pPr>
              <a:defRPr/>
            </a:pPr>
            <a:endParaRPr lang="en-US" dirty="0" smtClean="0">
              <a:effectLst>
                <a:outerShdw blurRad="38100" dist="38100" dir="2700000" algn="tl">
                  <a:srgbClr val="000000">
                    <a:alpha val="43137"/>
                  </a:srgbClr>
                </a:outerShdw>
              </a:effectLst>
              <a:latin typeface="Comic Sans MS" charset="0"/>
            </a:endParaRPr>
          </a:p>
        </p:txBody>
      </p:sp>
      <p:sp>
        <p:nvSpPr>
          <p:cNvPr id="13" name="TextBox 12"/>
          <p:cNvSpPr txBox="1"/>
          <p:nvPr/>
        </p:nvSpPr>
        <p:spPr>
          <a:xfrm>
            <a:off x="935566" y="575732"/>
            <a:ext cx="8174033" cy="1477328"/>
          </a:xfrm>
          <a:prstGeom prst="rect">
            <a:avLst/>
          </a:prstGeom>
          <a:noFill/>
        </p:spPr>
        <p:txBody>
          <a:bodyPr wrap="none" rtlCol="0">
            <a:spAutoFit/>
          </a:bodyPr>
          <a:lstStyle/>
          <a:p>
            <a:r>
              <a:rPr lang="en-US" dirty="0" smtClean="0">
                <a:solidFill>
                  <a:srgbClr val="0000FF"/>
                </a:solidFill>
              </a:rPr>
              <a:t>200 </a:t>
            </a:r>
            <a:r>
              <a:rPr lang="en-US" dirty="0" err="1" smtClean="0">
                <a:solidFill>
                  <a:srgbClr val="0000FF"/>
                </a:solidFill>
              </a:rPr>
              <a:t>GeV</a:t>
            </a:r>
            <a:r>
              <a:rPr lang="en-US" dirty="0" smtClean="0">
                <a:solidFill>
                  <a:srgbClr val="0000FF"/>
                </a:solidFill>
              </a:rPr>
              <a:t>: </a:t>
            </a:r>
          </a:p>
          <a:p>
            <a:pPr marL="285750" indent="-285750">
              <a:buClr>
                <a:srgbClr val="0000FF"/>
              </a:buClr>
              <a:buFont typeface="Wingdings" charset="2"/>
              <a:buChar char="q"/>
            </a:pPr>
            <a:r>
              <a:rPr lang="en-US" dirty="0" smtClean="0"/>
              <a:t>factor 2 increase in luminosity for all mid- and forward observables</a:t>
            </a:r>
          </a:p>
          <a:p>
            <a:pPr>
              <a:buClr>
                <a:srgbClr val="0000FF"/>
              </a:buClr>
            </a:pPr>
            <a:r>
              <a:rPr lang="en-US" dirty="0"/>
              <a:t> </a:t>
            </a:r>
            <a:r>
              <a:rPr lang="en-US" dirty="0" smtClean="0"/>
              <a:t>  to TMDs and Twist-3 </a:t>
            </a:r>
            <a:r>
              <a:rPr lang="en-US" dirty="0" smtClean="0">
                <a:solidFill>
                  <a:srgbClr val="322F31"/>
                </a:solidFill>
              </a:rPr>
              <a:t>observables</a:t>
            </a:r>
          </a:p>
          <a:p>
            <a:pPr marL="285750" indent="-285750">
              <a:buClr>
                <a:srgbClr val="0000FF"/>
              </a:buClr>
              <a:buFont typeface="Wingdings" charset="2"/>
              <a:buChar char="q"/>
            </a:pPr>
            <a:r>
              <a:rPr lang="en-US" dirty="0" smtClean="0">
                <a:solidFill>
                  <a:srgbClr val="322F31"/>
                </a:solidFill>
              </a:rPr>
              <a:t>new </a:t>
            </a:r>
            <a:r>
              <a:rPr lang="en-US" dirty="0" err="1" smtClean="0">
                <a:solidFill>
                  <a:srgbClr val="322F31"/>
                </a:solidFill>
              </a:rPr>
              <a:t>dectector</a:t>
            </a:r>
            <a:r>
              <a:rPr lang="en-US" dirty="0" smtClean="0">
                <a:solidFill>
                  <a:srgbClr val="322F31"/>
                </a:solidFill>
              </a:rPr>
              <a:t> capabilities FMS-</a:t>
            </a:r>
            <a:r>
              <a:rPr lang="en-US" dirty="0" err="1" smtClean="0">
                <a:solidFill>
                  <a:srgbClr val="322F31"/>
                </a:solidFill>
              </a:rPr>
              <a:t>Preshower</a:t>
            </a:r>
            <a:endParaRPr lang="en-US" dirty="0" smtClean="0">
              <a:solidFill>
                <a:srgbClr val="322F31"/>
              </a:solidFill>
            </a:endParaRPr>
          </a:p>
          <a:p>
            <a:pPr>
              <a:buClr>
                <a:srgbClr val="0000FF"/>
              </a:buClr>
            </a:pPr>
            <a:r>
              <a:rPr lang="en-US" dirty="0">
                <a:solidFill>
                  <a:srgbClr val="322F31"/>
                </a:solidFill>
              </a:rPr>
              <a:t> </a:t>
            </a:r>
            <a:r>
              <a:rPr lang="en-US" dirty="0" smtClean="0">
                <a:solidFill>
                  <a:srgbClr val="322F31"/>
                </a:solidFill>
              </a:rPr>
              <a:t>  </a:t>
            </a:r>
            <a:r>
              <a:rPr lang="en-US" dirty="0">
                <a:solidFill>
                  <a:srgbClr val="0000FF"/>
                </a:solidFill>
              </a:rPr>
              <a:t>A</a:t>
            </a:r>
            <a:r>
              <a:rPr lang="en-US" baseline="-25000" dirty="0">
                <a:solidFill>
                  <a:srgbClr val="0000FF"/>
                </a:solidFill>
              </a:rPr>
              <a:t>N</a:t>
            </a:r>
            <a:r>
              <a:rPr lang="en-US" dirty="0">
                <a:solidFill>
                  <a:srgbClr val="0000FF"/>
                </a:solidFill>
              </a:rPr>
              <a:t> direct photon </a:t>
            </a:r>
            <a:r>
              <a:rPr lang="en-US" dirty="0">
                <a:solidFill>
                  <a:srgbClr val="0000FF"/>
                </a:solidFill>
                <a:sym typeface="Wingdings"/>
              </a:rPr>
              <a:t> </a:t>
            </a:r>
            <a:r>
              <a:rPr lang="en-US" dirty="0" err="1">
                <a:solidFill>
                  <a:srgbClr val="0000FF"/>
                </a:solidFill>
                <a:sym typeface="Wingdings"/>
              </a:rPr>
              <a:t>Sivers</a:t>
            </a:r>
            <a:r>
              <a:rPr lang="en-US" dirty="0">
                <a:solidFill>
                  <a:srgbClr val="0000FF"/>
                </a:solidFill>
                <a:sym typeface="Wingdings"/>
              </a:rPr>
              <a:t> </a:t>
            </a:r>
            <a:r>
              <a:rPr lang="en-US" dirty="0" err="1">
                <a:solidFill>
                  <a:srgbClr val="0000FF"/>
                </a:solidFill>
                <a:sym typeface="Wingdings"/>
              </a:rPr>
              <a:t>fct</a:t>
            </a:r>
            <a:r>
              <a:rPr lang="en-US" dirty="0" smtClean="0">
                <a:solidFill>
                  <a:srgbClr val="0000FF"/>
                </a:solidFill>
                <a:sym typeface="Wingdings"/>
              </a:rPr>
              <a:t>.</a:t>
            </a:r>
            <a:endParaRPr lang="en-US" dirty="0">
              <a:solidFill>
                <a:srgbClr val="0000FF"/>
              </a:solidFill>
            </a:endParaRPr>
          </a:p>
        </p:txBody>
      </p:sp>
      <p:sp>
        <p:nvSpPr>
          <p:cNvPr id="14" name="AutoShape 49"/>
          <p:cNvSpPr>
            <a:spLocks noChangeArrowheads="1"/>
          </p:cNvSpPr>
          <p:nvPr/>
        </p:nvSpPr>
        <p:spPr bwMode="auto">
          <a:xfrm>
            <a:off x="34401" y="5048077"/>
            <a:ext cx="949325" cy="348570"/>
          </a:xfrm>
          <a:prstGeom prst="curvedRightArrow">
            <a:avLst>
              <a:gd name="adj1" fmla="val 24848"/>
              <a:gd name="adj2" fmla="val 49697"/>
              <a:gd name="adj3" fmla="val 33333"/>
            </a:avLst>
          </a:prstGeom>
          <a:gradFill flip="none" rotWithShape="1">
            <a:gsLst>
              <a:gs pos="0">
                <a:srgbClr val="0000FF"/>
              </a:gs>
              <a:gs pos="100000">
                <a:srgbClr val="FFFFFF"/>
              </a:gs>
            </a:gsLst>
            <a:lin ang="0" scaled="1"/>
            <a:tileRect/>
          </a:gradFill>
          <a:ln w="9525">
            <a:solidFill>
              <a:schemeClr val="tx1"/>
            </a:solidFill>
            <a:miter lim="800000"/>
            <a:headEnd/>
            <a:tailEnd/>
          </a:ln>
          <a:effectLst/>
        </p:spPr>
        <p:txBody>
          <a:bodyPr wrap="none" anchor="ctr"/>
          <a:lstStyle/>
          <a:p>
            <a:pPr>
              <a:defRPr/>
            </a:pPr>
            <a:endParaRPr lang="en-US" dirty="0" smtClean="0">
              <a:effectLst>
                <a:outerShdw blurRad="38100" dist="38100" dir="2700000" algn="tl">
                  <a:srgbClr val="000000">
                    <a:alpha val="43137"/>
                  </a:srgbClr>
                </a:outerShdw>
              </a:effectLst>
              <a:latin typeface="Comic Sans MS" charset="0"/>
            </a:endParaRPr>
          </a:p>
        </p:txBody>
      </p:sp>
      <p:sp>
        <p:nvSpPr>
          <p:cNvPr id="15" name="TextBox 14"/>
          <p:cNvSpPr txBox="1"/>
          <p:nvPr/>
        </p:nvSpPr>
        <p:spPr>
          <a:xfrm>
            <a:off x="969967" y="5120216"/>
            <a:ext cx="8315097" cy="923330"/>
          </a:xfrm>
          <a:prstGeom prst="rect">
            <a:avLst/>
          </a:prstGeom>
          <a:noFill/>
        </p:spPr>
        <p:txBody>
          <a:bodyPr wrap="none" rtlCol="0">
            <a:spAutoFit/>
          </a:bodyPr>
          <a:lstStyle/>
          <a:p>
            <a:r>
              <a:rPr lang="en-US" dirty="0">
                <a:solidFill>
                  <a:srgbClr val="0000FF"/>
                </a:solidFill>
              </a:rPr>
              <a:t>5</a:t>
            </a:r>
            <a:r>
              <a:rPr lang="en-US" dirty="0" smtClean="0">
                <a:solidFill>
                  <a:srgbClr val="0000FF"/>
                </a:solidFill>
              </a:rPr>
              <a:t>00 </a:t>
            </a:r>
            <a:r>
              <a:rPr lang="en-US" dirty="0" err="1" smtClean="0">
                <a:solidFill>
                  <a:srgbClr val="0000FF"/>
                </a:solidFill>
              </a:rPr>
              <a:t>GeV</a:t>
            </a:r>
            <a:r>
              <a:rPr lang="en-US" dirty="0" smtClean="0">
                <a:solidFill>
                  <a:srgbClr val="0000FF"/>
                </a:solidFill>
              </a:rPr>
              <a:t>: </a:t>
            </a:r>
          </a:p>
          <a:p>
            <a:pPr marL="285750" indent="-285750">
              <a:buClr>
                <a:srgbClr val="0000FF"/>
              </a:buClr>
              <a:buFont typeface="Wingdings" charset="2"/>
              <a:buChar char="q"/>
            </a:pPr>
            <a:r>
              <a:rPr lang="en-US" dirty="0" smtClean="0"/>
              <a:t>factor 13 increase in luminosity for all mid- and forward observables</a:t>
            </a:r>
          </a:p>
          <a:p>
            <a:pPr>
              <a:buClr>
                <a:srgbClr val="0000FF"/>
              </a:buClr>
            </a:pPr>
            <a:r>
              <a:rPr lang="en-US" dirty="0"/>
              <a:t> </a:t>
            </a:r>
            <a:r>
              <a:rPr lang="en-US" dirty="0" smtClean="0"/>
              <a:t>  to TMDs and Twist-3 </a:t>
            </a:r>
            <a:r>
              <a:rPr lang="en-US" dirty="0" smtClean="0">
                <a:solidFill>
                  <a:srgbClr val="322F31"/>
                </a:solidFill>
              </a:rPr>
              <a:t>observables</a:t>
            </a:r>
          </a:p>
        </p:txBody>
      </p:sp>
    </p:spTree>
    <p:extLst>
      <p:ext uri="{BB962C8B-B14F-4D97-AF65-F5344CB8AC3E}">
        <p14:creationId xmlns:p14="http://schemas.microsoft.com/office/powerpoint/2010/main" val="1848383694"/>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lstStyle/>
          <a:p>
            <a:r>
              <a:rPr lang="en-US" sz="2600" dirty="0" smtClean="0"/>
              <a:t>The famous sign change of the </a:t>
            </a:r>
            <a:r>
              <a:rPr lang="en-US" sz="2600" dirty="0" err="1" smtClean="0"/>
              <a:t>Sivers</a:t>
            </a:r>
            <a:r>
              <a:rPr lang="en-US" sz="2600" dirty="0" smtClean="0"/>
              <a:t> </a:t>
            </a:r>
            <a:r>
              <a:rPr lang="en-US" sz="2600" dirty="0" err="1" smtClean="0"/>
              <a:t>fct</a:t>
            </a:r>
            <a:r>
              <a:rPr lang="en-US" sz="2600" dirty="0" smtClean="0"/>
              <a:t>.</a:t>
            </a:r>
            <a:endParaRPr lang="en-US" sz="2600" dirty="0"/>
          </a:p>
        </p:txBody>
      </p:sp>
      <p:sp>
        <p:nvSpPr>
          <p:cNvPr id="23556" name="Slide Number Placeholder 8"/>
          <p:cNvSpPr>
            <a:spLocks noGrp="1"/>
          </p:cNvSpPr>
          <p:nvPr>
            <p:ph type="sldNum" sz="quarter" idx="12"/>
          </p:nvPr>
        </p:nvSpPr>
        <p:spPr/>
        <p:txBody>
          <a:bodyPr/>
          <a:lstStyle/>
          <a:p>
            <a:fld id="{93370F47-C6DD-A04E-B29D-1DE275AF3522}" type="slidenum">
              <a:rPr lang="en-US" smtClean="0"/>
              <a:pPr/>
              <a:t>21</a:t>
            </a:fld>
            <a:endParaRPr lang="en-US"/>
          </a:p>
        </p:txBody>
      </p:sp>
      <p:sp>
        <p:nvSpPr>
          <p:cNvPr id="32" name="Text Box 4"/>
          <p:cNvSpPr txBox="1">
            <a:spLocks noChangeArrowheads="1"/>
          </p:cNvSpPr>
          <p:nvPr/>
        </p:nvSpPr>
        <p:spPr bwMode="auto">
          <a:xfrm>
            <a:off x="2285509" y="1458173"/>
            <a:ext cx="1829347" cy="923330"/>
          </a:xfrm>
          <a:prstGeom prst="rect">
            <a:avLst/>
          </a:prstGeom>
          <a:noFill/>
          <a:ln w="28575">
            <a:solidFill>
              <a:srgbClr val="FFFFFF"/>
            </a:solidFill>
            <a:miter lim="800000"/>
            <a:headEnd/>
            <a:tailEnd/>
          </a:ln>
          <a:effectLst>
            <a:glow rad="101600">
              <a:srgbClr val="0000FF">
                <a:alpha val="75000"/>
              </a:srgbClr>
            </a:glow>
          </a:effectLst>
        </p:spPr>
        <p:txBody>
          <a:bodyPr wrap="none">
            <a:prstTxWarp prst="textNoShape">
              <a:avLst/>
            </a:prstTxWarp>
            <a:spAutoFit/>
          </a:bodyPr>
          <a:lstStyle/>
          <a:p>
            <a:pPr algn="ctr" eaLnBrk="0" hangingPunct="0"/>
            <a:r>
              <a:rPr lang="en-US" b="1" dirty="0">
                <a:solidFill>
                  <a:srgbClr val="0000FF"/>
                </a:solidFill>
                <a:latin typeface="Comic Sans MS"/>
                <a:cs typeface="Comic Sans MS"/>
              </a:rPr>
              <a:t>DIS: </a:t>
            </a:r>
            <a:endParaRPr lang="en-US" b="1" dirty="0" smtClean="0">
              <a:solidFill>
                <a:srgbClr val="0000FF"/>
              </a:solidFill>
              <a:latin typeface="Comic Sans MS"/>
              <a:cs typeface="Comic Sans MS"/>
            </a:endParaRPr>
          </a:p>
          <a:p>
            <a:pPr algn="ctr" eaLnBrk="0" hangingPunct="0"/>
            <a:r>
              <a:rPr lang="en-US" dirty="0" err="1" smtClean="0">
                <a:solidFill>
                  <a:srgbClr val="0000FF"/>
                </a:solidFill>
                <a:latin typeface="Symbol" charset="2"/>
                <a:cs typeface="Symbol" charset="2"/>
              </a:rPr>
              <a:t>g</a:t>
            </a:r>
            <a:r>
              <a:rPr lang="en-US" dirty="0" err="1" smtClean="0">
                <a:solidFill>
                  <a:srgbClr val="0000FF"/>
                </a:solidFill>
                <a:latin typeface="Comic Sans MS"/>
                <a:cs typeface="Comic Sans MS"/>
              </a:rPr>
              <a:t>q</a:t>
            </a:r>
            <a:r>
              <a:rPr lang="en-US" dirty="0" smtClean="0">
                <a:solidFill>
                  <a:srgbClr val="0000FF"/>
                </a:solidFill>
                <a:latin typeface="Comic Sans MS"/>
                <a:cs typeface="Comic Sans MS"/>
              </a:rPr>
              <a:t>-scattering</a:t>
            </a:r>
            <a:endParaRPr lang="en-US" b="1" dirty="0" smtClean="0">
              <a:solidFill>
                <a:srgbClr val="0000FF"/>
              </a:solidFill>
              <a:latin typeface="Comic Sans MS"/>
              <a:cs typeface="Comic Sans MS"/>
            </a:endParaRPr>
          </a:p>
          <a:p>
            <a:pPr algn="ctr" eaLnBrk="0" hangingPunct="0"/>
            <a:r>
              <a:rPr lang="en-US" b="1" dirty="0" smtClean="0">
                <a:solidFill>
                  <a:srgbClr val="0000FF"/>
                </a:solidFill>
                <a:latin typeface="Comic Sans MS"/>
                <a:cs typeface="Comic Sans MS"/>
              </a:rPr>
              <a:t>attractive</a:t>
            </a:r>
            <a:r>
              <a:rPr lang="en-US" dirty="0">
                <a:solidFill>
                  <a:srgbClr val="0000FF"/>
                </a:solidFill>
                <a:latin typeface="Comic Sans MS"/>
                <a:cs typeface="Comic Sans MS"/>
              </a:rPr>
              <a:t> </a:t>
            </a:r>
            <a:r>
              <a:rPr lang="en-US" b="1" dirty="0" smtClean="0">
                <a:solidFill>
                  <a:srgbClr val="0000FF"/>
                </a:solidFill>
                <a:latin typeface="Comic Sans MS"/>
                <a:cs typeface="Comic Sans MS"/>
              </a:rPr>
              <a:t>FSI</a:t>
            </a:r>
            <a:endParaRPr lang="en-US" b="1" dirty="0">
              <a:solidFill>
                <a:srgbClr val="0000FF"/>
              </a:solidFill>
              <a:latin typeface="Comic Sans MS"/>
              <a:cs typeface="Comic Sans MS"/>
            </a:endParaRPr>
          </a:p>
        </p:txBody>
      </p:sp>
      <p:sp>
        <p:nvSpPr>
          <p:cNvPr id="33" name="Text Box 5"/>
          <p:cNvSpPr txBox="1">
            <a:spLocks noChangeArrowheads="1"/>
          </p:cNvSpPr>
          <p:nvPr/>
        </p:nvSpPr>
        <p:spPr bwMode="auto">
          <a:xfrm>
            <a:off x="5073537" y="1519728"/>
            <a:ext cx="1794782" cy="830997"/>
          </a:xfrm>
          <a:prstGeom prst="rect">
            <a:avLst/>
          </a:prstGeom>
          <a:noFill/>
          <a:ln w="28575">
            <a:solidFill>
              <a:srgbClr val="FFFFFF"/>
            </a:solidFill>
            <a:miter lim="800000"/>
            <a:headEnd/>
            <a:tailEnd/>
          </a:ln>
          <a:effectLst>
            <a:glow rad="101600">
              <a:srgbClr val="0000FF">
                <a:alpha val="75000"/>
              </a:srgbClr>
            </a:glow>
          </a:effectLst>
        </p:spPr>
        <p:txBody>
          <a:bodyPr wrap="none">
            <a:prstTxWarp prst="textNoShape">
              <a:avLst/>
            </a:prstTxWarp>
            <a:spAutoFit/>
          </a:bodyPr>
          <a:lstStyle/>
          <a:p>
            <a:pPr algn="ctr" eaLnBrk="0" hangingPunct="0"/>
            <a:r>
              <a:rPr lang="en-US" sz="1600" b="1" dirty="0" err="1" smtClean="0">
                <a:solidFill>
                  <a:srgbClr val="0000FF"/>
                </a:solidFill>
                <a:latin typeface="Comic Sans MS"/>
                <a:cs typeface="Comic Sans MS"/>
              </a:rPr>
              <a:t>pp</a:t>
            </a:r>
            <a:r>
              <a:rPr lang="en-US" sz="1600" b="1" dirty="0" smtClean="0">
                <a:solidFill>
                  <a:srgbClr val="0000FF"/>
                </a:solidFill>
                <a:latin typeface="Comic Sans MS"/>
                <a:cs typeface="Comic Sans MS"/>
              </a:rPr>
              <a:t>: </a:t>
            </a:r>
          </a:p>
          <a:p>
            <a:pPr algn="ctr" eaLnBrk="0" hangingPunct="0"/>
            <a:r>
              <a:rPr lang="en-US" sz="1600" dirty="0" err="1" smtClean="0">
                <a:solidFill>
                  <a:srgbClr val="0000FF"/>
                </a:solidFill>
                <a:latin typeface="Comic Sans MS"/>
                <a:cs typeface="Comic Sans MS"/>
              </a:rPr>
              <a:t>qqbar-anhilation</a:t>
            </a:r>
            <a:endParaRPr lang="en-US" sz="1600" b="1" dirty="0" smtClean="0">
              <a:solidFill>
                <a:srgbClr val="0000FF"/>
              </a:solidFill>
              <a:latin typeface="Comic Sans MS"/>
              <a:cs typeface="Comic Sans MS"/>
            </a:endParaRPr>
          </a:p>
          <a:p>
            <a:pPr algn="ctr" eaLnBrk="0" hangingPunct="0"/>
            <a:r>
              <a:rPr lang="en-US" sz="1600" b="1" dirty="0" smtClean="0">
                <a:solidFill>
                  <a:srgbClr val="0000FF"/>
                </a:solidFill>
                <a:latin typeface="Comic Sans MS"/>
                <a:cs typeface="Comic Sans MS"/>
              </a:rPr>
              <a:t>repulsive</a:t>
            </a:r>
            <a:r>
              <a:rPr lang="en-US" sz="1600" dirty="0">
                <a:solidFill>
                  <a:srgbClr val="0000FF"/>
                </a:solidFill>
                <a:latin typeface="Comic Sans MS"/>
                <a:cs typeface="Comic Sans MS"/>
              </a:rPr>
              <a:t> </a:t>
            </a:r>
            <a:r>
              <a:rPr lang="en-US" sz="1600" b="1" dirty="0" smtClean="0">
                <a:solidFill>
                  <a:srgbClr val="0000FF"/>
                </a:solidFill>
                <a:latin typeface="Comic Sans MS"/>
                <a:cs typeface="Comic Sans MS"/>
              </a:rPr>
              <a:t>ISI</a:t>
            </a:r>
            <a:endParaRPr lang="en-US" sz="1600" b="1" dirty="0">
              <a:solidFill>
                <a:srgbClr val="0000FF"/>
              </a:solidFill>
              <a:latin typeface="Comic Sans MS"/>
              <a:cs typeface="Comic Sans MS"/>
            </a:endParaRPr>
          </a:p>
        </p:txBody>
      </p:sp>
      <p:sp>
        <p:nvSpPr>
          <p:cNvPr id="34" name="Text Box 6"/>
          <p:cNvSpPr txBox="1">
            <a:spLocks noChangeArrowheads="1"/>
          </p:cNvSpPr>
          <p:nvPr/>
        </p:nvSpPr>
        <p:spPr bwMode="auto">
          <a:xfrm>
            <a:off x="715414" y="1687049"/>
            <a:ext cx="1000394" cy="461665"/>
          </a:xfrm>
          <a:prstGeom prst="rect">
            <a:avLst/>
          </a:prstGeom>
          <a:noFill/>
          <a:ln w="9525">
            <a:noFill/>
            <a:miter lim="800000"/>
            <a:headEnd/>
            <a:tailEnd/>
          </a:ln>
        </p:spPr>
        <p:txBody>
          <a:bodyPr wrap="none">
            <a:prstTxWarp prst="textNoShape">
              <a:avLst/>
            </a:prstTxWarp>
            <a:spAutoFit/>
          </a:bodyPr>
          <a:lstStyle/>
          <a:p>
            <a:pPr eaLnBrk="0" hangingPunct="0"/>
            <a:r>
              <a:rPr lang="en-US" sz="2400" b="1" dirty="0" smtClean="0">
                <a:solidFill>
                  <a:srgbClr val="CD1416"/>
                </a:solidFill>
                <a:latin typeface="Comic Sans MS"/>
                <a:cs typeface="Comic Sans MS"/>
              </a:rPr>
              <a:t>Q</a:t>
            </a:r>
            <a:r>
              <a:rPr lang="en-US" sz="2400" b="1" dirty="0" smtClean="0">
                <a:solidFill>
                  <a:srgbClr val="0B9E08"/>
                </a:solidFill>
                <a:latin typeface="Comic Sans MS"/>
                <a:cs typeface="Comic Sans MS"/>
              </a:rPr>
              <a:t>C</a:t>
            </a:r>
            <a:r>
              <a:rPr lang="en-US" sz="2400" b="1" dirty="0" smtClean="0">
                <a:solidFill>
                  <a:srgbClr val="2130C9"/>
                </a:solidFill>
                <a:latin typeface="Comic Sans MS"/>
                <a:cs typeface="Comic Sans MS"/>
              </a:rPr>
              <a:t>D</a:t>
            </a:r>
            <a:r>
              <a:rPr lang="en-US" sz="2400" b="1" dirty="0">
                <a:solidFill>
                  <a:srgbClr val="CD1416"/>
                </a:solidFill>
                <a:latin typeface="Comic Sans MS"/>
                <a:cs typeface="Comic Sans MS"/>
              </a:rPr>
              <a:t>:</a:t>
            </a:r>
            <a:endParaRPr lang="en-US" sz="2400" b="1" dirty="0">
              <a:solidFill>
                <a:srgbClr val="E63F29"/>
              </a:solidFill>
              <a:latin typeface="Comic Sans MS"/>
              <a:cs typeface="Comic Sans MS"/>
            </a:endParaRPr>
          </a:p>
        </p:txBody>
      </p:sp>
      <p:pic>
        <p:nvPicPr>
          <p:cNvPr id="35" name="Picture 7"/>
          <p:cNvPicPr>
            <a:picLocks noChangeAspect="1" noChangeArrowheads="1"/>
          </p:cNvPicPr>
          <p:nvPr/>
        </p:nvPicPr>
        <p:blipFill>
          <a:blip r:embed="rId2"/>
          <a:srcRect/>
          <a:stretch>
            <a:fillRect/>
          </a:stretch>
        </p:blipFill>
        <p:spPr bwMode="auto">
          <a:xfrm>
            <a:off x="1946128" y="2392852"/>
            <a:ext cx="5223510" cy="1440180"/>
          </a:xfrm>
          <a:prstGeom prst="rect">
            <a:avLst/>
          </a:prstGeom>
          <a:noFill/>
          <a:ln w="9525">
            <a:noFill/>
            <a:miter lim="800000"/>
            <a:headEnd/>
            <a:tailEnd/>
          </a:ln>
        </p:spPr>
      </p:pic>
      <p:sp>
        <p:nvSpPr>
          <p:cNvPr id="37" name="TextBox 36"/>
          <p:cNvSpPr txBox="1"/>
          <p:nvPr/>
        </p:nvSpPr>
        <p:spPr>
          <a:xfrm>
            <a:off x="1749512" y="3832406"/>
            <a:ext cx="5409579" cy="461665"/>
          </a:xfrm>
          <a:prstGeom prst="rect">
            <a:avLst/>
          </a:prstGeom>
          <a:noFill/>
          <a:ln>
            <a:solidFill>
              <a:schemeClr val="tx1"/>
            </a:solidFill>
          </a:ln>
          <a:effectLst>
            <a:glow rad="101600">
              <a:srgbClr val="0000FF">
                <a:alpha val="75000"/>
              </a:srgbClr>
            </a:glow>
          </a:effectLst>
          <a:scene3d>
            <a:camera prst="orthographicFront"/>
            <a:lightRig rig="threePt" dir="t"/>
          </a:scene3d>
          <a:sp3d>
            <a:bevelT w="114300" prst="artDeco"/>
            <a:bevelB w="114300" prst="artDeco"/>
          </a:sp3d>
        </p:spPr>
        <p:txBody>
          <a:bodyPr wrap="none" rtlCol="0">
            <a:spAutoFit/>
          </a:bodyPr>
          <a:lstStyle/>
          <a:p>
            <a:r>
              <a:rPr lang="en-US" b="1" dirty="0" err="1" smtClean="0">
                <a:latin typeface="Comic Sans MS"/>
                <a:cs typeface="Comic Sans MS"/>
              </a:rPr>
              <a:t>Sivers</a:t>
            </a:r>
            <a:r>
              <a:rPr lang="en-US" b="1" baseline="-25000" dirty="0" err="1" smtClean="0">
                <a:latin typeface="Comic Sans MS"/>
                <a:cs typeface="Comic Sans MS"/>
              </a:rPr>
              <a:t>DIS</a:t>
            </a:r>
            <a:r>
              <a:rPr lang="en-US" b="1" dirty="0" smtClean="0">
                <a:latin typeface="Comic Sans MS"/>
                <a:cs typeface="Comic Sans MS"/>
              </a:rPr>
              <a:t> = </a:t>
            </a:r>
            <a:r>
              <a:rPr lang="en-US" sz="2400" b="1" dirty="0" smtClean="0">
                <a:solidFill>
                  <a:srgbClr val="FF0000"/>
                </a:solidFill>
                <a:latin typeface="Comic Sans MS"/>
                <a:cs typeface="Comic Sans MS"/>
              </a:rPr>
              <a:t>-</a:t>
            </a:r>
            <a:r>
              <a:rPr lang="en-US" dirty="0">
                <a:latin typeface="Comic Sans MS"/>
                <a:cs typeface="Comic Sans MS"/>
              </a:rPr>
              <a:t> </a:t>
            </a:r>
            <a:r>
              <a:rPr lang="en-US" dirty="0" smtClean="0">
                <a:latin typeface="Comic Sans MS"/>
                <a:cs typeface="Comic Sans MS"/>
              </a:rPr>
              <a:t>(</a:t>
            </a:r>
            <a:r>
              <a:rPr lang="en-US" b="1" dirty="0" err="1" smtClean="0">
                <a:latin typeface="Comic Sans MS"/>
                <a:cs typeface="Comic Sans MS"/>
              </a:rPr>
              <a:t>Sivers</a:t>
            </a:r>
            <a:r>
              <a:rPr lang="en-US" b="1" baseline="-25000" dirty="0" err="1" smtClean="0">
                <a:latin typeface="Comic Sans MS"/>
                <a:cs typeface="Comic Sans MS"/>
              </a:rPr>
              <a:t>DY</a:t>
            </a:r>
            <a:r>
              <a:rPr lang="en-US" b="1" baseline="-25000" dirty="0" smtClean="0">
                <a:latin typeface="Comic Sans MS"/>
                <a:cs typeface="Comic Sans MS"/>
              </a:rPr>
              <a:t> </a:t>
            </a:r>
            <a:r>
              <a:rPr lang="en-US" dirty="0" smtClean="0">
                <a:latin typeface="Comic Sans MS"/>
                <a:cs typeface="Comic Sans MS"/>
              </a:rPr>
              <a:t>or</a:t>
            </a:r>
            <a:r>
              <a:rPr lang="en-US" b="1" dirty="0" smtClean="0">
                <a:latin typeface="Comic Sans MS"/>
                <a:cs typeface="Comic Sans MS"/>
              </a:rPr>
              <a:t> </a:t>
            </a:r>
            <a:r>
              <a:rPr lang="en-US" b="1" dirty="0" err="1" smtClean="0">
                <a:latin typeface="Comic Sans MS"/>
                <a:cs typeface="Comic Sans MS"/>
              </a:rPr>
              <a:t>Sivers</a:t>
            </a:r>
            <a:r>
              <a:rPr lang="en-US" b="1" baseline="-25000" dirty="0" err="1" smtClean="0">
                <a:latin typeface="Comic Sans MS"/>
                <a:cs typeface="Comic Sans MS"/>
              </a:rPr>
              <a:t>W</a:t>
            </a:r>
            <a:r>
              <a:rPr lang="en-US" b="1" baseline="-25000" dirty="0" smtClean="0">
                <a:latin typeface="Comic Sans MS"/>
                <a:cs typeface="Comic Sans MS"/>
              </a:rPr>
              <a:t> </a:t>
            </a:r>
            <a:r>
              <a:rPr lang="en-US" b="1" dirty="0" smtClean="0">
                <a:latin typeface="Comic Sans MS"/>
                <a:cs typeface="Comic Sans MS"/>
              </a:rPr>
              <a:t>or </a:t>
            </a:r>
            <a:r>
              <a:rPr lang="en-US" dirty="0" smtClean="0">
                <a:latin typeface="Comic Sans MS"/>
                <a:cs typeface="Comic Sans MS"/>
              </a:rPr>
              <a:t>Sivers</a:t>
            </a:r>
            <a:r>
              <a:rPr lang="en-US" baseline="-25000" dirty="0" smtClean="0">
                <a:latin typeface="Comic Sans MS"/>
                <a:cs typeface="Comic Sans MS"/>
              </a:rPr>
              <a:t>Z0</a:t>
            </a:r>
            <a:r>
              <a:rPr lang="en-US" dirty="0" smtClean="0">
                <a:latin typeface="Comic Sans MS"/>
                <a:cs typeface="Comic Sans MS"/>
              </a:rPr>
              <a:t>)</a:t>
            </a:r>
            <a:r>
              <a:rPr lang="en-US" baseline="-25000" dirty="0" smtClean="0">
                <a:latin typeface="Comic Sans MS"/>
                <a:cs typeface="Comic Sans MS"/>
              </a:rPr>
              <a:t> </a:t>
            </a:r>
            <a:endParaRPr lang="en-US" b="1" baseline="-25000" dirty="0">
              <a:latin typeface="Comic Sans MS"/>
              <a:cs typeface="Comic Sans MS"/>
            </a:endParaRPr>
          </a:p>
        </p:txBody>
      </p:sp>
      <p:sp>
        <p:nvSpPr>
          <p:cNvPr id="42" name="TextBox 41"/>
          <p:cNvSpPr txBox="1"/>
          <p:nvPr/>
        </p:nvSpPr>
        <p:spPr>
          <a:xfrm>
            <a:off x="399521" y="762000"/>
            <a:ext cx="8322733" cy="646331"/>
          </a:xfrm>
          <a:prstGeom prst="rect">
            <a:avLst/>
          </a:prstGeom>
          <a:noFill/>
        </p:spPr>
        <p:txBody>
          <a:bodyPr wrap="square" rtlCol="0">
            <a:spAutoFit/>
          </a:bodyPr>
          <a:lstStyle/>
          <a:p>
            <a:pPr algn="ctr"/>
            <a:r>
              <a:rPr lang="en-US" b="1" dirty="0" smtClean="0">
                <a:solidFill>
                  <a:srgbClr val="0000FF"/>
                </a:solidFill>
                <a:latin typeface="Comic Sans MS"/>
                <a:cs typeface="Comic Sans MS"/>
              </a:rPr>
              <a:t>critical test for our understanding of TMD’s and TMD factorization</a:t>
            </a:r>
          </a:p>
          <a:p>
            <a:pPr algn="ctr"/>
            <a:r>
              <a:rPr lang="en-US" dirty="0" smtClean="0">
                <a:solidFill>
                  <a:srgbClr val="FF00FF"/>
                </a:solidFill>
                <a:latin typeface="Comic Sans MS"/>
                <a:cs typeface="Comic Sans MS"/>
              </a:rPr>
              <a:t>Twist-3 formalism predicts the same</a:t>
            </a:r>
            <a:endParaRPr lang="en-US" b="1" dirty="0" smtClean="0">
              <a:solidFill>
                <a:srgbClr val="FF00FF"/>
              </a:solidFill>
              <a:latin typeface="Comic Sans MS"/>
              <a:cs typeface="Comic Sans MS"/>
            </a:endParaRPr>
          </a:p>
        </p:txBody>
      </p:sp>
      <p:sp>
        <p:nvSpPr>
          <p:cNvPr id="6" name="Date Placeholder 5"/>
          <p:cNvSpPr>
            <a:spLocks noGrp="1"/>
          </p:cNvSpPr>
          <p:nvPr>
            <p:ph type="dt" sz="half" idx="10"/>
          </p:nvPr>
        </p:nvSpPr>
        <p:spPr/>
        <p:txBody>
          <a:bodyPr/>
          <a:lstStyle/>
          <a:p>
            <a:r>
              <a:rPr lang="en-US" smtClean="0"/>
              <a:t>E.C. Aschenauer</a:t>
            </a:r>
            <a:endParaRPr lang="en-US"/>
          </a:p>
        </p:txBody>
      </p:sp>
      <p:sp>
        <p:nvSpPr>
          <p:cNvPr id="8" name="Footer Placeholder 7"/>
          <p:cNvSpPr>
            <a:spLocks noGrp="1"/>
          </p:cNvSpPr>
          <p:nvPr>
            <p:ph type="ftr" sz="quarter" idx="11"/>
          </p:nvPr>
        </p:nvSpPr>
        <p:spPr/>
        <p:txBody>
          <a:bodyPr/>
          <a:lstStyle/>
          <a:p>
            <a:r>
              <a:rPr lang="cs-CZ" smtClean="0"/>
              <a:t>RHIC PAC, June  2014</a:t>
            </a:r>
            <a:endParaRPr lang="en-US"/>
          </a:p>
        </p:txBody>
      </p:sp>
      <p:sp>
        <p:nvSpPr>
          <p:cNvPr id="38" name="AutoShape 49"/>
          <p:cNvSpPr>
            <a:spLocks noChangeArrowheads="1"/>
          </p:cNvSpPr>
          <p:nvPr/>
        </p:nvSpPr>
        <p:spPr bwMode="auto">
          <a:xfrm>
            <a:off x="191867" y="5879927"/>
            <a:ext cx="949325" cy="348570"/>
          </a:xfrm>
          <a:prstGeom prst="curvedRightArrow">
            <a:avLst>
              <a:gd name="adj1" fmla="val 24848"/>
              <a:gd name="adj2" fmla="val 49697"/>
              <a:gd name="adj3" fmla="val 33333"/>
            </a:avLst>
          </a:prstGeom>
          <a:gradFill flip="none" rotWithShape="1">
            <a:gsLst>
              <a:gs pos="0">
                <a:srgbClr val="0000FF"/>
              </a:gs>
              <a:gs pos="100000">
                <a:srgbClr val="FFFFFF"/>
              </a:gs>
            </a:gsLst>
            <a:lin ang="0" scaled="1"/>
            <a:tileRect/>
          </a:gradFill>
          <a:ln w="9525">
            <a:solidFill>
              <a:schemeClr val="tx1"/>
            </a:solidFill>
            <a:miter lim="800000"/>
            <a:headEnd/>
            <a:tailEnd/>
          </a:ln>
          <a:effectLst/>
        </p:spPr>
        <p:txBody>
          <a:bodyPr wrap="none" anchor="ctr"/>
          <a:lstStyle/>
          <a:p>
            <a:pPr>
              <a:defRPr/>
            </a:pPr>
            <a:endParaRPr lang="en-US" dirty="0" smtClean="0">
              <a:effectLst>
                <a:outerShdw blurRad="38100" dist="38100" dir="2700000" algn="tl">
                  <a:srgbClr val="000000">
                    <a:alpha val="43137"/>
                  </a:srgbClr>
                </a:outerShdw>
              </a:effectLst>
              <a:latin typeface="Comic Sans MS" charset="0"/>
            </a:endParaRPr>
          </a:p>
        </p:txBody>
      </p:sp>
      <p:sp>
        <p:nvSpPr>
          <p:cNvPr id="9" name="TextBox 8"/>
          <p:cNvSpPr txBox="1"/>
          <p:nvPr/>
        </p:nvSpPr>
        <p:spPr>
          <a:xfrm>
            <a:off x="1527693" y="5587077"/>
            <a:ext cx="6319158" cy="830997"/>
          </a:xfrm>
          <a:prstGeom prst="rect">
            <a:avLst/>
          </a:prstGeom>
          <a:noFill/>
        </p:spPr>
        <p:txBody>
          <a:bodyPr wrap="none" rtlCol="0">
            <a:spAutoFit/>
          </a:bodyPr>
          <a:lstStyle/>
          <a:p>
            <a:pPr algn="ctr"/>
            <a:r>
              <a:rPr lang="en-US" sz="2400" dirty="0">
                <a:solidFill>
                  <a:srgbClr val="0000FF"/>
                </a:solidFill>
              </a:rPr>
              <a:t>A</a:t>
            </a:r>
            <a:r>
              <a:rPr lang="en-US" sz="2400" dirty="0" smtClean="0">
                <a:solidFill>
                  <a:srgbClr val="0000FF"/>
                </a:solidFill>
              </a:rPr>
              <a:t>ll three observables can be attacked in </a:t>
            </a:r>
          </a:p>
          <a:p>
            <a:pPr algn="ctr"/>
            <a:r>
              <a:rPr lang="en-US" sz="2400" dirty="0" smtClean="0">
                <a:solidFill>
                  <a:srgbClr val="FF00FF"/>
                </a:solidFill>
              </a:rPr>
              <a:t>one</a:t>
            </a:r>
            <a:r>
              <a:rPr lang="en-US" sz="2400" dirty="0" smtClean="0">
                <a:solidFill>
                  <a:srgbClr val="0000FF"/>
                </a:solidFill>
              </a:rPr>
              <a:t> 500 </a:t>
            </a:r>
            <a:r>
              <a:rPr lang="en-US" sz="2400" dirty="0" err="1" smtClean="0">
                <a:solidFill>
                  <a:srgbClr val="0000FF"/>
                </a:solidFill>
              </a:rPr>
              <a:t>GeV</a:t>
            </a:r>
            <a:r>
              <a:rPr lang="en-US" sz="2400" dirty="0" smtClean="0">
                <a:solidFill>
                  <a:srgbClr val="0000FF"/>
                </a:solidFill>
              </a:rPr>
              <a:t> Run by STAR</a:t>
            </a:r>
          </a:p>
        </p:txBody>
      </p:sp>
      <p:sp>
        <p:nvSpPr>
          <p:cNvPr id="10" name="TextBox 9"/>
          <p:cNvSpPr txBox="1"/>
          <p:nvPr/>
        </p:nvSpPr>
        <p:spPr>
          <a:xfrm>
            <a:off x="938684" y="4494702"/>
            <a:ext cx="7046971" cy="923330"/>
          </a:xfrm>
          <a:prstGeom prst="rect">
            <a:avLst/>
          </a:prstGeom>
          <a:noFill/>
        </p:spPr>
        <p:txBody>
          <a:bodyPr wrap="none" rtlCol="0">
            <a:spAutoFit/>
          </a:bodyPr>
          <a:lstStyle/>
          <a:p>
            <a:pPr algn="ctr"/>
            <a:r>
              <a:rPr lang="en-US" dirty="0" smtClean="0">
                <a:solidFill>
                  <a:srgbClr val="FF00FF"/>
                </a:solidFill>
              </a:rPr>
              <a:t>A</a:t>
            </a:r>
            <a:r>
              <a:rPr lang="en-US" baseline="-25000" dirty="0" smtClean="0">
                <a:solidFill>
                  <a:srgbClr val="FF00FF"/>
                </a:solidFill>
              </a:rPr>
              <a:t>N</a:t>
            </a:r>
            <a:r>
              <a:rPr lang="en-US" dirty="0" smtClean="0">
                <a:solidFill>
                  <a:srgbClr val="FF00FF"/>
                </a:solidFill>
              </a:rPr>
              <a:t>(direct photon) measures the sign change through Twist-3</a:t>
            </a:r>
          </a:p>
          <a:p>
            <a:pPr algn="ctr"/>
            <a:endParaRPr lang="en-US" dirty="0">
              <a:solidFill>
                <a:srgbClr val="FF00FF"/>
              </a:solidFill>
            </a:endParaRPr>
          </a:p>
          <a:p>
            <a:pPr algn="ctr"/>
            <a:r>
              <a:rPr lang="en-US" dirty="0" smtClean="0">
                <a:solidFill>
                  <a:srgbClr val="FF00FF"/>
                </a:solidFill>
              </a:rPr>
              <a:t>A</a:t>
            </a:r>
            <a:r>
              <a:rPr lang="en-US" baseline="-25000" dirty="0" smtClean="0">
                <a:solidFill>
                  <a:srgbClr val="FF00FF"/>
                </a:solidFill>
              </a:rPr>
              <a:t>N</a:t>
            </a:r>
            <a:r>
              <a:rPr lang="en-US" dirty="0" smtClean="0">
                <a:solidFill>
                  <a:srgbClr val="FF00FF"/>
                </a:solidFill>
              </a:rPr>
              <a:t>(DY) and A</a:t>
            </a:r>
            <a:r>
              <a:rPr lang="en-US" baseline="-25000" dirty="0" smtClean="0">
                <a:solidFill>
                  <a:srgbClr val="FF00FF"/>
                </a:solidFill>
              </a:rPr>
              <a:t>N</a:t>
            </a:r>
            <a:r>
              <a:rPr lang="en-US" dirty="0" smtClean="0">
                <a:solidFill>
                  <a:srgbClr val="FF00FF"/>
                </a:solidFill>
              </a:rPr>
              <a:t>(W</a:t>
            </a:r>
            <a:r>
              <a:rPr lang="en-US" baseline="30000" dirty="0" smtClean="0">
                <a:solidFill>
                  <a:srgbClr val="FF00FF"/>
                </a:solidFill>
              </a:rPr>
              <a:t>+/-</a:t>
            </a:r>
            <a:r>
              <a:rPr lang="en-US" dirty="0" smtClean="0">
                <a:solidFill>
                  <a:srgbClr val="FF00FF"/>
                </a:solidFill>
              </a:rPr>
              <a:t>,Z</a:t>
            </a:r>
            <a:r>
              <a:rPr lang="en-US" baseline="30000" dirty="0" smtClean="0">
                <a:solidFill>
                  <a:srgbClr val="FF00FF"/>
                </a:solidFill>
              </a:rPr>
              <a:t>0</a:t>
            </a:r>
            <a:r>
              <a:rPr lang="en-US" dirty="0" smtClean="0">
                <a:solidFill>
                  <a:srgbClr val="FF00FF"/>
                </a:solidFill>
              </a:rPr>
              <a:t>) will test also TMD evolution</a:t>
            </a:r>
            <a:endParaRPr lang="en-US" dirty="0">
              <a:solidFill>
                <a:srgbClr val="FF00FF"/>
              </a:solidFill>
            </a:endParaRPr>
          </a:p>
        </p:txBody>
      </p:sp>
    </p:spTree>
    <p:extLst>
      <p:ext uri="{BB962C8B-B14F-4D97-AF65-F5344CB8AC3E}">
        <p14:creationId xmlns:p14="http://schemas.microsoft.com/office/powerpoint/2010/main" val="2553420366"/>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strVal val="#ppt_w*0.70"/>
                                          </p:val>
                                        </p:tav>
                                        <p:tav tm="100000">
                                          <p:val>
                                            <p:strVal val="#ppt_w"/>
                                          </p:val>
                                        </p:tav>
                                      </p:tavLst>
                                    </p:anim>
                                    <p:anim calcmode="lin" valueType="num">
                                      <p:cBhvr>
                                        <p:cTn id="8" dur="1000" fill="hold"/>
                                        <p:tgtEl>
                                          <p:spTgt spid="38"/>
                                        </p:tgtEl>
                                        <p:attrNameLst>
                                          <p:attrName>ppt_h</p:attrName>
                                        </p:attrNameLst>
                                      </p:cBhvr>
                                      <p:tavLst>
                                        <p:tav tm="0">
                                          <p:val>
                                            <p:strVal val="#ppt_h"/>
                                          </p:val>
                                        </p:tav>
                                        <p:tav tm="100000">
                                          <p:val>
                                            <p:strVal val="#ppt_h"/>
                                          </p:val>
                                        </p:tav>
                                      </p:tavLst>
                                    </p:anim>
                                    <p:animEffect transition="in" filter="fade">
                                      <p:cBhvr>
                                        <p:cTn id="9" dur="1000"/>
                                        <p:tgtEl>
                                          <p:spTgt spid="38"/>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6161054" y="706360"/>
            <a:ext cx="2982946" cy="2308324"/>
          </a:xfrm>
          <a:prstGeom prst="rect">
            <a:avLst/>
          </a:prstGeom>
          <a:noFill/>
        </p:spPr>
        <p:txBody>
          <a:bodyPr wrap="none" rtlCol="0">
            <a:spAutoFit/>
          </a:bodyPr>
          <a:lstStyle/>
          <a:p>
            <a:pPr algn="ctr"/>
            <a:r>
              <a:rPr lang="en-US" dirty="0" smtClean="0">
                <a:solidFill>
                  <a:srgbClr val="0000FF"/>
                </a:solidFill>
              </a:rPr>
              <a:t>despite fitted, </a:t>
            </a:r>
          </a:p>
          <a:p>
            <a:pPr algn="ctr"/>
            <a:r>
              <a:rPr lang="en-US" dirty="0" smtClean="0">
                <a:solidFill>
                  <a:srgbClr val="0000FF"/>
                </a:solidFill>
              </a:rPr>
              <a:t>sea quarks</a:t>
            </a:r>
            <a:r>
              <a:rPr lang="en-US" dirty="0">
                <a:solidFill>
                  <a:srgbClr val="0000FF"/>
                </a:solidFill>
              </a:rPr>
              <a:t> </a:t>
            </a:r>
            <a:r>
              <a:rPr lang="en-US" dirty="0" smtClean="0">
                <a:solidFill>
                  <a:srgbClr val="0000FF"/>
                </a:solidFill>
              </a:rPr>
              <a:t>unconstrained</a:t>
            </a:r>
          </a:p>
          <a:p>
            <a:pPr algn="ctr"/>
            <a:endParaRPr lang="en-US" dirty="0">
              <a:solidFill>
                <a:srgbClr val="0000FF"/>
              </a:solidFill>
            </a:endParaRPr>
          </a:p>
          <a:p>
            <a:pPr algn="ctr"/>
            <a:r>
              <a:rPr lang="en-US" dirty="0" smtClean="0">
                <a:solidFill>
                  <a:srgbClr val="0000FF"/>
                </a:solidFill>
              </a:rPr>
              <a:t>impacts A</a:t>
            </a:r>
            <a:r>
              <a:rPr lang="en-US" baseline="-25000" dirty="0" smtClean="0">
                <a:solidFill>
                  <a:srgbClr val="0000FF"/>
                </a:solidFill>
              </a:rPr>
              <a:t>N</a:t>
            </a:r>
            <a:r>
              <a:rPr lang="en-US" dirty="0" smtClean="0">
                <a:solidFill>
                  <a:srgbClr val="0000FF"/>
                </a:solidFill>
              </a:rPr>
              <a:t>(W</a:t>
            </a:r>
            <a:r>
              <a:rPr lang="en-US" baseline="30000" dirty="0" smtClean="0">
                <a:solidFill>
                  <a:srgbClr val="0000FF"/>
                </a:solidFill>
              </a:rPr>
              <a:t>±, </a:t>
            </a:r>
            <a:r>
              <a:rPr lang="en-US" dirty="0" smtClean="0">
                <a:solidFill>
                  <a:srgbClr val="0000FF"/>
                </a:solidFill>
              </a:rPr>
              <a:t>Z</a:t>
            </a:r>
            <a:r>
              <a:rPr lang="en-US" baseline="30000" dirty="0" smtClean="0">
                <a:solidFill>
                  <a:srgbClr val="0000FF"/>
                </a:solidFill>
              </a:rPr>
              <a:t>0</a:t>
            </a:r>
            <a:r>
              <a:rPr lang="en-US" dirty="0" smtClean="0">
                <a:solidFill>
                  <a:srgbClr val="0000FF"/>
                </a:solidFill>
              </a:rPr>
              <a:t>)</a:t>
            </a:r>
          </a:p>
          <a:p>
            <a:pPr algn="ctr"/>
            <a:r>
              <a:rPr lang="en-US" dirty="0" smtClean="0">
                <a:solidFill>
                  <a:srgbClr val="0000FF"/>
                </a:solidFill>
              </a:rPr>
              <a:t>new calculations for </a:t>
            </a:r>
          </a:p>
          <a:p>
            <a:pPr algn="ctr"/>
            <a:r>
              <a:rPr lang="en-US" dirty="0">
                <a:solidFill>
                  <a:srgbClr val="0000FF"/>
                </a:solidFill>
              </a:rPr>
              <a:t>A</a:t>
            </a:r>
            <a:r>
              <a:rPr lang="en-US" baseline="-25000" dirty="0">
                <a:solidFill>
                  <a:srgbClr val="0000FF"/>
                </a:solidFill>
              </a:rPr>
              <a:t>N</a:t>
            </a:r>
            <a:r>
              <a:rPr lang="en-US" dirty="0" smtClean="0">
                <a:solidFill>
                  <a:srgbClr val="0000FF"/>
                </a:solidFill>
              </a:rPr>
              <a:t>(</a:t>
            </a:r>
            <a:r>
              <a:rPr lang="en-US" dirty="0" smtClean="0">
                <a:solidFill>
                  <a:srgbClr val="0000FF"/>
                </a:solidFill>
                <a:latin typeface="Symbol" charset="2"/>
                <a:cs typeface="Symbol" charset="2"/>
              </a:rPr>
              <a:t>g</a:t>
            </a:r>
            <a:r>
              <a:rPr lang="en-US" dirty="0" smtClean="0">
                <a:solidFill>
                  <a:srgbClr val="0000FF"/>
                </a:solidFill>
              </a:rPr>
              <a:t>) coming</a:t>
            </a:r>
          </a:p>
          <a:p>
            <a:pPr algn="ctr"/>
            <a:r>
              <a:rPr lang="en-US" dirty="0" smtClean="0">
                <a:solidFill>
                  <a:srgbClr val="0000FF"/>
                </a:solidFill>
              </a:rPr>
              <a:t>and </a:t>
            </a:r>
            <a:r>
              <a:rPr lang="en-US" dirty="0">
                <a:solidFill>
                  <a:srgbClr val="0000FF"/>
                </a:solidFill>
              </a:rPr>
              <a:t>A</a:t>
            </a:r>
            <a:r>
              <a:rPr lang="en-US" baseline="-25000" dirty="0">
                <a:solidFill>
                  <a:srgbClr val="0000FF"/>
                </a:solidFill>
              </a:rPr>
              <a:t>N</a:t>
            </a:r>
            <a:r>
              <a:rPr lang="en-US" dirty="0">
                <a:solidFill>
                  <a:srgbClr val="0000FF"/>
                </a:solidFill>
              </a:rPr>
              <a:t>(W</a:t>
            </a:r>
            <a:r>
              <a:rPr lang="en-US" baseline="30000" dirty="0">
                <a:solidFill>
                  <a:srgbClr val="0000FF"/>
                </a:solidFill>
              </a:rPr>
              <a:t>±, </a:t>
            </a:r>
            <a:r>
              <a:rPr lang="en-US" dirty="0">
                <a:solidFill>
                  <a:srgbClr val="0000FF"/>
                </a:solidFill>
              </a:rPr>
              <a:t>Z</a:t>
            </a:r>
            <a:r>
              <a:rPr lang="en-US" baseline="30000" dirty="0">
                <a:solidFill>
                  <a:srgbClr val="0000FF"/>
                </a:solidFill>
              </a:rPr>
              <a:t>0</a:t>
            </a:r>
            <a:r>
              <a:rPr lang="en-US" dirty="0">
                <a:solidFill>
                  <a:srgbClr val="0000FF"/>
                </a:solidFill>
              </a:rPr>
              <a:t>)</a:t>
            </a:r>
          </a:p>
          <a:p>
            <a:pPr algn="ctr"/>
            <a:r>
              <a:rPr lang="en-US" dirty="0" smtClean="0">
                <a:solidFill>
                  <a:srgbClr val="0000FF"/>
                </a:solidFill>
              </a:rPr>
              <a:t>maximized sea-quarks </a:t>
            </a:r>
            <a:endParaRPr lang="en-US" dirty="0">
              <a:solidFill>
                <a:srgbClr val="0000FF"/>
              </a:solidFill>
            </a:endParaRPr>
          </a:p>
        </p:txBody>
      </p:sp>
      <p:sp>
        <p:nvSpPr>
          <p:cNvPr id="2" name="Title 1"/>
          <p:cNvSpPr>
            <a:spLocks noGrp="1"/>
          </p:cNvSpPr>
          <p:nvPr>
            <p:ph type="title"/>
          </p:nvPr>
        </p:nvSpPr>
        <p:spPr/>
        <p:txBody>
          <a:bodyPr/>
          <a:lstStyle/>
          <a:p>
            <a:r>
              <a:rPr lang="en-US" dirty="0" smtClean="0"/>
              <a:t>New Theory predictions</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cs-CZ" smtClean="0"/>
              <a:t>RHIC PAC, June  2014</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22</a:t>
            </a:fld>
            <a:endParaRPr lang="en-US"/>
          </a:p>
        </p:txBody>
      </p:sp>
      <p:grpSp>
        <p:nvGrpSpPr>
          <p:cNvPr id="15" name="Group 14"/>
          <p:cNvGrpSpPr/>
          <p:nvPr/>
        </p:nvGrpSpPr>
        <p:grpSpPr>
          <a:xfrm>
            <a:off x="120005" y="3655023"/>
            <a:ext cx="2971800" cy="2476500"/>
            <a:chOff x="225839" y="1157356"/>
            <a:chExt cx="2971800" cy="2476500"/>
          </a:xfrm>
        </p:grpSpPr>
        <p:pic>
          <p:nvPicPr>
            <p:cNvPr id="7" name="Picture 6"/>
            <p:cNvPicPr>
              <a:picLocks noChangeAspect="1"/>
            </p:cNvPicPr>
            <p:nvPr/>
          </p:nvPicPr>
          <p:blipFill>
            <a:blip r:embed="rId2"/>
            <a:stretch>
              <a:fillRect/>
            </a:stretch>
          </p:blipFill>
          <p:spPr>
            <a:xfrm>
              <a:off x="225839" y="1157356"/>
              <a:ext cx="2971800" cy="2476500"/>
            </a:xfrm>
            <a:prstGeom prst="rect">
              <a:avLst/>
            </a:prstGeom>
          </p:spPr>
        </p:pic>
        <p:sp>
          <p:nvSpPr>
            <p:cNvPr id="8" name="TextBox 7"/>
            <p:cNvSpPr txBox="1"/>
            <p:nvPr/>
          </p:nvSpPr>
          <p:spPr>
            <a:xfrm>
              <a:off x="945957" y="2606258"/>
              <a:ext cx="1326004" cy="461665"/>
            </a:xfrm>
            <a:prstGeom prst="rect">
              <a:avLst/>
            </a:prstGeom>
            <a:noFill/>
          </p:spPr>
          <p:txBody>
            <a:bodyPr wrap="none" rtlCol="0">
              <a:spAutoFit/>
            </a:bodyPr>
            <a:lstStyle/>
            <a:p>
              <a:pPr algn="ctr"/>
              <a:r>
                <a:rPr lang="en-US" sz="1200" dirty="0" smtClean="0"/>
                <a:t>4 &lt; Q &lt; 9 </a:t>
              </a:r>
              <a:r>
                <a:rPr lang="en-US" sz="1200" dirty="0" err="1" smtClean="0"/>
                <a:t>GeV</a:t>
              </a:r>
              <a:endParaRPr lang="en-US" sz="1200" dirty="0" smtClean="0"/>
            </a:p>
            <a:p>
              <a:pPr algn="ctr"/>
              <a:r>
                <a:rPr lang="en-US" sz="1200" dirty="0" smtClean="0"/>
                <a:t>0 &lt; </a:t>
              </a:r>
              <a:r>
                <a:rPr lang="en-US" sz="1200" dirty="0" err="1" smtClean="0"/>
                <a:t>p</a:t>
              </a:r>
              <a:r>
                <a:rPr lang="en-US" sz="1200" baseline="-25000" dirty="0" err="1" smtClean="0"/>
                <a:t>T</a:t>
              </a:r>
              <a:r>
                <a:rPr lang="en-US" sz="1200" baseline="-25000" dirty="0" smtClean="0"/>
                <a:t> </a:t>
              </a:r>
              <a:r>
                <a:rPr lang="en-US" sz="1200" dirty="0" smtClean="0"/>
                <a:t>&lt; 1 </a:t>
              </a:r>
              <a:r>
                <a:rPr lang="en-US" sz="1200" dirty="0" err="1" smtClean="0"/>
                <a:t>GeV</a:t>
              </a:r>
              <a:endParaRPr lang="en-US" sz="1200" dirty="0"/>
            </a:p>
          </p:txBody>
        </p:sp>
      </p:grpSp>
      <p:grpSp>
        <p:nvGrpSpPr>
          <p:cNvPr id="16" name="Group 15"/>
          <p:cNvGrpSpPr/>
          <p:nvPr/>
        </p:nvGrpSpPr>
        <p:grpSpPr>
          <a:xfrm>
            <a:off x="2954866" y="3635697"/>
            <a:ext cx="6083300" cy="2616200"/>
            <a:chOff x="3060700" y="1138030"/>
            <a:chExt cx="6083300" cy="2616200"/>
          </a:xfrm>
        </p:grpSpPr>
        <p:pic>
          <p:nvPicPr>
            <p:cNvPr id="9" name="Picture 8"/>
            <p:cNvPicPr>
              <a:picLocks noChangeAspect="1"/>
            </p:cNvPicPr>
            <p:nvPr/>
          </p:nvPicPr>
          <p:blipFill>
            <a:blip r:embed="rId3"/>
            <a:stretch>
              <a:fillRect/>
            </a:stretch>
          </p:blipFill>
          <p:spPr>
            <a:xfrm>
              <a:off x="3060700" y="1138030"/>
              <a:ext cx="6083300" cy="2616200"/>
            </a:xfrm>
            <a:prstGeom prst="rect">
              <a:avLst/>
            </a:prstGeom>
          </p:spPr>
        </p:pic>
        <p:sp>
          <p:nvSpPr>
            <p:cNvPr id="10" name="TextBox 9"/>
            <p:cNvSpPr txBox="1"/>
            <p:nvPr/>
          </p:nvSpPr>
          <p:spPr>
            <a:xfrm>
              <a:off x="3912054" y="1422397"/>
              <a:ext cx="1319893" cy="461665"/>
            </a:xfrm>
            <a:prstGeom prst="rect">
              <a:avLst/>
            </a:prstGeom>
            <a:noFill/>
          </p:spPr>
          <p:txBody>
            <a:bodyPr wrap="none" rtlCol="0">
              <a:spAutoFit/>
            </a:bodyPr>
            <a:lstStyle/>
            <a:p>
              <a:pPr algn="ctr"/>
              <a:r>
                <a:rPr lang="en-US" sz="1200" dirty="0" smtClean="0"/>
                <a:t>Q ~ 80 </a:t>
              </a:r>
              <a:r>
                <a:rPr lang="en-US" sz="1200" dirty="0" err="1" smtClean="0"/>
                <a:t>GeV</a:t>
              </a:r>
              <a:endParaRPr lang="en-US" sz="1200" dirty="0" smtClean="0"/>
            </a:p>
            <a:p>
              <a:pPr algn="ctr"/>
              <a:r>
                <a:rPr lang="en-US" sz="1200" dirty="0" smtClean="0"/>
                <a:t>0 &lt; </a:t>
              </a:r>
              <a:r>
                <a:rPr lang="en-US" sz="1200" dirty="0" err="1" smtClean="0"/>
                <a:t>p</a:t>
              </a:r>
              <a:r>
                <a:rPr lang="en-US" sz="1200" baseline="-25000" dirty="0" err="1" smtClean="0"/>
                <a:t>T</a:t>
              </a:r>
              <a:r>
                <a:rPr lang="en-US" sz="1200" baseline="-25000" dirty="0" smtClean="0"/>
                <a:t> </a:t>
              </a:r>
              <a:r>
                <a:rPr lang="en-US" sz="1200" dirty="0" smtClean="0"/>
                <a:t>&lt; 3 </a:t>
              </a:r>
              <a:r>
                <a:rPr lang="en-US" sz="1200" dirty="0" err="1" smtClean="0"/>
                <a:t>GeV</a:t>
              </a:r>
              <a:endParaRPr lang="en-US" sz="1200" dirty="0"/>
            </a:p>
          </p:txBody>
        </p:sp>
      </p:grpSp>
      <p:grpSp>
        <p:nvGrpSpPr>
          <p:cNvPr id="17" name="Group 16"/>
          <p:cNvGrpSpPr/>
          <p:nvPr/>
        </p:nvGrpSpPr>
        <p:grpSpPr>
          <a:xfrm>
            <a:off x="0" y="482058"/>
            <a:ext cx="5778500" cy="2768600"/>
            <a:chOff x="0" y="873629"/>
            <a:chExt cx="5778500" cy="2768600"/>
          </a:xfrm>
        </p:grpSpPr>
        <p:pic>
          <p:nvPicPr>
            <p:cNvPr id="11" name="Picture 10"/>
            <p:cNvPicPr>
              <a:picLocks noChangeAspect="1"/>
            </p:cNvPicPr>
            <p:nvPr/>
          </p:nvPicPr>
          <p:blipFill>
            <a:blip r:embed="rId4"/>
            <a:stretch>
              <a:fillRect/>
            </a:stretch>
          </p:blipFill>
          <p:spPr>
            <a:xfrm>
              <a:off x="0" y="873629"/>
              <a:ext cx="5778500" cy="2768600"/>
            </a:xfrm>
            <a:prstGeom prst="rect">
              <a:avLst/>
            </a:prstGeom>
          </p:spPr>
        </p:pic>
        <p:sp>
          <p:nvSpPr>
            <p:cNvPr id="12" name="TextBox 11"/>
            <p:cNvSpPr txBox="1"/>
            <p:nvPr/>
          </p:nvSpPr>
          <p:spPr>
            <a:xfrm>
              <a:off x="4253279" y="1058884"/>
              <a:ext cx="1287933" cy="276999"/>
            </a:xfrm>
            <a:prstGeom prst="rect">
              <a:avLst/>
            </a:prstGeom>
            <a:noFill/>
          </p:spPr>
          <p:txBody>
            <a:bodyPr wrap="none" rtlCol="0">
              <a:spAutoFit/>
            </a:bodyPr>
            <a:lstStyle/>
            <a:p>
              <a:pPr algn="ctr"/>
              <a:r>
                <a:rPr lang="en-US" sz="1200" dirty="0" smtClean="0"/>
                <a:t>Q</a:t>
              </a:r>
              <a:r>
                <a:rPr lang="en-US" sz="1200" baseline="30000" dirty="0" smtClean="0"/>
                <a:t>2</a:t>
              </a:r>
              <a:r>
                <a:rPr lang="en-US" sz="1200" dirty="0" smtClean="0"/>
                <a:t> = 2.4 GeV</a:t>
              </a:r>
              <a:r>
                <a:rPr lang="en-US" sz="1200" baseline="30000" dirty="0" smtClean="0"/>
                <a:t>2</a:t>
              </a:r>
            </a:p>
          </p:txBody>
        </p:sp>
      </p:grpSp>
      <p:sp>
        <p:nvSpPr>
          <p:cNvPr id="13" name="AutoShape 49"/>
          <p:cNvSpPr>
            <a:spLocks noChangeArrowheads="1"/>
          </p:cNvSpPr>
          <p:nvPr/>
        </p:nvSpPr>
        <p:spPr bwMode="auto">
          <a:xfrm>
            <a:off x="5778939" y="760870"/>
            <a:ext cx="949325" cy="348570"/>
          </a:xfrm>
          <a:prstGeom prst="curvedRightArrow">
            <a:avLst>
              <a:gd name="adj1" fmla="val 24848"/>
              <a:gd name="adj2" fmla="val 49697"/>
              <a:gd name="adj3" fmla="val 33333"/>
            </a:avLst>
          </a:prstGeom>
          <a:gradFill flip="none" rotWithShape="1">
            <a:gsLst>
              <a:gs pos="0">
                <a:srgbClr val="0000FF"/>
              </a:gs>
              <a:gs pos="100000">
                <a:srgbClr val="FFFFFF"/>
              </a:gs>
            </a:gsLst>
            <a:lin ang="0" scaled="1"/>
            <a:tileRect/>
          </a:gradFill>
          <a:ln w="9525">
            <a:solidFill>
              <a:schemeClr val="tx1"/>
            </a:solidFill>
            <a:miter lim="800000"/>
            <a:headEnd/>
            <a:tailEnd/>
          </a:ln>
          <a:effectLst/>
        </p:spPr>
        <p:txBody>
          <a:bodyPr wrap="none" anchor="ctr"/>
          <a:lstStyle/>
          <a:p>
            <a:pPr>
              <a:defRPr/>
            </a:pPr>
            <a:endParaRPr lang="en-US" dirty="0" smtClean="0">
              <a:effectLst>
                <a:outerShdw blurRad="38100" dist="38100" dir="2700000" algn="tl">
                  <a:srgbClr val="000000">
                    <a:alpha val="43137"/>
                  </a:srgbClr>
                </a:outerShdw>
              </a:effectLst>
              <a:latin typeface="Comic Sans MS" charset="0"/>
            </a:endParaRPr>
          </a:p>
        </p:txBody>
      </p:sp>
      <p:pic>
        <p:nvPicPr>
          <p:cNvPr id="18" name="Picture 17" descr="w_plus.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7250" y="3779423"/>
            <a:ext cx="2905125" cy="2409825"/>
          </a:xfrm>
          <a:prstGeom prst="rect">
            <a:avLst/>
          </a:prstGeom>
        </p:spPr>
      </p:pic>
      <p:pic>
        <p:nvPicPr>
          <p:cNvPr id="19" name="Picture 18" descr="w_minus.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19036" y="3776797"/>
            <a:ext cx="2905125" cy="2409825"/>
          </a:xfrm>
          <a:prstGeom prst="rect">
            <a:avLst/>
          </a:prstGeom>
        </p:spPr>
      </p:pic>
      <p:pic>
        <p:nvPicPr>
          <p:cNvPr id="20" name="Picture 19" descr="z0.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822390"/>
            <a:ext cx="2895600" cy="2343150"/>
          </a:xfrm>
          <a:prstGeom prst="rect">
            <a:avLst/>
          </a:prstGeom>
        </p:spPr>
      </p:pic>
      <p:sp>
        <p:nvSpPr>
          <p:cNvPr id="21" name="TextBox 20"/>
          <p:cNvSpPr txBox="1"/>
          <p:nvPr/>
        </p:nvSpPr>
        <p:spPr>
          <a:xfrm>
            <a:off x="1094732" y="6083580"/>
            <a:ext cx="5820389" cy="584776"/>
          </a:xfrm>
          <a:prstGeom prst="rect">
            <a:avLst/>
          </a:prstGeom>
          <a:noFill/>
        </p:spPr>
        <p:txBody>
          <a:bodyPr wrap="none" rtlCol="0">
            <a:spAutoFit/>
          </a:bodyPr>
          <a:lstStyle/>
          <a:p>
            <a:r>
              <a:rPr lang="en-US" sz="1600" b="0" dirty="0" smtClean="0"/>
              <a:t>Z. Kang A</a:t>
            </a:r>
            <a:r>
              <a:rPr lang="en-US" sz="1600" b="0" baseline="-25000" dirty="0" smtClean="0"/>
              <a:t>N </a:t>
            </a:r>
            <a:r>
              <a:rPr lang="en-US" sz="1600" b="0" dirty="0" smtClean="0"/>
              <a:t>(W</a:t>
            </a:r>
            <a:r>
              <a:rPr lang="en-US" sz="1600" b="0" baseline="30000" dirty="0" smtClean="0"/>
              <a:t>+/-</a:t>
            </a:r>
            <a:r>
              <a:rPr lang="en-US" sz="1600" b="0" dirty="0" smtClean="0"/>
              <a:t>,Z</a:t>
            </a:r>
            <a:r>
              <a:rPr lang="en-US" sz="1600" b="0" baseline="30000" dirty="0" smtClean="0"/>
              <a:t>0</a:t>
            </a:r>
            <a:r>
              <a:rPr lang="en-US" sz="1600" b="0" dirty="0" smtClean="0"/>
              <a:t>) accounting for sea quark uncertainties</a:t>
            </a:r>
          </a:p>
          <a:p>
            <a:r>
              <a:rPr lang="en-US" sz="1600" b="0" dirty="0" smtClean="0"/>
              <a:t>using positivity bound as limit</a:t>
            </a:r>
            <a:endParaRPr lang="en-US" sz="1600" dirty="0"/>
          </a:p>
        </p:txBody>
      </p:sp>
      <p:sp>
        <p:nvSpPr>
          <p:cNvPr id="22" name="AutoShape 49"/>
          <p:cNvSpPr>
            <a:spLocks noChangeArrowheads="1"/>
          </p:cNvSpPr>
          <p:nvPr/>
        </p:nvSpPr>
        <p:spPr bwMode="auto">
          <a:xfrm>
            <a:off x="97992" y="6167108"/>
            <a:ext cx="949325" cy="348570"/>
          </a:xfrm>
          <a:prstGeom prst="curvedRightArrow">
            <a:avLst>
              <a:gd name="adj1" fmla="val 24848"/>
              <a:gd name="adj2" fmla="val 49697"/>
              <a:gd name="adj3" fmla="val 33333"/>
            </a:avLst>
          </a:prstGeom>
          <a:gradFill flip="none" rotWithShape="1">
            <a:gsLst>
              <a:gs pos="0">
                <a:srgbClr val="0000FF"/>
              </a:gs>
              <a:gs pos="100000">
                <a:srgbClr val="FFFFFF"/>
              </a:gs>
            </a:gsLst>
            <a:lin ang="0" scaled="1"/>
            <a:tileRect/>
          </a:gradFill>
          <a:ln w="9525">
            <a:solidFill>
              <a:schemeClr val="tx1"/>
            </a:solidFill>
            <a:miter lim="800000"/>
            <a:headEnd/>
            <a:tailEnd/>
          </a:ln>
          <a:effectLst/>
        </p:spPr>
        <p:txBody>
          <a:bodyPr wrap="none" anchor="ctr"/>
          <a:lstStyle/>
          <a:p>
            <a:pPr>
              <a:defRPr/>
            </a:pPr>
            <a:endParaRPr lang="en-US" dirty="0" smtClean="0">
              <a:effectLst>
                <a:outerShdw blurRad="38100" dist="38100" dir="2700000" algn="tl">
                  <a:srgbClr val="000000">
                    <a:alpha val="43137"/>
                  </a:srgbClr>
                </a:outerShdw>
              </a:effectLst>
              <a:latin typeface="Comic Sans MS" charset="0"/>
            </a:endParaRPr>
          </a:p>
        </p:txBody>
      </p:sp>
      <p:sp>
        <p:nvSpPr>
          <p:cNvPr id="6" name="TextBox 5"/>
          <p:cNvSpPr txBox="1"/>
          <p:nvPr/>
        </p:nvSpPr>
        <p:spPr>
          <a:xfrm>
            <a:off x="250795" y="285765"/>
            <a:ext cx="3229169" cy="338554"/>
          </a:xfrm>
          <a:prstGeom prst="rect">
            <a:avLst/>
          </a:prstGeom>
          <a:noFill/>
        </p:spPr>
        <p:txBody>
          <a:bodyPr wrap="none" rtlCol="0">
            <a:spAutoFit/>
          </a:bodyPr>
          <a:lstStyle/>
          <a:p>
            <a:r>
              <a:rPr lang="en-US" sz="1600" b="0" dirty="0" smtClean="0"/>
              <a:t>Z. Kang et al. arXiv</a:t>
            </a:r>
            <a:r>
              <a:rPr lang="en-US" sz="1600" b="0" dirty="0"/>
              <a:t>:1401.5078v1</a:t>
            </a:r>
            <a:endParaRPr lang="en-US" sz="1600" dirty="0"/>
          </a:p>
        </p:txBody>
      </p:sp>
      <p:sp>
        <p:nvSpPr>
          <p:cNvPr id="23" name="TextBox 22"/>
          <p:cNvSpPr txBox="1"/>
          <p:nvPr/>
        </p:nvSpPr>
        <p:spPr>
          <a:xfrm>
            <a:off x="10590" y="3026838"/>
            <a:ext cx="9119804" cy="646331"/>
          </a:xfrm>
          <a:prstGeom prst="rect">
            <a:avLst/>
          </a:prstGeom>
          <a:noFill/>
        </p:spPr>
        <p:txBody>
          <a:bodyPr wrap="none" rtlCol="0">
            <a:spAutoFit/>
          </a:bodyPr>
          <a:lstStyle/>
          <a:p>
            <a:r>
              <a:rPr lang="en-US" dirty="0" smtClean="0">
                <a:solidFill>
                  <a:srgbClr val="0000FF"/>
                </a:solidFill>
              </a:rPr>
              <a:t>Remember:</a:t>
            </a:r>
            <a:r>
              <a:rPr lang="en-US" dirty="0" smtClean="0"/>
              <a:t> </a:t>
            </a:r>
            <a:r>
              <a:rPr lang="en-US" dirty="0" err="1" smtClean="0"/>
              <a:t>p</a:t>
            </a:r>
            <a:r>
              <a:rPr lang="en-US" baseline="-25000" dirty="0" err="1" smtClean="0"/>
              <a:t>t</a:t>
            </a:r>
            <a:r>
              <a:rPr lang="en-US" dirty="0" smtClean="0"/>
              <a:t> &lt;&lt;Q </a:t>
            </a:r>
            <a:r>
              <a:rPr lang="en-US" dirty="0" smtClean="0">
                <a:sym typeface="Wingdings"/>
              </a:rPr>
              <a:t> advantage for </a:t>
            </a:r>
            <a:r>
              <a:rPr lang="en-US" dirty="0" err="1" smtClean="0">
                <a:sym typeface="Wingdings"/>
              </a:rPr>
              <a:t>Ws</a:t>
            </a:r>
            <a:r>
              <a:rPr lang="en-US" dirty="0" smtClean="0">
                <a:sym typeface="Wingdings"/>
              </a:rPr>
              <a:t>: 0&lt; </a:t>
            </a:r>
            <a:r>
              <a:rPr lang="en-US" dirty="0" err="1" smtClean="0">
                <a:sym typeface="Wingdings"/>
              </a:rPr>
              <a:t>p</a:t>
            </a:r>
            <a:r>
              <a:rPr lang="en-US" baseline="-25000" dirty="0" err="1" smtClean="0">
                <a:sym typeface="Wingdings"/>
              </a:rPr>
              <a:t>t</a:t>
            </a:r>
            <a:r>
              <a:rPr lang="en-US" dirty="0" smtClean="0">
                <a:sym typeface="Wingdings"/>
              </a:rPr>
              <a:t> &lt; 15 </a:t>
            </a:r>
            <a:r>
              <a:rPr lang="en-US" dirty="0" err="1" smtClean="0">
                <a:sym typeface="Wingdings"/>
              </a:rPr>
              <a:t>GeV</a:t>
            </a:r>
            <a:r>
              <a:rPr lang="en-US" dirty="0" smtClean="0">
                <a:sym typeface="Wingdings"/>
              </a:rPr>
              <a:t> and nice overlap in x</a:t>
            </a:r>
          </a:p>
          <a:p>
            <a:r>
              <a:rPr lang="en-US" dirty="0">
                <a:sym typeface="Wingdings"/>
              </a:rPr>
              <a:t> </a:t>
            </a:r>
            <a:r>
              <a:rPr lang="en-US" dirty="0" smtClean="0">
                <a:sym typeface="Wingdings"/>
              </a:rPr>
              <a:t>            with SIDIS-</a:t>
            </a:r>
            <a:r>
              <a:rPr lang="en-US" dirty="0" err="1" smtClean="0">
                <a:sym typeface="Wingdings"/>
              </a:rPr>
              <a:t>Sivers</a:t>
            </a:r>
            <a:r>
              <a:rPr lang="en-US" dirty="0" smtClean="0">
                <a:sym typeface="Wingdings"/>
              </a:rPr>
              <a:t> measurements</a:t>
            </a:r>
            <a:endParaRPr lang="en-US" dirty="0"/>
          </a:p>
        </p:txBody>
      </p:sp>
    </p:spTree>
    <p:extLst>
      <p:ext uri="{BB962C8B-B14F-4D97-AF65-F5344CB8AC3E}">
        <p14:creationId xmlns:p14="http://schemas.microsoft.com/office/powerpoint/2010/main" val="177491919"/>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strVal val="#ppt_w*0.70"/>
                                          </p:val>
                                        </p:tav>
                                        <p:tav tm="100000">
                                          <p:val>
                                            <p:strVal val="#ppt_w"/>
                                          </p:val>
                                        </p:tav>
                                      </p:tavLst>
                                    </p:anim>
                                    <p:anim calcmode="lin" valueType="num">
                                      <p:cBhvr>
                                        <p:cTn id="13" dur="1000" fill="hold"/>
                                        <p:tgtEl>
                                          <p:spTgt spid="14"/>
                                        </p:tgtEl>
                                        <p:attrNameLst>
                                          <p:attrName>ppt_h</p:attrName>
                                        </p:attrNameLst>
                                      </p:cBhvr>
                                      <p:tavLst>
                                        <p:tav tm="0">
                                          <p:val>
                                            <p:strVal val="#ppt_h"/>
                                          </p:val>
                                        </p:tav>
                                        <p:tav tm="100000">
                                          <p:val>
                                            <p:strVal val="#ppt_h"/>
                                          </p:val>
                                        </p:tav>
                                      </p:tavLst>
                                    </p:anim>
                                    <p:animEffect transition="in" filter="fade">
                                      <p:cBhvr>
                                        <p:cTn id="14" dur="1000"/>
                                        <p:tgtEl>
                                          <p:spTgt spid="14"/>
                                        </p:tgtEl>
                                      </p:cBhvr>
                                    </p:animEffect>
                                  </p:childTnLst>
                                </p:cTn>
                              </p:par>
                            </p:childTnLst>
                          </p:cTn>
                        </p:par>
                        <p:par>
                          <p:cTn id="15" fill="hold">
                            <p:stCondLst>
                              <p:cond delay="1000"/>
                            </p:stCondLst>
                            <p:childTnLst>
                              <p:par>
                                <p:cTn id="16" presetID="1" presetClass="exit" presetSubtype="0" fill="hold" nodeType="afterEffect">
                                  <p:stCondLst>
                                    <p:cond delay="0"/>
                                  </p:stCondLst>
                                  <p:childTnLst>
                                    <p:set>
                                      <p:cBhvr>
                                        <p:cTn id="17" dur="1" fill="hold">
                                          <p:stCondLst>
                                            <p:cond delay="0"/>
                                          </p:stCondLst>
                                        </p:cTn>
                                        <p:tgtEl>
                                          <p:spTgt spid="15"/>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16"/>
                                        </p:tgtEl>
                                        <p:attrNameLst>
                                          <p:attrName>style.visibility</p:attrName>
                                        </p:attrNameLst>
                                      </p:cBhvr>
                                      <p:to>
                                        <p:strVal val="hidden"/>
                                      </p:to>
                                    </p:set>
                                  </p:childTnLst>
                                </p:cTn>
                              </p:par>
                              <p:par>
                                <p:cTn id="20" presetID="16" presetClass="entr" presetSubtype="21"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par>
                                <p:cTn id="29" presetID="55"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1000" fill="hold"/>
                                        <p:tgtEl>
                                          <p:spTgt spid="22"/>
                                        </p:tgtEl>
                                        <p:attrNameLst>
                                          <p:attrName>ppt_w</p:attrName>
                                        </p:attrNameLst>
                                      </p:cBhvr>
                                      <p:tavLst>
                                        <p:tav tm="0">
                                          <p:val>
                                            <p:strVal val="#ppt_w*0.70"/>
                                          </p:val>
                                        </p:tav>
                                        <p:tav tm="100000">
                                          <p:val>
                                            <p:strVal val="#ppt_w"/>
                                          </p:val>
                                        </p:tav>
                                      </p:tavLst>
                                    </p:anim>
                                    <p:anim calcmode="lin" valueType="num">
                                      <p:cBhvr>
                                        <p:cTn id="32" dur="1000" fill="hold"/>
                                        <p:tgtEl>
                                          <p:spTgt spid="22"/>
                                        </p:tgtEl>
                                        <p:attrNameLst>
                                          <p:attrName>ppt_h</p:attrName>
                                        </p:attrNameLst>
                                      </p:cBhvr>
                                      <p:tavLst>
                                        <p:tav tm="0">
                                          <p:val>
                                            <p:strVal val="#ppt_h"/>
                                          </p:val>
                                        </p:tav>
                                        <p:tav tm="100000">
                                          <p:val>
                                            <p:strVal val="#ppt_h"/>
                                          </p:val>
                                        </p:tav>
                                      </p:tavLst>
                                    </p:anim>
                                    <p:animEffect transition="in" filter="fade">
                                      <p:cBhvr>
                                        <p:cTn id="33" dur="1000"/>
                                        <p:tgtEl>
                                          <p:spTgt spid="2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P spid="21" grpId="0"/>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smtClean="0"/>
              <a:t>RHIC PAC, June  2014</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23</a:t>
            </a:fld>
            <a:endParaRPr lang="en-US"/>
          </a:p>
        </p:txBody>
      </p:sp>
      <p:pic>
        <p:nvPicPr>
          <p:cNvPr id="23" name="Picture 22" descr="plot_WPT_2.png"/>
          <p:cNvPicPr>
            <a:picLocks noChangeAspect="1"/>
          </p:cNvPicPr>
          <p:nvPr/>
        </p:nvPicPr>
        <p:blipFill>
          <a:blip r:embed="rId3"/>
          <a:srcRect r="22189" b="3719"/>
          <a:stretch>
            <a:fillRect/>
          </a:stretch>
        </p:blipFill>
        <p:spPr>
          <a:xfrm>
            <a:off x="0" y="461620"/>
            <a:ext cx="3001434" cy="3563758"/>
          </a:xfrm>
          <a:prstGeom prst="rect">
            <a:avLst/>
          </a:prstGeom>
        </p:spPr>
      </p:pic>
      <p:pic>
        <p:nvPicPr>
          <p:cNvPr id="24" name="Picture 23" descr="plot_CorrectionVsRecoilPt.png"/>
          <p:cNvPicPr>
            <a:picLocks noChangeAspect="1"/>
          </p:cNvPicPr>
          <p:nvPr/>
        </p:nvPicPr>
        <p:blipFill rotWithShape="1">
          <a:blip r:embed="rId4"/>
          <a:srcRect l="6844" t="6684" r="10162" b="5026"/>
          <a:stretch/>
        </p:blipFill>
        <p:spPr>
          <a:xfrm>
            <a:off x="10583" y="4370917"/>
            <a:ext cx="3911600" cy="2465917"/>
          </a:xfrm>
          <a:prstGeom prst="rect">
            <a:avLst/>
          </a:prstGeom>
        </p:spPr>
      </p:pic>
      <p:pic>
        <p:nvPicPr>
          <p:cNvPr id="28" name="Picture 27" descr="hWBosonPz_GoodRecoFraction_OtherSol.png"/>
          <p:cNvPicPr>
            <a:picLocks noChangeAspect="1"/>
          </p:cNvPicPr>
          <p:nvPr/>
        </p:nvPicPr>
        <p:blipFill rotWithShape="1">
          <a:blip r:embed="rId5"/>
          <a:srcRect r="23095" b="2572"/>
          <a:stretch/>
        </p:blipFill>
        <p:spPr>
          <a:xfrm>
            <a:off x="6921496" y="4220000"/>
            <a:ext cx="2215141" cy="2638000"/>
          </a:xfrm>
          <a:prstGeom prst="rect">
            <a:avLst/>
          </a:prstGeom>
        </p:spPr>
      </p:pic>
      <p:pic>
        <p:nvPicPr>
          <p:cNvPr id="29" name="Picture 28" descr="plot_DataMc_WpPt.eps"/>
          <p:cNvPicPr>
            <a:picLocks noChangeAspect="1"/>
          </p:cNvPicPr>
          <p:nvPr/>
        </p:nvPicPr>
        <p:blipFill rotWithShape="1">
          <a:blip r:embed="rId6"/>
          <a:srcRect r="22359" b="3322"/>
          <a:stretch/>
        </p:blipFill>
        <p:spPr>
          <a:xfrm>
            <a:off x="4632684" y="4219142"/>
            <a:ext cx="2236340" cy="2617692"/>
          </a:xfrm>
          <a:prstGeom prst="rect">
            <a:avLst/>
          </a:prstGeom>
        </p:spPr>
      </p:pic>
      <p:sp>
        <p:nvSpPr>
          <p:cNvPr id="30" name="AutoShape 49"/>
          <p:cNvSpPr>
            <a:spLocks noChangeArrowheads="1"/>
          </p:cNvSpPr>
          <p:nvPr/>
        </p:nvSpPr>
        <p:spPr bwMode="auto">
          <a:xfrm>
            <a:off x="3841749" y="5336540"/>
            <a:ext cx="814917" cy="325543"/>
          </a:xfrm>
          <a:prstGeom prst="curvedRightArrow">
            <a:avLst>
              <a:gd name="adj1" fmla="val 24848"/>
              <a:gd name="adj2" fmla="val 49697"/>
              <a:gd name="adj3" fmla="val 33333"/>
            </a:avLst>
          </a:prstGeom>
          <a:gradFill flip="none" rotWithShape="1">
            <a:gsLst>
              <a:gs pos="0">
                <a:srgbClr val="0000FF"/>
              </a:gs>
              <a:gs pos="100000">
                <a:srgbClr val="FFFFFF"/>
              </a:gs>
            </a:gsLst>
            <a:lin ang="0" scaled="1"/>
            <a:tileRect/>
          </a:gradFill>
          <a:ln w="9525">
            <a:solidFill>
              <a:schemeClr val="tx1"/>
            </a:solidFill>
            <a:miter lim="800000"/>
            <a:headEnd/>
            <a:tailEnd/>
          </a:ln>
          <a:effectLst/>
        </p:spPr>
        <p:txBody>
          <a:bodyPr wrap="none" anchor="ctr"/>
          <a:lstStyle/>
          <a:p>
            <a:pPr>
              <a:defRPr/>
            </a:pPr>
            <a:endParaRPr lang="en-US" dirty="0" smtClean="0">
              <a:effectLst>
                <a:outerShdw blurRad="38100" dist="38100" dir="2700000" algn="tl">
                  <a:srgbClr val="000000">
                    <a:alpha val="43137"/>
                  </a:srgbClr>
                </a:outerShdw>
              </a:effectLst>
              <a:latin typeface="Comic Sans MS" charset="0"/>
            </a:endParaRPr>
          </a:p>
        </p:txBody>
      </p:sp>
      <p:sp>
        <p:nvSpPr>
          <p:cNvPr id="26" name="TextBox 25"/>
          <p:cNvSpPr txBox="1"/>
          <p:nvPr/>
        </p:nvSpPr>
        <p:spPr>
          <a:xfrm>
            <a:off x="3407848" y="67761"/>
            <a:ext cx="4494640" cy="338554"/>
          </a:xfrm>
          <a:prstGeom prst="rect">
            <a:avLst/>
          </a:prstGeom>
          <a:noFill/>
        </p:spPr>
        <p:txBody>
          <a:bodyPr wrap="none" rtlCol="0">
            <a:spAutoFit/>
          </a:bodyPr>
          <a:lstStyle/>
          <a:p>
            <a:r>
              <a:rPr lang="en-US" sz="1600" dirty="0" smtClean="0">
                <a:solidFill>
                  <a:srgbClr val="0000FF"/>
                </a:solidFill>
              </a:rPr>
              <a:t>Analysis Strategy to fully reconstruct </a:t>
            </a:r>
            <a:r>
              <a:rPr lang="en-US" sz="1600" dirty="0" err="1" smtClean="0">
                <a:solidFill>
                  <a:srgbClr val="0000FF"/>
                </a:solidFill>
              </a:rPr>
              <a:t>Ws</a:t>
            </a:r>
            <a:r>
              <a:rPr lang="en-US" sz="1600" dirty="0" smtClean="0">
                <a:solidFill>
                  <a:srgbClr val="0000FF"/>
                </a:solidFill>
              </a:rPr>
              <a:t>:</a:t>
            </a:r>
            <a:endParaRPr lang="en-US" sz="1600" dirty="0">
              <a:solidFill>
                <a:srgbClr val="0000FF"/>
              </a:solidFill>
            </a:endParaRPr>
          </a:p>
        </p:txBody>
      </p:sp>
      <p:sp>
        <p:nvSpPr>
          <p:cNvPr id="27" name="TextBox 26"/>
          <p:cNvSpPr txBox="1"/>
          <p:nvPr/>
        </p:nvSpPr>
        <p:spPr>
          <a:xfrm>
            <a:off x="3407848" y="324895"/>
            <a:ext cx="4956902" cy="738664"/>
          </a:xfrm>
          <a:prstGeom prst="rect">
            <a:avLst/>
          </a:prstGeom>
          <a:noFill/>
        </p:spPr>
        <p:txBody>
          <a:bodyPr wrap="none" rtlCol="0">
            <a:spAutoFit/>
          </a:bodyPr>
          <a:lstStyle/>
          <a:p>
            <a:r>
              <a:rPr lang="en-US" sz="1400" dirty="0" smtClean="0"/>
              <a:t>Follow the analysis steps of the A</a:t>
            </a:r>
            <a:r>
              <a:rPr lang="en-US" sz="1400" baseline="-25000" dirty="0" smtClean="0"/>
              <a:t>L</a:t>
            </a:r>
            <a:r>
              <a:rPr lang="en-US" sz="1400" dirty="0" smtClean="0"/>
              <a:t> </a:t>
            </a:r>
          </a:p>
          <a:p>
            <a:r>
              <a:rPr lang="en-US" sz="1400" dirty="0" smtClean="0">
                <a:sym typeface="Wingdings"/>
              </a:rPr>
              <a:t> </a:t>
            </a:r>
            <a:r>
              <a:rPr lang="en-US" sz="1400" dirty="0" smtClean="0"/>
              <a:t>W candidate selection via high </a:t>
            </a:r>
            <a:r>
              <a:rPr lang="en-US" sz="1400" dirty="0" err="1" smtClean="0"/>
              <a:t>p</a:t>
            </a:r>
            <a:r>
              <a:rPr lang="en-US" sz="1400" baseline="-25000" dirty="0" err="1" smtClean="0"/>
              <a:t>t</a:t>
            </a:r>
            <a:r>
              <a:rPr lang="en-US" sz="1400" dirty="0" smtClean="0"/>
              <a:t> lepton</a:t>
            </a:r>
          </a:p>
          <a:p>
            <a:r>
              <a:rPr lang="en-US" sz="1400" dirty="0" smtClean="0"/>
              <a:t>Data set 2011 transverse 500 </a:t>
            </a:r>
            <a:r>
              <a:rPr lang="en-US" sz="1400" dirty="0" err="1" smtClean="0"/>
              <a:t>GeV</a:t>
            </a:r>
            <a:r>
              <a:rPr lang="en-US" sz="1400" dirty="0" smtClean="0"/>
              <a:t> data set (</a:t>
            </a:r>
            <a:r>
              <a:rPr lang="en-US" sz="1400" dirty="0">
                <a:solidFill>
                  <a:srgbClr val="0000FF"/>
                </a:solidFill>
                <a:latin typeface="Comic Sans MS"/>
                <a:cs typeface="Comic Sans MS"/>
              </a:rPr>
              <a:t>25 pb</a:t>
            </a:r>
            <a:r>
              <a:rPr lang="en-US" sz="1400" baseline="30000" dirty="0">
                <a:solidFill>
                  <a:srgbClr val="0000FF"/>
                </a:solidFill>
                <a:latin typeface="Comic Sans MS"/>
                <a:cs typeface="Comic Sans MS"/>
              </a:rPr>
              <a:t>-</a:t>
            </a:r>
            <a:r>
              <a:rPr lang="en-US" sz="1400" baseline="30000" dirty="0" smtClean="0">
                <a:solidFill>
                  <a:srgbClr val="0000FF"/>
                </a:solidFill>
                <a:latin typeface="Comic Sans MS"/>
                <a:cs typeface="Comic Sans MS"/>
              </a:rPr>
              <a:t>1</a:t>
            </a:r>
            <a:r>
              <a:rPr lang="en-US" sz="1400" dirty="0" smtClean="0"/>
              <a:t>)</a:t>
            </a:r>
            <a:endParaRPr lang="en-US" sz="1400" baseline="30000" dirty="0">
              <a:solidFill>
                <a:srgbClr val="CC66FF"/>
              </a:solidFill>
              <a:latin typeface="Comic Sans MS"/>
              <a:cs typeface="Comic Sans MS"/>
            </a:endParaRPr>
          </a:p>
        </p:txBody>
      </p:sp>
      <p:grpSp>
        <p:nvGrpSpPr>
          <p:cNvPr id="36" name="Group 35"/>
          <p:cNvGrpSpPr/>
          <p:nvPr/>
        </p:nvGrpSpPr>
        <p:grpSpPr>
          <a:xfrm>
            <a:off x="3407848" y="1038837"/>
            <a:ext cx="5662080" cy="1569660"/>
            <a:chOff x="457200" y="4095750"/>
            <a:chExt cx="5662080" cy="1569660"/>
          </a:xfrm>
        </p:grpSpPr>
        <p:grpSp>
          <p:nvGrpSpPr>
            <p:cNvPr id="37" name="Group 36"/>
            <p:cNvGrpSpPr/>
            <p:nvPr/>
          </p:nvGrpSpPr>
          <p:grpSpPr>
            <a:xfrm>
              <a:off x="457200" y="4095750"/>
              <a:ext cx="5237163" cy="1569660"/>
              <a:chOff x="457200" y="4095750"/>
              <a:chExt cx="5576839" cy="1569660"/>
            </a:xfrm>
          </p:grpSpPr>
          <p:sp>
            <p:nvSpPr>
              <p:cNvPr id="39" name="TextBox 38"/>
              <p:cNvSpPr txBox="1"/>
              <p:nvPr/>
            </p:nvSpPr>
            <p:spPr>
              <a:xfrm>
                <a:off x="457200" y="4095750"/>
                <a:ext cx="5576839" cy="1569660"/>
              </a:xfrm>
              <a:prstGeom prst="rect">
                <a:avLst/>
              </a:prstGeom>
              <a:noFill/>
            </p:spPr>
            <p:txBody>
              <a:bodyPr wrap="square" rtlCol="0">
                <a:spAutoFit/>
              </a:bodyPr>
              <a:lstStyle/>
              <a:p>
                <a:pPr marL="115888" indent="-115888">
                  <a:buFont typeface="Wingdings" charset="2"/>
                  <a:buChar char="ü"/>
                </a:pPr>
                <a:r>
                  <a:rPr lang="en-US" sz="1600" dirty="0" smtClean="0">
                    <a:solidFill>
                      <a:srgbClr val="0000FF"/>
                    </a:solidFill>
                  </a:rPr>
                  <a:t> In transverse plane:</a:t>
                </a:r>
              </a:p>
              <a:p>
                <a:pPr marL="115888" indent="-115888">
                  <a:buFont typeface="Wingdings" charset="2"/>
                  <a:buChar char="ü"/>
                </a:pPr>
                <a:endParaRPr lang="en-US" sz="1600" dirty="0" smtClean="0">
                  <a:solidFill>
                    <a:srgbClr val="0000FF"/>
                  </a:solidFill>
                </a:endParaRPr>
              </a:p>
              <a:p>
                <a:pPr marL="115888" indent="-115888">
                  <a:buFont typeface="Wingdings" charset="2"/>
                  <a:buChar char="ü"/>
                </a:pPr>
                <a:r>
                  <a:rPr lang="en-US" sz="1600" dirty="0" smtClean="0">
                    <a:solidFill>
                      <a:srgbClr val="0000FF"/>
                    </a:solidFill>
                  </a:rPr>
                  <a:t> Recoil reconstructed using tracks and towers:</a:t>
                </a:r>
              </a:p>
              <a:p>
                <a:pPr marL="115888" indent="-115888">
                  <a:buFont typeface="Wingdings" charset="2"/>
                  <a:buChar char="ü"/>
                </a:pPr>
                <a:r>
                  <a:rPr lang="en-US" sz="1600" dirty="0" smtClean="0">
                    <a:solidFill>
                      <a:srgbClr val="0000FF"/>
                    </a:solidFill>
                  </a:rPr>
                  <a:t> Part of the recoil not within STAR acceptance </a:t>
                </a:r>
              </a:p>
              <a:p>
                <a:r>
                  <a:rPr lang="en-US" sz="1600" dirty="0">
                    <a:solidFill>
                      <a:srgbClr val="0000FF"/>
                    </a:solidFill>
                    <a:sym typeface="Wingdings"/>
                  </a:rPr>
                  <a:t> </a:t>
                </a:r>
                <a:r>
                  <a:rPr lang="en-US" sz="1600" dirty="0" smtClean="0">
                    <a:solidFill>
                      <a:srgbClr val="0000FF"/>
                    </a:solidFill>
                    <a:sym typeface="Wingdings"/>
                  </a:rPr>
                  <a:t>  </a:t>
                </a:r>
                <a:r>
                  <a:rPr lang="en-US" sz="1600" dirty="0" smtClean="0">
                    <a:solidFill>
                      <a:srgbClr val="FF00FF"/>
                    </a:solidFill>
                    <a:sym typeface="Wingdings"/>
                  </a:rPr>
                  <a:t>correction through MC (</a:t>
                </a:r>
                <a:r>
                  <a:rPr lang="en-US" sz="1600" dirty="0" err="1" smtClean="0">
                    <a:solidFill>
                      <a:srgbClr val="FF00FF"/>
                    </a:solidFill>
                    <a:sym typeface="Wingdings"/>
                  </a:rPr>
                  <a:t>Pythia</a:t>
                </a:r>
                <a:r>
                  <a:rPr lang="en-US" sz="1600" dirty="0" smtClean="0">
                    <a:solidFill>
                      <a:srgbClr val="FF00FF"/>
                    </a:solidFill>
                    <a:sym typeface="Wingdings"/>
                  </a:rPr>
                  <a:t>) </a:t>
                </a:r>
                <a:r>
                  <a:rPr lang="en-US" sz="1600" dirty="0" smtClean="0">
                    <a:solidFill>
                      <a:srgbClr val="FF00FF"/>
                    </a:solidFill>
                  </a:rPr>
                  <a:t>  </a:t>
                </a:r>
              </a:p>
              <a:p>
                <a:endParaRPr lang="en-US" sz="1600" dirty="0">
                  <a:solidFill>
                    <a:srgbClr val="FF00FF"/>
                  </a:solidFill>
                </a:endParaRPr>
              </a:p>
            </p:txBody>
          </p:sp>
          <p:graphicFrame>
            <p:nvGraphicFramePr>
              <p:cNvPr id="40" name="Object 39"/>
              <p:cNvGraphicFramePr>
                <a:graphicFrameLocks noChangeAspect="1"/>
              </p:cNvGraphicFramePr>
              <p:nvPr>
                <p:extLst>
                  <p:ext uri="{D42A27DB-BD31-4B8C-83A1-F6EECF244321}">
                    <p14:modId xmlns:p14="http://schemas.microsoft.com/office/powerpoint/2010/main" val="4130416533"/>
                  </p:ext>
                </p:extLst>
              </p:nvPr>
            </p:nvGraphicFramePr>
            <p:xfrm>
              <a:off x="2937699" y="4129565"/>
              <a:ext cx="2442280" cy="368646"/>
            </p:xfrm>
            <a:graphic>
              <a:graphicData uri="http://schemas.openxmlformats.org/presentationml/2006/ole">
                <mc:AlternateContent xmlns:mc="http://schemas.openxmlformats.org/markup-compatibility/2006">
                  <mc:Choice xmlns:v="urn:schemas-microsoft-com:vml" Requires="v">
                    <p:oleObj spid="_x0000_s278707" name="Equation" r:id="rId7" imgW="1346200" imgH="203200" progId="Equation.3">
                      <p:embed/>
                    </p:oleObj>
                  </mc:Choice>
                  <mc:Fallback>
                    <p:oleObj name="Equation" r:id="rId7" imgW="1346200" imgH="2032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37699" y="4129565"/>
                            <a:ext cx="2442280" cy="36864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38" name="Object 37"/>
            <p:cNvGraphicFramePr>
              <a:graphicFrameLocks noChangeAspect="1"/>
            </p:cNvGraphicFramePr>
            <p:nvPr>
              <p:extLst>
                <p:ext uri="{D42A27DB-BD31-4B8C-83A1-F6EECF244321}">
                  <p14:modId xmlns:p14="http://schemas.microsoft.com/office/powerpoint/2010/main" val="3925394979"/>
                </p:ext>
              </p:extLst>
            </p:nvPr>
          </p:nvGraphicFramePr>
          <p:xfrm>
            <a:off x="4962760" y="4581619"/>
            <a:ext cx="1156520" cy="391585"/>
          </p:xfrm>
          <a:graphic>
            <a:graphicData uri="http://schemas.openxmlformats.org/presentationml/2006/ole">
              <mc:AlternateContent xmlns:mc="http://schemas.openxmlformats.org/markup-compatibility/2006">
                <mc:Choice xmlns:v="urn:schemas-microsoft-com:vml" Requires="v">
                  <p:oleObj spid="_x0000_s278708" name="Equation" r:id="rId9" imgW="1054100" imgH="355600" progId="Equation.DSMT4">
                    <p:embed/>
                  </p:oleObj>
                </mc:Choice>
                <mc:Fallback>
                  <p:oleObj name="Equation" r:id="rId9" imgW="1054100" imgH="3556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62760" y="4581619"/>
                          <a:ext cx="1156520" cy="391585"/>
                        </a:xfrm>
                        <a:prstGeom prst="rect">
                          <a:avLst/>
                        </a:prstGeom>
                        <a:noFill/>
                        <a:extLst/>
                      </p:spPr>
                    </p:pic>
                  </p:oleObj>
                </mc:Fallback>
              </mc:AlternateContent>
            </a:graphicData>
          </a:graphic>
        </p:graphicFrame>
      </p:grpSp>
      <p:cxnSp>
        <p:nvCxnSpPr>
          <p:cNvPr id="41" name="Straight Arrow Connector 40"/>
          <p:cNvCxnSpPr/>
          <p:nvPr/>
        </p:nvCxnSpPr>
        <p:spPr bwMode="auto">
          <a:xfrm flipH="1">
            <a:off x="2719918" y="2211917"/>
            <a:ext cx="1206499" cy="2254250"/>
          </a:xfrm>
          <a:prstGeom prst="straightConnector1">
            <a:avLst/>
          </a:prstGeom>
          <a:solidFill>
            <a:schemeClr val="accent1"/>
          </a:solidFill>
          <a:ln w="28575" cap="flat" cmpd="sng" algn="ctr">
            <a:solidFill>
              <a:srgbClr val="0000FF"/>
            </a:solidFill>
            <a:prstDash val="solid"/>
            <a:round/>
            <a:headEnd type="none" w="med" len="med"/>
            <a:tailEnd type="arrow"/>
          </a:ln>
          <a:effectLst/>
        </p:spPr>
      </p:cxnSp>
      <p:sp>
        <p:nvSpPr>
          <p:cNvPr id="42" name="TextBox 41"/>
          <p:cNvSpPr txBox="1"/>
          <p:nvPr/>
        </p:nvSpPr>
        <p:spPr>
          <a:xfrm>
            <a:off x="3407848" y="2365988"/>
            <a:ext cx="5237163" cy="1723549"/>
          </a:xfrm>
          <a:prstGeom prst="rect">
            <a:avLst/>
          </a:prstGeom>
          <a:noFill/>
        </p:spPr>
        <p:txBody>
          <a:bodyPr wrap="square" rtlCol="0">
            <a:spAutoFit/>
          </a:bodyPr>
          <a:lstStyle/>
          <a:p>
            <a:r>
              <a:rPr lang="en-US" sz="1600" dirty="0" smtClean="0">
                <a:solidFill>
                  <a:srgbClr val="FF00FF"/>
                </a:solidFill>
              </a:rPr>
              <a:t>W Rapidity reconstruction:</a:t>
            </a:r>
            <a:endParaRPr lang="en-US" sz="1200" dirty="0" smtClean="0">
              <a:solidFill>
                <a:srgbClr val="FF00FF"/>
              </a:solidFill>
            </a:endParaRPr>
          </a:p>
          <a:p>
            <a:pPr marL="228600" indent="-228600">
              <a:spcAft>
                <a:spcPts val="600"/>
              </a:spcAft>
              <a:buFont typeface="Wingdings" charset="2"/>
              <a:buChar char="ü"/>
            </a:pPr>
            <a:r>
              <a:rPr lang="en-US" sz="1600" dirty="0"/>
              <a:t>W longitudinal momentum (along z) can be calculated from the invariant </a:t>
            </a:r>
            <a:r>
              <a:rPr lang="en-US" sz="1600" dirty="0" smtClean="0"/>
              <a:t>mass: </a:t>
            </a:r>
          </a:p>
          <a:p>
            <a:pPr marL="228600" indent="-228600">
              <a:spcAft>
                <a:spcPts val="600"/>
              </a:spcAft>
              <a:buFont typeface="Wingdings" charset="2"/>
              <a:buChar char="ü"/>
            </a:pPr>
            <a:r>
              <a:rPr lang="en-US" sz="1600" dirty="0"/>
              <a:t>Neutrino longitudinal momentum component from quadratic equation</a:t>
            </a:r>
          </a:p>
          <a:p>
            <a:endParaRPr lang="en-US" sz="1600" dirty="0">
              <a:solidFill>
                <a:srgbClr val="FF00FF"/>
              </a:solidFill>
            </a:endParaRPr>
          </a:p>
        </p:txBody>
      </p:sp>
      <p:graphicFrame>
        <p:nvGraphicFramePr>
          <p:cNvPr id="43" name="Object 42"/>
          <p:cNvGraphicFramePr>
            <a:graphicFrameLocks noChangeAspect="1"/>
          </p:cNvGraphicFramePr>
          <p:nvPr>
            <p:extLst>
              <p:ext uri="{D42A27DB-BD31-4B8C-83A1-F6EECF244321}">
                <p14:modId xmlns:p14="http://schemas.microsoft.com/office/powerpoint/2010/main" val="3470955573"/>
              </p:ext>
            </p:extLst>
          </p:nvPr>
        </p:nvGraphicFramePr>
        <p:xfrm>
          <a:off x="7274984" y="2929470"/>
          <a:ext cx="1549400" cy="215900"/>
        </p:xfrm>
        <a:graphic>
          <a:graphicData uri="http://schemas.openxmlformats.org/presentationml/2006/ole">
            <mc:AlternateContent xmlns:mc="http://schemas.openxmlformats.org/markup-compatibility/2006">
              <mc:Choice xmlns:v="urn:schemas-microsoft-com:vml" Requires="v">
                <p:oleObj spid="_x0000_s278709" name="Equation" r:id="rId11" imgW="1549400" imgH="215900" progId="Equation.DSMT4">
                  <p:embed/>
                </p:oleObj>
              </mc:Choice>
              <mc:Fallback>
                <p:oleObj name="Equation" r:id="rId11" imgW="1549400" imgH="215900" progId="Equation.DSMT4">
                  <p:embed/>
                  <p:pic>
                    <p:nvPicPr>
                      <p:cNvPr id="0" name=""/>
                      <p:cNvPicPr/>
                      <p:nvPr/>
                    </p:nvPicPr>
                    <p:blipFill>
                      <a:blip r:embed="rId12"/>
                      <a:stretch>
                        <a:fillRect/>
                      </a:stretch>
                    </p:blipFill>
                    <p:spPr>
                      <a:xfrm>
                        <a:off x="7274984" y="2929470"/>
                        <a:ext cx="1549400" cy="215900"/>
                      </a:xfrm>
                      <a:prstGeom prst="rect">
                        <a:avLst/>
                      </a:prstGeom>
                    </p:spPr>
                  </p:pic>
                </p:oleObj>
              </mc:Fallback>
            </mc:AlternateContent>
          </a:graphicData>
        </a:graphic>
      </p:graphicFrame>
      <p:graphicFrame>
        <p:nvGraphicFramePr>
          <p:cNvPr id="44" name="Object 43"/>
          <p:cNvGraphicFramePr>
            <a:graphicFrameLocks noChangeAspect="1"/>
          </p:cNvGraphicFramePr>
          <p:nvPr>
            <p:extLst>
              <p:ext uri="{D42A27DB-BD31-4B8C-83A1-F6EECF244321}">
                <p14:modId xmlns:p14="http://schemas.microsoft.com/office/powerpoint/2010/main" val="2362603719"/>
              </p:ext>
            </p:extLst>
          </p:nvPr>
        </p:nvGraphicFramePr>
        <p:xfrm>
          <a:off x="5611284" y="3490387"/>
          <a:ext cx="2209800" cy="279400"/>
        </p:xfrm>
        <a:graphic>
          <a:graphicData uri="http://schemas.openxmlformats.org/presentationml/2006/ole">
            <mc:AlternateContent xmlns:mc="http://schemas.openxmlformats.org/markup-compatibility/2006">
              <mc:Choice xmlns:v="urn:schemas-microsoft-com:vml" Requires="v">
                <p:oleObj spid="_x0000_s278710" name="Equation" r:id="rId13" imgW="2209800" imgH="279400" progId="Equation.DSMT4">
                  <p:embed/>
                </p:oleObj>
              </mc:Choice>
              <mc:Fallback>
                <p:oleObj name="Equation" r:id="rId13" imgW="2209800" imgH="279400" progId="Equation.DSMT4">
                  <p:embed/>
                  <p:pic>
                    <p:nvPicPr>
                      <p:cNvPr id="0" name=""/>
                      <p:cNvPicPr/>
                      <p:nvPr/>
                    </p:nvPicPr>
                    <p:blipFill>
                      <a:blip r:embed="rId14"/>
                      <a:stretch>
                        <a:fillRect/>
                      </a:stretch>
                    </p:blipFill>
                    <p:spPr>
                      <a:xfrm>
                        <a:off x="5611284" y="3490387"/>
                        <a:ext cx="2209800" cy="279400"/>
                      </a:xfrm>
                      <a:prstGeom prst="rect">
                        <a:avLst/>
                      </a:prstGeom>
                    </p:spPr>
                  </p:pic>
                </p:oleObj>
              </mc:Fallback>
            </mc:AlternateContent>
          </a:graphicData>
        </a:graphic>
      </p:graphicFrame>
      <p:graphicFrame>
        <p:nvGraphicFramePr>
          <p:cNvPr id="45" name="Object 44"/>
          <p:cNvGraphicFramePr>
            <a:graphicFrameLocks noChangeAspect="1"/>
          </p:cNvGraphicFramePr>
          <p:nvPr>
            <p:extLst>
              <p:ext uri="{D42A27DB-BD31-4B8C-83A1-F6EECF244321}">
                <p14:modId xmlns:p14="http://schemas.microsoft.com/office/powerpoint/2010/main" val="2547199389"/>
              </p:ext>
            </p:extLst>
          </p:nvPr>
        </p:nvGraphicFramePr>
        <p:xfrm>
          <a:off x="7842780" y="3454404"/>
          <a:ext cx="889000" cy="381000"/>
        </p:xfrm>
        <a:graphic>
          <a:graphicData uri="http://schemas.openxmlformats.org/presentationml/2006/ole">
            <mc:AlternateContent xmlns:mc="http://schemas.openxmlformats.org/markup-compatibility/2006">
              <mc:Choice xmlns:v="urn:schemas-microsoft-com:vml" Requires="v">
                <p:oleObj spid="_x0000_s278711" name="Equation" r:id="rId15" imgW="889000" imgH="381000" progId="Equation.DSMT4">
                  <p:embed/>
                </p:oleObj>
              </mc:Choice>
              <mc:Fallback>
                <p:oleObj name="Equation" r:id="rId15" imgW="889000" imgH="381000" progId="Equation.DSMT4">
                  <p:embed/>
                  <p:pic>
                    <p:nvPicPr>
                      <p:cNvPr id="0" name=""/>
                      <p:cNvPicPr/>
                      <p:nvPr/>
                    </p:nvPicPr>
                    <p:blipFill>
                      <a:blip r:embed="rId16"/>
                      <a:stretch>
                        <a:fillRect/>
                      </a:stretch>
                    </p:blipFill>
                    <p:spPr>
                      <a:xfrm>
                        <a:off x="7842780" y="3454404"/>
                        <a:ext cx="889000" cy="381000"/>
                      </a:xfrm>
                      <a:prstGeom prst="rect">
                        <a:avLst/>
                      </a:prstGeom>
                    </p:spPr>
                  </p:pic>
                </p:oleObj>
              </mc:Fallback>
            </mc:AlternateContent>
          </a:graphicData>
        </a:graphic>
      </p:graphicFrame>
      <p:sp>
        <p:nvSpPr>
          <p:cNvPr id="2" name="Title 1"/>
          <p:cNvSpPr>
            <a:spLocks noGrp="1"/>
          </p:cNvSpPr>
          <p:nvPr>
            <p:ph type="title"/>
          </p:nvPr>
        </p:nvSpPr>
        <p:spPr>
          <a:xfrm>
            <a:off x="-10559" y="0"/>
            <a:ext cx="8382000" cy="609600"/>
          </a:xfrm>
        </p:spPr>
        <p:txBody>
          <a:bodyPr/>
          <a:lstStyle/>
          <a:p>
            <a:pPr algn="l"/>
            <a:r>
              <a:rPr lang="en-US" dirty="0" smtClean="0"/>
              <a:t>STAR: A</a:t>
            </a:r>
            <a:r>
              <a:rPr lang="en-US" baseline="-25000" dirty="0" smtClean="0"/>
              <a:t>N</a:t>
            </a:r>
            <a:r>
              <a:rPr lang="en-US" baseline="30000" dirty="0" smtClean="0"/>
              <a:t>W</a:t>
            </a:r>
            <a:endParaRPr lang="en-US" dirty="0"/>
          </a:p>
        </p:txBody>
      </p:sp>
    </p:spTree>
    <p:extLst>
      <p:ext uri="{BB962C8B-B14F-4D97-AF65-F5344CB8AC3E}">
        <p14:creationId xmlns:p14="http://schemas.microsoft.com/office/powerpoint/2010/main" val="2584801609"/>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par>
                                <p:cTn id="10" presetID="55"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1000" fill="hold"/>
                                        <p:tgtEl>
                                          <p:spTgt spid="24"/>
                                        </p:tgtEl>
                                        <p:attrNameLst>
                                          <p:attrName>ppt_w</p:attrName>
                                        </p:attrNameLst>
                                      </p:cBhvr>
                                      <p:tavLst>
                                        <p:tav tm="0">
                                          <p:val>
                                            <p:strVal val="#ppt_w*0.70"/>
                                          </p:val>
                                        </p:tav>
                                        <p:tav tm="100000">
                                          <p:val>
                                            <p:strVal val="#ppt_w"/>
                                          </p:val>
                                        </p:tav>
                                      </p:tavLst>
                                    </p:anim>
                                    <p:anim calcmode="lin" valueType="num">
                                      <p:cBhvr>
                                        <p:cTn id="13" dur="1000" fill="hold"/>
                                        <p:tgtEl>
                                          <p:spTgt spid="24"/>
                                        </p:tgtEl>
                                        <p:attrNameLst>
                                          <p:attrName>ppt_h</p:attrName>
                                        </p:attrNameLst>
                                      </p:cBhvr>
                                      <p:tavLst>
                                        <p:tav tm="0">
                                          <p:val>
                                            <p:strVal val="#ppt_h"/>
                                          </p:val>
                                        </p:tav>
                                        <p:tav tm="100000">
                                          <p:val>
                                            <p:strVal val="#ppt_h"/>
                                          </p:val>
                                        </p:tav>
                                      </p:tavLst>
                                    </p:anim>
                                    <p:animEffect transition="in" filter="fade">
                                      <p:cBhvr>
                                        <p:cTn id="14" dur="1000"/>
                                        <p:tgtEl>
                                          <p:spTgt spid="24"/>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par>
                                <p:cTn id="19" presetID="16" presetClass="entr" presetSubtype="21"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par>
                                <p:cTn id="22" presetID="16" presetClass="entr" presetSubtype="21"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par>
                                <p:cTn id="25" presetID="55"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p:cTn id="27" dur="1000" fill="hold"/>
                                        <p:tgtEl>
                                          <p:spTgt spid="41"/>
                                        </p:tgtEl>
                                        <p:attrNameLst>
                                          <p:attrName>ppt_w</p:attrName>
                                        </p:attrNameLst>
                                      </p:cBhvr>
                                      <p:tavLst>
                                        <p:tav tm="0">
                                          <p:val>
                                            <p:strVal val="#ppt_w*0.70"/>
                                          </p:val>
                                        </p:tav>
                                        <p:tav tm="100000">
                                          <p:val>
                                            <p:strVal val="#ppt_w"/>
                                          </p:val>
                                        </p:tav>
                                      </p:tavLst>
                                    </p:anim>
                                    <p:anim calcmode="lin" valueType="num">
                                      <p:cBhvr>
                                        <p:cTn id="28" dur="1000" fill="hold"/>
                                        <p:tgtEl>
                                          <p:spTgt spid="41"/>
                                        </p:tgtEl>
                                        <p:attrNameLst>
                                          <p:attrName>ppt_h</p:attrName>
                                        </p:attrNameLst>
                                      </p:cBhvr>
                                      <p:tavLst>
                                        <p:tav tm="0">
                                          <p:val>
                                            <p:strVal val="#ppt_h"/>
                                          </p:val>
                                        </p:tav>
                                        <p:tav tm="100000">
                                          <p:val>
                                            <p:strVal val="#ppt_h"/>
                                          </p:val>
                                        </p:tav>
                                      </p:tavLst>
                                    </p:anim>
                                    <p:animEffect transition="in" filter="fade">
                                      <p:cBhvr>
                                        <p:cTn id="29" dur="1000"/>
                                        <p:tgtEl>
                                          <p:spTgt spid="4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barn(inVertical)">
                                      <p:cBhvr>
                                        <p:cTn id="34" dur="500"/>
                                        <p:tgtEl>
                                          <p:spTgt spid="42"/>
                                        </p:tgtEl>
                                      </p:cBhvr>
                                    </p:animEffect>
                                  </p:childTnLst>
                                </p:cTn>
                              </p:par>
                              <p:par>
                                <p:cTn id="35" presetID="16" presetClass="entr" presetSubtype="21"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barn(inVertical)">
                                      <p:cBhvr>
                                        <p:cTn id="37" dur="500"/>
                                        <p:tgtEl>
                                          <p:spTgt spid="44"/>
                                        </p:tgtEl>
                                      </p:cBhvr>
                                    </p:animEffect>
                                  </p:childTnLst>
                                </p:cTn>
                              </p:par>
                              <p:par>
                                <p:cTn id="38" presetID="16" presetClass="entr" presetSubtype="21" fill="hold"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barn(inVertical)">
                                      <p:cBhvr>
                                        <p:cTn id="40" dur="500"/>
                                        <p:tgtEl>
                                          <p:spTgt spid="45"/>
                                        </p:tgtEl>
                                      </p:cBhvr>
                                    </p:animEffect>
                                  </p:childTnLst>
                                </p:cTn>
                              </p:par>
                              <p:par>
                                <p:cTn id="41" presetID="16" presetClass="entr" presetSubtype="21"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barn(inVertical)">
                                      <p:cBhvr>
                                        <p:cTn id="4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a:t>
            </a:r>
            <a:r>
              <a:rPr lang="en-US" baseline="-25000" dirty="0" smtClean="0"/>
              <a:t>N</a:t>
            </a:r>
            <a:r>
              <a:rPr lang="en-US" dirty="0" smtClean="0"/>
              <a:t>(W</a:t>
            </a:r>
            <a:r>
              <a:rPr lang="en-US" baseline="30000" dirty="0" smtClean="0"/>
              <a:t>+/-</a:t>
            </a:r>
            <a:r>
              <a:rPr lang="en-US" dirty="0" smtClean="0"/>
              <a:t>,Z</a:t>
            </a:r>
            <a:r>
              <a:rPr lang="en-US" baseline="30000" dirty="0" smtClean="0"/>
              <a:t>0</a:t>
            </a:r>
            <a:r>
              <a:rPr lang="en-US" dirty="0" smtClean="0"/>
              <a:t>) Results from 2011</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cs-CZ" smtClean="0"/>
              <a:t>RHIC PAC, June  2014</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24</a:t>
            </a:fld>
            <a:endParaRPr lang="en-US"/>
          </a:p>
        </p:txBody>
      </p:sp>
      <p:pic>
        <p:nvPicPr>
          <p:cNvPr id="8" name="Picture 7" descr="hd_Wp_AsymAmpSqrtVsRap.eps"/>
          <p:cNvPicPr>
            <a:picLocks noChangeAspect="1"/>
          </p:cNvPicPr>
          <p:nvPr/>
        </p:nvPicPr>
        <p:blipFill rotWithShape="1">
          <a:blip r:embed="rId2"/>
          <a:srcRect t="5680" r="7301"/>
          <a:stretch/>
        </p:blipFill>
        <p:spPr>
          <a:xfrm>
            <a:off x="0" y="2084023"/>
            <a:ext cx="3003825" cy="3191122"/>
          </a:xfrm>
          <a:prstGeom prst="rect">
            <a:avLst/>
          </a:prstGeom>
        </p:spPr>
      </p:pic>
      <p:pic>
        <p:nvPicPr>
          <p:cNvPr id="9" name="Picture 8" descr="hd_Wm_AsymAmpSqrtVsRap.eps"/>
          <p:cNvPicPr>
            <a:picLocks noChangeAspect="1"/>
          </p:cNvPicPr>
          <p:nvPr/>
        </p:nvPicPr>
        <p:blipFill rotWithShape="1">
          <a:blip r:embed="rId3"/>
          <a:srcRect t="5680" r="6803"/>
          <a:stretch/>
        </p:blipFill>
        <p:spPr>
          <a:xfrm>
            <a:off x="3064993" y="2072979"/>
            <a:ext cx="3019964" cy="3191122"/>
          </a:xfrm>
          <a:prstGeom prst="rect">
            <a:avLst/>
          </a:prstGeom>
        </p:spPr>
      </p:pic>
      <p:pic>
        <p:nvPicPr>
          <p:cNvPr id="10" name="Picture 9" descr="hd_Z0_AsymAmpSqrtVsRap.eps"/>
          <p:cNvPicPr>
            <a:picLocks noChangeAspect="1"/>
          </p:cNvPicPr>
          <p:nvPr/>
        </p:nvPicPr>
        <p:blipFill rotWithShape="1">
          <a:blip r:embed="rId4"/>
          <a:srcRect t="7292" r="8866"/>
          <a:stretch/>
        </p:blipFill>
        <p:spPr>
          <a:xfrm>
            <a:off x="6124151" y="2149448"/>
            <a:ext cx="2953125" cy="2882255"/>
          </a:xfrm>
          <a:prstGeom prst="rect">
            <a:avLst/>
          </a:prstGeom>
        </p:spPr>
      </p:pic>
      <p:pic>
        <p:nvPicPr>
          <p:cNvPr id="17" name="Picture 16" descr="newproduct.png"/>
          <p:cNvPicPr>
            <a:picLocks noChangeAspect="1"/>
          </p:cNvPicPr>
          <p:nvPr/>
        </p:nvPicPr>
        <p:blipFill>
          <a:blip r:embed="rId5"/>
          <a:stretch>
            <a:fillRect/>
          </a:stretch>
        </p:blipFill>
        <p:spPr>
          <a:xfrm>
            <a:off x="183445" y="36513"/>
            <a:ext cx="1234722" cy="555625"/>
          </a:xfrm>
          <a:prstGeom prst="rect">
            <a:avLst/>
          </a:prstGeom>
        </p:spPr>
      </p:pic>
      <p:sp>
        <p:nvSpPr>
          <p:cNvPr id="6" name="AutoShape 49"/>
          <p:cNvSpPr>
            <a:spLocks noChangeArrowheads="1"/>
          </p:cNvSpPr>
          <p:nvPr/>
        </p:nvSpPr>
        <p:spPr bwMode="auto">
          <a:xfrm>
            <a:off x="97532" y="5601128"/>
            <a:ext cx="1002579" cy="325539"/>
          </a:xfrm>
          <a:prstGeom prst="curvedRightArrow">
            <a:avLst>
              <a:gd name="adj1" fmla="val 24848"/>
              <a:gd name="adj2" fmla="val 49697"/>
              <a:gd name="adj3" fmla="val 33333"/>
            </a:avLst>
          </a:prstGeom>
          <a:gradFill flip="none" rotWithShape="1">
            <a:gsLst>
              <a:gs pos="0">
                <a:srgbClr val="0000FF"/>
              </a:gs>
              <a:gs pos="100000">
                <a:srgbClr val="FFFFFF"/>
              </a:gs>
            </a:gsLst>
            <a:lin ang="0" scaled="1"/>
            <a:tileRect/>
          </a:gradFill>
          <a:ln w="9525">
            <a:solidFill>
              <a:schemeClr val="tx1"/>
            </a:solidFill>
            <a:miter lim="800000"/>
            <a:headEnd/>
            <a:tailEnd/>
          </a:ln>
          <a:effectLst/>
        </p:spPr>
        <p:txBody>
          <a:bodyPr wrap="none" anchor="ctr"/>
          <a:lstStyle/>
          <a:p>
            <a:pPr>
              <a:defRPr/>
            </a:pPr>
            <a:endParaRPr lang="en-US" dirty="0" smtClean="0">
              <a:effectLst>
                <a:outerShdw blurRad="38100" dist="38100" dir="2700000" algn="tl">
                  <a:srgbClr val="000000">
                    <a:alpha val="43137"/>
                  </a:srgbClr>
                </a:outerShdw>
              </a:effectLst>
              <a:latin typeface="Comic Sans MS" charset="0"/>
            </a:endParaRPr>
          </a:p>
        </p:txBody>
      </p:sp>
      <p:sp>
        <p:nvSpPr>
          <p:cNvPr id="7" name="TextBox 6"/>
          <p:cNvSpPr txBox="1"/>
          <p:nvPr/>
        </p:nvSpPr>
        <p:spPr>
          <a:xfrm>
            <a:off x="1113219" y="5636781"/>
            <a:ext cx="5332029" cy="369332"/>
          </a:xfrm>
          <a:prstGeom prst="rect">
            <a:avLst/>
          </a:prstGeom>
          <a:noFill/>
        </p:spPr>
        <p:txBody>
          <a:bodyPr wrap="square" rtlCol="0">
            <a:spAutoFit/>
          </a:bodyPr>
          <a:lstStyle/>
          <a:p>
            <a:r>
              <a:rPr lang="en-US" dirty="0" smtClean="0"/>
              <a:t>2011: recorded </a:t>
            </a:r>
            <a:r>
              <a:rPr lang="en-US" dirty="0" err="1" smtClean="0"/>
              <a:t>lumi</a:t>
            </a:r>
            <a:r>
              <a:rPr lang="en-US" dirty="0" smtClean="0"/>
              <a:t> 25 pb</a:t>
            </a:r>
            <a:r>
              <a:rPr lang="en-US" baseline="30000" dirty="0" smtClean="0"/>
              <a:t>-1</a:t>
            </a:r>
            <a:endParaRPr lang="en-US" baseline="-25000" dirty="0"/>
          </a:p>
        </p:txBody>
      </p:sp>
    </p:spTree>
    <p:extLst>
      <p:ext uri="{BB962C8B-B14F-4D97-AF65-F5344CB8AC3E}">
        <p14:creationId xmlns:p14="http://schemas.microsoft.com/office/powerpoint/2010/main" val="1513584256"/>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a:t>
            </a:r>
            <a:r>
              <a:rPr lang="en-US" baseline="-25000" dirty="0" smtClean="0"/>
              <a:t>N</a:t>
            </a:r>
            <a:r>
              <a:rPr lang="en-US" dirty="0" smtClean="0"/>
              <a:t>(W</a:t>
            </a:r>
            <a:r>
              <a:rPr lang="en-US" baseline="30000" dirty="0" smtClean="0"/>
              <a:t>+/-</a:t>
            </a:r>
            <a:r>
              <a:rPr lang="en-US" dirty="0" smtClean="0"/>
              <a:t>,Z</a:t>
            </a:r>
            <a:r>
              <a:rPr lang="en-US" baseline="30000" dirty="0" smtClean="0"/>
              <a:t>0</a:t>
            </a:r>
            <a:r>
              <a:rPr lang="en-US" dirty="0" smtClean="0"/>
              <a:t>) from Run 2016</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cs-CZ" smtClean="0"/>
              <a:t>RHIC PAC, June  2014</a:t>
            </a:r>
            <a:endParaRPr lang="en-US" dirty="0"/>
          </a:p>
        </p:txBody>
      </p:sp>
      <p:sp>
        <p:nvSpPr>
          <p:cNvPr id="5" name="Slide Number Placeholder 4"/>
          <p:cNvSpPr>
            <a:spLocks noGrp="1"/>
          </p:cNvSpPr>
          <p:nvPr>
            <p:ph type="sldNum" sz="quarter" idx="12"/>
          </p:nvPr>
        </p:nvSpPr>
        <p:spPr/>
        <p:txBody>
          <a:bodyPr/>
          <a:lstStyle/>
          <a:p>
            <a:fld id="{E7C2DFF1-6A7E-5841-980E-96BA788216E4}" type="slidenum">
              <a:rPr lang="en-US" smtClean="0"/>
              <a:pPr/>
              <a:t>25</a:t>
            </a:fld>
            <a:endParaRPr lang="en-US"/>
          </a:p>
        </p:txBody>
      </p:sp>
      <p:sp>
        <p:nvSpPr>
          <p:cNvPr id="6" name="AutoShape 49"/>
          <p:cNvSpPr>
            <a:spLocks noChangeArrowheads="1"/>
          </p:cNvSpPr>
          <p:nvPr/>
        </p:nvSpPr>
        <p:spPr bwMode="auto">
          <a:xfrm>
            <a:off x="118699" y="595208"/>
            <a:ext cx="949325" cy="348570"/>
          </a:xfrm>
          <a:prstGeom prst="curvedRightArrow">
            <a:avLst>
              <a:gd name="adj1" fmla="val 24848"/>
              <a:gd name="adj2" fmla="val 49697"/>
              <a:gd name="adj3" fmla="val 33333"/>
            </a:avLst>
          </a:prstGeom>
          <a:gradFill flip="none" rotWithShape="1">
            <a:gsLst>
              <a:gs pos="0">
                <a:srgbClr val="0000FF"/>
              </a:gs>
              <a:gs pos="100000">
                <a:srgbClr val="FFFFFF"/>
              </a:gs>
            </a:gsLst>
            <a:lin ang="0" scaled="1"/>
            <a:tileRect/>
          </a:gradFill>
          <a:ln w="9525">
            <a:solidFill>
              <a:schemeClr val="tx1"/>
            </a:solidFill>
            <a:miter lim="800000"/>
            <a:headEnd/>
            <a:tailEnd/>
          </a:ln>
          <a:effectLst/>
        </p:spPr>
        <p:txBody>
          <a:bodyPr wrap="none" anchor="ctr"/>
          <a:lstStyle/>
          <a:p>
            <a:pPr>
              <a:defRPr/>
            </a:pPr>
            <a:endParaRPr lang="en-US" dirty="0" smtClean="0">
              <a:effectLst>
                <a:outerShdw blurRad="38100" dist="38100" dir="2700000" algn="tl">
                  <a:srgbClr val="000000">
                    <a:alpha val="43137"/>
                  </a:srgbClr>
                </a:outerShdw>
              </a:effectLst>
              <a:latin typeface="Comic Sans MS" charset="0"/>
            </a:endParaRPr>
          </a:p>
        </p:txBody>
      </p:sp>
      <p:sp>
        <p:nvSpPr>
          <p:cNvPr id="7" name="TextBox 6"/>
          <p:cNvSpPr txBox="1"/>
          <p:nvPr/>
        </p:nvSpPr>
        <p:spPr>
          <a:xfrm>
            <a:off x="1093305" y="662612"/>
            <a:ext cx="5607161" cy="369332"/>
          </a:xfrm>
          <a:prstGeom prst="rect">
            <a:avLst/>
          </a:prstGeom>
          <a:noFill/>
        </p:spPr>
        <p:txBody>
          <a:bodyPr wrap="none" rtlCol="0">
            <a:spAutoFit/>
          </a:bodyPr>
          <a:lstStyle/>
          <a:p>
            <a:r>
              <a:rPr lang="en-US" dirty="0" smtClean="0"/>
              <a:t>2016: possible recorded </a:t>
            </a:r>
            <a:r>
              <a:rPr lang="en-US" dirty="0" err="1" smtClean="0"/>
              <a:t>lumi</a:t>
            </a:r>
            <a:r>
              <a:rPr lang="en-US" dirty="0" smtClean="0"/>
              <a:t> as big as 900 pb</a:t>
            </a:r>
            <a:r>
              <a:rPr lang="en-US" baseline="30000" dirty="0" smtClean="0"/>
              <a:t>-1</a:t>
            </a:r>
            <a:endParaRPr lang="en-US" baseline="-25000" dirty="0"/>
          </a:p>
        </p:txBody>
      </p:sp>
      <p:pic>
        <p:nvPicPr>
          <p:cNvPr id="16" name="Picture 15" descr="hd_WAsym2016ProjRap_zoom.eps"/>
          <p:cNvPicPr>
            <a:picLocks noChangeAspect="1"/>
          </p:cNvPicPr>
          <p:nvPr/>
        </p:nvPicPr>
        <p:blipFill rotWithShape="1">
          <a:blip r:embed="rId2">
            <a:extLst>
              <a:ext uri="{28A0092B-C50C-407E-A947-70E740481C1C}">
                <a14:useLocalDpi xmlns:a14="http://schemas.microsoft.com/office/drawing/2010/main" val="0"/>
              </a:ext>
            </a:extLst>
          </a:blip>
          <a:srcRect t="6790" r="7868"/>
          <a:stretch/>
        </p:blipFill>
        <p:spPr>
          <a:xfrm>
            <a:off x="3025577" y="1097510"/>
            <a:ext cx="3317167" cy="3503951"/>
          </a:xfrm>
          <a:prstGeom prst="rect">
            <a:avLst/>
          </a:prstGeom>
        </p:spPr>
      </p:pic>
      <p:pic>
        <p:nvPicPr>
          <p:cNvPr id="17" name="Picture 16" descr="hd_Z0Asym2016ProjPt.eps"/>
          <p:cNvPicPr>
            <a:picLocks noChangeAspect="1"/>
          </p:cNvPicPr>
          <p:nvPr/>
        </p:nvPicPr>
        <p:blipFill rotWithShape="1">
          <a:blip r:embed="rId3">
            <a:extLst>
              <a:ext uri="{28A0092B-C50C-407E-A947-70E740481C1C}">
                <a14:useLocalDpi xmlns:a14="http://schemas.microsoft.com/office/drawing/2010/main" val="0"/>
              </a:ext>
            </a:extLst>
          </a:blip>
          <a:srcRect t="8642" r="7063" b="3032"/>
          <a:stretch/>
        </p:blipFill>
        <p:spPr>
          <a:xfrm>
            <a:off x="6369349" y="1090219"/>
            <a:ext cx="2676920" cy="2656281"/>
          </a:xfrm>
          <a:prstGeom prst="rect">
            <a:avLst/>
          </a:prstGeom>
        </p:spPr>
      </p:pic>
      <p:pic>
        <p:nvPicPr>
          <p:cNvPr id="18" name="Picture 17" descr="hd_Z0Asym2016ProjRap.eps"/>
          <p:cNvPicPr>
            <a:picLocks noChangeAspect="1"/>
          </p:cNvPicPr>
          <p:nvPr/>
        </p:nvPicPr>
        <p:blipFill rotWithShape="1">
          <a:blip r:embed="rId4">
            <a:extLst>
              <a:ext uri="{28A0092B-C50C-407E-A947-70E740481C1C}">
                <a14:useLocalDpi xmlns:a14="http://schemas.microsoft.com/office/drawing/2010/main" val="0"/>
              </a:ext>
            </a:extLst>
          </a:blip>
          <a:srcRect t="8796" r="7868" b="3033"/>
          <a:stretch/>
        </p:blipFill>
        <p:spPr>
          <a:xfrm>
            <a:off x="6458518" y="3846559"/>
            <a:ext cx="2653733" cy="2651619"/>
          </a:xfrm>
          <a:prstGeom prst="rect">
            <a:avLst/>
          </a:prstGeom>
        </p:spPr>
      </p:pic>
      <p:pic>
        <p:nvPicPr>
          <p:cNvPr id="15" name="Picture 14" descr="hd_WAsym2016ProjPt_zoom.eps"/>
          <p:cNvPicPr>
            <a:picLocks noChangeAspect="1"/>
          </p:cNvPicPr>
          <p:nvPr/>
        </p:nvPicPr>
        <p:blipFill rotWithShape="1">
          <a:blip r:embed="rId5">
            <a:extLst>
              <a:ext uri="{28A0092B-C50C-407E-A947-70E740481C1C}">
                <a14:useLocalDpi xmlns:a14="http://schemas.microsoft.com/office/drawing/2010/main" val="0"/>
              </a:ext>
            </a:extLst>
          </a:blip>
          <a:srcRect t="6636" r="7868"/>
          <a:stretch/>
        </p:blipFill>
        <p:spPr>
          <a:xfrm>
            <a:off x="-105829" y="1090082"/>
            <a:ext cx="3317167" cy="3509740"/>
          </a:xfrm>
          <a:prstGeom prst="rect">
            <a:avLst/>
          </a:prstGeom>
        </p:spPr>
      </p:pic>
      <p:sp>
        <p:nvSpPr>
          <p:cNvPr id="19" name="AutoShape 49"/>
          <p:cNvSpPr>
            <a:spLocks noChangeArrowheads="1"/>
          </p:cNvSpPr>
          <p:nvPr/>
        </p:nvSpPr>
        <p:spPr bwMode="auto">
          <a:xfrm>
            <a:off x="175849" y="4822192"/>
            <a:ext cx="949325" cy="348570"/>
          </a:xfrm>
          <a:prstGeom prst="curvedRightArrow">
            <a:avLst>
              <a:gd name="adj1" fmla="val 24848"/>
              <a:gd name="adj2" fmla="val 49697"/>
              <a:gd name="adj3" fmla="val 33333"/>
            </a:avLst>
          </a:prstGeom>
          <a:gradFill flip="none" rotWithShape="1">
            <a:gsLst>
              <a:gs pos="0">
                <a:srgbClr val="0000FF"/>
              </a:gs>
              <a:gs pos="100000">
                <a:srgbClr val="FFFFFF"/>
              </a:gs>
            </a:gsLst>
            <a:lin ang="0" scaled="1"/>
            <a:tileRect/>
          </a:gradFill>
          <a:ln w="9525">
            <a:solidFill>
              <a:schemeClr val="tx1"/>
            </a:solidFill>
            <a:miter lim="800000"/>
            <a:headEnd/>
            <a:tailEnd/>
          </a:ln>
          <a:effectLst/>
        </p:spPr>
        <p:txBody>
          <a:bodyPr wrap="none" anchor="ctr"/>
          <a:lstStyle/>
          <a:p>
            <a:pPr>
              <a:defRPr/>
            </a:pPr>
            <a:endParaRPr lang="en-US" dirty="0" smtClean="0">
              <a:effectLst>
                <a:outerShdw blurRad="38100" dist="38100" dir="2700000" algn="tl">
                  <a:srgbClr val="000000">
                    <a:alpha val="43137"/>
                  </a:srgbClr>
                </a:outerShdw>
              </a:effectLst>
              <a:latin typeface="Comic Sans MS" charset="0"/>
            </a:endParaRPr>
          </a:p>
        </p:txBody>
      </p:sp>
      <p:sp>
        <p:nvSpPr>
          <p:cNvPr id="20" name="TextBox 19"/>
          <p:cNvSpPr txBox="1"/>
          <p:nvPr/>
        </p:nvSpPr>
        <p:spPr>
          <a:xfrm>
            <a:off x="1100667" y="4624916"/>
            <a:ext cx="4857557" cy="1200329"/>
          </a:xfrm>
          <a:prstGeom prst="rect">
            <a:avLst/>
          </a:prstGeom>
          <a:noFill/>
        </p:spPr>
        <p:txBody>
          <a:bodyPr wrap="none" rtlCol="0">
            <a:spAutoFit/>
          </a:bodyPr>
          <a:lstStyle/>
          <a:p>
            <a:pPr algn="ctr"/>
            <a:r>
              <a:rPr lang="en-US" dirty="0">
                <a:solidFill>
                  <a:srgbClr val="0000FF"/>
                </a:solidFill>
              </a:rPr>
              <a:t>A</a:t>
            </a:r>
            <a:r>
              <a:rPr lang="en-US" baseline="-25000" dirty="0">
                <a:solidFill>
                  <a:srgbClr val="0000FF"/>
                </a:solidFill>
              </a:rPr>
              <a:t>N</a:t>
            </a:r>
            <a:r>
              <a:rPr lang="en-US" dirty="0">
                <a:solidFill>
                  <a:srgbClr val="0000FF"/>
                </a:solidFill>
              </a:rPr>
              <a:t>(W</a:t>
            </a:r>
            <a:r>
              <a:rPr lang="en-US" baseline="30000" dirty="0">
                <a:solidFill>
                  <a:srgbClr val="0000FF"/>
                </a:solidFill>
              </a:rPr>
              <a:t>+/-</a:t>
            </a:r>
            <a:r>
              <a:rPr lang="en-US" dirty="0">
                <a:solidFill>
                  <a:srgbClr val="0000FF"/>
                </a:solidFill>
              </a:rPr>
              <a:t>,Z</a:t>
            </a:r>
            <a:r>
              <a:rPr lang="en-US" baseline="30000" dirty="0">
                <a:solidFill>
                  <a:srgbClr val="0000FF"/>
                </a:solidFill>
              </a:rPr>
              <a:t>0</a:t>
            </a:r>
            <a:r>
              <a:rPr lang="en-US" dirty="0" smtClean="0">
                <a:solidFill>
                  <a:srgbClr val="0000FF"/>
                </a:solidFill>
              </a:rPr>
              <a:t>): </a:t>
            </a:r>
          </a:p>
          <a:p>
            <a:pPr algn="ctr"/>
            <a:r>
              <a:rPr lang="en-US" dirty="0" smtClean="0">
                <a:solidFill>
                  <a:srgbClr val="0000FF"/>
                </a:solidFill>
              </a:rPr>
              <a:t>will be able to constrain sea quark </a:t>
            </a:r>
            <a:r>
              <a:rPr lang="en-US" dirty="0" err="1" smtClean="0">
                <a:solidFill>
                  <a:srgbClr val="0000FF"/>
                </a:solidFill>
              </a:rPr>
              <a:t>Sivers</a:t>
            </a:r>
            <a:endParaRPr lang="en-US" dirty="0" smtClean="0">
              <a:solidFill>
                <a:srgbClr val="0000FF"/>
              </a:solidFill>
            </a:endParaRPr>
          </a:p>
          <a:p>
            <a:pPr algn="ctr"/>
            <a:r>
              <a:rPr lang="en-US" dirty="0" smtClean="0">
                <a:solidFill>
                  <a:srgbClr val="FF00FF"/>
                </a:solidFill>
              </a:rPr>
              <a:t>and</a:t>
            </a:r>
          </a:p>
          <a:p>
            <a:pPr algn="ctr"/>
            <a:r>
              <a:rPr lang="en-US" dirty="0" smtClean="0">
                <a:solidFill>
                  <a:srgbClr val="0000FF"/>
                </a:solidFill>
              </a:rPr>
              <a:t>make a statement on the sign change</a:t>
            </a:r>
            <a:endParaRPr lang="en-US" dirty="0">
              <a:solidFill>
                <a:srgbClr val="0000FF"/>
              </a:solidFill>
            </a:endParaRPr>
          </a:p>
        </p:txBody>
      </p:sp>
      <p:pic>
        <p:nvPicPr>
          <p:cNvPr id="21" name="Picture 20" descr="projection_500.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163" y="740834"/>
            <a:ext cx="8087360" cy="3799840"/>
          </a:xfrm>
          <a:prstGeom prst="rect">
            <a:avLst/>
          </a:prstGeom>
        </p:spPr>
      </p:pic>
      <p:sp>
        <p:nvSpPr>
          <p:cNvPr id="22" name="TextBox 21"/>
          <p:cNvSpPr txBox="1"/>
          <p:nvPr/>
        </p:nvSpPr>
        <p:spPr>
          <a:xfrm>
            <a:off x="1533697" y="5842000"/>
            <a:ext cx="3942105" cy="646331"/>
          </a:xfrm>
          <a:prstGeom prst="rect">
            <a:avLst/>
          </a:prstGeom>
          <a:solidFill>
            <a:schemeClr val="bg1">
              <a:lumMod val="85000"/>
            </a:schemeClr>
          </a:solidFill>
          <a:ln>
            <a:solidFill>
              <a:schemeClr val="bg1">
                <a:lumMod val="50000"/>
              </a:schemeClr>
            </a:solidFill>
          </a:ln>
          <a:scene3d>
            <a:camera prst="orthographicFront"/>
            <a:lightRig rig="threePt" dir="t"/>
          </a:scene3d>
          <a:sp3d>
            <a:bevelT prst="relaxedInset"/>
          </a:sp3d>
        </p:spPr>
        <p:txBody>
          <a:bodyPr wrap="none" rtlCol="0">
            <a:spAutoFit/>
          </a:bodyPr>
          <a:lstStyle/>
          <a:p>
            <a:pPr marL="285750" indent="-285750">
              <a:buFont typeface="Wingdings" charset="2"/>
              <a:buChar char="q"/>
            </a:pPr>
            <a:r>
              <a:rPr lang="en-US" dirty="0" smtClean="0">
                <a:solidFill>
                  <a:srgbClr val="0000FF"/>
                </a:solidFill>
              </a:rPr>
              <a:t>A</a:t>
            </a:r>
            <a:r>
              <a:rPr lang="en-US" baseline="-25000" dirty="0" smtClean="0">
                <a:solidFill>
                  <a:srgbClr val="0000FF"/>
                </a:solidFill>
              </a:rPr>
              <a:t>N</a:t>
            </a:r>
            <a:r>
              <a:rPr lang="en-US" dirty="0" smtClean="0">
                <a:solidFill>
                  <a:srgbClr val="0000FF"/>
                </a:solidFill>
              </a:rPr>
              <a:t>(</a:t>
            </a:r>
            <a:r>
              <a:rPr lang="en-US" dirty="0" smtClean="0">
                <a:solidFill>
                  <a:srgbClr val="0000FF"/>
                </a:solidFill>
                <a:latin typeface="Symbol" charset="2"/>
                <a:cs typeface="Symbol" charset="2"/>
              </a:rPr>
              <a:t>g</a:t>
            </a:r>
            <a:r>
              <a:rPr lang="en-US" dirty="0" smtClean="0">
                <a:solidFill>
                  <a:srgbClr val="0000FF"/>
                </a:solidFill>
              </a:rPr>
              <a:t>) up to </a:t>
            </a:r>
            <a:r>
              <a:rPr lang="en-US" dirty="0" err="1" smtClean="0">
                <a:solidFill>
                  <a:srgbClr val="0000FF"/>
                </a:solidFill>
              </a:rPr>
              <a:t>x</a:t>
            </a:r>
            <a:r>
              <a:rPr lang="en-US" baseline="-25000" dirty="0" err="1" smtClean="0">
                <a:solidFill>
                  <a:srgbClr val="0000FF"/>
                </a:solidFill>
              </a:rPr>
              <a:t>F</a:t>
            </a:r>
            <a:r>
              <a:rPr lang="en-US" dirty="0" smtClean="0">
                <a:solidFill>
                  <a:srgbClr val="0000FF"/>
                </a:solidFill>
              </a:rPr>
              <a:t> of 0.6</a:t>
            </a:r>
          </a:p>
          <a:p>
            <a:pPr marL="285750" indent="-285750">
              <a:buFont typeface="Wingdings" charset="2"/>
              <a:buChar char="q"/>
            </a:pPr>
            <a:r>
              <a:rPr lang="en-US" dirty="0">
                <a:solidFill>
                  <a:srgbClr val="0000FF"/>
                </a:solidFill>
              </a:rPr>
              <a:t>A</a:t>
            </a:r>
            <a:r>
              <a:rPr lang="en-US" baseline="-25000" dirty="0">
                <a:solidFill>
                  <a:srgbClr val="0000FF"/>
                </a:solidFill>
              </a:rPr>
              <a:t>N</a:t>
            </a:r>
            <a:r>
              <a:rPr lang="en-US" dirty="0" smtClean="0">
                <a:solidFill>
                  <a:srgbClr val="0000FF"/>
                </a:solidFill>
              </a:rPr>
              <a:t>(</a:t>
            </a:r>
            <a:r>
              <a:rPr lang="en-US" dirty="0" smtClean="0">
                <a:solidFill>
                  <a:srgbClr val="0000FF"/>
                </a:solidFill>
                <a:latin typeface="Comic Sans MS"/>
                <a:cs typeface="Comic Sans MS"/>
              </a:rPr>
              <a:t>DY</a:t>
            </a:r>
            <a:r>
              <a:rPr lang="en-US" dirty="0" smtClean="0">
                <a:solidFill>
                  <a:srgbClr val="0000FF"/>
                </a:solidFill>
              </a:rPr>
              <a:t>) simulations still ongoing</a:t>
            </a:r>
            <a:endParaRPr lang="en-US" dirty="0">
              <a:solidFill>
                <a:srgbClr val="0000FF"/>
              </a:solidFill>
            </a:endParaRPr>
          </a:p>
        </p:txBody>
      </p:sp>
    </p:spTree>
    <p:extLst>
      <p:ext uri="{BB962C8B-B14F-4D97-AF65-F5344CB8AC3E}">
        <p14:creationId xmlns:p14="http://schemas.microsoft.com/office/powerpoint/2010/main" val="2408327782"/>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lstStyle/>
          <a:p>
            <a:r>
              <a:rPr lang="en-US" sz="2400" dirty="0" smtClean="0"/>
              <a:t>Transverse Spin Physics at the end of the Decade</a:t>
            </a:r>
            <a:endParaRPr lang="en-US" sz="2400"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smtClean="0"/>
              <a:t>RHIC PAC, June  2014</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26</a:t>
            </a:fld>
            <a:endParaRPr lang="en-US"/>
          </a:p>
        </p:txBody>
      </p:sp>
      <p:sp>
        <p:nvSpPr>
          <p:cNvPr id="6" name="TextBox 5"/>
          <p:cNvSpPr txBox="1"/>
          <p:nvPr/>
        </p:nvSpPr>
        <p:spPr>
          <a:xfrm>
            <a:off x="0" y="698500"/>
            <a:ext cx="9238426" cy="2308324"/>
          </a:xfrm>
          <a:prstGeom prst="rect">
            <a:avLst/>
          </a:prstGeom>
          <a:noFill/>
        </p:spPr>
        <p:txBody>
          <a:bodyPr wrap="none" rtlCol="0">
            <a:spAutoFit/>
          </a:bodyPr>
          <a:lstStyle/>
          <a:p>
            <a:r>
              <a:rPr lang="en-US" dirty="0" smtClean="0"/>
              <a:t>Bring mid rapidity observables (jets, IFF, ..) to high </a:t>
            </a:r>
            <a:r>
              <a:rPr lang="en-US" dirty="0" err="1" smtClean="0"/>
              <a:t>rapidities</a:t>
            </a:r>
            <a:r>
              <a:rPr lang="en-US" dirty="0" smtClean="0"/>
              <a:t> </a:t>
            </a:r>
            <a:r>
              <a:rPr lang="en-US" dirty="0" smtClean="0">
                <a:sym typeface="Wingdings"/>
              </a:rPr>
              <a:t> high x</a:t>
            </a:r>
          </a:p>
          <a:p>
            <a:r>
              <a:rPr lang="en-US" dirty="0" smtClean="0">
                <a:solidFill>
                  <a:srgbClr val="0000FF"/>
                </a:solidFill>
                <a:sym typeface="Wingdings"/>
              </a:rPr>
              <a:t>Needs:</a:t>
            </a:r>
          </a:p>
          <a:p>
            <a:r>
              <a:rPr lang="en-US" dirty="0" smtClean="0">
                <a:sym typeface="Wingdings"/>
              </a:rPr>
              <a:t>forward upgrade (FCS + FTS) &amp; 500 </a:t>
            </a:r>
            <a:r>
              <a:rPr lang="en-US" dirty="0" err="1" smtClean="0">
                <a:sym typeface="Wingdings"/>
              </a:rPr>
              <a:t>GeV</a:t>
            </a:r>
            <a:r>
              <a:rPr lang="en-US" dirty="0" smtClean="0">
                <a:sym typeface="Wingdings"/>
              </a:rPr>
              <a:t> &amp; delivered luminosity: 1fb</a:t>
            </a:r>
            <a:r>
              <a:rPr lang="en-US" baseline="30000" dirty="0" smtClean="0">
                <a:sym typeface="Wingdings"/>
              </a:rPr>
              <a:t>-1</a:t>
            </a:r>
            <a:endParaRPr lang="en-US" baseline="30000" dirty="0" smtClean="0">
              <a:solidFill>
                <a:srgbClr val="0000FF"/>
              </a:solidFill>
              <a:sym typeface="Wingdings"/>
            </a:endParaRPr>
          </a:p>
          <a:p>
            <a:r>
              <a:rPr lang="en-US" dirty="0" smtClean="0">
                <a:solidFill>
                  <a:srgbClr val="0000FF"/>
                </a:solidFill>
                <a:sym typeface="Wingdings"/>
              </a:rPr>
              <a:t>Address the following questions:</a:t>
            </a:r>
          </a:p>
          <a:p>
            <a:pPr marL="285750" indent="-285750">
              <a:buClr>
                <a:srgbClr val="0000FF"/>
              </a:buClr>
              <a:buFont typeface="Wingdings" charset="2"/>
              <a:buChar char="q"/>
            </a:pPr>
            <a:r>
              <a:rPr lang="en-US" dirty="0" smtClean="0">
                <a:sym typeface="Wingdings"/>
              </a:rPr>
              <a:t>measure tensor charge                    </a:t>
            </a:r>
            <a:r>
              <a:rPr lang="en-US" dirty="0" smtClean="0">
                <a:solidFill>
                  <a:srgbClr val="0000FF"/>
                </a:solidFill>
                <a:sym typeface="Wingdings"/>
              </a:rPr>
              <a:t></a:t>
            </a:r>
            <a:r>
              <a:rPr lang="en-US" dirty="0" smtClean="0">
                <a:sym typeface="Wingdings"/>
              </a:rPr>
              <a:t> connection to lattice</a:t>
            </a:r>
          </a:p>
          <a:p>
            <a:pPr marL="285750" indent="-285750">
              <a:buClr>
                <a:srgbClr val="0000FF"/>
              </a:buClr>
              <a:buFont typeface="Wingdings" charset="2"/>
              <a:buChar char="q"/>
            </a:pPr>
            <a:r>
              <a:rPr lang="en-US" dirty="0" smtClean="0">
                <a:sym typeface="Wingdings"/>
              </a:rPr>
              <a:t>difference between </a:t>
            </a:r>
            <a:r>
              <a:rPr lang="en-US" dirty="0" err="1" smtClean="0">
                <a:latin typeface="Symbol" charset="2"/>
                <a:cs typeface="Symbol" charset="2"/>
                <a:sym typeface="Wingdings"/>
              </a:rPr>
              <a:t>d</a:t>
            </a:r>
            <a:r>
              <a:rPr lang="en-US" dirty="0" err="1" smtClean="0">
                <a:sym typeface="Wingdings"/>
              </a:rPr>
              <a:t>q</a:t>
            </a:r>
            <a:r>
              <a:rPr lang="en-US" dirty="0" smtClean="0">
                <a:sym typeface="Wingdings"/>
              </a:rPr>
              <a:t>(x) and </a:t>
            </a:r>
            <a:r>
              <a:rPr lang="en-US" dirty="0" err="1" smtClean="0">
                <a:latin typeface="Symbol" charset="2"/>
                <a:cs typeface="Symbol" charset="2"/>
                <a:sym typeface="Wingdings"/>
              </a:rPr>
              <a:t>D</a:t>
            </a:r>
            <a:r>
              <a:rPr lang="en-US" dirty="0" err="1">
                <a:sym typeface="Wingdings"/>
              </a:rPr>
              <a:t>q</a:t>
            </a:r>
            <a:r>
              <a:rPr lang="en-US" dirty="0" smtClean="0">
                <a:sym typeface="Wingdings"/>
              </a:rPr>
              <a:t>(x) allows to study orbital angular momentum </a:t>
            </a:r>
          </a:p>
          <a:p>
            <a:pPr>
              <a:buClr>
                <a:srgbClr val="0000FF"/>
              </a:buClr>
            </a:pPr>
            <a:r>
              <a:rPr lang="en-US" dirty="0">
                <a:sym typeface="Wingdings"/>
              </a:rPr>
              <a:t> </a:t>
            </a:r>
            <a:r>
              <a:rPr lang="en-US" dirty="0" smtClean="0">
                <a:sym typeface="Wingdings"/>
              </a:rPr>
              <a:t>  in wave </a:t>
            </a:r>
            <a:r>
              <a:rPr lang="en-US" dirty="0" err="1" smtClean="0">
                <a:sym typeface="Wingdings"/>
              </a:rPr>
              <a:t>fct</a:t>
            </a:r>
            <a:r>
              <a:rPr lang="en-US" dirty="0" smtClean="0">
                <a:sym typeface="Wingdings"/>
              </a:rPr>
              <a:t>.</a:t>
            </a:r>
          </a:p>
          <a:p>
            <a:pPr marL="285750" indent="-285750">
              <a:buClr>
                <a:srgbClr val="0000FF"/>
              </a:buClr>
              <a:buFont typeface="Wingdings" charset="2"/>
              <a:buChar char="q"/>
            </a:pPr>
            <a:r>
              <a:rPr lang="en-US" dirty="0" smtClean="0">
                <a:sym typeface="Wingdings"/>
              </a:rPr>
              <a:t>is the </a:t>
            </a:r>
            <a:r>
              <a:rPr lang="en-US" dirty="0" err="1" smtClean="0">
                <a:sym typeface="Wingdings"/>
              </a:rPr>
              <a:t>Soffer</a:t>
            </a:r>
            <a:r>
              <a:rPr lang="en-US" dirty="0" smtClean="0">
                <a:sym typeface="Wingdings"/>
              </a:rPr>
              <a:t> bound violated </a:t>
            </a:r>
          </a:p>
        </p:txBody>
      </p:sp>
      <p:graphicFrame>
        <p:nvGraphicFramePr>
          <p:cNvPr id="7" name="Object 6"/>
          <p:cNvGraphicFramePr>
            <a:graphicFrameLocks noChangeAspect="1"/>
          </p:cNvGraphicFramePr>
          <p:nvPr>
            <p:extLst>
              <p:ext uri="{D42A27DB-BD31-4B8C-83A1-F6EECF244321}">
                <p14:modId xmlns:p14="http://schemas.microsoft.com/office/powerpoint/2010/main" val="1534950854"/>
              </p:ext>
            </p:extLst>
          </p:nvPr>
        </p:nvGraphicFramePr>
        <p:xfrm>
          <a:off x="2952750" y="1822450"/>
          <a:ext cx="1854200" cy="355600"/>
        </p:xfrm>
        <a:graphic>
          <a:graphicData uri="http://schemas.openxmlformats.org/presentationml/2006/ole">
            <mc:AlternateContent xmlns:mc="http://schemas.openxmlformats.org/markup-compatibility/2006">
              <mc:Choice xmlns:v="urn:schemas-microsoft-com:vml" Requires="v">
                <p:oleObj spid="_x0000_s288842" name="Equation" r:id="rId3" imgW="1854200" imgH="355600" progId="Equation.DSMT4">
                  <p:embed/>
                </p:oleObj>
              </mc:Choice>
              <mc:Fallback>
                <p:oleObj name="Equation" r:id="rId3" imgW="1854200" imgH="355600" progId="Equation.DSMT4">
                  <p:embed/>
                  <p:pic>
                    <p:nvPicPr>
                      <p:cNvPr id="0" name=""/>
                      <p:cNvPicPr/>
                      <p:nvPr/>
                    </p:nvPicPr>
                    <p:blipFill>
                      <a:blip r:embed="rId4"/>
                      <a:stretch>
                        <a:fillRect/>
                      </a:stretch>
                    </p:blipFill>
                    <p:spPr>
                      <a:xfrm>
                        <a:off x="2952750" y="1822450"/>
                        <a:ext cx="1854200" cy="3556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260847065"/>
              </p:ext>
            </p:extLst>
          </p:nvPr>
        </p:nvGraphicFramePr>
        <p:xfrm>
          <a:off x="3619500" y="2643716"/>
          <a:ext cx="3124200" cy="406400"/>
        </p:xfrm>
        <a:graphic>
          <a:graphicData uri="http://schemas.openxmlformats.org/presentationml/2006/ole">
            <mc:AlternateContent xmlns:mc="http://schemas.openxmlformats.org/markup-compatibility/2006">
              <mc:Choice xmlns:v="urn:schemas-microsoft-com:vml" Requires="v">
                <p:oleObj spid="_x0000_s288843" name="Equation" r:id="rId5" imgW="3124200" imgH="406400" progId="Equation.DSMT4">
                  <p:embed/>
                </p:oleObj>
              </mc:Choice>
              <mc:Fallback>
                <p:oleObj name="Equation" r:id="rId5" imgW="3124200" imgH="406400" progId="Equation.DSMT4">
                  <p:embed/>
                  <p:pic>
                    <p:nvPicPr>
                      <p:cNvPr id="0" name=""/>
                      <p:cNvPicPr/>
                      <p:nvPr/>
                    </p:nvPicPr>
                    <p:blipFill>
                      <a:blip r:embed="rId6"/>
                      <a:stretch>
                        <a:fillRect/>
                      </a:stretch>
                    </p:blipFill>
                    <p:spPr>
                      <a:xfrm>
                        <a:off x="3619500" y="2643716"/>
                        <a:ext cx="3124200" cy="406400"/>
                      </a:xfrm>
                      <a:prstGeom prst="rect">
                        <a:avLst/>
                      </a:prstGeom>
                    </p:spPr>
                  </p:pic>
                </p:oleObj>
              </mc:Fallback>
            </mc:AlternateContent>
          </a:graphicData>
        </a:graphic>
      </p:graphicFrame>
      <p:pic>
        <p:nvPicPr>
          <p:cNvPr id="9" name="Content Placeholder 3" descr="x1VsX2_Pythia.png"/>
          <p:cNvPicPr/>
          <p:nvPr/>
        </p:nvPicPr>
        <p:blipFill rotWithShape="1">
          <a:blip r:embed="rId7">
            <a:extLst>
              <a:ext uri="{28A0092B-C50C-407E-A947-70E740481C1C}">
                <a14:useLocalDpi xmlns:a14="http://schemas.microsoft.com/office/drawing/2010/main" val="0"/>
              </a:ext>
            </a:extLst>
          </a:blip>
          <a:srcRect l="-248" t="8589" r="17"/>
          <a:stretch/>
        </p:blipFill>
        <p:spPr bwMode="auto">
          <a:xfrm>
            <a:off x="271779" y="3136900"/>
            <a:ext cx="4215553" cy="3022600"/>
          </a:xfrm>
          <a:prstGeom prst="rect">
            <a:avLst/>
          </a:prstGeom>
          <a:ln>
            <a:noFill/>
          </a:ln>
          <a:extLst>
            <a:ext uri="{53640926-AAD7-44d8-BBD7-CCE9431645EC}">
              <a14:shadowObscured xmlns:a14="http://schemas.microsoft.com/office/drawing/2010/main"/>
            </a:ext>
          </a:extLst>
        </p:spPr>
      </p:pic>
      <p:pic>
        <p:nvPicPr>
          <p:cNvPr id="10" name="Picture 9" descr="Macintosh HD:Users:avossen:Documents:pythiaVsTppmc:x1_eta_profile_pythia_jetCut3.png"/>
          <p:cNvPicPr/>
          <p:nvPr/>
        </p:nvPicPr>
        <p:blipFill rotWithShape="1">
          <a:blip r:embed="rId8">
            <a:extLst>
              <a:ext uri="{28A0092B-C50C-407E-A947-70E740481C1C}">
                <a14:useLocalDpi xmlns:a14="http://schemas.microsoft.com/office/drawing/2010/main" val="0"/>
              </a:ext>
            </a:extLst>
          </a:blip>
          <a:srcRect l="856" t="6914" r="7687" b="988"/>
          <a:stretch/>
        </p:blipFill>
        <p:spPr bwMode="auto">
          <a:xfrm>
            <a:off x="4620047" y="3169182"/>
            <a:ext cx="4037119" cy="2820988"/>
          </a:xfrm>
          <a:prstGeom prst="rect">
            <a:avLst/>
          </a:prstGeom>
          <a:noFill/>
          <a:ln>
            <a:noFill/>
          </a:ln>
          <a:extLst>
            <a:ext uri="{53640926-AAD7-44d8-BBD7-CCE9431645EC}">
              <a14:shadowObscured xmlns:a14="http://schemas.microsoft.com/office/drawing/2010/main"/>
            </a:ext>
          </a:extLst>
        </p:spPr>
      </p:pic>
      <p:sp>
        <p:nvSpPr>
          <p:cNvPr id="11" name="TextBox 10"/>
          <p:cNvSpPr txBox="1"/>
          <p:nvPr/>
        </p:nvSpPr>
        <p:spPr>
          <a:xfrm>
            <a:off x="539750" y="6170083"/>
            <a:ext cx="4493538" cy="369332"/>
          </a:xfrm>
          <a:prstGeom prst="rect">
            <a:avLst/>
          </a:prstGeom>
          <a:noFill/>
        </p:spPr>
        <p:txBody>
          <a:bodyPr wrap="none" rtlCol="0">
            <a:spAutoFit/>
          </a:bodyPr>
          <a:lstStyle/>
          <a:p>
            <a:r>
              <a:rPr lang="en-US" dirty="0" smtClean="0">
                <a:solidFill>
                  <a:srgbClr val="0000FF"/>
                </a:solidFill>
              </a:rPr>
              <a:t>Cuts: </a:t>
            </a:r>
            <a:r>
              <a:rPr lang="en-US" dirty="0" smtClean="0">
                <a:effectLst/>
              </a:rPr>
              <a:t>2.8 </a:t>
            </a:r>
            <a:r>
              <a:rPr lang="en-US" dirty="0">
                <a:effectLst/>
              </a:rPr>
              <a:t>&lt;</a:t>
            </a:r>
            <a:r>
              <a:rPr lang="en-US" dirty="0" err="1">
                <a:effectLst/>
                <a:latin typeface="Symbol" charset="2"/>
                <a:cs typeface="Symbol" charset="2"/>
              </a:rPr>
              <a:t>η</a:t>
            </a:r>
            <a:r>
              <a:rPr lang="en-US" dirty="0">
                <a:effectLst/>
              </a:rPr>
              <a:t>&lt; </a:t>
            </a:r>
            <a:r>
              <a:rPr lang="en-US" dirty="0" smtClean="0">
                <a:effectLst/>
              </a:rPr>
              <a:t>3.5 and jet </a:t>
            </a:r>
            <a:r>
              <a:rPr lang="en-US" dirty="0" err="1" smtClean="0">
                <a:effectLst/>
              </a:rPr>
              <a:t>p</a:t>
            </a:r>
            <a:r>
              <a:rPr lang="en-US" baseline="-25000" dirty="0" err="1" smtClean="0">
                <a:effectLst/>
              </a:rPr>
              <a:t>t</a:t>
            </a:r>
            <a:r>
              <a:rPr lang="en-US" dirty="0" smtClean="0">
                <a:effectLst/>
              </a:rPr>
              <a:t> &gt; 3 </a:t>
            </a:r>
            <a:r>
              <a:rPr lang="en-US" dirty="0" err="1">
                <a:effectLst/>
              </a:rPr>
              <a:t>G</a:t>
            </a:r>
            <a:r>
              <a:rPr lang="en-US" dirty="0" err="1" smtClean="0">
                <a:effectLst/>
              </a:rPr>
              <a:t>eV</a:t>
            </a:r>
            <a:r>
              <a:rPr lang="en-US" dirty="0" smtClean="0">
                <a:effectLst/>
              </a:rPr>
              <a:t> </a:t>
            </a:r>
            <a:endParaRPr lang="en-US" dirty="0"/>
          </a:p>
        </p:txBody>
      </p:sp>
    </p:spTree>
    <p:extLst>
      <p:ext uri="{BB962C8B-B14F-4D97-AF65-F5344CB8AC3E}">
        <p14:creationId xmlns:p14="http://schemas.microsoft.com/office/powerpoint/2010/main" val="4282179129"/>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lstStyle/>
          <a:p>
            <a:r>
              <a:rPr lang="en-US" sz="2400" dirty="0"/>
              <a:t>Transverse Spin Physics at the end of the Decade</a:t>
            </a:r>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smtClean="0"/>
              <a:t>RHIC PAC, June  2014</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27</a:t>
            </a:fld>
            <a:endParaRPr lang="en-US"/>
          </a:p>
        </p:txBody>
      </p:sp>
      <p:pic>
        <p:nvPicPr>
          <p:cNvPr id="6" name="Picture 5"/>
          <p:cNvPicPr/>
          <p:nvPr/>
        </p:nvPicPr>
        <p:blipFill rotWithShape="1">
          <a:blip r:embed="rId2">
            <a:extLst>
              <a:ext uri="{28A0092B-C50C-407E-A947-70E740481C1C}">
                <a14:useLocalDpi xmlns:a14="http://schemas.microsoft.com/office/drawing/2010/main" val="0"/>
              </a:ext>
            </a:extLst>
          </a:blip>
          <a:srcRect t="8659" r="10336"/>
          <a:stretch/>
        </p:blipFill>
        <p:spPr bwMode="auto">
          <a:xfrm>
            <a:off x="0" y="426722"/>
            <a:ext cx="4766310" cy="2321560"/>
          </a:xfrm>
          <a:prstGeom prst="rect">
            <a:avLst/>
          </a:prstGeom>
          <a:ln>
            <a:noFill/>
          </a:ln>
          <a:extLst>
            <a:ext uri="{53640926-AAD7-44d8-BBD7-CCE9431645EC}">
              <a14:shadowObscured xmlns:a14="http://schemas.microsoft.com/office/drawing/2010/main"/>
            </a:ext>
          </a:extLst>
        </p:spPr>
      </p:pic>
      <p:pic>
        <p:nvPicPr>
          <p:cNvPr id="8" name="Picture 7"/>
          <p:cNvPicPr/>
          <p:nvPr/>
        </p:nvPicPr>
        <p:blipFill rotWithShape="1">
          <a:blip r:embed="rId3">
            <a:extLst>
              <a:ext uri="{28A0092B-C50C-407E-A947-70E740481C1C}">
                <a14:useLocalDpi xmlns:a14="http://schemas.microsoft.com/office/drawing/2010/main" val="0"/>
              </a:ext>
            </a:extLst>
          </a:blip>
          <a:srcRect t="8325" r="9364"/>
          <a:stretch/>
        </p:blipFill>
        <p:spPr bwMode="auto">
          <a:xfrm>
            <a:off x="4364780" y="2718848"/>
            <a:ext cx="4817110" cy="2330450"/>
          </a:xfrm>
          <a:prstGeom prst="rect">
            <a:avLst/>
          </a:prstGeom>
          <a:ln>
            <a:noFill/>
          </a:ln>
          <a:extLst>
            <a:ext uri="{53640926-AAD7-44d8-BBD7-CCE9431645EC}">
              <a14:shadowObscured xmlns:a14="http://schemas.microsoft.com/office/drawing/2010/main"/>
            </a:ext>
          </a:extLst>
        </p:spPr>
      </p:pic>
      <p:sp>
        <p:nvSpPr>
          <p:cNvPr id="9" name="TextBox 8"/>
          <p:cNvSpPr txBox="1"/>
          <p:nvPr/>
        </p:nvSpPr>
        <p:spPr>
          <a:xfrm>
            <a:off x="0" y="2656431"/>
            <a:ext cx="3474479" cy="369332"/>
          </a:xfrm>
          <a:prstGeom prst="rect">
            <a:avLst/>
          </a:prstGeom>
          <a:noFill/>
        </p:spPr>
        <p:txBody>
          <a:bodyPr wrap="none" rtlCol="0">
            <a:spAutoFit/>
          </a:bodyPr>
          <a:lstStyle/>
          <a:p>
            <a:r>
              <a:rPr lang="en-US" dirty="0" err="1" smtClean="0">
                <a:solidFill>
                  <a:srgbClr val="0000FF"/>
                </a:solidFill>
              </a:rPr>
              <a:t>Transversity</a:t>
            </a:r>
            <a:r>
              <a:rPr lang="en-US" dirty="0" smtClean="0">
                <a:solidFill>
                  <a:srgbClr val="0000FF"/>
                </a:solidFill>
              </a:rPr>
              <a:t> x PDF x Collins:</a:t>
            </a:r>
            <a:endParaRPr lang="en-US" dirty="0">
              <a:solidFill>
                <a:srgbClr val="0000FF"/>
              </a:solidFill>
            </a:endParaRPr>
          </a:p>
        </p:txBody>
      </p:sp>
      <p:pic>
        <p:nvPicPr>
          <p:cNvPr id="7" name="Picture 6"/>
          <p:cNvPicPr/>
          <p:nvPr/>
        </p:nvPicPr>
        <p:blipFill rotWithShape="1">
          <a:blip r:embed="rId4">
            <a:extLst>
              <a:ext uri="{28A0092B-C50C-407E-A947-70E740481C1C}">
                <a14:useLocalDpi xmlns:a14="http://schemas.microsoft.com/office/drawing/2010/main" val="0"/>
              </a:ext>
            </a:extLst>
          </a:blip>
          <a:srcRect t="7992" r="9858"/>
          <a:stretch/>
        </p:blipFill>
        <p:spPr bwMode="auto">
          <a:xfrm>
            <a:off x="0" y="4518660"/>
            <a:ext cx="4791710" cy="2339340"/>
          </a:xfrm>
          <a:prstGeom prst="rect">
            <a:avLst/>
          </a:prstGeom>
          <a:ln>
            <a:noFill/>
          </a:ln>
          <a:extLst>
            <a:ext uri="{53640926-AAD7-44d8-BBD7-CCE9431645EC}">
              <a14:shadowObscured xmlns:a14="http://schemas.microsoft.com/office/drawing/2010/main"/>
            </a:ext>
          </a:extLst>
        </p:spPr>
      </p:pic>
      <p:sp>
        <p:nvSpPr>
          <p:cNvPr id="10" name="TextBox 9"/>
          <p:cNvSpPr txBox="1"/>
          <p:nvPr/>
        </p:nvSpPr>
        <p:spPr>
          <a:xfrm>
            <a:off x="5020733" y="2353747"/>
            <a:ext cx="2356835" cy="369332"/>
          </a:xfrm>
          <a:prstGeom prst="rect">
            <a:avLst/>
          </a:prstGeom>
          <a:noFill/>
        </p:spPr>
        <p:txBody>
          <a:bodyPr wrap="none" rtlCol="0">
            <a:spAutoFit/>
          </a:bodyPr>
          <a:lstStyle/>
          <a:p>
            <a:r>
              <a:rPr lang="en-US" dirty="0" err="1" smtClean="0">
                <a:solidFill>
                  <a:srgbClr val="008000"/>
                </a:solidFill>
              </a:rPr>
              <a:t>Sivers</a:t>
            </a:r>
            <a:r>
              <a:rPr lang="en-US" dirty="0" smtClean="0">
                <a:solidFill>
                  <a:srgbClr val="008000"/>
                </a:solidFill>
              </a:rPr>
              <a:t> x PDF x FF:</a:t>
            </a:r>
            <a:endParaRPr lang="en-US" dirty="0">
              <a:solidFill>
                <a:srgbClr val="008000"/>
              </a:solidFill>
            </a:endParaRPr>
          </a:p>
        </p:txBody>
      </p:sp>
      <p:sp>
        <p:nvSpPr>
          <p:cNvPr id="11" name="TextBox 10"/>
          <p:cNvSpPr txBox="1"/>
          <p:nvPr/>
        </p:nvSpPr>
        <p:spPr>
          <a:xfrm>
            <a:off x="0" y="4142331"/>
            <a:ext cx="2426153" cy="369332"/>
          </a:xfrm>
          <a:prstGeom prst="rect">
            <a:avLst/>
          </a:prstGeom>
          <a:noFill/>
        </p:spPr>
        <p:txBody>
          <a:bodyPr wrap="none" rtlCol="0">
            <a:spAutoFit/>
          </a:bodyPr>
          <a:lstStyle/>
          <a:p>
            <a:r>
              <a:rPr lang="en-US" dirty="0" err="1" smtClean="0">
                <a:solidFill>
                  <a:srgbClr val="0000FF"/>
                </a:solidFill>
              </a:rPr>
              <a:t>Transversity</a:t>
            </a:r>
            <a:r>
              <a:rPr lang="en-US" dirty="0" smtClean="0">
                <a:solidFill>
                  <a:srgbClr val="0000FF"/>
                </a:solidFill>
              </a:rPr>
              <a:t> x IFF:</a:t>
            </a:r>
            <a:endParaRPr lang="en-US" dirty="0">
              <a:solidFill>
                <a:srgbClr val="0000FF"/>
              </a:solidFill>
            </a:endParaRPr>
          </a:p>
        </p:txBody>
      </p:sp>
      <p:sp>
        <p:nvSpPr>
          <p:cNvPr id="13" name="TextBox 12"/>
          <p:cNvSpPr txBox="1"/>
          <p:nvPr/>
        </p:nvSpPr>
        <p:spPr>
          <a:xfrm>
            <a:off x="4677838" y="635011"/>
            <a:ext cx="4493538" cy="1754327"/>
          </a:xfrm>
          <a:prstGeom prst="rect">
            <a:avLst/>
          </a:prstGeom>
          <a:noFill/>
        </p:spPr>
        <p:txBody>
          <a:bodyPr wrap="none" rtlCol="0">
            <a:spAutoFit/>
          </a:bodyPr>
          <a:lstStyle/>
          <a:p>
            <a:r>
              <a:rPr lang="en-US" dirty="0" smtClean="0">
                <a:solidFill>
                  <a:srgbClr val="0000FF"/>
                </a:solidFill>
              </a:rPr>
              <a:t>Cuts: </a:t>
            </a:r>
            <a:r>
              <a:rPr lang="en-US" dirty="0" smtClean="0">
                <a:effectLst/>
              </a:rPr>
              <a:t>2.8 </a:t>
            </a:r>
            <a:r>
              <a:rPr lang="en-US" dirty="0">
                <a:effectLst/>
              </a:rPr>
              <a:t>&lt;</a:t>
            </a:r>
            <a:r>
              <a:rPr lang="en-US" dirty="0" err="1">
                <a:effectLst/>
                <a:latin typeface="Symbol" charset="2"/>
                <a:cs typeface="Symbol" charset="2"/>
              </a:rPr>
              <a:t>η</a:t>
            </a:r>
            <a:r>
              <a:rPr lang="en-US" dirty="0">
                <a:effectLst/>
              </a:rPr>
              <a:t>&lt; </a:t>
            </a:r>
            <a:r>
              <a:rPr lang="en-US" dirty="0" smtClean="0">
                <a:effectLst/>
              </a:rPr>
              <a:t>3.5 and jet </a:t>
            </a:r>
            <a:r>
              <a:rPr lang="en-US" dirty="0" err="1" smtClean="0">
                <a:effectLst/>
              </a:rPr>
              <a:t>p</a:t>
            </a:r>
            <a:r>
              <a:rPr lang="en-US" baseline="-25000" dirty="0" err="1" smtClean="0">
                <a:effectLst/>
              </a:rPr>
              <a:t>t</a:t>
            </a:r>
            <a:r>
              <a:rPr lang="en-US" dirty="0" smtClean="0">
                <a:effectLst/>
              </a:rPr>
              <a:t> &gt; 3 </a:t>
            </a:r>
            <a:r>
              <a:rPr lang="en-US" dirty="0" err="1" smtClean="0">
                <a:effectLst/>
              </a:rPr>
              <a:t>GeV</a:t>
            </a:r>
            <a:endParaRPr lang="en-US" dirty="0" smtClean="0">
              <a:effectLst/>
            </a:endParaRPr>
          </a:p>
          <a:p>
            <a:r>
              <a:rPr lang="en-US" dirty="0" smtClean="0">
                <a:solidFill>
                  <a:srgbClr val="0000FF"/>
                </a:solidFill>
                <a:effectLst/>
              </a:rPr>
              <a:t>Simulations: </a:t>
            </a:r>
          </a:p>
          <a:p>
            <a:r>
              <a:rPr lang="en-US" dirty="0" smtClean="0">
                <a:solidFill>
                  <a:srgbClr val="0000FF"/>
                </a:solidFill>
                <a:effectLst/>
              </a:rPr>
              <a:t>TPPMC: </a:t>
            </a:r>
            <a:r>
              <a:rPr lang="en-US" dirty="0" smtClean="0">
                <a:effectLst/>
              </a:rPr>
              <a:t>transverse MC with hard </a:t>
            </a:r>
          </a:p>
          <a:p>
            <a:r>
              <a:rPr lang="en-US" dirty="0" smtClean="0">
                <a:effectLst/>
              </a:rPr>
              <a:t>interaction from PYTHIA</a:t>
            </a:r>
          </a:p>
          <a:p>
            <a:r>
              <a:rPr lang="en-US" dirty="0" smtClean="0">
                <a:solidFill>
                  <a:srgbClr val="0000FF"/>
                </a:solidFill>
                <a:effectLst/>
              </a:rPr>
              <a:t>Detector: </a:t>
            </a:r>
            <a:r>
              <a:rPr lang="en-US" dirty="0" smtClean="0">
                <a:solidFill>
                  <a:srgbClr val="322F31"/>
                </a:solidFill>
                <a:effectLst/>
              </a:rPr>
              <a:t>fast smearing, based on </a:t>
            </a:r>
          </a:p>
          <a:p>
            <a:r>
              <a:rPr lang="en-US" dirty="0">
                <a:solidFill>
                  <a:srgbClr val="322F31"/>
                </a:solidFill>
                <a:effectLst/>
              </a:rPr>
              <a:t> </a:t>
            </a:r>
            <a:r>
              <a:rPr lang="en-US" dirty="0" smtClean="0">
                <a:solidFill>
                  <a:srgbClr val="322F31"/>
                </a:solidFill>
                <a:effectLst/>
              </a:rPr>
              <a:t>           GEANT responses</a:t>
            </a:r>
            <a:endParaRPr lang="en-US" dirty="0">
              <a:solidFill>
                <a:srgbClr val="322F31"/>
              </a:solidFill>
            </a:endParaRPr>
          </a:p>
        </p:txBody>
      </p:sp>
      <p:grpSp>
        <p:nvGrpSpPr>
          <p:cNvPr id="36" name="Group 35"/>
          <p:cNvGrpSpPr/>
          <p:nvPr/>
        </p:nvGrpSpPr>
        <p:grpSpPr>
          <a:xfrm>
            <a:off x="652562" y="1699324"/>
            <a:ext cx="7391767" cy="3293209"/>
            <a:chOff x="451478" y="1212491"/>
            <a:chExt cx="7391767" cy="3293209"/>
          </a:xfrm>
        </p:grpSpPr>
        <p:sp>
          <p:nvSpPr>
            <p:cNvPr id="12" name="TextBox 11"/>
            <p:cNvSpPr txBox="1"/>
            <p:nvPr/>
          </p:nvSpPr>
          <p:spPr>
            <a:xfrm rot="20700000">
              <a:off x="451478" y="1212491"/>
              <a:ext cx="7391767" cy="3293209"/>
            </a:xfrm>
            <a:prstGeom prst="rect">
              <a:avLst/>
            </a:prstGeom>
            <a:gradFill flip="none" rotWithShape="1">
              <a:gsLst>
                <a:gs pos="0">
                  <a:schemeClr val="bg1"/>
                </a:gs>
                <a:gs pos="100000">
                  <a:srgbClr val="FFFFFF"/>
                </a:gs>
                <a:gs pos="50000">
                  <a:schemeClr val="bg1">
                    <a:lumMod val="75000"/>
                  </a:schemeClr>
                </a:gs>
              </a:gsLst>
              <a:lin ang="0" scaled="1"/>
              <a:tileRect/>
            </a:gradFill>
            <a:ln>
              <a:solidFill>
                <a:srgbClr val="0000FF"/>
              </a:solidFill>
            </a:ln>
            <a:effectLst>
              <a:glow rad="101600">
                <a:srgbClr val="0000FF">
                  <a:alpha val="75000"/>
                </a:srgbClr>
              </a:glow>
            </a:effectLst>
            <a:scene3d>
              <a:camera prst="orthographicFront"/>
              <a:lightRig rig="threePt" dir="t"/>
            </a:scene3d>
            <a:sp3d>
              <a:bevelT w="114300" prst="artDeco"/>
            </a:sp3d>
          </p:spPr>
          <p:txBody>
            <a:bodyPr wrap="none" rtlCol="0">
              <a:spAutoFit/>
            </a:bodyPr>
            <a:lstStyle/>
            <a:p>
              <a:pPr algn="ctr"/>
              <a:r>
                <a:rPr lang="en-US" sz="1600" dirty="0" smtClean="0">
                  <a:solidFill>
                    <a:srgbClr val="322F31"/>
                  </a:solidFill>
                  <a:latin typeface="Comic Sans MS"/>
                  <a:cs typeface="Comic Sans MS"/>
                </a:rPr>
                <a:t>Only poster-child measurements shown</a:t>
              </a:r>
            </a:p>
            <a:p>
              <a:pPr algn="ctr"/>
              <a:r>
                <a:rPr lang="en-US" sz="1600" dirty="0" smtClean="0">
                  <a:solidFill>
                    <a:srgbClr val="322F31"/>
                  </a:solidFill>
                  <a:latin typeface="Comic Sans MS"/>
                  <a:cs typeface="Comic Sans MS"/>
                </a:rPr>
                <a:t>more observables, i.e. di-jets,… are possible together with</a:t>
              </a:r>
            </a:p>
            <a:p>
              <a:pPr algn="ctr"/>
              <a:r>
                <a:rPr lang="en-US" sz="1600" dirty="0" smtClean="0">
                  <a:solidFill>
                    <a:srgbClr val="322F31"/>
                  </a:solidFill>
                  <a:latin typeface="Comic Sans MS"/>
                  <a:cs typeface="Comic Sans MS"/>
                </a:rPr>
                <a:t>new forward detector systems and high luminosity will allow to address</a:t>
              </a:r>
            </a:p>
            <a:p>
              <a:pPr algn="ctr"/>
              <a:r>
                <a:rPr lang="en-US" sz="1600" dirty="0" smtClean="0">
                  <a:solidFill>
                    <a:srgbClr val="322F31"/>
                  </a:solidFill>
                  <a:latin typeface="Comic Sans MS"/>
                  <a:cs typeface="Comic Sans MS"/>
                </a:rPr>
                <a:t>different TMDs</a:t>
              </a:r>
            </a:p>
            <a:p>
              <a:pPr algn="ctr"/>
              <a:endParaRPr lang="en-US" sz="1600" dirty="0">
                <a:solidFill>
                  <a:srgbClr val="322F31"/>
                </a:solidFill>
                <a:latin typeface="Comic Sans MS"/>
                <a:cs typeface="Comic Sans MS"/>
              </a:endParaRPr>
            </a:p>
            <a:p>
              <a:pPr algn="ctr"/>
              <a:endParaRPr lang="en-US" sz="1600" dirty="0" smtClean="0">
                <a:solidFill>
                  <a:srgbClr val="322F31"/>
                </a:solidFill>
                <a:latin typeface="Comic Sans MS"/>
                <a:cs typeface="Comic Sans MS"/>
              </a:endParaRPr>
            </a:p>
            <a:p>
              <a:pPr algn="ctr"/>
              <a:endParaRPr lang="en-US" sz="1600" dirty="0">
                <a:solidFill>
                  <a:srgbClr val="322F31"/>
                </a:solidFill>
                <a:latin typeface="Comic Sans MS"/>
                <a:cs typeface="Comic Sans MS"/>
              </a:endParaRPr>
            </a:p>
            <a:p>
              <a:pPr algn="ctr"/>
              <a:endParaRPr lang="en-US" sz="1600" dirty="0" smtClean="0">
                <a:solidFill>
                  <a:srgbClr val="322F31"/>
                </a:solidFill>
                <a:latin typeface="Comic Sans MS"/>
                <a:cs typeface="Comic Sans MS"/>
              </a:endParaRPr>
            </a:p>
            <a:p>
              <a:pPr algn="ctr"/>
              <a:endParaRPr lang="en-US" sz="1600" dirty="0">
                <a:solidFill>
                  <a:srgbClr val="322F31"/>
                </a:solidFill>
                <a:latin typeface="Comic Sans MS"/>
                <a:cs typeface="Comic Sans MS"/>
              </a:endParaRPr>
            </a:p>
            <a:p>
              <a:pPr algn="ctr"/>
              <a:endParaRPr lang="en-US" sz="1600" dirty="0" smtClean="0">
                <a:solidFill>
                  <a:srgbClr val="322F31"/>
                </a:solidFill>
                <a:latin typeface="Comic Sans MS"/>
                <a:cs typeface="Comic Sans MS"/>
              </a:endParaRPr>
            </a:p>
            <a:p>
              <a:pPr algn="ctr"/>
              <a:endParaRPr lang="en-US" sz="1600" dirty="0">
                <a:solidFill>
                  <a:srgbClr val="322F31"/>
                </a:solidFill>
                <a:latin typeface="Comic Sans MS"/>
                <a:cs typeface="Comic Sans MS"/>
              </a:endParaRPr>
            </a:p>
            <a:p>
              <a:pPr algn="ctr"/>
              <a:endParaRPr lang="en-US" sz="1600" dirty="0" smtClean="0">
                <a:solidFill>
                  <a:srgbClr val="322F31"/>
                </a:solidFill>
                <a:latin typeface="Comic Sans MS"/>
                <a:cs typeface="Comic Sans MS"/>
              </a:endParaRPr>
            </a:p>
            <a:p>
              <a:pPr algn="ctr"/>
              <a:r>
                <a:rPr lang="en-US" sz="1600" dirty="0" smtClean="0">
                  <a:solidFill>
                    <a:srgbClr val="322F31"/>
                  </a:solidFill>
                  <a:latin typeface="Comic Sans MS"/>
                  <a:cs typeface="Comic Sans MS"/>
                </a:rPr>
                <a:t> </a:t>
              </a:r>
            </a:p>
          </p:txBody>
        </p:sp>
        <p:grpSp>
          <p:nvGrpSpPr>
            <p:cNvPr id="25" name="Group 24"/>
            <p:cNvGrpSpPr/>
            <p:nvPr/>
          </p:nvGrpSpPr>
          <p:grpSpPr>
            <a:xfrm rot="20700000">
              <a:off x="2831036" y="2349500"/>
              <a:ext cx="3312583" cy="1862666"/>
              <a:chOff x="4214472" y="3906512"/>
              <a:chExt cx="4856729" cy="2552708"/>
            </a:xfrm>
          </p:grpSpPr>
          <p:grpSp>
            <p:nvGrpSpPr>
              <p:cNvPr id="26" name="Group 25"/>
              <p:cNvGrpSpPr/>
              <p:nvPr/>
            </p:nvGrpSpPr>
            <p:grpSpPr>
              <a:xfrm>
                <a:off x="4214472" y="3906512"/>
                <a:ext cx="4856729" cy="2552708"/>
                <a:chOff x="4214472" y="3906512"/>
                <a:chExt cx="4856729" cy="2552708"/>
              </a:xfrm>
            </p:grpSpPr>
            <p:pic>
              <p:nvPicPr>
                <p:cNvPr id="31" name="Picture 30" descr="momentstabl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4472" y="3906512"/>
                  <a:ext cx="4856729" cy="2552708"/>
                </a:xfrm>
                <a:prstGeom prst="rect">
                  <a:avLst/>
                </a:prstGeom>
              </p:spPr>
            </p:pic>
            <p:grpSp>
              <p:nvGrpSpPr>
                <p:cNvPr id="32" name="Group 31"/>
                <p:cNvGrpSpPr/>
                <p:nvPr/>
              </p:nvGrpSpPr>
              <p:grpSpPr>
                <a:xfrm>
                  <a:off x="6273798" y="4668513"/>
                  <a:ext cx="1796296" cy="1155700"/>
                  <a:chOff x="6273798" y="4668513"/>
                  <a:chExt cx="1796296" cy="1155700"/>
                </a:xfrm>
              </p:grpSpPr>
              <p:pic>
                <p:nvPicPr>
                  <p:cNvPr id="33" name="Picture 32" descr="momentstable.png"/>
                  <p:cNvPicPr>
                    <a:picLocks noChangeAspect="1"/>
                  </p:cNvPicPr>
                  <p:nvPr/>
                </p:nvPicPr>
                <p:blipFill rotWithShape="1">
                  <a:blip r:embed="rId5">
                    <a:extLst>
                      <a:ext uri="{28A0092B-C50C-407E-A947-70E740481C1C}">
                        <a14:useLocalDpi xmlns:a14="http://schemas.microsoft.com/office/drawing/2010/main" val="0"/>
                      </a:ext>
                    </a:extLst>
                  </a:blip>
                  <a:srcRect l="65050" t="17364" r="18772" b="77934"/>
                  <a:stretch/>
                </p:blipFill>
                <p:spPr>
                  <a:xfrm>
                    <a:off x="6286499" y="4944073"/>
                    <a:ext cx="1770895" cy="270540"/>
                  </a:xfrm>
                  <a:prstGeom prst="rect">
                    <a:avLst/>
                  </a:prstGeom>
                </p:spPr>
              </p:pic>
              <p:pic>
                <p:nvPicPr>
                  <p:cNvPr id="34" name="Picture 33" descr="momentstable.png"/>
                  <p:cNvPicPr>
                    <a:picLocks noChangeAspect="1"/>
                  </p:cNvPicPr>
                  <p:nvPr/>
                </p:nvPicPr>
                <p:blipFill rotWithShape="1">
                  <a:blip r:embed="rId5">
                    <a:extLst>
                      <a:ext uri="{28A0092B-C50C-407E-A947-70E740481C1C}">
                        <a14:useLocalDpi xmlns:a14="http://schemas.microsoft.com/office/drawing/2010/main" val="0"/>
                      </a:ext>
                    </a:extLst>
                  </a:blip>
                  <a:srcRect l="65050" t="17364" r="18772" b="77934"/>
                  <a:stretch/>
                </p:blipFill>
                <p:spPr>
                  <a:xfrm>
                    <a:off x="6299199" y="5553673"/>
                    <a:ext cx="1770895" cy="270540"/>
                  </a:xfrm>
                  <a:prstGeom prst="rect">
                    <a:avLst/>
                  </a:prstGeom>
                </p:spPr>
              </p:pic>
              <p:pic>
                <p:nvPicPr>
                  <p:cNvPr id="35" name="Picture 34" descr="momentstable.png"/>
                  <p:cNvPicPr>
                    <a:picLocks noChangeAspect="1"/>
                  </p:cNvPicPr>
                  <p:nvPr/>
                </p:nvPicPr>
                <p:blipFill rotWithShape="1">
                  <a:blip r:embed="rId5">
                    <a:extLst>
                      <a:ext uri="{28A0092B-C50C-407E-A947-70E740481C1C}">
                        <a14:useLocalDpi xmlns:a14="http://schemas.microsoft.com/office/drawing/2010/main" val="0"/>
                      </a:ext>
                    </a:extLst>
                  </a:blip>
                  <a:srcRect l="29820" t="55587" r="59431" b="42158"/>
                  <a:stretch/>
                </p:blipFill>
                <p:spPr>
                  <a:xfrm>
                    <a:off x="6273798" y="4668513"/>
                    <a:ext cx="1796295" cy="198112"/>
                  </a:xfrm>
                  <a:prstGeom prst="rect">
                    <a:avLst/>
                  </a:prstGeom>
                </p:spPr>
              </p:pic>
            </p:grpSp>
          </p:grpSp>
          <p:grpSp>
            <p:nvGrpSpPr>
              <p:cNvPr id="27" name="Group 26"/>
              <p:cNvGrpSpPr/>
              <p:nvPr/>
            </p:nvGrpSpPr>
            <p:grpSpPr>
              <a:xfrm>
                <a:off x="6136510" y="4517989"/>
                <a:ext cx="2169290" cy="1400493"/>
                <a:chOff x="6136510" y="4517989"/>
                <a:chExt cx="2169290" cy="1400493"/>
              </a:xfrm>
            </p:grpSpPr>
            <p:sp>
              <p:nvSpPr>
                <p:cNvPr id="28" name="TextBox 27"/>
                <p:cNvSpPr txBox="1"/>
                <p:nvPr/>
              </p:nvSpPr>
              <p:spPr>
                <a:xfrm>
                  <a:off x="6174611" y="4517989"/>
                  <a:ext cx="2131189" cy="463975"/>
                </a:xfrm>
                <a:prstGeom prst="rect">
                  <a:avLst/>
                </a:prstGeom>
                <a:noFill/>
              </p:spPr>
              <p:txBody>
                <a:bodyPr wrap="square" rtlCol="0">
                  <a:spAutoFit/>
                </a:bodyPr>
                <a:lstStyle/>
                <a:p>
                  <a:r>
                    <a:rPr lang="en-US" sz="800" b="0" dirty="0" err="1"/>
                    <a:t>Transversity</a:t>
                  </a:r>
                  <a:r>
                    <a:rPr lang="en-US" sz="800" b="0" dirty="0"/>
                    <a:t> • Boer-Mulders • </a:t>
                  </a:r>
                  <a:r>
                    <a:rPr lang="en-US" sz="800" b="0" dirty="0" smtClean="0"/>
                    <a:t>FF</a:t>
                  </a:r>
                  <a:endParaRPr lang="en-US" sz="800" b="0" dirty="0"/>
                </a:p>
              </p:txBody>
            </p:sp>
            <p:sp>
              <p:nvSpPr>
                <p:cNvPr id="29" name="TextBox 28"/>
                <p:cNvSpPr txBox="1"/>
                <p:nvPr/>
              </p:nvSpPr>
              <p:spPr>
                <a:xfrm>
                  <a:off x="6136510" y="4824595"/>
                  <a:ext cx="2131189" cy="463975"/>
                </a:xfrm>
                <a:prstGeom prst="rect">
                  <a:avLst/>
                </a:prstGeom>
                <a:noFill/>
              </p:spPr>
              <p:txBody>
                <a:bodyPr wrap="square" rtlCol="0">
                  <a:spAutoFit/>
                </a:bodyPr>
                <a:lstStyle/>
                <a:p>
                  <a:pPr algn="ctr"/>
                  <a:r>
                    <a:rPr lang="en-US" sz="800" b="0" dirty="0" err="1"/>
                    <a:t>Pretzelocity</a:t>
                  </a:r>
                  <a:r>
                    <a:rPr lang="en-US" sz="800" b="0" dirty="0"/>
                    <a:t> • Boer-Mulders • FF</a:t>
                  </a:r>
                </a:p>
              </p:txBody>
            </p:sp>
            <p:sp>
              <p:nvSpPr>
                <p:cNvPr id="30" name="TextBox 29"/>
                <p:cNvSpPr txBox="1"/>
                <p:nvPr/>
              </p:nvSpPr>
              <p:spPr>
                <a:xfrm>
                  <a:off x="6136510" y="5454509"/>
                  <a:ext cx="2131189" cy="463973"/>
                </a:xfrm>
                <a:prstGeom prst="rect">
                  <a:avLst/>
                </a:prstGeom>
                <a:noFill/>
              </p:spPr>
              <p:txBody>
                <a:bodyPr wrap="square" rtlCol="0">
                  <a:spAutoFit/>
                </a:bodyPr>
                <a:lstStyle/>
                <a:p>
                  <a:pPr algn="ctr"/>
                  <a:r>
                    <a:rPr lang="en-US" sz="800" b="0" dirty="0" err="1"/>
                    <a:t>Sivers</a:t>
                  </a:r>
                  <a:r>
                    <a:rPr lang="en-US" sz="800" b="0" dirty="0"/>
                    <a:t> • Boer-Mulders • Collins</a:t>
                  </a:r>
                </a:p>
              </p:txBody>
            </p:sp>
          </p:grpSp>
        </p:grpSp>
      </p:grpSp>
    </p:spTree>
    <p:extLst>
      <p:ext uri="{BB962C8B-B14F-4D97-AF65-F5344CB8AC3E}">
        <p14:creationId xmlns:p14="http://schemas.microsoft.com/office/powerpoint/2010/main" val="3523674588"/>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1000" fill="hold"/>
                                        <p:tgtEl>
                                          <p:spTgt spid="36"/>
                                        </p:tgtEl>
                                        <p:attrNameLst>
                                          <p:attrName>ppt_w</p:attrName>
                                        </p:attrNameLst>
                                      </p:cBhvr>
                                      <p:tavLst>
                                        <p:tav tm="0">
                                          <p:val>
                                            <p:strVal val="#ppt_w*0.70"/>
                                          </p:val>
                                        </p:tav>
                                        <p:tav tm="100000">
                                          <p:val>
                                            <p:strVal val="#ppt_w"/>
                                          </p:val>
                                        </p:tav>
                                      </p:tavLst>
                                    </p:anim>
                                    <p:anim calcmode="lin" valueType="num">
                                      <p:cBhvr>
                                        <p:cTn id="8" dur="1000" fill="hold"/>
                                        <p:tgtEl>
                                          <p:spTgt spid="36"/>
                                        </p:tgtEl>
                                        <p:attrNameLst>
                                          <p:attrName>ppt_h</p:attrName>
                                        </p:attrNameLst>
                                      </p:cBhvr>
                                      <p:tavLst>
                                        <p:tav tm="0">
                                          <p:val>
                                            <p:strVal val="#ppt_h"/>
                                          </p:val>
                                        </p:tav>
                                        <p:tav tm="100000">
                                          <p:val>
                                            <p:strVal val="#ppt_h"/>
                                          </p:val>
                                        </p:tav>
                                      </p:tavLst>
                                    </p:anim>
                                    <p:animEffect transition="in" filter="fade">
                                      <p:cBhvr>
                                        <p:cTn id="9"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smtClean="0"/>
              <a:t>RHIC PAC, June  2014</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28</a:t>
            </a:fld>
            <a:endParaRPr lang="en-US"/>
          </a:p>
        </p:txBody>
      </p:sp>
      <p:sp>
        <p:nvSpPr>
          <p:cNvPr id="6" name="TextBox 5"/>
          <p:cNvSpPr txBox="1"/>
          <p:nvPr/>
        </p:nvSpPr>
        <p:spPr>
          <a:xfrm>
            <a:off x="-27500" y="1524001"/>
            <a:ext cx="9199002" cy="1200328"/>
          </a:xfrm>
          <a:prstGeom prst="rect">
            <a:avLst/>
          </a:prstGeom>
          <a:noFill/>
        </p:spPr>
        <p:txBody>
          <a:bodyPr wrap="none" rtlCol="0">
            <a:spAutoFit/>
          </a:bodyPr>
          <a:lstStyle/>
          <a:p>
            <a:pPr algn="ctr"/>
            <a:r>
              <a:rPr lang="en-US" sz="2400" dirty="0" smtClean="0">
                <a:solidFill>
                  <a:srgbClr val="0000FF"/>
                </a:solidFill>
              </a:rPr>
              <a:t>STAR transverse polarized </a:t>
            </a:r>
            <a:r>
              <a:rPr lang="en-US" sz="2400" dirty="0" err="1" smtClean="0">
                <a:solidFill>
                  <a:srgbClr val="0000FF"/>
                </a:solidFill>
              </a:rPr>
              <a:t>pp</a:t>
            </a:r>
            <a:r>
              <a:rPr lang="en-US" sz="2400" dirty="0" smtClean="0">
                <a:solidFill>
                  <a:srgbClr val="0000FF"/>
                </a:solidFill>
              </a:rPr>
              <a:t> program</a:t>
            </a:r>
          </a:p>
          <a:p>
            <a:pPr algn="ctr"/>
            <a:endParaRPr lang="en-US" sz="2400" dirty="0">
              <a:solidFill>
                <a:srgbClr val="0000FF"/>
              </a:solidFill>
            </a:endParaRPr>
          </a:p>
          <a:p>
            <a:pPr algn="ctr"/>
            <a:r>
              <a:rPr lang="en-US" sz="2400" dirty="0" smtClean="0">
                <a:solidFill>
                  <a:srgbClr val="0000FF"/>
                </a:solidFill>
              </a:rPr>
              <a:t>wealth of high precision data for wide range of observables</a:t>
            </a:r>
          </a:p>
        </p:txBody>
      </p:sp>
      <p:sp>
        <p:nvSpPr>
          <p:cNvPr id="7" name="TextBox 6"/>
          <p:cNvSpPr txBox="1"/>
          <p:nvPr/>
        </p:nvSpPr>
        <p:spPr>
          <a:xfrm>
            <a:off x="805584" y="2988732"/>
            <a:ext cx="7532831" cy="1569660"/>
          </a:xfrm>
          <a:prstGeom prst="rect">
            <a:avLst/>
          </a:prstGeom>
          <a:noFill/>
        </p:spPr>
        <p:txBody>
          <a:bodyPr wrap="none" rtlCol="0">
            <a:spAutoFit/>
          </a:bodyPr>
          <a:lstStyle/>
          <a:p>
            <a:pPr marL="342900" indent="-342900">
              <a:buClr>
                <a:srgbClr val="0000FF"/>
              </a:buClr>
              <a:buFont typeface="Wingdings" charset="2"/>
              <a:buChar char="q"/>
            </a:pPr>
            <a:r>
              <a:rPr lang="en-US" sz="2400" dirty="0" smtClean="0"/>
              <a:t>to test universality and factorization of TMDs</a:t>
            </a:r>
          </a:p>
          <a:p>
            <a:pPr marL="342900" indent="-342900" algn="ctr">
              <a:buClr>
                <a:srgbClr val="0000FF"/>
              </a:buClr>
              <a:buFont typeface="Wingdings" charset="2"/>
              <a:buChar char="q"/>
            </a:pPr>
            <a:r>
              <a:rPr lang="en-US" sz="2400" dirty="0" smtClean="0"/>
              <a:t>to constrain the evolution of TMDs</a:t>
            </a:r>
          </a:p>
          <a:p>
            <a:pPr marL="342900" indent="-342900" algn="ctr">
              <a:buClr>
                <a:srgbClr val="0000FF"/>
              </a:buClr>
              <a:buFont typeface="Wingdings" charset="2"/>
              <a:buChar char="q"/>
            </a:pPr>
            <a:r>
              <a:rPr lang="en-US" sz="2400" dirty="0" smtClean="0"/>
              <a:t>to gain new insights in QCD dynamics</a:t>
            </a:r>
          </a:p>
          <a:p>
            <a:pPr algn="ctr">
              <a:buClr>
                <a:srgbClr val="0000FF"/>
              </a:buClr>
            </a:pPr>
            <a:r>
              <a:rPr lang="en-US" sz="2400" dirty="0"/>
              <a:t> </a:t>
            </a:r>
            <a:r>
              <a:rPr lang="en-US" sz="2400" dirty="0" smtClean="0"/>
              <a:t>  </a:t>
            </a:r>
            <a:r>
              <a:rPr lang="en-US" sz="2400" dirty="0" smtClean="0">
                <a:sym typeface="Wingdings"/>
              </a:rPr>
              <a:t> spin dependence of diffraction</a:t>
            </a:r>
            <a:endParaRPr lang="en-US" sz="2400" dirty="0"/>
          </a:p>
        </p:txBody>
      </p:sp>
    </p:spTree>
    <p:extLst>
      <p:ext uri="{BB962C8B-B14F-4D97-AF65-F5344CB8AC3E}">
        <p14:creationId xmlns:p14="http://schemas.microsoft.com/office/powerpoint/2010/main" val="518529852"/>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4E37A68-6CDC-BF4C-A518-F2B8A7ADE480}" type="slidenum">
              <a:rPr lang="en-US" smtClean="0"/>
              <a:pPr/>
              <a:t>29</a:t>
            </a:fld>
            <a:endParaRPr lang="en-US"/>
          </a:p>
        </p:txBody>
      </p:sp>
      <p:sp>
        <p:nvSpPr>
          <p:cNvPr id="5" name="TextBox 4"/>
          <p:cNvSpPr txBox="1"/>
          <p:nvPr/>
        </p:nvSpPr>
        <p:spPr>
          <a:xfrm>
            <a:off x="794342" y="1871558"/>
            <a:ext cx="5285521" cy="1323439"/>
          </a:xfrm>
          <a:prstGeom prst="rect">
            <a:avLst/>
          </a:prstGeom>
          <a:noFill/>
        </p:spPr>
        <p:txBody>
          <a:bodyPr wrap="none" rtlCol="0">
            <a:spAutoFit/>
          </a:bodyPr>
          <a:lstStyle/>
          <a:p>
            <a:r>
              <a:rPr lang="en-US" sz="3200" dirty="0" smtClean="0">
                <a:solidFill>
                  <a:srgbClr val="0000FF"/>
                </a:solidFill>
                <a:latin typeface="Comic Sans MS Bold"/>
                <a:cs typeface="Comic Sans MS Bold"/>
              </a:rPr>
              <a:t>The </a:t>
            </a:r>
            <a:r>
              <a:rPr lang="en-US" sz="3200" dirty="0">
                <a:solidFill>
                  <a:srgbClr val="0000FF"/>
                </a:solidFill>
                <a:latin typeface="Comic Sans MS Bold"/>
                <a:cs typeface="Comic Sans MS Bold"/>
              </a:rPr>
              <a:t>b</a:t>
            </a:r>
            <a:r>
              <a:rPr lang="en-US" sz="3200" b="1" dirty="0" smtClean="0">
                <a:solidFill>
                  <a:srgbClr val="0000FF"/>
                </a:solidFill>
                <a:effectLst>
                  <a:outerShdw blurRad="38100" dist="38100" dir="2700000" algn="tl">
                    <a:srgbClr val="000000">
                      <a:alpha val="43137"/>
                    </a:srgbClr>
                  </a:outerShdw>
                </a:effectLst>
                <a:latin typeface="Comic Sans MS Bold"/>
                <a:cs typeface="Comic Sans MS Bold"/>
              </a:rPr>
              <a:t>eauty of RHIC</a:t>
            </a:r>
            <a:endParaRPr lang="en-US" sz="3200" dirty="0">
              <a:solidFill>
                <a:srgbClr val="0000FF"/>
              </a:solidFill>
              <a:latin typeface="Comic Sans MS Bold"/>
              <a:cs typeface="Comic Sans MS Bold"/>
            </a:endParaRPr>
          </a:p>
          <a:p>
            <a:r>
              <a:rPr lang="en-US" sz="2400" b="1" dirty="0" smtClean="0">
                <a:solidFill>
                  <a:srgbClr val="322F31"/>
                </a:solidFill>
                <a:effectLst>
                  <a:outerShdw blurRad="38100" dist="38100" dir="2700000" algn="tl">
                    <a:srgbClr val="000000">
                      <a:alpha val="43137"/>
                    </a:srgbClr>
                  </a:outerShdw>
                </a:effectLst>
                <a:latin typeface="Comic Sans MS Bold"/>
                <a:cs typeface="Comic Sans MS Bold"/>
              </a:rPr>
              <a:t>mix and match beams as one likes</a:t>
            </a:r>
          </a:p>
          <a:p>
            <a:pPr marL="342900" indent="-342900">
              <a:buFont typeface="Wingdings" charset="0"/>
              <a:buChar char="à"/>
            </a:pPr>
            <a:r>
              <a:rPr lang="en-US" sz="2400" dirty="0" err="1" smtClean="0">
                <a:solidFill>
                  <a:srgbClr val="0000FF"/>
                </a:solidFill>
                <a:latin typeface="Comic Sans MS Bold"/>
                <a:cs typeface="Comic Sans MS Bold"/>
              </a:rPr>
              <a:t>polarised</a:t>
            </a:r>
            <a:r>
              <a:rPr lang="en-US" sz="2400" dirty="0" smtClean="0">
                <a:solidFill>
                  <a:srgbClr val="0000FF"/>
                </a:solidFill>
                <a:latin typeface="Comic Sans MS Bold"/>
                <a:cs typeface="Comic Sans MS Bold"/>
              </a:rPr>
              <a:t> </a:t>
            </a:r>
            <a:r>
              <a:rPr lang="en-US" sz="2400" dirty="0" err="1" smtClean="0">
                <a:solidFill>
                  <a:srgbClr val="0000FF"/>
                </a:solidFill>
                <a:latin typeface="Comic Sans MS Bold"/>
                <a:cs typeface="Comic Sans MS Bold"/>
              </a:rPr>
              <a:t>p↑A</a:t>
            </a:r>
            <a:r>
              <a:rPr lang="en-US" sz="2000" dirty="0">
                <a:latin typeface="Comic Sans MS"/>
                <a:cs typeface="Comic Sans MS"/>
                <a:sym typeface="Wingdings"/>
              </a:rPr>
              <a:t> </a:t>
            </a:r>
            <a:r>
              <a:rPr lang="en-US" sz="2000" dirty="0" smtClean="0">
                <a:latin typeface="Comic Sans MS"/>
                <a:cs typeface="Comic Sans MS"/>
                <a:sym typeface="Wingdings"/>
              </a:rPr>
              <a:t>(Au, C, Cu, …)</a:t>
            </a:r>
            <a:endParaRPr lang="en-US" sz="2400" dirty="0" smtClean="0">
              <a:solidFill>
                <a:srgbClr val="0000FF"/>
              </a:solidFill>
              <a:latin typeface="Comic Sans MS Bold"/>
              <a:cs typeface="Comic Sans MS Bold"/>
            </a:endParaRPr>
          </a:p>
        </p:txBody>
      </p:sp>
      <p:sp>
        <p:nvSpPr>
          <p:cNvPr id="2" name="Date Placeholder 1"/>
          <p:cNvSpPr>
            <a:spLocks noGrp="1"/>
          </p:cNvSpPr>
          <p:nvPr>
            <p:ph type="dt" sz="half" idx="10"/>
          </p:nvPr>
        </p:nvSpPr>
        <p:spPr/>
        <p:txBody>
          <a:bodyPr/>
          <a:lstStyle/>
          <a:p>
            <a:r>
              <a:rPr lang="en-US" smtClean="0"/>
              <a:t>E.C. Aschenauer</a:t>
            </a:r>
            <a:endParaRPr lang="en-US"/>
          </a:p>
        </p:txBody>
      </p:sp>
      <p:sp>
        <p:nvSpPr>
          <p:cNvPr id="3" name="Footer Placeholder 2"/>
          <p:cNvSpPr>
            <a:spLocks noGrp="1"/>
          </p:cNvSpPr>
          <p:nvPr>
            <p:ph type="ftr" sz="quarter" idx="11"/>
          </p:nvPr>
        </p:nvSpPr>
        <p:spPr/>
        <p:txBody>
          <a:bodyPr/>
          <a:lstStyle/>
          <a:p>
            <a:r>
              <a:rPr lang="en-US" smtClean="0"/>
              <a:t>RHIC PAC, June  2014</a:t>
            </a:r>
            <a:endParaRPr lang="en-US"/>
          </a:p>
        </p:txBody>
      </p:sp>
      <p:sp>
        <p:nvSpPr>
          <p:cNvPr id="6" name="TextBox 5"/>
          <p:cNvSpPr txBox="1"/>
          <p:nvPr/>
        </p:nvSpPr>
        <p:spPr>
          <a:xfrm>
            <a:off x="0" y="3566584"/>
            <a:ext cx="9036448" cy="2616101"/>
          </a:xfrm>
          <a:prstGeom prst="rect">
            <a:avLst/>
          </a:prstGeom>
          <a:noFill/>
        </p:spPr>
        <p:txBody>
          <a:bodyPr wrap="none" rtlCol="0">
            <a:spAutoFit/>
          </a:bodyPr>
          <a:lstStyle/>
          <a:p>
            <a:pPr lvl="0">
              <a:buClr>
                <a:srgbClr val="0000FF"/>
              </a:buClr>
            </a:pPr>
            <a:r>
              <a:rPr lang="en-US" sz="2000" dirty="0" smtClean="0">
                <a:solidFill>
                  <a:srgbClr val="0000FF"/>
                </a:solidFill>
                <a:effectLst/>
              </a:rPr>
              <a:t>Critical Questions:</a:t>
            </a:r>
          </a:p>
          <a:p>
            <a:pPr marL="285750" lvl="0" indent="-285750">
              <a:buClr>
                <a:srgbClr val="0000FF"/>
              </a:buClr>
              <a:buFont typeface="Wingdings" charset="2"/>
              <a:buChar char="q"/>
            </a:pPr>
            <a:r>
              <a:rPr lang="en-US" i="1" dirty="0" smtClean="0">
                <a:effectLst/>
              </a:rPr>
              <a:t>What </a:t>
            </a:r>
            <a:r>
              <a:rPr lang="en-US" i="1" dirty="0">
                <a:effectLst/>
              </a:rPr>
              <a:t>are the dynamics of </a:t>
            </a:r>
            <a:r>
              <a:rPr lang="en-US" i="1" dirty="0" err="1">
                <a:effectLst/>
              </a:rPr>
              <a:t>partons</a:t>
            </a:r>
            <a:r>
              <a:rPr lang="en-US" i="1" dirty="0">
                <a:effectLst/>
              </a:rPr>
              <a:t> at very small and very large momentum </a:t>
            </a:r>
            <a:endParaRPr lang="en-US" i="1" dirty="0" smtClean="0">
              <a:effectLst/>
            </a:endParaRPr>
          </a:p>
          <a:p>
            <a:pPr lvl="0">
              <a:buClr>
                <a:srgbClr val="0000FF"/>
              </a:buClr>
            </a:pPr>
            <a:r>
              <a:rPr lang="en-US" i="1" dirty="0">
                <a:effectLst/>
              </a:rPr>
              <a:t> </a:t>
            </a:r>
            <a:r>
              <a:rPr lang="en-US" i="1" dirty="0" smtClean="0">
                <a:effectLst/>
              </a:rPr>
              <a:t>  fraction </a:t>
            </a:r>
            <a:r>
              <a:rPr lang="en-US" i="1" dirty="0">
                <a:effectLst/>
              </a:rPr>
              <a:t>(x) in nuclei, and at high gluon-density. </a:t>
            </a:r>
            <a:endParaRPr lang="en-US" i="1" dirty="0" smtClean="0">
              <a:effectLst/>
            </a:endParaRPr>
          </a:p>
          <a:p>
            <a:pPr lvl="0">
              <a:buClr>
                <a:srgbClr val="0000FF"/>
              </a:buClr>
            </a:pPr>
            <a:r>
              <a:rPr lang="en-US" i="1" dirty="0">
                <a:effectLst/>
              </a:rPr>
              <a:t> </a:t>
            </a:r>
            <a:r>
              <a:rPr lang="en-US" i="1" dirty="0" smtClean="0">
                <a:effectLst/>
              </a:rPr>
              <a:t>  What </a:t>
            </a:r>
            <a:r>
              <a:rPr lang="en-US" i="1" dirty="0">
                <a:effectLst/>
              </a:rPr>
              <a:t>are the nonlinear evolution effects (i.e. saturation)?</a:t>
            </a:r>
            <a:endParaRPr lang="en-US" dirty="0">
              <a:effectLst/>
            </a:endParaRPr>
          </a:p>
          <a:p>
            <a:pPr marL="285750" lvl="0" indent="-285750">
              <a:buClr>
                <a:srgbClr val="0000FF"/>
              </a:buClr>
              <a:buFont typeface="Wingdings" charset="2"/>
              <a:buChar char="q"/>
            </a:pPr>
            <a:r>
              <a:rPr lang="en-US" i="1" dirty="0">
                <a:effectLst/>
              </a:rPr>
              <a:t>What are the </a:t>
            </a:r>
            <a:r>
              <a:rPr lang="en-US" i="1" dirty="0" err="1">
                <a:effectLst/>
              </a:rPr>
              <a:t>pQCD</a:t>
            </a:r>
            <a:r>
              <a:rPr lang="en-US" i="1" dirty="0">
                <a:effectLst/>
              </a:rPr>
              <a:t> mechanisms that cause energy loss of </a:t>
            </a:r>
            <a:r>
              <a:rPr lang="en-US" i="1" dirty="0" err="1">
                <a:effectLst/>
              </a:rPr>
              <a:t>partons</a:t>
            </a:r>
            <a:r>
              <a:rPr lang="en-US" i="1" dirty="0">
                <a:effectLst/>
              </a:rPr>
              <a:t> in CNM, </a:t>
            </a:r>
            <a:endParaRPr lang="en-US" i="1" dirty="0" smtClean="0">
              <a:effectLst/>
            </a:endParaRPr>
          </a:p>
          <a:p>
            <a:pPr lvl="0">
              <a:buClr>
                <a:srgbClr val="0000FF"/>
              </a:buClr>
            </a:pPr>
            <a:r>
              <a:rPr lang="en-US" i="1" dirty="0">
                <a:effectLst/>
              </a:rPr>
              <a:t> </a:t>
            </a:r>
            <a:r>
              <a:rPr lang="en-US" i="1" dirty="0" smtClean="0">
                <a:effectLst/>
              </a:rPr>
              <a:t>  and </a:t>
            </a:r>
            <a:r>
              <a:rPr lang="en-US" i="1" dirty="0">
                <a:effectLst/>
              </a:rPr>
              <a:t>is this intimately related to transverse momentum broadening?</a:t>
            </a:r>
            <a:endParaRPr lang="en-US" dirty="0">
              <a:effectLst/>
            </a:endParaRPr>
          </a:p>
          <a:p>
            <a:pPr marL="285750" lvl="0" indent="-285750">
              <a:buClr>
                <a:srgbClr val="0000FF"/>
              </a:buClr>
              <a:buFont typeface="Wingdings" charset="2"/>
              <a:buChar char="q"/>
            </a:pPr>
            <a:r>
              <a:rPr lang="en-US" i="1" dirty="0">
                <a:effectLst/>
              </a:rPr>
              <a:t>What are the detailed </a:t>
            </a:r>
            <a:r>
              <a:rPr lang="en-US" i="1" dirty="0" err="1">
                <a:effectLst/>
              </a:rPr>
              <a:t>hadronization</a:t>
            </a:r>
            <a:r>
              <a:rPr lang="en-US" i="1" dirty="0">
                <a:effectLst/>
              </a:rPr>
              <a:t> mechanisms and time scales and </a:t>
            </a:r>
            <a:endParaRPr lang="en-US" i="1" dirty="0" smtClean="0">
              <a:effectLst/>
            </a:endParaRPr>
          </a:p>
          <a:p>
            <a:pPr lvl="0">
              <a:buClr>
                <a:srgbClr val="0000FF"/>
              </a:buClr>
            </a:pPr>
            <a:r>
              <a:rPr lang="en-US" i="1" dirty="0">
                <a:effectLst/>
              </a:rPr>
              <a:t> </a:t>
            </a:r>
            <a:r>
              <a:rPr lang="en-US" i="1" dirty="0" smtClean="0">
                <a:effectLst/>
              </a:rPr>
              <a:t>  how </a:t>
            </a:r>
            <a:r>
              <a:rPr lang="en-US" i="1" dirty="0">
                <a:effectLst/>
              </a:rPr>
              <a:t>are they modified in the nuclear environment?</a:t>
            </a:r>
            <a:endParaRPr lang="en-US" dirty="0">
              <a:effectLst/>
            </a:endParaRPr>
          </a:p>
          <a:p>
            <a:endParaRPr lang="en-US" dirty="0"/>
          </a:p>
        </p:txBody>
      </p:sp>
    </p:spTree>
    <p:extLst>
      <p:ext uri="{BB962C8B-B14F-4D97-AF65-F5344CB8AC3E}">
        <p14:creationId xmlns:p14="http://schemas.microsoft.com/office/powerpoint/2010/main" val="1257553113"/>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Isosceles Triangle 52"/>
          <p:cNvSpPr/>
          <p:nvPr/>
        </p:nvSpPr>
        <p:spPr>
          <a:xfrm>
            <a:off x="2205589" y="1764628"/>
            <a:ext cx="4347611" cy="775374"/>
          </a:xfrm>
          <a:prstGeom prst="triangle">
            <a:avLst>
              <a:gd name="adj" fmla="val 74484"/>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Isosceles Triangle 49"/>
          <p:cNvSpPr/>
          <p:nvPr/>
        </p:nvSpPr>
        <p:spPr>
          <a:xfrm>
            <a:off x="33354" y="1764627"/>
            <a:ext cx="4834963" cy="975899"/>
          </a:xfrm>
          <a:prstGeom prst="triangle">
            <a:avLst>
              <a:gd name="adj" fmla="val 70461"/>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STAR’s </a:t>
            </a:r>
            <a:r>
              <a:rPr lang="en-US" cap="none" dirty="0" err="1" smtClean="0"/>
              <a:t>p+p</a:t>
            </a:r>
            <a:r>
              <a:rPr lang="en-US" dirty="0" smtClean="0"/>
              <a:t> &amp; </a:t>
            </a:r>
            <a:r>
              <a:rPr lang="en-US" cap="none" dirty="0" err="1" smtClean="0"/>
              <a:t>p+</a:t>
            </a:r>
            <a:r>
              <a:rPr lang="en-US" dirty="0" err="1" smtClean="0"/>
              <a:t>A</a:t>
            </a:r>
            <a:r>
              <a:rPr lang="en-US" dirty="0" smtClean="0"/>
              <a:t> Timeline</a:t>
            </a:r>
            <a:endParaRPr lang="en-US" dirty="0"/>
          </a:p>
        </p:txBody>
      </p:sp>
      <p:sp>
        <p:nvSpPr>
          <p:cNvPr id="5" name="Slide Number Placeholder 4"/>
          <p:cNvSpPr>
            <a:spLocks noGrp="1"/>
          </p:cNvSpPr>
          <p:nvPr>
            <p:ph type="sldNum" sz="quarter" idx="12"/>
          </p:nvPr>
        </p:nvSpPr>
        <p:spPr/>
        <p:txBody>
          <a:bodyPr/>
          <a:lstStyle/>
          <a:p>
            <a:fld id="{3CD1C3E7-D5FF-F545-8BC3-46422BEC7601}" type="slidenum">
              <a:rPr lang="en-US" smtClean="0"/>
              <a:t>3</a:t>
            </a:fld>
            <a:endParaRPr lang="en-US"/>
          </a:p>
        </p:txBody>
      </p:sp>
      <p:sp>
        <p:nvSpPr>
          <p:cNvPr id="7" name="Right Arrow 6"/>
          <p:cNvSpPr/>
          <p:nvPr/>
        </p:nvSpPr>
        <p:spPr>
          <a:xfrm>
            <a:off x="457200" y="1296737"/>
            <a:ext cx="8229600" cy="601582"/>
          </a:xfrm>
          <a:prstGeom prst="rightArrow">
            <a:avLst>
              <a:gd name="adj1" fmla="val 50000"/>
              <a:gd name="adj2" fmla="val 7000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212164" y="2655861"/>
            <a:ext cx="2497669" cy="3990471"/>
          </a:xfrm>
          <a:prstGeom prst="rect">
            <a:avLst/>
          </a:prstGeom>
          <a:solidFill>
            <a:schemeClr val="accent2">
              <a:lumMod val="20000"/>
              <a:lumOff val="80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p:txBody>
      </p:sp>
      <p:sp>
        <p:nvSpPr>
          <p:cNvPr id="10" name="Rectangle 9"/>
          <p:cNvSpPr/>
          <p:nvPr/>
        </p:nvSpPr>
        <p:spPr>
          <a:xfrm>
            <a:off x="6955354" y="2487087"/>
            <a:ext cx="2019303" cy="2825746"/>
          </a:xfrm>
          <a:prstGeom prst="rect">
            <a:avLst/>
          </a:prstGeom>
          <a:solidFill>
            <a:schemeClr val="accent1">
              <a:lumMod val="40000"/>
              <a:lumOff val="60000"/>
            </a:schemeClr>
          </a:solidFill>
          <a:ln>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smtClean="0"/>
          </a:p>
          <a:p>
            <a:pPr algn="ctr"/>
            <a:endParaRPr lang="en-US" dirty="0" smtClean="0"/>
          </a:p>
          <a:p>
            <a:pPr algn="ctr"/>
            <a:endParaRPr lang="en-US" dirty="0" smtClean="0"/>
          </a:p>
          <a:p>
            <a:pPr algn="ctr"/>
            <a:endParaRPr lang="en-US" dirty="0"/>
          </a:p>
        </p:txBody>
      </p:sp>
      <p:sp>
        <p:nvSpPr>
          <p:cNvPr id="11" name="Rectangle 10"/>
          <p:cNvSpPr/>
          <p:nvPr/>
        </p:nvSpPr>
        <p:spPr>
          <a:xfrm>
            <a:off x="137583" y="2535419"/>
            <a:ext cx="1760734" cy="4237914"/>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a:p>
            <a:pPr algn="ctr"/>
            <a:endParaRPr lang="en-US" dirty="0" smtClean="0"/>
          </a:p>
          <a:p>
            <a:pPr algn="ctr"/>
            <a:endParaRPr lang="en-US" dirty="0"/>
          </a:p>
          <a:p>
            <a:pPr algn="ctr"/>
            <a:endParaRPr lang="en-US" dirty="0"/>
          </a:p>
        </p:txBody>
      </p:sp>
      <p:sp>
        <p:nvSpPr>
          <p:cNvPr id="16" name="Rectangle 15"/>
          <p:cNvSpPr/>
          <p:nvPr/>
        </p:nvSpPr>
        <p:spPr>
          <a:xfrm>
            <a:off x="2031997" y="2740527"/>
            <a:ext cx="2116669" cy="2656974"/>
          </a:xfrm>
          <a:prstGeom prst="rect">
            <a:avLst/>
          </a:prstGeom>
          <a:solidFill>
            <a:srgbClr val="BEFFBE"/>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smtClean="0"/>
          </a:p>
          <a:p>
            <a:pPr algn="ctr"/>
            <a:endParaRPr lang="en-US" dirty="0"/>
          </a:p>
          <a:p>
            <a:pPr algn="ctr"/>
            <a:endParaRPr lang="en-US" dirty="0" smtClean="0"/>
          </a:p>
          <a:p>
            <a:pPr algn="ctr"/>
            <a:endParaRPr lang="en-US" dirty="0"/>
          </a:p>
          <a:p>
            <a:pPr algn="ctr"/>
            <a:endParaRPr lang="en-US" dirty="0"/>
          </a:p>
        </p:txBody>
      </p:sp>
      <p:grpSp>
        <p:nvGrpSpPr>
          <p:cNvPr id="43" name="Group 42"/>
          <p:cNvGrpSpPr/>
          <p:nvPr/>
        </p:nvGrpSpPr>
        <p:grpSpPr>
          <a:xfrm>
            <a:off x="470568" y="1300572"/>
            <a:ext cx="7470274" cy="464056"/>
            <a:chOff x="470568" y="1300572"/>
            <a:chExt cx="5473645" cy="464056"/>
          </a:xfrm>
        </p:grpSpPr>
        <p:cxnSp>
          <p:nvCxnSpPr>
            <p:cNvPr id="20" name="Straight Connector 19"/>
            <p:cNvCxnSpPr/>
            <p:nvPr/>
          </p:nvCxnSpPr>
          <p:spPr>
            <a:xfrm>
              <a:off x="470568" y="1304407"/>
              <a:ext cx="0" cy="456387"/>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p:cNvCxnSpPr/>
            <p:nvPr/>
          </p:nvCxnSpPr>
          <p:spPr>
            <a:xfrm>
              <a:off x="1371645" y="1304407"/>
              <a:ext cx="0" cy="456387"/>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p:cNvCxnSpPr/>
            <p:nvPr/>
          </p:nvCxnSpPr>
          <p:spPr>
            <a:xfrm>
              <a:off x="2272715" y="1308241"/>
              <a:ext cx="0" cy="456387"/>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p:cNvCxnSpPr/>
            <p:nvPr/>
          </p:nvCxnSpPr>
          <p:spPr>
            <a:xfrm>
              <a:off x="3221214" y="1300572"/>
              <a:ext cx="0" cy="456387"/>
            </a:xfrm>
            <a:prstGeom prst="line">
              <a:avLst/>
            </a:prstGeom>
          </p:spPr>
          <p:style>
            <a:lnRef idx="2">
              <a:schemeClr val="dk1"/>
            </a:lnRef>
            <a:fillRef idx="0">
              <a:schemeClr val="dk1"/>
            </a:fillRef>
            <a:effectRef idx="1">
              <a:schemeClr val="dk1"/>
            </a:effectRef>
            <a:fontRef idx="minor">
              <a:schemeClr val="tx1"/>
            </a:fontRef>
          </p:style>
        </p:cxnSp>
        <p:cxnSp>
          <p:nvCxnSpPr>
            <p:cNvPr id="26" name="Straight Connector 25"/>
            <p:cNvCxnSpPr/>
            <p:nvPr/>
          </p:nvCxnSpPr>
          <p:spPr>
            <a:xfrm>
              <a:off x="4122291" y="1304407"/>
              <a:ext cx="0" cy="456387"/>
            </a:xfrm>
            <a:prstGeom prst="line">
              <a:avLst/>
            </a:prstGeom>
          </p:spPr>
          <p:style>
            <a:lnRef idx="2">
              <a:schemeClr val="dk1"/>
            </a:lnRef>
            <a:fillRef idx="0">
              <a:schemeClr val="dk1"/>
            </a:fillRef>
            <a:effectRef idx="1">
              <a:schemeClr val="dk1"/>
            </a:effectRef>
            <a:fontRef idx="minor">
              <a:schemeClr val="tx1"/>
            </a:fontRef>
          </p:style>
        </p:cxnSp>
        <p:cxnSp>
          <p:nvCxnSpPr>
            <p:cNvPr id="29" name="Straight Connector 28"/>
            <p:cNvCxnSpPr/>
            <p:nvPr/>
          </p:nvCxnSpPr>
          <p:spPr>
            <a:xfrm>
              <a:off x="5043143" y="1300572"/>
              <a:ext cx="0" cy="456387"/>
            </a:xfrm>
            <a:prstGeom prst="line">
              <a:avLst/>
            </a:prstGeom>
          </p:spPr>
          <p:style>
            <a:lnRef idx="2">
              <a:schemeClr val="dk1"/>
            </a:lnRef>
            <a:fillRef idx="0">
              <a:schemeClr val="dk1"/>
            </a:fillRef>
            <a:effectRef idx="1">
              <a:schemeClr val="dk1"/>
            </a:effectRef>
            <a:fontRef idx="minor">
              <a:schemeClr val="tx1"/>
            </a:fontRef>
          </p:style>
        </p:cxnSp>
        <p:cxnSp>
          <p:nvCxnSpPr>
            <p:cNvPr id="30" name="Straight Connector 29"/>
            <p:cNvCxnSpPr/>
            <p:nvPr/>
          </p:nvCxnSpPr>
          <p:spPr>
            <a:xfrm>
              <a:off x="5944213" y="1304407"/>
              <a:ext cx="0" cy="456387"/>
            </a:xfrm>
            <a:prstGeom prst="line">
              <a:avLst/>
            </a:prstGeom>
          </p:spPr>
          <p:style>
            <a:lnRef idx="2">
              <a:schemeClr val="dk1"/>
            </a:lnRef>
            <a:fillRef idx="0">
              <a:schemeClr val="dk1"/>
            </a:fillRef>
            <a:effectRef idx="1">
              <a:schemeClr val="dk1"/>
            </a:effectRef>
            <a:fontRef idx="minor">
              <a:schemeClr val="tx1"/>
            </a:fontRef>
          </p:style>
        </p:cxnSp>
      </p:grpSp>
      <p:sp>
        <p:nvSpPr>
          <p:cNvPr id="34" name="TextBox 33"/>
          <p:cNvSpPr txBox="1"/>
          <p:nvPr/>
        </p:nvSpPr>
        <p:spPr>
          <a:xfrm>
            <a:off x="147053" y="975899"/>
            <a:ext cx="748222" cy="369332"/>
          </a:xfrm>
          <a:prstGeom prst="rect">
            <a:avLst/>
          </a:prstGeom>
          <a:noFill/>
        </p:spPr>
        <p:txBody>
          <a:bodyPr wrap="none" rtlCol="0">
            <a:spAutoFit/>
          </a:bodyPr>
          <a:lstStyle/>
          <a:p>
            <a:r>
              <a:rPr lang="en-US" dirty="0" smtClean="0"/>
              <a:t>2015</a:t>
            </a:r>
            <a:endParaRPr lang="en-US" dirty="0"/>
          </a:p>
        </p:txBody>
      </p:sp>
      <p:sp>
        <p:nvSpPr>
          <p:cNvPr id="35" name="TextBox 34"/>
          <p:cNvSpPr txBox="1"/>
          <p:nvPr/>
        </p:nvSpPr>
        <p:spPr>
          <a:xfrm>
            <a:off x="2603765" y="978395"/>
            <a:ext cx="748222" cy="369332"/>
          </a:xfrm>
          <a:prstGeom prst="rect">
            <a:avLst/>
          </a:prstGeom>
          <a:noFill/>
        </p:spPr>
        <p:txBody>
          <a:bodyPr wrap="none" rtlCol="0">
            <a:spAutoFit/>
          </a:bodyPr>
          <a:lstStyle/>
          <a:p>
            <a:r>
              <a:rPr lang="en-US" dirty="0" smtClean="0"/>
              <a:t>2016</a:t>
            </a:r>
            <a:endParaRPr lang="en-US" dirty="0"/>
          </a:p>
        </p:txBody>
      </p:sp>
      <p:sp>
        <p:nvSpPr>
          <p:cNvPr id="36" name="TextBox 35"/>
          <p:cNvSpPr txBox="1"/>
          <p:nvPr/>
        </p:nvSpPr>
        <p:spPr>
          <a:xfrm>
            <a:off x="4588280" y="978395"/>
            <a:ext cx="1685077" cy="369332"/>
          </a:xfrm>
          <a:prstGeom prst="rect">
            <a:avLst/>
          </a:prstGeom>
          <a:noFill/>
        </p:spPr>
        <p:txBody>
          <a:bodyPr wrap="none" rtlCol="0">
            <a:spAutoFit/>
          </a:bodyPr>
          <a:lstStyle/>
          <a:p>
            <a:r>
              <a:rPr lang="en-US" dirty="0" smtClean="0"/>
              <a:t>≧2020-2023</a:t>
            </a:r>
            <a:endParaRPr lang="en-US" dirty="0"/>
          </a:p>
        </p:txBody>
      </p:sp>
      <p:sp>
        <p:nvSpPr>
          <p:cNvPr id="44" name="TextBox 43"/>
          <p:cNvSpPr txBox="1"/>
          <p:nvPr/>
        </p:nvSpPr>
        <p:spPr>
          <a:xfrm>
            <a:off x="7381684" y="978395"/>
            <a:ext cx="1082348" cy="369332"/>
          </a:xfrm>
          <a:prstGeom prst="rect">
            <a:avLst/>
          </a:prstGeom>
          <a:noFill/>
        </p:spPr>
        <p:txBody>
          <a:bodyPr wrap="none" rtlCol="0">
            <a:spAutoFit/>
          </a:bodyPr>
          <a:lstStyle/>
          <a:p>
            <a:r>
              <a:rPr lang="en-US" dirty="0" smtClean="0"/>
              <a:t>≧ 2025</a:t>
            </a:r>
            <a:endParaRPr lang="en-US" dirty="0"/>
          </a:p>
        </p:txBody>
      </p:sp>
      <p:sp>
        <p:nvSpPr>
          <p:cNvPr id="45" name="Isosceles Triangle 44"/>
          <p:cNvSpPr/>
          <p:nvPr/>
        </p:nvSpPr>
        <p:spPr>
          <a:xfrm>
            <a:off x="126999" y="1767541"/>
            <a:ext cx="1750151" cy="761875"/>
          </a:xfrm>
          <a:prstGeom prst="triangle">
            <a:avLst>
              <a:gd name="adj" fmla="val 18152"/>
            </a:avLst>
          </a:prstGeom>
          <a:gradFill>
            <a:gsLst>
              <a:gs pos="0">
                <a:schemeClr val="accent1">
                  <a:tint val="100000"/>
                  <a:shade val="100000"/>
                  <a:satMod val="130000"/>
                </a:schemeClr>
              </a:gs>
              <a:gs pos="100000">
                <a:schemeClr val="accent1">
                  <a:lumMod val="20000"/>
                  <a:lumOff val="80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Isosceles Triangle 45"/>
          <p:cNvSpPr/>
          <p:nvPr/>
        </p:nvSpPr>
        <p:spPr>
          <a:xfrm>
            <a:off x="2031998" y="1756958"/>
            <a:ext cx="2061412" cy="983568"/>
          </a:xfrm>
          <a:prstGeom prst="triangle">
            <a:avLst>
              <a:gd name="adj" fmla="val 43146"/>
            </a:avLst>
          </a:prstGeom>
          <a:gradFill flip="none" rotWithShape="1">
            <a:gsLst>
              <a:gs pos="0">
                <a:srgbClr val="008000"/>
              </a:gs>
              <a:gs pos="100000">
                <a:schemeClr val="accent3">
                  <a:lumMod val="20000"/>
                  <a:lumOff val="80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Isosceles Triangle 27"/>
          <p:cNvSpPr>
            <a:spLocks noChangeAspect="1"/>
          </p:cNvSpPr>
          <p:nvPr/>
        </p:nvSpPr>
        <p:spPr bwMode="auto">
          <a:xfrm>
            <a:off x="6857992" y="1767417"/>
            <a:ext cx="2148416" cy="730250"/>
          </a:xfrm>
          <a:prstGeom prst="triangl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2" name="Isosceles Triangle 31"/>
          <p:cNvSpPr/>
          <p:nvPr/>
        </p:nvSpPr>
        <p:spPr bwMode="auto">
          <a:xfrm>
            <a:off x="4201575" y="1788586"/>
            <a:ext cx="2518831" cy="857250"/>
          </a:xfrm>
          <a:prstGeom prst="triangl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 name="TextBox 3"/>
          <p:cNvSpPr txBox="1"/>
          <p:nvPr/>
        </p:nvSpPr>
        <p:spPr>
          <a:xfrm>
            <a:off x="116425" y="2518838"/>
            <a:ext cx="1766830" cy="4185761"/>
          </a:xfrm>
          <a:prstGeom prst="rect">
            <a:avLst/>
          </a:prstGeom>
          <a:noFill/>
        </p:spPr>
        <p:txBody>
          <a:bodyPr wrap="none" rtlCol="0">
            <a:spAutoFit/>
          </a:bodyPr>
          <a:lstStyle/>
          <a:p>
            <a:r>
              <a:rPr lang="en-US" sz="1400" dirty="0" smtClean="0">
                <a:solidFill>
                  <a:srgbClr val="0000FF"/>
                </a:solidFill>
              </a:rPr>
              <a:t>Upgrades:</a:t>
            </a:r>
          </a:p>
          <a:p>
            <a:pPr marL="171450" indent="-171450">
              <a:buClr>
                <a:srgbClr val="0000FF"/>
              </a:buClr>
              <a:buFont typeface="Wingdings" charset="2"/>
              <a:buChar char="q"/>
            </a:pPr>
            <a:r>
              <a:rPr lang="en-US" sz="1200" dirty="0" smtClean="0"/>
              <a:t>FMS-</a:t>
            </a:r>
            <a:r>
              <a:rPr lang="en-US" sz="1200" dirty="0" err="1" smtClean="0"/>
              <a:t>Preshower</a:t>
            </a:r>
            <a:endParaRPr lang="en-US" sz="1200" dirty="0" smtClean="0"/>
          </a:p>
          <a:p>
            <a:pPr marL="171450" indent="-171450">
              <a:buClr>
                <a:srgbClr val="0000FF"/>
              </a:buClr>
              <a:buFont typeface="Wingdings" charset="2"/>
              <a:buChar char="q"/>
            </a:pPr>
            <a:r>
              <a:rPr lang="en-US" sz="1200" dirty="0" smtClean="0"/>
              <a:t>RP Phase-II*</a:t>
            </a:r>
          </a:p>
          <a:p>
            <a:pPr marL="171450" indent="-171450">
              <a:buClr>
                <a:srgbClr val="0000FF"/>
              </a:buClr>
              <a:buFont typeface="Wingdings" charset="2"/>
              <a:buChar char="q"/>
            </a:pPr>
            <a:endParaRPr lang="en-US" sz="1200" dirty="0"/>
          </a:p>
          <a:p>
            <a:pPr>
              <a:buClr>
                <a:srgbClr val="0000FF"/>
              </a:buClr>
            </a:pPr>
            <a:r>
              <a:rPr lang="en-US" sz="1400" dirty="0" smtClean="0">
                <a:solidFill>
                  <a:srgbClr val="0000FF"/>
                </a:solidFill>
              </a:rPr>
              <a:t>Run:</a:t>
            </a:r>
          </a:p>
          <a:p>
            <a:pPr marL="171450" indent="-171450">
              <a:buClr>
                <a:srgbClr val="0000FF"/>
              </a:buClr>
              <a:buFont typeface="Wingdings" charset="2"/>
              <a:buChar char="q"/>
            </a:pPr>
            <a:r>
              <a:rPr lang="en-US" sz="1200" dirty="0" err="1" smtClean="0"/>
              <a:t>p+p</a:t>
            </a:r>
            <a:r>
              <a:rPr lang="en-US" sz="1200" dirty="0" smtClean="0"/>
              <a:t> 200 </a:t>
            </a:r>
            <a:r>
              <a:rPr lang="en-US" sz="1200" dirty="0" err="1" smtClean="0"/>
              <a:t>GeV</a:t>
            </a:r>
            <a:endParaRPr lang="en-US" sz="1200" dirty="0" smtClean="0"/>
          </a:p>
          <a:p>
            <a:pPr>
              <a:buClr>
                <a:srgbClr val="0000FF"/>
              </a:buClr>
            </a:pPr>
            <a:r>
              <a:rPr lang="en-US" sz="1200" dirty="0" smtClean="0"/>
              <a:t>   longitudinal &amp;</a:t>
            </a:r>
          </a:p>
          <a:p>
            <a:pPr>
              <a:buClr>
                <a:srgbClr val="0000FF"/>
              </a:buClr>
            </a:pPr>
            <a:r>
              <a:rPr lang="en-US" sz="1200" dirty="0" smtClean="0"/>
              <a:t>   transverse</a:t>
            </a:r>
          </a:p>
          <a:p>
            <a:pPr>
              <a:buClr>
                <a:srgbClr val="0000FF"/>
              </a:buClr>
            </a:pPr>
            <a:endParaRPr lang="en-US" sz="1200" dirty="0"/>
          </a:p>
          <a:p>
            <a:pPr marL="171450" indent="-171450">
              <a:buClr>
                <a:srgbClr val="0000FF"/>
              </a:buClr>
              <a:buFont typeface="Wingdings" charset="2"/>
              <a:buChar char="q"/>
            </a:pPr>
            <a:r>
              <a:rPr lang="en-US" sz="1200" dirty="0" smtClean="0"/>
              <a:t>p↑+Au 200 </a:t>
            </a:r>
            <a:r>
              <a:rPr lang="en-US" sz="1200" dirty="0" err="1" smtClean="0"/>
              <a:t>GeV</a:t>
            </a:r>
            <a:endParaRPr lang="en-US" sz="1200" dirty="0" smtClean="0"/>
          </a:p>
          <a:p>
            <a:pPr>
              <a:buClr>
                <a:srgbClr val="0000FF"/>
              </a:buClr>
            </a:pPr>
            <a:r>
              <a:rPr lang="en-US" sz="1200" dirty="0" smtClean="0"/>
              <a:t>   transverse</a:t>
            </a:r>
          </a:p>
          <a:p>
            <a:pPr>
              <a:buClr>
                <a:srgbClr val="0000FF"/>
              </a:buClr>
            </a:pPr>
            <a:endParaRPr lang="en-US" sz="1200" dirty="0"/>
          </a:p>
          <a:p>
            <a:pPr>
              <a:buClr>
                <a:srgbClr val="0000FF"/>
              </a:buClr>
            </a:pPr>
            <a:r>
              <a:rPr lang="en-US" sz="1400" dirty="0" smtClean="0">
                <a:solidFill>
                  <a:srgbClr val="0000FF"/>
                </a:solidFill>
              </a:rPr>
              <a:t>Goal:</a:t>
            </a:r>
          </a:p>
          <a:p>
            <a:pPr marL="171450" indent="-171450">
              <a:buClr>
                <a:srgbClr val="0000FF"/>
              </a:buClr>
              <a:buFont typeface="Wingdings" charset="2"/>
              <a:buChar char="q"/>
            </a:pPr>
            <a:r>
              <a:rPr lang="en-US" sz="1200" dirty="0" smtClean="0">
                <a:latin typeface="Symbol" charset="2"/>
                <a:cs typeface="Symbol" charset="2"/>
              </a:rPr>
              <a:t>D</a:t>
            </a:r>
            <a:r>
              <a:rPr lang="en-US" sz="1200" dirty="0" smtClean="0"/>
              <a:t>g(x,Q</a:t>
            </a:r>
            <a:r>
              <a:rPr lang="en-US" sz="1200" baseline="30000" dirty="0" smtClean="0"/>
              <a:t>2</a:t>
            </a:r>
            <a:r>
              <a:rPr lang="en-US" sz="1200" dirty="0" smtClean="0"/>
              <a:t>)</a:t>
            </a:r>
          </a:p>
          <a:p>
            <a:pPr marL="171450" indent="-171450">
              <a:buClr>
                <a:srgbClr val="0000FF"/>
              </a:buClr>
              <a:buFont typeface="Wingdings" charset="2"/>
              <a:buChar char="q"/>
            </a:pPr>
            <a:r>
              <a:rPr lang="en-US" sz="1200" dirty="0" smtClean="0"/>
              <a:t>transverse spin </a:t>
            </a:r>
          </a:p>
          <a:p>
            <a:pPr>
              <a:buClr>
                <a:srgbClr val="0000FF"/>
              </a:buClr>
            </a:pPr>
            <a:r>
              <a:rPr lang="en-US" sz="1200" dirty="0"/>
              <a:t> </a:t>
            </a:r>
            <a:r>
              <a:rPr lang="en-US" sz="1200" dirty="0" smtClean="0"/>
              <a:t>  structure of the p</a:t>
            </a:r>
          </a:p>
          <a:p>
            <a:pPr marL="171450" indent="-171450">
              <a:buClr>
                <a:srgbClr val="0000FF"/>
              </a:buClr>
              <a:buFont typeface="Wingdings" charset="2"/>
              <a:buChar char="q"/>
            </a:pPr>
            <a:r>
              <a:rPr lang="en-US" sz="1200" dirty="0"/>
              <a:t>Search for </a:t>
            </a:r>
            <a:r>
              <a:rPr lang="en-US" sz="1200" dirty="0" smtClean="0"/>
              <a:t>exotics</a:t>
            </a:r>
          </a:p>
          <a:p>
            <a:pPr marL="171450" indent="-171450">
              <a:buClr>
                <a:srgbClr val="0000FF"/>
              </a:buClr>
              <a:buFont typeface="Wingdings" charset="2"/>
              <a:buChar char="q"/>
            </a:pPr>
            <a:endParaRPr lang="en-US" sz="1200" dirty="0"/>
          </a:p>
          <a:p>
            <a:pPr marL="171450" indent="-171450">
              <a:buClr>
                <a:srgbClr val="0000FF"/>
              </a:buClr>
              <a:buFont typeface="Wingdings" charset="2"/>
              <a:buChar char="q"/>
            </a:pPr>
            <a:r>
              <a:rPr lang="en-US" sz="1200" dirty="0" smtClean="0"/>
              <a:t>GPD </a:t>
            </a:r>
            <a:r>
              <a:rPr lang="en-US" sz="1200" dirty="0" err="1" smtClean="0"/>
              <a:t>E</a:t>
            </a:r>
            <a:r>
              <a:rPr lang="en-US" sz="1200" baseline="-25000" dirty="0" err="1" smtClean="0"/>
              <a:t>g</a:t>
            </a:r>
            <a:endParaRPr lang="en-US" sz="1200" baseline="-25000" dirty="0" smtClean="0"/>
          </a:p>
          <a:p>
            <a:pPr marL="171450" indent="-171450">
              <a:buClr>
                <a:srgbClr val="0000FF"/>
              </a:buClr>
              <a:buFont typeface="Wingdings" charset="2"/>
              <a:buChar char="q"/>
            </a:pPr>
            <a:endParaRPr lang="en-US" sz="1200" baseline="-25000" dirty="0" smtClean="0"/>
          </a:p>
          <a:p>
            <a:pPr marL="171450" indent="-171450">
              <a:buClr>
                <a:srgbClr val="0000FF"/>
              </a:buClr>
              <a:buFont typeface="Wingdings" charset="2"/>
              <a:buChar char="q"/>
            </a:pPr>
            <a:r>
              <a:rPr lang="en-US" sz="1200" dirty="0" err="1" smtClean="0"/>
              <a:t>nPDF</a:t>
            </a:r>
            <a:r>
              <a:rPr lang="en-US" sz="1200" dirty="0" smtClean="0"/>
              <a:t>: g</a:t>
            </a:r>
            <a:r>
              <a:rPr lang="en-US" sz="1200" dirty="0"/>
              <a:t>(x,Q</a:t>
            </a:r>
            <a:r>
              <a:rPr lang="en-US" sz="1200" baseline="30000" dirty="0"/>
              <a:t>2</a:t>
            </a:r>
            <a:r>
              <a:rPr lang="en-US" sz="1200" dirty="0"/>
              <a:t>)</a:t>
            </a:r>
          </a:p>
          <a:p>
            <a:pPr marL="171450" indent="-171450">
              <a:buClr>
                <a:srgbClr val="0000FF"/>
              </a:buClr>
              <a:buFont typeface="Wingdings" charset="2"/>
              <a:buChar char="q"/>
            </a:pPr>
            <a:r>
              <a:rPr lang="en-US" sz="1200" dirty="0" smtClean="0"/>
              <a:t>Saturation</a:t>
            </a:r>
            <a:endParaRPr lang="en-US" sz="1200" dirty="0"/>
          </a:p>
        </p:txBody>
      </p:sp>
      <p:sp>
        <p:nvSpPr>
          <p:cNvPr id="57" name="TextBox 56"/>
          <p:cNvSpPr txBox="1"/>
          <p:nvPr/>
        </p:nvSpPr>
        <p:spPr>
          <a:xfrm>
            <a:off x="2046821" y="2777071"/>
            <a:ext cx="2205502" cy="2215991"/>
          </a:xfrm>
          <a:prstGeom prst="rect">
            <a:avLst/>
          </a:prstGeom>
          <a:noFill/>
        </p:spPr>
        <p:txBody>
          <a:bodyPr wrap="none" rtlCol="0">
            <a:spAutoFit/>
          </a:bodyPr>
          <a:lstStyle/>
          <a:p>
            <a:r>
              <a:rPr lang="en-US" sz="1400" dirty="0" smtClean="0">
                <a:solidFill>
                  <a:srgbClr val="0000FF"/>
                </a:solidFill>
              </a:rPr>
              <a:t>Upgrades:</a:t>
            </a:r>
          </a:p>
          <a:p>
            <a:pPr marL="171450" indent="-171450">
              <a:buClr>
                <a:srgbClr val="0000FF"/>
              </a:buClr>
              <a:buFont typeface="Wingdings" charset="2"/>
              <a:buChar char="q"/>
            </a:pPr>
            <a:r>
              <a:rPr lang="en-US" sz="1200" dirty="0" smtClean="0"/>
              <a:t>FMS-</a:t>
            </a:r>
            <a:r>
              <a:rPr lang="en-US" sz="1200" dirty="0" err="1" smtClean="0"/>
              <a:t>Postshower</a:t>
            </a:r>
            <a:endParaRPr lang="en-US" sz="1200" dirty="0" smtClean="0"/>
          </a:p>
          <a:p>
            <a:pPr>
              <a:buClr>
                <a:srgbClr val="0000FF"/>
              </a:buClr>
            </a:pPr>
            <a:endParaRPr lang="en-US" sz="1200" dirty="0"/>
          </a:p>
          <a:p>
            <a:pPr>
              <a:buClr>
                <a:srgbClr val="0000FF"/>
              </a:buClr>
            </a:pPr>
            <a:r>
              <a:rPr lang="en-US" sz="1400" dirty="0" smtClean="0">
                <a:solidFill>
                  <a:srgbClr val="0000FF"/>
                </a:solidFill>
              </a:rPr>
              <a:t>Run:</a:t>
            </a:r>
          </a:p>
          <a:p>
            <a:pPr marL="171450" indent="-171450">
              <a:buClr>
                <a:srgbClr val="0000FF"/>
              </a:buClr>
              <a:buFont typeface="Wingdings" charset="2"/>
              <a:buChar char="q"/>
            </a:pPr>
            <a:r>
              <a:rPr lang="en-US" sz="1200" dirty="0" err="1" smtClean="0"/>
              <a:t>p+p</a:t>
            </a:r>
            <a:r>
              <a:rPr lang="en-US" sz="1200" dirty="0" smtClean="0"/>
              <a:t> 510 </a:t>
            </a:r>
            <a:r>
              <a:rPr lang="en-US" sz="1200" dirty="0" err="1" smtClean="0"/>
              <a:t>GeV</a:t>
            </a:r>
            <a:endParaRPr lang="en-US" sz="1200" dirty="0" smtClean="0"/>
          </a:p>
          <a:p>
            <a:pPr>
              <a:buClr>
                <a:srgbClr val="0000FF"/>
              </a:buClr>
            </a:pPr>
            <a:r>
              <a:rPr lang="en-US" sz="1200" dirty="0" smtClean="0"/>
              <a:t>   transverse</a:t>
            </a:r>
          </a:p>
          <a:p>
            <a:pPr>
              <a:buClr>
                <a:srgbClr val="0000FF"/>
              </a:buClr>
            </a:pPr>
            <a:endParaRPr lang="en-US" sz="1200" dirty="0"/>
          </a:p>
          <a:p>
            <a:pPr>
              <a:buClr>
                <a:srgbClr val="0000FF"/>
              </a:buClr>
            </a:pPr>
            <a:r>
              <a:rPr lang="en-US" sz="1400" dirty="0" smtClean="0">
                <a:solidFill>
                  <a:srgbClr val="0000FF"/>
                </a:solidFill>
              </a:rPr>
              <a:t>Goal:</a:t>
            </a:r>
          </a:p>
          <a:p>
            <a:pPr marL="171450" indent="-171450">
              <a:buClr>
                <a:srgbClr val="0000FF"/>
              </a:buClr>
              <a:buFont typeface="Wingdings" charset="2"/>
              <a:buChar char="q"/>
            </a:pPr>
            <a:r>
              <a:rPr lang="en-US" sz="1200" dirty="0" smtClean="0">
                <a:latin typeface="Comic Sans MS"/>
                <a:cs typeface="Comic Sans MS"/>
              </a:rPr>
              <a:t>Sea-quark </a:t>
            </a:r>
            <a:r>
              <a:rPr lang="en-US" sz="1200" dirty="0" err="1" smtClean="0">
                <a:latin typeface="Comic Sans MS"/>
                <a:cs typeface="Comic Sans MS"/>
              </a:rPr>
              <a:t>Sivers</a:t>
            </a:r>
            <a:r>
              <a:rPr lang="en-US" sz="1200" dirty="0" smtClean="0">
                <a:latin typeface="Comic Sans MS"/>
                <a:cs typeface="Comic Sans MS"/>
              </a:rPr>
              <a:t> </a:t>
            </a:r>
            <a:r>
              <a:rPr lang="en-US" sz="1200" dirty="0" err="1" smtClean="0">
                <a:latin typeface="Comic Sans MS"/>
                <a:cs typeface="Comic Sans MS"/>
              </a:rPr>
              <a:t>fct</a:t>
            </a:r>
            <a:r>
              <a:rPr lang="en-US" sz="1200" dirty="0" smtClean="0">
                <a:latin typeface="Comic Sans MS"/>
                <a:cs typeface="Comic Sans MS"/>
              </a:rPr>
              <a:t>.</a:t>
            </a:r>
          </a:p>
          <a:p>
            <a:pPr marL="171450" indent="-171450">
              <a:buClr>
                <a:srgbClr val="0000FF"/>
              </a:buClr>
              <a:buFont typeface="Wingdings" charset="2"/>
              <a:buChar char="q"/>
            </a:pPr>
            <a:r>
              <a:rPr lang="en-US" sz="1200" dirty="0" err="1" smtClean="0"/>
              <a:t>Sivers</a:t>
            </a:r>
            <a:r>
              <a:rPr lang="en-US" sz="1200" dirty="0" smtClean="0"/>
              <a:t> </a:t>
            </a:r>
            <a:r>
              <a:rPr lang="en-US" sz="1200" dirty="0" err="1" smtClean="0"/>
              <a:t>fct</a:t>
            </a:r>
            <a:r>
              <a:rPr lang="en-US" sz="1200" dirty="0" smtClean="0"/>
              <a:t>. sign change</a:t>
            </a:r>
          </a:p>
          <a:p>
            <a:pPr>
              <a:buClr>
                <a:srgbClr val="0000FF"/>
              </a:buClr>
            </a:pPr>
            <a:r>
              <a:rPr lang="en-US" sz="1200" dirty="0"/>
              <a:t> </a:t>
            </a:r>
            <a:r>
              <a:rPr lang="en-US" sz="1200" dirty="0" smtClean="0"/>
              <a:t> through TMDs &amp; Twist-3</a:t>
            </a:r>
          </a:p>
        </p:txBody>
      </p:sp>
      <p:sp>
        <p:nvSpPr>
          <p:cNvPr id="58" name="TextBox 57"/>
          <p:cNvSpPr txBox="1"/>
          <p:nvPr/>
        </p:nvSpPr>
        <p:spPr>
          <a:xfrm>
            <a:off x="4241806" y="2675470"/>
            <a:ext cx="2457444" cy="4062650"/>
          </a:xfrm>
          <a:prstGeom prst="rect">
            <a:avLst/>
          </a:prstGeom>
          <a:noFill/>
        </p:spPr>
        <p:txBody>
          <a:bodyPr wrap="square" rtlCol="0">
            <a:spAutoFit/>
          </a:bodyPr>
          <a:lstStyle/>
          <a:p>
            <a:r>
              <a:rPr lang="en-US" sz="1400" dirty="0" smtClean="0">
                <a:solidFill>
                  <a:srgbClr val="0000FF"/>
                </a:solidFill>
              </a:rPr>
              <a:t>Upgrades:</a:t>
            </a:r>
          </a:p>
          <a:p>
            <a:pPr marL="171450" indent="-171450">
              <a:buClr>
                <a:srgbClr val="0000FF"/>
              </a:buClr>
              <a:buFont typeface="Wingdings" charset="2"/>
              <a:buChar char="q"/>
            </a:pPr>
            <a:r>
              <a:rPr lang="en-US" sz="1200" dirty="0" smtClean="0"/>
              <a:t>Forward </a:t>
            </a:r>
            <a:r>
              <a:rPr lang="en-US" sz="1200" dirty="0" err="1" smtClean="0"/>
              <a:t>Ecal+Hcal</a:t>
            </a:r>
            <a:endParaRPr lang="en-US" sz="1200" dirty="0" smtClean="0"/>
          </a:p>
          <a:p>
            <a:pPr marL="171450" indent="-171450">
              <a:buClr>
                <a:srgbClr val="0000FF"/>
              </a:buClr>
              <a:buFont typeface="Wingdings" charset="2"/>
              <a:buChar char="q"/>
            </a:pPr>
            <a:r>
              <a:rPr lang="en-US" sz="1200" dirty="0" smtClean="0"/>
              <a:t>Forward tracker </a:t>
            </a:r>
          </a:p>
          <a:p>
            <a:pPr marL="171450" indent="-171450">
              <a:buClr>
                <a:srgbClr val="0000FF"/>
              </a:buClr>
              <a:buFont typeface="Wingdings" charset="2"/>
              <a:buChar char="q"/>
            </a:pPr>
            <a:r>
              <a:rPr lang="en-US" sz="1200" dirty="0" smtClean="0"/>
              <a:t>RP full Phase II</a:t>
            </a:r>
          </a:p>
          <a:p>
            <a:pPr>
              <a:buClr>
                <a:srgbClr val="0000FF"/>
              </a:buClr>
            </a:pPr>
            <a:endParaRPr lang="en-US" sz="1200" dirty="0"/>
          </a:p>
          <a:p>
            <a:pPr>
              <a:buClr>
                <a:srgbClr val="0000FF"/>
              </a:buClr>
            </a:pPr>
            <a:r>
              <a:rPr lang="en-US" sz="1400" dirty="0" smtClean="0">
                <a:solidFill>
                  <a:srgbClr val="0000FF"/>
                </a:solidFill>
              </a:rPr>
              <a:t>Run:</a:t>
            </a:r>
          </a:p>
          <a:p>
            <a:pPr marL="171450" indent="-171450">
              <a:buClr>
                <a:srgbClr val="0000FF"/>
              </a:buClr>
              <a:buFont typeface="Wingdings" charset="2"/>
              <a:buChar char="q"/>
            </a:pPr>
            <a:r>
              <a:rPr lang="en-US" sz="1200" dirty="0" err="1" smtClean="0"/>
              <a:t>p+p</a:t>
            </a:r>
            <a:r>
              <a:rPr lang="en-US" sz="1200" dirty="0" smtClean="0"/>
              <a:t> 510 </a:t>
            </a:r>
            <a:r>
              <a:rPr lang="en-US" sz="1200" dirty="0" err="1" smtClean="0"/>
              <a:t>GeV</a:t>
            </a:r>
            <a:endParaRPr lang="en-US" sz="1200" dirty="0" smtClean="0"/>
          </a:p>
          <a:p>
            <a:pPr>
              <a:buClr>
                <a:srgbClr val="0000FF"/>
              </a:buClr>
            </a:pPr>
            <a:r>
              <a:rPr lang="en-US" sz="1200" dirty="0" smtClean="0"/>
              <a:t>   longitudinal &amp; transverse</a:t>
            </a:r>
          </a:p>
          <a:p>
            <a:pPr marL="171450" indent="-171450">
              <a:buClr>
                <a:srgbClr val="0000FF"/>
              </a:buClr>
              <a:buFont typeface="Wingdings" charset="2"/>
              <a:buChar char="q"/>
            </a:pPr>
            <a:r>
              <a:rPr lang="en-US" sz="1200" dirty="0"/>
              <a:t>p↑+</a:t>
            </a:r>
            <a:r>
              <a:rPr lang="en-US" sz="1200" dirty="0" smtClean="0"/>
              <a:t>A (</a:t>
            </a:r>
            <a:r>
              <a:rPr lang="en-US" sz="1200" dirty="0" smtClean="0">
                <a:effectLst/>
                <a:latin typeface="Comic Sans MS"/>
                <a:cs typeface="Comic Sans MS"/>
              </a:rPr>
              <a:t>C</a:t>
            </a:r>
            <a:r>
              <a:rPr lang="en-US" sz="1200" dirty="0">
                <a:effectLst/>
                <a:latin typeface="Comic Sans MS"/>
                <a:cs typeface="Comic Sans MS"/>
              </a:rPr>
              <a:t>, Cu, </a:t>
            </a:r>
            <a:r>
              <a:rPr lang="en-US" sz="1200" dirty="0" smtClean="0">
                <a:effectLst/>
                <a:latin typeface="Comic Sans MS"/>
                <a:cs typeface="Comic Sans MS"/>
              </a:rPr>
              <a:t>Au) </a:t>
            </a:r>
            <a:r>
              <a:rPr lang="en-US" sz="1200" dirty="0" smtClean="0">
                <a:latin typeface="Comic Sans MS"/>
                <a:cs typeface="Comic Sans MS"/>
              </a:rPr>
              <a:t>200 </a:t>
            </a:r>
            <a:r>
              <a:rPr lang="en-US" sz="1200" dirty="0" err="1" smtClean="0">
                <a:latin typeface="Comic Sans MS"/>
                <a:cs typeface="Comic Sans MS"/>
              </a:rPr>
              <a:t>GeV</a:t>
            </a:r>
            <a:endParaRPr lang="en-US" sz="1200" dirty="0"/>
          </a:p>
          <a:p>
            <a:pPr>
              <a:buClr>
                <a:srgbClr val="0000FF"/>
              </a:buClr>
            </a:pPr>
            <a:r>
              <a:rPr lang="en-US" sz="1200" dirty="0"/>
              <a:t>   </a:t>
            </a:r>
            <a:r>
              <a:rPr lang="en-US" sz="1200" dirty="0" smtClean="0"/>
              <a:t>transverse</a:t>
            </a:r>
          </a:p>
          <a:p>
            <a:pPr>
              <a:buClr>
                <a:srgbClr val="0000FF"/>
              </a:buClr>
            </a:pPr>
            <a:r>
              <a:rPr lang="en-US" sz="1200" dirty="0"/>
              <a:t> </a:t>
            </a:r>
            <a:r>
              <a:rPr lang="en-US" sz="1200" dirty="0" smtClean="0"/>
              <a:t>  </a:t>
            </a:r>
            <a:endParaRPr lang="en-US" sz="1200" dirty="0"/>
          </a:p>
          <a:p>
            <a:pPr>
              <a:buClr>
                <a:srgbClr val="0000FF"/>
              </a:buClr>
            </a:pPr>
            <a:r>
              <a:rPr lang="en-US" sz="1400" dirty="0" smtClean="0">
                <a:solidFill>
                  <a:srgbClr val="0000FF"/>
                </a:solidFill>
              </a:rPr>
              <a:t>Goal:</a:t>
            </a:r>
          </a:p>
          <a:p>
            <a:pPr marL="171450" indent="-171450">
              <a:buClr>
                <a:srgbClr val="0000FF"/>
              </a:buClr>
              <a:buFont typeface="Wingdings" charset="2"/>
              <a:buChar char="q"/>
            </a:pPr>
            <a:r>
              <a:rPr lang="en-US" sz="1200" dirty="0">
                <a:latin typeface="Symbol" charset="2"/>
                <a:cs typeface="Symbol" charset="2"/>
              </a:rPr>
              <a:t>D</a:t>
            </a:r>
            <a:r>
              <a:rPr lang="en-US" sz="1200" dirty="0"/>
              <a:t>g(x,Q</a:t>
            </a:r>
            <a:r>
              <a:rPr lang="en-US" sz="1200" baseline="30000" dirty="0"/>
              <a:t>2</a:t>
            </a:r>
            <a:r>
              <a:rPr lang="en-US" sz="1200" dirty="0" smtClean="0"/>
              <a:t>) @ low x</a:t>
            </a:r>
            <a:endParaRPr lang="en-US" sz="1200" dirty="0"/>
          </a:p>
          <a:p>
            <a:pPr marL="171450" indent="-171450">
              <a:buClr>
                <a:srgbClr val="0000FF"/>
              </a:buClr>
              <a:buFont typeface="Wingdings" charset="2"/>
              <a:buChar char="q"/>
            </a:pPr>
            <a:r>
              <a:rPr lang="en-US" sz="1200" dirty="0"/>
              <a:t>transverse spin </a:t>
            </a:r>
            <a:r>
              <a:rPr lang="en-US" sz="1200" dirty="0" smtClean="0"/>
              <a:t>structure </a:t>
            </a:r>
            <a:r>
              <a:rPr lang="en-US" sz="1200" dirty="0"/>
              <a:t>of the </a:t>
            </a:r>
            <a:r>
              <a:rPr lang="en-US" sz="1200" dirty="0" smtClean="0"/>
              <a:t>proton</a:t>
            </a:r>
          </a:p>
          <a:p>
            <a:pPr marL="171450" indent="-171450">
              <a:buClr>
                <a:srgbClr val="0000FF"/>
              </a:buClr>
              <a:buFont typeface="Wingdings" charset="2"/>
              <a:buChar char="q"/>
            </a:pPr>
            <a:r>
              <a:rPr lang="en-US" sz="1200" dirty="0" smtClean="0"/>
              <a:t>Search for exotics</a:t>
            </a:r>
          </a:p>
          <a:p>
            <a:pPr marL="171450" indent="-171450">
              <a:buClr>
                <a:srgbClr val="0000FF"/>
              </a:buClr>
              <a:buFont typeface="Wingdings" charset="2"/>
              <a:buChar char="q"/>
            </a:pPr>
            <a:endParaRPr lang="en-US" sz="1200" dirty="0"/>
          </a:p>
          <a:p>
            <a:pPr marL="171450" indent="-171450">
              <a:buClr>
                <a:srgbClr val="0000FF"/>
              </a:buClr>
              <a:buFont typeface="Wingdings" charset="2"/>
              <a:buChar char="q"/>
            </a:pPr>
            <a:r>
              <a:rPr lang="en-US" sz="1200" dirty="0" err="1" smtClean="0"/>
              <a:t>nPDF</a:t>
            </a:r>
            <a:r>
              <a:rPr lang="en-US" sz="1200" dirty="0"/>
              <a:t>: g(x,Q</a:t>
            </a:r>
            <a:r>
              <a:rPr lang="en-US" sz="1200" baseline="30000" dirty="0"/>
              <a:t>2</a:t>
            </a:r>
            <a:r>
              <a:rPr lang="en-US" sz="1200" dirty="0" smtClean="0"/>
              <a:t>), q(</a:t>
            </a:r>
            <a:r>
              <a:rPr lang="en-US" sz="1200" dirty="0"/>
              <a:t>x,Q</a:t>
            </a:r>
            <a:r>
              <a:rPr lang="en-US" sz="1200" baseline="30000" dirty="0"/>
              <a:t>2</a:t>
            </a:r>
            <a:r>
              <a:rPr lang="en-US" sz="1200" dirty="0" smtClean="0"/>
              <a:t>)</a:t>
            </a:r>
            <a:endParaRPr lang="en-US" sz="1200" dirty="0"/>
          </a:p>
          <a:p>
            <a:pPr marL="171450" indent="-171450">
              <a:buClr>
                <a:srgbClr val="0000FF"/>
              </a:buClr>
              <a:buFont typeface="Wingdings" charset="2"/>
              <a:buChar char="q"/>
            </a:pPr>
            <a:r>
              <a:rPr lang="en-US" sz="1200" dirty="0" smtClean="0"/>
              <a:t>Saturation</a:t>
            </a:r>
          </a:p>
          <a:p>
            <a:pPr marL="171450" indent="-171450">
              <a:buClr>
                <a:srgbClr val="0000FF"/>
              </a:buClr>
              <a:buFont typeface="Wingdings" charset="2"/>
              <a:buChar char="q"/>
            </a:pPr>
            <a:r>
              <a:rPr lang="en-US" sz="1200" dirty="0" smtClean="0"/>
              <a:t>energy loss in cold </a:t>
            </a:r>
          </a:p>
          <a:p>
            <a:pPr>
              <a:buClr>
                <a:srgbClr val="0000FF"/>
              </a:buClr>
            </a:pPr>
            <a:r>
              <a:rPr lang="en-US" sz="1200" dirty="0"/>
              <a:t> </a:t>
            </a:r>
            <a:r>
              <a:rPr lang="en-US" sz="1200" dirty="0" smtClean="0"/>
              <a:t>  nuclear matter</a:t>
            </a:r>
            <a:endParaRPr lang="en-US" sz="1200" dirty="0"/>
          </a:p>
        </p:txBody>
      </p:sp>
      <p:sp>
        <p:nvSpPr>
          <p:cNvPr id="59" name="TextBox 58"/>
          <p:cNvSpPr txBox="1"/>
          <p:nvPr/>
        </p:nvSpPr>
        <p:spPr>
          <a:xfrm>
            <a:off x="6955373" y="2616203"/>
            <a:ext cx="1955794" cy="307777"/>
          </a:xfrm>
          <a:prstGeom prst="rect">
            <a:avLst/>
          </a:prstGeom>
          <a:noFill/>
        </p:spPr>
        <p:txBody>
          <a:bodyPr wrap="square" rtlCol="0">
            <a:spAutoFit/>
          </a:bodyPr>
          <a:lstStyle/>
          <a:p>
            <a:r>
              <a:rPr lang="en-US" sz="1400" dirty="0" err="1" smtClean="0">
                <a:solidFill>
                  <a:srgbClr val="0000FF"/>
                </a:solidFill>
              </a:rPr>
              <a:t>eSTAR@eRHIC</a:t>
            </a:r>
            <a:endParaRPr lang="en-US" sz="1400" dirty="0" smtClean="0">
              <a:solidFill>
                <a:srgbClr val="0000FF"/>
              </a:solidFill>
            </a:endParaRPr>
          </a:p>
        </p:txBody>
      </p:sp>
      <p:pic>
        <p:nvPicPr>
          <p:cNvPr id="17" name="Picture 16"/>
          <p:cNvPicPr>
            <a:picLocks noChangeAspect="1"/>
          </p:cNvPicPr>
          <p:nvPr/>
        </p:nvPicPr>
        <p:blipFill>
          <a:blip r:embed="rId2"/>
          <a:stretch>
            <a:fillRect/>
          </a:stretch>
        </p:blipFill>
        <p:spPr>
          <a:xfrm>
            <a:off x="6866465" y="3139017"/>
            <a:ext cx="2225675" cy="1343025"/>
          </a:xfrm>
          <a:prstGeom prst="rect">
            <a:avLst/>
          </a:prstGeom>
        </p:spPr>
      </p:pic>
      <p:sp>
        <p:nvSpPr>
          <p:cNvPr id="18" name="Date Placeholder 17"/>
          <p:cNvSpPr>
            <a:spLocks noGrp="1"/>
          </p:cNvSpPr>
          <p:nvPr>
            <p:ph type="dt" sz="half" idx="10"/>
          </p:nvPr>
        </p:nvSpPr>
        <p:spPr/>
        <p:txBody>
          <a:bodyPr/>
          <a:lstStyle/>
          <a:p>
            <a:r>
              <a:rPr lang="en-US" smtClean="0"/>
              <a:t>E.C. Aschenauer</a:t>
            </a:r>
            <a:endParaRPr lang="en-US"/>
          </a:p>
        </p:txBody>
      </p:sp>
      <p:sp>
        <p:nvSpPr>
          <p:cNvPr id="19" name="Footer Placeholder 18"/>
          <p:cNvSpPr>
            <a:spLocks noGrp="1"/>
          </p:cNvSpPr>
          <p:nvPr>
            <p:ph type="ftr" sz="quarter" idx="11"/>
          </p:nvPr>
        </p:nvSpPr>
        <p:spPr/>
        <p:txBody>
          <a:bodyPr/>
          <a:lstStyle/>
          <a:p>
            <a:r>
              <a:rPr lang="en-US" smtClean="0"/>
              <a:t>RHIC PAC, June  2014</a:t>
            </a:r>
            <a:endParaRPr lang="en-US"/>
          </a:p>
        </p:txBody>
      </p:sp>
      <p:sp>
        <p:nvSpPr>
          <p:cNvPr id="3" name="TextBox 2"/>
          <p:cNvSpPr txBox="1"/>
          <p:nvPr/>
        </p:nvSpPr>
        <p:spPr>
          <a:xfrm>
            <a:off x="6953253" y="4699000"/>
            <a:ext cx="2111338" cy="400110"/>
          </a:xfrm>
          <a:prstGeom prst="rect">
            <a:avLst/>
          </a:prstGeom>
          <a:noFill/>
        </p:spPr>
        <p:txBody>
          <a:bodyPr wrap="none" rtlCol="0">
            <a:spAutoFit/>
          </a:bodyPr>
          <a:lstStyle/>
          <a:p>
            <a:r>
              <a:rPr lang="en-US" sz="1000" dirty="0">
                <a:hlinkClick r:id="rId3"/>
              </a:rPr>
              <a:t>https://drupal.star.bnl.gov</a:t>
            </a:r>
            <a:r>
              <a:rPr lang="en-US" sz="1000" dirty="0" smtClean="0">
                <a:hlinkClick r:id="rId3"/>
              </a:rPr>
              <a:t>/</a:t>
            </a:r>
            <a:endParaRPr lang="en-US" sz="1000" dirty="0" smtClean="0"/>
          </a:p>
          <a:p>
            <a:r>
              <a:rPr lang="en-US" sz="1000" dirty="0" smtClean="0"/>
              <a:t>STAR</a:t>
            </a:r>
            <a:r>
              <a:rPr lang="en-US" sz="1000" dirty="0"/>
              <a:t>/</a:t>
            </a:r>
            <a:r>
              <a:rPr lang="en-US" sz="1000" dirty="0" err="1"/>
              <a:t>starnotes</a:t>
            </a:r>
            <a:r>
              <a:rPr lang="en-US" sz="1000" dirty="0"/>
              <a:t>/public/sn0592</a:t>
            </a:r>
          </a:p>
        </p:txBody>
      </p:sp>
    </p:spTree>
    <p:extLst>
      <p:ext uri="{BB962C8B-B14F-4D97-AF65-F5344CB8AC3E}">
        <p14:creationId xmlns:p14="http://schemas.microsoft.com/office/powerpoint/2010/main" val="2929082938"/>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strips(downLeft)">
                                      <p:cBhvr>
                                        <p:cTn id="7" dur="500"/>
                                        <p:tgtEl>
                                          <p:spTgt spid="46"/>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strips(downLeft)">
                                      <p:cBhvr>
                                        <p:cTn id="10" dur="500"/>
                                        <p:tgtEl>
                                          <p:spTgt spid="57"/>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strips(downLeft)">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barn(inVertical)">
                                      <p:cBhvr>
                                        <p:cTn id="21" dur="500"/>
                                        <p:tgtEl>
                                          <p:spTgt spid="5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p:cTn id="29" dur="1000" fill="hold"/>
                                        <p:tgtEl>
                                          <p:spTgt spid="28"/>
                                        </p:tgtEl>
                                        <p:attrNameLst>
                                          <p:attrName>ppt_w</p:attrName>
                                        </p:attrNameLst>
                                      </p:cBhvr>
                                      <p:tavLst>
                                        <p:tav tm="0">
                                          <p:val>
                                            <p:strVal val="#ppt_w*0.70"/>
                                          </p:val>
                                        </p:tav>
                                        <p:tav tm="100000">
                                          <p:val>
                                            <p:strVal val="#ppt_w"/>
                                          </p:val>
                                        </p:tav>
                                      </p:tavLst>
                                    </p:anim>
                                    <p:anim calcmode="lin" valueType="num">
                                      <p:cBhvr>
                                        <p:cTn id="30" dur="1000" fill="hold"/>
                                        <p:tgtEl>
                                          <p:spTgt spid="28"/>
                                        </p:tgtEl>
                                        <p:attrNameLst>
                                          <p:attrName>ppt_h</p:attrName>
                                        </p:attrNameLst>
                                      </p:cBhvr>
                                      <p:tavLst>
                                        <p:tav tm="0">
                                          <p:val>
                                            <p:strVal val="#ppt_h"/>
                                          </p:val>
                                        </p:tav>
                                        <p:tav tm="100000">
                                          <p:val>
                                            <p:strVal val="#ppt_h"/>
                                          </p:val>
                                        </p:tav>
                                      </p:tavLst>
                                    </p:anim>
                                    <p:animEffect transition="in" filter="fade">
                                      <p:cBhvr>
                                        <p:cTn id="31" dur="1000"/>
                                        <p:tgtEl>
                                          <p:spTgt spid="28"/>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59"/>
                                        </p:tgtEl>
                                        <p:attrNameLst>
                                          <p:attrName>style.visibility</p:attrName>
                                        </p:attrNameLst>
                                      </p:cBhvr>
                                      <p:to>
                                        <p:strVal val="visible"/>
                                      </p:to>
                                    </p:set>
                                    <p:anim calcmode="lin" valueType="num">
                                      <p:cBhvr>
                                        <p:cTn id="34" dur="1000" fill="hold"/>
                                        <p:tgtEl>
                                          <p:spTgt spid="59"/>
                                        </p:tgtEl>
                                        <p:attrNameLst>
                                          <p:attrName>ppt_w</p:attrName>
                                        </p:attrNameLst>
                                      </p:cBhvr>
                                      <p:tavLst>
                                        <p:tav tm="0">
                                          <p:val>
                                            <p:strVal val="#ppt_w*0.70"/>
                                          </p:val>
                                        </p:tav>
                                        <p:tav tm="100000">
                                          <p:val>
                                            <p:strVal val="#ppt_w"/>
                                          </p:val>
                                        </p:tav>
                                      </p:tavLst>
                                    </p:anim>
                                    <p:anim calcmode="lin" valueType="num">
                                      <p:cBhvr>
                                        <p:cTn id="35" dur="1000" fill="hold"/>
                                        <p:tgtEl>
                                          <p:spTgt spid="59"/>
                                        </p:tgtEl>
                                        <p:attrNameLst>
                                          <p:attrName>ppt_h</p:attrName>
                                        </p:attrNameLst>
                                      </p:cBhvr>
                                      <p:tavLst>
                                        <p:tav tm="0">
                                          <p:val>
                                            <p:strVal val="#ppt_h"/>
                                          </p:val>
                                        </p:tav>
                                        <p:tav tm="100000">
                                          <p:val>
                                            <p:strVal val="#ppt_h"/>
                                          </p:val>
                                        </p:tav>
                                      </p:tavLst>
                                    </p:anim>
                                    <p:animEffect transition="in" filter="fade">
                                      <p:cBhvr>
                                        <p:cTn id="36" dur="1000"/>
                                        <p:tgtEl>
                                          <p:spTgt spid="59"/>
                                        </p:tgtEl>
                                      </p:cBhvr>
                                    </p:animEffect>
                                  </p:childTnLst>
                                </p:cTn>
                              </p:par>
                              <p:par>
                                <p:cTn id="37" presetID="55"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1000" fill="hold"/>
                                        <p:tgtEl>
                                          <p:spTgt spid="17"/>
                                        </p:tgtEl>
                                        <p:attrNameLst>
                                          <p:attrName>ppt_w</p:attrName>
                                        </p:attrNameLst>
                                      </p:cBhvr>
                                      <p:tavLst>
                                        <p:tav tm="0">
                                          <p:val>
                                            <p:strVal val="#ppt_w*0.70"/>
                                          </p:val>
                                        </p:tav>
                                        <p:tav tm="100000">
                                          <p:val>
                                            <p:strVal val="#ppt_w"/>
                                          </p:val>
                                        </p:tav>
                                      </p:tavLst>
                                    </p:anim>
                                    <p:anim calcmode="lin" valueType="num">
                                      <p:cBhvr>
                                        <p:cTn id="40" dur="1000" fill="hold"/>
                                        <p:tgtEl>
                                          <p:spTgt spid="17"/>
                                        </p:tgtEl>
                                        <p:attrNameLst>
                                          <p:attrName>ppt_h</p:attrName>
                                        </p:attrNameLst>
                                      </p:cBhvr>
                                      <p:tavLst>
                                        <p:tav tm="0">
                                          <p:val>
                                            <p:strVal val="#ppt_h"/>
                                          </p:val>
                                        </p:tav>
                                        <p:tav tm="100000">
                                          <p:val>
                                            <p:strVal val="#ppt_h"/>
                                          </p:val>
                                        </p:tav>
                                      </p:tavLst>
                                    </p:anim>
                                    <p:animEffect transition="in" filter="fade">
                                      <p:cBhvr>
                                        <p:cTn id="41" dur="1000"/>
                                        <p:tgtEl>
                                          <p:spTgt spid="17"/>
                                        </p:tgtEl>
                                      </p:cBhvr>
                                    </p:animEffect>
                                  </p:childTnLst>
                                </p:cTn>
                              </p:par>
                              <p:par>
                                <p:cTn id="42" presetID="55"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1000" fill="hold"/>
                                        <p:tgtEl>
                                          <p:spTgt spid="10"/>
                                        </p:tgtEl>
                                        <p:attrNameLst>
                                          <p:attrName>ppt_w</p:attrName>
                                        </p:attrNameLst>
                                      </p:cBhvr>
                                      <p:tavLst>
                                        <p:tav tm="0">
                                          <p:val>
                                            <p:strVal val="#ppt_w*0.70"/>
                                          </p:val>
                                        </p:tav>
                                        <p:tav tm="100000">
                                          <p:val>
                                            <p:strVal val="#ppt_w"/>
                                          </p:val>
                                        </p:tav>
                                      </p:tavLst>
                                    </p:anim>
                                    <p:anim calcmode="lin" valueType="num">
                                      <p:cBhvr>
                                        <p:cTn id="45" dur="1000" fill="hold"/>
                                        <p:tgtEl>
                                          <p:spTgt spid="10"/>
                                        </p:tgtEl>
                                        <p:attrNameLst>
                                          <p:attrName>ppt_h</p:attrName>
                                        </p:attrNameLst>
                                      </p:cBhvr>
                                      <p:tavLst>
                                        <p:tav tm="0">
                                          <p:val>
                                            <p:strVal val="#ppt_h"/>
                                          </p:val>
                                        </p:tav>
                                        <p:tav tm="100000">
                                          <p:val>
                                            <p:strVal val="#ppt_h"/>
                                          </p:val>
                                        </p:tav>
                                      </p:tavLst>
                                    </p:anim>
                                    <p:animEffect transition="in" filter="fade">
                                      <p:cBhvr>
                                        <p:cTn id="46" dur="1000"/>
                                        <p:tgtEl>
                                          <p:spTgt spid="10"/>
                                        </p:tgtEl>
                                      </p:cBhvr>
                                    </p:animEffect>
                                  </p:childTnLst>
                                </p:cTn>
                              </p:par>
                              <p:par>
                                <p:cTn id="47" presetID="55" presetClass="entr" presetSubtype="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p:cTn id="49" dur="1000" fill="hold"/>
                                        <p:tgtEl>
                                          <p:spTgt spid="3"/>
                                        </p:tgtEl>
                                        <p:attrNameLst>
                                          <p:attrName>ppt_w</p:attrName>
                                        </p:attrNameLst>
                                      </p:cBhvr>
                                      <p:tavLst>
                                        <p:tav tm="0">
                                          <p:val>
                                            <p:strVal val="#ppt_w*0.70"/>
                                          </p:val>
                                        </p:tav>
                                        <p:tav tm="100000">
                                          <p:val>
                                            <p:strVal val="#ppt_w"/>
                                          </p:val>
                                        </p:tav>
                                      </p:tavLst>
                                    </p:anim>
                                    <p:anim calcmode="lin" valueType="num">
                                      <p:cBhvr>
                                        <p:cTn id="50" dur="1000" fill="hold"/>
                                        <p:tgtEl>
                                          <p:spTgt spid="3"/>
                                        </p:tgtEl>
                                        <p:attrNameLst>
                                          <p:attrName>ppt_h</p:attrName>
                                        </p:attrNameLst>
                                      </p:cBhvr>
                                      <p:tavLst>
                                        <p:tav tm="0">
                                          <p:val>
                                            <p:strVal val="#ppt_h"/>
                                          </p:val>
                                        </p:tav>
                                        <p:tav tm="100000">
                                          <p:val>
                                            <p:strVal val="#ppt_h"/>
                                          </p:val>
                                        </p:tav>
                                      </p:tavLst>
                                    </p:anim>
                                    <p:animEffect transition="in" filter="fade">
                                      <p:cBhvr>
                                        <p:cTn id="5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6" grpId="0" animBg="1"/>
      <p:bldP spid="46" grpId="0" animBg="1"/>
      <p:bldP spid="28" grpId="0" animBg="1"/>
      <p:bldP spid="32" grpId="0" animBg="1"/>
      <p:bldP spid="57" grpId="0"/>
      <p:bldP spid="58" grpId="0"/>
      <p:bldP spid="59"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Isosceles Triangle 52"/>
          <p:cNvSpPr/>
          <p:nvPr/>
        </p:nvSpPr>
        <p:spPr>
          <a:xfrm>
            <a:off x="2205589" y="1764628"/>
            <a:ext cx="4347611" cy="775374"/>
          </a:xfrm>
          <a:prstGeom prst="triangle">
            <a:avLst>
              <a:gd name="adj" fmla="val 74484"/>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Isosceles Triangle 49"/>
          <p:cNvSpPr/>
          <p:nvPr/>
        </p:nvSpPr>
        <p:spPr>
          <a:xfrm>
            <a:off x="33354" y="1764627"/>
            <a:ext cx="4834963" cy="975899"/>
          </a:xfrm>
          <a:prstGeom prst="triangle">
            <a:avLst>
              <a:gd name="adj" fmla="val 70461"/>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STAR’s </a:t>
            </a:r>
            <a:r>
              <a:rPr lang="en-US" cap="none" dirty="0" err="1" smtClean="0"/>
              <a:t>p+p</a:t>
            </a:r>
            <a:r>
              <a:rPr lang="en-US" dirty="0" smtClean="0"/>
              <a:t> &amp; </a:t>
            </a:r>
            <a:r>
              <a:rPr lang="en-US" cap="none" dirty="0" err="1" smtClean="0"/>
              <a:t>p+</a:t>
            </a:r>
            <a:r>
              <a:rPr lang="en-US" dirty="0" err="1" smtClean="0"/>
              <a:t>A</a:t>
            </a:r>
            <a:r>
              <a:rPr lang="en-US" dirty="0" smtClean="0"/>
              <a:t> Timeline</a:t>
            </a:r>
            <a:endParaRPr lang="en-US" dirty="0"/>
          </a:p>
        </p:txBody>
      </p:sp>
      <p:sp>
        <p:nvSpPr>
          <p:cNvPr id="5" name="Slide Number Placeholder 4"/>
          <p:cNvSpPr>
            <a:spLocks noGrp="1"/>
          </p:cNvSpPr>
          <p:nvPr>
            <p:ph type="sldNum" sz="quarter" idx="12"/>
          </p:nvPr>
        </p:nvSpPr>
        <p:spPr/>
        <p:txBody>
          <a:bodyPr/>
          <a:lstStyle/>
          <a:p>
            <a:fld id="{3CD1C3E7-D5FF-F545-8BC3-46422BEC7601}" type="slidenum">
              <a:rPr lang="en-US" smtClean="0"/>
              <a:t>30</a:t>
            </a:fld>
            <a:endParaRPr lang="en-US"/>
          </a:p>
        </p:txBody>
      </p:sp>
      <p:sp>
        <p:nvSpPr>
          <p:cNvPr id="7" name="Right Arrow 6"/>
          <p:cNvSpPr/>
          <p:nvPr/>
        </p:nvSpPr>
        <p:spPr>
          <a:xfrm>
            <a:off x="457200" y="1296737"/>
            <a:ext cx="8229600" cy="601582"/>
          </a:xfrm>
          <a:prstGeom prst="rightArrow">
            <a:avLst>
              <a:gd name="adj1" fmla="val 50000"/>
              <a:gd name="adj2" fmla="val 7000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212164" y="2655861"/>
            <a:ext cx="2497669" cy="3990471"/>
          </a:xfrm>
          <a:prstGeom prst="rect">
            <a:avLst/>
          </a:prstGeom>
          <a:solidFill>
            <a:schemeClr val="accent2">
              <a:lumMod val="20000"/>
              <a:lumOff val="80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p:txBody>
      </p:sp>
      <p:sp>
        <p:nvSpPr>
          <p:cNvPr id="10" name="Rectangle 9"/>
          <p:cNvSpPr/>
          <p:nvPr/>
        </p:nvSpPr>
        <p:spPr>
          <a:xfrm>
            <a:off x="6955354" y="2487087"/>
            <a:ext cx="2019303" cy="2825746"/>
          </a:xfrm>
          <a:prstGeom prst="rect">
            <a:avLst/>
          </a:prstGeom>
          <a:solidFill>
            <a:schemeClr val="accent1">
              <a:lumMod val="40000"/>
              <a:lumOff val="60000"/>
            </a:schemeClr>
          </a:solidFill>
          <a:ln>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smtClean="0"/>
          </a:p>
          <a:p>
            <a:pPr algn="ctr"/>
            <a:endParaRPr lang="en-US" dirty="0" smtClean="0"/>
          </a:p>
          <a:p>
            <a:pPr algn="ctr"/>
            <a:endParaRPr lang="en-US" dirty="0" smtClean="0"/>
          </a:p>
          <a:p>
            <a:pPr algn="ctr"/>
            <a:endParaRPr lang="en-US" dirty="0"/>
          </a:p>
        </p:txBody>
      </p:sp>
      <p:sp>
        <p:nvSpPr>
          <p:cNvPr id="11" name="Rectangle 10"/>
          <p:cNvSpPr/>
          <p:nvPr/>
        </p:nvSpPr>
        <p:spPr>
          <a:xfrm>
            <a:off x="137583" y="2535419"/>
            <a:ext cx="1760734" cy="4237914"/>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a:p>
            <a:pPr algn="ctr"/>
            <a:endParaRPr lang="en-US" dirty="0" smtClean="0"/>
          </a:p>
          <a:p>
            <a:pPr algn="ctr"/>
            <a:endParaRPr lang="en-US" dirty="0"/>
          </a:p>
          <a:p>
            <a:pPr algn="ctr"/>
            <a:endParaRPr lang="en-US" dirty="0"/>
          </a:p>
        </p:txBody>
      </p:sp>
      <p:sp>
        <p:nvSpPr>
          <p:cNvPr id="16" name="Rectangle 15"/>
          <p:cNvSpPr/>
          <p:nvPr/>
        </p:nvSpPr>
        <p:spPr>
          <a:xfrm>
            <a:off x="2031997" y="2740527"/>
            <a:ext cx="2116669" cy="2656974"/>
          </a:xfrm>
          <a:prstGeom prst="rect">
            <a:avLst/>
          </a:prstGeom>
          <a:solidFill>
            <a:srgbClr val="BEFFBE"/>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smtClean="0"/>
          </a:p>
          <a:p>
            <a:pPr algn="ctr"/>
            <a:endParaRPr lang="en-US" dirty="0"/>
          </a:p>
          <a:p>
            <a:pPr algn="ctr"/>
            <a:endParaRPr lang="en-US" dirty="0" smtClean="0"/>
          </a:p>
          <a:p>
            <a:pPr algn="ctr"/>
            <a:endParaRPr lang="en-US" dirty="0"/>
          </a:p>
          <a:p>
            <a:pPr algn="ctr"/>
            <a:endParaRPr lang="en-US" dirty="0"/>
          </a:p>
        </p:txBody>
      </p:sp>
      <p:grpSp>
        <p:nvGrpSpPr>
          <p:cNvPr id="43" name="Group 42"/>
          <p:cNvGrpSpPr/>
          <p:nvPr/>
        </p:nvGrpSpPr>
        <p:grpSpPr>
          <a:xfrm>
            <a:off x="470568" y="1300572"/>
            <a:ext cx="7470274" cy="464056"/>
            <a:chOff x="470568" y="1300572"/>
            <a:chExt cx="5473645" cy="464056"/>
          </a:xfrm>
        </p:grpSpPr>
        <p:cxnSp>
          <p:nvCxnSpPr>
            <p:cNvPr id="20" name="Straight Connector 19"/>
            <p:cNvCxnSpPr/>
            <p:nvPr/>
          </p:nvCxnSpPr>
          <p:spPr>
            <a:xfrm>
              <a:off x="470568" y="1304407"/>
              <a:ext cx="0" cy="456387"/>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p:cNvCxnSpPr/>
            <p:nvPr/>
          </p:nvCxnSpPr>
          <p:spPr>
            <a:xfrm>
              <a:off x="1371645" y="1304407"/>
              <a:ext cx="0" cy="456387"/>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p:cNvCxnSpPr/>
            <p:nvPr/>
          </p:nvCxnSpPr>
          <p:spPr>
            <a:xfrm>
              <a:off x="2272715" y="1308241"/>
              <a:ext cx="0" cy="456387"/>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p:cNvCxnSpPr/>
            <p:nvPr/>
          </p:nvCxnSpPr>
          <p:spPr>
            <a:xfrm>
              <a:off x="3221214" y="1300572"/>
              <a:ext cx="0" cy="456387"/>
            </a:xfrm>
            <a:prstGeom prst="line">
              <a:avLst/>
            </a:prstGeom>
          </p:spPr>
          <p:style>
            <a:lnRef idx="2">
              <a:schemeClr val="dk1"/>
            </a:lnRef>
            <a:fillRef idx="0">
              <a:schemeClr val="dk1"/>
            </a:fillRef>
            <a:effectRef idx="1">
              <a:schemeClr val="dk1"/>
            </a:effectRef>
            <a:fontRef idx="minor">
              <a:schemeClr val="tx1"/>
            </a:fontRef>
          </p:style>
        </p:cxnSp>
        <p:cxnSp>
          <p:nvCxnSpPr>
            <p:cNvPr id="26" name="Straight Connector 25"/>
            <p:cNvCxnSpPr/>
            <p:nvPr/>
          </p:nvCxnSpPr>
          <p:spPr>
            <a:xfrm>
              <a:off x="4122291" y="1304407"/>
              <a:ext cx="0" cy="456387"/>
            </a:xfrm>
            <a:prstGeom prst="line">
              <a:avLst/>
            </a:prstGeom>
          </p:spPr>
          <p:style>
            <a:lnRef idx="2">
              <a:schemeClr val="dk1"/>
            </a:lnRef>
            <a:fillRef idx="0">
              <a:schemeClr val="dk1"/>
            </a:fillRef>
            <a:effectRef idx="1">
              <a:schemeClr val="dk1"/>
            </a:effectRef>
            <a:fontRef idx="minor">
              <a:schemeClr val="tx1"/>
            </a:fontRef>
          </p:style>
        </p:cxnSp>
        <p:cxnSp>
          <p:nvCxnSpPr>
            <p:cNvPr id="29" name="Straight Connector 28"/>
            <p:cNvCxnSpPr/>
            <p:nvPr/>
          </p:nvCxnSpPr>
          <p:spPr>
            <a:xfrm>
              <a:off x="5043143" y="1300572"/>
              <a:ext cx="0" cy="456387"/>
            </a:xfrm>
            <a:prstGeom prst="line">
              <a:avLst/>
            </a:prstGeom>
          </p:spPr>
          <p:style>
            <a:lnRef idx="2">
              <a:schemeClr val="dk1"/>
            </a:lnRef>
            <a:fillRef idx="0">
              <a:schemeClr val="dk1"/>
            </a:fillRef>
            <a:effectRef idx="1">
              <a:schemeClr val="dk1"/>
            </a:effectRef>
            <a:fontRef idx="minor">
              <a:schemeClr val="tx1"/>
            </a:fontRef>
          </p:style>
        </p:cxnSp>
        <p:cxnSp>
          <p:nvCxnSpPr>
            <p:cNvPr id="30" name="Straight Connector 29"/>
            <p:cNvCxnSpPr/>
            <p:nvPr/>
          </p:nvCxnSpPr>
          <p:spPr>
            <a:xfrm>
              <a:off x="5944213" y="1304407"/>
              <a:ext cx="0" cy="456387"/>
            </a:xfrm>
            <a:prstGeom prst="line">
              <a:avLst/>
            </a:prstGeom>
          </p:spPr>
          <p:style>
            <a:lnRef idx="2">
              <a:schemeClr val="dk1"/>
            </a:lnRef>
            <a:fillRef idx="0">
              <a:schemeClr val="dk1"/>
            </a:fillRef>
            <a:effectRef idx="1">
              <a:schemeClr val="dk1"/>
            </a:effectRef>
            <a:fontRef idx="minor">
              <a:schemeClr val="tx1"/>
            </a:fontRef>
          </p:style>
        </p:cxnSp>
      </p:grpSp>
      <p:sp>
        <p:nvSpPr>
          <p:cNvPr id="34" name="TextBox 33"/>
          <p:cNvSpPr txBox="1"/>
          <p:nvPr/>
        </p:nvSpPr>
        <p:spPr>
          <a:xfrm>
            <a:off x="147053" y="975899"/>
            <a:ext cx="748222" cy="369332"/>
          </a:xfrm>
          <a:prstGeom prst="rect">
            <a:avLst/>
          </a:prstGeom>
          <a:noFill/>
        </p:spPr>
        <p:txBody>
          <a:bodyPr wrap="none" rtlCol="0">
            <a:spAutoFit/>
          </a:bodyPr>
          <a:lstStyle/>
          <a:p>
            <a:r>
              <a:rPr lang="en-US" dirty="0" smtClean="0"/>
              <a:t>2015</a:t>
            </a:r>
            <a:endParaRPr lang="en-US" dirty="0"/>
          </a:p>
        </p:txBody>
      </p:sp>
      <p:sp>
        <p:nvSpPr>
          <p:cNvPr id="35" name="TextBox 34"/>
          <p:cNvSpPr txBox="1"/>
          <p:nvPr/>
        </p:nvSpPr>
        <p:spPr>
          <a:xfrm>
            <a:off x="2603765" y="978395"/>
            <a:ext cx="748222" cy="369332"/>
          </a:xfrm>
          <a:prstGeom prst="rect">
            <a:avLst/>
          </a:prstGeom>
          <a:noFill/>
        </p:spPr>
        <p:txBody>
          <a:bodyPr wrap="none" rtlCol="0">
            <a:spAutoFit/>
          </a:bodyPr>
          <a:lstStyle/>
          <a:p>
            <a:r>
              <a:rPr lang="en-US" dirty="0" smtClean="0"/>
              <a:t>2016</a:t>
            </a:r>
            <a:endParaRPr lang="en-US" dirty="0"/>
          </a:p>
        </p:txBody>
      </p:sp>
      <p:sp>
        <p:nvSpPr>
          <p:cNvPr id="36" name="TextBox 35"/>
          <p:cNvSpPr txBox="1"/>
          <p:nvPr/>
        </p:nvSpPr>
        <p:spPr>
          <a:xfrm>
            <a:off x="4588280" y="978395"/>
            <a:ext cx="1685077" cy="369332"/>
          </a:xfrm>
          <a:prstGeom prst="rect">
            <a:avLst/>
          </a:prstGeom>
          <a:noFill/>
        </p:spPr>
        <p:txBody>
          <a:bodyPr wrap="none" rtlCol="0">
            <a:spAutoFit/>
          </a:bodyPr>
          <a:lstStyle/>
          <a:p>
            <a:r>
              <a:rPr lang="en-US" dirty="0" smtClean="0"/>
              <a:t>≧2020-2023</a:t>
            </a:r>
            <a:endParaRPr lang="en-US" dirty="0"/>
          </a:p>
        </p:txBody>
      </p:sp>
      <p:sp>
        <p:nvSpPr>
          <p:cNvPr id="44" name="TextBox 43"/>
          <p:cNvSpPr txBox="1"/>
          <p:nvPr/>
        </p:nvSpPr>
        <p:spPr>
          <a:xfrm>
            <a:off x="7381684" y="978395"/>
            <a:ext cx="1082348" cy="369332"/>
          </a:xfrm>
          <a:prstGeom prst="rect">
            <a:avLst/>
          </a:prstGeom>
          <a:noFill/>
        </p:spPr>
        <p:txBody>
          <a:bodyPr wrap="none" rtlCol="0">
            <a:spAutoFit/>
          </a:bodyPr>
          <a:lstStyle/>
          <a:p>
            <a:r>
              <a:rPr lang="en-US" dirty="0" smtClean="0"/>
              <a:t>≧ 2025</a:t>
            </a:r>
            <a:endParaRPr lang="en-US" dirty="0"/>
          </a:p>
        </p:txBody>
      </p:sp>
      <p:sp>
        <p:nvSpPr>
          <p:cNvPr id="45" name="Isosceles Triangle 44"/>
          <p:cNvSpPr/>
          <p:nvPr/>
        </p:nvSpPr>
        <p:spPr>
          <a:xfrm>
            <a:off x="126999" y="1767541"/>
            <a:ext cx="1750151" cy="761875"/>
          </a:xfrm>
          <a:prstGeom prst="triangle">
            <a:avLst>
              <a:gd name="adj" fmla="val 18152"/>
            </a:avLst>
          </a:prstGeom>
          <a:gradFill>
            <a:gsLst>
              <a:gs pos="0">
                <a:schemeClr val="accent1">
                  <a:tint val="100000"/>
                  <a:shade val="100000"/>
                  <a:satMod val="130000"/>
                </a:schemeClr>
              </a:gs>
              <a:gs pos="100000">
                <a:schemeClr val="accent1">
                  <a:lumMod val="20000"/>
                  <a:lumOff val="80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Isosceles Triangle 45"/>
          <p:cNvSpPr/>
          <p:nvPr/>
        </p:nvSpPr>
        <p:spPr>
          <a:xfrm>
            <a:off x="2031998" y="1756958"/>
            <a:ext cx="2061412" cy="983568"/>
          </a:xfrm>
          <a:prstGeom prst="triangle">
            <a:avLst>
              <a:gd name="adj" fmla="val 43146"/>
            </a:avLst>
          </a:prstGeom>
          <a:gradFill flip="none" rotWithShape="1">
            <a:gsLst>
              <a:gs pos="0">
                <a:srgbClr val="008000"/>
              </a:gs>
              <a:gs pos="100000">
                <a:schemeClr val="accent3">
                  <a:lumMod val="20000"/>
                  <a:lumOff val="80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Isosceles Triangle 27"/>
          <p:cNvSpPr>
            <a:spLocks noChangeAspect="1"/>
          </p:cNvSpPr>
          <p:nvPr/>
        </p:nvSpPr>
        <p:spPr bwMode="auto">
          <a:xfrm>
            <a:off x="6857992" y="1767417"/>
            <a:ext cx="2148416" cy="730250"/>
          </a:xfrm>
          <a:prstGeom prst="triangl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2" name="Isosceles Triangle 31"/>
          <p:cNvSpPr/>
          <p:nvPr/>
        </p:nvSpPr>
        <p:spPr bwMode="auto">
          <a:xfrm>
            <a:off x="4201575" y="1788586"/>
            <a:ext cx="2518831" cy="857250"/>
          </a:xfrm>
          <a:prstGeom prst="triangl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 name="TextBox 3"/>
          <p:cNvSpPr txBox="1"/>
          <p:nvPr/>
        </p:nvSpPr>
        <p:spPr>
          <a:xfrm>
            <a:off x="116425" y="2518838"/>
            <a:ext cx="1766830" cy="4185761"/>
          </a:xfrm>
          <a:prstGeom prst="rect">
            <a:avLst/>
          </a:prstGeom>
          <a:noFill/>
        </p:spPr>
        <p:txBody>
          <a:bodyPr wrap="none" rtlCol="0">
            <a:spAutoFit/>
          </a:bodyPr>
          <a:lstStyle/>
          <a:p>
            <a:r>
              <a:rPr lang="en-US" sz="1400" dirty="0" smtClean="0">
                <a:solidFill>
                  <a:srgbClr val="0000FF"/>
                </a:solidFill>
              </a:rPr>
              <a:t>Upgrades:</a:t>
            </a:r>
          </a:p>
          <a:p>
            <a:pPr marL="171450" indent="-171450">
              <a:buClr>
                <a:srgbClr val="0000FF"/>
              </a:buClr>
              <a:buFont typeface="Wingdings" charset="2"/>
              <a:buChar char="q"/>
            </a:pPr>
            <a:r>
              <a:rPr lang="en-US" sz="1200" dirty="0" smtClean="0"/>
              <a:t>FMS-</a:t>
            </a:r>
            <a:r>
              <a:rPr lang="en-US" sz="1200" dirty="0" err="1" smtClean="0"/>
              <a:t>Preshower</a:t>
            </a:r>
            <a:endParaRPr lang="en-US" sz="1200" dirty="0" smtClean="0"/>
          </a:p>
          <a:p>
            <a:pPr marL="171450" indent="-171450">
              <a:buClr>
                <a:srgbClr val="0000FF"/>
              </a:buClr>
              <a:buFont typeface="Wingdings" charset="2"/>
              <a:buChar char="q"/>
            </a:pPr>
            <a:r>
              <a:rPr lang="en-US" sz="1200" dirty="0" smtClean="0"/>
              <a:t>RP Phase-II*</a:t>
            </a:r>
          </a:p>
          <a:p>
            <a:pPr marL="171450" indent="-171450">
              <a:buClr>
                <a:srgbClr val="0000FF"/>
              </a:buClr>
              <a:buFont typeface="Wingdings" charset="2"/>
              <a:buChar char="q"/>
            </a:pPr>
            <a:endParaRPr lang="en-US" sz="1200" dirty="0"/>
          </a:p>
          <a:p>
            <a:pPr>
              <a:buClr>
                <a:srgbClr val="0000FF"/>
              </a:buClr>
            </a:pPr>
            <a:r>
              <a:rPr lang="en-US" sz="1400" dirty="0" smtClean="0">
                <a:solidFill>
                  <a:srgbClr val="0000FF"/>
                </a:solidFill>
              </a:rPr>
              <a:t>Run:</a:t>
            </a:r>
          </a:p>
          <a:p>
            <a:pPr marL="171450" indent="-171450">
              <a:buClr>
                <a:srgbClr val="0000FF"/>
              </a:buClr>
              <a:buFont typeface="Wingdings" charset="2"/>
              <a:buChar char="q"/>
            </a:pPr>
            <a:r>
              <a:rPr lang="en-US" sz="1200" dirty="0" err="1" smtClean="0"/>
              <a:t>p+p</a:t>
            </a:r>
            <a:r>
              <a:rPr lang="en-US" sz="1200" dirty="0" smtClean="0"/>
              <a:t> 200 </a:t>
            </a:r>
            <a:r>
              <a:rPr lang="en-US" sz="1200" dirty="0" err="1" smtClean="0"/>
              <a:t>GeV</a:t>
            </a:r>
            <a:endParaRPr lang="en-US" sz="1200" dirty="0" smtClean="0"/>
          </a:p>
          <a:p>
            <a:pPr>
              <a:buClr>
                <a:srgbClr val="0000FF"/>
              </a:buClr>
            </a:pPr>
            <a:r>
              <a:rPr lang="en-US" sz="1200" dirty="0" smtClean="0"/>
              <a:t>   longitudinal &amp;</a:t>
            </a:r>
          </a:p>
          <a:p>
            <a:pPr>
              <a:buClr>
                <a:srgbClr val="0000FF"/>
              </a:buClr>
            </a:pPr>
            <a:r>
              <a:rPr lang="en-US" sz="1200" dirty="0" smtClean="0"/>
              <a:t>   transverse</a:t>
            </a:r>
          </a:p>
          <a:p>
            <a:pPr>
              <a:buClr>
                <a:srgbClr val="0000FF"/>
              </a:buClr>
            </a:pPr>
            <a:endParaRPr lang="en-US" sz="1200" dirty="0"/>
          </a:p>
          <a:p>
            <a:pPr marL="171450" indent="-171450">
              <a:buClr>
                <a:srgbClr val="0000FF"/>
              </a:buClr>
              <a:buFont typeface="Wingdings" charset="2"/>
              <a:buChar char="q"/>
            </a:pPr>
            <a:r>
              <a:rPr lang="en-US" sz="1200" dirty="0" smtClean="0"/>
              <a:t>p↑+Au 200 </a:t>
            </a:r>
            <a:r>
              <a:rPr lang="en-US" sz="1200" dirty="0" err="1" smtClean="0"/>
              <a:t>GeV</a:t>
            </a:r>
            <a:endParaRPr lang="en-US" sz="1200" dirty="0" smtClean="0"/>
          </a:p>
          <a:p>
            <a:pPr>
              <a:buClr>
                <a:srgbClr val="0000FF"/>
              </a:buClr>
            </a:pPr>
            <a:r>
              <a:rPr lang="en-US" sz="1200" dirty="0" smtClean="0"/>
              <a:t>   transverse</a:t>
            </a:r>
          </a:p>
          <a:p>
            <a:pPr>
              <a:buClr>
                <a:srgbClr val="0000FF"/>
              </a:buClr>
            </a:pPr>
            <a:endParaRPr lang="en-US" sz="1200" dirty="0"/>
          </a:p>
          <a:p>
            <a:pPr>
              <a:buClr>
                <a:srgbClr val="0000FF"/>
              </a:buClr>
            </a:pPr>
            <a:r>
              <a:rPr lang="en-US" sz="1400" dirty="0" smtClean="0">
                <a:solidFill>
                  <a:srgbClr val="0000FF"/>
                </a:solidFill>
              </a:rPr>
              <a:t>Goal:</a:t>
            </a:r>
          </a:p>
          <a:p>
            <a:pPr marL="171450" indent="-171450">
              <a:buClr>
                <a:srgbClr val="0000FF"/>
              </a:buClr>
              <a:buFont typeface="Wingdings" charset="2"/>
              <a:buChar char="q"/>
            </a:pPr>
            <a:r>
              <a:rPr lang="en-US" sz="1200" dirty="0" smtClean="0">
                <a:latin typeface="Symbol" charset="2"/>
                <a:cs typeface="Symbol" charset="2"/>
              </a:rPr>
              <a:t>D</a:t>
            </a:r>
            <a:r>
              <a:rPr lang="en-US" sz="1200" dirty="0" smtClean="0"/>
              <a:t>g(x,Q</a:t>
            </a:r>
            <a:r>
              <a:rPr lang="en-US" sz="1200" baseline="30000" dirty="0" smtClean="0"/>
              <a:t>2</a:t>
            </a:r>
            <a:r>
              <a:rPr lang="en-US" sz="1200" dirty="0" smtClean="0"/>
              <a:t>)</a:t>
            </a:r>
          </a:p>
          <a:p>
            <a:pPr marL="171450" indent="-171450">
              <a:buClr>
                <a:srgbClr val="0000FF"/>
              </a:buClr>
              <a:buFont typeface="Wingdings" charset="2"/>
              <a:buChar char="q"/>
            </a:pPr>
            <a:r>
              <a:rPr lang="en-US" sz="1200" dirty="0" smtClean="0"/>
              <a:t>transverse spin </a:t>
            </a:r>
          </a:p>
          <a:p>
            <a:pPr>
              <a:buClr>
                <a:srgbClr val="0000FF"/>
              </a:buClr>
            </a:pPr>
            <a:r>
              <a:rPr lang="en-US" sz="1200" dirty="0"/>
              <a:t> </a:t>
            </a:r>
            <a:r>
              <a:rPr lang="en-US" sz="1200" dirty="0" smtClean="0"/>
              <a:t>  structure of the p</a:t>
            </a:r>
          </a:p>
          <a:p>
            <a:pPr marL="171450" indent="-171450">
              <a:buClr>
                <a:srgbClr val="0000FF"/>
              </a:buClr>
              <a:buFont typeface="Wingdings" charset="2"/>
              <a:buChar char="q"/>
            </a:pPr>
            <a:r>
              <a:rPr lang="en-US" sz="1200" dirty="0"/>
              <a:t>Search for </a:t>
            </a:r>
            <a:r>
              <a:rPr lang="en-US" sz="1200" dirty="0" smtClean="0"/>
              <a:t>exotics</a:t>
            </a:r>
          </a:p>
          <a:p>
            <a:pPr marL="171450" indent="-171450">
              <a:buClr>
                <a:srgbClr val="0000FF"/>
              </a:buClr>
              <a:buFont typeface="Wingdings" charset="2"/>
              <a:buChar char="q"/>
            </a:pPr>
            <a:endParaRPr lang="en-US" sz="1200" dirty="0"/>
          </a:p>
          <a:p>
            <a:pPr marL="171450" indent="-171450">
              <a:buClr>
                <a:srgbClr val="0000FF"/>
              </a:buClr>
              <a:buFont typeface="Wingdings" charset="2"/>
              <a:buChar char="q"/>
            </a:pPr>
            <a:r>
              <a:rPr lang="en-US" sz="1200" dirty="0" smtClean="0"/>
              <a:t>GPD </a:t>
            </a:r>
            <a:r>
              <a:rPr lang="en-US" sz="1200" dirty="0" err="1" smtClean="0"/>
              <a:t>E</a:t>
            </a:r>
            <a:r>
              <a:rPr lang="en-US" sz="1200" baseline="-25000" dirty="0" err="1" smtClean="0"/>
              <a:t>g</a:t>
            </a:r>
            <a:endParaRPr lang="en-US" sz="1200" baseline="-25000" dirty="0" smtClean="0"/>
          </a:p>
          <a:p>
            <a:pPr marL="171450" indent="-171450">
              <a:buClr>
                <a:srgbClr val="0000FF"/>
              </a:buClr>
              <a:buFont typeface="Wingdings" charset="2"/>
              <a:buChar char="q"/>
            </a:pPr>
            <a:endParaRPr lang="en-US" sz="1200" baseline="-25000" dirty="0" smtClean="0"/>
          </a:p>
          <a:p>
            <a:pPr marL="171450" indent="-171450">
              <a:buClr>
                <a:srgbClr val="0000FF"/>
              </a:buClr>
              <a:buFont typeface="Wingdings" charset="2"/>
              <a:buChar char="q"/>
            </a:pPr>
            <a:r>
              <a:rPr lang="en-US" sz="1200" dirty="0" err="1" smtClean="0"/>
              <a:t>nPDF</a:t>
            </a:r>
            <a:r>
              <a:rPr lang="en-US" sz="1200" dirty="0" smtClean="0"/>
              <a:t>: g</a:t>
            </a:r>
            <a:r>
              <a:rPr lang="en-US" sz="1200" dirty="0"/>
              <a:t>(x,Q</a:t>
            </a:r>
            <a:r>
              <a:rPr lang="en-US" sz="1200" baseline="30000" dirty="0"/>
              <a:t>2</a:t>
            </a:r>
            <a:r>
              <a:rPr lang="en-US" sz="1200" dirty="0"/>
              <a:t>)</a:t>
            </a:r>
          </a:p>
          <a:p>
            <a:pPr marL="171450" indent="-171450">
              <a:buClr>
                <a:srgbClr val="0000FF"/>
              </a:buClr>
              <a:buFont typeface="Wingdings" charset="2"/>
              <a:buChar char="q"/>
            </a:pPr>
            <a:r>
              <a:rPr lang="en-US" sz="1200" dirty="0" smtClean="0"/>
              <a:t>Saturation</a:t>
            </a:r>
            <a:endParaRPr lang="en-US" sz="1200" dirty="0"/>
          </a:p>
        </p:txBody>
      </p:sp>
      <p:sp>
        <p:nvSpPr>
          <p:cNvPr id="57" name="TextBox 56"/>
          <p:cNvSpPr txBox="1"/>
          <p:nvPr/>
        </p:nvSpPr>
        <p:spPr>
          <a:xfrm>
            <a:off x="2046821" y="2777071"/>
            <a:ext cx="2205502" cy="2215991"/>
          </a:xfrm>
          <a:prstGeom prst="rect">
            <a:avLst/>
          </a:prstGeom>
          <a:noFill/>
        </p:spPr>
        <p:txBody>
          <a:bodyPr wrap="none" rtlCol="0">
            <a:spAutoFit/>
          </a:bodyPr>
          <a:lstStyle/>
          <a:p>
            <a:r>
              <a:rPr lang="en-US" sz="1400" dirty="0" smtClean="0">
                <a:solidFill>
                  <a:srgbClr val="0000FF"/>
                </a:solidFill>
              </a:rPr>
              <a:t>Upgrades:</a:t>
            </a:r>
          </a:p>
          <a:p>
            <a:pPr marL="171450" indent="-171450">
              <a:buClr>
                <a:srgbClr val="0000FF"/>
              </a:buClr>
              <a:buFont typeface="Wingdings" charset="2"/>
              <a:buChar char="q"/>
            </a:pPr>
            <a:r>
              <a:rPr lang="en-US" sz="1200" dirty="0" smtClean="0"/>
              <a:t>FMS-</a:t>
            </a:r>
            <a:r>
              <a:rPr lang="en-US" sz="1200" dirty="0" err="1" smtClean="0"/>
              <a:t>Postshower</a:t>
            </a:r>
            <a:endParaRPr lang="en-US" sz="1200" dirty="0" smtClean="0"/>
          </a:p>
          <a:p>
            <a:pPr>
              <a:buClr>
                <a:srgbClr val="0000FF"/>
              </a:buClr>
            </a:pPr>
            <a:endParaRPr lang="en-US" sz="1200" dirty="0"/>
          </a:p>
          <a:p>
            <a:pPr>
              <a:buClr>
                <a:srgbClr val="0000FF"/>
              </a:buClr>
            </a:pPr>
            <a:r>
              <a:rPr lang="en-US" sz="1400" dirty="0" smtClean="0">
                <a:solidFill>
                  <a:srgbClr val="0000FF"/>
                </a:solidFill>
              </a:rPr>
              <a:t>Run:</a:t>
            </a:r>
          </a:p>
          <a:p>
            <a:pPr marL="171450" indent="-171450">
              <a:buClr>
                <a:srgbClr val="0000FF"/>
              </a:buClr>
              <a:buFont typeface="Wingdings" charset="2"/>
              <a:buChar char="q"/>
            </a:pPr>
            <a:r>
              <a:rPr lang="en-US" sz="1200" dirty="0" err="1" smtClean="0"/>
              <a:t>p+p</a:t>
            </a:r>
            <a:r>
              <a:rPr lang="en-US" sz="1200" dirty="0" smtClean="0"/>
              <a:t> 510 </a:t>
            </a:r>
            <a:r>
              <a:rPr lang="en-US" sz="1200" dirty="0" err="1" smtClean="0"/>
              <a:t>GeV</a:t>
            </a:r>
            <a:endParaRPr lang="en-US" sz="1200" dirty="0" smtClean="0"/>
          </a:p>
          <a:p>
            <a:pPr>
              <a:buClr>
                <a:srgbClr val="0000FF"/>
              </a:buClr>
            </a:pPr>
            <a:r>
              <a:rPr lang="en-US" sz="1200" dirty="0" smtClean="0"/>
              <a:t>   transverse</a:t>
            </a:r>
          </a:p>
          <a:p>
            <a:pPr>
              <a:buClr>
                <a:srgbClr val="0000FF"/>
              </a:buClr>
            </a:pPr>
            <a:endParaRPr lang="en-US" sz="1200" dirty="0"/>
          </a:p>
          <a:p>
            <a:pPr>
              <a:buClr>
                <a:srgbClr val="0000FF"/>
              </a:buClr>
            </a:pPr>
            <a:r>
              <a:rPr lang="en-US" sz="1400" dirty="0" smtClean="0">
                <a:solidFill>
                  <a:srgbClr val="0000FF"/>
                </a:solidFill>
              </a:rPr>
              <a:t>Goal:</a:t>
            </a:r>
          </a:p>
          <a:p>
            <a:pPr marL="171450" indent="-171450">
              <a:buClr>
                <a:srgbClr val="0000FF"/>
              </a:buClr>
              <a:buFont typeface="Wingdings" charset="2"/>
              <a:buChar char="q"/>
            </a:pPr>
            <a:r>
              <a:rPr lang="en-US" sz="1200" dirty="0" smtClean="0">
                <a:latin typeface="Comic Sans MS"/>
                <a:cs typeface="Comic Sans MS"/>
              </a:rPr>
              <a:t>Sea-quark </a:t>
            </a:r>
            <a:r>
              <a:rPr lang="en-US" sz="1200" dirty="0" err="1" smtClean="0">
                <a:latin typeface="Comic Sans MS"/>
                <a:cs typeface="Comic Sans MS"/>
              </a:rPr>
              <a:t>Sivers</a:t>
            </a:r>
            <a:r>
              <a:rPr lang="en-US" sz="1200" dirty="0" smtClean="0">
                <a:latin typeface="Comic Sans MS"/>
                <a:cs typeface="Comic Sans MS"/>
              </a:rPr>
              <a:t> </a:t>
            </a:r>
            <a:r>
              <a:rPr lang="en-US" sz="1200" dirty="0" err="1" smtClean="0">
                <a:latin typeface="Comic Sans MS"/>
                <a:cs typeface="Comic Sans MS"/>
              </a:rPr>
              <a:t>fct</a:t>
            </a:r>
            <a:r>
              <a:rPr lang="en-US" sz="1200" dirty="0" smtClean="0">
                <a:latin typeface="Comic Sans MS"/>
                <a:cs typeface="Comic Sans MS"/>
              </a:rPr>
              <a:t>.</a:t>
            </a:r>
          </a:p>
          <a:p>
            <a:pPr marL="171450" indent="-171450">
              <a:buClr>
                <a:srgbClr val="0000FF"/>
              </a:buClr>
              <a:buFont typeface="Wingdings" charset="2"/>
              <a:buChar char="q"/>
            </a:pPr>
            <a:r>
              <a:rPr lang="en-US" sz="1200" dirty="0" err="1" smtClean="0"/>
              <a:t>Sivers</a:t>
            </a:r>
            <a:r>
              <a:rPr lang="en-US" sz="1200" dirty="0" smtClean="0"/>
              <a:t> </a:t>
            </a:r>
            <a:r>
              <a:rPr lang="en-US" sz="1200" dirty="0" err="1" smtClean="0"/>
              <a:t>fct</a:t>
            </a:r>
            <a:r>
              <a:rPr lang="en-US" sz="1200" dirty="0" smtClean="0"/>
              <a:t>. sign change</a:t>
            </a:r>
          </a:p>
          <a:p>
            <a:pPr>
              <a:buClr>
                <a:srgbClr val="0000FF"/>
              </a:buClr>
            </a:pPr>
            <a:r>
              <a:rPr lang="en-US" sz="1200" dirty="0"/>
              <a:t> </a:t>
            </a:r>
            <a:r>
              <a:rPr lang="en-US" sz="1200" dirty="0" smtClean="0"/>
              <a:t> through TMDs &amp; Twist-3</a:t>
            </a:r>
          </a:p>
        </p:txBody>
      </p:sp>
      <p:sp>
        <p:nvSpPr>
          <p:cNvPr id="58" name="TextBox 57"/>
          <p:cNvSpPr txBox="1"/>
          <p:nvPr/>
        </p:nvSpPr>
        <p:spPr>
          <a:xfrm>
            <a:off x="4241806" y="2675470"/>
            <a:ext cx="2457444" cy="4062650"/>
          </a:xfrm>
          <a:prstGeom prst="rect">
            <a:avLst/>
          </a:prstGeom>
          <a:noFill/>
        </p:spPr>
        <p:txBody>
          <a:bodyPr wrap="square" rtlCol="0">
            <a:spAutoFit/>
          </a:bodyPr>
          <a:lstStyle/>
          <a:p>
            <a:r>
              <a:rPr lang="en-US" sz="1400" dirty="0" smtClean="0">
                <a:solidFill>
                  <a:srgbClr val="0000FF"/>
                </a:solidFill>
              </a:rPr>
              <a:t>Upgrades:</a:t>
            </a:r>
          </a:p>
          <a:p>
            <a:pPr marL="171450" indent="-171450">
              <a:buClr>
                <a:srgbClr val="0000FF"/>
              </a:buClr>
              <a:buFont typeface="Wingdings" charset="2"/>
              <a:buChar char="q"/>
            </a:pPr>
            <a:r>
              <a:rPr lang="en-US" sz="1200" dirty="0" smtClean="0"/>
              <a:t>Forward </a:t>
            </a:r>
            <a:r>
              <a:rPr lang="en-US" sz="1200" dirty="0" err="1" smtClean="0"/>
              <a:t>Ecal+Hcal</a:t>
            </a:r>
            <a:endParaRPr lang="en-US" sz="1200" dirty="0" smtClean="0"/>
          </a:p>
          <a:p>
            <a:pPr marL="171450" indent="-171450">
              <a:buClr>
                <a:srgbClr val="0000FF"/>
              </a:buClr>
              <a:buFont typeface="Wingdings" charset="2"/>
              <a:buChar char="q"/>
            </a:pPr>
            <a:r>
              <a:rPr lang="en-US" sz="1200" dirty="0" smtClean="0"/>
              <a:t>Forward tracker </a:t>
            </a:r>
          </a:p>
          <a:p>
            <a:pPr marL="171450" indent="-171450">
              <a:buClr>
                <a:srgbClr val="0000FF"/>
              </a:buClr>
              <a:buFont typeface="Wingdings" charset="2"/>
              <a:buChar char="q"/>
            </a:pPr>
            <a:r>
              <a:rPr lang="en-US" sz="1200" dirty="0" smtClean="0"/>
              <a:t>RP full Phase II</a:t>
            </a:r>
          </a:p>
          <a:p>
            <a:pPr>
              <a:buClr>
                <a:srgbClr val="0000FF"/>
              </a:buClr>
            </a:pPr>
            <a:endParaRPr lang="en-US" sz="1200" dirty="0"/>
          </a:p>
          <a:p>
            <a:pPr>
              <a:buClr>
                <a:srgbClr val="0000FF"/>
              </a:buClr>
            </a:pPr>
            <a:r>
              <a:rPr lang="en-US" sz="1400" dirty="0" smtClean="0">
                <a:solidFill>
                  <a:srgbClr val="0000FF"/>
                </a:solidFill>
              </a:rPr>
              <a:t>Run:</a:t>
            </a:r>
          </a:p>
          <a:p>
            <a:pPr marL="171450" indent="-171450">
              <a:buClr>
                <a:srgbClr val="0000FF"/>
              </a:buClr>
              <a:buFont typeface="Wingdings" charset="2"/>
              <a:buChar char="q"/>
            </a:pPr>
            <a:r>
              <a:rPr lang="en-US" sz="1200" dirty="0" err="1" smtClean="0"/>
              <a:t>p+p</a:t>
            </a:r>
            <a:r>
              <a:rPr lang="en-US" sz="1200" dirty="0" smtClean="0"/>
              <a:t> 510 </a:t>
            </a:r>
            <a:r>
              <a:rPr lang="en-US" sz="1200" dirty="0" err="1" smtClean="0"/>
              <a:t>GeV</a:t>
            </a:r>
            <a:endParaRPr lang="en-US" sz="1200" dirty="0" smtClean="0"/>
          </a:p>
          <a:p>
            <a:pPr>
              <a:buClr>
                <a:srgbClr val="0000FF"/>
              </a:buClr>
            </a:pPr>
            <a:r>
              <a:rPr lang="en-US" sz="1200" dirty="0" smtClean="0"/>
              <a:t>   longitudinal &amp; transverse</a:t>
            </a:r>
          </a:p>
          <a:p>
            <a:pPr marL="171450" indent="-171450">
              <a:buClr>
                <a:srgbClr val="0000FF"/>
              </a:buClr>
              <a:buFont typeface="Wingdings" charset="2"/>
              <a:buChar char="q"/>
            </a:pPr>
            <a:r>
              <a:rPr lang="en-US" sz="1200" dirty="0"/>
              <a:t>p↑+</a:t>
            </a:r>
            <a:r>
              <a:rPr lang="en-US" sz="1200" dirty="0" smtClean="0"/>
              <a:t>A (</a:t>
            </a:r>
            <a:r>
              <a:rPr lang="en-US" sz="1200" dirty="0" smtClean="0">
                <a:effectLst/>
                <a:latin typeface="Comic Sans MS"/>
                <a:cs typeface="Comic Sans MS"/>
              </a:rPr>
              <a:t>C</a:t>
            </a:r>
            <a:r>
              <a:rPr lang="en-US" sz="1200" dirty="0">
                <a:effectLst/>
                <a:latin typeface="Comic Sans MS"/>
                <a:cs typeface="Comic Sans MS"/>
              </a:rPr>
              <a:t>, Cu, </a:t>
            </a:r>
            <a:r>
              <a:rPr lang="en-US" sz="1200" dirty="0" smtClean="0">
                <a:effectLst/>
                <a:latin typeface="Comic Sans MS"/>
                <a:cs typeface="Comic Sans MS"/>
              </a:rPr>
              <a:t>Au) </a:t>
            </a:r>
            <a:r>
              <a:rPr lang="en-US" sz="1200" dirty="0" smtClean="0">
                <a:latin typeface="Comic Sans MS"/>
                <a:cs typeface="Comic Sans MS"/>
              </a:rPr>
              <a:t>200 </a:t>
            </a:r>
            <a:r>
              <a:rPr lang="en-US" sz="1200" dirty="0" err="1" smtClean="0">
                <a:latin typeface="Comic Sans MS"/>
                <a:cs typeface="Comic Sans MS"/>
              </a:rPr>
              <a:t>GeV</a:t>
            </a:r>
            <a:endParaRPr lang="en-US" sz="1200" dirty="0"/>
          </a:p>
          <a:p>
            <a:pPr>
              <a:buClr>
                <a:srgbClr val="0000FF"/>
              </a:buClr>
            </a:pPr>
            <a:r>
              <a:rPr lang="en-US" sz="1200" dirty="0"/>
              <a:t>   </a:t>
            </a:r>
            <a:r>
              <a:rPr lang="en-US" sz="1200" dirty="0" smtClean="0"/>
              <a:t>transverse</a:t>
            </a:r>
          </a:p>
          <a:p>
            <a:pPr>
              <a:buClr>
                <a:srgbClr val="0000FF"/>
              </a:buClr>
            </a:pPr>
            <a:r>
              <a:rPr lang="en-US" sz="1200" dirty="0"/>
              <a:t> </a:t>
            </a:r>
            <a:r>
              <a:rPr lang="en-US" sz="1200" dirty="0" smtClean="0"/>
              <a:t>  </a:t>
            </a:r>
            <a:endParaRPr lang="en-US" sz="1200" dirty="0"/>
          </a:p>
          <a:p>
            <a:pPr>
              <a:buClr>
                <a:srgbClr val="0000FF"/>
              </a:buClr>
            </a:pPr>
            <a:r>
              <a:rPr lang="en-US" sz="1400" dirty="0" smtClean="0">
                <a:solidFill>
                  <a:srgbClr val="0000FF"/>
                </a:solidFill>
              </a:rPr>
              <a:t>Goal:</a:t>
            </a:r>
          </a:p>
          <a:p>
            <a:pPr marL="171450" indent="-171450">
              <a:buClr>
                <a:srgbClr val="0000FF"/>
              </a:buClr>
              <a:buFont typeface="Wingdings" charset="2"/>
              <a:buChar char="q"/>
            </a:pPr>
            <a:r>
              <a:rPr lang="en-US" sz="1200" dirty="0">
                <a:latin typeface="Symbol" charset="2"/>
                <a:cs typeface="Symbol" charset="2"/>
              </a:rPr>
              <a:t>D</a:t>
            </a:r>
            <a:r>
              <a:rPr lang="en-US" sz="1200" dirty="0"/>
              <a:t>g(x,Q</a:t>
            </a:r>
            <a:r>
              <a:rPr lang="en-US" sz="1200" baseline="30000" dirty="0"/>
              <a:t>2</a:t>
            </a:r>
            <a:r>
              <a:rPr lang="en-US" sz="1200" dirty="0" smtClean="0"/>
              <a:t>) @ low x</a:t>
            </a:r>
            <a:endParaRPr lang="en-US" sz="1200" dirty="0"/>
          </a:p>
          <a:p>
            <a:pPr marL="171450" indent="-171450">
              <a:buClr>
                <a:srgbClr val="0000FF"/>
              </a:buClr>
              <a:buFont typeface="Wingdings" charset="2"/>
              <a:buChar char="q"/>
            </a:pPr>
            <a:r>
              <a:rPr lang="en-US" sz="1200" dirty="0"/>
              <a:t>transverse spin </a:t>
            </a:r>
            <a:r>
              <a:rPr lang="en-US" sz="1200" dirty="0" smtClean="0"/>
              <a:t>structure </a:t>
            </a:r>
            <a:r>
              <a:rPr lang="en-US" sz="1200" dirty="0"/>
              <a:t>of the </a:t>
            </a:r>
            <a:r>
              <a:rPr lang="en-US" sz="1200" dirty="0" smtClean="0"/>
              <a:t>proton</a:t>
            </a:r>
          </a:p>
          <a:p>
            <a:pPr marL="171450" indent="-171450">
              <a:buClr>
                <a:srgbClr val="0000FF"/>
              </a:buClr>
              <a:buFont typeface="Wingdings" charset="2"/>
              <a:buChar char="q"/>
            </a:pPr>
            <a:r>
              <a:rPr lang="en-US" sz="1200" dirty="0" smtClean="0"/>
              <a:t>Search for exotics</a:t>
            </a:r>
          </a:p>
          <a:p>
            <a:pPr marL="171450" indent="-171450">
              <a:buClr>
                <a:srgbClr val="0000FF"/>
              </a:buClr>
              <a:buFont typeface="Wingdings" charset="2"/>
              <a:buChar char="q"/>
            </a:pPr>
            <a:endParaRPr lang="en-US" sz="1200" dirty="0"/>
          </a:p>
          <a:p>
            <a:pPr marL="171450" indent="-171450">
              <a:buClr>
                <a:srgbClr val="0000FF"/>
              </a:buClr>
              <a:buFont typeface="Wingdings" charset="2"/>
              <a:buChar char="q"/>
            </a:pPr>
            <a:r>
              <a:rPr lang="en-US" sz="1200" dirty="0" err="1" smtClean="0"/>
              <a:t>nPDF</a:t>
            </a:r>
            <a:r>
              <a:rPr lang="en-US" sz="1200" dirty="0"/>
              <a:t>: g(x,Q</a:t>
            </a:r>
            <a:r>
              <a:rPr lang="en-US" sz="1200" baseline="30000" dirty="0"/>
              <a:t>2</a:t>
            </a:r>
            <a:r>
              <a:rPr lang="en-US" sz="1200" dirty="0" smtClean="0"/>
              <a:t>), q(</a:t>
            </a:r>
            <a:r>
              <a:rPr lang="en-US" sz="1200" dirty="0"/>
              <a:t>x,Q</a:t>
            </a:r>
            <a:r>
              <a:rPr lang="en-US" sz="1200" baseline="30000" dirty="0"/>
              <a:t>2</a:t>
            </a:r>
            <a:r>
              <a:rPr lang="en-US" sz="1200" dirty="0" smtClean="0"/>
              <a:t>)</a:t>
            </a:r>
            <a:endParaRPr lang="en-US" sz="1200" dirty="0"/>
          </a:p>
          <a:p>
            <a:pPr marL="171450" indent="-171450">
              <a:buClr>
                <a:srgbClr val="0000FF"/>
              </a:buClr>
              <a:buFont typeface="Wingdings" charset="2"/>
              <a:buChar char="q"/>
            </a:pPr>
            <a:r>
              <a:rPr lang="en-US" sz="1200" dirty="0" smtClean="0"/>
              <a:t>Saturation</a:t>
            </a:r>
          </a:p>
          <a:p>
            <a:pPr marL="171450" indent="-171450">
              <a:buClr>
                <a:srgbClr val="0000FF"/>
              </a:buClr>
              <a:buFont typeface="Wingdings" charset="2"/>
              <a:buChar char="q"/>
            </a:pPr>
            <a:r>
              <a:rPr lang="en-US" sz="1200" dirty="0" smtClean="0"/>
              <a:t>energy loss in cold </a:t>
            </a:r>
          </a:p>
          <a:p>
            <a:pPr>
              <a:buClr>
                <a:srgbClr val="0000FF"/>
              </a:buClr>
            </a:pPr>
            <a:r>
              <a:rPr lang="en-US" sz="1200" dirty="0"/>
              <a:t> </a:t>
            </a:r>
            <a:r>
              <a:rPr lang="en-US" sz="1200" dirty="0" smtClean="0"/>
              <a:t>  nuclear matter</a:t>
            </a:r>
            <a:endParaRPr lang="en-US" sz="1200" dirty="0"/>
          </a:p>
        </p:txBody>
      </p:sp>
      <p:sp>
        <p:nvSpPr>
          <p:cNvPr id="59" name="TextBox 58"/>
          <p:cNvSpPr txBox="1"/>
          <p:nvPr/>
        </p:nvSpPr>
        <p:spPr>
          <a:xfrm>
            <a:off x="6955373" y="2616203"/>
            <a:ext cx="1955794" cy="307777"/>
          </a:xfrm>
          <a:prstGeom prst="rect">
            <a:avLst/>
          </a:prstGeom>
          <a:noFill/>
        </p:spPr>
        <p:txBody>
          <a:bodyPr wrap="square" rtlCol="0">
            <a:spAutoFit/>
          </a:bodyPr>
          <a:lstStyle/>
          <a:p>
            <a:r>
              <a:rPr lang="en-US" sz="1400" dirty="0" err="1" smtClean="0">
                <a:solidFill>
                  <a:srgbClr val="0000FF"/>
                </a:solidFill>
              </a:rPr>
              <a:t>eSTAR@eRHIC</a:t>
            </a:r>
            <a:endParaRPr lang="en-US" sz="1400" dirty="0" smtClean="0">
              <a:solidFill>
                <a:srgbClr val="0000FF"/>
              </a:solidFill>
            </a:endParaRPr>
          </a:p>
        </p:txBody>
      </p:sp>
      <p:pic>
        <p:nvPicPr>
          <p:cNvPr id="17" name="Picture 16"/>
          <p:cNvPicPr>
            <a:picLocks noChangeAspect="1"/>
          </p:cNvPicPr>
          <p:nvPr/>
        </p:nvPicPr>
        <p:blipFill>
          <a:blip r:embed="rId2"/>
          <a:stretch>
            <a:fillRect/>
          </a:stretch>
        </p:blipFill>
        <p:spPr>
          <a:xfrm>
            <a:off x="6866465" y="3139017"/>
            <a:ext cx="2225675" cy="1343025"/>
          </a:xfrm>
          <a:prstGeom prst="rect">
            <a:avLst/>
          </a:prstGeom>
        </p:spPr>
      </p:pic>
      <p:sp>
        <p:nvSpPr>
          <p:cNvPr id="18" name="Date Placeholder 17"/>
          <p:cNvSpPr>
            <a:spLocks noGrp="1"/>
          </p:cNvSpPr>
          <p:nvPr>
            <p:ph type="dt" sz="half" idx="10"/>
          </p:nvPr>
        </p:nvSpPr>
        <p:spPr/>
        <p:txBody>
          <a:bodyPr/>
          <a:lstStyle/>
          <a:p>
            <a:r>
              <a:rPr lang="en-US" smtClean="0"/>
              <a:t>E.C. Aschenauer</a:t>
            </a:r>
            <a:endParaRPr lang="en-US"/>
          </a:p>
        </p:txBody>
      </p:sp>
      <p:sp>
        <p:nvSpPr>
          <p:cNvPr id="19" name="Footer Placeholder 18"/>
          <p:cNvSpPr>
            <a:spLocks noGrp="1"/>
          </p:cNvSpPr>
          <p:nvPr>
            <p:ph type="ftr" sz="quarter" idx="11"/>
          </p:nvPr>
        </p:nvSpPr>
        <p:spPr/>
        <p:txBody>
          <a:bodyPr/>
          <a:lstStyle/>
          <a:p>
            <a:r>
              <a:rPr lang="en-US" smtClean="0"/>
              <a:t>RHIC PAC, June  2014</a:t>
            </a:r>
            <a:endParaRPr lang="en-US"/>
          </a:p>
        </p:txBody>
      </p:sp>
      <p:sp>
        <p:nvSpPr>
          <p:cNvPr id="3" name="TextBox 2"/>
          <p:cNvSpPr txBox="1"/>
          <p:nvPr/>
        </p:nvSpPr>
        <p:spPr>
          <a:xfrm>
            <a:off x="6953253" y="4699000"/>
            <a:ext cx="2111338" cy="400110"/>
          </a:xfrm>
          <a:prstGeom prst="rect">
            <a:avLst/>
          </a:prstGeom>
          <a:noFill/>
        </p:spPr>
        <p:txBody>
          <a:bodyPr wrap="none" rtlCol="0">
            <a:spAutoFit/>
          </a:bodyPr>
          <a:lstStyle/>
          <a:p>
            <a:r>
              <a:rPr lang="en-US" sz="1000" dirty="0">
                <a:hlinkClick r:id="rId3"/>
              </a:rPr>
              <a:t>https://drupal.star.bnl.gov</a:t>
            </a:r>
            <a:r>
              <a:rPr lang="en-US" sz="1000" dirty="0" smtClean="0">
                <a:hlinkClick r:id="rId3"/>
              </a:rPr>
              <a:t>/</a:t>
            </a:r>
            <a:endParaRPr lang="en-US" sz="1000" dirty="0" smtClean="0"/>
          </a:p>
          <a:p>
            <a:r>
              <a:rPr lang="en-US" sz="1000" dirty="0" smtClean="0"/>
              <a:t>STAR</a:t>
            </a:r>
            <a:r>
              <a:rPr lang="en-US" sz="1000" dirty="0"/>
              <a:t>/</a:t>
            </a:r>
            <a:r>
              <a:rPr lang="en-US" sz="1000" dirty="0" err="1"/>
              <a:t>starnotes</a:t>
            </a:r>
            <a:r>
              <a:rPr lang="en-US" sz="1000" dirty="0"/>
              <a:t>/public/sn0592</a:t>
            </a:r>
          </a:p>
        </p:txBody>
      </p:sp>
      <p:sp>
        <p:nvSpPr>
          <p:cNvPr id="37" name="Oval 36"/>
          <p:cNvSpPr/>
          <p:nvPr/>
        </p:nvSpPr>
        <p:spPr bwMode="auto">
          <a:xfrm>
            <a:off x="116417" y="4169834"/>
            <a:ext cx="1672166" cy="507999"/>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8" name="Oval 37"/>
          <p:cNvSpPr/>
          <p:nvPr/>
        </p:nvSpPr>
        <p:spPr bwMode="auto">
          <a:xfrm>
            <a:off x="-31749" y="5846235"/>
            <a:ext cx="1778000" cy="884765"/>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9" name="Oval 38"/>
          <p:cNvSpPr/>
          <p:nvPr/>
        </p:nvSpPr>
        <p:spPr bwMode="auto">
          <a:xfrm>
            <a:off x="4205817" y="4152901"/>
            <a:ext cx="2514600" cy="524932"/>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0" name="Oval 39"/>
          <p:cNvSpPr/>
          <p:nvPr/>
        </p:nvSpPr>
        <p:spPr bwMode="auto">
          <a:xfrm>
            <a:off x="4167715" y="5776384"/>
            <a:ext cx="2514600" cy="954616"/>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389800966"/>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barn(inVertical)">
                                      <p:cBhvr>
                                        <p:cTn id="10" dur="500"/>
                                        <p:tgtEl>
                                          <p:spTgt spid="3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barn(inVertical)">
                                      <p:cBhvr>
                                        <p:cTn id="13" dur="500"/>
                                        <p:tgtEl>
                                          <p:spTgt spid="4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barn(inVertical)">
                                      <p:cBhvr>
                                        <p:cTn id="1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ln/>
        </p:spPr>
        <p:txBody>
          <a:bodyPr rIns="133350"/>
          <a:lstStyle/>
          <a:p>
            <a:r>
              <a:rPr lang="en-US" dirty="0" smtClean="0"/>
              <a:t>Do Gluons Saturate</a:t>
            </a:r>
            <a:endParaRPr lang="en-US" dirty="0"/>
          </a:p>
        </p:txBody>
      </p:sp>
      <p:sp>
        <p:nvSpPr>
          <p:cNvPr id="16" name="Date Placeholder 15"/>
          <p:cNvSpPr>
            <a:spLocks noGrp="1"/>
          </p:cNvSpPr>
          <p:nvPr>
            <p:ph type="dt" sz="half" idx="10"/>
          </p:nvPr>
        </p:nvSpPr>
        <p:spPr/>
        <p:txBody>
          <a:bodyPr/>
          <a:lstStyle/>
          <a:p>
            <a:r>
              <a:rPr lang="en-US" altLang="ja-JP" smtClean="0"/>
              <a:t>E.C. Aschenauer</a:t>
            </a:r>
            <a:endParaRPr lang="en-US" altLang="ja-JP" dirty="0"/>
          </a:p>
        </p:txBody>
      </p:sp>
      <p:sp>
        <p:nvSpPr>
          <p:cNvPr id="15" name="Slide Number Placeholder 3"/>
          <p:cNvSpPr>
            <a:spLocks noGrp="1"/>
          </p:cNvSpPr>
          <p:nvPr>
            <p:ph type="sldNum" sz="quarter" idx="12"/>
          </p:nvPr>
        </p:nvSpPr>
        <p:spPr/>
        <p:txBody>
          <a:bodyPr/>
          <a:lstStyle/>
          <a:p>
            <a:fld id="{830D158C-1560-FF45-8038-095B29591694}" type="slidenum">
              <a:rPr lang="en-US"/>
              <a:pPr/>
              <a:t>31</a:t>
            </a:fld>
            <a:endParaRPr lang="en-US"/>
          </a:p>
        </p:txBody>
      </p:sp>
      <p:pic>
        <p:nvPicPr>
          <p:cNvPr id="46" name="Picture 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108710"/>
            <a:ext cx="3960495" cy="3590290"/>
          </a:xfrm>
          <a:prstGeom prst="rect">
            <a:avLst/>
          </a:prstGeom>
          <a:noFill/>
          <a:ln w="12700" cap="flat">
            <a:noFill/>
            <a:miter lim="800000"/>
            <a:headEnd/>
            <a:tailEnd/>
          </a:ln>
        </p:spPr>
      </p:pic>
      <p:sp>
        <p:nvSpPr>
          <p:cNvPr id="51" name="TextBox 50"/>
          <p:cNvSpPr txBox="1"/>
          <p:nvPr/>
        </p:nvSpPr>
        <p:spPr>
          <a:xfrm>
            <a:off x="152395" y="626533"/>
            <a:ext cx="3962631" cy="369332"/>
          </a:xfrm>
          <a:prstGeom prst="rect">
            <a:avLst/>
          </a:prstGeom>
          <a:gradFill flip="none" rotWithShape="1">
            <a:gsLst>
              <a:gs pos="10000">
                <a:srgbClr val="FFFF00"/>
              </a:gs>
              <a:gs pos="100000">
                <a:srgbClr val="FFFFFF"/>
              </a:gs>
            </a:gsLst>
            <a:path path="circle">
              <a:fillToRect l="100000" t="100000"/>
            </a:path>
            <a:tileRect r="-100000" b="-100000"/>
          </a:gradFill>
          <a:scene3d>
            <a:camera prst="orthographicFront"/>
            <a:lightRig rig="threePt" dir="t"/>
          </a:scene3d>
          <a:sp3d>
            <a:bevelT prst="angle"/>
          </a:sp3d>
        </p:spPr>
        <p:txBody>
          <a:bodyPr wrap="none" rtlCol="0">
            <a:spAutoFit/>
          </a:bodyPr>
          <a:lstStyle/>
          <a:p>
            <a:r>
              <a:rPr lang="en-US" dirty="0" smtClean="0"/>
              <a:t>Gluon density dominates at x&lt;0.1</a:t>
            </a:r>
            <a:endParaRPr lang="en-US" dirty="0"/>
          </a:p>
        </p:txBody>
      </p:sp>
      <p:pic>
        <p:nvPicPr>
          <p:cNvPr id="5" name="Picture 4" descr="RegionsOfWaveFunction_xQ2.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8997" y="1471096"/>
            <a:ext cx="4693920" cy="3556000"/>
          </a:xfrm>
          <a:prstGeom prst="rect">
            <a:avLst/>
          </a:prstGeom>
        </p:spPr>
      </p:pic>
      <p:pic>
        <p:nvPicPr>
          <p:cNvPr id="6" name="Picture 5" descr="recomb.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3396" y="5979571"/>
            <a:ext cx="5143500" cy="774700"/>
          </a:xfrm>
          <a:prstGeom prst="rect">
            <a:avLst/>
          </a:prstGeom>
        </p:spPr>
      </p:pic>
      <p:sp>
        <p:nvSpPr>
          <p:cNvPr id="7" name="TextBox 6"/>
          <p:cNvSpPr txBox="1"/>
          <p:nvPr/>
        </p:nvSpPr>
        <p:spPr>
          <a:xfrm>
            <a:off x="1" y="4923762"/>
            <a:ext cx="9006416" cy="1077218"/>
          </a:xfrm>
          <a:prstGeom prst="rect">
            <a:avLst/>
          </a:prstGeom>
          <a:noFill/>
        </p:spPr>
        <p:txBody>
          <a:bodyPr wrap="square" rtlCol="0">
            <a:spAutoFit/>
          </a:bodyPr>
          <a:lstStyle/>
          <a:p>
            <a:pPr marL="285750" indent="-285750">
              <a:buClr>
                <a:srgbClr val="0000FF"/>
              </a:buClr>
              <a:buFont typeface="Wingdings" charset="2"/>
              <a:buChar char="q"/>
            </a:pPr>
            <a:r>
              <a:rPr lang="en-US" sz="1600" b="0" dirty="0"/>
              <a:t>Rapid rise in gluons described naturally by linear </a:t>
            </a:r>
            <a:r>
              <a:rPr lang="en-US" sz="1600" b="0" dirty="0" err="1"/>
              <a:t>pQCD</a:t>
            </a:r>
            <a:r>
              <a:rPr lang="en-US" sz="1600" b="0" dirty="0"/>
              <a:t> evolution equations</a:t>
            </a:r>
          </a:p>
          <a:p>
            <a:pPr marL="285750" indent="-285750">
              <a:buClr>
                <a:srgbClr val="0000FF"/>
              </a:buClr>
              <a:buFont typeface="Wingdings" charset="2"/>
              <a:buChar char="q"/>
            </a:pPr>
            <a:r>
              <a:rPr lang="en-US" sz="1600" b="0" dirty="0" smtClean="0"/>
              <a:t>This </a:t>
            </a:r>
            <a:r>
              <a:rPr lang="en-US" sz="1600" b="0" dirty="0"/>
              <a:t>rise cannot increase forever - limits on the cross-</a:t>
            </a:r>
            <a:r>
              <a:rPr lang="en-US" sz="1600" b="0" dirty="0" smtClean="0"/>
              <a:t>section</a:t>
            </a:r>
          </a:p>
          <a:p>
            <a:pPr lvl="1">
              <a:buClr>
                <a:srgbClr val="0000FF"/>
              </a:buClr>
            </a:pPr>
            <a:r>
              <a:rPr lang="en-US" sz="1600" b="0" dirty="0" smtClean="0">
                <a:solidFill>
                  <a:srgbClr val="0000FF"/>
                </a:solidFill>
                <a:sym typeface="Wingdings"/>
              </a:rPr>
              <a:t> </a:t>
            </a:r>
            <a:r>
              <a:rPr lang="en-US" sz="1600" b="0" dirty="0" smtClean="0"/>
              <a:t>non</a:t>
            </a:r>
            <a:r>
              <a:rPr lang="en-US" sz="1600" b="0" dirty="0"/>
              <a:t>-linear </a:t>
            </a:r>
            <a:r>
              <a:rPr lang="en-US" sz="1600" b="0" dirty="0" err="1"/>
              <a:t>pQCD</a:t>
            </a:r>
            <a:r>
              <a:rPr lang="en-US" sz="1600" b="0" dirty="0"/>
              <a:t> evolution equations provide a natural way to tame </a:t>
            </a:r>
            <a:r>
              <a:rPr lang="en-US" sz="1600" b="0" dirty="0" smtClean="0"/>
              <a:t>this growth </a:t>
            </a:r>
            <a:r>
              <a:rPr lang="en-US" sz="1600" b="0" dirty="0"/>
              <a:t>and lead to a saturation of gluons, </a:t>
            </a:r>
            <a:r>
              <a:rPr lang="en-US" sz="1600" b="0" dirty="0" err="1"/>
              <a:t>characterised</a:t>
            </a:r>
            <a:r>
              <a:rPr lang="en-US" sz="1600" b="0" dirty="0"/>
              <a:t> by the </a:t>
            </a:r>
            <a:r>
              <a:rPr lang="en-US" sz="1600" b="0" dirty="0" smtClean="0"/>
              <a:t>saturation scale Q</a:t>
            </a:r>
            <a:r>
              <a:rPr lang="en-US" sz="1600" b="0" baseline="30000" dirty="0" smtClean="0"/>
              <a:t>2</a:t>
            </a:r>
            <a:r>
              <a:rPr lang="en-US" sz="1600" b="0" baseline="-25000" dirty="0" smtClean="0"/>
              <a:t>s</a:t>
            </a:r>
            <a:r>
              <a:rPr lang="en-US" sz="1600" b="0" dirty="0" smtClean="0"/>
              <a:t>(</a:t>
            </a:r>
            <a:r>
              <a:rPr lang="en-US" sz="1600" b="0" dirty="0"/>
              <a:t>x)</a:t>
            </a:r>
            <a:endParaRPr lang="en-US" sz="1600" dirty="0"/>
          </a:p>
        </p:txBody>
      </p:sp>
      <p:pic>
        <p:nvPicPr>
          <p:cNvPr id="9" name="Picture 8" descr="xQ2data_schematic_combo.eps"/>
          <p:cNvPicPr>
            <a:picLocks noChangeAspect="1"/>
          </p:cNvPicPr>
          <p:nvPr/>
        </p:nvPicPr>
        <p:blipFill rotWithShape="1">
          <a:blip r:embed="rId6">
            <a:extLst>
              <a:ext uri="{28A0092B-C50C-407E-A947-70E740481C1C}">
                <a14:useLocalDpi xmlns:a14="http://schemas.microsoft.com/office/drawing/2010/main" val="0"/>
              </a:ext>
            </a:extLst>
          </a:blip>
          <a:srcRect l="56250"/>
          <a:stretch/>
        </p:blipFill>
        <p:spPr>
          <a:xfrm>
            <a:off x="0" y="1517399"/>
            <a:ext cx="4402667" cy="3640733"/>
          </a:xfrm>
          <a:prstGeom prst="rect">
            <a:avLst/>
          </a:prstGeom>
        </p:spPr>
      </p:pic>
      <p:pic>
        <p:nvPicPr>
          <p:cNvPr id="30" name="Picture 29" descr="sat.xQ2.png"/>
          <p:cNvPicPr>
            <a:picLocks noChangeAspect="1"/>
          </p:cNvPicPr>
          <p:nvPr/>
        </p:nvPicPr>
        <p:blipFill rotWithShape="1">
          <a:blip r:embed="rId7">
            <a:extLst>
              <a:ext uri="{28A0092B-C50C-407E-A947-70E740481C1C}">
                <a14:useLocalDpi xmlns:a14="http://schemas.microsoft.com/office/drawing/2010/main" val="0"/>
              </a:ext>
            </a:extLst>
          </a:blip>
          <a:srcRect l="3512" t="2795" r="2524" b="2185"/>
          <a:stretch/>
        </p:blipFill>
        <p:spPr>
          <a:xfrm>
            <a:off x="4783667" y="1111249"/>
            <a:ext cx="3788833" cy="3565960"/>
          </a:xfrm>
          <a:prstGeom prst="rect">
            <a:avLst/>
          </a:prstGeom>
        </p:spPr>
      </p:pic>
    </p:spTree>
    <p:extLst>
      <p:ext uri="{BB962C8B-B14F-4D97-AF65-F5344CB8AC3E}">
        <p14:creationId xmlns:p14="http://schemas.microsoft.com/office/powerpoint/2010/main" val="1714252105"/>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6" presetClass="entr" presetSubtype="21"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inVertical)">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nuclear PDF</a:t>
            </a:r>
            <a:r>
              <a:rPr lang="en-US" cap="none" dirty="0" smtClean="0"/>
              <a:t>s</a:t>
            </a:r>
            <a:endParaRPr lang="en-US" cap="none" dirty="0"/>
          </a:p>
        </p:txBody>
      </p:sp>
      <p:sp>
        <p:nvSpPr>
          <p:cNvPr id="2" name="Date Placeholder 1"/>
          <p:cNvSpPr>
            <a:spLocks noGrp="1"/>
          </p:cNvSpPr>
          <p:nvPr>
            <p:ph type="dt" sz="half" idx="10"/>
          </p:nvPr>
        </p:nvSpPr>
        <p:spPr/>
        <p:txBody>
          <a:bodyPr/>
          <a:lstStyle/>
          <a:p>
            <a:r>
              <a:rPr lang="en-US" smtClean="0"/>
              <a:t>E.C. Aschenauer</a:t>
            </a:r>
            <a:endParaRPr lang="en-US"/>
          </a:p>
        </p:txBody>
      </p:sp>
      <p:sp>
        <p:nvSpPr>
          <p:cNvPr id="3" name="Footer Placeholder 2"/>
          <p:cNvSpPr>
            <a:spLocks noGrp="1"/>
          </p:cNvSpPr>
          <p:nvPr>
            <p:ph type="ftr" sz="quarter" idx="11"/>
          </p:nvPr>
        </p:nvSpPr>
        <p:spPr/>
        <p:txBody>
          <a:bodyPr/>
          <a:lstStyle/>
          <a:p>
            <a:r>
              <a:rPr lang="en-US" smtClean="0"/>
              <a:t>RHIC PAC, June  2014</a:t>
            </a:r>
            <a:endParaRPr lang="en-US"/>
          </a:p>
        </p:txBody>
      </p:sp>
      <p:sp>
        <p:nvSpPr>
          <p:cNvPr id="4" name="Slide Number Placeholder 3"/>
          <p:cNvSpPr>
            <a:spLocks noGrp="1"/>
          </p:cNvSpPr>
          <p:nvPr>
            <p:ph type="sldNum" sz="quarter" idx="12"/>
          </p:nvPr>
        </p:nvSpPr>
        <p:spPr/>
        <p:txBody>
          <a:bodyPr/>
          <a:lstStyle/>
          <a:p>
            <a:fld id="{D7F278B1-1B8B-1E49-8C17-9FA8E63349F3}" type="slidenum">
              <a:rPr lang="en-US" smtClean="0"/>
              <a:pPr/>
              <a:t>32</a:t>
            </a:fld>
            <a:endParaRPr lang="en-US"/>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209549" y="903934"/>
            <a:ext cx="8257117" cy="2747327"/>
          </a:xfrm>
          <a:prstGeom prst="rect">
            <a:avLst/>
          </a:prstGeom>
          <a:noFill/>
          <a:ln>
            <a:noFill/>
          </a:ln>
        </p:spPr>
      </p:pic>
      <p:sp>
        <p:nvSpPr>
          <p:cNvPr id="7" name="TextBox 6"/>
          <p:cNvSpPr txBox="1"/>
          <p:nvPr/>
        </p:nvSpPr>
        <p:spPr>
          <a:xfrm>
            <a:off x="10586" y="444509"/>
            <a:ext cx="6152045" cy="369332"/>
          </a:xfrm>
          <a:prstGeom prst="rect">
            <a:avLst/>
          </a:prstGeom>
          <a:noFill/>
        </p:spPr>
        <p:txBody>
          <a:bodyPr wrap="none" rtlCol="0">
            <a:spAutoFit/>
          </a:bodyPr>
          <a:lstStyle/>
          <a:p>
            <a:r>
              <a:rPr lang="en-US" dirty="0" smtClean="0">
                <a:solidFill>
                  <a:srgbClr val="0000FF"/>
                </a:solidFill>
              </a:rPr>
              <a:t>Current situation: </a:t>
            </a:r>
            <a:r>
              <a:rPr lang="en-US" dirty="0" smtClean="0"/>
              <a:t>before LHC EW-data are included</a:t>
            </a:r>
            <a:endParaRPr lang="en-US" dirty="0"/>
          </a:p>
        </p:txBody>
      </p:sp>
      <p:sp>
        <p:nvSpPr>
          <p:cNvPr id="8" name="TextBox 7"/>
          <p:cNvSpPr txBox="1"/>
          <p:nvPr/>
        </p:nvSpPr>
        <p:spPr>
          <a:xfrm>
            <a:off x="254000" y="3672423"/>
            <a:ext cx="8428397" cy="923330"/>
          </a:xfrm>
          <a:prstGeom prst="rect">
            <a:avLst/>
          </a:prstGeom>
          <a:noFill/>
        </p:spPr>
        <p:txBody>
          <a:bodyPr wrap="none" rtlCol="0">
            <a:spAutoFit/>
          </a:bodyPr>
          <a:lstStyle/>
          <a:p>
            <a:r>
              <a:rPr lang="en-US" dirty="0" smtClean="0">
                <a:solidFill>
                  <a:srgbClr val="0000FF"/>
                </a:solidFill>
              </a:rPr>
              <a:t>DGLAP:</a:t>
            </a:r>
            <a:r>
              <a:rPr lang="en-US" dirty="0" smtClean="0"/>
              <a:t> predicts Q</a:t>
            </a:r>
            <a:r>
              <a:rPr lang="en-US" baseline="30000" dirty="0" smtClean="0"/>
              <a:t>2 </a:t>
            </a:r>
            <a:r>
              <a:rPr lang="en-US" dirty="0" smtClean="0"/>
              <a:t>but no A-dependence and x-dependence</a:t>
            </a:r>
          </a:p>
          <a:p>
            <a:r>
              <a:rPr lang="en-US" dirty="0" smtClean="0">
                <a:solidFill>
                  <a:srgbClr val="0000FF"/>
                </a:solidFill>
              </a:rPr>
              <a:t>Saturation models: </a:t>
            </a:r>
            <a:r>
              <a:rPr lang="en-US" dirty="0"/>
              <a:t>predicts </a:t>
            </a:r>
            <a:r>
              <a:rPr lang="en-US" dirty="0" smtClean="0"/>
              <a:t>A</a:t>
            </a:r>
            <a:r>
              <a:rPr lang="en-US" dirty="0"/>
              <a:t>-dependence and x-</a:t>
            </a:r>
            <a:r>
              <a:rPr lang="en-US" dirty="0" smtClean="0"/>
              <a:t>dependence but not Q</a:t>
            </a:r>
            <a:r>
              <a:rPr lang="en-US" baseline="30000" dirty="0" smtClean="0"/>
              <a:t>2</a:t>
            </a:r>
          </a:p>
          <a:p>
            <a:r>
              <a:rPr lang="en-US" dirty="0" smtClean="0">
                <a:solidFill>
                  <a:srgbClr val="0000FF"/>
                </a:solidFill>
              </a:rPr>
              <a:t>Need: </a:t>
            </a:r>
            <a:r>
              <a:rPr lang="en-US" dirty="0" smtClean="0"/>
              <a:t>Q</a:t>
            </a:r>
            <a:r>
              <a:rPr lang="en-US" baseline="30000" dirty="0" smtClean="0"/>
              <a:t>2</a:t>
            </a:r>
            <a:r>
              <a:rPr lang="en-US" dirty="0" smtClean="0"/>
              <a:t> lever-arm </a:t>
            </a:r>
            <a:r>
              <a:rPr lang="en-US" dirty="0" smtClean="0">
                <a:solidFill>
                  <a:srgbClr val="0000FF"/>
                </a:solidFill>
                <a:sym typeface="Wingdings"/>
              </a:rPr>
              <a:t></a:t>
            </a:r>
            <a:r>
              <a:rPr lang="en-US" dirty="0" smtClean="0">
                <a:sym typeface="Wingdings"/>
              </a:rPr>
              <a:t> </a:t>
            </a:r>
            <a:r>
              <a:rPr lang="en-US" dirty="0" smtClean="0"/>
              <a:t>LHC-RHIC   A-scan: RHIC</a:t>
            </a:r>
            <a:endParaRPr lang="en-US" dirty="0"/>
          </a:p>
        </p:txBody>
      </p:sp>
      <p:sp>
        <p:nvSpPr>
          <p:cNvPr id="9" name="AutoShape 49"/>
          <p:cNvSpPr>
            <a:spLocks noChangeArrowheads="1"/>
          </p:cNvSpPr>
          <p:nvPr/>
        </p:nvSpPr>
        <p:spPr bwMode="auto">
          <a:xfrm>
            <a:off x="117784" y="4705177"/>
            <a:ext cx="633634" cy="205490"/>
          </a:xfrm>
          <a:prstGeom prst="curvedRightArrow">
            <a:avLst>
              <a:gd name="adj1" fmla="val 24848"/>
              <a:gd name="adj2" fmla="val 49697"/>
              <a:gd name="adj3" fmla="val 33333"/>
            </a:avLst>
          </a:prstGeom>
          <a:gradFill flip="none" rotWithShape="1">
            <a:gsLst>
              <a:gs pos="0">
                <a:srgbClr val="0000FF"/>
              </a:gs>
              <a:gs pos="100000">
                <a:srgbClr val="FFFFFF"/>
              </a:gs>
            </a:gsLst>
            <a:lin ang="0" scaled="1"/>
            <a:tileRect/>
          </a:gradFill>
          <a:ln w="9525">
            <a:solidFill>
              <a:schemeClr val="tx1"/>
            </a:solidFill>
            <a:miter lim="800000"/>
            <a:headEnd/>
            <a:tailEnd/>
          </a:ln>
          <a:effectLst/>
        </p:spPr>
        <p:txBody>
          <a:bodyPr wrap="none" anchor="ctr"/>
          <a:lstStyle/>
          <a:p>
            <a:pPr>
              <a:defRPr/>
            </a:pPr>
            <a:endParaRPr lang="en-US" dirty="0" smtClean="0">
              <a:effectLst>
                <a:outerShdw blurRad="38100" dist="38100" dir="2700000" algn="tl">
                  <a:srgbClr val="000000">
                    <a:alpha val="43137"/>
                  </a:srgbClr>
                </a:outerShdw>
              </a:effectLst>
              <a:latin typeface="Comic Sans MS" charset="0"/>
            </a:endParaRPr>
          </a:p>
        </p:txBody>
      </p:sp>
      <p:sp>
        <p:nvSpPr>
          <p:cNvPr id="10" name="TextBox 9"/>
          <p:cNvSpPr txBox="1"/>
          <p:nvPr/>
        </p:nvSpPr>
        <p:spPr>
          <a:xfrm>
            <a:off x="719679" y="4582589"/>
            <a:ext cx="4544834" cy="2031325"/>
          </a:xfrm>
          <a:prstGeom prst="rect">
            <a:avLst/>
          </a:prstGeom>
          <a:noFill/>
        </p:spPr>
        <p:txBody>
          <a:bodyPr wrap="none" rtlCol="0">
            <a:spAutoFit/>
          </a:bodyPr>
          <a:lstStyle/>
          <a:p>
            <a:r>
              <a:rPr lang="en-US" dirty="0" smtClean="0">
                <a:solidFill>
                  <a:srgbClr val="0000FF"/>
                </a:solidFill>
              </a:rPr>
              <a:t>Observables addressed :</a:t>
            </a:r>
          </a:p>
          <a:p>
            <a:pPr marL="285750" indent="-285750">
              <a:buClr>
                <a:srgbClr val="0000FF"/>
              </a:buClr>
              <a:buFont typeface="Wingdings" charset="2"/>
              <a:buChar char="q"/>
            </a:pPr>
            <a:r>
              <a:rPr lang="en-US" dirty="0" smtClean="0">
                <a:solidFill>
                  <a:srgbClr val="322F31"/>
                </a:solidFill>
              </a:rPr>
              <a:t>UPC </a:t>
            </a:r>
            <a:r>
              <a:rPr lang="en-US" dirty="0" err="1" smtClean="0">
                <a:solidFill>
                  <a:srgbClr val="322F31"/>
                </a:solidFill>
              </a:rPr>
              <a:t>pA</a:t>
            </a:r>
            <a:r>
              <a:rPr lang="en-US" dirty="0" smtClean="0">
                <a:solidFill>
                  <a:srgbClr val="322F31"/>
                </a:solidFill>
              </a:rPr>
              <a:t>: g(x,Q</a:t>
            </a:r>
            <a:r>
              <a:rPr lang="en-US" baseline="30000" dirty="0" smtClean="0">
                <a:solidFill>
                  <a:srgbClr val="322F31"/>
                </a:solidFill>
              </a:rPr>
              <a:t>2</a:t>
            </a:r>
            <a:r>
              <a:rPr lang="en-US" dirty="0" smtClean="0">
                <a:solidFill>
                  <a:srgbClr val="322F31"/>
                </a:solidFill>
              </a:rPr>
              <a:t>,b)</a:t>
            </a:r>
          </a:p>
          <a:p>
            <a:pPr marL="285750" indent="-285750">
              <a:buClr>
                <a:srgbClr val="0000FF"/>
              </a:buClr>
              <a:buFont typeface="Wingdings" charset="2"/>
              <a:buChar char="q"/>
            </a:pPr>
            <a:r>
              <a:rPr lang="en-US" dirty="0" smtClean="0">
                <a:solidFill>
                  <a:srgbClr val="322F31"/>
                </a:solidFill>
              </a:rPr>
              <a:t>direct photon: </a:t>
            </a:r>
            <a:r>
              <a:rPr lang="en-US" dirty="0" err="1" smtClean="0">
                <a:solidFill>
                  <a:srgbClr val="322F31"/>
                </a:solidFill>
              </a:rPr>
              <a:t>R</a:t>
            </a:r>
            <a:r>
              <a:rPr lang="en-US" baseline="-25000" dirty="0" err="1" smtClean="0">
                <a:solidFill>
                  <a:srgbClr val="322F31"/>
                </a:solidFill>
              </a:rPr>
              <a:t>pA</a:t>
            </a:r>
            <a:endParaRPr lang="en-US" baseline="-25000" dirty="0" smtClean="0">
              <a:solidFill>
                <a:srgbClr val="322F31"/>
              </a:solidFill>
            </a:endParaRPr>
          </a:p>
          <a:p>
            <a:pPr marL="285750" indent="-285750">
              <a:buClr>
                <a:srgbClr val="0000FF"/>
              </a:buClr>
              <a:buFont typeface="Wingdings" charset="2"/>
              <a:buChar char="q"/>
            </a:pPr>
            <a:r>
              <a:rPr lang="en-US" dirty="0" smtClean="0">
                <a:solidFill>
                  <a:srgbClr val="322F31"/>
                </a:solidFill>
              </a:rPr>
              <a:t>Di-hadron correlation measurements</a:t>
            </a:r>
          </a:p>
          <a:p>
            <a:pPr marL="285750" indent="-285750">
              <a:buClr>
                <a:srgbClr val="0000FF"/>
              </a:buClr>
              <a:buFont typeface="Wingdings" charset="2"/>
              <a:buChar char="q"/>
            </a:pPr>
            <a:r>
              <a:rPr lang="en-US" dirty="0" err="1">
                <a:solidFill>
                  <a:srgbClr val="322F31"/>
                </a:solidFill>
              </a:rPr>
              <a:t>A</a:t>
            </a:r>
            <a:r>
              <a:rPr lang="en-US" baseline="-25000" dirty="0" err="1">
                <a:solidFill>
                  <a:srgbClr val="322F31"/>
                </a:solidFill>
              </a:rPr>
              <a:t>N</a:t>
            </a:r>
            <a:r>
              <a:rPr lang="en-US" baseline="30000" dirty="0" err="1">
                <a:solidFill>
                  <a:srgbClr val="322F31"/>
                </a:solidFill>
              </a:rPr>
              <a:t>pA</a:t>
            </a:r>
            <a:r>
              <a:rPr lang="en-US" dirty="0">
                <a:solidFill>
                  <a:srgbClr val="322F31"/>
                </a:solidFill>
              </a:rPr>
              <a:t>/</a:t>
            </a:r>
            <a:r>
              <a:rPr lang="en-US" dirty="0" err="1">
                <a:solidFill>
                  <a:srgbClr val="322F31"/>
                </a:solidFill>
              </a:rPr>
              <a:t>A</a:t>
            </a:r>
            <a:r>
              <a:rPr lang="en-US" baseline="-25000" dirty="0" err="1">
                <a:solidFill>
                  <a:srgbClr val="322F31"/>
                </a:solidFill>
              </a:rPr>
              <a:t>N</a:t>
            </a:r>
            <a:r>
              <a:rPr lang="en-US" baseline="30000" dirty="0" err="1">
                <a:solidFill>
                  <a:srgbClr val="322F31"/>
                </a:solidFill>
              </a:rPr>
              <a:t>pp</a:t>
            </a:r>
            <a:endParaRPr lang="en-US" dirty="0">
              <a:solidFill>
                <a:srgbClr val="322F31"/>
              </a:solidFill>
            </a:endParaRPr>
          </a:p>
          <a:p>
            <a:pPr marL="285750" indent="-285750">
              <a:buClr>
                <a:srgbClr val="0000FF"/>
              </a:buClr>
              <a:buFont typeface="Wingdings" charset="2"/>
              <a:buChar char="q"/>
            </a:pPr>
            <a:r>
              <a:rPr lang="en-US" dirty="0" smtClean="0">
                <a:solidFill>
                  <a:srgbClr val="322F31"/>
                </a:solidFill>
              </a:rPr>
              <a:t>Direct-photon Jet correlations</a:t>
            </a:r>
          </a:p>
          <a:p>
            <a:pPr marL="285750" indent="-285750">
              <a:buClr>
                <a:srgbClr val="0000FF"/>
              </a:buClr>
              <a:buFont typeface="Wingdings" charset="2"/>
              <a:buChar char="q"/>
            </a:pPr>
            <a:r>
              <a:rPr lang="en-US" dirty="0" err="1" smtClean="0">
                <a:solidFill>
                  <a:srgbClr val="322F31"/>
                </a:solidFill>
              </a:rPr>
              <a:t>R</a:t>
            </a:r>
            <a:r>
              <a:rPr lang="en-US" baseline="-25000" dirty="0" err="1" smtClean="0">
                <a:solidFill>
                  <a:srgbClr val="322F31"/>
                </a:solidFill>
              </a:rPr>
              <a:t>pA</a:t>
            </a:r>
            <a:r>
              <a:rPr lang="en-US" baseline="-25000" dirty="0" smtClean="0">
                <a:solidFill>
                  <a:srgbClr val="322F31"/>
                </a:solidFill>
              </a:rPr>
              <a:t> </a:t>
            </a:r>
            <a:r>
              <a:rPr lang="en-US" dirty="0" smtClean="0">
                <a:solidFill>
                  <a:srgbClr val="322F31"/>
                </a:solidFill>
              </a:rPr>
              <a:t>for DY</a:t>
            </a:r>
          </a:p>
        </p:txBody>
      </p:sp>
      <p:sp>
        <p:nvSpPr>
          <p:cNvPr id="11" name="Right Brace 10"/>
          <p:cNvSpPr/>
          <p:nvPr/>
        </p:nvSpPr>
        <p:spPr bwMode="auto">
          <a:xfrm>
            <a:off x="4667263" y="6000750"/>
            <a:ext cx="285749" cy="649816"/>
          </a:xfrm>
          <a:prstGeom prst="rightBrace">
            <a:avLst/>
          </a:prstGeom>
          <a:noFill/>
          <a:ln w="317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 name="TextBox 11"/>
          <p:cNvSpPr txBox="1"/>
          <p:nvPr/>
        </p:nvSpPr>
        <p:spPr>
          <a:xfrm>
            <a:off x="4953014" y="6117167"/>
            <a:ext cx="2560166" cy="369332"/>
          </a:xfrm>
          <a:prstGeom prst="rect">
            <a:avLst/>
          </a:prstGeom>
          <a:noFill/>
        </p:spPr>
        <p:txBody>
          <a:bodyPr wrap="none" rtlCol="0">
            <a:spAutoFit/>
          </a:bodyPr>
          <a:lstStyle/>
          <a:p>
            <a:r>
              <a:rPr lang="en-US" dirty="0" smtClean="0">
                <a:solidFill>
                  <a:srgbClr val="0000FF"/>
                </a:solidFill>
              </a:rPr>
              <a:t>FCS + FTS </a:t>
            </a:r>
            <a:r>
              <a:rPr lang="en-US" dirty="0" smtClean="0">
                <a:solidFill>
                  <a:srgbClr val="0000FF"/>
                </a:solidFill>
                <a:sym typeface="Wingdings"/>
              </a:rPr>
              <a:t> 2020+</a:t>
            </a:r>
            <a:endParaRPr lang="en-US" dirty="0">
              <a:solidFill>
                <a:srgbClr val="0000FF"/>
              </a:solidFill>
            </a:endParaRPr>
          </a:p>
        </p:txBody>
      </p:sp>
      <p:sp>
        <p:nvSpPr>
          <p:cNvPr id="13" name="TextBox 12"/>
          <p:cNvSpPr txBox="1"/>
          <p:nvPr/>
        </p:nvSpPr>
        <p:spPr>
          <a:xfrm>
            <a:off x="7510219" y="3481919"/>
            <a:ext cx="1633781" cy="246221"/>
          </a:xfrm>
          <a:prstGeom prst="rect">
            <a:avLst/>
          </a:prstGeom>
          <a:noFill/>
        </p:spPr>
        <p:txBody>
          <a:bodyPr wrap="none" rtlCol="0">
            <a:spAutoFit/>
          </a:bodyPr>
          <a:lstStyle/>
          <a:p>
            <a:r>
              <a:rPr lang="en-US" sz="1000" b="0" dirty="0"/>
              <a:t>H. </a:t>
            </a:r>
            <a:r>
              <a:rPr lang="en-US" sz="1000" b="0" dirty="0" err="1"/>
              <a:t>Paukkunen</a:t>
            </a:r>
            <a:r>
              <a:rPr lang="en-US" sz="1000" b="0" dirty="0"/>
              <a:t>, DIS-2014</a:t>
            </a:r>
            <a:endParaRPr lang="en-US" sz="1000" dirty="0"/>
          </a:p>
        </p:txBody>
      </p:sp>
    </p:spTree>
    <p:extLst>
      <p:ext uri="{BB962C8B-B14F-4D97-AF65-F5344CB8AC3E}">
        <p14:creationId xmlns:p14="http://schemas.microsoft.com/office/powerpoint/2010/main" val="2687828434"/>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smtClean="0"/>
              <a:t>nuclear </a:t>
            </a:r>
            <a:r>
              <a:rPr lang="en-US" dirty="0" smtClean="0"/>
              <a:t>PDF</a:t>
            </a:r>
            <a:r>
              <a:rPr lang="en-US" cap="none" dirty="0" smtClean="0"/>
              <a:t>s</a:t>
            </a:r>
            <a:endParaRPr lang="en-US" cap="none"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smtClean="0"/>
              <a:t>RHIC PAC, June  2014</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33</a:t>
            </a:fld>
            <a:endParaRPr lang="en-US"/>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2635257" y="886353"/>
            <a:ext cx="4265083" cy="2965980"/>
          </a:xfrm>
          <a:prstGeom prst="rect">
            <a:avLst/>
          </a:prstGeom>
        </p:spPr>
      </p:pic>
      <p:pic>
        <p:nvPicPr>
          <p:cNvPr id="8" name="Picture 7"/>
          <p:cNvPicPr/>
          <p:nvPr/>
        </p:nvPicPr>
        <p:blipFill>
          <a:blip r:embed="rId3">
            <a:extLst>
              <a:ext uri="{28A0092B-C50C-407E-A947-70E740481C1C}">
                <a14:useLocalDpi xmlns:a14="http://schemas.microsoft.com/office/drawing/2010/main" val="0"/>
              </a:ext>
            </a:extLst>
          </a:blip>
          <a:stretch>
            <a:fillRect/>
          </a:stretch>
        </p:blipFill>
        <p:spPr bwMode="auto">
          <a:xfrm>
            <a:off x="309241" y="4247715"/>
            <a:ext cx="2918672" cy="2229273"/>
          </a:xfrm>
          <a:prstGeom prst="rect">
            <a:avLst/>
          </a:prstGeom>
          <a:ln>
            <a:noFill/>
          </a:ln>
          <a:extLst>
            <a:ext uri="{53640926-AAD7-44d8-BBD7-CCE9431645EC}">
              <a14:shadowObscured xmlns:a14="http://schemas.microsoft.com/office/drawing/2010/main"/>
            </a:ext>
          </a:extLst>
        </p:spPr>
      </p:pic>
      <p:pic>
        <p:nvPicPr>
          <p:cNvPr id="9" name="Picture 8"/>
          <p:cNvPicPr/>
          <p:nvPr/>
        </p:nvPicPr>
        <p:blipFill>
          <a:blip r:embed="rId4">
            <a:extLst>
              <a:ext uri="{28A0092B-C50C-407E-A947-70E740481C1C}">
                <a14:useLocalDpi xmlns:a14="http://schemas.microsoft.com/office/drawing/2010/main" val="0"/>
              </a:ext>
            </a:extLst>
          </a:blip>
          <a:stretch>
            <a:fillRect/>
          </a:stretch>
        </p:blipFill>
        <p:spPr bwMode="auto">
          <a:xfrm>
            <a:off x="3215213" y="4266025"/>
            <a:ext cx="2415116" cy="2232131"/>
          </a:xfrm>
          <a:prstGeom prst="rect">
            <a:avLst/>
          </a:prstGeom>
          <a:ln>
            <a:noFill/>
          </a:ln>
          <a:extLst>
            <a:ext uri="{53640926-AAD7-44d8-BBD7-CCE9431645EC}">
              <a14:shadowObscured xmlns:a14="http://schemas.microsoft.com/office/drawing/2010/main"/>
            </a:ext>
          </a:extLst>
        </p:spPr>
      </p:pic>
      <p:pic>
        <p:nvPicPr>
          <p:cNvPr id="10" name="Picture 9"/>
          <p:cNvPicPr/>
          <p:nvPr/>
        </p:nvPicPr>
        <p:blipFill>
          <a:blip r:embed="rId5">
            <a:extLst>
              <a:ext uri="{28A0092B-C50C-407E-A947-70E740481C1C}">
                <a14:useLocalDpi xmlns:a14="http://schemas.microsoft.com/office/drawing/2010/main" val="0"/>
              </a:ext>
            </a:extLst>
          </a:blip>
          <a:stretch>
            <a:fillRect/>
          </a:stretch>
        </p:blipFill>
        <p:spPr bwMode="auto">
          <a:xfrm>
            <a:off x="5636891" y="4262531"/>
            <a:ext cx="2829771" cy="2256791"/>
          </a:xfrm>
          <a:prstGeom prst="rect">
            <a:avLst/>
          </a:prstGeom>
          <a:ln>
            <a:noFill/>
          </a:ln>
          <a:extLst>
            <a:ext uri="{53640926-AAD7-44d8-BBD7-CCE9431645EC}">
              <a14:shadowObscured xmlns:a14="http://schemas.microsoft.com/office/drawing/2010/main"/>
            </a:ext>
          </a:extLst>
        </p:spPr>
      </p:pic>
      <p:sp>
        <p:nvSpPr>
          <p:cNvPr id="11" name="TextBox 10"/>
          <p:cNvSpPr txBox="1"/>
          <p:nvPr/>
        </p:nvSpPr>
        <p:spPr>
          <a:xfrm>
            <a:off x="433916" y="423334"/>
            <a:ext cx="2334819" cy="369332"/>
          </a:xfrm>
          <a:prstGeom prst="rect">
            <a:avLst/>
          </a:prstGeom>
          <a:noFill/>
        </p:spPr>
        <p:txBody>
          <a:bodyPr wrap="none" rtlCol="0">
            <a:spAutoFit/>
          </a:bodyPr>
          <a:lstStyle/>
          <a:p>
            <a:r>
              <a:rPr lang="en-US" dirty="0" smtClean="0">
                <a:solidFill>
                  <a:srgbClr val="0000FF"/>
                </a:solidFill>
              </a:rPr>
              <a:t>Direct Photon </a:t>
            </a:r>
            <a:r>
              <a:rPr lang="en-US" dirty="0" err="1" smtClean="0">
                <a:solidFill>
                  <a:srgbClr val="0000FF"/>
                </a:solidFill>
              </a:rPr>
              <a:t>R</a:t>
            </a:r>
            <a:r>
              <a:rPr lang="en-US" baseline="-25000" dirty="0" err="1" smtClean="0">
                <a:solidFill>
                  <a:srgbClr val="0000FF"/>
                </a:solidFill>
              </a:rPr>
              <a:t>pAu</a:t>
            </a:r>
            <a:r>
              <a:rPr lang="en-US" dirty="0" smtClean="0">
                <a:solidFill>
                  <a:srgbClr val="0000FF"/>
                </a:solidFill>
              </a:rPr>
              <a:t>:</a:t>
            </a:r>
            <a:endParaRPr lang="en-US" baseline="-25000" dirty="0">
              <a:solidFill>
                <a:srgbClr val="0000FF"/>
              </a:solidFill>
            </a:endParaRPr>
          </a:p>
        </p:txBody>
      </p:sp>
      <p:sp>
        <p:nvSpPr>
          <p:cNvPr id="12" name="TextBox 11"/>
          <p:cNvSpPr txBox="1"/>
          <p:nvPr/>
        </p:nvSpPr>
        <p:spPr>
          <a:xfrm>
            <a:off x="342900" y="3750737"/>
            <a:ext cx="4367151" cy="646331"/>
          </a:xfrm>
          <a:prstGeom prst="rect">
            <a:avLst/>
          </a:prstGeom>
          <a:noFill/>
        </p:spPr>
        <p:txBody>
          <a:bodyPr wrap="none" rtlCol="0">
            <a:spAutoFit/>
          </a:bodyPr>
          <a:lstStyle/>
          <a:p>
            <a:r>
              <a:rPr lang="en-US" dirty="0" smtClean="0">
                <a:solidFill>
                  <a:srgbClr val="0000FF"/>
                </a:solidFill>
              </a:rPr>
              <a:t>2020+ UPC: “proton-shine”-case:</a:t>
            </a:r>
          </a:p>
          <a:p>
            <a:r>
              <a:rPr lang="en-US" dirty="0" smtClean="0"/>
              <a:t>Requires: RP-II* and 2.5 pb</a:t>
            </a:r>
            <a:r>
              <a:rPr lang="en-US" baseline="30000" dirty="0" smtClean="0"/>
              <a:t>-1</a:t>
            </a:r>
            <a:r>
              <a:rPr lang="en-US" dirty="0" smtClean="0"/>
              <a:t> </a:t>
            </a:r>
            <a:r>
              <a:rPr lang="en-US" dirty="0" err="1" smtClean="0"/>
              <a:t>p+Au</a:t>
            </a:r>
            <a:endParaRPr lang="en-US" dirty="0"/>
          </a:p>
        </p:txBody>
      </p:sp>
      <p:pic>
        <p:nvPicPr>
          <p:cNvPr id="13" name="Picture 12"/>
          <p:cNvPicPr/>
          <p:nvPr/>
        </p:nvPicPr>
        <p:blipFill rotWithShape="1">
          <a:blip r:embed="rId6">
            <a:extLst>
              <a:ext uri="{28A0092B-C50C-407E-A947-70E740481C1C}">
                <a14:useLocalDpi xmlns:a14="http://schemas.microsoft.com/office/drawing/2010/main" val="0"/>
              </a:ext>
            </a:extLst>
          </a:blip>
          <a:srcRect r="51901"/>
          <a:stretch/>
        </p:blipFill>
        <p:spPr>
          <a:xfrm>
            <a:off x="-84664" y="836825"/>
            <a:ext cx="2945553" cy="2877185"/>
          </a:xfrm>
          <a:prstGeom prst="rect">
            <a:avLst/>
          </a:prstGeom>
        </p:spPr>
      </p:pic>
      <p:sp>
        <p:nvSpPr>
          <p:cNvPr id="14" name="TextBox 13"/>
          <p:cNvSpPr txBox="1"/>
          <p:nvPr/>
        </p:nvSpPr>
        <p:spPr>
          <a:xfrm>
            <a:off x="1227669" y="1079502"/>
            <a:ext cx="572392" cy="369332"/>
          </a:xfrm>
          <a:prstGeom prst="rect">
            <a:avLst/>
          </a:prstGeom>
          <a:noFill/>
        </p:spPr>
        <p:txBody>
          <a:bodyPr wrap="none" rtlCol="0">
            <a:spAutoFit/>
          </a:bodyPr>
          <a:lstStyle/>
          <a:p>
            <a:r>
              <a:rPr lang="en-US" dirty="0" err="1" smtClean="0"/>
              <a:t>p+p</a:t>
            </a:r>
            <a:endParaRPr lang="en-US" dirty="0"/>
          </a:p>
        </p:txBody>
      </p:sp>
      <p:sp>
        <p:nvSpPr>
          <p:cNvPr id="15" name="AutoShape 49"/>
          <p:cNvSpPr>
            <a:spLocks noChangeArrowheads="1"/>
          </p:cNvSpPr>
          <p:nvPr/>
        </p:nvSpPr>
        <p:spPr bwMode="auto">
          <a:xfrm>
            <a:off x="6769266" y="1001609"/>
            <a:ext cx="949325" cy="348570"/>
          </a:xfrm>
          <a:prstGeom prst="curvedRightArrow">
            <a:avLst>
              <a:gd name="adj1" fmla="val 24848"/>
              <a:gd name="adj2" fmla="val 49697"/>
              <a:gd name="adj3" fmla="val 33333"/>
            </a:avLst>
          </a:prstGeom>
          <a:gradFill flip="none" rotWithShape="1">
            <a:gsLst>
              <a:gs pos="0">
                <a:srgbClr val="0000FF"/>
              </a:gs>
              <a:gs pos="100000">
                <a:srgbClr val="FFFFFF"/>
              </a:gs>
            </a:gsLst>
            <a:lin ang="0" scaled="1"/>
            <a:tileRect/>
          </a:gradFill>
          <a:ln w="9525">
            <a:solidFill>
              <a:schemeClr val="tx1"/>
            </a:solidFill>
            <a:miter lim="800000"/>
            <a:headEnd/>
            <a:tailEnd/>
          </a:ln>
          <a:effectLst/>
        </p:spPr>
        <p:txBody>
          <a:bodyPr wrap="none" anchor="ctr"/>
          <a:lstStyle/>
          <a:p>
            <a:pPr>
              <a:defRPr/>
            </a:pPr>
            <a:endParaRPr lang="en-US" dirty="0" smtClean="0">
              <a:effectLst>
                <a:outerShdw blurRad="38100" dist="38100" dir="2700000" algn="tl">
                  <a:srgbClr val="000000">
                    <a:alpha val="43137"/>
                  </a:srgbClr>
                </a:outerShdw>
              </a:effectLst>
              <a:latin typeface="Comic Sans MS" charset="0"/>
            </a:endParaRPr>
          </a:p>
        </p:txBody>
      </p:sp>
      <p:sp>
        <p:nvSpPr>
          <p:cNvPr id="16" name="TextBox 15"/>
          <p:cNvSpPr txBox="1"/>
          <p:nvPr/>
        </p:nvSpPr>
        <p:spPr>
          <a:xfrm>
            <a:off x="6688668" y="1322917"/>
            <a:ext cx="2573241" cy="923330"/>
          </a:xfrm>
          <a:prstGeom prst="rect">
            <a:avLst/>
          </a:prstGeom>
          <a:noFill/>
        </p:spPr>
        <p:txBody>
          <a:bodyPr wrap="none" rtlCol="0">
            <a:spAutoFit/>
          </a:bodyPr>
          <a:lstStyle/>
          <a:p>
            <a:r>
              <a:rPr lang="en-US" dirty="0" smtClean="0"/>
              <a:t>2015</a:t>
            </a:r>
          </a:p>
          <a:p>
            <a:r>
              <a:rPr lang="en-US" dirty="0" smtClean="0"/>
              <a:t>required: FPS + FMS</a:t>
            </a:r>
          </a:p>
          <a:p>
            <a:endParaRPr lang="en-US" dirty="0"/>
          </a:p>
        </p:txBody>
      </p:sp>
      <p:sp>
        <p:nvSpPr>
          <p:cNvPr id="17" name="AutoShape 49"/>
          <p:cNvSpPr>
            <a:spLocks noChangeArrowheads="1"/>
          </p:cNvSpPr>
          <p:nvPr/>
        </p:nvSpPr>
        <p:spPr bwMode="auto">
          <a:xfrm>
            <a:off x="4656832" y="3937426"/>
            <a:ext cx="949325" cy="348570"/>
          </a:xfrm>
          <a:prstGeom prst="curvedRightArrow">
            <a:avLst>
              <a:gd name="adj1" fmla="val 24848"/>
              <a:gd name="adj2" fmla="val 49697"/>
              <a:gd name="adj3" fmla="val 33333"/>
            </a:avLst>
          </a:prstGeom>
          <a:gradFill flip="none" rotWithShape="1">
            <a:gsLst>
              <a:gs pos="0">
                <a:srgbClr val="0000FF"/>
              </a:gs>
              <a:gs pos="100000">
                <a:srgbClr val="FFFFFF"/>
              </a:gs>
            </a:gsLst>
            <a:lin ang="0" scaled="1"/>
            <a:tileRect/>
          </a:gradFill>
          <a:ln w="9525">
            <a:solidFill>
              <a:schemeClr val="tx1"/>
            </a:solidFill>
            <a:miter lim="800000"/>
            <a:headEnd/>
            <a:tailEnd/>
          </a:ln>
          <a:effectLst/>
        </p:spPr>
        <p:txBody>
          <a:bodyPr wrap="none" anchor="ctr"/>
          <a:lstStyle/>
          <a:p>
            <a:pPr>
              <a:defRPr/>
            </a:pPr>
            <a:endParaRPr lang="en-US" dirty="0" smtClean="0">
              <a:effectLst>
                <a:outerShdw blurRad="38100" dist="38100" dir="2700000" algn="tl">
                  <a:srgbClr val="000000">
                    <a:alpha val="43137"/>
                  </a:srgbClr>
                </a:outerShdw>
              </a:effectLst>
              <a:latin typeface="Comic Sans MS" charset="0"/>
            </a:endParaRPr>
          </a:p>
        </p:txBody>
      </p:sp>
      <p:sp>
        <p:nvSpPr>
          <p:cNvPr id="18" name="TextBox 17"/>
          <p:cNvSpPr txBox="1"/>
          <p:nvPr/>
        </p:nvSpPr>
        <p:spPr>
          <a:xfrm>
            <a:off x="5651500" y="3820584"/>
            <a:ext cx="3403696" cy="646331"/>
          </a:xfrm>
          <a:prstGeom prst="rect">
            <a:avLst/>
          </a:prstGeom>
          <a:noFill/>
        </p:spPr>
        <p:txBody>
          <a:bodyPr wrap="none" rtlCol="0">
            <a:spAutoFit/>
          </a:bodyPr>
          <a:lstStyle/>
          <a:p>
            <a:r>
              <a:rPr lang="en-US" dirty="0" smtClean="0"/>
              <a:t>Fourier transform of </a:t>
            </a:r>
            <a:r>
              <a:rPr lang="en-US" dirty="0" smtClean="0">
                <a:latin typeface="Symbol" charset="2"/>
                <a:cs typeface="Symbol" charset="2"/>
              </a:rPr>
              <a:t>s</a:t>
            </a:r>
            <a:r>
              <a:rPr lang="en-US" dirty="0" smtClean="0"/>
              <a:t> vs. t</a:t>
            </a:r>
          </a:p>
          <a:p>
            <a:r>
              <a:rPr lang="en-US" dirty="0" smtClean="0">
                <a:sym typeface="Wingdings"/>
              </a:rPr>
              <a:t> g(x,Q</a:t>
            </a:r>
            <a:r>
              <a:rPr lang="en-US" baseline="30000" dirty="0" smtClean="0">
                <a:sym typeface="Wingdings"/>
              </a:rPr>
              <a:t>2</a:t>
            </a:r>
            <a:r>
              <a:rPr lang="en-US" dirty="0" smtClean="0">
                <a:sym typeface="Wingdings"/>
              </a:rPr>
              <a:t>,b)</a:t>
            </a:r>
            <a:endParaRPr lang="en-US" dirty="0"/>
          </a:p>
        </p:txBody>
      </p:sp>
    </p:spTree>
    <p:extLst>
      <p:ext uri="{BB962C8B-B14F-4D97-AF65-F5344CB8AC3E}">
        <p14:creationId xmlns:p14="http://schemas.microsoft.com/office/powerpoint/2010/main" val="3596828663"/>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2020+: </a:t>
            </a:r>
            <a:r>
              <a:rPr lang="en-US" dirty="0" err="1" smtClean="0"/>
              <a:t>Dy</a:t>
            </a:r>
            <a:r>
              <a:rPr lang="en-US" dirty="0" smtClean="0"/>
              <a:t> in </a:t>
            </a:r>
            <a:r>
              <a:rPr lang="en-US" cap="none" dirty="0" err="1" smtClean="0"/>
              <a:t>p</a:t>
            </a:r>
            <a:r>
              <a:rPr lang="en-US" dirty="0" err="1" smtClean="0"/>
              <a:t>A</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smtClean="0"/>
              <a:t>RHIC PAC, June  2014</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34</a:t>
            </a:fld>
            <a:endParaRPr lang="en-US"/>
          </a:p>
        </p:txBody>
      </p:sp>
      <p:pic>
        <p:nvPicPr>
          <p:cNvPr id="6" name="Picture 5"/>
          <p:cNvPicPr/>
          <p:nvPr/>
        </p:nvPicPr>
        <p:blipFill rotWithShape="1">
          <a:blip r:embed="rId2">
            <a:extLst>
              <a:ext uri="{28A0092B-C50C-407E-A947-70E740481C1C}">
                <a14:useLocalDpi xmlns:a14="http://schemas.microsoft.com/office/drawing/2010/main" val="0"/>
              </a:ext>
            </a:extLst>
          </a:blip>
          <a:srcRect r="66729"/>
          <a:stretch/>
        </p:blipFill>
        <p:spPr bwMode="auto">
          <a:xfrm>
            <a:off x="92710" y="1372318"/>
            <a:ext cx="2037080" cy="1911985"/>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3">
            <a:extLst>
              <a:ext uri="{28A0092B-C50C-407E-A947-70E740481C1C}">
                <a14:useLocalDpi xmlns:a14="http://schemas.microsoft.com/office/drawing/2010/main" val="0"/>
              </a:ext>
            </a:extLst>
          </a:blip>
          <a:srcRect r="66242"/>
          <a:stretch/>
        </p:blipFill>
        <p:spPr bwMode="auto">
          <a:xfrm>
            <a:off x="2141532" y="1382900"/>
            <a:ext cx="2066925" cy="1911985"/>
          </a:xfrm>
          <a:prstGeom prst="rect">
            <a:avLst/>
          </a:prstGeom>
          <a:ln>
            <a:noFill/>
          </a:ln>
          <a:extLst>
            <a:ext uri="{53640926-AAD7-44d8-BBD7-CCE9431645EC}">
              <a14:shadowObscured xmlns:a14="http://schemas.microsoft.com/office/drawing/2010/main"/>
            </a:ext>
          </a:extLst>
        </p:spPr>
      </p:pic>
      <p:pic>
        <p:nvPicPr>
          <p:cNvPr id="8" name="Picture 7" descr="C:\Users\admin\Downloads\plots_for_pppA_Loi\4bbkgred.gif"/>
          <p:cNvPicPr/>
          <p:nvPr/>
        </p:nvPicPr>
        <p:blipFill rotWithShape="1">
          <a:blip r:embed="rId4">
            <a:extLst>
              <a:ext uri="{28A0092B-C50C-407E-A947-70E740481C1C}">
                <a14:useLocalDpi xmlns:a14="http://schemas.microsoft.com/office/drawing/2010/main" val="0"/>
              </a:ext>
            </a:extLst>
          </a:blip>
          <a:srcRect r="8749"/>
          <a:stretch/>
        </p:blipFill>
        <p:spPr bwMode="auto">
          <a:xfrm>
            <a:off x="34925" y="3335444"/>
            <a:ext cx="2822575" cy="2240280"/>
          </a:xfrm>
          <a:prstGeom prst="rect">
            <a:avLst/>
          </a:prstGeom>
          <a:noFill/>
          <a:ln>
            <a:noFill/>
          </a:ln>
          <a:extLst>
            <a:ext uri="{53640926-AAD7-44d8-BBD7-CCE9431645EC}">
              <a14:shadowObscured xmlns:a14="http://schemas.microsoft.com/office/drawing/2010/main"/>
            </a:ext>
          </a:extLst>
        </p:spPr>
      </p:pic>
      <p:pic>
        <p:nvPicPr>
          <p:cNvPr id="9" name="Picture 8" descr="C:\Users\admin\Downloads\plots_for_pppA_Loi\4bbkgredpower.gif"/>
          <p:cNvPicPr/>
          <p:nvPr/>
        </p:nvPicPr>
        <p:blipFill rotWithShape="1">
          <a:blip r:embed="rId5">
            <a:extLst>
              <a:ext uri="{28A0092B-C50C-407E-A947-70E740481C1C}">
                <a14:useLocalDpi xmlns:a14="http://schemas.microsoft.com/office/drawing/2010/main" val="0"/>
              </a:ext>
            </a:extLst>
          </a:blip>
          <a:srcRect r="8907"/>
          <a:stretch/>
        </p:blipFill>
        <p:spPr bwMode="auto">
          <a:xfrm>
            <a:off x="3040273" y="3339889"/>
            <a:ext cx="2978785" cy="2226945"/>
          </a:xfrm>
          <a:prstGeom prst="rect">
            <a:avLst/>
          </a:prstGeom>
          <a:noFill/>
          <a:ln>
            <a:noFill/>
          </a:ln>
          <a:extLst>
            <a:ext uri="{53640926-AAD7-44d8-BBD7-CCE9431645EC}">
              <a14:shadowObscured xmlns:a14="http://schemas.microsoft.com/office/drawing/2010/main"/>
            </a:ext>
          </a:extLst>
        </p:spPr>
      </p:pic>
      <p:pic>
        <p:nvPicPr>
          <p:cNvPr id="10" name="Picture 9" descr="C:\Users\admin\Downloads\plots_for_pppA_Loi\bkgrederr_half_4bnopt.gif"/>
          <p:cNvPicPr/>
          <p:nvPr/>
        </p:nvPicPr>
        <p:blipFill rotWithShape="1">
          <a:blip r:embed="rId6">
            <a:extLst>
              <a:ext uri="{28A0092B-C50C-407E-A947-70E740481C1C}">
                <a14:useLocalDpi xmlns:a14="http://schemas.microsoft.com/office/drawing/2010/main" val="0"/>
              </a:ext>
            </a:extLst>
          </a:blip>
          <a:srcRect r="8151"/>
          <a:stretch/>
        </p:blipFill>
        <p:spPr bwMode="auto">
          <a:xfrm>
            <a:off x="785284" y="4631053"/>
            <a:ext cx="3003550" cy="2226945"/>
          </a:xfrm>
          <a:prstGeom prst="rect">
            <a:avLst/>
          </a:prstGeom>
          <a:noFill/>
          <a:ln>
            <a:noFill/>
          </a:ln>
          <a:extLst>
            <a:ext uri="{53640926-AAD7-44d8-BBD7-CCE9431645EC}">
              <a14:shadowObscured xmlns:a14="http://schemas.microsoft.com/office/drawing/2010/main"/>
            </a:ext>
          </a:extLst>
        </p:spPr>
      </p:pic>
      <p:pic>
        <p:nvPicPr>
          <p:cNvPr id="11" name="Picture 10" descr="C:\Users\admin\Downloads\plots_for_pppA_Loi\rsigbkg_4bnopt.gif"/>
          <p:cNvPicPr/>
          <p:nvPr/>
        </p:nvPicPr>
        <p:blipFill rotWithShape="1">
          <a:blip r:embed="rId7">
            <a:extLst>
              <a:ext uri="{28A0092B-C50C-407E-A947-70E740481C1C}">
                <a14:useLocalDpi xmlns:a14="http://schemas.microsoft.com/office/drawing/2010/main" val="0"/>
              </a:ext>
            </a:extLst>
          </a:blip>
          <a:srcRect r="8151"/>
          <a:stretch/>
        </p:blipFill>
        <p:spPr bwMode="auto">
          <a:xfrm>
            <a:off x="3915833" y="4631055"/>
            <a:ext cx="3003550" cy="2226945"/>
          </a:xfrm>
          <a:prstGeom prst="rect">
            <a:avLst/>
          </a:prstGeom>
          <a:noFill/>
          <a:ln>
            <a:noFill/>
          </a:ln>
          <a:extLst>
            <a:ext uri="{53640926-AAD7-44d8-BBD7-CCE9431645EC}">
              <a14:shadowObscured xmlns:a14="http://schemas.microsoft.com/office/drawing/2010/main"/>
            </a:ext>
          </a:extLst>
        </p:spPr>
      </p:pic>
      <p:sp>
        <p:nvSpPr>
          <p:cNvPr id="13" name="TextBox 12"/>
          <p:cNvSpPr txBox="1"/>
          <p:nvPr/>
        </p:nvSpPr>
        <p:spPr>
          <a:xfrm>
            <a:off x="0" y="486833"/>
            <a:ext cx="6789038" cy="830997"/>
          </a:xfrm>
          <a:prstGeom prst="rect">
            <a:avLst/>
          </a:prstGeom>
          <a:noFill/>
        </p:spPr>
        <p:txBody>
          <a:bodyPr wrap="none" rtlCol="0">
            <a:spAutoFit/>
          </a:bodyPr>
          <a:lstStyle/>
          <a:p>
            <a:r>
              <a:rPr lang="en-US" sz="1600" dirty="0" smtClean="0"/>
              <a:t>Physics</a:t>
            </a:r>
          </a:p>
          <a:p>
            <a:pPr marL="285750" indent="-285750">
              <a:buClr>
                <a:srgbClr val="0000FF"/>
              </a:buClr>
              <a:buFont typeface="Wingdings" charset="2"/>
              <a:buChar char="q"/>
            </a:pPr>
            <a:r>
              <a:rPr lang="en-US" sz="1600" dirty="0" smtClean="0"/>
              <a:t>Access to sea and valence quarks in nuclei</a:t>
            </a:r>
          </a:p>
          <a:p>
            <a:pPr marL="285750" indent="-285750">
              <a:buClr>
                <a:srgbClr val="0000FF"/>
              </a:buClr>
              <a:buFont typeface="Wingdings" charset="2"/>
              <a:buChar char="q"/>
            </a:pPr>
            <a:r>
              <a:rPr lang="en-US" sz="1600" dirty="0" smtClean="0"/>
              <a:t>DY-h correlations </a:t>
            </a:r>
            <a:r>
              <a:rPr lang="en-US" sz="1600" dirty="0" smtClean="0">
                <a:sym typeface="Wingdings"/>
              </a:rPr>
              <a:t> saturation </a:t>
            </a:r>
            <a:r>
              <a:rPr lang="en-US" sz="1600" dirty="0" err="1" smtClean="0">
                <a:sym typeface="Wingdings"/>
              </a:rPr>
              <a:t>Stasto</a:t>
            </a:r>
            <a:r>
              <a:rPr lang="en-US" sz="1600" dirty="0" smtClean="0">
                <a:sym typeface="Wingdings"/>
              </a:rPr>
              <a:t> et al. </a:t>
            </a:r>
            <a:r>
              <a:rPr lang="en-US" sz="1600" dirty="0" err="1" smtClean="0">
                <a:sym typeface="Wingdings"/>
              </a:rPr>
              <a:t>arXiv</a:t>
            </a:r>
            <a:r>
              <a:rPr lang="en-US" sz="1600" dirty="0" smtClean="0">
                <a:sym typeface="Wingdings"/>
              </a:rPr>
              <a:t> 1204.4861  </a:t>
            </a:r>
            <a:endParaRPr lang="en-US" sz="1600" dirty="0"/>
          </a:p>
        </p:txBody>
      </p:sp>
      <p:sp>
        <p:nvSpPr>
          <p:cNvPr id="15" name="TextBox 14"/>
          <p:cNvSpPr txBox="1"/>
          <p:nvPr/>
        </p:nvSpPr>
        <p:spPr>
          <a:xfrm>
            <a:off x="402167" y="2745315"/>
            <a:ext cx="974470" cy="276999"/>
          </a:xfrm>
          <a:prstGeom prst="rect">
            <a:avLst/>
          </a:prstGeom>
          <a:noFill/>
        </p:spPr>
        <p:txBody>
          <a:bodyPr wrap="none" rtlCol="0">
            <a:spAutoFit/>
          </a:bodyPr>
          <a:lstStyle/>
          <a:p>
            <a:r>
              <a:rPr lang="en-US" sz="1200" dirty="0" smtClean="0"/>
              <a:t>2.5&lt;</a:t>
            </a:r>
            <a:r>
              <a:rPr lang="en-US" sz="1200" dirty="0" smtClean="0">
                <a:latin typeface="Symbol" charset="2"/>
                <a:cs typeface="Symbol" charset="2"/>
              </a:rPr>
              <a:t>h</a:t>
            </a:r>
            <a:r>
              <a:rPr lang="en-US" sz="1200" dirty="0" smtClean="0"/>
              <a:t>&lt;4.0</a:t>
            </a:r>
            <a:endParaRPr lang="en-US" sz="1200" dirty="0"/>
          </a:p>
        </p:txBody>
      </p:sp>
      <p:sp>
        <p:nvSpPr>
          <p:cNvPr id="16" name="TextBox 15"/>
          <p:cNvSpPr txBox="1"/>
          <p:nvPr/>
        </p:nvSpPr>
        <p:spPr>
          <a:xfrm>
            <a:off x="2459566" y="2745315"/>
            <a:ext cx="974470" cy="276999"/>
          </a:xfrm>
          <a:prstGeom prst="rect">
            <a:avLst/>
          </a:prstGeom>
          <a:noFill/>
        </p:spPr>
        <p:txBody>
          <a:bodyPr wrap="none" rtlCol="0">
            <a:spAutoFit/>
          </a:bodyPr>
          <a:lstStyle/>
          <a:p>
            <a:r>
              <a:rPr lang="en-US" sz="1200" dirty="0" smtClean="0"/>
              <a:t>2.5&lt;</a:t>
            </a:r>
            <a:r>
              <a:rPr lang="en-US" sz="1200" dirty="0" smtClean="0">
                <a:latin typeface="Symbol" charset="2"/>
                <a:cs typeface="Symbol" charset="2"/>
              </a:rPr>
              <a:t>h</a:t>
            </a:r>
            <a:r>
              <a:rPr lang="en-US" sz="1200" dirty="0" smtClean="0"/>
              <a:t>&lt;4.0</a:t>
            </a:r>
            <a:endParaRPr lang="en-US" sz="1200" dirty="0"/>
          </a:p>
        </p:txBody>
      </p:sp>
      <p:sp>
        <p:nvSpPr>
          <p:cNvPr id="17" name="AutoShape 49"/>
          <p:cNvSpPr>
            <a:spLocks noChangeArrowheads="1"/>
          </p:cNvSpPr>
          <p:nvPr/>
        </p:nvSpPr>
        <p:spPr bwMode="auto">
          <a:xfrm>
            <a:off x="6462350" y="1509609"/>
            <a:ext cx="543818" cy="310724"/>
          </a:xfrm>
          <a:prstGeom prst="curvedRightArrow">
            <a:avLst>
              <a:gd name="adj1" fmla="val 24848"/>
              <a:gd name="adj2" fmla="val 49697"/>
              <a:gd name="adj3" fmla="val 33333"/>
            </a:avLst>
          </a:prstGeom>
          <a:gradFill flip="none" rotWithShape="1">
            <a:gsLst>
              <a:gs pos="0">
                <a:srgbClr val="0000FF"/>
              </a:gs>
              <a:gs pos="100000">
                <a:srgbClr val="FFFFFF"/>
              </a:gs>
            </a:gsLst>
            <a:lin ang="0" scaled="1"/>
            <a:tileRect/>
          </a:gradFill>
          <a:ln w="9525">
            <a:solidFill>
              <a:schemeClr val="tx1"/>
            </a:solidFill>
            <a:miter lim="800000"/>
            <a:headEnd/>
            <a:tailEnd/>
          </a:ln>
          <a:effectLst/>
        </p:spPr>
        <p:txBody>
          <a:bodyPr wrap="none" anchor="ctr"/>
          <a:lstStyle/>
          <a:p>
            <a:pPr>
              <a:defRPr/>
            </a:pPr>
            <a:endParaRPr lang="en-US" dirty="0" smtClean="0">
              <a:effectLst>
                <a:outerShdw blurRad="38100" dist="38100" dir="2700000" algn="tl">
                  <a:srgbClr val="000000">
                    <a:alpha val="43137"/>
                  </a:srgbClr>
                </a:outerShdw>
              </a:effectLst>
              <a:latin typeface="Comic Sans MS" charset="0"/>
            </a:endParaRPr>
          </a:p>
        </p:txBody>
      </p:sp>
      <p:sp>
        <p:nvSpPr>
          <p:cNvPr id="18" name="TextBox 17"/>
          <p:cNvSpPr txBox="1"/>
          <p:nvPr/>
        </p:nvSpPr>
        <p:spPr>
          <a:xfrm>
            <a:off x="6445250" y="1841500"/>
            <a:ext cx="2739352" cy="1077218"/>
          </a:xfrm>
          <a:prstGeom prst="rect">
            <a:avLst/>
          </a:prstGeom>
          <a:noFill/>
        </p:spPr>
        <p:txBody>
          <a:bodyPr wrap="none" rtlCol="0">
            <a:spAutoFit/>
          </a:bodyPr>
          <a:lstStyle/>
          <a:p>
            <a:r>
              <a:rPr lang="en-US" sz="1600" dirty="0" smtClean="0"/>
              <a:t>very challenging </a:t>
            </a:r>
          </a:p>
          <a:p>
            <a:r>
              <a:rPr lang="en-US" sz="1600" dirty="0" smtClean="0"/>
              <a:t>need big bkg. suppression</a:t>
            </a:r>
          </a:p>
          <a:p>
            <a:pPr marL="285750" indent="-285750">
              <a:buFont typeface="Wingdings" charset="0"/>
              <a:buChar char="à"/>
            </a:pPr>
            <a:r>
              <a:rPr lang="en-US" sz="1600" dirty="0" smtClean="0">
                <a:sym typeface="Wingdings"/>
              </a:rPr>
              <a:t>FCS + FTS</a:t>
            </a:r>
          </a:p>
          <a:p>
            <a:pPr marL="285750" indent="-285750">
              <a:buFont typeface="Wingdings" charset="0"/>
              <a:buChar char="à"/>
            </a:pPr>
            <a:r>
              <a:rPr lang="en-US" sz="1600" dirty="0" smtClean="0">
                <a:sym typeface="Wingdings"/>
              </a:rPr>
              <a:t>2.5 pb</a:t>
            </a:r>
            <a:r>
              <a:rPr lang="en-US" sz="1600" baseline="30000" dirty="0" smtClean="0">
                <a:sym typeface="Wingdings"/>
              </a:rPr>
              <a:t>-1</a:t>
            </a:r>
            <a:r>
              <a:rPr lang="en-US" sz="1600" dirty="0" smtClean="0">
                <a:sym typeface="Wingdings"/>
              </a:rPr>
              <a:t> </a:t>
            </a:r>
            <a:r>
              <a:rPr lang="en-US" sz="1600" dirty="0" err="1" smtClean="0">
                <a:sym typeface="Wingdings"/>
              </a:rPr>
              <a:t>p+Au</a:t>
            </a:r>
            <a:endParaRPr lang="en-US" sz="1600" dirty="0"/>
          </a:p>
        </p:txBody>
      </p:sp>
      <p:grpSp>
        <p:nvGrpSpPr>
          <p:cNvPr id="20" name="Group 19"/>
          <p:cNvGrpSpPr/>
          <p:nvPr/>
        </p:nvGrpSpPr>
        <p:grpSpPr>
          <a:xfrm>
            <a:off x="4260851" y="1524273"/>
            <a:ext cx="2139982" cy="1682720"/>
            <a:chOff x="4260851" y="1524273"/>
            <a:chExt cx="2139982" cy="1682720"/>
          </a:xfrm>
        </p:grpSpPr>
        <p:pic>
          <p:nvPicPr>
            <p:cNvPr id="14" name="Picture 3"/>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a:stretch/>
          </p:blipFill>
          <p:spPr bwMode="auto">
            <a:xfrm>
              <a:off x="4260851" y="1524273"/>
              <a:ext cx="2139982" cy="16827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5460997" y="2190754"/>
              <a:ext cx="913218" cy="246221"/>
            </a:xfrm>
            <a:prstGeom prst="rect">
              <a:avLst/>
            </a:prstGeom>
            <a:noFill/>
          </p:spPr>
          <p:txBody>
            <a:bodyPr wrap="none" rtlCol="0">
              <a:spAutoFit/>
            </a:bodyPr>
            <a:lstStyle/>
            <a:p>
              <a:r>
                <a:rPr lang="en-US" sz="1000" dirty="0" smtClean="0"/>
                <a:t>200 </a:t>
              </a:r>
              <a:r>
                <a:rPr lang="en-US" sz="1000" dirty="0" err="1" smtClean="0"/>
                <a:t>GeV</a:t>
              </a:r>
              <a:r>
                <a:rPr lang="en-US" sz="1000" dirty="0" smtClean="0"/>
                <a:t> </a:t>
              </a:r>
              <a:r>
                <a:rPr lang="en-US" sz="1000" dirty="0" err="1" smtClean="0"/>
                <a:t>pp</a:t>
              </a:r>
              <a:endParaRPr lang="en-US" sz="1000" dirty="0"/>
            </a:p>
          </p:txBody>
        </p:sp>
      </p:grpSp>
    </p:spTree>
    <p:extLst>
      <p:ext uri="{BB962C8B-B14F-4D97-AF65-F5344CB8AC3E}">
        <p14:creationId xmlns:p14="http://schemas.microsoft.com/office/powerpoint/2010/main" val="4219716062"/>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Correlations: </a:t>
            </a:r>
            <a:r>
              <a:rPr lang="en-US" dirty="0"/>
              <a:t>Di-Hadron </a:t>
            </a:r>
            <a:r>
              <a:rPr lang="en-US" dirty="0" smtClean="0"/>
              <a:t> and </a:t>
            </a:r>
            <a:r>
              <a:rPr lang="en-US" cap="none" dirty="0" smtClean="0">
                <a:latin typeface="Symbol"/>
              </a:rPr>
              <a:t>g</a:t>
            </a:r>
            <a:r>
              <a:rPr lang="en-US" dirty="0" smtClean="0"/>
              <a:t>-Jet</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smtClean="0"/>
              <a:t>RHIC PAC, June  2014</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35</a:t>
            </a:fld>
            <a:endParaRPr lang="en-US"/>
          </a:p>
        </p:txBody>
      </p:sp>
      <p:sp>
        <p:nvSpPr>
          <p:cNvPr id="6" name="TextBox 5"/>
          <p:cNvSpPr txBox="1"/>
          <p:nvPr/>
        </p:nvSpPr>
        <p:spPr>
          <a:xfrm>
            <a:off x="0" y="402178"/>
            <a:ext cx="8635697" cy="1754327"/>
          </a:xfrm>
          <a:prstGeom prst="rect">
            <a:avLst/>
          </a:prstGeom>
          <a:noFill/>
        </p:spPr>
        <p:txBody>
          <a:bodyPr wrap="none" rtlCol="0">
            <a:spAutoFit/>
          </a:bodyPr>
          <a:lstStyle/>
          <a:p>
            <a:r>
              <a:rPr lang="en-US" dirty="0" smtClean="0">
                <a:solidFill>
                  <a:srgbClr val="0000FF"/>
                </a:solidFill>
              </a:rPr>
              <a:t>2015 </a:t>
            </a:r>
            <a:r>
              <a:rPr lang="en-US" dirty="0" err="1" smtClean="0">
                <a:solidFill>
                  <a:srgbClr val="0000FF"/>
                </a:solidFill>
              </a:rPr>
              <a:t>pAu</a:t>
            </a:r>
            <a:r>
              <a:rPr lang="en-US" dirty="0" smtClean="0">
                <a:solidFill>
                  <a:srgbClr val="0000FF"/>
                </a:solidFill>
              </a:rPr>
              <a:t>:</a:t>
            </a:r>
          </a:p>
          <a:p>
            <a:pPr marL="285750" indent="-285750">
              <a:buClr>
                <a:srgbClr val="0000FF"/>
              </a:buClr>
              <a:buFont typeface="Wingdings" charset="2"/>
              <a:buChar char="q"/>
            </a:pPr>
            <a:r>
              <a:rPr lang="en-US" dirty="0" smtClean="0"/>
              <a:t>answer the underlying mechanism leading to di-hadron correlations</a:t>
            </a:r>
          </a:p>
          <a:p>
            <a:pPr marL="285750" indent="-285750">
              <a:buClr>
                <a:srgbClr val="0000FF"/>
              </a:buClr>
              <a:buFont typeface="Wingdings" charset="2"/>
              <a:buChar char="q"/>
            </a:pPr>
            <a:r>
              <a:rPr lang="en-US" dirty="0" smtClean="0"/>
              <a:t>move the cut on trigger hadron to higher values to move out of </a:t>
            </a:r>
          </a:p>
          <a:p>
            <a:pPr>
              <a:buClr>
                <a:srgbClr val="0000FF"/>
              </a:buClr>
            </a:pPr>
            <a:r>
              <a:rPr lang="en-US" dirty="0"/>
              <a:t> </a:t>
            </a:r>
            <a:r>
              <a:rPr lang="en-US" dirty="0" smtClean="0"/>
              <a:t>  saturation regime </a:t>
            </a:r>
          </a:p>
          <a:p>
            <a:pPr>
              <a:buClr>
                <a:srgbClr val="0000FF"/>
              </a:buClr>
            </a:pPr>
            <a:r>
              <a:rPr lang="en-US" dirty="0"/>
              <a:t> </a:t>
            </a:r>
            <a:r>
              <a:rPr lang="en-US" dirty="0" smtClean="0"/>
              <a:t>  </a:t>
            </a:r>
            <a:r>
              <a:rPr lang="en-US" dirty="0">
                <a:effectLst/>
                <a:latin typeface="Symbol" charset="2"/>
                <a:cs typeface="Symbol" charset="2"/>
              </a:rPr>
              <a:t>h</a:t>
            </a:r>
            <a:r>
              <a:rPr lang="en-US" dirty="0" smtClean="0">
                <a:effectLst/>
                <a:latin typeface="Symbol" charset="2"/>
                <a:cs typeface="Symbol" charset="2"/>
              </a:rPr>
              <a:t></a:t>
            </a:r>
            <a:r>
              <a:rPr lang="en-US" dirty="0">
                <a:effectLst/>
                <a:latin typeface="Symbol" charset="2"/>
                <a:cs typeface="Symbol" charset="2"/>
              </a:rPr>
              <a:t>p</a:t>
            </a:r>
            <a:r>
              <a:rPr lang="en-US" baseline="30000" dirty="0">
                <a:effectLst/>
                <a:latin typeface="Symbol" charset="2"/>
                <a:cs typeface="Symbol" charset="2"/>
              </a:rPr>
              <a:t></a:t>
            </a:r>
            <a:r>
              <a:rPr lang="en-US" dirty="0">
                <a:effectLst/>
              </a:rPr>
              <a:t> cross section </a:t>
            </a:r>
            <a:r>
              <a:rPr lang="en-US" dirty="0" smtClean="0">
                <a:effectLst/>
              </a:rPr>
              <a:t>~</a:t>
            </a:r>
            <a:r>
              <a:rPr lang="en-US" i="1" dirty="0" smtClean="0">
                <a:effectLst/>
              </a:rPr>
              <a:t>1</a:t>
            </a:r>
            <a:r>
              <a:rPr lang="en-US" i="1" dirty="0">
                <a:effectLst/>
              </a:rPr>
              <a:t>/p</a:t>
            </a:r>
            <a:r>
              <a:rPr lang="en-US" i="1" baseline="-25000" dirty="0">
                <a:effectLst/>
              </a:rPr>
              <a:t>T</a:t>
            </a:r>
            <a:r>
              <a:rPr lang="en-US" i="1" baseline="30000" dirty="0">
                <a:effectLst/>
              </a:rPr>
              <a:t>6</a:t>
            </a:r>
            <a:r>
              <a:rPr lang="en-US" baseline="30000" dirty="0">
                <a:effectLst/>
              </a:rPr>
              <a:t> </a:t>
            </a:r>
            <a:r>
              <a:rPr lang="en-US" dirty="0" smtClean="0">
                <a:solidFill>
                  <a:srgbClr val="0000FF"/>
                </a:solidFill>
                <a:effectLst/>
                <a:sym typeface="Wingdings"/>
              </a:rPr>
              <a:t></a:t>
            </a:r>
            <a:r>
              <a:rPr lang="en-US" baseline="30000" dirty="0" smtClean="0">
                <a:effectLst/>
                <a:sym typeface="Wingdings"/>
              </a:rPr>
              <a:t> </a:t>
            </a:r>
            <a:r>
              <a:rPr lang="en-US" dirty="0" smtClean="0">
                <a:effectLst/>
              </a:rPr>
              <a:t>same </a:t>
            </a:r>
            <a:r>
              <a:rPr lang="en-US" dirty="0">
                <a:effectLst/>
              </a:rPr>
              <a:t>statistical accuracy for </a:t>
            </a:r>
            <a:r>
              <a:rPr lang="en-US" i="1" dirty="0" err="1">
                <a:effectLst/>
              </a:rPr>
              <a:t>p</a:t>
            </a:r>
            <a:r>
              <a:rPr lang="en-US" i="1" baseline="-25000" dirty="0" err="1">
                <a:effectLst/>
              </a:rPr>
              <a:t>T</a:t>
            </a:r>
            <a:r>
              <a:rPr lang="en-US" i="1" baseline="30000" dirty="0" err="1">
                <a:effectLst/>
              </a:rPr>
              <a:t>trig</a:t>
            </a:r>
            <a:r>
              <a:rPr lang="en-US" i="1" dirty="0">
                <a:effectLst/>
              </a:rPr>
              <a:t>&gt;3</a:t>
            </a:r>
            <a:r>
              <a:rPr lang="en-US" dirty="0">
                <a:effectLst/>
              </a:rPr>
              <a:t> </a:t>
            </a:r>
            <a:r>
              <a:rPr lang="en-US" dirty="0" err="1">
                <a:effectLst/>
              </a:rPr>
              <a:t>GeV</a:t>
            </a:r>
            <a:r>
              <a:rPr lang="en-US" dirty="0">
                <a:effectLst/>
              </a:rPr>
              <a:t> </a:t>
            </a:r>
            <a:endParaRPr lang="en-US" dirty="0" smtClean="0">
              <a:effectLst/>
            </a:endParaRPr>
          </a:p>
          <a:p>
            <a:pPr>
              <a:buClr>
                <a:srgbClr val="0000FF"/>
              </a:buClr>
            </a:pPr>
            <a:r>
              <a:rPr lang="en-US" dirty="0">
                <a:effectLst/>
              </a:rPr>
              <a:t> </a:t>
            </a:r>
            <a:r>
              <a:rPr lang="en-US" dirty="0" smtClean="0">
                <a:effectLst/>
              </a:rPr>
              <a:t>  a </a:t>
            </a:r>
            <a:r>
              <a:rPr lang="en-US" dirty="0">
                <a:effectLst/>
              </a:rPr>
              <a:t>factor 11 </a:t>
            </a:r>
            <a:endParaRPr lang="en-US" dirty="0" smtClean="0"/>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3492499" y="2470153"/>
            <a:ext cx="5364480" cy="1219200"/>
          </a:xfrm>
          <a:prstGeom prst="rect">
            <a:avLst/>
          </a:prstGeom>
          <a:noFill/>
          <a:ln>
            <a:noFill/>
          </a:ln>
        </p:spPr>
      </p:pic>
      <p:pic>
        <p:nvPicPr>
          <p:cNvPr id="8" name="Picture 7"/>
          <p:cNvPicPr/>
          <p:nvPr/>
        </p:nvPicPr>
        <p:blipFill rotWithShape="1">
          <a:blip r:embed="rId3">
            <a:extLst>
              <a:ext uri="{28A0092B-C50C-407E-A947-70E740481C1C}">
                <a14:useLocalDpi xmlns:a14="http://schemas.microsoft.com/office/drawing/2010/main" val="0"/>
              </a:ext>
            </a:extLst>
          </a:blip>
          <a:srcRect l="67919"/>
          <a:stretch/>
        </p:blipFill>
        <p:spPr bwMode="auto">
          <a:xfrm>
            <a:off x="105833" y="2118787"/>
            <a:ext cx="1724238" cy="1879600"/>
          </a:xfrm>
          <a:prstGeom prst="rect">
            <a:avLst/>
          </a:prstGeom>
          <a:noFill/>
          <a:ln>
            <a:noFill/>
          </a:ln>
        </p:spPr>
      </p:pic>
      <p:sp>
        <p:nvSpPr>
          <p:cNvPr id="9" name="TextBox 8"/>
          <p:cNvSpPr txBox="1"/>
          <p:nvPr/>
        </p:nvSpPr>
        <p:spPr>
          <a:xfrm>
            <a:off x="3682995" y="2000264"/>
            <a:ext cx="3550822" cy="646331"/>
          </a:xfrm>
          <a:prstGeom prst="rect">
            <a:avLst/>
          </a:prstGeom>
          <a:noFill/>
        </p:spPr>
        <p:txBody>
          <a:bodyPr wrap="none" rtlCol="0">
            <a:spAutoFit/>
          </a:bodyPr>
          <a:lstStyle/>
          <a:p>
            <a:r>
              <a:rPr lang="en-US" sz="1200" dirty="0">
                <a:effectLst/>
              </a:rPr>
              <a:t>arXiv:1009.6123 </a:t>
            </a:r>
            <a:endParaRPr lang="en-US" sz="1200" dirty="0" smtClean="0">
              <a:effectLst/>
            </a:endParaRPr>
          </a:p>
          <a:p>
            <a:r>
              <a:rPr lang="en-US" sz="1200" dirty="0" smtClean="0">
                <a:effectLst/>
              </a:rPr>
              <a:t>two</a:t>
            </a:r>
            <a:r>
              <a:rPr lang="en-US" sz="1200" dirty="0">
                <a:effectLst/>
              </a:rPr>
              <a:t>-pion production in </a:t>
            </a:r>
            <a:r>
              <a:rPr lang="en-US" sz="1200" dirty="0" err="1">
                <a:effectLst/>
              </a:rPr>
              <a:t>d+A</a:t>
            </a:r>
            <a:r>
              <a:rPr lang="en-US" sz="1200" dirty="0">
                <a:effectLst/>
              </a:rPr>
              <a:t> collisions through </a:t>
            </a:r>
            <a:endParaRPr lang="en-US" sz="1200" dirty="0" smtClean="0">
              <a:effectLst/>
            </a:endParaRPr>
          </a:p>
          <a:p>
            <a:r>
              <a:rPr lang="en-US" sz="1200" dirty="0" smtClean="0">
                <a:effectLst/>
              </a:rPr>
              <a:t>the </a:t>
            </a:r>
            <a:r>
              <a:rPr lang="en-US" sz="1200" dirty="0">
                <a:effectLst/>
              </a:rPr>
              <a:t>double-interaction mechanism </a:t>
            </a:r>
            <a:endParaRPr lang="en-US" sz="1200" dirty="0"/>
          </a:p>
        </p:txBody>
      </p:sp>
      <p:grpSp>
        <p:nvGrpSpPr>
          <p:cNvPr id="10" name="Group 9"/>
          <p:cNvGrpSpPr/>
          <p:nvPr/>
        </p:nvGrpSpPr>
        <p:grpSpPr>
          <a:xfrm>
            <a:off x="1873247" y="2243557"/>
            <a:ext cx="1659470" cy="1632043"/>
            <a:chOff x="822742" y="1310421"/>
            <a:chExt cx="1899237" cy="1837265"/>
          </a:xfrm>
        </p:grpSpPr>
        <p:grpSp>
          <p:nvGrpSpPr>
            <p:cNvPr id="11" name="Group 36"/>
            <p:cNvGrpSpPr>
              <a:grpSpLocks/>
            </p:cNvGrpSpPr>
            <p:nvPr/>
          </p:nvGrpSpPr>
          <p:grpSpPr bwMode="auto">
            <a:xfrm>
              <a:off x="822742" y="1310421"/>
              <a:ext cx="1899237" cy="1837265"/>
              <a:chOff x="-4562058" y="273492"/>
              <a:chExt cx="1899237" cy="1837265"/>
            </a:xfrm>
          </p:grpSpPr>
          <p:pic>
            <p:nvPicPr>
              <p:cNvPr id="13" name="Picture 7" descr="pp_pi0_sigma"/>
              <p:cNvPicPr>
                <a:picLocks noChangeAspect="1" noChangeArrowheads="1"/>
              </p:cNvPicPr>
              <p:nvPr/>
            </p:nvPicPr>
            <p:blipFill>
              <a:blip r:embed="rId4"/>
              <a:srcRect/>
              <a:stretch>
                <a:fillRect/>
              </a:stretch>
            </p:blipFill>
            <p:spPr bwMode="auto">
              <a:xfrm>
                <a:off x="-4562058" y="273492"/>
                <a:ext cx="1899237" cy="1837265"/>
              </a:xfrm>
              <a:prstGeom prst="rect">
                <a:avLst/>
              </a:prstGeom>
              <a:noFill/>
              <a:ln w="9525">
                <a:noFill/>
                <a:miter lim="800000"/>
                <a:headEnd/>
                <a:tailEnd/>
              </a:ln>
            </p:spPr>
          </p:pic>
          <p:sp>
            <p:nvSpPr>
              <p:cNvPr id="14" name="Text Box 12"/>
              <p:cNvSpPr txBox="1">
                <a:spLocks noChangeArrowheads="1"/>
              </p:cNvSpPr>
              <p:nvPr/>
            </p:nvSpPr>
            <p:spPr bwMode="auto">
              <a:xfrm>
                <a:off x="-4331640" y="368575"/>
                <a:ext cx="915838" cy="207887"/>
              </a:xfrm>
              <a:prstGeom prst="rect">
                <a:avLst/>
              </a:prstGeom>
              <a:noFill/>
              <a:ln w="9525">
                <a:noFill/>
                <a:miter lim="800000"/>
                <a:headEnd/>
                <a:tailEnd/>
              </a:ln>
            </p:spPr>
            <p:txBody>
              <a:bodyPr wrap="none">
                <a:prstTxWarp prst="textNoShape">
                  <a:avLst/>
                </a:prstTxWarp>
                <a:spAutoFit/>
              </a:bodyPr>
              <a:lstStyle/>
              <a:p>
                <a:pPr eaLnBrk="0" hangingPunct="0"/>
                <a:r>
                  <a:rPr lang="en-US" sz="600" dirty="0">
                    <a:solidFill>
                      <a:srgbClr val="0D0D0D"/>
                    </a:solidFill>
                    <a:latin typeface="Comic Sans MS"/>
                    <a:cs typeface="Comic Sans MS"/>
                  </a:rPr>
                  <a:t>PRL 97, 152302</a:t>
                </a:r>
              </a:p>
            </p:txBody>
          </p:sp>
        </p:grpSp>
        <p:pic>
          <p:nvPicPr>
            <p:cNvPr id="12" name="Picture 11" descr="STAR-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9899" y="1793070"/>
              <a:ext cx="590658" cy="280016"/>
            </a:xfrm>
            <a:prstGeom prst="rect">
              <a:avLst/>
            </a:prstGeom>
          </p:spPr>
        </p:pic>
      </p:grpSp>
      <p:sp>
        <p:nvSpPr>
          <p:cNvPr id="15" name="TextBox 14"/>
          <p:cNvSpPr txBox="1"/>
          <p:nvPr/>
        </p:nvSpPr>
        <p:spPr>
          <a:xfrm>
            <a:off x="0" y="3841740"/>
            <a:ext cx="8007320" cy="646331"/>
          </a:xfrm>
          <a:prstGeom prst="rect">
            <a:avLst/>
          </a:prstGeom>
          <a:noFill/>
        </p:spPr>
        <p:txBody>
          <a:bodyPr wrap="none" rtlCol="0">
            <a:spAutoFit/>
          </a:bodyPr>
          <a:lstStyle/>
          <a:p>
            <a:pPr>
              <a:buClr>
                <a:srgbClr val="0000FF"/>
              </a:buClr>
            </a:pPr>
            <a:r>
              <a:rPr lang="en-US" dirty="0">
                <a:solidFill>
                  <a:srgbClr val="0000FF"/>
                </a:solidFill>
              </a:rPr>
              <a:t>2020+ </a:t>
            </a:r>
            <a:r>
              <a:rPr lang="en-US" dirty="0" err="1">
                <a:solidFill>
                  <a:srgbClr val="0000FF"/>
                </a:solidFill>
              </a:rPr>
              <a:t>pA</a:t>
            </a:r>
            <a:r>
              <a:rPr lang="en-US" dirty="0">
                <a:solidFill>
                  <a:srgbClr val="0000FF"/>
                </a:solidFill>
              </a:rPr>
              <a:t> runs:</a:t>
            </a:r>
          </a:p>
          <a:p>
            <a:pPr marL="285750" indent="-285750">
              <a:buClr>
                <a:srgbClr val="0000FF"/>
              </a:buClr>
              <a:buFont typeface="Wingdings" charset="2"/>
              <a:buChar char="q"/>
            </a:pPr>
            <a:r>
              <a:rPr lang="en-US" dirty="0">
                <a:solidFill>
                  <a:srgbClr val="322F31"/>
                </a:solidFill>
              </a:rPr>
              <a:t>A-scan to scan saturation </a:t>
            </a:r>
            <a:r>
              <a:rPr lang="en-US" dirty="0" smtClean="0">
                <a:solidFill>
                  <a:srgbClr val="322F31"/>
                </a:solidFill>
              </a:rPr>
              <a:t>scale and new channel: </a:t>
            </a:r>
            <a:r>
              <a:rPr lang="en-US" dirty="0" smtClean="0">
                <a:solidFill>
                  <a:srgbClr val="322F31"/>
                </a:solidFill>
                <a:latin typeface="Symbol" charset="2"/>
                <a:cs typeface="Symbol" charset="2"/>
              </a:rPr>
              <a:t>g</a:t>
            </a:r>
            <a:r>
              <a:rPr lang="en-US" dirty="0" smtClean="0">
                <a:solidFill>
                  <a:srgbClr val="322F31"/>
                </a:solidFill>
              </a:rPr>
              <a:t>-jet correlation </a:t>
            </a:r>
            <a:endParaRPr lang="en-US" dirty="0">
              <a:solidFill>
                <a:srgbClr val="322F31"/>
              </a:solidFill>
            </a:endParaRPr>
          </a:p>
        </p:txBody>
      </p:sp>
      <p:pic>
        <p:nvPicPr>
          <p:cNvPr id="16" name="Picture 15"/>
          <p:cNvPicPr/>
          <p:nvPr/>
        </p:nvPicPr>
        <p:blipFill>
          <a:blip r:embed="rId6">
            <a:extLst>
              <a:ext uri="{28A0092B-C50C-407E-A947-70E740481C1C}">
                <a14:useLocalDpi xmlns:a14="http://schemas.microsoft.com/office/drawing/2010/main" val="0"/>
              </a:ext>
            </a:extLst>
          </a:blip>
          <a:stretch>
            <a:fillRect/>
          </a:stretch>
        </p:blipFill>
        <p:spPr bwMode="auto">
          <a:xfrm rot="5400000">
            <a:off x="2688487" y="4469875"/>
            <a:ext cx="2348865" cy="2447925"/>
          </a:xfrm>
          <a:prstGeom prst="rect">
            <a:avLst/>
          </a:prstGeom>
          <a:ln>
            <a:noFill/>
          </a:ln>
          <a:extLst>
            <a:ext uri="{53640926-AAD7-44d8-BBD7-CCE9431645EC}">
              <a14:shadowObscured xmlns:a14="http://schemas.microsoft.com/office/drawing/2010/main"/>
            </a:ext>
          </a:extLst>
        </p:spPr>
      </p:pic>
      <p:pic>
        <p:nvPicPr>
          <p:cNvPr id="17" name="Picture 16"/>
          <p:cNvPicPr/>
          <p:nvPr/>
        </p:nvPicPr>
        <p:blipFill>
          <a:blip r:embed="rId7">
            <a:extLst>
              <a:ext uri="{28A0092B-C50C-407E-A947-70E740481C1C}">
                <a14:useLocalDpi xmlns:a14="http://schemas.microsoft.com/office/drawing/2010/main" val="0"/>
              </a:ext>
            </a:extLst>
          </a:blip>
          <a:stretch>
            <a:fillRect/>
          </a:stretch>
        </p:blipFill>
        <p:spPr bwMode="auto">
          <a:xfrm>
            <a:off x="0" y="4572000"/>
            <a:ext cx="2286000" cy="2286000"/>
          </a:xfrm>
          <a:prstGeom prst="rect">
            <a:avLst/>
          </a:prstGeom>
          <a:ln>
            <a:noFill/>
          </a:ln>
          <a:extLst>
            <a:ext uri="{53640926-AAD7-44d8-BBD7-CCE9431645EC}">
              <a14:shadowObscured xmlns:a14="http://schemas.microsoft.com/office/drawing/2010/main"/>
            </a:ext>
          </a:extLst>
        </p:spPr>
      </p:pic>
      <p:sp>
        <p:nvSpPr>
          <p:cNvPr id="19" name="TextBox 18"/>
          <p:cNvSpPr txBox="1"/>
          <p:nvPr/>
        </p:nvSpPr>
        <p:spPr>
          <a:xfrm>
            <a:off x="2825753" y="6297084"/>
            <a:ext cx="1154295" cy="246221"/>
          </a:xfrm>
          <a:prstGeom prst="rect">
            <a:avLst/>
          </a:prstGeom>
          <a:noFill/>
        </p:spPr>
        <p:txBody>
          <a:bodyPr wrap="none" rtlCol="0">
            <a:spAutoFit/>
          </a:bodyPr>
          <a:lstStyle/>
          <a:p>
            <a:r>
              <a:rPr lang="en-US" sz="1000" dirty="0">
                <a:effectLst/>
              </a:rPr>
              <a:t>0.001&lt;x&lt;0.005 </a:t>
            </a:r>
            <a:endParaRPr lang="en-US" sz="1000" dirty="0"/>
          </a:p>
        </p:txBody>
      </p:sp>
      <p:sp>
        <p:nvSpPr>
          <p:cNvPr id="20" name="TextBox 19"/>
          <p:cNvSpPr txBox="1"/>
          <p:nvPr/>
        </p:nvSpPr>
        <p:spPr>
          <a:xfrm>
            <a:off x="5238749" y="4614334"/>
            <a:ext cx="3311624" cy="2339102"/>
          </a:xfrm>
          <a:prstGeom prst="rect">
            <a:avLst/>
          </a:prstGeom>
          <a:noFill/>
        </p:spPr>
        <p:txBody>
          <a:bodyPr wrap="none" rtlCol="0">
            <a:spAutoFit/>
          </a:bodyPr>
          <a:lstStyle/>
          <a:p>
            <a:r>
              <a:rPr lang="en-US" sz="1400" dirty="0" smtClean="0">
                <a:solidFill>
                  <a:srgbClr val="0000FF"/>
                </a:solidFill>
                <a:effectLst/>
              </a:rPr>
              <a:t>Cuts:</a:t>
            </a:r>
            <a:endParaRPr lang="en-US" sz="1400" dirty="0" smtClean="0">
              <a:effectLst/>
            </a:endParaRPr>
          </a:p>
          <a:p>
            <a:r>
              <a:rPr lang="en-US" sz="1200" dirty="0" smtClean="0">
                <a:effectLst/>
              </a:rPr>
              <a:t>|</a:t>
            </a:r>
            <a:r>
              <a:rPr lang="en-US" sz="1200" dirty="0" err="1" smtClean="0">
                <a:effectLst/>
              </a:rPr>
              <a:t>ϕ</a:t>
            </a:r>
            <a:r>
              <a:rPr lang="en-US" sz="1200" baseline="-25000" dirty="0" err="1" smtClean="0">
                <a:effectLst/>
              </a:rPr>
              <a:t>γ</a:t>
            </a:r>
            <a:r>
              <a:rPr lang="en-US" sz="1200" dirty="0" err="1">
                <a:effectLst/>
              </a:rPr>
              <a:t>-</a:t>
            </a:r>
            <a:r>
              <a:rPr lang="en-US" sz="1200" dirty="0" err="1" smtClean="0">
                <a:effectLst/>
              </a:rPr>
              <a:t>ϕ</a:t>
            </a:r>
            <a:r>
              <a:rPr lang="en-US" sz="1200" baseline="-25000" dirty="0" err="1" smtClean="0">
                <a:effectLst/>
              </a:rPr>
              <a:t>jet</a:t>
            </a:r>
            <a:r>
              <a:rPr lang="en-US" sz="1200" dirty="0" smtClean="0">
                <a:effectLst/>
              </a:rPr>
              <a:t>|&gt;</a:t>
            </a:r>
            <a:r>
              <a:rPr lang="en-US" sz="1200" dirty="0">
                <a:effectLst/>
              </a:rPr>
              <a:t>2π/3 </a:t>
            </a:r>
            <a:endParaRPr lang="en-US" sz="1200" dirty="0" smtClean="0">
              <a:effectLst/>
            </a:endParaRPr>
          </a:p>
          <a:p>
            <a:r>
              <a:rPr lang="en-US" sz="1200" dirty="0" smtClean="0">
                <a:effectLst/>
              </a:rPr>
              <a:t>0.5</a:t>
            </a:r>
            <a:r>
              <a:rPr lang="en-US" sz="1200" dirty="0">
                <a:effectLst/>
              </a:rPr>
              <a:t>&lt;</a:t>
            </a:r>
            <a:r>
              <a:rPr lang="en-US" sz="1200" dirty="0" err="1" smtClean="0">
                <a:effectLst/>
              </a:rPr>
              <a:t>p</a:t>
            </a:r>
            <a:r>
              <a:rPr lang="en-US" sz="1200" baseline="-25000" dirty="0" err="1" smtClean="0">
                <a:effectLst/>
              </a:rPr>
              <a:t>T</a:t>
            </a:r>
            <a:r>
              <a:rPr lang="en-US" sz="1200" baseline="30000" dirty="0" err="1" smtClean="0">
                <a:effectLst/>
              </a:rPr>
              <a:t>γ</a:t>
            </a:r>
            <a:r>
              <a:rPr lang="en-US" sz="1200" dirty="0" smtClean="0">
                <a:effectLst/>
              </a:rPr>
              <a:t>&lt;</a:t>
            </a:r>
            <a:r>
              <a:rPr lang="en-US" sz="1200" dirty="0" err="1" smtClean="0">
                <a:effectLst/>
              </a:rPr>
              <a:t>p</a:t>
            </a:r>
            <a:r>
              <a:rPr lang="en-US" sz="1200" baseline="-25000" dirty="0" err="1" smtClean="0">
                <a:effectLst/>
              </a:rPr>
              <a:t>T</a:t>
            </a:r>
            <a:r>
              <a:rPr lang="en-US" sz="1200" baseline="30000" dirty="0" err="1" smtClean="0">
                <a:effectLst/>
              </a:rPr>
              <a:t>je</a:t>
            </a:r>
            <a:r>
              <a:rPr lang="en-US" sz="1200" dirty="0" err="1" smtClean="0">
                <a:effectLst/>
              </a:rPr>
              <a:t>t</a:t>
            </a:r>
            <a:r>
              <a:rPr lang="en-US" sz="1200" dirty="0" smtClean="0">
                <a:effectLst/>
              </a:rPr>
              <a:t>&lt;</a:t>
            </a:r>
            <a:r>
              <a:rPr lang="en-US" sz="1200" dirty="0">
                <a:effectLst/>
              </a:rPr>
              <a:t>2. </a:t>
            </a:r>
            <a:r>
              <a:rPr lang="en-US" sz="1200" dirty="0" smtClean="0">
                <a:effectLst/>
              </a:rPr>
              <a:t>2.8</a:t>
            </a:r>
            <a:r>
              <a:rPr lang="en-US" sz="1200" dirty="0">
                <a:effectLst/>
              </a:rPr>
              <a:t>&lt;</a:t>
            </a:r>
            <a:r>
              <a:rPr lang="en-US" sz="1200" dirty="0" err="1">
                <a:effectLst/>
              </a:rPr>
              <a:t>η</a:t>
            </a:r>
            <a:r>
              <a:rPr lang="en-US" sz="1200" dirty="0">
                <a:effectLst/>
              </a:rPr>
              <a:t>&lt;3.7 </a:t>
            </a:r>
            <a:endParaRPr lang="en-US" sz="1200" dirty="0" smtClean="0">
              <a:effectLst/>
            </a:endParaRPr>
          </a:p>
          <a:p>
            <a:r>
              <a:rPr lang="en-US" sz="1200" dirty="0" err="1" smtClean="0">
                <a:effectLst/>
              </a:rPr>
              <a:t>pT</a:t>
            </a:r>
            <a:r>
              <a:rPr lang="en-US" sz="1200" dirty="0">
                <a:effectLst/>
              </a:rPr>
              <a:t>&gt;4.5 (3.2) </a:t>
            </a:r>
            <a:r>
              <a:rPr lang="en-US" sz="1200" dirty="0" err="1">
                <a:effectLst/>
              </a:rPr>
              <a:t>GeV</a:t>
            </a:r>
            <a:r>
              <a:rPr lang="en-US" sz="1200" dirty="0">
                <a:effectLst/>
              </a:rPr>
              <a:t>/c in 500 (200) </a:t>
            </a:r>
            <a:r>
              <a:rPr lang="en-US" sz="1200" dirty="0" err="1">
                <a:effectLst/>
              </a:rPr>
              <a:t>GeV</a:t>
            </a:r>
            <a:r>
              <a:rPr lang="en-US" sz="1200" dirty="0">
                <a:effectLst/>
              </a:rPr>
              <a:t> </a:t>
            </a:r>
            <a:endParaRPr lang="en-US" sz="1200" dirty="0" smtClean="0">
              <a:effectLst/>
            </a:endParaRPr>
          </a:p>
          <a:p>
            <a:r>
              <a:rPr lang="en-US" sz="1200" dirty="0" smtClean="0">
                <a:effectLst/>
              </a:rPr>
              <a:t>photon isolation</a:t>
            </a:r>
          </a:p>
          <a:p>
            <a:pPr marL="171450" indent="-171450">
              <a:buFont typeface="Wingdings" charset="0"/>
              <a:buChar char="à"/>
            </a:pPr>
            <a:r>
              <a:rPr lang="en-US" sz="1200" dirty="0" smtClean="0">
                <a:effectLst/>
              </a:rPr>
              <a:t>signal</a:t>
            </a:r>
            <a:r>
              <a:rPr lang="en-US" sz="1200" dirty="0">
                <a:effectLst/>
              </a:rPr>
              <a:t>-to-background </a:t>
            </a:r>
            <a:r>
              <a:rPr lang="en-US" sz="1200" dirty="0" smtClean="0">
                <a:effectLst/>
              </a:rPr>
              <a:t>3</a:t>
            </a:r>
            <a:r>
              <a:rPr lang="en-US" sz="1200" dirty="0">
                <a:effectLst/>
              </a:rPr>
              <a:t>:</a:t>
            </a:r>
            <a:r>
              <a:rPr lang="en-US" sz="1200" dirty="0" smtClean="0">
                <a:effectLst/>
              </a:rPr>
              <a:t>1</a:t>
            </a:r>
          </a:p>
          <a:p>
            <a:r>
              <a:rPr lang="en-US" sz="1200" dirty="0" smtClean="0">
                <a:solidFill>
                  <a:srgbClr val="0000FF"/>
                </a:solidFill>
                <a:effectLst/>
              </a:rPr>
              <a:t>Statistics:</a:t>
            </a:r>
          </a:p>
          <a:p>
            <a:r>
              <a:rPr lang="en-US" sz="1200" dirty="0" smtClean="0">
                <a:effectLst/>
              </a:rPr>
              <a:t>1.2 </a:t>
            </a:r>
            <a:r>
              <a:rPr lang="en-US" sz="1200" dirty="0">
                <a:effectLst/>
              </a:rPr>
              <a:t>million with 500 pb</a:t>
            </a:r>
            <a:r>
              <a:rPr lang="en-US" sz="1200" baseline="30000" dirty="0">
                <a:effectLst/>
              </a:rPr>
              <a:t>-1</a:t>
            </a:r>
            <a:r>
              <a:rPr lang="en-US" sz="1200" dirty="0">
                <a:effectLst/>
              </a:rPr>
              <a:t> </a:t>
            </a:r>
            <a:r>
              <a:rPr lang="en-US" sz="1200" dirty="0" smtClean="0">
                <a:effectLst/>
              </a:rPr>
              <a:t>at </a:t>
            </a:r>
            <a:r>
              <a:rPr lang="en-US" sz="1200" dirty="0">
                <a:effectLst/>
              </a:rPr>
              <a:t>√s=500 </a:t>
            </a:r>
            <a:r>
              <a:rPr lang="en-US" sz="1200" dirty="0" err="1">
                <a:effectLst/>
              </a:rPr>
              <a:t>GeV</a:t>
            </a:r>
            <a:r>
              <a:rPr lang="en-US" sz="1200" dirty="0">
                <a:effectLst/>
              </a:rPr>
              <a:t>. </a:t>
            </a:r>
            <a:endParaRPr lang="en-US" sz="1200" dirty="0" smtClean="0">
              <a:effectLst/>
            </a:endParaRPr>
          </a:p>
          <a:p>
            <a:r>
              <a:rPr lang="en-US" sz="1200" dirty="0" smtClean="0">
                <a:effectLst/>
              </a:rPr>
              <a:t>100k </a:t>
            </a:r>
            <a:r>
              <a:rPr lang="en-US" sz="1200" dirty="0">
                <a:effectLst/>
              </a:rPr>
              <a:t>with 500 pb</a:t>
            </a:r>
            <a:r>
              <a:rPr lang="en-US" sz="1200" baseline="30000" dirty="0">
                <a:effectLst/>
              </a:rPr>
              <a:t>-1</a:t>
            </a:r>
            <a:r>
              <a:rPr lang="en-US" sz="1200" dirty="0">
                <a:effectLst/>
              </a:rPr>
              <a:t> (2.5pb</a:t>
            </a:r>
            <a:r>
              <a:rPr lang="en-US" sz="1200" baseline="30000" dirty="0">
                <a:effectLst/>
              </a:rPr>
              <a:t>-1</a:t>
            </a:r>
            <a:r>
              <a:rPr lang="en-US" sz="1200" dirty="0">
                <a:effectLst/>
              </a:rPr>
              <a:t>) </a:t>
            </a:r>
            <a:r>
              <a:rPr lang="en-US" sz="1200" dirty="0" err="1" smtClean="0">
                <a:effectLst/>
              </a:rPr>
              <a:t>p</a:t>
            </a:r>
            <a:r>
              <a:rPr lang="en-US" sz="1200" dirty="0" err="1">
                <a:effectLst/>
              </a:rPr>
              <a:t>+p</a:t>
            </a:r>
            <a:r>
              <a:rPr lang="en-US" sz="1200" dirty="0">
                <a:effectLst/>
              </a:rPr>
              <a:t> (</a:t>
            </a:r>
            <a:r>
              <a:rPr lang="en-US" sz="1200" dirty="0" err="1">
                <a:effectLst/>
              </a:rPr>
              <a:t>p+Au</a:t>
            </a:r>
            <a:r>
              <a:rPr lang="en-US" sz="1200" dirty="0">
                <a:effectLst/>
              </a:rPr>
              <a:t>) </a:t>
            </a:r>
            <a:endParaRPr lang="en-US" sz="1200" dirty="0" smtClean="0">
              <a:effectLst/>
            </a:endParaRPr>
          </a:p>
          <a:p>
            <a:r>
              <a:rPr lang="en-US" sz="1200" dirty="0" smtClean="0">
                <a:effectLst/>
              </a:rPr>
              <a:t>at </a:t>
            </a:r>
            <a:r>
              <a:rPr lang="en-US" sz="1200" dirty="0">
                <a:effectLst/>
              </a:rPr>
              <a:t>√</a:t>
            </a:r>
            <a:r>
              <a:rPr lang="en-US" sz="1200" dirty="0" err="1">
                <a:effectLst/>
              </a:rPr>
              <a:t>s</a:t>
            </a:r>
            <a:r>
              <a:rPr lang="en-US" sz="1200" baseline="-25000" dirty="0" err="1">
                <a:effectLst/>
              </a:rPr>
              <a:t>NN</a:t>
            </a:r>
            <a:r>
              <a:rPr lang="en-US" sz="1200" dirty="0">
                <a:effectLst/>
              </a:rPr>
              <a:t>=200 </a:t>
            </a:r>
            <a:r>
              <a:rPr lang="en-US" sz="1200" dirty="0" err="1">
                <a:effectLst/>
              </a:rPr>
              <a:t>GeV</a:t>
            </a:r>
            <a:r>
              <a:rPr lang="en-US" sz="1200" dirty="0" smtClean="0">
                <a:effectLst/>
              </a:rPr>
              <a:t>..</a:t>
            </a:r>
            <a:endParaRPr lang="en-US" sz="1200" dirty="0">
              <a:effectLst/>
            </a:endParaRPr>
          </a:p>
          <a:p>
            <a:r>
              <a:rPr lang="en-US" sz="1200" i="1" dirty="0">
                <a:effectLst/>
              </a:rPr>
              <a:t> </a:t>
            </a:r>
          </a:p>
          <a:p>
            <a:endParaRPr lang="en-US" sz="1200" dirty="0"/>
          </a:p>
        </p:txBody>
      </p:sp>
    </p:spTree>
    <p:extLst>
      <p:ext uri="{BB962C8B-B14F-4D97-AF65-F5344CB8AC3E}">
        <p14:creationId xmlns:p14="http://schemas.microsoft.com/office/powerpoint/2010/main" val="2275229421"/>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01667" cy="609600"/>
          </a:xfrm>
        </p:spPr>
        <p:txBody>
          <a:bodyPr/>
          <a:lstStyle/>
          <a:p>
            <a:r>
              <a:rPr lang="en-US" sz="2400" dirty="0" smtClean="0"/>
              <a:t>A</a:t>
            </a:r>
            <a:r>
              <a:rPr lang="en-US" sz="2400" baseline="-25000" dirty="0" smtClean="0"/>
              <a:t>N</a:t>
            </a:r>
            <a:r>
              <a:rPr lang="en-US" sz="2400" dirty="0" smtClean="0"/>
              <a:t> in </a:t>
            </a:r>
            <a:r>
              <a:rPr lang="en-US" sz="2400" cap="none" dirty="0" err="1" smtClean="0"/>
              <a:t>p↑</a:t>
            </a:r>
            <a:r>
              <a:rPr lang="en-US" sz="2400" dirty="0" err="1" smtClean="0"/>
              <a:t>A</a:t>
            </a:r>
            <a:r>
              <a:rPr lang="en-US" sz="2400" dirty="0" smtClean="0"/>
              <a:t> </a:t>
            </a:r>
            <a:r>
              <a:rPr lang="en-US" sz="2400" dirty="0" smtClean="0">
                <a:solidFill>
                  <a:schemeClr val="tx1"/>
                </a:solidFill>
              </a:rPr>
              <a:t>or</a:t>
            </a:r>
            <a:r>
              <a:rPr lang="en-US" sz="2400" dirty="0" smtClean="0"/>
              <a:t> </a:t>
            </a:r>
            <a:r>
              <a:rPr lang="en-US" sz="2400" dirty="0"/>
              <a:t>Shooting Spin Through CGC</a:t>
            </a:r>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smtClean="0"/>
              <a:t>RHIC PAC, June  2014</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36</a:t>
            </a:fld>
            <a:endParaRPr lang="en-US"/>
          </a:p>
        </p:txBody>
      </p:sp>
      <p:sp>
        <p:nvSpPr>
          <p:cNvPr id="20" name="TextBox 19"/>
          <p:cNvSpPr txBox="1"/>
          <p:nvPr/>
        </p:nvSpPr>
        <p:spPr>
          <a:xfrm>
            <a:off x="5453772" y="585260"/>
            <a:ext cx="3690228" cy="276999"/>
          </a:xfrm>
          <a:prstGeom prst="rect">
            <a:avLst/>
          </a:prstGeom>
          <a:noFill/>
        </p:spPr>
        <p:txBody>
          <a:bodyPr wrap="square" rtlCol="0">
            <a:spAutoFit/>
          </a:bodyPr>
          <a:lstStyle/>
          <a:p>
            <a:r>
              <a:rPr lang="en-US" sz="1200" dirty="0" smtClean="0"/>
              <a:t>Y. </a:t>
            </a:r>
            <a:r>
              <a:rPr lang="en-US" sz="1200" dirty="0" err="1" smtClean="0"/>
              <a:t>Kovchegov</a:t>
            </a:r>
            <a:r>
              <a:rPr lang="en-US" sz="1200" dirty="0" smtClean="0"/>
              <a:t> &amp; M.D. </a:t>
            </a:r>
            <a:r>
              <a:rPr lang="en-US" sz="1200" dirty="0" err="1" smtClean="0"/>
              <a:t>Siever</a:t>
            </a:r>
            <a:r>
              <a:rPr lang="en-US" sz="1200" dirty="0" smtClean="0"/>
              <a:t> </a:t>
            </a:r>
            <a:r>
              <a:rPr lang="en-US" sz="1200" u="sng" dirty="0" smtClean="0">
                <a:hlinkClick r:id="rId2"/>
              </a:rPr>
              <a:t>arXiv</a:t>
            </a:r>
            <a:r>
              <a:rPr lang="en-US" sz="1200" u="sng" dirty="0">
                <a:hlinkClick r:id="rId2"/>
              </a:rPr>
              <a:t>:1201.5890</a:t>
            </a:r>
            <a:r>
              <a:rPr lang="en-US" sz="1200" dirty="0" smtClean="0"/>
              <a:t>.</a:t>
            </a:r>
            <a:endParaRPr lang="en-US" sz="1200" dirty="0"/>
          </a:p>
        </p:txBody>
      </p:sp>
      <p:grpSp>
        <p:nvGrpSpPr>
          <p:cNvPr id="50" name="Group 49"/>
          <p:cNvGrpSpPr/>
          <p:nvPr/>
        </p:nvGrpSpPr>
        <p:grpSpPr>
          <a:xfrm>
            <a:off x="215557" y="708555"/>
            <a:ext cx="4964686" cy="2704350"/>
            <a:chOff x="-228929" y="708555"/>
            <a:chExt cx="4964686" cy="2704350"/>
          </a:xfrm>
        </p:grpSpPr>
        <p:grpSp>
          <p:nvGrpSpPr>
            <p:cNvPr id="24" name="Group 23"/>
            <p:cNvGrpSpPr/>
            <p:nvPr/>
          </p:nvGrpSpPr>
          <p:grpSpPr>
            <a:xfrm>
              <a:off x="-228929" y="708555"/>
              <a:ext cx="4964686" cy="2704350"/>
              <a:chOff x="-239512" y="708555"/>
              <a:chExt cx="4964686" cy="2704350"/>
            </a:xfrm>
          </p:grpSpPr>
          <p:pic>
            <p:nvPicPr>
              <p:cNvPr id="6" name="Content Placeholder 3" descr="ANrad.eps"/>
              <p:cNvPicPr>
                <a:picLocks noChangeAspect="1"/>
              </p:cNvPicPr>
              <p:nvPr/>
            </p:nvPicPr>
            <p:blipFill>
              <a:blip r:embed="rId3">
                <a:extLst>
                  <a:ext uri="{28A0092B-C50C-407E-A947-70E740481C1C}">
                    <a14:useLocalDpi xmlns:a14="http://schemas.microsoft.com/office/drawing/2010/main" val="0"/>
                  </a:ext>
                </a:extLst>
              </a:blip>
              <a:srcRect l="-6065" r="-6065"/>
              <a:stretch>
                <a:fillRect/>
              </a:stretch>
            </p:blipFill>
            <p:spPr>
              <a:xfrm>
                <a:off x="-239512" y="708555"/>
                <a:ext cx="4917345" cy="2704350"/>
              </a:xfrm>
              <a:prstGeom prst="rect">
                <a:avLst/>
              </a:prstGeom>
            </p:spPr>
          </p:pic>
          <p:cxnSp>
            <p:nvCxnSpPr>
              <p:cNvPr id="11" name="Straight Arrow Connector 10"/>
              <p:cNvCxnSpPr/>
              <p:nvPr/>
            </p:nvCxnSpPr>
            <p:spPr bwMode="auto">
              <a:xfrm flipV="1">
                <a:off x="1274234" y="2465916"/>
                <a:ext cx="419099" cy="20531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2" name="TextBox 11"/>
              <p:cNvSpPr txBox="1"/>
              <p:nvPr/>
            </p:nvSpPr>
            <p:spPr>
              <a:xfrm>
                <a:off x="1591730" y="2216152"/>
                <a:ext cx="1011615" cy="338554"/>
              </a:xfrm>
              <a:prstGeom prst="rect">
                <a:avLst/>
              </a:prstGeom>
              <a:noFill/>
            </p:spPr>
            <p:txBody>
              <a:bodyPr wrap="none" rtlCol="0">
                <a:spAutoFit/>
              </a:bodyPr>
              <a:lstStyle/>
              <a:p>
                <a:r>
                  <a:rPr lang="en-US" sz="1600" dirty="0" smtClean="0"/>
                  <a:t>r=1.4fm</a:t>
                </a:r>
                <a:endParaRPr lang="en-US" sz="1600" dirty="0"/>
              </a:p>
            </p:txBody>
          </p:sp>
          <p:cxnSp>
            <p:nvCxnSpPr>
              <p:cNvPr id="14" name="Straight Arrow Connector 13"/>
              <p:cNvCxnSpPr/>
              <p:nvPr/>
            </p:nvCxnSpPr>
            <p:spPr bwMode="auto">
              <a:xfrm flipV="1">
                <a:off x="1511301" y="2772834"/>
                <a:ext cx="838199" cy="32596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5" name="TextBox 14"/>
              <p:cNvSpPr txBox="1"/>
              <p:nvPr/>
            </p:nvSpPr>
            <p:spPr>
              <a:xfrm>
                <a:off x="2273297" y="2516720"/>
                <a:ext cx="797414" cy="338554"/>
              </a:xfrm>
              <a:prstGeom prst="rect">
                <a:avLst/>
              </a:prstGeom>
              <a:noFill/>
            </p:spPr>
            <p:txBody>
              <a:bodyPr wrap="none" rtlCol="0">
                <a:spAutoFit/>
              </a:bodyPr>
              <a:lstStyle/>
              <a:p>
                <a:r>
                  <a:rPr lang="en-US" sz="1600" dirty="0" smtClean="0"/>
                  <a:t>r=2fm</a:t>
                </a:r>
                <a:endParaRPr lang="en-US" sz="1600" dirty="0"/>
              </a:p>
            </p:txBody>
          </p:sp>
          <p:sp>
            <p:nvSpPr>
              <p:cNvPr id="17" name="TextBox 16"/>
              <p:cNvSpPr txBox="1"/>
              <p:nvPr/>
            </p:nvSpPr>
            <p:spPr>
              <a:xfrm>
                <a:off x="485775" y="751417"/>
                <a:ext cx="4239399" cy="307777"/>
              </a:xfrm>
              <a:prstGeom prst="rect">
                <a:avLst/>
              </a:prstGeom>
              <a:noFill/>
            </p:spPr>
            <p:txBody>
              <a:bodyPr wrap="none" rtlCol="0">
                <a:spAutoFit/>
              </a:bodyPr>
              <a:lstStyle/>
              <a:p>
                <a:r>
                  <a:rPr lang="en-US" sz="1400" dirty="0"/>
                  <a:t>strong suppression of </a:t>
                </a:r>
                <a:r>
                  <a:rPr lang="en-US" sz="1400" dirty="0" err="1"/>
                  <a:t>odderon</a:t>
                </a:r>
                <a:r>
                  <a:rPr lang="en-US" sz="1400" dirty="0"/>
                  <a:t> STSA </a:t>
                </a:r>
                <a:r>
                  <a:rPr lang="en-US" sz="1400" dirty="0" smtClean="0"/>
                  <a:t>in </a:t>
                </a:r>
                <a:r>
                  <a:rPr lang="en-US" sz="1400" dirty="0"/>
                  <a:t>nuclei.</a:t>
                </a:r>
              </a:p>
            </p:txBody>
          </p:sp>
        </p:grpSp>
        <p:cxnSp>
          <p:nvCxnSpPr>
            <p:cNvPr id="21" name="Straight Arrow Connector 20"/>
            <p:cNvCxnSpPr/>
            <p:nvPr/>
          </p:nvCxnSpPr>
          <p:spPr bwMode="auto">
            <a:xfrm flipV="1">
              <a:off x="1284817" y="1676401"/>
              <a:ext cx="285750" cy="20108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2" name="TextBox 21"/>
            <p:cNvSpPr txBox="1"/>
            <p:nvPr/>
          </p:nvSpPr>
          <p:spPr>
            <a:xfrm>
              <a:off x="1475317" y="1422404"/>
              <a:ext cx="797414" cy="338554"/>
            </a:xfrm>
            <a:prstGeom prst="rect">
              <a:avLst/>
            </a:prstGeom>
            <a:noFill/>
          </p:spPr>
          <p:txBody>
            <a:bodyPr wrap="none" rtlCol="0">
              <a:spAutoFit/>
            </a:bodyPr>
            <a:lstStyle/>
            <a:p>
              <a:r>
                <a:rPr lang="en-US" sz="1600" dirty="0" smtClean="0"/>
                <a:t>r=1fm</a:t>
              </a:r>
              <a:endParaRPr lang="en-US" sz="1600" dirty="0"/>
            </a:p>
          </p:txBody>
        </p:sp>
      </p:grpSp>
      <p:sp>
        <p:nvSpPr>
          <p:cNvPr id="23" name="TextBox 22"/>
          <p:cNvSpPr txBox="1"/>
          <p:nvPr/>
        </p:nvSpPr>
        <p:spPr>
          <a:xfrm>
            <a:off x="7747000" y="836083"/>
            <a:ext cx="1223412" cy="369332"/>
          </a:xfrm>
          <a:prstGeom prst="rect">
            <a:avLst/>
          </a:prstGeom>
          <a:noFill/>
        </p:spPr>
        <p:txBody>
          <a:bodyPr wrap="none" rtlCol="0">
            <a:spAutoFit/>
          </a:bodyPr>
          <a:lstStyle/>
          <a:p>
            <a:r>
              <a:rPr lang="en-US" dirty="0" smtClean="0">
                <a:solidFill>
                  <a:srgbClr val="0000FF"/>
                </a:solidFill>
              </a:rPr>
              <a:t>Q</a:t>
            </a:r>
            <a:r>
              <a:rPr lang="en-US" baseline="-25000" dirty="0" smtClean="0">
                <a:solidFill>
                  <a:srgbClr val="0000FF"/>
                </a:solidFill>
              </a:rPr>
              <a:t>s</a:t>
            </a:r>
            <a:r>
              <a:rPr lang="en-US" dirty="0" smtClean="0">
                <a:solidFill>
                  <a:srgbClr val="0000FF"/>
                </a:solidFill>
              </a:rPr>
              <a:t>=1GeV</a:t>
            </a:r>
            <a:endParaRPr lang="en-US" dirty="0">
              <a:solidFill>
                <a:srgbClr val="0000FF"/>
              </a:solidFill>
            </a:endParaRPr>
          </a:p>
        </p:txBody>
      </p:sp>
      <p:sp>
        <p:nvSpPr>
          <p:cNvPr id="51" name="TextBox 50"/>
          <p:cNvSpPr txBox="1"/>
          <p:nvPr/>
        </p:nvSpPr>
        <p:spPr>
          <a:xfrm>
            <a:off x="4508504" y="1227676"/>
            <a:ext cx="4389468" cy="1754327"/>
          </a:xfrm>
          <a:prstGeom prst="rect">
            <a:avLst/>
          </a:prstGeom>
          <a:noFill/>
        </p:spPr>
        <p:txBody>
          <a:bodyPr wrap="none" rtlCol="0">
            <a:spAutoFit/>
          </a:bodyPr>
          <a:lstStyle/>
          <a:p>
            <a:pPr marL="285750" indent="-285750">
              <a:buClr>
                <a:srgbClr val="0000FF"/>
              </a:buClr>
              <a:buFont typeface="Wingdings" charset="2"/>
              <a:buChar char="q"/>
            </a:pPr>
            <a:r>
              <a:rPr lang="en-US" dirty="0" smtClean="0"/>
              <a:t>Very unique RHIC possibility </a:t>
            </a:r>
            <a:r>
              <a:rPr lang="en-US" dirty="0" err="1" smtClean="0"/>
              <a:t>p↑A</a:t>
            </a:r>
            <a:endParaRPr lang="en-US" dirty="0" smtClean="0"/>
          </a:p>
          <a:p>
            <a:pPr marL="285750" indent="-285750">
              <a:buClr>
                <a:srgbClr val="0000FF"/>
              </a:buClr>
              <a:buFont typeface="Wingdings" charset="2"/>
              <a:buChar char="q"/>
            </a:pPr>
            <a:r>
              <a:rPr lang="en-US" dirty="0" smtClean="0"/>
              <a:t>Synergy between CGC based</a:t>
            </a:r>
          </a:p>
          <a:p>
            <a:pPr>
              <a:buClr>
                <a:srgbClr val="0000FF"/>
              </a:buClr>
            </a:pPr>
            <a:r>
              <a:rPr lang="en-US" dirty="0"/>
              <a:t> </a:t>
            </a:r>
            <a:r>
              <a:rPr lang="en-US" dirty="0" smtClean="0"/>
              <a:t>  theory and transverse spin physics</a:t>
            </a:r>
          </a:p>
          <a:p>
            <a:pPr marL="285750" indent="-285750">
              <a:buClr>
                <a:srgbClr val="0000FF"/>
              </a:buClr>
              <a:buFont typeface="Wingdings" charset="2"/>
              <a:buChar char="q"/>
            </a:pPr>
            <a:r>
              <a:rPr lang="en-US" dirty="0" smtClean="0"/>
              <a:t>A</a:t>
            </a:r>
            <a:r>
              <a:rPr lang="en-US" baseline="-25000" dirty="0" smtClean="0"/>
              <a:t>N</a:t>
            </a:r>
            <a:r>
              <a:rPr lang="en-US" dirty="0" smtClean="0"/>
              <a:t>(direct photon) = 0</a:t>
            </a:r>
          </a:p>
          <a:p>
            <a:pPr marL="285750" indent="-285750">
              <a:buClr>
                <a:srgbClr val="0000FF"/>
              </a:buClr>
              <a:buFont typeface="Wingdings" charset="2"/>
              <a:buChar char="q"/>
            </a:pPr>
            <a:r>
              <a:rPr lang="en-US" dirty="0"/>
              <a:t>The asymmetry is larger for </a:t>
            </a:r>
            <a:endParaRPr lang="en-US" dirty="0" smtClean="0"/>
          </a:p>
          <a:p>
            <a:pPr>
              <a:buClr>
                <a:srgbClr val="0000FF"/>
              </a:buClr>
            </a:pPr>
            <a:r>
              <a:rPr lang="en-US" dirty="0"/>
              <a:t> </a:t>
            </a:r>
            <a:r>
              <a:rPr lang="en-US" dirty="0" smtClean="0"/>
              <a:t>  peripheral </a:t>
            </a:r>
            <a:r>
              <a:rPr lang="en-US" dirty="0"/>
              <a:t>collisions</a:t>
            </a:r>
          </a:p>
        </p:txBody>
      </p:sp>
      <p:sp>
        <p:nvSpPr>
          <p:cNvPr id="7" name="TextBox 6"/>
          <p:cNvSpPr txBox="1"/>
          <p:nvPr/>
        </p:nvSpPr>
        <p:spPr>
          <a:xfrm>
            <a:off x="4402666" y="3958166"/>
            <a:ext cx="4499136" cy="1200329"/>
          </a:xfrm>
          <a:prstGeom prst="rect">
            <a:avLst/>
          </a:prstGeom>
          <a:noFill/>
        </p:spPr>
        <p:txBody>
          <a:bodyPr wrap="none" rtlCol="0">
            <a:spAutoFit/>
          </a:bodyPr>
          <a:lstStyle/>
          <a:p>
            <a:r>
              <a:rPr lang="en-US" dirty="0" smtClean="0">
                <a:solidFill>
                  <a:srgbClr val="0000FF"/>
                </a:solidFill>
              </a:rPr>
              <a:t>STAR: projection for upcoming </a:t>
            </a:r>
            <a:r>
              <a:rPr lang="en-US" dirty="0" err="1" smtClean="0">
                <a:solidFill>
                  <a:srgbClr val="0000FF"/>
                </a:solidFill>
              </a:rPr>
              <a:t>pA</a:t>
            </a:r>
            <a:r>
              <a:rPr lang="en-US" dirty="0" smtClean="0">
                <a:solidFill>
                  <a:srgbClr val="0000FF"/>
                </a:solidFill>
              </a:rPr>
              <a:t> run</a:t>
            </a:r>
          </a:p>
          <a:p>
            <a:r>
              <a:rPr lang="en-US" dirty="0" smtClean="0"/>
              <a:t>Curves: </a:t>
            </a:r>
            <a:r>
              <a:rPr lang="en-US" dirty="0" err="1" smtClean="0"/>
              <a:t>Feng</a:t>
            </a:r>
            <a:r>
              <a:rPr lang="en-US" dirty="0" smtClean="0"/>
              <a:t> &amp; </a:t>
            </a:r>
            <a:r>
              <a:rPr lang="en-US" dirty="0"/>
              <a:t>Kang </a:t>
            </a:r>
            <a:r>
              <a:rPr lang="en-US" dirty="0" smtClean="0"/>
              <a:t>arXiv:1106.1375</a:t>
            </a:r>
          </a:p>
          <a:p>
            <a:r>
              <a:rPr lang="en-US" dirty="0" smtClean="0"/>
              <a:t>solid: </a:t>
            </a:r>
            <a:r>
              <a:rPr lang="en-US" dirty="0" err="1" smtClean="0"/>
              <a:t>Q</a:t>
            </a:r>
            <a:r>
              <a:rPr lang="en-US" baseline="-25000" dirty="0" err="1" smtClean="0"/>
              <a:t>s</a:t>
            </a:r>
            <a:r>
              <a:rPr lang="en-US" baseline="30000" dirty="0" err="1" smtClean="0"/>
              <a:t>p</a:t>
            </a:r>
            <a:r>
              <a:rPr lang="en-US" dirty="0" smtClean="0"/>
              <a:t> = 1 </a:t>
            </a:r>
            <a:r>
              <a:rPr lang="en-US" dirty="0" err="1" smtClean="0"/>
              <a:t>GeV</a:t>
            </a:r>
            <a:endParaRPr lang="en-US" dirty="0" smtClean="0"/>
          </a:p>
          <a:p>
            <a:r>
              <a:rPr lang="en-US" dirty="0" smtClean="0"/>
              <a:t>dashed: </a:t>
            </a:r>
            <a:r>
              <a:rPr lang="en-US" dirty="0" err="1"/>
              <a:t>Q</a:t>
            </a:r>
            <a:r>
              <a:rPr lang="en-US" baseline="-25000" dirty="0" err="1"/>
              <a:t>s</a:t>
            </a:r>
            <a:r>
              <a:rPr lang="en-US" baseline="30000" dirty="0" err="1"/>
              <a:t>p</a:t>
            </a:r>
            <a:r>
              <a:rPr lang="en-US" dirty="0"/>
              <a:t> = </a:t>
            </a:r>
            <a:r>
              <a:rPr lang="en-US" dirty="0" smtClean="0"/>
              <a:t>0.5 </a:t>
            </a:r>
            <a:r>
              <a:rPr lang="en-US" dirty="0" err="1" smtClean="0"/>
              <a:t>GeV</a:t>
            </a:r>
            <a:endParaRPr lang="en-US" dirty="0" smtClean="0"/>
          </a:p>
        </p:txBody>
      </p:sp>
      <p:grpSp>
        <p:nvGrpSpPr>
          <p:cNvPr id="13" name="Group 12"/>
          <p:cNvGrpSpPr/>
          <p:nvPr/>
        </p:nvGrpSpPr>
        <p:grpSpPr>
          <a:xfrm>
            <a:off x="368830" y="3735330"/>
            <a:ext cx="4043680" cy="2397760"/>
            <a:chOff x="368830" y="3735330"/>
            <a:chExt cx="4043680" cy="2397760"/>
          </a:xfrm>
        </p:grpSpPr>
        <p:pic>
          <p:nvPicPr>
            <p:cNvPr id="42" name="Picture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830" y="3735330"/>
              <a:ext cx="4043680" cy="2397760"/>
            </a:xfrm>
            <a:prstGeom prst="rect">
              <a:avLst/>
            </a:prstGeom>
          </p:spPr>
        </p:pic>
        <p:sp>
          <p:nvSpPr>
            <p:cNvPr id="8" name="TextBox 7"/>
            <p:cNvSpPr txBox="1"/>
            <p:nvPr/>
          </p:nvSpPr>
          <p:spPr>
            <a:xfrm>
              <a:off x="3646551" y="4064001"/>
              <a:ext cx="405279" cy="369332"/>
            </a:xfrm>
            <a:prstGeom prst="rect">
              <a:avLst/>
            </a:prstGeom>
            <a:noFill/>
          </p:spPr>
          <p:txBody>
            <a:bodyPr wrap="none" rtlCol="0">
              <a:spAutoFit/>
            </a:bodyPr>
            <a:lstStyle/>
            <a:p>
              <a:r>
                <a:rPr lang="en-US" dirty="0" smtClean="0">
                  <a:latin typeface="Symbol" charset="2"/>
                  <a:cs typeface="Symbol" charset="2"/>
                </a:rPr>
                <a:t>p</a:t>
              </a:r>
              <a:r>
                <a:rPr lang="en-US" baseline="30000" dirty="0" smtClean="0"/>
                <a:t>0</a:t>
              </a:r>
              <a:endParaRPr lang="en-US" baseline="30000" dirty="0"/>
            </a:p>
          </p:txBody>
        </p:sp>
      </p:grpSp>
      <p:sp>
        <p:nvSpPr>
          <p:cNvPr id="25" name="AutoShape 49"/>
          <p:cNvSpPr>
            <a:spLocks noChangeArrowheads="1"/>
          </p:cNvSpPr>
          <p:nvPr/>
        </p:nvSpPr>
        <p:spPr bwMode="auto">
          <a:xfrm>
            <a:off x="4525599" y="5552442"/>
            <a:ext cx="949325" cy="348570"/>
          </a:xfrm>
          <a:prstGeom prst="curvedRightArrow">
            <a:avLst>
              <a:gd name="adj1" fmla="val 24848"/>
              <a:gd name="adj2" fmla="val 49697"/>
              <a:gd name="adj3" fmla="val 33333"/>
            </a:avLst>
          </a:prstGeom>
          <a:gradFill flip="none" rotWithShape="1">
            <a:gsLst>
              <a:gs pos="0">
                <a:srgbClr val="0000FF"/>
              </a:gs>
              <a:gs pos="100000">
                <a:srgbClr val="FFFFFF"/>
              </a:gs>
            </a:gsLst>
            <a:lin ang="0" scaled="1"/>
            <a:tileRect/>
          </a:gradFill>
          <a:ln w="9525">
            <a:solidFill>
              <a:schemeClr val="tx1"/>
            </a:solidFill>
            <a:miter lim="800000"/>
            <a:headEnd/>
            <a:tailEnd/>
          </a:ln>
          <a:effectLst/>
        </p:spPr>
        <p:txBody>
          <a:bodyPr wrap="none" anchor="ctr"/>
          <a:lstStyle/>
          <a:p>
            <a:pPr>
              <a:defRPr/>
            </a:pPr>
            <a:endParaRPr lang="en-US" dirty="0" smtClean="0">
              <a:effectLst>
                <a:outerShdw blurRad="38100" dist="38100" dir="2700000" algn="tl">
                  <a:srgbClr val="000000">
                    <a:alpha val="43137"/>
                  </a:srgbClr>
                </a:outerShdw>
              </a:effectLst>
              <a:latin typeface="Comic Sans MS" charset="0"/>
            </a:endParaRPr>
          </a:p>
        </p:txBody>
      </p:sp>
      <p:sp>
        <p:nvSpPr>
          <p:cNvPr id="9" name="TextBox 8"/>
          <p:cNvSpPr txBox="1"/>
          <p:nvPr/>
        </p:nvSpPr>
        <p:spPr>
          <a:xfrm>
            <a:off x="5503333" y="5513917"/>
            <a:ext cx="3562732" cy="646331"/>
          </a:xfrm>
          <a:prstGeom prst="rect">
            <a:avLst/>
          </a:prstGeom>
          <a:noFill/>
        </p:spPr>
        <p:txBody>
          <a:bodyPr wrap="none" rtlCol="0">
            <a:spAutoFit/>
          </a:bodyPr>
          <a:lstStyle/>
          <a:p>
            <a:r>
              <a:rPr lang="en-US" dirty="0" smtClean="0"/>
              <a:t>first measurement </a:t>
            </a:r>
            <a:r>
              <a:rPr lang="en-US" dirty="0" err="1" smtClean="0"/>
              <a:t>p+Au</a:t>
            </a:r>
            <a:r>
              <a:rPr lang="en-US" dirty="0" smtClean="0"/>
              <a:t> 2015</a:t>
            </a:r>
          </a:p>
          <a:p>
            <a:r>
              <a:rPr lang="en-US" dirty="0" smtClean="0"/>
              <a:t>A-scan 2020+</a:t>
            </a:r>
            <a:endParaRPr lang="en-US" dirty="0"/>
          </a:p>
        </p:txBody>
      </p:sp>
    </p:spTree>
    <p:extLst>
      <p:ext uri="{BB962C8B-B14F-4D97-AF65-F5344CB8AC3E}">
        <p14:creationId xmlns:p14="http://schemas.microsoft.com/office/powerpoint/2010/main" val="1662740928"/>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5" grpId="0" animBg="1"/>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Loss in cold nuclear matter</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smtClean="0"/>
              <a:t>RHIC PAC, June  2014</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37</a:t>
            </a:fld>
            <a:endParaRPr lang="en-US"/>
          </a:p>
        </p:txBody>
      </p:sp>
      <p:pic>
        <p:nvPicPr>
          <p:cNvPr id="6" name="Picture 5" descr="pT_JPSi_pp200_v2.png"/>
          <p:cNvPicPr/>
          <p:nvPr/>
        </p:nvPicPr>
        <p:blipFill>
          <a:blip r:embed="rId2"/>
          <a:stretch>
            <a:fillRect/>
          </a:stretch>
        </p:blipFill>
        <p:spPr>
          <a:xfrm>
            <a:off x="3319779" y="2305040"/>
            <a:ext cx="2885440" cy="2266950"/>
          </a:xfrm>
          <a:prstGeom prst="rect">
            <a:avLst/>
          </a:prstGeom>
        </p:spPr>
      </p:pic>
      <p:pic>
        <p:nvPicPr>
          <p:cNvPr id="7" name="Picture 6" descr="pp200_InvMass_whadronBG.png"/>
          <p:cNvPicPr/>
          <p:nvPr/>
        </p:nvPicPr>
        <p:blipFill>
          <a:blip r:embed="rId3"/>
          <a:stretch>
            <a:fillRect/>
          </a:stretch>
        </p:blipFill>
        <p:spPr>
          <a:xfrm>
            <a:off x="224048" y="2314565"/>
            <a:ext cx="2769235" cy="2257425"/>
          </a:xfrm>
          <a:prstGeom prst="rect">
            <a:avLst/>
          </a:prstGeom>
        </p:spPr>
      </p:pic>
      <p:pic>
        <p:nvPicPr>
          <p:cNvPr id="9" name="Picture 8"/>
          <p:cNvPicPr/>
          <p:nvPr/>
        </p:nvPicPr>
        <p:blipFill>
          <a:blip r:embed="rId4"/>
          <a:srcRect/>
          <a:stretch>
            <a:fillRect/>
          </a:stretch>
        </p:blipFill>
        <p:spPr bwMode="auto">
          <a:xfrm>
            <a:off x="74083" y="4762500"/>
            <a:ext cx="2557780" cy="2095500"/>
          </a:xfrm>
          <a:prstGeom prst="rect">
            <a:avLst/>
          </a:prstGeom>
          <a:noFill/>
          <a:ln w="9525">
            <a:noFill/>
            <a:miter lim="800000"/>
            <a:headEnd/>
            <a:tailEnd/>
          </a:ln>
        </p:spPr>
      </p:pic>
      <p:pic>
        <p:nvPicPr>
          <p:cNvPr id="10" name="Picture 9"/>
          <p:cNvPicPr/>
          <p:nvPr/>
        </p:nvPicPr>
        <p:blipFill>
          <a:blip r:embed="rId5"/>
          <a:srcRect/>
          <a:stretch>
            <a:fillRect/>
          </a:stretch>
        </p:blipFill>
        <p:spPr bwMode="auto">
          <a:xfrm>
            <a:off x="2501791" y="4809490"/>
            <a:ext cx="2912745" cy="2048510"/>
          </a:xfrm>
          <a:prstGeom prst="rect">
            <a:avLst/>
          </a:prstGeom>
          <a:noFill/>
          <a:ln w="9525">
            <a:noFill/>
            <a:miter lim="800000"/>
            <a:headEnd/>
            <a:tailEnd/>
          </a:ln>
        </p:spPr>
      </p:pic>
      <p:sp>
        <p:nvSpPr>
          <p:cNvPr id="11" name="TextBox 10"/>
          <p:cNvSpPr txBox="1"/>
          <p:nvPr/>
        </p:nvSpPr>
        <p:spPr>
          <a:xfrm>
            <a:off x="42339" y="656170"/>
            <a:ext cx="5775940" cy="1600438"/>
          </a:xfrm>
          <a:prstGeom prst="rect">
            <a:avLst/>
          </a:prstGeom>
          <a:noFill/>
        </p:spPr>
        <p:txBody>
          <a:bodyPr wrap="none" rtlCol="0">
            <a:spAutoFit/>
          </a:bodyPr>
          <a:lstStyle/>
          <a:p>
            <a:r>
              <a:rPr lang="en-US" dirty="0" err="1" smtClean="0">
                <a:solidFill>
                  <a:srgbClr val="0000FF"/>
                </a:solidFill>
              </a:rPr>
              <a:t>R</a:t>
            </a:r>
            <a:r>
              <a:rPr lang="en-US" baseline="-25000" dirty="0" err="1" smtClean="0">
                <a:solidFill>
                  <a:srgbClr val="0000FF"/>
                </a:solidFill>
              </a:rPr>
              <a:t>pA</a:t>
            </a:r>
            <a:r>
              <a:rPr lang="en-US" dirty="0" smtClean="0">
                <a:solidFill>
                  <a:srgbClr val="0000FF"/>
                </a:solidFill>
              </a:rPr>
              <a:t> of J/</a:t>
            </a:r>
            <a:r>
              <a:rPr lang="en-US" dirty="0" err="1" smtClean="0">
                <a:solidFill>
                  <a:srgbClr val="0000FF"/>
                </a:solidFill>
              </a:rPr>
              <a:t>Ψ</a:t>
            </a:r>
            <a:r>
              <a:rPr lang="en-US" dirty="0" smtClean="0">
                <a:solidFill>
                  <a:srgbClr val="0000FF"/>
                </a:solidFill>
              </a:rPr>
              <a:t> as function of </a:t>
            </a:r>
            <a:r>
              <a:rPr lang="en-US" dirty="0" smtClean="0">
                <a:solidFill>
                  <a:srgbClr val="0000FF"/>
                </a:solidFill>
                <a:latin typeface="Symbol" charset="2"/>
                <a:cs typeface="Symbol" charset="2"/>
              </a:rPr>
              <a:t>h</a:t>
            </a:r>
            <a:r>
              <a:rPr lang="en-US" dirty="0" smtClean="0">
                <a:solidFill>
                  <a:srgbClr val="0000FF"/>
                </a:solidFill>
                <a:latin typeface="Comic Sans MS"/>
                <a:cs typeface="Comic Sans MS"/>
              </a:rPr>
              <a:t> sensitive to:</a:t>
            </a:r>
          </a:p>
          <a:p>
            <a:pPr marL="285750" indent="-285750">
              <a:buClr>
                <a:srgbClr val="0000FF"/>
              </a:buClr>
              <a:buFont typeface="Wingdings" charset="2"/>
              <a:buChar char="q"/>
            </a:pPr>
            <a:r>
              <a:rPr lang="en-US" sz="1600" dirty="0" smtClean="0">
                <a:latin typeface="Comic Sans MS"/>
                <a:cs typeface="Comic Sans MS"/>
              </a:rPr>
              <a:t>initial conditions (</a:t>
            </a:r>
            <a:r>
              <a:rPr lang="en-US" sz="1600" dirty="0" err="1" smtClean="0">
                <a:latin typeface="Comic Sans MS"/>
                <a:cs typeface="Comic Sans MS"/>
              </a:rPr>
              <a:t>nPDF</a:t>
            </a:r>
            <a:r>
              <a:rPr lang="en-US" sz="1600" dirty="0" smtClean="0">
                <a:latin typeface="Comic Sans MS"/>
                <a:cs typeface="Comic Sans MS"/>
              </a:rPr>
              <a:t>, saturation)</a:t>
            </a:r>
          </a:p>
          <a:p>
            <a:pPr marL="285750" indent="-285750">
              <a:buClr>
                <a:srgbClr val="0000FF"/>
              </a:buClr>
              <a:buFont typeface="Wingdings" charset="2"/>
              <a:buChar char="q"/>
            </a:pPr>
            <a:r>
              <a:rPr lang="en-US" sz="1600" dirty="0" smtClean="0">
                <a:latin typeface="Comic Sans MS"/>
                <a:cs typeface="Comic Sans MS"/>
              </a:rPr>
              <a:t>energy loss mechanism</a:t>
            </a:r>
          </a:p>
          <a:p>
            <a:pPr marL="285750" indent="-285750">
              <a:buClr>
                <a:srgbClr val="0000FF"/>
              </a:buClr>
              <a:buFont typeface="Wingdings" charset="0"/>
              <a:buChar char="à"/>
            </a:pPr>
            <a:r>
              <a:rPr lang="en-US" sz="1600" dirty="0" smtClean="0">
                <a:latin typeface="Comic Sans MS"/>
                <a:cs typeface="Comic Sans MS"/>
                <a:sym typeface="Wingdings"/>
              </a:rPr>
              <a:t>2020+: FCS + FTS provide new detector capabilities</a:t>
            </a:r>
          </a:p>
          <a:p>
            <a:pPr>
              <a:buClr>
                <a:srgbClr val="0000FF"/>
              </a:buClr>
            </a:pPr>
            <a:r>
              <a:rPr lang="en-US" sz="1600" dirty="0">
                <a:latin typeface="Comic Sans MS"/>
                <a:cs typeface="Comic Sans MS"/>
                <a:sym typeface="Wingdings"/>
              </a:rPr>
              <a:t> </a:t>
            </a:r>
            <a:r>
              <a:rPr lang="en-US" sz="1600" dirty="0" smtClean="0">
                <a:latin typeface="Comic Sans MS"/>
                <a:cs typeface="Comic Sans MS"/>
                <a:sym typeface="Wingdings"/>
              </a:rPr>
              <a:t>  to measure </a:t>
            </a:r>
            <a:r>
              <a:rPr lang="en-US" sz="1600" dirty="0"/>
              <a:t>J/</a:t>
            </a:r>
            <a:r>
              <a:rPr lang="en-US" sz="1600" dirty="0" err="1" smtClean="0"/>
              <a:t>Ψ</a:t>
            </a:r>
            <a:r>
              <a:rPr lang="en-US" sz="1600" dirty="0" smtClean="0"/>
              <a:t> at 2.5 &lt; </a:t>
            </a:r>
            <a:r>
              <a:rPr lang="en-US" sz="1600" dirty="0" smtClean="0">
                <a:latin typeface="Symbol" charset="2"/>
                <a:cs typeface="Symbol" charset="2"/>
              </a:rPr>
              <a:t>h</a:t>
            </a:r>
            <a:r>
              <a:rPr lang="en-US" sz="1600" dirty="0" smtClean="0"/>
              <a:t> &lt; 4.0 </a:t>
            </a:r>
          </a:p>
          <a:p>
            <a:pPr>
              <a:buClr>
                <a:srgbClr val="0000FF"/>
              </a:buClr>
            </a:pPr>
            <a:r>
              <a:rPr lang="en-US" sz="1600" dirty="0" smtClean="0">
                <a:solidFill>
                  <a:srgbClr val="0000FF"/>
                </a:solidFill>
                <a:latin typeface="Comic Sans MS"/>
                <a:cs typeface="Comic Sans MS"/>
                <a:sym typeface="Wingdings"/>
              </a:rPr>
              <a:t></a:t>
            </a:r>
            <a:r>
              <a:rPr lang="en-US" sz="1600" dirty="0" smtClean="0">
                <a:latin typeface="Comic Sans MS"/>
                <a:cs typeface="Comic Sans MS"/>
                <a:sym typeface="Wingdings"/>
              </a:rPr>
              <a:t> clean </a:t>
            </a:r>
            <a:r>
              <a:rPr lang="en-US" sz="1600" dirty="0"/>
              <a:t>J/</a:t>
            </a:r>
            <a:r>
              <a:rPr lang="en-US" sz="1600" dirty="0" err="1" smtClean="0"/>
              <a:t>Ψ</a:t>
            </a:r>
            <a:r>
              <a:rPr lang="en-US" sz="1600" dirty="0" smtClean="0"/>
              <a:t> signal &amp; good stat till 5 </a:t>
            </a:r>
            <a:r>
              <a:rPr lang="en-US" sz="1600" dirty="0" err="1" smtClean="0"/>
              <a:t>GeV</a:t>
            </a:r>
            <a:endParaRPr lang="en-US" sz="1600" dirty="0" smtClean="0">
              <a:latin typeface="Comic Sans MS"/>
              <a:cs typeface="Comic Sans MS"/>
            </a:endParaRPr>
          </a:p>
        </p:txBody>
      </p:sp>
      <p:grpSp>
        <p:nvGrpSpPr>
          <p:cNvPr id="13" name="Group 12"/>
          <p:cNvGrpSpPr/>
          <p:nvPr/>
        </p:nvGrpSpPr>
        <p:grpSpPr>
          <a:xfrm>
            <a:off x="5630333" y="4571999"/>
            <a:ext cx="2624667" cy="2169585"/>
            <a:chOff x="5556250" y="1915583"/>
            <a:chExt cx="2624667" cy="2169585"/>
          </a:xfrm>
        </p:grpSpPr>
        <p:pic>
          <p:nvPicPr>
            <p:cNvPr id="8" name="Picture 7"/>
            <p:cNvPicPr/>
            <p:nvPr/>
          </p:nvPicPr>
          <p:blipFill>
            <a:blip r:embed="rId6"/>
            <a:srcRect/>
            <a:stretch>
              <a:fillRect/>
            </a:stretch>
          </p:blipFill>
          <p:spPr bwMode="auto">
            <a:xfrm>
              <a:off x="5556250" y="2094336"/>
              <a:ext cx="2624667" cy="1990832"/>
            </a:xfrm>
            <a:prstGeom prst="rect">
              <a:avLst/>
            </a:prstGeom>
            <a:noFill/>
            <a:ln w="9525">
              <a:noFill/>
              <a:miter lim="800000"/>
              <a:headEnd/>
              <a:tailEnd/>
            </a:ln>
          </p:spPr>
        </p:pic>
        <p:sp>
          <p:nvSpPr>
            <p:cNvPr id="12" name="TextBox 11"/>
            <p:cNvSpPr txBox="1"/>
            <p:nvPr/>
          </p:nvSpPr>
          <p:spPr>
            <a:xfrm>
              <a:off x="5884333" y="1915583"/>
              <a:ext cx="2262158" cy="215444"/>
            </a:xfrm>
            <a:prstGeom prst="rect">
              <a:avLst/>
            </a:prstGeom>
            <a:noFill/>
          </p:spPr>
          <p:txBody>
            <a:bodyPr wrap="none" rtlCol="0">
              <a:spAutoFit/>
            </a:bodyPr>
            <a:lstStyle/>
            <a:p>
              <a:r>
                <a:rPr lang="en-US" sz="800" b="0" dirty="0"/>
                <a:t>F. </a:t>
              </a:r>
              <a:r>
                <a:rPr lang="en-US" sz="800" b="0" dirty="0" err="1"/>
                <a:t>Arleo</a:t>
              </a:r>
              <a:r>
                <a:rPr lang="en-US" sz="800" b="0" dirty="0"/>
                <a:t> and S. </a:t>
              </a:r>
              <a:r>
                <a:rPr lang="en-US" sz="800" b="0" dirty="0" err="1"/>
                <a:t>Peigné</a:t>
              </a:r>
              <a:r>
                <a:rPr lang="en-US" sz="800" b="0" dirty="0"/>
                <a:t>, JHEP </a:t>
              </a:r>
              <a:r>
                <a:rPr lang="en-US" sz="800" dirty="0"/>
                <a:t>03 </a:t>
              </a:r>
              <a:r>
                <a:rPr lang="en-US" sz="800" b="0" dirty="0"/>
                <a:t>(2013) 122</a:t>
              </a:r>
              <a:endParaRPr lang="en-US" sz="800" dirty="0"/>
            </a:p>
          </p:txBody>
        </p:sp>
      </p:grpSp>
    </p:spTree>
    <p:extLst>
      <p:ext uri="{BB962C8B-B14F-4D97-AF65-F5344CB8AC3E}">
        <p14:creationId xmlns:p14="http://schemas.microsoft.com/office/powerpoint/2010/main" val="3383659295"/>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7" name="Rectangle 3"/>
          <p:cNvSpPr>
            <a:spLocks noGrp="1" noChangeArrowheads="1"/>
          </p:cNvSpPr>
          <p:nvPr>
            <p:ph type="title"/>
          </p:nvPr>
        </p:nvSpPr>
        <p:spPr>
          <a:xfrm>
            <a:off x="0" y="30163"/>
            <a:ext cx="9118600" cy="456670"/>
          </a:xfrm>
        </p:spPr>
        <p:txBody>
          <a:bodyPr/>
          <a:lstStyle/>
          <a:p>
            <a:pPr fontAlgn="auto">
              <a:spcAft>
                <a:spcPts val="0"/>
              </a:spcAft>
              <a:defRPr/>
            </a:pPr>
            <a:r>
              <a:rPr lang="en-US" dirty="0" smtClean="0"/>
              <a:t>Summary</a:t>
            </a:r>
            <a:endParaRPr lang="en-GB" dirty="0">
              <a:ea typeface="+mj-ea"/>
            </a:endParaRPr>
          </a:p>
        </p:txBody>
      </p:sp>
      <p:sp>
        <p:nvSpPr>
          <p:cNvPr id="15366" name="Footer Placeholder 3"/>
          <p:cNvSpPr>
            <a:spLocks noGrp="1"/>
          </p:cNvSpPr>
          <p:nvPr>
            <p:ph type="ftr" sz="quarter" idx="11"/>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r>
              <a:rPr lang="it-IT" smtClean="0">
                <a:latin typeface="Comic Sans MS" charset="0"/>
                <a:ea typeface="Comic Sans MS" charset="0"/>
                <a:cs typeface="Comic Sans MS" charset="0"/>
              </a:rPr>
              <a:t>RHIC PAC, June  2014</a:t>
            </a:r>
            <a:endParaRPr lang="it-IT">
              <a:latin typeface="Comic Sans MS" charset="0"/>
              <a:ea typeface="Comic Sans MS" charset="0"/>
              <a:cs typeface="Comic Sans MS" charset="0"/>
            </a:endParaRPr>
          </a:p>
        </p:txBody>
      </p:sp>
      <p:sp>
        <p:nvSpPr>
          <p:cNvPr id="15367" name="Slide Number Placeholder 62"/>
          <p:cNvSpPr>
            <a:spLocks noGrp="1"/>
          </p:cNvSpPr>
          <p:nvPr>
            <p:ph type="sldNum" sz="quarter" idx="12"/>
          </p:nvPr>
        </p:nvSpPr>
        <p:spPr bwMode="auto">
          <a:noFill/>
          <a:ln>
            <a:miter lim="800000"/>
            <a:headEnd/>
            <a:tailEnd/>
          </a:ln>
        </p:spPr>
        <p:txBody>
          <a:bodyPr/>
          <a:lstStyle/>
          <a:p>
            <a:fld id="{C3C2091C-6A5C-C645-BF79-6D248C256110}" type="slidenum">
              <a:rPr lang="en-US"/>
              <a:pPr/>
              <a:t>38</a:t>
            </a:fld>
            <a:endParaRPr lang="en-US"/>
          </a:p>
        </p:txBody>
      </p:sp>
      <p:grpSp>
        <p:nvGrpSpPr>
          <p:cNvPr id="2" name="Group 4"/>
          <p:cNvGrpSpPr>
            <a:grpSpLocks/>
          </p:cNvGrpSpPr>
          <p:nvPr/>
        </p:nvGrpSpPr>
        <p:grpSpPr bwMode="auto">
          <a:xfrm>
            <a:off x="5675312" y="2660121"/>
            <a:ext cx="1766888" cy="1633537"/>
            <a:chOff x="1768" y="1132"/>
            <a:chExt cx="1113" cy="1029"/>
          </a:xfrm>
        </p:grpSpPr>
        <p:pic>
          <p:nvPicPr>
            <p:cNvPr id="15411" name="Picture 5" descr="singelpuzzle_green"/>
            <p:cNvPicPr>
              <a:picLocks noChangeAspect="1" noChangeArrowheads="1"/>
            </p:cNvPicPr>
            <p:nvPr/>
          </p:nvPicPr>
          <p:blipFill>
            <a:blip r:embed="rId3"/>
            <a:srcRect/>
            <a:stretch>
              <a:fillRect/>
            </a:stretch>
          </p:blipFill>
          <p:spPr bwMode="auto">
            <a:xfrm>
              <a:off x="1768" y="1132"/>
              <a:ext cx="1113" cy="1029"/>
            </a:xfrm>
            <a:prstGeom prst="rect">
              <a:avLst/>
            </a:prstGeom>
            <a:noFill/>
            <a:ln w="9525">
              <a:noFill/>
              <a:miter lim="800000"/>
              <a:headEnd/>
              <a:tailEnd/>
            </a:ln>
          </p:spPr>
        </p:pic>
        <p:sp>
          <p:nvSpPr>
            <p:cNvPr id="748550" name="Text Box 6"/>
            <p:cNvSpPr txBox="1">
              <a:spLocks noChangeArrowheads="1"/>
            </p:cNvSpPr>
            <p:nvPr/>
          </p:nvSpPr>
          <p:spPr bwMode="auto">
            <a:xfrm>
              <a:off x="2000" y="1476"/>
              <a:ext cx="658" cy="368"/>
            </a:xfrm>
            <a:prstGeom prst="rect">
              <a:avLst/>
            </a:prstGeom>
            <a:noFill/>
            <a:ln w="9525">
              <a:noFill/>
              <a:miter lim="800000"/>
              <a:headEnd/>
              <a:tailEnd/>
            </a:ln>
            <a:effectLst/>
          </p:spPr>
          <p:txBody>
            <a:bodyPr wrap="none">
              <a:prstTxWarp prst="textNoShape">
                <a:avLst/>
              </a:prstTxWarp>
              <a:spAutoFit/>
            </a:bodyPr>
            <a:lstStyle/>
            <a:p>
              <a:pPr fontAlgn="auto">
                <a:spcBef>
                  <a:spcPts val="0"/>
                </a:spcBef>
                <a:spcAft>
                  <a:spcPts val="0"/>
                </a:spcAft>
                <a:defRPr/>
              </a:pPr>
              <a:r>
                <a:rPr lang="en-US" sz="3200" dirty="0" err="1">
                  <a:effectLst>
                    <a:outerShdw blurRad="38100" dist="38100" dir="2700000" algn="tl">
                      <a:srgbClr val="DDDDDD"/>
                    </a:outerShdw>
                  </a:effectLst>
                  <a:latin typeface="Symbol" charset="2"/>
                  <a:ea typeface="+mn-ea"/>
                  <a:cs typeface="+mn-cs"/>
                </a:rPr>
                <a:t>S</a:t>
              </a:r>
              <a:r>
                <a:rPr lang="en-US" sz="3200" baseline="-25000" dirty="0" err="1">
                  <a:effectLst>
                    <a:outerShdw blurRad="38100" dist="38100" dir="2700000" algn="tl">
                      <a:srgbClr val="DDDDDD"/>
                    </a:outerShdw>
                  </a:effectLst>
                  <a:latin typeface="+mj-lt"/>
                  <a:ea typeface="+mn-ea"/>
                  <a:cs typeface="+mn-cs"/>
                </a:rPr>
                <a:t>q</a:t>
              </a:r>
              <a:r>
                <a:rPr lang="en-US" sz="3200" dirty="0" err="1">
                  <a:effectLst>
                    <a:outerShdw blurRad="38100" dist="38100" dir="2700000" algn="tl">
                      <a:srgbClr val="DDDDDD"/>
                    </a:outerShdw>
                  </a:effectLst>
                  <a:latin typeface="Symbol" charset="2"/>
                  <a:ea typeface="+mn-ea"/>
                  <a:cs typeface="+mn-cs"/>
                </a:rPr>
                <a:t>D</a:t>
              </a:r>
              <a:r>
                <a:rPr lang="en-US" sz="3200" dirty="0" err="1">
                  <a:effectLst>
                    <a:outerShdw blurRad="38100" dist="38100" dir="2700000" algn="tl">
                      <a:srgbClr val="DDDDDD"/>
                    </a:outerShdw>
                  </a:effectLst>
                  <a:latin typeface="+mn-lt"/>
                  <a:ea typeface="+mn-ea"/>
                  <a:cs typeface="+mn-cs"/>
                </a:rPr>
                <a:t>q</a:t>
              </a:r>
              <a:endParaRPr lang="en-GB" sz="3200" dirty="0">
                <a:effectLst>
                  <a:outerShdw blurRad="38100" dist="38100" dir="2700000" algn="tl">
                    <a:srgbClr val="DDDDDD"/>
                  </a:outerShdw>
                </a:effectLst>
                <a:latin typeface="+mn-lt"/>
                <a:ea typeface="+mn-ea"/>
                <a:cs typeface="+mn-cs"/>
              </a:endParaRPr>
            </a:p>
          </p:txBody>
        </p:sp>
      </p:grpSp>
      <p:grpSp>
        <p:nvGrpSpPr>
          <p:cNvPr id="3" name="Group 7"/>
          <p:cNvGrpSpPr>
            <a:grpSpLocks/>
          </p:cNvGrpSpPr>
          <p:nvPr/>
        </p:nvGrpSpPr>
        <p:grpSpPr bwMode="auto">
          <a:xfrm>
            <a:off x="4718050" y="788458"/>
            <a:ext cx="2076450" cy="1644650"/>
            <a:chOff x="142" y="516"/>
            <a:chExt cx="1308" cy="1036"/>
          </a:xfrm>
        </p:grpSpPr>
        <p:pic>
          <p:nvPicPr>
            <p:cNvPr id="15409" name="Picture 8" descr="singelpuzzle_db"/>
            <p:cNvPicPr>
              <a:picLocks noChangeAspect="1" noChangeArrowheads="1"/>
            </p:cNvPicPr>
            <p:nvPr/>
          </p:nvPicPr>
          <p:blipFill>
            <a:blip r:embed="rId4"/>
            <a:srcRect/>
            <a:stretch>
              <a:fillRect/>
            </a:stretch>
          </p:blipFill>
          <p:spPr bwMode="auto">
            <a:xfrm>
              <a:off x="142" y="516"/>
              <a:ext cx="1308" cy="1036"/>
            </a:xfrm>
            <a:prstGeom prst="rect">
              <a:avLst/>
            </a:prstGeom>
            <a:noFill/>
            <a:ln w="9525">
              <a:noFill/>
              <a:miter lim="800000"/>
              <a:headEnd/>
              <a:tailEnd/>
            </a:ln>
          </p:spPr>
        </p:pic>
        <p:sp>
          <p:nvSpPr>
            <p:cNvPr id="748553" name="Text Box 9"/>
            <p:cNvSpPr txBox="1">
              <a:spLocks noChangeArrowheads="1"/>
            </p:cNvSpPr>
            <p:nvPr/>
          </p:nvSpPr>
          <p:spPr bwMode="auto">
            <a:xfrm>
              <a:off x="589" y="675"/>
              <a:ext cx="447" cy="365"/>
            </a:xfrm>
            <a:prstGeom prst="rect">
              <a:avLst/>
            </a:prstGeom>
            <a:noFill/>
            <a:ln w="9525">
              <a:noFill/>
              <a:miter lim="800000"/>
              <a:headEnd/>
              <a:tailEnd/>
            </a:ln>
            <a:effectLst/>
          </p:spPr>
          <p:txBody>
            <a:bodyPr wrap="none">
              <a:prstTxWarp prst="textNoShape">
                <a:avLst/>
              </a:prstTxWarp>
              <a:spAutoFit/>
            </a:bodyPr>
            <a:lstStyle/>
            <a:p>
              <a:pPr fontAlgn="auto">
                <a:spcBef>
                  <a:spcPts val="0"/>
                </a:spcBef>
                <a:spcAft>
                  <a:spcPts val="0"/>
                </a:spcAft>
                <a:defRPr/>
              </a:pPr>
              <a:r>
                <a:rPr lang="en-US" sz="3200">
                  <a:solidFill>
                    <a:srgbClr val="FFFFFF"/>
                  </a:solidFill>
                  <a:effectLst>
                    <a:outerShdw blurRad="38100" dist="38100" dir="2700000" algn="tl">
                      <a:srgbClr val="DDDDDD"/>
                    </a:outerShdw>
                  </a:effectLst>
                  <a:latin typeface="Symbol" charset="2"/>
                  <a:ea typeface="+mn-ea"/>
                  <a:cs typeface="+mn-cs"/>
                </a:rPr>
                <a:t>D</a:t>
              </a:r>
              <a:r>
                <a:rPr lang="en-US" sz="3200">
                  <a:solidFill>
                    <a:srgbClr val="FFFFFF"/>
                  </a:solidFill>
                  <a:effectLst>
                    <a:outerShdw blurRad="38100" dist="38100" dir="2700000" algn="tl">
                      <a:srgbClr val="DDDDDD"/>
                    </a:outerShdw>
                  </a:effectLst>
                  <a:latin typeface="+mn-lt"/>
                  <a:ea typeface="+mn-ea"/>
                  <a:cs typeface="+mn-cs"/>
                </a:rPr>
                <a:t>G</a:t>
              </a:r>
              <a:endParaRPr lang="en-GB" sz="3200">
                <a:solidFill>
                  <a:srgbClr val="FFFFFF"/>
                </a:solidFill>
                <a:effectLst>
                  <a:outerShdw blurRad="38100" dist="38100" dir="2700000" algn="tl">
                    <a:srgbClr val="DDDDDD"/>
                  </a:outerShdw>
                </a:effectLst>
                <a:latin typeface="+mn-lt"/>
                <a:ea typeface="+mn-ea"/>
                <a:cs typeface="+mn-cs"/>
              </a:endParaRPr>
            </a:p>
          </p:txBody>
        </p:sp>
      </p:grpSp>
      <p:grpSp>
        <p:nvGrpSpPr>
          <p:cNvPr id="4" name="Group 10"/>
          <p:cNvGrpSpPr>
            <a:grpSpLocks/>
          </p:cNvGrpSpPr>
          <p:nvPr/>
        </p:nvGrpSpPr>
        <p:grpSpPr bwMode="auto">
          <a:xfrm>
            <a:off x="7319962" y="3307821"/>
            <a:ext cx="1824038" cy="1633537"/>
            <a:chOff x="2890" y="1593"/>
            <a:chExt cx="1149" cy="1029"/>
          </a:xfrm>
        </p:grpSpPr>
        <p:pic>
          <p:nvPicPr>
            <p:cNvPr id="15407" name="Picture 11" descr="singelpuzzle_yellow"/>
            <p:cNvPicPr>
              <a:picLocks noChangeAspect="1" noChangeArrowheads="1"/>
            </p:cNvPicPr>
            <p:nvPr/>
          </p:nvPicPr>
          <p:blipFill>
            <a:blip r:embed="rId5"/>
            <a:srcRect/>
            <a:stretch>
              <a:fillRect/>
            </a:stretch>
          </p:blipFill>
          <p:spPr bwMode="auto">
            <a:xfrm>
              <a:off x="2890" y="1593"/>
              <a:ext cx="1149" cy="1029"/>
            </a:xfrm>
            <a:prstGeom prst="rect">
              <a:avLst/>
            </a:prstGeom>
            <a:noFill/>
            <a:ln w="9525">
              <a:noFill/>
              <a:miter lim="800000"/>
              <a:headEnd/>
              <a:tailEnd/>
            </a:ln>
          </p:spPr>
        </p:pic>
        <p:sp>
          <p:nvSpPr>
            <p:cNvPr id="748556" name="Text Box 12"/>
            <p:cNvSpPr txBox="1">
              <a:spLocks noChangeArrowheads="1"/>
            </p:cNvSpPr>
            <p:nvPr/>
          </p:nvSpPr>
          <p:spPr bwMode="auto">
            <a:xfrm>
              <a:off x="3337" y="2001"/>
              <a:ext cx="359" cy="365"/>
            </a:xfrm>
            <a:prstGeom prst="rect">
              <a:avLst/>
            </a:prstGeom>
            <a:noFill/>
            <a:ln w="9525">
              <a:noFill/>
              <a:miter lim="800000"/>
              <a:headEnd/>
              <a:tailEnd/>
            </a:ln>
            <a:effectLst/>
          </p:spPr>
          <p:txBody>
            <a:bodyPr wrap="none">
              <a:prstTxWarp prst="textNoShape">
                <a:avLst/>
              </a:prstTxWarp>
              <a:spAutoFit/>
            </a:bodyPr>
            <a:lstStyle/>
            <a:p>
              <a:pPr fontAlgn="auto">
                <a:spcBef>
                  <a:spcPts val="0"/>
                </a:spcBef>
                <a:spcAft>
                  <a:spcPts val="0"/>
                </a:spcAft>
                <a:defRPr/>
              </a:pPr>
              <a:r>
                <a:rPr lang="en-US" sz="3200" dirty="0" err="1">
                  <a:effectLst>
                    <a:outerShdw blurRad="38100" dist="38100" dir="2700000" algn="tl">
                      <a:srgbClr val="DDDDDD"/>
                    </a:outerShdw>
                  </a:effectLst>
                  <a:latin typeface="+mn-lt"/>
                  <a:ea typeface="+mn-ea"/>
                  <a:cs typeface="+mn-cs"/>
                </a:rPr>
                <a:t>L</a:t>
              </a:r>
              <a:r>
                <a:rPr lang="en-US" sz="3600" baseline="-25000" dirty="0" err="1">
                  <a:effectLst>
                    <a:outerShdw blurRad="38100" dist="38100" dir="2700000" algn="tl">
                      <a:srgbClr val="DDDDDD"/>
                    </a:outerShdw>
                  </a:effectLst>
                  <a:latin typeface="+mn-lt"/>
                  <a:ea typeface="+mn-ea"/>
                  <a:cs typeface="+mn-cs"/>
                </a:rPr>
                <a:t>g</a:t>
              </a:r>
              <a:endParaRPr lang="en-GB" sz="3600" baseline="-25000" dirty="0">
                <a:effectLst>
                  <a:outerShdw blurRad="38100" dist="38100" dir="2700000" algn="tl">
                    <a:srgbClr val="DDDDDD"/>
                  </a:outerShdw>
                </a:effectLst>
                <a:latin typeface="+mn-lt"/>
                <a:ea typeface="+mn-ea"/>
                <a:cs typeface="+mn-cs"/>
              </a:endParaRPr>
            </a:p>
          </p:txBody>
        </p:sp>
      </p:grpSp>
      <p:grpSp>
        <p:nvGrpSpPr>
          <p:cNvPr id="5" name="Group 13"/>
          <p:cNvGrpSpPr>
            <a:grpSpLocks/>
          </p:cNvGrpSpPr>
          <p:nvPr/>
        </p:nvGrpSpPr>
        <p:grpSpPr bwMode="auto">
          <a:xfrm>
            <a:off x="6935787" y="791633"/>
            <a:ext cx="1939925" cy="1635125"/>
            <a:chOff x="3320" y="556"/>
            <a:chExt cx="1222" cy="1030"/>
          </a:xfrm>
        </p:grpSpPr>
        <p:pic>
          <p:nvPicPr>
            <p:cNvPr id="15405" name="Picture 14" descr="singelpuzzle_lb"/>
            <p:cNvPicPr>
              <a:picLocks noChangeAspect="1" noChangeArrowheads="1"/>
            </p:cNvPicPr>
            <p:nvPr/>
          </p:nvPicPr>
          <p:blipFill>
            <a:blip r:embed="rId6"/>
            <a:srcRect/>
            <a:stretch>
              <a:fillRect/>
            </a:stretch>
          </p:blipFill>
          <p:spPr bwMode="auto">
            <a:xfrm>
              <a:off x="3320" y="556"/>
              <a:ext cx="1222" cy="1030"/>
            </a:xfrm>
            <a:prstGeom prst="rect">
              <a:avLst/>
            </a:prstGeom>
            <a:noFill/>
            <a:ln w="9525">
              <a:noFill/>
              <a:miter lim="800000"/>
              <a:headEnd/>
              <a:tailEnd/>
            </a:ln>
          </p:spPr>
        </p:pic>
        <p:sp>
          <p:nvSpPr>
            <p:cNvPr id="748559" name="Text Box 15"/>
            <p:cNvSpPr txBox="1">
              <a:spLocks noChangeArrowheads="1"/>
            </p:cNvSpPr>
            <p:nvPr/>
          </p:nvSpPr>
          <p:spPr bwMode="auto">
            <a:xfrm>
              <a:off x="3605" y="797"/>
              <a:ext cx="602" cy="368"/>
            </a:xfrm>
            <a:prstGeom prst="rect">
              <a:avLst/>
            </a:prstGeom>
            <a:noFill/>
            <a:ln w="9525">
              <a:noFill/>
              <a:miter lim="800000"/>
              <a:headEnd/>
              <a:tailEnd/>
            </a:ln>
            <a:effectLst/>
          </p:spPr>
          <p:txBody>
            <a:bodyPr wrap="none">
              <a:prstTxWarp prst="textNoShape">
                <a:avLst/>
              </a:prstTxWarp>
              <a:spAutoFit/>
            </a:bodyPr>
            <a:lstStyle/>
            <a:p>
              <a:pPr fontAlgn="auto">
                <a:spcBef>
                  <a:spcPts val="0"/>
                </a:spcBef>
                <a:spcAft>
                  <a:spcPts val="0"/>
                </a:spcAft>
                <a:defRPr/>
              </a:pPr>
              <a:r>
                <a:rPr lang="en-US" sz="3200" dirty="0" err="1">
                  <a:effectLst>
                    <a:outerShdw blurRad="38100" dist="38100" dir="2700000" algn="tl">
                      <a:srgbClr val="DDDDDD"/>
                    </a:outerShdw>
                  </a:effectLst>
                  <a:latin typeface="Symbol" charset="2"/>
                  <a:ea typeface="+mn-ea"/>
                  <a:cs typeface="Symbol" charset="2"/>
                </a:rPr>
                <a:t>S</a:t>
              </a:r>
              <a:r>
                <a:rPr lang="en-US" sz="3200" baseline="-25000" dirty="0" err="1">
                  <a:effectLst>
                    <a:outerShdw blurRad="38100" dist="38100" dir="2700000" algn="tl">
                      <a:srgbClr val="DDDDDD"/>
                    </a:outerShdw>
                  </a:effectLst>
                  <a:latin typeface="+mn-lt"/>
                  <a:ea typeface="+mn-ea"/>
                  <a:cs typeface="+mn-cs"/>
                </a:rPr>
                <a:t>q</a:t>
              </a:r>
              <a:r>
                <a:rPr lang="en-US" sz="3200" dirty="0" err="1">
                  <a:effectLst>
                    <a:outerShdw blurRad="38100" dist="38100" dir="2700000" algn="tl">
                      <a:srgbClr val="DDDDDD"/>
                    </a:outerShdw>
                  </a:effectLst>
                  <a:latin typeface="+mn-lt"/>
                  <a:ea typeface="+mn-ea"/>
                  <a:cs typeface="+mn-cs"/>
                </a:rPr>
                <a:t>L</a:t>
              </a:r>
              <a:r>
                <a:rPr lang="en-US" sz="3600" baseline="-25000" dirty="0" err="1">
                  <a:effectLst>
                    <a:outerShdw blurRad="38100" dist="38100" dir="2700000" algn="tl">
                      <a:srgbClr val="DDDDDD"/>
                    </a:outerShdw>
                  </a:effectLst>
                  <a:latin typeface="+mn-lt"/>
                  <a:ea typeface="+mn-ea"/>
                  <a:cs typeface="+mn-cs"/>
                </a:rPr>
                <a:t>q</a:t>
              </a:r>
              <a:endParaRPr lang="en-GB" sz="3600" baseline="-25000" dirty="0">
                <a:effectLst>
                  <a:outerShdw blurRad="38100" dist="38100" dir="2700000" algn="tl">
                    <a:srgbClr val="DDDDDD"/>
                  </a:outerShdw>
                </a:effectLst>
                <a:latin typeface="+mn-lt"/>
                <a:ea typeface="+mn-ea"/>
                <a:cs typeface="+mn-cs"/>
              </a:endParaRPr>
            </a:p>
          </p:txBody>
        </p:sp>
      </p:grpSp>
      <p:grpSp>
        <p:nvGrpSpPr>
          <p:cNvPr id="6" name="Group 16"/>
          <p:cNvGrpSpPr>
            <a:grpSpLocks/>
          </p:cNvGrpSpPr>
          <p:nvPr/>
        </p:nvGrpSpPr>
        <p:grpSpPr bwMode="auto">
          <a:xfrm>
            <a:off x="3721100" y="1818746"/>
            <a:ext cx="1644650" cy="2165350"/>
            <a:chOff x="543" y="2184"/>
            <a:chExt cx="1036" cy="1364"/>
          </a:xfrm>
        </p:grpSpPr>
        <p:pic>
          <p:nvPicPr>
            <p:cNvPr id="15403" name="Picture 17" descr="singelpuzzle_pink"/>
            <p:cNvPicPr>
              <a:picLocks noChangeAspect="1" noChangeArrowheads="1"/>
            </p:cNvPicPr>
            <p:nvPr/>
          </p:nvPicPr>
          <p:blipFill>
            <a:blip r:embed="rId7"/>
            <a:srcRect/>
            <a:stretch>
              <a:fillRect/>
            </a:stretch>
          </p:blipFill>
          <p:spPr bwMode="auto">
            <a:xfrm>
              <a:off x="543" y="2184"/>
              <a:ext cx="1036" cy="1364"/>
            </a:xfrm>
            <a:prstGeom prst="rect">
              <a:avLst/>
            </a:prstGeom>
            <a:noFill/>
            <a:ln w="9525">
              <a:noFill/>
              <a:miter lim="800000"/>
              <a:headEnd/>
              <a:tailEnd/>
            </a:ln>
          </p:spPr>
        </p:pic>
        <p:sp>
          <p:nvSpPr>
            <p:cNvPr id="748562" name="Text Box 18"/>
            <p:cNvSpPr txBox="1">
              <a:spLocks noChangeArrowheads="1"/>
            </p:cNvSpPr>
            <p:nvPr/>
          </p:nvSpPr>
          <p:spPr bwMode="auto">
            <a:xfrm>
              <a:off x="576" y="2816"/>
              <a:ext cx="376" cy="365"/>
            </a:xfrm>
            <a:prstGeom prst="rect">
              <a:avLst/>
            </a:prstGeom>
            <a:noFill/>
            <a:ln w="9525">
              <a:noFill/>
              <a:miter lim="800000"/>
              <a:headEnd/>
              <a:tailEnd/>
            </a:ln>
            <a:effectLst/>
          </p:spPr>
          <p:txBody>
            <a:bodyPr wrap="none">
              <a:prstTxWarp prst="textNoShape">
                <a:avLst/>
              </a:prstTxWarp>
              <a:spAutoFit/>
            </a:bodyPr>
            <a:lstStyle/>
            <a:p>
              <a:pPr fontAlgn="auto">
                <a:spcBef>
                  <a:spcPts val="0"/>
                </a:spcBef>
                <a:spcAft>
                  <a:spcPts val="0"/>
                </a:spcAft>
                <a:defRPr/>
              </a:pPr>
              <a:r>
                <a:rPr lang="en-US" sz="3200">
                  <a:effectLst>
                    <a:outerShdw blurRad="38100" dist="38100" dir="2700000" algn="tl">
                      <a:srgbClr val="DDDDDD"/>
                    </a:outerShdw>
                  </a:effectLst>
                  <a:latin typeface="Symbol" charset="2"/>
                  <a:ea typeface="+mn-ea"/>
                  <a:cs typeface="+mn-cs"/>
                </a:rPr>
                <a:t>d</a:t>
              </a:r>
              <a:r>
                <a:rPr lang="en-US" sz="3200">
                  <a:effectLst>
                    <a:outerShdw blurRad="38100" dist="38100" dir="2700000" algn="tl">
                      <a:srgbClr val="DDDDDD"/>
                    </a:outerShdw>
                  </a:effectLst>
                  <a:latin typeface="+mn-lt"/>
                  <a:ea typeface="+mn-ea"/>
                  <a:cs typeface="+mn-cs"/>
                </a:rPr>
                <a:t>q</a:t>
              </a:r>
              <a:endParaRPr lang="en-GB" sz="3200">
                <a:effectLst>
                  <a:outerShdw blurRad="38100" dist="38100" dir="2700000" algn="tl">
                    <a:srgbClr val="DDDDDD"/>
                  </a:outerShdw>
                </a:effectLst>
                <a:latin typeface="+mn-lt"/>
                <a:ea typeface="+mn-ea"/>
                <a:cs typeface="+mn-cs"/>
              </a:endParaRPr>
            </a:p>
          </p:txBody>
        </p:sp>
        <p:graphicFrame>
          <p:nvGraphicFramePr>
            <p:cNvPr id="15363" name="Object 3"/>
            <p:cNvGraphicFramePr>
              <a:graphicFrameLocks noChangeAspect="1"/>
            </p:cNvGraphicFramePr>
            <p:nvPr/>
          </p:nvGraphicFramePr>
          <p:xfrm>
            <a:off x="972" y="2581"/>
            <a:ext cx="264" cy="272"/>
          </p:xfrm>
          <a:graphic>
            <a:graphicData uri="http://schemas.openxmlformats.org/presentationml/2006/ole">
              <mc:AlternateContent xmlns:mc="http://schemas.openxmlformats.org/markup-compatibility/2006">
                <mc:Choice xmlns:v="urn:schemas-microsoft-com:vml" Requires="v">
                  <p:oleObj spid="_x0000_s298023" name="Equation" r:id="rId8" imgW="419040" imgH="431640" progId="Equation.DSMT4">
                    <p:embed/>
                  </p:oleObj>
                </mc:Choice>
                <mc:Fallback>
                  <p:oleObj name="Equation" r:id="rId8" imgW="419040" imgH="43164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2" y="2581"/>
                          <a:ext cx="264" cy="27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7" name="Group 20"/>
          <p:cNvGrpSpPr>
            <a:grpSpLocks/>
          </p:cNvGrpSpPr>
          <p:nvPr/>
        </p:nvGrpSpPr>
        <p:grpSpPr bwMode="auto">
          <a:xfrm>
            <a:off x="5251961" y="774700"/>
            <a:ext cx="3811588" cy="3411538"/>
            <a:chOff x="1680" y="1103"/>
            <a:chExt cx="2401" cy="2149"/>
          </a:xfrm>
        </p:grpSpPr>
        <p:pic>
          <p:nvPicPr>
            <p:cNvPr id="15397" name="Picture 21" descr="nucleonpuzzle"/>
            <p:cNvPicPr>
              <a:picLocks noChangeAspect="1" noChangeArrowheads="1"/>
            </p:cNvPicPr>
            <p:nvPr/>
          </p:nvPicPr>
          <p:blipFill>
            <a:blip r:embed="rId10"/>
            <a:srcRect/>
            <a:stretch>
              <a:fillRect/>
            </a:stretch>
          </p:blipFill>
          <p:spPr bwMode="auto">
            <a:xfrm>
              <a:off x="1680" y="1103"/>
              <a:ext cx="2401" cy="2149"/>
            </a:xfrm>
            <a:prstGeom prst="rect">
              <a:avLst/>
            </a:prstGeom>
            <a:noFill/>
            <a:ln w="9525">
              <a:noFill/>
              <a:miter lim="800000"/>
              <a:headEnd/>
              <a:tailEnd/>
            </a:ln>
          </p:spPr>
        </p:pic>
        <p:sp>
          <p:nvSpPr>
            <p:cNvPr id="748566" name="Text Box 22"/>
            <p:cNvSpPr txBox="1">
              <a:spLocks noChangeArrowheads="1"/>
            </p:cNvSpPr>
            <p:nvPr/>
          </p:nvSpPr>
          <p:spPr bwMode="auto">
            <a:xfrm>
              <a:off x="2005" y="1476"/>
              <a:ext cx="658" cy="368"/>
            </a:xfrm>
            <a:prstGeom prst="rect">
              <a:avLst/>
            </a:prstGeom>
            <a:noFill/>
            <a:ln w="9525">
              <a:noFill/>
              <a:miter lim="800000"/>
              <a:headEnd/>
              <a:tailEnd/>
            </a:ln>
            <a:effectLst/>
          </p:spPr>
          <p:txBody>
            <a:bodyPr wrap="none">
              <a:prstTxWarp prst="textNoShape">
                <a:avLst/>
              </a:prstTxWarp>
              <a:spAutoFit/>
            </a:bodyPr>
            <a:lstStyle/>
            <a:p>
              <a:pPr fontAlgn="auto">
                <a:spcBef>
                  <a:spcPts val="0"/>
                </a:spcBef>
                <a:spcAft>
                  <a:spcPts val="0"/>
                </a:spcAft>
                <a:defRPr/>
              </a:pPr>
              <a:r>
                <a:rPr lang="en-US" sz="3200" dirty="0" err="1">
                  <a:effectLst>
                    <a:outerShdw blurRad="38100" dist="38100" dir="2700000" algn="tl">
                      <a:srgbClr val="DDDDDD"/>
                    </a:outerShdw>
                  </a:effectLst>
                  <a:latin typeface="Symbol" charset="2"/>
                  <a:ea typeface="+mn-ea"/>
                  <a:cs typeface="+mn-cs"/>
                </a:rPr>
                <a:t>S</a:t>
              </a:r>
              <a:r>
                <a:rPr lang="en-US" sz="3200" baseline="-25000" dirty="0" err="1">
                  <a:effectLst>
                    <a:outerShdw blurRad="38100" dist="38100" dir="2700000" algn="tl">
                      <a:srgbClr val="DDDDDD"/>
                    </a:outerShdw>
                  </a:effectLst>
                  <a:latin typeface="+mj-lt"/>
                  <a:ea typeface="+mn-ea"/>
                  <a:cs typeface="+mn-cs"/>
                </a:rPr>
                <a:t>q</a:t>
              </a:r>
              <a:r>
                <a:rPr lang="en-US" sz="3200" dirty="0" err="1">
                  <a:effectLst>
                    <a:outerShdw blurRad="38100" dist="38100" dir="2700000" algn="tl">
                      <a:srgbClr val="DDDDDD"/>
                    </a:outerShdw>
                  </a:effectLst>
                  <a:latin typeface="Symbol" charset="2"/>
                  <a:ea typeface="+mn-ea"/>
                  <a:cs typeface="+mn-cs"/>
                </a:rPr>
                <a:t>D</a:t>
              </a:r>
              <a:r>
                <a:rPr lang="en-US" sz="3200" dirty="0" err="1">
                  <a:effectLst>
                    <a:outerShdw blurRad="38100" dist="38100" dir="2700000" algn="tl">
                      <a:srgbClr val="DDDDDD"/>
                    </a:outerShdw>
                  </a:effectLst>
                  <a:latin typeface="+mn-lt"/>
                  <a:ea typeface="+mn-ea"/>
                  <a:cs typeface="+mn-cs"/>
                </a:rPr>
                <a:t>q</a:t>
              </a:r>
              <a:endParaRPr lang="en-GB" sz="3200" dirty="0">
                <a:effectLst>
                  <a:outerShdw blurRad="38100" dist="38100" dir="2700000" algn="tl">
                    <a:srgbClr val="DDDDDD"/>
                  </a:outerShdw>
                </a:effectLst>
                <a:latin typeface="+mn-lt"/>
                <a:ea typeface="+mn-ea"/>
                <a:cs typeface="+mn-cs"/>
              </a:endParaRPr>
            </a:p>
          </p:txBody>
        </p:sp>
        <p:sp>
          <p:nvSpPr>
            <p:cNvPr id="748567" name="Text Box 23"/>
            <p:cNvSpPr txBox="1">
              <a:spLocks noChangeArrowheads="1"/>
            </p:cNvSpPr>
            <p:nvPr/>
          </p:nvSpPr>
          <p:spPr bwMode="auto">
            <a:xfrm>
              <a:off x="2465" y="2657"/>
              <a:ext cx="447" cy="365"/>
            </a:xfrm>
            <a:prstGeom prst="rect">
              <a:avLst/>
            </a:prstGeom>
            <a:noFill/>
            <a:ln w="9525">
              <a:noFill/>
              <a:miter lim="800000"/>
              <a:headEnd/>
              <a:tailEnd/>
            </a:ln>
            <a:effectLst/>
          </p:spPr>
          <p:txBody>
            <a:bodyPr wrap="none">
              <a:prstTxWarp prst="textNoShape">
                <a:avLst/>
              </a:prstTxWarp>
              <a:spAutoFit/>
            </a:bodyPr>
            <a:lstStyle/>
            <a:p>
              <a:pPr fontAlgn="auto">
                <a:spcBef>
                  <a:spcPts val="0"/>
                </a:spcBef>
                <a:spcAft>
                  <a:spcPts val="0"/>
                </a:spcAft>
                <a:defRPr/>
              </a:pPr>
              <a:r>
                <a:rPr lang="en-US" sz="3200">
                  <a:solidFill>
                    <a:srgbClr val="FFFFFF"/>
                  </a:solidFill>
                  <a:effectLst>
                    <a:outerShdw blurRad="38100" dist="38100" dir="2700000" algn="tl">
                      <a:srgbClr val="DDDDDD"/>
                    </a:outerShdw>
                  </a:effectLst>
                  <a:latin typeface="Symbol" charset="2"/>
                  <a:ea typeface="+mn-ea"/>
                  <a:cs typeface="+mn-cs"/>
                </a:rPr>
                <a:t>D</a:t>
              </a:r>
              <a:r>
                <a:rPr lang="en-US" sz="3200">
                  <a:solidFill>
                    <a:srgbClr val="FFFFFF"/>
                  </a:solidFill>
                  <a:effectLst>
                    <a:outerShdw blurRad="38100" dist="38100" dir="2700000" algn="tl">
                      <a:srgbClr val="DDDDDD"/>
                    </a:outerShdw>
                  </a:effectLst>
                  <a:latin typeface="+mn-lt"/>
                  <a:ea typeface="+mn-ea"/>
                  <a:cs typeface="+mn-cs"/>
                </a:rPr>
                <a:t>G</a:t>
              </a:r>
              <a:endParaRPr lang="en-GB" sz="3200">
                <a:solidFill>
                  <a:srgbClr val="FFFFFF"/>
                </a:solidFill>
                <a:effectLst>
                  <a:outerShdw blurRad="38100" dist="38100" dir="2700000" algn="tl">
                    <a:srgbClr val="DDDDDD"/>
                  </a:outerShdw>
                </a:effectLst>
                <a:latin typeface="+mn-lt"/>
                <a:ea typeface="+mn-ea"/>
                <a:cs typeface="+mn-cs"/>
              </a:endParaRPr>
            </a:p>
          </p:txBody>
        </p:sp>
        <p:sp>
          <p:nvSpPr>
            <p:cNvPr id="748568" name="Text Box 24"/>
            <p:cNvSpPr txBox="1">
              <a:spLocks noChangeArrowheads="1"/>
            </p:cNvSpPr>
            <p:nvPr/>
          </p:nvSpPr>
          <p:spPr bwMode="auto">
            <a:xfrm>
              <a:off x="3059" y="1364"/>
              <a:ext cx="359" cy="365"/>
            </a:xfrm>
            <a:prstGeom prst="rect">
              <a:avLst/>
            </a:prstGeom>
            <a:noFill/>
            <a:ln w="9525">
              <a:noFill/>
              <a:miter lim="800000"/>
              <a:headEnd/>
              <a:tailEnd/>
            </a:ln>
            <a:effectLst/>
          </p:spPr>
          <p:txBody>
            <a:bodyPr wrap="none">
              <a:prstTxWarp prst="textNoShape">
                <a:avLst/>
              </a:prstTxWarp>
              <a:spAutoFit/>
            </a:bodyPr>
            <a:lstStyle/>
            <a:p>
              <a:pPr fontAlgn="auto">
                <a:spcBef>
                  <a:spcPts val="0"/>
                </a:spcBef>
                <a:spcAft>
                  <a:spcPts val="0"/>
                </a:spcAft>
                <a:defRPr/>
              </a:pPr>
              <a:r>
                <a:rPr lang="en-US" sz="3200" dirty="0" err="1">
                  <a:effectLst>
                    <a:outerShdw blurRad="38100" dist="38100" dir="2700000" algn="tl">
                      <a:srgbClr val="DDDDDD"/>
                    </a:outerShdw>
                  </a:effectLst>
                  <a:latin typeface="+mn-lt"/>
                  <a:ea typeface="+mn-ea"/>
                  <a:cs typeface="+mn-cs"/>
                </a:rPr>
                <a:t>L</a:t>
              </a:r>
              <a:r>
                <a:rPr lang="en-US" sz="3600" baseline="-25000" dirty="0" err="1">
                  <a:effectLst>
                    <a:outerShdw blurRad="38100" dist="38100" dir="2700000" algn="tl">
                      <a:srgbClr val="DDDDDD"/>
                    </a:outerShdw>
                  </a:effectLst>
                  <a:latin typeface="+mn-lt"/>
                  <a:ea typeface="+mn-ea"/>
                  <a:cs typeface="+mn-cs"/>
                </a:rPr>
                <a:t>g</a:t>
              </a:r>
              <a:endParaRPr lang="en-GB" sz="3600" baseline="-25000" dirty="0">
                <a:effectLst>
                  <a:outerShdw blurRad="38100" dist="38100" dir="2700000" algn="tl">
                    <a:srgbClr val="DDDDDD"/>
                  </a:outerShdw>
                </a:effectLst>
                <a:latin typeface="+mn-lt"/>
                <a:ea typeface="+mn-ea"/>
                <a:cs typeface="+mn-cs"/>
              </a:endParaRPr>
            </a:p>
          </p:txBody>
        </p:sp>
        <p:sp>
          <p:nvSpPr>
            <p:cNvPr id="748569" name="Text Box 25"/>
            <p:cNvSpPr txBox="1">
              <a:spLocks noChangeArrowheads="1"/>
            </p:cNvSpPr>
            <p:nvPr/>
          </p:nvSpPr>
          <p:spPr bwMode="auto">
            <a:xfrm>
              <a:off x="1754" y="2109"/>
              <a:ext cx="602" cy="368"/>
            </a:xfrm>
            <a:prstGeom prst="rect">
              <a:avLst/>
            </a:prstGeom>
            <a:noFill/>
            <a:ln w="9525">
              <a:noFill/>
              <a:miter lim="800000"/>
              <a:headEnd/>
              <a:tailEnd/>
            </a:ln>
            <a:effectLst/>
          </p:spPr>
          <p:txBody>
            <a:bodyPr wrap="none">
              <a:prstTxWarp prst="textNoShape">
                <a:avLst/>
              </a:prstTxWarp>
              <a:spAutoFit/>
            </a:bodyPr>
            <a:lstStyle/>
            <a:p>
              <a:pPr fontAlgn="auto">
                <a:spcBef>
                  <a:spcPts val="0"/>
                </a:spcBef>
                <a:spcAft>
                  <a:spcPts val="0"/>
                </a:spcAft>
                <a:defRPr/>
              </a:pPr>
              <a:r>
                <a:rPr lang="en-US" sz="3200" dirty="0" err="1">
                  <a:effectLst>
                    <a:outerShdw blurRad="38100" dist="38100" dir="2700000" algn="tl">
                      <a:srgbClr val="DDDDDD"/>
                    </a:outerShdw>
                  </a:effectLst>
                  <a:latin typeface="Symbol" charset="2"/>
                  <a:ea typeface="+mn-ea"/>
                  <a:cs typeface="Symbol" charset="2"/>
                </a:rPr>
                <a:t>S</a:t>
              </a:r>
              <a:r>
                <a:rPr lang="en-US" sz="3200" baseline="-25000" dirty="0" err="1">
                  <a:effectLst>
                    <a:outerShdw blurRad="38100" dist="38100" dir="2700000" algn="tl">
                      <a:srgbClr val="DDDDDD"/>
                    </a:outerShdw>
                  </a:effectLst>
                  <a:latin typeface="+mn-lt"/>
                  <a:ea typeface="+mn-ea"/>
                  <a:cs typeface="+mn-cs"/>
                </a:rPr>
                <a:t>q</a:t>
              </a:r>
              <a:r>
                <a:rPr lang="en-US" sz="3200" dirty="0" err="1">
                  <a:effectLst>
                    <a:outerShdw blurRad="38100" dist="38100" dir="2700000" algn="tl">
                      <a:srgbClr val="DDDDDD"/>
                    </a:outerShdw>
                  </a:effectLst>
                  <a:latin typeface="+mn-lt"/>
                  <a:ea typeface="+mn-ea"/>
                  <a:cs typeface="+mn-cs"/>
                </a:rPr>
                <a:t>L</a:t>
              </a:r>
              <a:r>
                <a:rPr lang="en-US" sz="3600" baseline="-25000" dirty="0" err="1">
                  <a:effectLst>
                    <a:outerShdw blurRad="38100" dist="38100" dir="2700000" algn="tl">
                      <a:srgbClr val="DDDDDD"/>
                    </a:outerShdw>
                  </a:effectLst>
                  <a:latin typeface="+mn-lt"/>
                  <a:ea typeface="+mn-ea"/>
                  <a:cs typeface="+mn-cs"/>
                </a:rPr>
                <a:t>q</a:t>
              </a:r>
              <a:endParaRPr lang="en-GB" sz="3600" baseline="-25000" dirty="0">
                <a:effectLst>
                  <a:outerShdw blurRad="38100" dist="38100" dir="2700000" algn="tl">
                    <a:srgbClr val="DDDDDD"/>
                  </a:outerShdw>
                </a:effectLst>
                <a:latin typeface="+mn-lt"/>
                <a:ea typeface="+mn-ea"/>
                <a:cs typeface="+mn-cs"/>
              </a:endParaRPr>
            </a:p>
          </p:txBody>
        </p:sp>
        <p:sp>
          <p:nvSpPr>
            <p:cNvPr id="748570" name="Text Box 26"/>
            <p:cNvSpPr txBox="1">
              <a:spLocks noChangeArrowheads="1"/>
            </p:cNvSpPr>
            <p:nvPr/>
          </p:nvSpPr>
          <p:spPr bwMode="auto">
            <a:xfrm>
              <a:off x="3676" y="2138"/>
              <a:ext cx="376" cy="365"/>
            </a:xfrm>
            <a:prstGeom prst="rect">
              <a:avLst/>
            </a:prstGeom>
            <a:noFill/>
            <a:ln w="9525">
              <a:noFill/>
              <a:miter lim="800000"/>
              <a:headEnd/>
              <a:tailEnd/>
            </a:ln>
            <a:effectLst/>
          </p:spPr>
          <p:txBody>
            <a:bodyPr wrap="none">
              <a:prstTxWarp prst="textNoShape">
                <a:avLst/>
              </a:prstTxWarp>
              <a:spAutoFit/>
            </a:bodyPr>
            <a:lstStyle/>
            <a:p>
              <a:pPr fontAlgn="auto">
                <a:spcBef>
                  <a:spcPts val="0"/>
                </a:spcBef>
                <a:spcAft>
                  <a:spcPts val="0"/>
                </a:spcAft>
                <a:defRPr/>
              </a:pPr>
              <a:r>
                <a:rPr lang="en-US" sz="3200" dirty="0" err="1">
                  <a:effectLst>
                    <a:outerShdw blurRad="38100" dist="38100" dir="2700000" algn="tl">
                      <a:srgbClr val="DDDDDD"/>
                    </a:outerShdw>
                  </a:effectLst>
                  <a:latin typeface="Symbol" charset="2"/>
                  <a:ea typeface="+mn-ea"/>
                  <a:cs typeface="+mn-cs"/>
                </a:rPr>
                <a:t>d</a:t>
              </a:r>
              <a:r>
                <a:rPr lang="en-US" sz="3200" dirty="0" err="1">
                  <a:effectLst>
                    <a:outerShdw blurRad="38100" dist="38100" dir="2700000" algn="tl">
                      <a:srgbClr val="DDDDDD"/>
                    </a:outerShdw>
                  </a:effectLst>
                  <a:latin typeface="+mn-lt"/>
                  <a:ea typeface="+mn-ea"/>
                  <a:cs typeface="+mn-cs"/>
                </a:rPr>
                <a:t>q</a:t>
              </a:r>
              <a:endParaRPr lang="en-GB" sz="3200" dirty="0">
                <a:effectLst>
                  <a:outerShdw blurRad="38100" dist="38100" dir="2700000" algn="tl">
                    <a:srgbClr val="DDDDDD"/>
                  </a:outerShdw>
                </a:effectLst>
                <a:latin typeface="+mn-lt"/>
                <a:ea typeface="+mn-ea"/>
                <a:cs typeface="+mn-cs"/>
              </a:endParaRPr>
            </a:p>
          </p:txBody>
        </p:sp>
        <p:graphicFrame>
          <p:nvGraphicFramePr>
            <p:cNvPr id="15362" name="Object 2"/>
            <p:cNvGraphicFramePr>
              <a:graphicFrameLocks noChangeAspect="1"/>
            </p:cNvGraphicFramePr>
            <p:nvPr/>
          </p:nvGraphicFramePr>
          <p:xfrm>
            <a:off x="3409" y="2453"/>
            <a:ext cx="264" cy="272"/>
          </p:xfrm>
          <a:graphic>
            <a:graphicData uri="http://schemas.openxmlformats.org/presentationml/2006/ole">
              <mc:AlternateContent xmlns:mc="http://schemas.openxmlformats.org/markup-compatibility/2006">
                <mc:Choice xmlns:v="urn:schemas-microsoft-com:vml" Requires="v">
                  <p:oleObj spid="_x0000_s298024" name="Equation" r:id="rId11" imgW="419040" imgH="431640" progId="Equation.DSMT4">
                    <p:embed/>
                  </p:oleObj>
                </mc:Choice>
                <mc:Fallback>
                  <p:oleObj name="Equation" r:id="rId11" imgW="419040" imgH="43164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09" y="2453"/>
                          <a:ext cx="264" cy="27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1" name="Date Placeholder 40"/>
          <p:cNvSpPr>
            <a:spLocks noGrp="1"/>
          </p:cNvSpPr>
          <p:nvPr>
            <p:ph type="dt" sz="half" idx="10"/>
          </p:nvPr>
        </p:nvSpPr>
        <p:spPr/>
        <p:txBody>
          <a:bodyPr/>
          <a:lstStyle/>
          <a:p>
            <a:pPr>
              <a:defRPr/>
            </a:pPr>
            <a:r>
              <a:rPr lang="en-US" smtClean="0"/>
              <a:t>E.C. Aschenauer</a:t>
            </a:r>
            <a:endParaRPr lang="en-US" dirty="0"/>
          </a:p>
        </p:txBody>
      </p:sp>
      <p:sp>
        <p:nvSpPr>
          <p:cNvPr id="9" name="TextBox 8"/>
          <p:cNvSpPr txBox="1"/>
          <p:nvPr/>
        </p:nvSpPr>
        <p:spPr>
          <a:xfrm>
            <a:off x="0" y="2285982"/>
            <a:ext cx="5672667" cy="1815882"/>
          </a:xfrm>
          <a:prstGeom prst="rect">
            <a:avLst/>
          </a:prstGeom>
          <a:noFill/>
        </p:spPr>
        <p:txBody>
          <a:bodyPr wrap="square" rtlCol="0">
            <a:spAutoFit/>
          </a:bodyPr>
          <a:lstStyle/>
          <a:p>
            <a:r>
              <a:rPr lang="en-US" sz="2000" u="sng" dirty="0" smtClean="0">
                <a:solidFill>
                  <a:srgbClr val="0000FF"/>
                </a:solidFill>
              </a:rPr>
              <a:t>STAR’s </a:t>
            </a:r>
            <a:r>
              <a:rPr lang="en-US" sz="2000" u="sng" dirty="0" err="1" smtClean="0">
                <a:solidFill>
                  <a:srgbClr val="0000FF"/>
                </a:solidFill>
              </a:rPr>
              <a:t>p+p</a:t>
            </a:r>
            <a:r>
              <a:rPr lang="en-US" sz="2000" u="sng" dirty="0" smtClean="0">
                <a:solidFill>
                  <a:srgbClr val="0000FF"/>
                </a:solidFill>
              </a:rPr>
              <a:t> and </a:t>
            </a:r>
            <a:r>
              <a:rPr lang="en-US" sz="2000" u="sng" dirty="0" err="1" smtClean="0">
                <a:solidFill>
                  <a:srgbClr val="0000FF"/>
                </a:solidFill>
              </a:rPr>
              <a:t>p+A</a:t>
            </a:r>
            <a:r>
              <a:rPr lang="en-US" sz="2000" u="sng" dirty="0" smtClean="0">
                <a:solidFill>
                  <a:srgbClr val="0000FF"/>
                </a:solidFill>
              </a:rPr>
              <a:t> Program:</a:t>
            </a:r>
            <a:endParaRPr lang="en-US" sz="2000" u="sng" dirty="0">
              <a:solidFill>
                <a:srgbClr val="0000FF"/>
              </a:solidFill>
            </a:endParaRPr>
          </a:p>
          <a:p>
            <a:endParaRPr lang="en-US" sz="2000" dirty="0" smtClean="0"/>
          </a:p>
          <a:p>
            <a:pPr>
              <a:buClr>
                <a:srgbClr val="0000FF"/>
              </a:buClr>
            </a:pPr>
            <a:r>
              <a:rPr lang="en-US" dirty="0" smtClean="0"/>
              <a:t>unique science program</a:t>
            </a:r>
            <a:r>
              <a:rPr lang="en-US" dirty="0"/>
              <a:t> </a:t>
            </a:r>
            <a:r>
              <a:rPr lang="en-US" dirty="0" smtClean="0"/>
              <a:t>that addresses </a:t>
            </a:r>
          </a:p>
          <a:p>
            <a:pPr>
              <a:buClr>
                <a:srgbClr val="0000FF"/>
              </a:buClr>
            </a:pPr>
            <a:r>
              <a:rPr lang="en-US" dirty="0" smtClean="0"/>
              <a:t>important open </a:t>
            </a:r>
            <a:r>
              <a:rPr lang="en-US" dirty="0"/>
              <a:t>questions in </a:t>
            </a:r>
            <a:r>
              <a:rPr lang="en-US" dirty="0" smtClean="0"/>
              <a:t>cold nuclear matter,</a:t>
            </a:r>
            <a:endParaRPr lang="en-US" dirty="0"/>
          </a:p>
          <a:p>
            <a:pPr>
              <a:buClr>
                <a:srgbClr val="0000FF"/>
              </a:buClr>
            </a:pPr>
            <a:r>
              <a:rPr lang="en-US" dirty="0" smtClean="0"/>
              <a:t>uniquely tied</a:t>
            </a:r>
            <a:r>
              <a:rPr lang="en-US" dirty="0"/>
              <a:t> </a:t>
            </a:r>
            <a:r>
              <a:rPr lang="en-US" dirty="0" smtClean="0"/>
              <a:t>to</a:t>
            </a:r>
            <a:r>
              <a:rPr lang="en-US" dirty="0"/>
              <a:t> </a:t>
            </a:r>
            <a:r>
              <a:rPr lang="en-US" dirty="0" smtClean="0"/>
              <a:t>a</a:t>
            </a:r>
            <a:r>
              <a:rPr lang="en-US" dirty="0"/>
              <a:t> </a:t>
            </a:r>
            <a:r>
              <a:rPr lang="en-US" dirty="0" smtClean="0"/>
              <a:t>polarized </a:t>
            </a:r>
            <a:r>
              <a:rPr lang="en-US" dirty="0" err="1" smtClean="0"/>
              <a:t>p+p</a:t>
            </a:r>
            <a:r>
              <a:rPr lang="en-US" dirty="0" smtClean="0"/>
              <a:t>/</a:t>
            </a:r>
            <a:r>
              <a:rPr lang="en-US" dirty="0" err="1" smtClean="0"/>
              <a:t>p+A-collider</a:t>
            </a:r>
            <a:endParaRPr lang="en-US" dirty="0"/>
          </a:p>
          <a:p>
            <a:pPr>
              <a:buClr>
                <a:srgbClr val="0000FF"/>
              </a:buClr>
            </a:pPr>
            <a:r>
              <a:rPr lang="en-US" dirty="0" smtClean="0"/>
              <a:t>never been</a:t>
            </a:r>
            <a:r>
              <a:rPr lang="en-US" dirty="0"/>
              <a:t> </a:t>
            </a:r>
            <a:r>
              <a:rPr lang="en-US" dirty="0" smtClean="0"/>
              <a:t>measured</a:t>
            </a:r>
            <a:r>
              <a:rPr lang="en-US" dirty="0"/>
              <a:t> </a:t>
            </a:r>
            <a:r>
              <a:rPr lang="en-US" dirty="0" smtClean="0"/>
              <a:t>before</a:t>
            </a:r>
            <a:r>
              <a:rPr lang="en-US" dirty="0"/>
              <a:t> </a:t>
            </a:r>
            <a:r>
              <a:rPr lang="en-US" dirty="0" smtClean="0">
                <a:solidFill>
                  <a:srgbClr val="FF00FF"/>
                </a:solidFill>
              </a:rPr>
              <a:t>&amp;</a:t>
            </a:r>
            <a:r>
              <a:rPr lang="en-US" dirty="0">
                <a:solidFill>
                  <a:srgbClr val="FF00FF"/>
                </a:solidFill>
              </a:rPr>
              <a:t> </a:t>
            </a:r>
            <a:r>
              <a:rPr lang="en-US" dirty="0" smtClean="0">
                <a:solidFill>
                  <a:srgbClr val="FF00FF"/>
                </a:solidFill>
              </a:rPr>
              <a:t>never</a:t>
            </a:r>
            <a:r>
              <a:rPr lang="en-US" dirty="0">
                <a:solidFill>
                  <a:srgbClr val="FF00FF"/>
                </a:solidFill>
              </a:rPr>
              <a:t> </a:t>
            </a:r>
            <a:r>
              <a:rPr lang="en-US" dirty="0" smtClean="0">
                <a:solidFill>
                  <a:srgbClr val="FF00FF"/>
                </a:solidFill>
              </a:rPr>
              <a:t>without</a:t>
            </a:r>
            <a:endParaRPr lang="en-US" dirty="0">
              <a:solidFill>
                <a:srgbClr val="FF00FF"/>
              </a:solidFill>
            </a:endParaRPr>
          </a:p>
        </p:txBody>
      </p:sp>
      <p:sp>
        <p:nvSpPr>
          <p:cNvPr id="33" name="TextBox 32"/>
          <p:cNvSpPr txBox="1"/>
          <p:nvPr/>
        </p:nvSpPr>
        <p:spPr>
          <a:xfrm>
            <a:off x="1411816" y="4660882"/>
            <a:ext cx="6832601" cy="1846659"/>
          </a:xfrm>
          <a:prstGeom prst="rect">
            <a:avLst/>
          </a:prstGeom>
          <a:noFill/>
        </p:spPr>
        <p:txBody>
          <a:bodyPr wrap="square" rtlCol="0">
            <a:spAutoFit/>
          </a:bodyPr>
          <a:lstStyle/>
          <a:p>
            <a:r>
              <a:rPr lang="en-US" sz="2000" dirty="0" smtClean="0">
                <a:solidFill>
                  <a:srgbClr val="0000FF"/>
                </a:solidFill>
              </a:rPr>
              <a:t>Due to time reasons please look for:</a:t>
            </a:r>
          </a:p>
          <a:p>
            <a:endParaRPr lang="en-US" sz="1400" u="sng" dirty="0">
              <a:solidFill>
                <a:srgbClr val="0000FF"/>
              </a:solidFill>
            </a:endParaRPr>
          </a:p>
          <a:p>
            <a:pPr>
              <a:buClr>
                <a:srgbClr val="0000FF"/>
              </a:buClr>
            </a:pPr>
            <a:r>
              <a:rPr lang="en-US" sz="1600" dirty="0" smtClean="0"/>
              <a:t>details of the individual measurements</a:t>
            </a:r>
          </a:p>
          <a:p>
            <a:pPr>
              <a:buClr>
                <a:srgbClr val="0000FF"/>
              </a:buClr>
            </a:pPr>
            <a:r>
              <a:rPr lang="en-US" sz="1600" dirty="0" smtClean="0"/>
              <a:t>and</a:t>
            </a:r>
          </a:p>
          <a:p>
            <a:pPr>
              <a:buClr>
                <a:srgbClr val="0000FF"/>
              </a:buClr>
            </a:pPr>
            <a:r>
              <a:rPr lang="en-US" sz="1600" dirty="0" smtClean="0"/>
              <a:t>more key physics topics, i.e. search for exotics, GPD </a:t>
            </a:r>
            <a:r>
              <a:rPr lang="en-US" sz="1600" dirty="0" err="1" smtClean="0"/>
              <a:t>E</a:t>
            </a:r>
            <a:r>
              <a:rPr lang="en-US" sz="1600" baseline="-25000" dirty="0" err="1" smtClean="0"/>
              <a:t>g</a:t>
            </a:r>
            <a:r>
              <a:rPr lang="en-US" sz="1600" dirty="0" smtClean="0"/>
              <a:t> in backup and STAR’s </a:t>
            </a:r>
            <a:r>
              <a:rPr lang="en-US" sz="1600" dirty="0" err="1" smtClean="0"/>
              <a:t>pp-pA-LoI</a:t>
            </a:r>
            <a:r>
              <a:rPr lang="en-US" sz="1600" dirty="0" smtClean="0"/>
              <a:t> </a:t>
            </a:r>
          </a:p>
          <a:p>
            <a:pPr>
              <a:buClr>
                <a:srgbClr val="0000FF"/>
              </a:buClr>
            </a:pPr>
            <a:r>
              <a:rPr lang="en-US" sz="1600" dirty="0" smtClean="0"/>
              <a:t>https</a:t>
            </a:r>
            <a:r>
              <a:rPr lang="en-US" sz="1600" dirty="0"/>
              <a:t>://</a:t>
            </a:r>
            <a:r>
              <a:rPr lang="en-US" sz="1600" dirty="0" err="1"/>
              <a:t>drupal.star.bnl.gov</a:t>
            </a:r>
            <a:r>
              <a:rPr lang="en-US" sz="1600" dirty="0"/>
              <a:t>/STAR/</a:t>
            </a:r>
            <a:r>
              <a:rPr lang="en-US" sz="1600" dirty="0" err="1"/>
              <a:t>starnotes</a:t>
            </a:r>
            <a:r>
              <a:rPr lang="en-US" sz="1600" dirty="0"/>
              <a:t>/public/</a:t>
            </a:r>
            <a:r>
              <a:rPr lang="en-US" sz="1600" dirty="0" smtClean="0"/>
              <a:t>sn0605</a:t>
            </a:r>
            <a:endParaRPr lang="en-US" sz="1600" dirty="0"/>
          </a:p>
        </p:txBody>
      </p:sp>
    </p:spTree>
    <p:extLst>
      <p:ext uri="{BB962C8B-B14F-4D97-AF65-F5344CB8AC3E}">
        <p14:creationId xmlns:p14="http://schemas.microsoft.com/office/powerpoint/2010/main" val="674150658"/>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par>
                          <p:cTn id="24" fill="hold">
                            <p:stCondLst>
                              <p:cond delay="3000"/>
                            </p:stCondLst>
                            <p:childTnLst>
                              <p:par>
                                <p:cTn id="25" presetID="8" presetClass="emph" presetSubtype="0" accel="50000" decel="50000" fill="hold" nodeType="afterEffect">
                                  <p:stCondLst>
                                    <p:cond delay="0"/>
                                  </p:stCondLst>
                                  <p:childTnLst>
                                    <p:animRot by="21600000">
                                      <p:cBhvr>
                                        <p:cTn id="26" dur="1000" fill="hold"/>
                                        <p:tgtEl>
                                          <p:spTgt spid="2"/>
                                        </p:tgtEl>
                                        <p:attrNameLst>
                                          <p:attrName>r</p:attrName>
                                        </p:attrNameLst>
                                      </p:cBhvr>
                                    </p:animRot>
                                  </p:childTnLst>
                                </p:cTn>
                              </p:par>
                              <p:par>
                                <p:cTn id="27" presetID="8" presetClass="emph" presetSubtype="0" accel="50000" decel="50000" fill="hold" nodeType="withEffect">
                                  <p:stCondLst>
                                    <p:cond delay="0"/>
                                  </p:stCondLst>
                                  <p:childTnLst>
                                    <p:animRot by="21600000">
                                      <p:cBhvr>
                                        <p:cTn id="28" dur="1000" fill="hold"/>
                                        <p:tgtEl>
                                          <p:spTgt spid="4"/>
                                        </p:tgtEl>
                                        <p:attrNameLst>
                                          <p:attrName>r</p:attrName>
                                        </p:attrNameLst>
                                      </p:cBhvr>
                                    </p:animRot>
                                  </p:childTnLst>
                                </p:cTn>
                              </p:par>
                              <p:par>
                                <p:cTn id="29" presetID="8" presetClass="emph" presetSubtype="0" accel="50000" decel="50000" fill="hold" nodeType="withEffect">
                                  <p:stCondLst>
                                    <p:cond delay="0"/>
                                  </p:stCondLst>
                                  <p:childTnLst>
                                    <p:animRot by="21600000">
                                      <p:cBhvr>
                                        <p:cTn id="30" dur="1000" fill="hold"/>
                                        <p:tgtEl>
                                          <p:spTgt spid="3"/>
                                        </p:tgtEl>
                                        <p:attrNameLst>
                                          <p:attrName>r</p:attrName>
                                        </p:attrNameLst>
                                      </p:cBhvr>
                                    </p:animRot>
                                  </p:childTnLst>
                                </p:cTn>
                              </p:par>
                              <p:par>
                                <p:cTn id="31" presetID="8" presetClass="emph" presetSubtype="0" accel="50000" decel="50000" fill="hold" nodeType="withEffect">
                                  <p:stCondLst>
                                    <p:cond delay="0"/>
                                  </p:stCondLst>
                                  <p:childTnLst>
                                    <p:animRot by="21600000">
                                      <p:cBhvr>
                                        <p:cTn id="32" dur="1000" fill="hold"/>
                                        <p:tgtEl>
                                          <p:spTgt spid="5"/>
                                        </p:tgtEl>
                                        <p:attrNameLst>
                                          <p:attrName>r</p:attrName>
                                        </p:attrNameLst>
                                      </p:cBhvr>
                                    </p:animRot>
                                  </p:childTnLst>
                                </p:cTn>
                              </p:par>
                              <p:par>
                                <p:cTn id="33" presetID="8" presetClass="emph" presetSubtype="0" accel="50000" decel="50000" fill="hold" nodeType="withEffect">
                                  <p:stCondLst>
                                    <p:cond delay="0"/>
                                  </p:stCondLst>
                                  <p:childTnLst>
                                    <p:animRot by="21600000">
                                      <p:cBhvr>
                                        <p:cTn id="34" dur="1000" fill="hold"/>
                                        <p:tgtEl>
                                          <p:spTgt spid="6"/>
                                        </p:tgtEl>
                                        <p:attrNameLst>
                                          <p:attrName>r</p:attrName>
                                        </p:attrNameLst>
                                      </p:cBhvr>
                                    </p:animRot>
                                  </p:childTnLst>
                                </p:cTn>
                              </p:par>
                            </p:childTnLst>
                          </p:cTn>
                        </p:par>
                        <p:par>
                          <p:cTn id="35" fill="hold">
                            <p:stCondLst>
                              <p:cond delay="4000"/>
                            </p:stCondLst>
                            <p:childTnLst>
                              <p:par>
                                <p:cTn id="36" presetID="1" presetClass="exit" presetSubtype="0" fill="hold" nodeType="afterEffect">
                                  <p:stCondLst>
                                    <p:cond delay="0"/>
                                  </p:stCondLst>
                                  <p:childTnLst>
                                    <p:set>
                                      <p:cBhvr>
                                        <p:cTn id="37" dur="1" fill="hold">
                                          <p:stCondLst>
                                            <p:cond delay="0"/>
                                          </p:stCondLst>
                                        </p:cTn>
                                        <p:tgtEl>
                                          <p:spTgt spid="6"/>
                                        </p:tgtEl>
                                        <p:attrNameLst>
                                          <p:attrName>style.visibility</p:attrName>
                                        </p:attrNameLst>
                                      </p:cBhvr>
                                      <p:to>
                                        <p:strVal val="hidden"/>
                                      </p:to>
                                    </p:set>
                                  </p:childTnLst>
                                </p:cTn>
                              </p:par>
                            </p:childTnLst>
                          </p:cTn>
                        </p:par>
                        <p:par>
                          <p:cTn id="38" fill="hold">
                            <p:stCondLst>
                              <p:cond delay="4000"/>
                            </p:stCondLst>
                            <p:childTnLst>
                              <p:par>
                                <p:cTn id="39" presetID="1" presetClass="exit" presetSubtype="0" fill="hold" nodeType="afterEffect">
                                  <p:stCondLst>
                                    <p:cond delay="0"/>
                                  </p:stCondLst>
                                  <p:childTnLst>
                                    <p:set>
                                      <p:cBhvr>
                                        <p:cTn id="40" dur="1" fill="hold">
                                          <p:stCondLst>
                                            <p:cond delay="0"/>
                                          </p:stCondLst>
                                        </p:cTn>
                                        <p:tgtEl>
                                          <p:spTgt spid="2"/>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3"/>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4"/>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5"/>
                                        </p:tgtEl>
                                        <p:attrNameLst>
                                          <p:attrName>style.visibility</p:attrName>
                                        </p:attrNameLst>
                                      </p:cBhvr>
                                      <p:to>
                                        <p:strVal val="hidden"/>
                                      </p:to>
                                    </p:set>
                                  </p:childTnLst>
                                </p:cTn>
                              </p:par>
                            </p:childTnLst>
                          </p:cTn>
                        </p:par>
                        <p:par>
                          <p:cTn id="47" fill="hold">
                            <p:stCondLst>
                              <p:cond delay="4000"/>
                            </p:stCondLst>
                            <p:childTnLst>
                              <p:par>
                                <p:cTn id="48" presetID="1" presetClass="entr" presetSubtype="0" fill="hold" nodeType="afterEffect">
                                  <p:stCondLst>
                                    <p:cond delay="0"/>
                                  </p:stCondLst>
                                  <p:childTnLst>
                                    <p:set>
                                      <p:cBhvr>
                                        <p:cTn id="49" dur="1" fill="hold">
                                          <p:stCondLst>
                                            <p:cond delay="0"/>
                                          </p:stCondLst>
                                        </p:cTn>
                                        <p:tgtEl>
                                          <p:spTgt spid="7"/>
                                        </p:tgtEl>
                                        <p:attrNameLst>
                                          <p:attrName>style.visibility</p:attrName>
                                        </p:attrNameLst>
                                      </p:cBhvr>
                                      <p:to>
                                        <p:strVal val="visible"/>
                                      </p:to>
                                    </p:set>
                                  </p:childTnLst>
                                </p:cTn>
                              </p:par>
                              <p:par>
                                <p:cTn id="50" presetID="55" presetClass="entr" presetSubtype="0"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1000" fill="hold"/>
                                        <p:tgtEl>
                                          <p:spTgt spid="9"/>
                                        </p:tgtEl>
                                        <p:attrNameLst>
                                          <p:attrName>ppt_w</p:attrName>
                                        </p:attrNameLst>
                                      </p:cBhvr>
                                      <p:tavLst>
                                        <p:tav tm="0">
                                          <p:val>
                                            <p:strVal val="#ppt_w*0.70"/>
                                          </p:val>
                                        </p:tav>
                                        <p:tav tm="100000">
                                          <p:val>
                                            <p:strVal val="#ppt_w"/>
                                          </p:val>
                                        </p:tav>
                                      </p:tavLst>
                                    </p:anim>
                                    <p:anim calcmode="lin" valueType="num">
                                      <p:cBhvr>
                                        <p:cTn id="53" dur="1000" fill="hold"/>
                                        <p:tgtEl>
                                          <p:spTgt spid="9"/>
                                        </p:tgtEl>
                                        <p:attrNameLst>
                                          <p:attrName>ppt_h</p:attrName>
                                        </p:attrNameLst>
                                      </p:cBhvr>
                                      <p:tavLst>
                                        <p:tav tm="0">
                                          <p:val>
                                            <p:strVal val="#ppt_h"/>
                                          </p:val>
                                        </p:tav>
                                        <p:tav tm="100000">
                                          <p:val>
                                            <p:strVal val="#ppt_h"/>
                                          </p:val>
                                        </p:tav>
                                      </p:tavLst>
                                    </p:anim>
                                    <p:animEffect transition="in" filter="fade">
                                      <p:cBhvr>
                                        <p:cTn id="54" dur="1000"/>
                                        <p:tgtEl>
                                          <p:spTgt spid="9"/>
                                        </p:tgtEl>
                                      </p:cBhvr>
                                    </p:animEffect>
                                  </p:childTnLst>
                                </p:cTn>
                              </p:par>
                            </p:childTnLst>
                          </p:cTn>
                        </p:par>
                        <p:par>
                          <p:cTn id="55" fill="hold">
                            <p:stCondLst>
                              <p:cond delay="5000"/>
                            </p:stCondLst>
                            <p:childTnLst>
                              <p:par>
                                <p:cTn id="56" presetID="55" presetClass="entr" presetSubtype="0" fill="hold" grpId="0" nodeType="afterEffect">
                                  <p:stCondLst>
                                    <p:cond delay="0"/>
                                  </p:stCondLst>
                                  <p:childTnLst>
                                    <p:set>
                                      <p:cBhvr>
                                        <p:cTn id="57" dur="1" fill="hold">
                                          <p:stCondLst>
                                            <p:cond delay="0"/>
                                          </p:stCondLst>
                                        </p:cTn>
                                        <p:tgtEl>
                                          <p:spTgt spid="33"/>
                                        </p:tgtEl>
                                        <p:attrNameLst>
                                          <p:attrName>style.visibility</p:attrName>
                                        </p:attrNameLst>
                                      </p:cBhvr>
                                      <p:to>
                                        <p:strVal val="visible"/>
                                      </p:to>
                                    </p:set>
                                    <p:anim calcmode="lin" valueType="num">
                                      <p:cBhvr>
                                        <p:cTn id="58" dur="1000" fill="hold"/>
                                        <p:tgtEl>
                                          <p:spTgt spid="33"/>
                                        </p:tgtEl>
                                        <p:attrNameLst>
                                          <p:attrName>ppt_w</p:attrName>
                                        </p:attrNameLst>
                                      </p:cBhvr>
                                      <p:tavLst>
                                        <p:tav tm="0">
                                          <p:val>
                                            <p:strVal val="#ppt_w*0.70"/>
                                          </p:val>
                                        </p:tav>
                                        <p:tav tm="100000">
                                          <p:val>
                                            <p:strVal val="#ppt_w"/>
                                          </p:val>
                                        </p:tav>
                                      </p:tavLst>
                                    </p:anim>
                                    <p:anim calcmode="lin" valueType="num">
                                      <p:cBhvr>
                                        <p:cTn id="59" dur="1000" fill="hold"/>
                                        <p:tgtEl>
                                          <p:spTgt spid="33"/>
                                        </p:tgtEl>
                                        <p:attrNameLst>
                                          <p:attrName>ppt_h</p:attrName>
                                        </p:attrNameLst>
                                      </p:cBhvr>
                                      <p:tavLst>
                                        <p:tav tm="0">
                                          <p:val>
                                            <p:strVal val="#ppt_h"/>
                                          </p:val>
                                        </p:tav>
                                        <p:tav tm="100000">
                                          <p:val>
                                            <p:strVal val="#ppt_h"/>
                                          </p:val>
                                        </p:tav>
                                      </p:tavLst>
                                    </p:anim>
                                    <p:animEffect transition="in" filter="fade">
                                      <p:cBhvr>
                                        <p:cTn id="60"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smtClean="0"/>
              <a:t>RHIC PAC, June  2014</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39</a:t>
            </a:fld>
            <a:endParaRPr lang="en-US"/>
          </a:p>
        </p:txBody>
      </p:sp>
      <p:sp>
        <p:nvSpPr>
          <p:cNvPr id="2" name="Title 1"/>
          <p:cNvSpPr>
            <a:spLocks noGrp="1"/>
          </p:cNvSpPr>
          <p:nvPr>
            <p:ph type="title" idx="4294967295"/>
          </p:nvPr>
        </p:nvSpPr>
        <p:spPr>
          <a:xfrm>
            <a:off x="0" y="402167"/>
            <a:ext cx="9144000" cy="4127500"/>
          </a:xfrm>
        </p:spPr>
        <p:txBody>
          <a:bodyPr/>
          <a:lstStyle/>
          <a:p>
            <a:pPr algn="l">
              <a:lnSpc>
                <a:spcPct val="100000"/>
              </a:lnSpc>
            </a:pPr>
            <a:r>
              <a:rPr lang="en-US" dirty="0" smtClean="0"/>
              <a:t>THANK YOU</a:t>
            </a:r>
            <a:br>
              <a:rPr lang="en-US" dirty="0" smtClean="0"/>
            </a:br>
            <a:r>
              <a:rPr lang="en-US" cap="none" dirty="0" smtClean="0">
                <a:solidFill>
                  <a:srgbClr val="322F31"/>
                </a:solidFill>
              </a:rPr>
              <a:t>to my fellow members of the </a:t>
            </a:r>
            <a:r>
              <a:rPr lang="en-US" cap="none" dirty="0" err="1" smtClean="0">
                <a:solidFill>
                  <a:srgbClr val="322F31"/>
                </a:solidFill>
              </a:rPr>
              <a:t>pp-pA-LoI</a:t>
            </a:r>
            <a:r>
              <a:rPr lang="en-US" cap="none" dirty="0" smtClean="0">
                <a:solidFill>
                  <a:srgbClr val="322F31"/>
                </a:solidFill>
              </a:rPr>
              <a:t> </a:t>
            </a:r>
            <a:br>
              <a:rPr lang="en-US" cap="none" dirty="0" smtClean="0">
                <a:solidFill>
                  <a:srgbClr val="322F31"/>
                </a:solidFill>
              </a:rPr>
            </a:br>
            <a:r>
              <a:rPr lang="en-US" cap="none" dirty="0" smtClean="0">
                <a:solidFill>
                  <a:srgbClr val="322F31"/>
                </a:solidFill>
              </a:rPr>
              <a:t>writing group</a:t>
            </a:r>
            <a:br>
              <a:rPr lang="en-US" cap="none" dirty="0" smtClean="0">
                <a:solidFill>
                  <a:srgbClr val="322F31"/>
                </a:solidFill>
              </a:rPr>
            </a:br>
            <a:r>
              <a:rPr lang="en-US" cap="none" dirty="0" smtClean="0">
                <a:solidFill>
                  <a:srgbClr val="322F31"/>
                </a:solidFill>
                <a:effectLst/>
              </a:rPr>
              <a:t> </a:t>
            </a:r>
            <a:r>
              <a:rPr lang="en-US" cap="none" dirty="0">
                <a:solidFill>
                  <a:srgbClr val="322F31"/>
                </a:solidFill>
                <a:effectLst/>
              </a:rPr>
              <a:t/>
            </a:r>
            <a:br>
              <a:rPr lang="en-US" cap="none" dirty="0">
                <a:solidFill>
                  <a:srgbClr val="322F31"/>
                </a:solidFill>
                <a:effectLst/>
              </a:rPr>
            </a:br>
            <a:r>
              <a:rPr lang="en-US" sz="1600" i="0" cap="none" dirty="0" smtClean="0">
                <a:solidFill>
                  <a:srgbClr val="322F31"/>
                </a:solidFill>
                <a:effectLst/>
              </a:rPr>
              <a:t>E</a:t>
            </a:r>
            <a:r>
              <a:rPr lang="en-US" sz="1600" i="0" cap="none" dirty="0">
                <a:solidFill>
                  <a:srgbClr val="322F31"/>
                </a:solidFill>
                <a:effectLst/>
              </a:rPr>
              <a:t>. </a:t>
            </a:r>
            <a:r>
              <a:rPr lang="en-US" sz="1600" i="0" cap="none" dirty="0" smtClean="0">
                <a:solidFill>
                  <a:srgbClr val="322F31"/>
                </a:solidFill>
                <a:effectLst/>
              </a:rPr>
              <a:t>Aschenauer, </a:t>
            </a:r>
            <a:r>
              <a:rPr lang="en-US" sz="1600" i="0" cap="none" dirty="0">
                <a:solidFill>
                  <a:srgbClr val="322F31"/>
                </a:solidFill>
                <a:effectLst/>
              </a:rPr>
              <a:t>J. </a:t>
            </a:r>
            <a:r>
              <a:rPr lang="en-US" sz="1600" i="0" cap="none" dirty="0" err="1">
                <a:solidFill>
                  <a:srgbClr val="322F31"/>
                </a:solidFill>
                <a:effectLst/>
              </a:rPr>
              <a:t>Drachenberg</a:t>
            </a:r>
            <a:r>
              <a:rPr lang="en-US" sz="1600" i="0" cap="none" dirty="0">
                <a:solidFill>
                  <a:srgbClr val="322F31"/>
                </a:solidFill>
                <a:effectLst/>
              </a:rPr>
              <a:t>, C. </a:t>
            </a:r>
            <a:r>
              <a:rPr lang="en-US" sz="1600" i="0" cap="none" dirty="0" err="1">
                <a:solidFill>
                  <a:srgbClr val="322F31"/>
                </a:solidFill>
                <a:effectLst/>
              </a:rPr>
              <a:t>Gagliardi</a:t>
            </a:r>
            <a:r>
              <a:rPr lang="en-US" sz="1600" i="0" cap="none" dirty="0" smtClean="0">
                <a:solidFill>
                  <a:srgbClr val="322F31"/>
                </a:solidFill>
                <a:effectLst/>
              </a:rPr>
              <a:t>,, </a:t>
            </a:r>
            <a:r>
              <a:rPr lang="en-US" sz="1600" i="0" cap="none" dirty="0">
                <a:solidFill>
                  <a:srgbClr val="322F31"/>
                </a:solidFill>
                <a:effectLst/>
              </a:rPr>
              <a:t>H.Z. </a:t>
            </a:r>
            <a:r>
              <a:rPr lang="en-US" sz="1600" i="0" cap="none" dirty="0" smtClean="0">
                <a:solidFill>
                  <a:srgbClr val="322F31"/>
                </a:solidFill>
                <a:effectLst/>
              </a:rPr>
              <a:t>Huang, J.H</a:t>
            </a:r>
            <a:r>
              <a:rPr lang="en-US" sz="1600" i="0" cap="none" dirty="0">
                <a:solidFill>
                  <a:srgbClr val="322F31"/>
                </a:solidFill>
                <a:effectLst/>
              </a:rPr>
              <a:t>. Lee, S. </a:t>
            </a:r>
            <a:r>
              <a:rPr lang="en-US" sz="1600" i="0" cap="none" dirty="0" err="1">
                <a:solidFill>
                  <a:srgbClr val="322F31"/>
                </a:solidFill>
                <a:effectLst/>
              </a:rPr>
              <a:t>Mioduzewski</a:t>
            </a:r>
            <a:r>
              <a:rPr lang="en-US" sz="1600" i="0" cap="none" dirty="0">
                <a:solidFill>
                  <a:srgbClr val="322F31"/>
                </a:solidFill>
                <a:effectLst/>
              </a:rPr>
              <a:t>, J. </a:t>
            </a:r>
            <a:r>
              <a:rPr lang="en-US" sz="1600" i="0" cap="none" dirty="0" err="1">
                <a:solidFill>
                  <a:srgbClr val="322F31"/>
                </a:solidFill>
                <a:effectLst/>
              </a:rPr>
              <a:t>Seger</a:t>
            </a:r>
            <a:r>
              <a:rPr lang="en-US" sz="1600" i="0" cap="none" dirty="0">
                <a:solidFill>
                  <a:srgbClr val="322F31"/>
                </a:solidFill>
                <a:effectLst/>
              </a:rPr>
              <a:t>, E. </a:t>
            </a:r>
            <a:r>
              <a:rPr lang="en-US" sz="1600" i="0" cap="none" dirty="0" err="1" smtClean="0">
                <a:solidFill>
                  <a:srgbClr val="322F31"/>
                </a:solidFill>
                <a:effectLst/>
              </a:rPr>
              <a:t>Sichtermann</a:t>
            </a:r>
            <a:r>
              <a:rPr lang="en-US" sz="1600" i="0" cap="none" dirty="0" smtClean="0">
                <a:solidFill>
                  <a:srgbClr val="322F31"/>
                </a:solidFill>
                <a:effectLst/>
              </a:rPr>
              <a:t>, </a:t>
            </a:r>
            <a:r>
              <a:rPr lang="en-US" sz="1600" i="0" cap="none" dirty="0">
                <a:solidFill>
                  <a:srgbClr val="322F31"/>
                </a:solidFill>
                <a:effectLst/>
              </a:rPr>
              <a:t>B. </a:t>
            </a:r>
            <a:r>
              <a:rPr lang="en-US" sz="1600" i="0" cap="none" dirty="0" err="1" smtClean="0">
                <a:solidFill>
                  <a:srgbClr val="322F31"/>
                </a:solidFill>
                <a:effectLst/>
              </a:rPr>
              <a:t>Surrow</a:t>
            </a:r>
            <a:r>
              <a:rPr lang="en-US" sz="1600" i="0" cap="none" dirty="0" smtClean="0">
                <a:solidFill>
                  <a:srgbClr val="322F31"/>
                </a:solidFill>
                <a:effectLst/>
              </a:rPr>
              <a:t>, </a:t>
            </a:r>
            <a:r>
              <a:rPr lang="en-US" sz="1600" i="0" cap="none" dirty="0">
                <a:solidFill>
                  <a:srgbClr val="322F31"/>
                </a:solidFill>
                <a:effectLst/>
              </a:rPr>
              <a:t>A. </a:t>
            </a:r>
            <a:r>
              <a:rPr lang="en-US" sz="1600" i="0" cap="none" dirty="0" err="1">
                <a:solidFill>
                  <a:srgbClr val="322F31"/>
                </a:solidFill>
                <a:effectLst/>
              </a:rPr>
              <a:t>Vossen</a:t>
            </a:r>
            <a:r>
              <a:rPr lang="en-US" sz="1600" i="0" cap="none" dirty="0">
                <a:solidFill>
                  <a:srgbClr val="322F31"/>
                </a:solidFill>
                <a:effectLst/>
              </a:rPr>
              <a:t>, Q.H. </a:t>
            </a:r>
            <a:r>
              <a:rPr lang="en-US" sz="1600" i="0" cap="none" dirty="0" err="1">
                <a:solidFill>
                  <a:srgbClr val="322F31"/>
                </a:solidFill>
                <a:effectLst/>
              </a:rPr>
              <a:t>Xu</a:t>
            </a:r>
            <a:r>
              <a:rPr lang="en-US" sz="1600" i="0" cap="none" dirty="0">
                <a:solidFill>
                  <a:srgbClr val="322F31"/>
                </a:solidFill>
                <a:effectLst/>
              </a:rPr>
              <a:t>, Z.Y Ye </a:t>
            </a:r>
            <a:r>
              <a:rPr lang="en-US" sz="1600" i="0" cap="none" dirty="0">
                <a:effectLst/>
              </a:rPr>
              <a:t/>
            </a:r>
            <a:br>
              <a:rPr lang="en-US" sz="1600" i="0" cap="none" dirty="0">
                <a:effectLst/>
              </a:rPr>
            </a:br>
            <a:r>
              <a:rPr lang="en-US" sz="1600" i="0" cap="none" dirty="0">
                <a:effectLst/>
              </a:rPr>
              <a:t/>
            </a:r>
            <a:br>
              <a:rPr lang="en-US" sz="1600" i="0" cap="none" dirty="0">
                <a:effectLst/>
              </a:rPr>
            </a:br>
            <a:r>
              <a:rPr lang="en-US" sz="1600" i="0" cap="none" dirty="0" smtClean="0">
                <a:effectLst/>
              </a:rPr>
              <a:t>and the indispensable help from: </a:t>
            </a:r>
            <a:r>
              <a:rPr lang="en-US" sz="1600" i="0" cap="none" dirty="0">
                <a:effectLst/>
              </a:rPr>
              <a:t/>
            </a:r>
            <a:br>
              <a:rPr lang="en-US" sz="1600" i="0" cap="none" dirty="0">
                <a:effectLst/>
              </a:rPr>
            </a:br>
            <a:r>
              <a:rPr lang="en-US" sz="1600" i="0" cap="none" dirty="0" err="1">
                <a:solidFill>
                  <a:srgbClr val="322F31"/>
                </a:solidFill>
                <a:effectLst/>
              </a:rPr>
              <a:t>Yuxi</a:t>
            </a:r>
            <a:r>
              <a:rPr lang="en-US" sz="1600" i="0" cap="none" dirty="0">
                <a:solidFill>
                  <a:srgbClr val="322F31"/>
                </a:solidFill>
                <a:effectLst/>
              </a:rPr>
              <a:t> Pan (UCLA), Oleg </a:t>
            </a:r>
            <a:r>
              <a:rPr lang="en-US" sz="1600" i="0" cap="none" dirty="0" err="1">
                <a:solidFill>
                  <a:srgbClr val="322F31"/>
                </a:solidFill>
                <a:effectLst/>
              </a:rPr>
              <a:t>Eyser</a:t>
            </a:r>
            <a:r>
              <a:rPr lang="en-US" sz="1600" i="0" cap="none" dirty="0">
                <a:solidFill>
                  <a:srgbClr val="322F31"/>
                </a:solidFill>
                <a:effectLst/>
              </a:rPr>
              <a:t> (BNL), Akio Ogawa (BNL), </a:t>
            </a:r>
            <a:r>
              <a:rPr lang="en-US" sz="1600" i="0" cap="none" dirty="0" smtClean="0">
                <a:solidFill>
                  <a:srgbClr val="322F31"/>
                </a:solidFill>
                <a:effectLst/>
              </a:rPr>
              <a:t>Thomas Burton (BNL),</a:t>
            </a:r>
            <a:r>
              <a:rPr lang="en-US" sz="1600" i="0" cap="none" dirty="0">
                <a:solidFill>
                  <a:srgbClr val="322F31"/>
                </a:solidFill>
                <a:effectLst/>
              </a:rPr>
              <a:t/>
            </a:r>
            <a:br>
              <a:rPr lang="en-US" sz="1600" i="0" cap="none" dirty="0">
                <a:solidFill>
                  <a:srgbClr val="322F31"/>
                </a:solidFill>
                <a:effectLst/>
              </a:rPr>
            </a:br>
            <a:r>
              <a:rPr lang="en-US" sz="1600" i="0" cap="none" dirty="0" err="1">
                <a:solidFill>
                  <a:srgbClr val="322F31"/>
                </a:solidFill>
                <a:effectLst/>
              </a:rPr>
              <a:t>Nihar</a:t>
            </a:r>
            <a:r>
              <a:rPr lang="en-US" sz="1600" i="0" cap="none" dirty="0">
                <a:solidFill>
                  <a:srgbClr val="322F31"/>
                </a:solidFill>
                <a:effectLst/>
              </a:rPr>
              <a:t> R. </a:t>
            </a:r>
            <a:r>
              <a:rPr lang="en-US" sz="1600" i="0" cap="none" dirty="0" err="1">
                <a:solidFill>
                  <a:srgbClr val="322F31"/>
                </a:solidFill>
                <a:effectLst/>
              </a:rPr>
              <a:t>Sahoo</a:t>
            </a:r>
            <a:r>
              <a:rPr lang="en-US" sz="1600" i="0" cap="none" dirty="0">
                <a:solidFill>
                  <a:srgbClr val="322F31"/>
                </a:solidFill>
                <a:effectLst/>
              </a:rPr>
              <a:t> (TAMU), Oleg Tsai (UCLA), Ramiro </a:t>
            </a:r>
            <a:r>
              <a:rPr lang="en-US" sz="1600" i="0" cap="none" dirty="0" err="1">
                <a:solidFill>
                  <a:srgbClr val="322F31"/>
                </a:solidFill>
                <a:effectLst/>
              </a:rPr>
              <a:t>Debbe</a:t>
            </a:r>
            <a:r>
              <a:rPr lang="en-US" sz="1600" i="0" cap="none" dirty="0">
                <a:solidFill>
                  <a:srgbClr val="322F31"/>
                </a:solidFill>
                <a:effectLst/>
              </a:rPr>
              <a:t> (BNL), William </a:t>
            </a:r>
            <a:r>
              <a:rPr lang="en-US" sz="1600" i="0" cap="none" dirty="0" err="1">
                <a:solidFill>
                  <a:srgbClr val="322F31"/>
                </a:solidFill>
                <a:effectLst/>
              </a:rPr>
              <a:t>Schmidke</a:t>
            </a:r>
            <a:r>
              <a:rPr lang="en-US" sz="1600" i="0" cap="none" dirty="0">
                <a:solidFill>
                  <a:srgbClr val="322F31"/>
                </a:solidFill>
                <a:effectLst/>
              </a:rPr>
              <a:t> (BNL), </a:t>
            </a:r>
            <a:r>
              <a:rPr lang="en-US" sz="1600" i="0" cap="none" dirty="0" smtClean="0">
                <a:solidFill>
                  <a:srgbClr val="322F31"/>
                </a:solidFill>
                <a:effectLst/>
              </a:rPr>
              <a:t>Tobias </a:t>
            </a:r>
            <a:r>
              <a:rPr lang="en-US" sz="1600" i="0" cap="none" dirty="0">
                <a:solidFill>
                  <a:srgbClr val="322F31"/>
                </a:solidFill>
                <a:effectLst/>
              </a:rPr>
              <a:t>Toll (BNL), Tom Burton (BNL), </a:t>
            </a:r>
            <a:r>
              <a:rPr lang="en-US" sz="1600" i="0" cap="none" dirty="0" err="1">
                <a:solidFill>
                  <a:srgbClr val="322F31"/>
                </a:solidFill>
                <a:effectLst/>
              </a:rPr>
              <a:t>Xuan</a:t>
            </a:r>
            <a:r>
              <a:rPr lang="en-US" sz="1600" i="0" cap="none" dirty="0">
                <a:solidFill>
                  <a:srgbClr val="322F31"/>
                </a:solidFill>
                <a:effectLst/>
              </a:rPr>
              <a:t> Li (Temple), </a:t>
            </a:r>
            <a:r>
              <a:rPr lang="en-US" sz="1600" i="0" cap="none" dirty="0" err="1">
                <a:solidFill>
                  <a:srgbClr val="322F31"/>
                </a:solidFill>
                <a:effectLst/>
              </a:rPr>
              <a:t>Fuqiang</a:t>
            </a:r>
            <a:r>
              <a:rPr lang="en-US" sz="1600" i="0" cap="none" dirty="0">
                <a:solidFill>
                  <a:srgbClr val="322F31"/>
                </a:solidFill>
                <a:effectLst/>
              </a:rPr>
              <a:t> Wang (Purdue), Li Yi (Purdue), </a:t>
            </a:r>
            <a:r>
              <a:rPr lang="en-US" sz="1600" i="0" cap="none" dirty="0" smtClean="0">
                <a:solidFill>
                  <a:srgbClr val="322F31"/>
                </a:solidFill>
                <a:effectLst/>
              </a:rPr>
              <a:t>Wolfram </a:t>
            </a:r>
            <a:r>
              <a:rPr lang="en-US" sz="1600" i="0" cap="none" dirty="0">
                <a:solidFill>
                  <a:srgbClr val="322F31"/>
                </a:solidFill>
                <a:effectLst/>
              </a:rPr>
              <a:t>Fischer (CAD/BNL), and Alexander </a:t>
            </a:r>
            <a:r>
              <a:rPr lang="en-US" sz="1600" i="0" cap="none" dirty="0" err="1">
                <a:solidFill>
                  <a:srgbClr val="322F31"/>
                </a:solidFill>
                <a:effectLst/>
              </a:rPr>
              <a:t>Kiselev</a:t>
            </a:r>
            <a:r>
              <a:rPr lang="en-US" sz="1600" i="0" cap="none" dirty="0">
                <a:solidFill>
                  <a:srgbClr val="322F31"/>
                </a:solidFill>
                <a:effectLst/>
              </a:rPr>
              <a:t> (BNL). </a:t>
            </a:r>
          </a:p>
        </p:txBody>
      </p:sp>
    </p:spTree>
    <p:extLst>
      <p:ext uri="{BB962C8B-B14F-4D97-AF65-F5344CB8AC3E}">
        <p14:creationId xmlns:p14="http://schemas.microsoft.com/office/powerpoint/2010/main" val="2253395607"/>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 </a:t>
            </a:r>
            <a:r>
              <a:rPr lang="en-US" dirty="0" err="1" smtClean="0"/>
              <a:t>FORward</a:t>
            </a:r>
            <a:r>
              <a:rPr lang="en-US" dirty="0" smtClean="0"/>
              <a:t> Upgrades for 2020+</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smtClean="0"/>
              <a:t>RHIC PAC, June  2014</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4</a:t>
            </a:fld>
            <a:endParaRPr lang="en-US"/>
          </a:p>
        </p:txBody>
      </p:sp>
      <p:pic>
        <p:nvPicPr>
          <p:cNvPr id="6" name="Picture 5"/>
          <p:cNvPicPr>
            <a:picLocks noChangeAspect="1"/>
          </p:cNvPicPr>
          <p:nvPr/>
        </p:nvPicPr>
        <p:blipFill>
          <a:blip r:embed="rId2"/>
          <a:stretch>
            <a:fillRect/>
          </a:stretch>
        </p:blipFill>
        <p:spPr>
          <a:xfrm>
            <a:off x="0" y="596900"/>
            <a:ext cx="3352800" cy="3987800"/>
          </a:xfrm>
          <a:prstGeom prst="rect">
            <a:avLst/>
          </a:prstGeom>
        </p:spPr>
      </p:pic>
      <p:sp>
        <p:nvSpPr>
          <p:cNvPr id="7" name="TextBox 6"/>
          <p:cNvSpPr txBox="1"/>
          <p:nvPr/>
        </p:nvSpPr>
        <p:spPr>
          <a:xfrm>
            <a:off x="3323167" y="613839"/>
            <a:ext cx="5851916" cy="2123658"/>
          </a:xfrm>
          <a:prstGeom prst="rect">
            <a:avLst/>
          </a:prstGeom>
          <a:noFill/>
        </p:spPr>
        <p:txBody>
          <a:bodyPr wrap="none" rtlCol="0">
            <a:spAutoFit/>
          </a:bodyPr>
          <a:lstStyle/>
          <a:p>
            <a:r>
              <a:rPr lang="en-US" dirty="0" err="1" smtClean="0">
                <a:solidFill>
                  <a:srgbClr val="0000FF"/>
                </a:solidFill>
              </a:rPr>
              <a:t>ECal</a:t>
            </a:r>
            <a:r>
              <a:rPr lang="en-US" dirty="0" smtClean="0">
                <a:solidFill>
                  <a:srgbClr val="0000FF"/>
                </a:solidFill>
              </a:rPr>
              <a:t>:</a:t>
            </a:r>
            <a:endParaRPr lang="en-US" dirty="0" smtClean="0">
              <a:solidFill>
                <a:srgbClr val="0000FF"/>
              </a:solidFill>
              <a:latin typeface="Comic Sans MS"/>
              <a:cs typeface="Comic Sans MS"/>
            </a:endParaRPr>
          </a:p>
          <a:p>
            <a:r>
              <a:rPr lang="en-US" sz="1600" dirty="0" smtClean="0">
                <a:latin typeface="Comic Sans MS"/>
                <a:cs typeface="Comic Sans MS"/>
              </a:rPr>
              <a:t>Tungsten-Powder-Scintillating-fiber</a:t>
            </a:r>
          </a:p>
          <a:p>
            <a:r>
              <a:rPr lang="en-US" sz="1600" dirty="0" smtClean="0">
                <a:latin typeface="Comic Sans MS"/>
                <a:cs typeface="Comic Sans MS"/>
              </a:rPr>
              <a:t>2.3 cm Moliere Radius, Tower-size: 2.5x2.5x17 cm</a:t>
            </a:r>
            <a:r>
              <a:rPr lang="en-US" sz="1600" baseline="30000" dirty="0" smtClean="0">
                <a:latin typeface="Comic Sans MS"/>
                <a:cs typeface="Comic Sans MS"/>
              </a:rPr>
              <a:t>3</a:t>
            </a:r>
          </a:p>
          <a:p>
            <a:r>
              <a:rPr lang="en-US" sz="1600" dirty="0" smtClean="0">
                <a:latin typeface="Comic Sans MS"/>
                <a:cs typeface="Comic Sans MS"/>
              </a:rPr>
              <a:t>23 X</a:t>
            </a:r>
            <a:r>
              <a:rPr lang="en-US" sz="1600" baseline="-25000" dirty="0" smtClean="0">
                <a:latin typeface="Comic Sans MS"/>
                <a:cs typeface="Comic Sans MS"/>
              </a:rPr>
              <a:t>o</a:t>
            </a:r>
          </a:p>
          <a:p>
            <a:r>
              <a:rPr lang="en-US" sz="1600" dirty="0" smtClean="0">
                <a:latin typeface="Comic Sans MS"/>
                <a:cs typeface="Comic Sans MS"/>
              </a:rPr>
              <a:t>  </a:t>
            </a:r>
          </a:p>
          <a:p>
            <a:r>
              <a:rPr lang="en-US" dirty="0" err="1" smtClean="0">
                <a:solidFill>
                  <a:srgbClr val="0000FF"/>
                </a:solidFill>
                <a:latin typeface="Comic Sans MS"/>
                <a:cs typeface="Comic Sans MS"/>
              </a:rPr>
              <a:t>HCal</a:t>
            </a:r>
            <a:r>
              <a:rPr lang="en-US" dirty="0" smtClean="0">
                <a:solidFill>
                  <a:srgbClr val="0000FF"/>
                </a:solidFill>
                <a:latin typeface="Comic Sans MS"/>
                <a:cs typeface="Comic Sans MS"/>
              </a:rPr>
              <a:t>:</a:t>
            </a:r>
          </a:p>
          <a:p>
            <a:r>
              <a:rPr lang="en-US" sz="1600" dirty="0" smtClean="0"/>
              <a:t>Lead </a:t>
            </a:r>
            <a:r>
              <a:rPr lang="en-US" sz="1600" dirty="0"/>
              <a:t>and Scintillator </a:t>
            </a:r>
            <a:r>
              <a:rPr lang="en-US" sz="1600" dirty="0" smtClean="0"/>
              <a:t>tiles, Tower </a:t>
            </a:r>
            <a:r>
              <a:rPr lang="en-US" sz="1600" dirty="0"/>
              <a:t>size of </a:t>
            </a:r>
            <a:r>
              <a:rPr lang="en-US" sz="1600" dirty="0" smtClean="0"/>
              <a:t>10x10x81 </a:t>
            </a:r>
            <a:r>
              <a:rPr lang="en-US" sz="1600" dirty="0"/>
              <a:t>cm</a:t>
            </a:r>
            <a:r>
              <a:rPr lang="en-US" sz="1600" baseline="30000" dirty="0"/>
              <a:t>3</a:t>
            </a:r>
            <a:r>
              <a:rPr lang="en-US" sz="1600" dirty="0"/>
              <a:t> </a:t>
            </a:r>
            <a:endParaRPr lang="en-US" sz="1600" dirty="0" smtClean="0"/>
          </a:p>
          <a:p>
            <a:r>
              <a:rPr lang="en-US" sz="1600" dirty="0" smtClean="0"/>
              <a:t>4 interaction length</a:t>
            </a:r>
            <a:endParaRPr lang="en-US" sz="1600" dirty="0">
              <a:latin typeface="Comic Sans MS"/>
              <a:cs typeface="Comic Sans MS"/>
            </a:endParaRPr>
          </a:p>
        </p:txBody>
      </p:sp>
      <p:pic>
        <p:nvPicPr>
          <p:cNvPr id="8" name="Picture 7"/>
          <p:cNvPicPr>
            <a:picLocks noChangeAspect="1"/>
          </p:cNvPicPr>
          <p:nvPr/>
        </p:nvPicPr>
        <p:blipFill rotWithShape="1">
          <a:blip r:embed="rId3"/>
          <a:srcRect t="8704" r="8912" b="2315"/>
          <a:stretch/>
        </p:blipFill>
        <p:spPr>
          <a:xfrm>
            <a:off x="4997966" y="2893494"/>
            <a:ext cx="4146034" cy="3037598"/>
          </a:xfrm>
          <a:prstGeom prst="rect">
            <a:avLst/>
          </a:prstGeom>
        </p:spPr>
      </p:pic>
      <p:sp>
        <p:nvSpPr>
          <p:cNvPr id="9" name="TextBox 8"/>
          <p:cNvSpPr txBox="1"/>
          <p:nvPr/>
        </p:nvSpPr>
        <p:spPr>
          <a:xfrm>
            <a:off x="5954117" y="2571762"/>
            <a:ext cx="3189883" cy="369332"/>
          </a:xfrm>
          <a:prstGeom prst="rect">
            <a:avLst/>
          </a:prstGeom>
          <a:noFill/>
        </p:spPr>
        <p:txBody>
          <a:bodyPr wrap="none" rtlCol="0">
            <a:spAutoFit/>
          </a:bodyPr>
          <a:lstStyle/>
          <a:p>
            <a:r>
              <a:rPr lang="en-US" dirty="0" smtClean="0">
                <a:solidFill>
                  <a:srgbClr val="0000FF"/>
                </a:solidFill>
              </a:rPr>
              <a:t>Latest Test-Beam results:</a:t>
            </a:r>
            <a:endParaRPr lang="en-US" dirty="0">
              <a:solidFill>
                <a:srgbClr val="0000FF"/>
              </a:solidFill>
            </a:endParaRPr>
          </a:p>
        </p:txBody>
      </p:sp>
      <p:pic>
        <p:nvPicPr>
          <p:cNvPr id="10" name="Picture 9"/>
          <p:cNvPicPr>
            <a:picLocks noChangeAspect="1"/>
          </p:cNvPicPr>
          <p:nvPr/>
        </p:nvPicPr>
        <p:blipFill rotWithShape="1">
          <a:blip r:embed="rId4"/>
          <a:srcRect l="4382" r="7975" b="4993"/>
          <a:stretch/>
        </p:blipFill>
        <p:spPr>
          <a:xfrm>
            <a:off x="2889243" y="5142231"/>
            <a:ext cx="2324082" cy="1715769"/>
          </a:xfrm>
          <a:prstGeom prst="rect">
            <a:avLst/>
          </a:prstGeom>
        </p:spPr>
      </p:pic>
      <p:sp>
        <p:nvSpPr>
          <p:cNvPr id="11" name="TextBox 10"/>
          <p:cNvSpPr txBox="1"/>
          <p:nvPr/>
        </p:nvSpPr>
        <p:spPr>
          <a:xfrm>
            <a:off x="42337" y="4487337"/>
            <a:ext cx="3213640" cy="2092881"/>
          </a:xfrm>
          <a:prstGeom prst="rect">
            <a:avLst/>
          </a:prstGeom>
          <a:noFill/>
        </p:spPr>
        <p:txBody>
          <a:bodyPr wrap="none" rtlCol="0">
            <a:spAutoFit/>
          </a:bodyPr>
          <a:lstStyle/>
          <a:p>
            <a:r>
              <a:rPr lang="en-US" dirty="0" smtClean="0">
                <a:solidFill>
                  <a:srgbClr val="0000FF"/>
                </a:solidFill>
              </a:rPr>
              <a:t>Tracking:</a:t>
            </a:r>
          </a:p>
          <a:p>
            <a:r>
              <a:rPr lang="en-US" sz="1600" dirty="0" smtClean="0"/>
              <a:t>Silicon </a:t>
            </a:r>
            <a:r>
              <a:rPr lang="en-US" sz="1600" dirty="0"/>
              <a:t>mini-strip detector </a:t>
            </a:r>
            <a:endParaRPr lang="en-US" sz="1600" dirty="0" smtClean="0"/>
          </a:p>
          <a:p>
            <a:r>
              <a:rPr lang="en-US" sz="1600" dirty="0" smtClean="0"/>
              <a:t>3-4 </a:t>
            </a:r>
            <a:r>
              <a:rPr lang="en-US" sz="1600" dirty="0"/>
              <a:t>disks at z ~</a:t>
            </a:r>
            <a:r>
              <a:rPr lang="en-US" sz="1600" dirty="0" smtClean="0"/>
              <a:t>70 </a:t>
            </a:r>
            <a:r>
              <a:rPr lang="en-US" sz="1600" dirty="0"/>
              <a:t>to 140 </a:t>
            </a:r>
            <a:r>
              <a:rPr lang="en-US" sz="1600" dirty="0" smtClean="0"/>
              <a:t>cm </a:t>
            </a:r>
          </a:p>
          <a:p>
            <a:r>
              <a:rPr lang="en-US" sz="1600" dirty="0" smtClean="0"/>
              <a:t>Each</a:t>
            </a:r>
            <a:r>
              <a:rPr lang="en-US" sz="1600" dirty="0"/>
              <a:t> </a:t>
            </a:r>
            <a:r>
              <a:rPr lang="en-US" sz="1600" dirty="0" smtClean="0"/>
              <a:t>disk </a:t>
            </a:r>
            <a:r>
              <a:rPr lang="en-US" sz="1600" dirty="0"/>
              <a:t>has wedges </a:t>
            </a:r>
            <a:endParaRPr lang="en-US" sz="1600" dirty="0" smtClean="0"/>
          </a:p>
          <a:p>
            <a:r>
              <a:rPr lang="en-US" sz="1600" dirty="0" smtClean="0"/>
              <a:t>covering full 2π </a:t>
            </a:r>
            <a:r>
              <a:rPr lang="en-US" sz="1600" dirty="0"/>
              <a:t>range </a:t>
            </a:r>
            <a:r>
              <a:rPr lang="en-US" sz="1600" dirty="0" smtClean="0"/>
              <a:t>in </a:t>
            </a:r>
            <a:r>
              <a:rPr lang="en-US" sz="1600" i="1" dirty="0" err="1" smtClean="0"/>
              <a:t>ϕ</a:t>
            </a:r>
            <a:r>
              <a:rPr lang="en-US" sz="1600" i="1" dirty="0" smtClean="0"/>
              <a:t> </a:t>
            </a:r>
          </a:p>
          <a:p>
            <a:r>
              <a:rPr lang="en-US" sz="1600" dirty="0" smtClean="0"/>
              <a:t>and </a:t>
            </a:r>
            <a:r>
              <a:rPr lang="en-US" sz="1600" dirty="0"/>
              <a:t>2.5-4 </a:t>
            </a:r>
            <a:r>
              <a:rPr lang="en-US" sz="1600" dirty="0" smtClean="0"/>
              <a:t>in </a:t>
            </a:r>
            <a:r>
              <a:rPr lang="en-US" sz="1600" dirty="0" smtClean="0">
                <a:latin typeface="Symbol" charset="2"/>
                <a:cs typeface="Symbol" charset="2"/>
              </a:rPr>
              <a:t>h</a:t>
            </a:r>
          </a:p>
          <a:p>
            <a:pPr marL="285750" indent="-285750">
              <a:buFont typeface="Wingdings" charset="0"/>
              <a:buChar char="à"/>
            </a:pPr>
            <a:r>
              <a:rPr lang="en-US" sz="1600" dirty="0" smtClean="0">
                <a:latin typeface="Comic Sans MS"/>
                <a:cs typeface="Comic Sans MS"/>
                <a:sym typeface="Wingdings"/>
              </a:rPr>
              <a:t>other options still </a:t>
            </a:r>
          </a:p>
          <a:p>
            <a:r>
              <a:rPr lang="en-US" sz="1600" dirty="0">
                <a:latin typeface="Comic Sans MS"/>
                <a:cs typeface="Comic Sans MS"/>
                <a:sym typeface="Wingdings"/>
              </a:rPr>
              <a:t> </a:t>
            </a:r>
            <a:r>
              <a:rPr lang="en-US" sz="1600" dirty="0" smtClean="0">
                <a:latin typeface="Comic Sans MS"/>
                <a:cs typeface="Comic Sans MS"/>
                <a:sym typeface="Wingdings"/>
              </a:rPr>
              <a:t>  under study</a:t>
            </a:r>
            <a:endParaRPr lang="en-US" sz="1600" dirty="0">
              <a:latin typeface="Comic Sans MS"/>
              <a:cs typeface="Comic Sans MS"/>
            </a:endParaRPr>
          </a:p>
        </p:txBody>
      </p:sp>
    </p:spTree>
    <p:extLst>
      <p:ext uri="{BB962C8B-B14F-4D97-AF65-F5344CB8AC3E}">
        <p14:creationId xmlns:p14="http://schemas.microsoft.com/office/powerpoint/2010/main" val="2794857036"/>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560" y="3413760"/>
            <a:ext cx="8382000" cy="609600"/>
          </a:xfrm>
        </p:spPr>
        <p:txBody>
          <a:bodyPr/>
          <a:lstStyle/>
          <a:p>
            <a:pPr algn="ctr"/>
            <a:r>
              <a:rPr lang="en-US" sz="3600" dirty="0" smtClean="0"/>
              <a:t>ADDITIONAL Material</a:t>
            </a:r>
            <a:endParaRPr lang="en-US" sz="3600" dirty="0"/>
          </a:p>
        </p:txBody>
      </p:sp>
      <p:sp>
        <p:nvSpPr>
          <p:cNvPr id="4" name="Slide Number Placeholder 3"/>
          <p:cNvSpPr>
            <a:spLocks noGrp="1"/>
          </p:cNvSpPr>
          <p:nvPr>
            <p:ph type="sldNum" sz="quarter" idx="12"/>
          </p:nvPr>
        </p:nvSpPr>
        <p:spPr/>
        <p:txBody>
          <a:bodyPr/>
          <a:lstStyle/>
          <a:p>
            <a:fld id="{E7C2DFF1-6A7E-5841-980E-96BA788216E4}" type="slidenum">
              <a:rPr lang="en-US" smtClean="0"/>
              <a:pPr/>
              <a:t>40</a:t>
            </a:fld>
            <a:endParaRPr lang="en-US"/>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5" name="Footer Placeholder 4"/>
          <p:cNvSpPr>
            <a:spLocks noGrp="1"/>
          </p:cNvSpPr>
          <p:nvPr>
            <p:ph type="ftr" sz="quarter" idx="11"/>
          </p:nvPr>
        </p:nvSpPr>
        <p:spPr/>
        <p:txBody>
          <a:bodyPr/>
          <a:lstStyle/>
          <a:p>
            <a:r>
              <a:rPr lang="en-US" smtClean="0"/>
              <a:t>RHIC PAC, June  2014</a:t>
            </a:r>
            <a:endParaRPr lang="en-US"/>
          </a:p>
        </p:txBody>
      </p:sp>
    </p:spTree>
    <p:extLst>
      <p:ext uri="{BB962C8B-B14F-4D97-AF65-F5344CB8AC3E}">
        <p14:creationId xmlns:p14="http://schemas.microsoft.com/office/powerpoint/2010/main" val="2461831871"/>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090" y="2095479"/>
            <a:ext cx="7207594" cy="5143500"/>
          </a:xfrm>
          <a:prstGeom prst="rect">
            <a:avLst/>
          </a:prstGeom>
        </p:spPr>
      </p:pic>
      <p:sp>
        <p:nvSpPr>
          <p:cNvPr id="4" name="Titel 1"/>
          <p:cNvSpPr txBox="1">
            <a:spLocks/>
          </p:cNvSpPr>
          <p:nvPr/>
        </p:nvSpPr>
        <p:spPr>
          <a:xfrm>
            <a:off x="1160019" y="-116510"/>
            <a:ext cx="7313613" cy="634852"/>
          </a:xfrm>
          <a:prstGeom prst="rect">
            <a:avLst/>
          </a:prstGeom>
          <a:scene3d>
            <a:camera prst="orthographicFront"/>
            <a:lightRig rig="chilly" dir="t"/>
          </a:scene3d>
          <a:sp3d extrusionH="12700">
            <a:extrusionClr>
              <a:schemeClr val="bg1"/>
            </a:extrusionClr>
          </a:sp3d>
        </p:spPr>
        <p:txBody>
          <a:bodyPr vert="horz" lIns="91440" tIns="45720" rIns="91440" bIns="45720" rtlCol="0" anchor="b">
            <a:noAutofit/>
            <a:sp3d extrusionH="12700">
              <a:extrusionClr>
                <a:schemeClr val="bg1"/>
              </a:extrusionClr>
            </a:sp3d>
          </a:bodyPr>
          <a:lstStyle/>
          <a:p>
            <a:pPr marL="0" marR="0" lvl="0" indent="0" algn="ctr" defTabSz="914400" rtl="0" eaLnBrk="1" fontAlgn="auto" latinLnBrk="0" hangingPunct="1">
              <a:lnSpc>
                <a:spcPts val="5600"/>
              </a:lnSpc>
              <a:spcBef>
                <a:spcPct val="0"/>
              </a:spcBef>
              <a:spcAft>
                <a:spcPts val="0"/>
              </a:spcAft>
              <a:buClrTx/>
              <a:buSzTx/>
              <a:buFontTx/>
              <a:buNone/>
              <a:tabLst/>
              <a:defRPr/>
            </a:pPr>
            <a:endParaRPr kumimoji="0" lang="en-US" sz="2600" b="1" i="0" u="none" strike="noStrike" kern="1200" cap="none" spc="0" normalizeH="0" baseline="0" noProof="0" dirty="0">
              <a:ln>
                <a:noFill/>
              </a:ln>
              <a:gradFill>
                <a:gsLst>
                  <a:gs pos="50000">
                    <a:schemeClr val="tx1">
                      <a:lumMod val="65000"/>
                      <a:lumOff val="35000"/>
                    </a:schemeClr>
                  </a:gs>
                  <a:gs pos="100000">
                    <a:schemeClr val="tx1">
                      <a:lumMod val="85000"/>
                      <a:lumOff val="15000"/>
                    </a:schemeClr>
                  </a:gs>
                </a:gsLst>
                <a:lin ang="5400000" scaled="0"/>
              </a:gradFill>
              <a:effectLst>
                <a:outerShdw blurRad="50800" dist="38100" dir="2700000" algn="br">
                  <a:srgbClr val="000000">
                    <a:alpha val="43000"/>
                  </a:srgbClr>
                </a:outerShdw>
              </a:effectLst>
              <a:uLnTx/>
              <a:uFillTx/>
              <a:latin typeface="Comic Sans MS"/>
              <a:ea typeface="+mj-ea"/>
              <a:cs typeface="Comic Sans MS"/>
            </a:endParaRPr>
          </a:p>
        </p:txBody>
      </p:sp>
      <p:sp>
        <p:nvSpPr>
          <p:cNvPr id="2" name="Title 1"/>
          <p:cNvSpPr>
            <a:spLocks noGrp="1"/>
          </p:cNvSpPr>
          <p:nvPr>
            <p:ph type="title"/>
          </p:nvPr>
        </p:nvSpPr>
        <p:spPr>
          <a:xfrm>
            <a:off x="-328083" y="0"/>
            <a:ext cx="9472083" cy="609600"/>
          </a:xfrm>
        </p:spPr>
        <p:txBody>
          <a:bodyPr/>
          <a:lstStyle/>
          <a:p>
            <a:pPr lvl="0"/>
            <a:r>
              <a:rPr lang="en-US" sz="2600" dirty="0" smtClean="0">
                <a:effectLst>
                  <a:outerShdw blurRad="50800" dist="38100" dir="2700000" algn="br">
                    <a:srgbClr val="000000">
                      <a:alpha val="43000"/>
                    </a:srgbClr>
                  </a:outerShdw>
                  <a:reflection stA="50000" endPos="50000" dist="12700" dir="5400000" sy="-100000" algn="bl" rotWithShape="0"/>
                </a:effectLst>
                <a:latin typeface="Comic Sans MS"/>
                <a:cs typeface="Comic Sans MS"/>
              </a:rPr>
              <a:t>THE Beauty of Colliders: Kinematic Coverage</a:t>
            </a:r>
            <a:endParaRPr lang="en-US" sz="2600" dirty="0">
              <a:effectLst>
                <a:outerShdw blurRad="50800" dist="38100" dir="2700000" algn="br">
                  <a:srgbClr val="000000">
                    <a:alpha val="43000"/>
                  </a:srgbClr>
                </a:outerShdw>
                <a:reflection stA="50000" endPos="50000" dist="12700" dir="5400000" sy="-100000" algn="bl" rotWithShape="0"/>
              </a:effectLst>
            </a:endParaRPr>
          </a:p>
        </p:txBody>
      </p:sp>
      <p:sp>
        <p:nvSpPr>
          <p:cNvPr id="13" name="Slide Number Placeholder 12"/>
          <p:cNvSpPr>
            <a:spLocks noGrp="1"/>
          </p:cNvSpPr>
          <p:nvPr>
            <p:ph type="sldNum" sz="quarter" idx="12"/>
          </p:nvPr>
        </p:nvSpPr>
        <p:spPr/>
        <p:txBody>
          <a:bodyPr/>
          <a:lstStyle/>
          <a:p>
            <a:fld id="{E7C2DFF1-6A7E-5841-980E-96BA788216E4}" type="slidenum">
              <a:rPr lang="en-US" smtClean="0"/>
              <a:pPr/>
              <a:t>41</a:t>
            </a:fld>
            <a:endParaRPr lang="en-US"/>
          </a:p>
        </p:txBody>
      </p:sp>
      <p:grpSp>
        <p:nvGrpSpPr>
          <p:cNvPr id="36" name="Group 35"/>
          <p:cNvGrpSpPr/>
          <p:nvPr/>
        </p:nvGrpSpPr>
        <p:grpSpPr>
          <a:xfrm>
            <a:off x="5799663" y="1078271"/>
            <a:ext cx="1523999" cy="625642"/>
            <a:chOff x="5947333" y="866608"/>
            <a:chExt cx="1364476" cy="540983"/>
          </a:xfrm>
        </p:grpSpPr>
        <p:sp>
          <p:nvSpPr>
            <p:cNvPr id="24" name="Oval 23"/>
            <p:cNvSpPr/>
            <p:nvPr/>
          </p:nvSpPr>
          <p:spPr>
            <a:xfrm>
              <a:off x="5947833" y="866608"/>
              <a:ext cx="1206500" cy="540983"/>
            </a:xfrm>
            <a:prstGeom prst="ellipse">
              <a:avLst/>
            </a:prstGeom>
            <a:gradFill flip="none" rotWithShape="1">
              <a:gsLst>
                <a:gs pos="0">
                  <a:srgbClr val="FF0000"/>
                </a:gs>
                <a:gs pos="100000">
                  <a:srgbClr val="FFFFFF"/>
                </a:gs>
              </a:gsLst>
              <a:path path="circle">
                <a:fillToRect l="100000" b="100000"/>
              </a:path>
              <a:tileRect t="-100000" r="-10000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tx1"/>
                </a:solidFill>
                <a:latin typeface="Comic Sans MS Bold"/>
                <a:cs typeface="Comic Sans MS Bold"/>
              </a:endParaRPr>
            </a:p>
          </p:txBody>
        </p:sp>
        <p:sp>
          <p:nvSpPr>
            <p:cNvPr id="35" name="TextBox 34"/>
            <p:cNvSpPr txBox="1"/>
            <p:nvPr/>
          </p:nvSpPr>
          <p:spPr>
            <a:xfrm>
              <a:off x="5947333" y="991967"/>
              <a:ext cx="1364476" cy="338554"/>
            </a:xfrm>
            <a:prstGeom prst="rect">
              <a:avLst/>
            </a:prstGeom>
            <a:noFill/>
          </p:spPr>
          <p:txBody>
            <a:bodyPr wrap="none" rtlCol="0">
              <a:spAutoFit/>
            </a:bodyPr>
            <a:lstStyle/>
            <a:p>
              <a:r>
                <a:rPr lang="en-US" sz="1600" dirty="0" smtClean="0"/>
                <a:t>0.05&lt;x&lt;0.4</a:t>
              </a:r>
              <a:endParaRPr lang="en-US" sz="1600" dirty="0"/>
            </a:p>
          </p:txBody>
        </p:sp>
      </p:grpSp>
      <p:sp>
        <p:nvSpPr>
          <p:cNvPr id="37" name="Oval 36"/>
          <p:cNvSpPr/>
          <p:nvPr/>
        </p:nvSpPr>
        <p:spPr>
          <a:xfrm>
            <a:off x="5825062" y="1124849"/>
            <a:ext cx="1339853" cy="568491"/>
          </a:xfrm>
          <a:prstGeom prst="ellipse">
            <a:avLst/>
          </a:prstGeom>
          <a:gradFill flip="none" rotWithShape="1">
            <a:gsLst>
              <a:gs pos="0">
                <a:srgbClr val="FF0000"/>
              </a:gs>
              <a:gs pos="100000">
                <a:srgbClr val="FFFFFF"/>
              </a:gs>
            </a:gsLst>
            <a:path path="circle">
              <a:fillToRect l="100000" b="100000"/>
            </a:path>
            <a:tileRect t="-100000" r="-10000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tx1"/>
              </a:solidFill>
              <a:latin typeface="Comic Sans MS Bold"/>
              <a:cs typeface="Comic Sans MS Bold"/>
            </a:endParaRPr>
          </a:p>
        </p:txBody>
      </p:sp>
      <p:cxnSp>
        <p:nvCxnSpPr>
          <p:cNvPr id="39" name="Straight Arrow Connector 38"/>
          <p:cNvCxnSpPr/>
          <p:nvPr/>
        </p:nvCxnSpPr>
        <p:spPr bwMode="auto">
          <a:xfrm>
            <a:off x="6773333" y="1619250"/>
            <a:ext cx="687917" cy="3132667"/>
          </a:xfrm>
          <a:prstGeom prst="straightConnector1">
            <a:avLst/>
          </a:prstGeom>
          <a:solidFill>
            <a:schemeClr val="accent1"/>
          </a:solidFill>
          <a:ln w="50800" cap="flat" cmpd="sng" algn="ctr">
            <a:solidFill>
              <a:schemeClr val="tx1"/>
            </a:solidFill>
            <a:prstDash val="solid"/>
            <a:round/>
            <a:headEnd type="stealth" w="med" len="med"/>
            <a:tailEnd type="none"/>
          </a:ln>
          <a:effectLst/>
        </p:spPr>
      </p:cxnSp>
      <p:sp>
        <p:nvSpPr>
          <p:cNvPr id="40" name="TextBox 39"/>
          <p:cNvSpPr txBox="1"/>
          <p:nvPr/>
        </p:nvSpPr>
        <p:spPr>
          <a:xfrm rot="20820000">
            <a:off x="6759545" y="2263995"/>
            <a:ext cx="461665" cy="1710352"/>
          </a:xfrm>
          <a:prstGeom prst="rect">
            <a:avLst/>
          </a:prstGeom>
          <a:noFill/>
          <a:ln>
            <a:noFill/>
          </a:ln>
        </p:spPr>
        <p:txBody>
          <a:bodyPr vert="wordArtVert" wrap="square" rtlCol="0" anchor="t" anchorCtr="0">
            <a:spAutoFit/>
          </a:bodyPr>
          <a:lstStyle/>
          <a:p>
            <a:r>
              <a:rPr lang="en-US" dirty="0" smtClean="0"/>
              <a:t>Evolution</a:t>
            </a:r>
            <a:endParaRPr lang="en-US" dirty="0"/>
          </a:p>
        </p:txBody>
      </p:sp>
      <p:grpSp>
        <p:nvGrpSpPr>
          <p:cNvPr id="42" name="Group 41"/>
          <p:cNvGrpSpPr/>
          <p:nvPr/>
        </p:nvGrpSpPr>
        <p:grpSpPr>
          <a:xfrm>
            <a:off x="3037407" y="733355"/>
            <a:ext cx="2095500" cy="1323439"/>
            <a:chOff x="3397251" y="585188"/>
            <a:chExt cx="2095500" cy="1323439"/>
          </a:xfrm>
        </p:grpSpPr>
        <p:sp>
          <p:nvSpPr>
            <p:cNvPr id="28" name="Textfeld 16"/>
            <p:cNvSpPr txBox="1"/>
            <p:nvPr/>
          </p:nvSpPr>
          <p:spPr>
            <a:xfrm>
              <a:off x="3397251" y="585188"/>
              <a:ext cx="2095500" cy="1323439"/>
            </a:xfrm>
            <a:prstGeom prst="rect">
              <a:avLst/>
            </a:prstGeom>
            <a:solidFill>
              <a:srgbClr val="FF0000">
                <a:alpha val="25000"/>
              </a:srgbClr>
            </a:solidFill>
            <a:ln w="28575">
              <a:solidFill>
                <a:srgbClr val="FF0000"/>
              </a:solidFill>
            </a:ln>
            <a:scene3d>
              <a:camera prst="orthographicFront"/>
              <a:lightRig rig="threePt" dir="t"/>
            </a:scene3d>
            <a:sp3d>
              <a:bevelT prst="angle"/>
            </a:sp3d>
          </p:spPr>
          <p:txBody>
            <a:bodyPr wrap="square" rtlCol="0">
              <a:spAutoFit/>
            </a:bodyPr>
            <a:lstStyle/>
            <a:p>
              <a:pPr algn="ctr"/>
              <a:r>
                <a:rPr lang="en-US" sz="1600" b="1" dirty="0" smtClean="0"/>
                <a:t>novel electroweak </a:t>
              </a:r>
            </a:p>
            <a:p>
              <a:pPr algn="ctr"/>
              <a:endParaRPr lang="en-US" sz="1600" dirty="0"/>
            </a:p>
            <a:p>
              <a:pPr algn="ctr"/>
              <a:endParaRPr lang="en-US" sz="1600" b="1" dirty="0" smtClean="0"/>
            </a:p>
            <a:p>
              <a:pPr algn="ctr"/>
              <a:endParaRPr lang="en-US" sz="1600" dirty="0"/>
            </a:p>
            <a:p>
              <a:pPr algn="ctr"/>
              <a:r>
                <a:rPr lang="en-US" sz="1600" b="1" dirty="0" smtClean="0"/>
                <a:t>probe</a:t>
              </a:r>
              <a:endParaRPr lang="en-US" sz="1400" dirty="0" smtClean="0"/>
            </a:p>
          </p:txBody>
        </p:sp>
        <p:pic>
          <p:nvPicPr>
            <p:cNvPr id="41" name="Picture 40"/>
            <p:cNvPicPr>
              <a:picLocks noChangeAspect="1"/>
            </p:cNvPicPr>
            <p:nvPr/>
          </p:nvPicPr>
          <p:blipFill>
            <a:blip r:embed="rId3"/>
            <a:stretch>
              <a:fillRect/>
            </a:stretch>
          </p:blipFill>
          <p:spPr>
            <a:xfrm>
              <a:off x="3829051" y="857250"/>
              <a:ext cx="1219200" cy="804231"/>
            </a:xfrm>
            <a:prstGeom prst="rect">
              <a:avLst/>
            </a:prstGeom>
          </p:spPr>
        </p:pic>
      </p:grpSp>
      <p:pic>
        <p:nvPicPr>
          <p:cNvPr id="43" name="Picture 42"/>
          <p:cNvPicPr>
            <a:picLocks noChangeAspect="1"/>
          </p:cNvPicPr>
          <p:nvPr/>
        </p:nvPicPr>
        <p:blipFill>
          <a:blip r:embed="rId4"/>
          <a:stretch>
            <a:fillRect/>
          </a:stretch>
        </p:blipFill>
        <p:spPr>
          <a:xfrm>
            <a:off x="7137396" y="2180513"/>
            <a:ext cx="654433" cy="391237"/>
          </a:xfrm>
          <a:prstGeom prst="rect">
            <a:avLst/>
          </a:prstGeom>
        </p:spPr>
      </p:pic>
      <p:pic>
        <p:nvPicPr>
          <p:cNvPr id="44" name="Bild 19"/>
          <p:cNvPicPr>
            <a:picLocks noChangeAspect="1"/>
          </p:cNvPicPr>
          <p:nvPr/>
        </p:nvPicPr>
        <p:blipFill>
          <a:blip r:embed="rId5">
            <a:clrChange>
              <a:clrFrom>
                <a:srgbClr val="FFFFFF"/>
              </a:clrFrom>
              <a:clrTo>
                <a:srgbClr val="FFFFFF">
                  <a:alpha val="0"/>
                </a:srgbClr>
              </a:clrTo>
            </a:clrChange>
          </a:blip>
          <a:stretch>
            <a:fillRect/>
          </a:stretch>
        </p:blipFill>
        <p:spPr>
          <a:xfrm>
            <a:off x="7861286" y="2205635"/>
            <a:ext cx="467783" cy="332257"/>
          </a:xfrm>
          <a:prstGeom prst="rect">
            <a:avLst/>
          </a:prstGeom>
          <a:solidFill>
            <a:srgbClr val="FFFF66"/>
          </a:solidFill>
        </p:spPr>
      </p:pic>
      <p:pic>
        <p:nvPicPr>
          <p:cNvPr id="45" name="Bild 20"/>
          <p:cNvPicPr>
            <a:picLocks noChangeAspect="1"/>
          </p:cNvPicPr>
          <p:nvPr/>
        </p:nvPicPr>
        <p:blipFill>
          <a:blip r:embed="rId6">
            <a:clrChange>
              <a:clrFrom>
                <a:srgbClr val="FFFFFF"/>
              </a:clrFrom>
              <a:clrTo>
                <a:srgbClr val="FFFFFF">
                  <a:alpha val="0"/>
                </a:srgbClr>
              </a:clrTo>
            </a:clrChange>
          </a:blip>
          <a:stretch>
            <a:fillRect/>
          </a:stretch>
        </p:blipFill>
        <p:spPr>
          <a:xfrm>
            <a:off x="8362580" y="2179613"/>
            <a:ext cx="516828" cy="354518"/>
          </a:xfrm>
          <a:prstGeom prst="rect">
            <a:avLst/>
          </a:prstGeom>
          <a:solidFill>
            <a:srgbClr val="FFFF66"/>
          </a:solidFill>
        </p:spPr>
      </p:pic>
      <p:cxnSp>
        <p:nvCxnSpPr>
          <p:cNvPr id="8" name="Straight Arrow Connector 7"/>
          <p:cNvCxnSpPr/>
          <p:nvPr/>
        </p:nvCxnSpPr>
        <p:spPr bwMode="auto">
          <a:xfrm flipH="1" flipV="1">
            <a:off x="1238250" y="941917"/>
            <a:ext cx="10583" cy="114775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9" name="TextBox 8"/>
          <p:cNvSpPr txBox="1"/>
          <p:nvPr/>
        </p:nvSpPr>
        <p:spPr>
          <a:xfrm>
            <a:off x="1270000" y="1217084"/>
            <a:ext cx="1821082" cy="369332"/>
          </a:xfrm>
          <a:prstGeom prst="rect">
            <a:avLst/>
          </a:prstGeom>
          <a:noFill/>
        </p:spPr>
        <p:txBody>
          <a:bodyPr wrap="none" rtlCol="0">
            <a:spAutoFit/>
          </a:bodyPr>
          <a:lstStyle/>
          <a:p>
            <a:r>
              <a:rPr lang="en-US" dirty="0" smtClean="0"/>
              <a:t>Q</a:t>
            </a:r>
            <a:r>
              <a:rPr lang="en-US" baseline="30000" dirty="0" smtClean="0"/>
              <a:t>2</a:t>
            </a:r>
            <a:r>
              <a:rPr lang="en-US" dirty="0" smtClean="0"/>
              <a:t>=6400 GeV</a:t>
            </a:r>
            <a:r>
              <a:rPr lang="en-US" baseline="30000" dirty="0" smtClean="0"/>
              <a:t>2</a:t>
            </a:r>
            <a:endParaRPr lang="en-US" baseline="30000" dirty="0"/>
          </a:p>
        </p:txBody>
      </p:sp>
      <p:cxnSp>
        <p:nvCxnSpPr>
          <p:cNvPr id="14" name="Straight Connector 13"/>
          <p:cNvCxnSpPr/>
          <p:nvPr/>
        </p:nvCxnSpPr>
        <p:spPr bwMode="auto">
          <a:xfrm flipV="1">
            <a:off x="613837" y="1397001"/>
            <a:ext cx="10583" cy="104775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1111250" y="1407582"/>
            <a:ext cx="254000" cy="0"/>
          </a:xfrm>
          <a:prstGeom prst="line">
            <a:avLst/>
          </a:prstGeom>
          <a:solidFill>
            <a:schemeClr val="accent1"/>
          </a:solidFill>
          <a:ln w="38100" cap="flat" cmpd="sng" algn="ctr">
            <a:solidFill>
              <a:srgbClr val="0000FF"/>
            </a:solidFill>
            <a:prstDash val="solid"/>
            <a:round/>
            <a:headEnd type="none" w="med" len="med"/>
            <a:tailEnd type="none" w="med" len="med"/>
          </a:ln>
          <a:effectLst/>
        </p:spPr>
      </p:cxnSp>
      <p:sp>
        <p:nvSpPr>
          <p:cNvPr id="5" name="Date Placeholder 4"/>
          <p:cNvSpPr>
            <a:spLocks noGrp="1"/>
          </p:cNvSpPr>
          <p:nvPr>
            <p:ph type="dt" sz="half" idx="10"/>
          </p:nvPr>
        </p:nvSpPr>
        <p:spPr/>
        <p:txBody>
          <a:bodyPr/>
          <a:lstStyle/>
          <a:p>
            <a:r>
              <a:rPr lang="en-US" smtClean="0"/>
              <a:t>E.C. Aschenauer</a:t>
            </a:r>
            <a:endParaRPr lang="en-US"/>
          </a:p>
        </p:txBody>
      </p:sp>
    </p:spTree>
    <p:extLst>
      <p:ext uri="{BB962C8B-B14F-4D97-AF65-F5344CB8AC3E}">
        <p14:creationId xmlns:p14="http://schemas.microsoft.com/office/powerpoint/2010/main" val="277693553"/>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strVal val="#ppt_w*0.70"/>
                                          </p:val>
                                        </p:tav>
                                        <p:tav tm="100000">
                                          <p:val>
                                            <p:strVal val="#ppt_w"/>
                                          </p:val>
                                        </p:tav>
                                      </p:tavLst>
                                    </p:anim>
                                    <p:anim calcmode="lin" valueType="num">
                                      <p:cBhvr>
                                        <p:cTn id="8" dur="1000" fill="hold"/>
                                        <p:tgtEl>
                                          <p:spTgt spid="42"/>
                                        </p:tgtEl>
                                        <p:attrNameLst>
                                          <p:attrName>ppt_h</p:attrName>
                                        </p:attrNameLst>
                                      </p:cBhvr>
                                      <p:tavLst>
                                        <p:tav tm="0">
                                          <p:val>
                                            <p:strVal val="#ppt_h"/>
                                          </p:val>
                                        </p:tav>
                                        <p:tav tm="100000">
                                          <p:val>
                                            <p:strVal val="#ppt_h"/>
                                          </p:val>
                                        </p:tav>
                                      </p:tavLst>
                                    </p:anim>
                                    <p:animEffect transition="in" filter="fade">
                                      <p:cBhvr>
                                        <p:cTn id="9" dur="1000"/>
                                        <p:tgtEl>
                                          <p:spTgt spid="42"/>
                                        </p:tgtEl>
                                      </p:cBhvr>
                                    </p:animEffect>
                                  </p:childTnLst>
                                </p:cTn>
                              </p:par>
                              <p:par>
                                <p:cTn id="10" presetID="55"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1000" fill="hold"/>
                                        <p:tgtEl>
                                          <p:spTgt spid="36"/>
                                        </p:tgtEl>
                                        <p:attrNameLst>
                                          <p:attrName>ppt_w</p:attrName>
                                        </p:attrNameLst>
                                      </p:cBhvr>
                                      <p:tavLst>
                                        <p:tav tm="0">
                                          <p:val>
                                            <p:strVal val="#ppt_w*0.70"/>
                                          </p:val>
                                        </p:tav>
                                        <p:tav tm="100000">
                                          <p:val>
                                            <p:strVal val="#ppt_w"/>
                                          </p:val>
                                        </p:tav>
                                      </p:tavLst>
                                    </p:anim>
                                    <p:anim calcmode="lin" valueType="num">
                                      <p:cBhvr>
                                        <p:cTn id="13" dur="1000" fill="hold"/>
                                        <p:tgtEl>
                                          <p:spTgt spid="36"/>
                                        </p:tgtEl>
                                        <p:attrNameLst>
                                          <p:attrName>ppt_h</p:attrName>
                                        </p:attrNameLst>
                                      </p:cBhvr>
                                      <p:tavLst>
                                        <p:tav tm="0">
                                          <p:val>
                                            <p:strVal val="#ppt_h"/>
                                          </p:val>
                                        </p:tav>
                                        <p:tav tm="100000">
                                          <p:val>
                                            <p:strVal val="#ppt_h"/>
                                          </p:val>
                                        </p:tav>
                                      </p:tavLst>
                                    </p:anim>
                                    <p:animEffect transition="in" filter="fade">
                                      <p:cBhvr>
                                        <p:cTn id="14" dur="10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0" presetClass="path" presetSubtype="0" accel="50000" decel="50000" fill="hold" grpId="1" nodeType="withEffect">
                                  <p:stCondLst>
                                    <p:cond delay="0"/>
                                  </p:stCondLst>
                                  <p:childTnLst>
                                    <p:animMotion origin="layout" path="M -3.05556E-6 4.44444E-6 L 0.06702 0.5 " pathEditMode="relative" rAng="0" ptsTypes="AA">
                                      <p:cBhvr>
                                        <p:cTn id="20" dur="2000" fill="hold"/>
                                        <p:tgtEl>
                                          <p:spTgt spid="37"/>
                                        </p:tgtEl>
                                        <p:attrNameLst>
                                          <p:attrName>ppt_x</p:attrName>
                                          <p:attrName>ppt_y</p:attrName>
                                        </p:attrNameLst>
                                      </p:cBhvr>
                                      <p:rCtr x="3351" y="25000"/>
                                    </p:animMotion>
                                  </p:childTnLst>
                                </p:cTn>
                              </p:par>
                              <p:par>
                                <p:cTn id="21" presetID="3" presetClass="entr" presetSubtype="1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blinds(horizontal)">
                                      <p:cBhvr>
                                        <p:cTn id="23" dur="500"/>
                                        <p:tgtEl>
                                          <p:spTgt spid="39"/>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blinds(horizontal)">
                                      <p:cBhvr>
                                        <p:cTn id="26" dur="500"/>
                                        <p:tgtEl>
                                          <p:spTgt spid="40"/>
                                        </p:tgtEl>
                                      </p:cBhvr>
                                    </p:animEffect>
                                  </p:childTnLst>
                                </p:cTn>
                              </p:par>
                              <p:par>
                                <p:cTn id="27" presetID="1" presetClass="entr" presetSubtype="0"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4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After RUNs 2009 to 2015 are analyzed</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smtClean="0"/>
              <a:t>RHIC PAC, June  2014</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42</a:t>
            </a:fld>
            <a:endParaRPr lang="en-US"/>
          </a:p>
        </p:txBody>
      </p:sp>
      <p:pic>
        <p:nvPicPr>
          <p:cNvPr id="6" name="Picture 5" descr="Inclusive jets A_LL Runs 12+14 proj"/>
          <p:cNvPicPr/>
          <p:nvPr/>
        </p:nvPicPr>
        <p:blipFill rotWithShape="1">
          <a:blip r:embed="rId2">
            <a:extLst>
              <a:ext uri="{28A0092B-C50C-407E-A947-70E740481C1C}">
                <a14:useLocalDpi xmlns:a14="http://schemas.microsoft.com/office/drawing/2010/main" val="0"/>
              </a:ext>
            </a:extLst>
          </a:blip>
          <a:srcRect t="12874"/>
          <a:stretch/>
        </p:blipFill>
        <p:spPr bwMode="auto">
          <a:xfrm>
            <a:off x="0" y="1047753"/>
            <a:ext cx="3429000" cy="2061422"/>
          </a:xfrm>
          <a:prstGeom prst="rect">
            <a:avLst/>
          </a:prstGeom>
          <a:noFill/>
          <a:ln>
            <a:noFill/>
          </a:ln>
        </p:spPr>
      </p:pic>
      <p:pic>
        <p:nvPicPr>
          <p:cNvPr id="7" name="Picture 6"/>
          <p:cNvPicPr/>
          <p:nvPr/>
        </p:nvPicPr>
        <p:blipFill rotWithShape="1">
          <a:blip r:embed="rId3">
            <a:extLst>
              <a:ext uri="{28A0092B-C50C-407E-A947-70E740481C1C}">
                <a14:useLocalDpi xmlns:a14="http://schemas.microsoft.com/office/drawing/2010/main" val="0"/>
              </a:ext>
            </a:extLst>
          </a:blip>
          <a:srcRect t="13098" r="10730"/>
          <a:stretch/>
        </p:blipFill>
        <p:spPr bwMode="auto">
          <a:xfrm>
            <a:off x="3314806" y="1049013"/>
            <a:ext cx="2345055" cy="2283460"/>
          </a:xfrm>
          <a:prstGeom prst="rect">
            <a:avLst/>
          </a:prstGeom>
          <a:ln>
            <a:noFill/>
          </a:ln>
          <a:extLst>
            <a:ext uri="{53640926-AAD7-44d8-BBD7-CCE9431645EC}">
              <a14:shadowObscured xmlns:a14="http://schemas.microsoft.com/office/drawing/2010/main"/>
            </a:ext>
          </a:extLst>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r="553"/>
          <a:stretch/>
        </p:blipFill>
        <p:spPr bwMode="auto">
          <a:xfrm>
            <a:off x="67949" y="3799309"/>
            <a:ext cx="4474727" cy="2739390"/>
          </a:xfrm>
          <a:prstGeom prst="rect">
            <a:avLst/>
          </a:prstGeom>
          <a:noFill/>
          <a:ln>
            <a:noFill/>
          </a:ln>
          <a:extLst>
            <a:ext uri="{53640926-AAD7-44d8-BBD7-CCE9431645EC}">
              <a14:shadowObscured xmlns:a14="http://schemas.microsoft.com/office/drawing/2010/main"/>
            </a:ext>
          </a:extLst>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t="-1" b="915"/>
          <a:stretch/>
        </p:blipFill>
        <p:spPr bwMode="auto">
          <a:xfrm>
            <a:off x="4543639" y="4120997"/>
            <a:ext cx="4526280" cy="2737003"/>
          </a:xfrm>
          <a:prstGeom prst="rect">
            <a:avLst/>
          </a:prstGeom>
          <a:noFill/>
          <a:ln>
            <a:noFill/>
          </a:ln>
          <a:extLst>
            <a:ext uri="{53640926-AAD7-44d8-BBD7-CCE9431645EC}">
              <a14:shadowObscured xmlns:a14="http://schemas.microsoft.com/office/drawing/2010/main"/>
            </a:ext>
          </a:extLst>
        </p:spPr>
      </p:pic>
      <p:sp>
        <p:nvSpPr>
          <p:cNvPr id="10" name="TextBox 9"/>
          <p:cNvSpPr txBox="1"/>
          <p:nvPr/>
        </p:nvSpPr>
        <p:spPr>
          <a:xfrm>
            <a:off x="0" y="592667"/>
            <a:ext cx="2974154" cy="369332"/>
          </a:xfrm>
          <a:prstGeom prst="rect">
            <a:avLst/>
          </a:prstGeom>
          <a:noFill/>
        </p:spPr>
        <p:txBody>
          <a:bodyPr wrap="none" rtlCol="0">
            <a:spAutoFit/>
          </a:bodyPr>
          <a:lstStyle/>
          <a:p>
            <a:r>
              <a:rPr lang="en-US" dirty="0" smtClean="0">
                <a:solidFill>
                  <a:srgbClr val="0000FF"/>
                </a:solidFill>
              </a:rPr>
              <a:t>Inclusive Jet @ |</a:t>
            </a:r>
            <a:r>
              <a:rPr lang="en-US" dirty="0" smtClean="0">
                <a:solidFill>
                  <a:srgbClr val="0000FF"/>
                </a:solidFill>
                <a:latin typeface="Symbol" charset="2"/>
                <a:cs typeface="Symbol" charset="2"/>
              </a:rPr>
              <a:t>h</a:t>
            </a:r>
            <a:r>
              <a:rPr lang="en-US" dirty="0" smtClean="0">
                <a:solidFill>
                  <a:srgbClr val="0000FF"/>
                </a:solidFill>
              </a:rPr>
              <a:t>| &lt; 1:</a:t>
            </a:r>
            <a:endParaRPr lang="en-US" dirty="0">
              <a:solidFill>
                <a:srgbClr val="0000FF"/>
              </a:solidFill>
            </a:endParaRPr>
          </a:p>
        </p:txBody>
      </p:sp>
      <p:sp>
        <p:nvSpPr>
          <p:cNvPr id="11" name="TextBox 10"/>
          <p:cNvSpPr txBox="1"/>
          <p:nvPr/>
        </p:nvSpPr>
        <p:spPr>
          <a:xfrm>
            <a:off x="3206752" y="783166"/>
            <a:ext cx="3238497" cy="307777"/>
          </a:xfrm>
          <a:prstGeom prst="rect">
            <a:avLst/>
          </a:prstGeom>
          <a:noFill/>
        </p:spPr>
        <p:txBody>
          <a:bodyPr wrap="square" rtlCol="0">
            <a:spAutoFit/>
          </a:bodyPr>
          <a:lstStyle/>
          <a:p>
            <a:r>
              <a:rPr lang="en-US" sz="1400" dirty="0" smtClean="0"/>
              <a:t>factor 2 reduction in ∫</a:t>
            </a:r>
            <a:r>
              <a:rPr lang="en-US" sz="1400" dirty="0" smtClean="0">
                <a:latin typeface="Symbol" charset="2"/>
                <a:cs typeface="Symbol" charset="2"/>
              </a:rPr>
              <a:t>D</a:t>
            </a:r>
            <a:r>
              <a:rPr lang="en-US" sz="1400" dirty="0" smtClean="0"/>
              <a:t>g(x,Q</a:t>
            </a:r>
            <a:r>
              <a:rPr lang="en-US" sz="1400" baseline="30000" dirty="0" smtClean="0"/>
              <a:t>2</a:t>
            </a:r>
            <a:r>
              <a:rPr lang="en-US" sz="1400" dirty="0" smtClean="0"/>
              <a:t>)</a:t>
            </a:r>
            <a:endParaRPr lang="en-US" sz="1400" dirty="0"/>
          </a:p>
        </p:txBody>
      </p:sp>
      <p:sp>
        <p:nvSpPr>
          <p:cNvPr id="12" name="TextBox 11"/>
          <p:cNvSpPr txBox="1"/>
          <p:nvPr/>
        </p:nvSpPr>
        <p:spPr>
          <a:xfrm>
            <a:off x="222250" y="3354924"/>
            <a:ext cx="6845368" cy="369332"/>
          </a:xfrm>
          <a:prstGeom prst="rect">
            <a:avLst/>
          </a:prstGeom>
          <a:noFill/>
        </p:spPr>
        <p:txBody>
          <a:bodyPr wrap="none" rtlCol="0">
            <a:spAutoFit/>
          </a:bodyPr>
          <a:lstStyle/>
          <a:p>
            <a:r>
              <a:rPr lang="en-US" dirty="0" smtClean="0">
                <a:solidFill>
                  <a:srgbClr val="0000FF"/>
                </a:solidFill>
              </a:rPr>
              <a:t>Run-15 200 </a:t>
            </a:r>
            <a:r>
              <a:rPr lang="en-US" dirty="0" err="1" smtClean="0">
                <a:solidFill>
                  <a:srgbClr val="0000FF"/>
                </a:solidFill>
              </a:rPr>
              <a:t>GeV</a:t>
            </a:r>
            <a:r>
              <a:rPr lang="en-US" dirty="0" smtClean="0">
                <a:solidFill>
                  <a:srgbClr val="0000FF"/>
                </a:solidFill>
              </a:rPr>
              <a:t> Di-Jets: constrain the shape of </a:t>
            </a:r>
            <a:r>
              <a:rPr lang="en-US" dirty="0" smtClean="0">
                <a:solidFill>
                  <a:srgbClr val="0000FF"/>
                </a:solidFill>
                <a:latin typeface="Symbol" charset="2"/>
                <a:cs typeface="Symbol" charset="2"/>
              </a:rPr>
              <a:t>D</a:t>
            </a:r>
            <a:r>
              <a:rPr lang="en-US" dirty="0" smtClean="0">
                <a:solidFill>
                  <a:srgbClr val="0000FF"/>
                </a:solidFill>
              </a:rPr>
              <a:t>g(x,Q</a:t>
            </a:r>
            <a:r>
              <a:rPr lang="en-US" baseline="30000" dirty="0" smtClean="0">
                <a:solidFill>
                  <a:srgbClr val="0000FF"/>
                </a:solidFill>
              </a:rPr>
              <a:t>2</a:t>
            </a:r>
            <a:r>
              <a:rPr lang="en-US" dirty="0" smtClean="0">
                <a:solidFill>
                  <a:srgbClr val="0000FF"/>
                </a:solidFill>
              </a:rPr>
              <a:t>)</a:t>
            </a:r>
            <a:endParaRPr lang="en-US" dirty="0">
              <a:solidFill>
                <a:srgbClr val="0000FF"/>
              </a:solidFill>
            </a:endParaRPr>
          </a:p>
        </p:txBody>
      </p:sp>
    </p:spTree>
    <p:extLst>
      <p:ext uri="{BB962C8B-B14F-4D97-AF65-F5344CB8AC3E}">
        <p14:creationId xmlns:p14="http://schemas.microsoft.com/office/powerpoint/2010/main" val="1071845507"/>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160" y="896739"/>
            <a:ext cx="8367117" cy="191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37890" name="Rectangle 2"/>
          <p:cNvSpPr>
            <a:spLocks noGrp="1" noChangeArrowheads="1"/>
          </p:cNvSpPr>
          <p:nvPr>
            <p:ph type="title"/>
          </p:nvPr>
        </p:nvSpPr>
        <p:spPr>
          <a:xfrm>
            <a:off x="0" y="0"/>
            <a:ext cx="9144000" cy="609600"/>
          </a:xfrm>
          <a:ln/>
        </p:spPr>
        <p:txBody>
          <a:bodyPr lIns="64291" tIns="32146" rIns="64291" bIns="32146"/>
          <a:lstStyle/>
          <a:p>
            <a:r>
              <a:rPr lang="en-US" dirty="0"/>
              <a:t>Forward Proton Tagging </a:t>
            </a:r>
            <a:r>
              <a:rPr lang="en-US" dirty="0" smtClean="0"/>
              <a:t>Upgrade</a:t>
            </a:r>
            <a:endParaRPr lang="en-US" dirty="0"/>
          </a:p>
        </p:txBody>
      </p:sp>
      <p:sp>
        <p:nvSpPr>
          <p:cNvPr id="37891" name="Rectangle 3"/>
          <p:cNvSpPr>
            <a:spLocks/>
          </p:cNvSpPr>
          <p:nvPr/>
        </p:nvSpPr>
        <p:spPr bwMode="auto">
          <a:xfrm>
            <a:off x="0" y="3100912"/>
            <a:ext cx="9144000" cy="322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351" bIns="0" anchor="ctr"/>
          <a:lstStyle/>
          <a:p>
            <a:pPr marL="34601">
              <a:spcBef>
                <a:spcPts val="615"/>
              </a:spcBef>
              <a:buClr>
                <a:srgbClr val="0000FF"/>
              </a:buClr>
              <a:buSzPct val="100000"/>
            </a:pPr>
            <a:r>
              <a:rPr lang="en-US" b="1" dirty="0" smtClean="0">
                <a:solidFill>
                  <a:srgbClr val="0000FF"/>
                </a:solidFill>
                <a:latin typeface="Comic Sans MS"/>
                <a:ea typeface="ＭＳ Ｐゴシック" charset="0"/>
                <a:cs typeface="Comic Sans MS"/>
                <a:sym typeface="Verdana" charset="0"/>
              </a:rPr>
              <a:t>   Follow PAC recommendation to develop a solution to run pp2pp@STAR with </a:t>
            </a:r>
          </a:p>
          <a:p>
            <a:pPr marL="34601">
              <a:spcBef>
                <a:spcPts val="615"/>
              </a:spcBef>
              <a:buClr>
                <a:srgbClr val="0000FF"/>
              </a:buClr>
              <a:buSzPct val="100000"/>
            </a:pPr>
            <a:r>
              <a:rPr lang="en-US" dirty="0" smtClean="0">
                <a:solidFill>
                  <a:srgbClr val="0000FF"/>
                </a:solidFill>
                <a:latin typeface="Comic Sans MS"/>
                <a:ea typeface="ＭＳ Ｐゴシック" charset="0"/>
                <a:cs typeface="Comic Sans MS"/>
                <a:sym typeface="Verdana" charset="0"/>
              </a:rPr>
              <a:t>   std. physics data taking </a:t>
            </a:r>
            <a:r>
              <a:rPr lang="en-US" dirty="0" smtClean="0">
                <a:solidFill>
                  <a:srgbClr val="0000FF"/>
                </a:solidFill>
                <a:latin typeface="Comic Sans MS"/>
                <a:ea typeface="ＭＳ Ｐゴシック" charset="0"/>
                <a:cs typeface="Comic Sans MS"/>
                <a:sym typeface="Wingdings"/>
              </a:rPr>
              <a:t> </a:t>
            </a:r>
            <a:r>
              <a:rPr lang="en-US" dirty="0">
                <a:solidFill>
                  <a:srgbClr val="FF00FF"/>
                </a:solidFill>
                <a:latin typeface="Comic Sans MS"/>
                <a:cs typeface="Comic Sans MS"/>
                <a:sym typeface="Wingdings"/>
              </a:rPr>
              <a:t>No special </a:t>
            </a:r>
            <a:r>
              <a:rPr lang="en-US" dirty="0">
                <a:solidFill>
                  <a:srgbClr val="FF00FF"/>
                </a:solidFill>
                <a:latin typeface="Symbol" charset="2"/>
                <a:cs typeface="Symbol" charset="2"/>
                <a:sym typeface="Wingdings"/>
              </a:rPr>
              <a:t>b</a:t>
            </a:r>
            <a:r>
              <a:rPr lang="en-US" dirty="0">
                <a:solidFill>
                  <a:srgbClr val="FF00FF"/>
                </a:solidFill>
                <a:latin typeface="Comic Sans MS"/>
                <a:cs typeface="Comic Sans MS"/>
                <a:sym typeface="Wingdings"/>
              </a:rPr>
              <a:t>* running </a:t>
            </a:r>
            <a:r>
              <a:rPr lang="en-US" dirty="0" smtClean="0">
                <a:solidFill>
                  <a:srgbClr val="FF00FF"/>
                </a:solidFill>
                <a:latin typeface="Comic Sans MS"/>
                <a:cs typeface="Comic Sans MS"/>
                <a:sym typeface="Wingdings"/>
              </a:rPr>
              <a:t>any more</a:t>
            </a:r>
            <a:endParaRPr lang="en-US" dirty="0" smtClean="0">
              <a:solidFill>
                <a:srgbClr val="0000FF"/>
              </a:solidFill>
              <a:latin typeface="Comic Sans MS"/>
              <a:ea typeface="ＭＳ Ｐゴシック" charset="0"/>
              <a:cs typeface="Comic Sans MS"/>
              <a:sym typeface="Verdana" charset="0"/>
            </a:endParaRPr>
          </a:p>
          <a:p>
            <a:pPr marL="320351" indent="-285750">
              <a:spcBef>
                <a:spcPts val="615"/>
              </a:spcBef>
              <a:buClr>
                <a:srgbClr val="0000FF"/>
              </a:buClr>
              <a:buSzPct val="100000"/>
              <a:buFont typeface="Wingdings" charset="2"/>
              <a:buChar char="q"/>
            </a:pPr>
            <a:r>
              <a:rPr lang="en-US" b="1" dirty="0" smtClean="0">
                <a:solidFill>
                  <a:srgbClr val="322F31"/>
                </a:solidFill>
                <a:latin typeface="Comic Sans MS"/>
                <a:ea typeface="ＭＳ Ｐゴシック" charset="0"/>
                <a:cs typeface="Comic Sans MS"/>
              </a:rPr>
              <a:t>should cover </a:t>
            </a:r>
            <a:r>
              <a:rPr lang="en-US" b="1" dirty="0" smtClean="0">
                <a:latin typeface="Comic Sans MS"/>
                <a:ea typeface="ＭＳ Ｐゴシック" charset="0"/>
                <a:cs typeface="Comic Sans MS"/>
              </a:rPr>
              <a:t>wide range in t </a:t>
            </a:r>
            <a:r>
              <a:rPr lang="en-US" b="1" dirty="0" smtClean="0">
                <a:solidFill>
                  <a:srgbClr val="0000FF"/>
                </a:solidFill>
                <a:latin typeface="Comic Sans MS"/>
                <a:ea typeface="ＭＳ Ｐゴシック" charset="0"/>
                <a:cs typeface="Comic Sans MS"/>
                <a:sym typeface="Wingdings"/>
              </a:rPr>
              <a:t></a:t>
            </a:r>
            <a:r>
              <a:rPr lang="en-US" b="1" dirty="0" smtClean="0">
                <a:latin typeface="Comic Sans MS"/>
                <a:ea typeface="ＭＳ Ｐゴシック" charset="0"/>
                <a:cs typeface="Comic Sans MS"/>
                <a:sym typeface="Wingdings"/>
              </a:rPr>
              <a:t> RPs at 15m &amp; 17m</a:t>
            </a:r>
            <a:endParaRPr lang="en-US" b="1" dirty="0">
              <a:latin typeface="Comic Sans MS"/>
              <a:ea typeface="ＭＳ Ｐゴシック" charset="0"/>
              <a:cs typeface="Comic Sans MS"/>
            </a:endParaRPr>
          </a:p>
          <a:p>
            <a:pPr marL="320351" indent="-285750">
              <a:spcBef>
                <a:spcPts val="501"/>
              </a:spcBef>
              <a:buClr>
                <a:srgbClr val="0000FF"/>
              </a:buClr>
              <a:buSzPct val="100000"/>
              <a:buFont typeface="Wingdings" charset="2"/>
              <a:buChar char="q"/>
            </a:pPr>
            <a:r>
              <a:rPr lang="en-US" b="1" dirty="0">
                <a:latin typeface="Comic Sans MS"/>
                <a:ea typeface="ＭＳ Ｐゴシック" charset="0"/>
                <a:cs typeface="Comic Sans MS"/>
                <a:sym typeface="Verdana" charset="0"/>
              </a:rPr>
              <a:t>Staged </a:t>
            </a:r>
            <a:r>
              <a:rPr lang="en-US" b="1" dirty="0" smtClean="0">
                <a:latin typeface="Comic Sans MS"/>
                <a:ea typeface="ＭＳ Ｐゴシック" charset="0"/>
                <a:cs typeface="Comic Sans MS"/>
                <a:sym typeface="Verdana" charset="0"/>
              </a:rPr>
              <a:t>implementation</a:t>
            </a:r>
            <a:endParaRPr lang="en-US" sz="2400" b="1" dirty="0">
              <a:latin typeface="Comic Sans MS"/>
              <a:ea typeface="ＭＳ Ｐゴシック" charset="0"/>
              <a:cs typeface="Comic Sans MS"/>
            </a:endParaRPr>
          </a:p>
          <a:p>
            <a:pPr marL="777551" lvl="1" indent="-285750">
              <a:spcBef>
                <a:spcPts val="422"/>
              </a:spcBef>
              <a:buClr>
                <a:srgbClr val="0000FF"/>
              </a:buClr>
              <a:buFont typeface="Wingdings" charset="2"/>
              <a:buChar char="q"/>
            </a:pPr>
            <a:r>
              <a:rPr lang="en-US" sz="1600" b="1" dirty="0" smtClean="0">
                <a:latin typeface="Comic Sans MS"/>
                <a:ea typeface="ＭＳ Ｐゴシック" charset="0"/>
                <a:cs typeface="Comic Sans MS"/>
              </a:rPr>
              <a:t>Phase </a:t>
            </a:r>
            <a:r>
              <a:rPr lang="en-US" sz="1600" b="1" dirty="0">
                <a:latin typeface="Comic Sans MS"/>
                <a:ea typeface="ＭＳ Ｐゴシック" charset="0"/>
                <a:cs typeface="Comic Sans MS"/>
              </a:rPr>
              <a:t>I </a:t>
            </a:r>
            <a:r>
              <a:rPr lang="en-US" sz="1600" b="1" dirty="0" smtClean="0">
                <a:latin typeface="Comic Sans MS"/>
                <a:ea typeface="ＭＳ Ｐゴシック" charset="0"/>
                <a:cs typeface="Comic Sans MS"/>
              </a:rPr>
              <a:t>(currently installed</a:t>
            </a:r>
            <a:r>
              <a:rPr lang="en-US" sz="1600" b="1" dirty="0">
                <a:latin typeface="Comic Sans MS"/>
                <a:ea typeface="ＭＳ Ｐゴシック" charset="0"/>
                <a:cs typeface="Comic Sans MS"/>
              </a:rPr>
              <a:t>): </a:t>
            </a:r>
            <a:r>
              <a:rPr lang="en-US" sz="1600" b="1" dirty="0" smtClean="0">
                <a:latin typeface="Comic Sans MS"/>
                <a:ea typeface="ＭＳ Ｐゴシック" charset="0"/>
                <a:cs typeface="Comic Sans MS"/>
              </a:rPr>
              <a:t>low</a:t>
            </a:r>
            <a:r>
              <a:rPr lang="en-US" sz="1600" b="1" dirty="0">
                <a:latin typeface="Comic Sans MS"/>
                <a:ea typeface="ＭＳ Ｐゴシック" charset="0"/>
                <a:cs typeface="Comic Sans MS"/>
              </a:rPr>
              <a:t>-t coverage</a:t>
            </a:r>
          </a:p>
          <a:p>
            <a:pPr marL="777551" lvl="1" indent="-285750">
              <a:spcBef>
                <a:spcPts val="422"/>
              </a:spcBef>
              <a:buClr>
                <a:srgbClr val="0000FF"/>
              </a:buClr>
              <a:buFont typeface="Wingdings" charset="2"/>
              <a:buChar char="q"/>
            </a:pPr>
            <a:r>
              <a:rPr lang="en-US" sz="1600" b="1" dirty="0" smtClean="0">
                <a:latin typeface="Comic Sans MS"/>
                <a:ea typeface="ＭＳ Ｐゴシック" charset="0"/>
                <a:cs typeface="Comic Sans MS"/>
              </a:rPr>
              <a:t>Phase </a:t>
            </a:r>
            <a:r>
              <a:rPr lang="en-US" sz="1600" b="1" dirty="0">
                <a:latin typeface="Comic Sans MS"/>
                <a:ea typeface="ＭＳ Ｐゴシック" charset="0"/>
                <a:cs typeface="Comic Sans MS"/>
              </a:rPr>
              <a:t>II </a:t>
            </a:r>
            <a:r>
              <a:rPr lang="en-US" sz="1600" b="1" dirty="0" smtClean="0">
                <a:latin typeface="Comic Sans MS"/>
                <a:ea typeface="ＭＳ Ｐゴシック" charset="0"/>
                <a:cs typeface="Comic Sans MS"/>
              </a:rPr>
              <a:t>(</a:t>
            </a:r>
            <a:r>
              <a:rPr lang="en-US" sz="1600" dirty="0" smtClean="0">
                <a:latin typeface="Comic Sans MS"/>
                <a:ea typeface="ＭＳ Ｐゴシック" charset="0"/>
                <a:cs typeface="Comic Sans MS"/>
              </a:rPr>
              <a:t>proposed</a:t>
            </a:r>
            <a:r>
              <a:rPr lang="en-US" sz="1600" b="1" dirty="0" smtClean="0">
                <a:latin typeface="Comic Sans MS"/>
                <a:ea typeface="ＭＳ Ｐゴシック" charset="0"/>
                <a:cs typeface="Comic Sans MS"/>
              </a:rPr>
              <a:t>) </a:t>
            </a:r>
            <a:r>
              <a:rPr lang="en-US" sz="1600" b="1" dirty="0">
                <a:latin typeface="Comic Sans MS"/>
                <a:ea typeface="ＭＳ Ｐゴシック" charset="0"/>
                <a:cs typeface="Comic Sans MS"/>
              </a:rPr>
              <a:t>: for </a:t>
            </a:r>
            <a:r>
              <a:rPr lang="en-US" sz="1600" dirty="0" smtClean="0">
                <a:latin typeface="Comic Sans MS"/>
                <a:ea typeface="ＭＳ Ｐゴシック" charset="0"/>
                <a:cs typeface="Comic Sans MS"/>
              </a:rPr>
              <a:t>larger</a:t>
            </a:r>
            <a:r>
              <a:rPr lang="en-US" sz="1600" b="1" dirty="0" smtClean="0">
                <a:latin typeface="Comic Sans MS"/>
                <a:ea typeface="ＭＳ Ｐゴシック" charset="0"/>
                <a:cs typeface="Comic Sans MS"/>
              </a:rPr>
              <a:t>-</a:t>
            </a:r>
            <a:r>
              <a:rPr lang="en-US" sz="1600" b="1" dirty="0">
                <a:latin typeface="Comic Sans MS"/>
                <a:ea typeface="ＭＳ Ｐゴシック" charset="0"/>
                <a:cs typeface="Comic Sans MS"/>
              </a:rPr>
              <a:t>t </a:t>
            </a:r>
            <a:r>
              <a:rPr lang="en-US" sz="1600" b="1" dirty="0" smtClean="0">
                <a:latin typeface="Comic Sans MS"/>
                <a:ea typeface="ＭＳ Ｐゴシック" charset="0"/>
                <a:cs typeface="Comic Sans MS"/>
              </a:rPr>
              <a:t>coverage</a:t>
            </a:r>
          </a:p>
          <a:p>
            <a:pPr marL="777551" lvl="1" indent="-285750">
              <a:spcBef>
                <a:spcPts val="422"/>
              </a:spcBef>
              <a:buClr>
                <a:srgbClr val="0000FF"/>
              </a:buClr>
              <a:buFont typeface="Wingdings" charset="0"/>
              <a:buChar char="à"/>
            </a:pPr>
            <a:r>
              <a:rPr lang="en-US" sz="1600" dirty="0" smtClean="0">
                <a:latin typeface="Comic Sans MS"/>
                <a:ea typeface="ＭＳ Ｐゴシック" charset="0"/>
                <a:cs typeface="Comic Sans MS"/>
                <a:sym typeface="Wingdings"/>
              </a:rPr>
              <a:t>1</a:t>
            </a:r>
            <a:r>
              <a:rPr lang="en-US" sz="1600" baseline="30000" dirty="0" smtClean="0">
                <a:latin typeface="Comic Sans MS"/>
                <a:ea typeface="ＭＳ Ｐゴシック" charset="0"/>
                <a:cs typeface="Comic Sans MS"/>
                <a:sym typeface="Wingdings"/>
              </a:rPr>
              <a:t>st</a:t>
            </a:r>
            <a:r>
              <a:rPr lang="en-US" sz="1600" dirty="0" smtClean="0">
                <a:latin typeface="Comic Sans MS"/>
                <a:ea typeface="ＭＳ Ｐゴシック" charset="0"/>
                <a:cs typeface="Comic Sans MS"/>
                <a:sym typeface="Wingdings"/>
              </a:rPr>
              <a:t> step reuse Phase I RP at new location only in y </a:t>
            </a:r>
          </a:p>
          <a:p>
            <a:pPr marL="777551" lvl="1" indent="-285750">
              <a:spcBef>
                <a:spcPts val="422"/>
              </a:spcBef>
              <a:buClr>
                <a:srgbClr val="0000FF"/>
              </a:buClr>
              <a:buFont typeface="Wingdings" charset="0"/>
              <a:buChar char="à"/>
            </a:pPr>
            <a:r>
              <a:rPr lang="en-US" sz="1600" dirty="0" smtClean="0">
                <a:latin typeface="Comic Sans MS"/>
                <a:ea typeface="ＭＳ Ｐゴシック" charset="0"/>
                <a:cs typeface="Comic Sans MS"/>
                <a:sym typeface="Wingdings"/>
              </a:rPr>
              <a:t>full phase-II:</a:t>
            </a:r>
            <a:r>
              <a:rPr lang="en-US" sz="1600" b="1" dirty="0" smtClean="0">
                <a:latin typeface="Comic Sans MS"/>
                <a:ea typeface="ＭＳ Ｐゴシック" charset="0"/>
                <a:cs typeface="Comic Sans MS"/>
                <a:sym typeface="Wingdings"/>
              </a:rPr>
              <a:t> new bigger acceptance RPs &amp; add RP in x-direction</a:t>
            </a:r>
          </a:p>
          <a:p>
            <a:pPr marL="1234751" lvl="2" indent="-285750">
              <a:spcBef>
                <a:spcPts val="422"/>
              </a:spcBef>
              <a:buClr>
                <a:srgbClr val="0000FF"/>
              </a:buClr>
              <a:buFont typeface="Wingdings" charset="0"/>
              <a:buChar char="à"/>
            </a:pPr>
            <a:r>
              <a:rPr lang="en-US" sz="1600" dirty="0">
                <a:latin typeface="Comic Sans MS"/>
                <a:cs typeface="Comic Sans MS"/>
              </a:rPr>
              <a:t>full coverage in </a:t>
            </a:r>
            <a:r>
              <a:rPr lang="en-US" sz="1600" dirty="0" err="1">
                <a:latin typeface="Comic Sans MS"/>
                <a:cs typeface="Comic Sans MS"/>
                <a:sym typeface="Symbol" charset="0"/>
              </a:rPr>
              <a:t>φ</a:t>
            </a:r>
            <a:r>
              <a:rPr lang="en-US" sz="1600" dirty="0">
                <a:latin typeface="Comic Sans MS"/>
                <a:cs typeface="Comic Sans MS"/>
              </a:rPr>
              <a:t> not possible due to machine constraints </a:t>
            </a:r>
            <a:endParaRPr lang="en-US" sz="1600" b="1" dirty="0" smtClean="0">
              <a:latin typeface="Comic Sans MS"/>
              <a:ea typeface="ＭＳ Ｐゴシック" charset="0"/>
              <a:cs typeface="Comic Sans MS"/>
              <a:sym typeface="Wingdings"/>
            </a:endParaRPr>
          </a:p>
          <a:p>
            <a:pPr marL="320351" indent="-285750">
              <a:spcBef>
                <a:spcPts val="422"/>
              </a:spcBef>
              <a:buClr>
                <a:srgbClr val="0000FF"/>
              </a:buClr>
              <a:buFont typeface="Wingdings" charset="2"/>
              <a:buChar char="q"/>
            </a:pPr>
            <a:r>
              <a:rPr lang="en-US" dirty="0" smtClean="0">
                <a:latin typeface="Comic Sans MS"/>
                <a:ea typeface="ＭＳ Ｐゴシック" charset="0"/>
                <a:cs typeface="Comic Sans MS"/>
              </a:rPr>
              <a:t>Good acceptance also for spectator protons from</a:t>
            </a:r>
          </a:p>
          <a:p>
            <a:pPr marL="34601">
              <a:spcBef>
                <a:spcPts val="422"/>
              </a:spcBef>
              <a:buClr>
                <a:srgbClr val="0000FF"/>
              </a:buClr>
            </a:pPr>
            <a:r>
              <a:rPr lang="en-US" b="1" dirty="0">
                <a:latin typeface="Comic Sans MS"/>
                <a:ea typeface="ＭＳ Ｐゴシック" charset="0"/>
                <a:cs typeface="Comic Sans MS"/>
              </a:rPr>
              <a:t> </a:t>
            </a:r>
            <a:r>
              <a:rPr lang="en-US" b="1" dirty="0" smtClean="0">
                <a:latin typeface="Comic Sans MS"/>
                <a:ea typeface="ＭＳ Ｐゴシック" charset="0"/>
                <a:cs typeface="Comic Sans MS"/>
              </a:rPr>
              <a:t>  deuterium and He-3 collisions</a:t>
            </a:r>
          </a:p>
          <a:p>
            <a:pPr marL="320351" indent="-285750">
              <a:spcBef>
                <a:spcPts val="422"/>
              </a:spcBef>
              <a:buClr>
                <a:srgbClr val="0000FF"/>
              </a:buClr>
              <a:buFont typeface="Wingdings" charset="2"/>
              <a:buChar char="q"/>
            </a:pPr>
            <a:endParaRPr lang="en-US" sz="1600" b="1" dirty="0" smtClean="0">
              <a:latin typeface="Comic Sans MS"/>
              <a:ea typeface="ＭＳ Ｐゴシック" charset="0"/>
              <a:cs typeface="Comic Sans MS"/>
            </a:endParaRPr>
          </a:p>
        </p:txBody>
      </p:sp>
      <p:sp>
        <p:nvSpPr>
          <p:cNvPr id="37892" name="Rectangle 4"/>
          <p:cNvSpPr>
            <a:spLocks/>
          </p:cNvSpPr>
          <p:nvPr/>
        </p:nvSpPr>
        <p:spPr bwMode="auto">
          <a:xfrm>
            <a:off x="6097860" y="846711"/>
            <a:ext cx="1095419" cy="230832"/>
          </a:xfrm>
          <a:prstGeom prst="rect">
            <a:avLst/>
          </a:prstGeom>
          <a:solidFill>
            <a:srgbClr val="CCFF66"/>
          </a:solidFill>
          <a:ln>
            <a:noFill/>
          </a:ln>
          <a:extLst/>
        </p:spPr>
        <p:txBody>
          <a:bodyPr wrap="square" lIns="0" tIns="0" rIns="0" bIns="0" anchor="ctr">
            <a:spAutoFit/>
          </a:bodyPr>
          <a:lstStyle/>
          <a:p>
            <a:r>
              <a:rPr lang="en-US" sz="1500">
                <a:ea typeface="ＭＳ Ｐゴシック" charset="0"/>
                <a:cs typeface="Gill Sans" charset="0"/>
              </a:rPr>
              <a:t>at 15-17m</a:t>
            </a:r>
          </a:p>
        </p:txBody>
      </p:sp>
      <p:sp>
        <p:nvSpPr>
          <p:cNvPr id="37893" name="Rectangle 5"/>
          <p:cNvSpPr>
            <a:spLocks/>
          </p:cNvSpPr>
          <p:nvPr/>
        </p:nvSpPr>
        <p:spPr bwMode="auto">
          <a:xfrm>
            <a:off x="7548934" y="706384"/>
            <a:ext cx="1066745" cy="230832"/>
          </a:xfrm>
          <a:prstGeom prst="rect">
            <a:avLst/>
          </a:prstGeom>
          <a:solidFill>
            <a:srgbClr val="CCFF66"/>
          </a:solidFill>
          <a:ln>
            <a:noFill/>
          </a:ln>
          <a:extLst/>
        </p:spPr>
        <p:txBody>
          <a:bodyPr wrap="square" lIns="0" tIns="0" rIns="0" bIns="0" anchor="ctr">
            <a:spAutoFit/>
          </a:bodyPr>
          <a:lstStyle/>
          <a:p>
            <a:r>
              <a:rPr lang="en-US" sz="1500" dirty="0">
                <a:ea typeface="ＭＳ Ｐゴシック" charset="0"/>
                <a:cs typeface="Gill Sans" charset="0"/>
              </a:rPr>
              <a:t>at 55-58m</a:t>
            </a:r>
          </a:p>
        </p:txBody>
      </p:sp>
      <p:sp>
        <p:nvSpPr>
          <p:cNvPr id="3" name="Slide Number Placeholder 2"/>
          <p:cNvSpPr>
            <a:spLocks noGrp="1"/>
          </p:cNvSpPr>
          <p:nvPr>
            <p:ph type="sldNum" sz="quarter" idx="12"/>
          </p:nvPr>
        </p:nvSpPr>
        <p:spPr/>
        <p:txBody>
          <a:bodyPr/>
          <a:lstStyle/>
          <a:p>
            <a:fld id="{74E37A68-6CDC-BF4C-A518-F2B8A7ADE480}" type="slidenum">
              <a:rPr lang="en-US" smtClean="0"/>
              <a:pPr/>
              <a:t>43</a:t>
            </a:fld>
            <a:endParaRPr lang="en-US"/>
          </a:p>
        </p:txBody>
      </p:sp>
      <p:pic>
        <p:nvPicPr>
          <p:cNvPr id="6" name="Picture 5"/>
          <p:cNvPicPr>
            <a:picLocks noChangeAspect="1"/>
          </p:cNvPicPr>
          <p:nvPr/>
        </p:nvPicPr>
        <p:blipFill>
          <a:blip r:embed="rId3"/>
          <a:stretch>
            <a:fillRect/>
          </a:stretch>
        </p:blipFill>
        <p:spPr>
          <a:xfrm>
            <a:off x="7421880" y="3320203"/>
            <a:ext cx="1722120" cy="1579880"/>
          </a:xfrm>
          <a:prstGeom prst="rect">
            <a:avLst/>
          </a:prstGeom>
        </p:spPr>
      </p:pic>
      <p:grpSp>
        <p:nvGrpSpPr>
          <p:cNvPr id="10" name="Group 9"/>
          <p:cNvGrpSpPr/>
          <p:nvPr/>
        </p:nvGrpSpPr>
        <p:grpSpPr>
          <a:xfrm>
            <a:off x="7281545" y="4956532"/>
            <a:ext cx="1862455" cy="1901468"/>
            <a:chOff x="7281545" y="3577167"/>
            <a:chExt cx="1862455" cy="1901468"/>
          </a:xfrm>
        </p:grpSpPr>
        <p:pic>
          <p:nvPicPr>
            <p:cNvPr id="8" name="Picture 7"/>
            <p:cNvPicPr>
              <a:picLocks noChangeAspect="1"/>
            </p:cNvPicPr>
            <p:nvPr/>
          </p:nvPicPr>
          <p:blipFill>
            <a:blip r:embed="rId4"/>
            <a:stretch>
              <a:fillRect/>
            </a:stretch>
          </p:blipFill>
          <p:spPr>
            <a:xfrm>
              <a:off x="7281545" y="3785090"/>
              <a:ext cx="1862455" cy="1693545"/>
            </a:xfrm>
            <a:prstGeom prst="rect">
              <a:avLst/>
            </a:prstGeom>
          </p:spPr>
        </p:pic>
        <p:sp>
          <p:nvSpPr>
            <p:cNvPr id="9" name="TextBox 8"/>
            <p:cNvSpPr txBox="1"/>
            <p:nvPr/>
          </p:nvSpPr>
          <p:spPr>
            <a:xfrm>
              <a:off x="7461270" y="3577167"/>
              <a:ext cx="1173368" cy="276999"/>
            </a:xfrm>
            <a:prstGeom prst="rect">
              <a:avLst/>
            </a:prstGeom>
            <a:noFill/>
          </p:spPr>
          <p:txBody>
            <a:bodyPr wrap="none" rtlCol="0">
              <a:spAutoFit/>
            </a:bodyPr>
            <a:lstStyle/>
            <a:p>
              <a:r>
                <a:rPr lang="en-US" sz="1200" dirty="0" smtClean="0">
                  <a:solidFill>
                    <a:srgbClr val="0000FF"/>
                  </a:solidFill>
                </a:rPr>
                <a:t>full Phase-II</a:t>
              </a:r>
              <a:endParaRPr lang="en-US" sz="1200" dirty="0">
                <a:solidFill>
                  <a:srgbClr val="0000FF"/>
                </a:solidFill>
              </a:endParaRPr>
            </a:p>
          </p:txBody>
        </p:sp>
      </p:grpSp>
      <p:sp>
        <p:nvSpPr>
          <p:cNvPr id="17" name="TextBox 16"/>
          <p:cNvSpPr txBox="1"/>
          <p:nvPr/>
        </p:nvSpPr>
        <p:spPr>
          <a:xfrm>
            <a:off x="7556105" y="3244679"/>
            <a:ext cx="1572215" cy="276999"/>
          </a:xfrm>
          <a:prstGeom prst="rect">
            <a:avLst/>
          </a:prstGeom>
          <a:solidFill>
            <a:schemeClr val="bg1"/>
          </a:solidFill>
        </p:spPr>
        <p:txBody>
          <a:bodyPr wrap="none" rtlCol="0">
            <a:spAutoFit/>
          </a:bodyPr>
          <a:lstStyle/>
          <a:p>
            <a:r>
              <a:rPr lang="en-US" sz="1200" dirty="0" smtClean="0">
                <a:solidFill>
                  <a:srgbClr val="0000FF"/>
                </a:solidFill>
              </a:rPr>
              <a:t>Phase-II: 1</a:t>
            </a:r>
            <a:r>
              <a:rPr lang="en-US" sz="1200" baseline="30000" dirty="0" smtClean="0">
                <a:solidFill>
                  <a:srgbClr val="0000FF"/>
                </a:solidFill>
              </a:rPr>
              <a:t>st</a:t>
            </a:r>
            <a:r>
              <a:rPr lang="en-US" sz="1200" dirty="0" smtClean="0">
                <a:solidFill>
                  <a:srgbClr val="0000FF"/>
                </a:solidFill>
              </a:rPr>
              <a:t> step</a:t>
            </a:r>
            <a:endParaRPr lang="en-US" sz="1200" dirty="0">
              <a:solidFill>
                <a:srgbClr val="0000FF"/>
              </a:solidFill>
            </a:endParaRPr>
          </a:p>
        </p:txBody>
      </p:sp>
      <p:grpSp>
        <p:nvGrpSpPr>
          <p:cNvPr id="18" name="Group 17"/>
          <p:cNvGrpSpPr/>
          <p:nvPr/>
        </p:nvGrpSpPr>
        <p:grpSpPr>
          <a:xfrm>
            <a:off x="148167" y="2348044"/>
            <a:ext cx="7545918" cy="4508369"/>
            <a:chOff x="148166" y="2168127"/>
            <a:chExt cx="7545918" cy="4508369"/>
          </a:xfrm>
        </p:grpSpPr>
        <p:grpSp>
          <p:nvGrpSpPr>
            <p:cNvPr id="11" name="Group 10"/>
            <p:cNvGrpSpPr/>
            <p:nvPr/>
          </p:nvGrpSpPr>
          <p:grpSpPr>
            <a:xfrm>
              <a:off x="148166" y="2168127"/>
              <a:ext cx="5870848" cy="4508369"/>
              <a:chOff x="0" y="2148547"/>
              <a:chExt cx="5870848" cy="4508369"/>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148547"/>
                <a:ext cx="5870848" cy="4508369"/>
              </a:xfrm>
              <a:prstGeom prst="rect">
                <a:avLst/>
              </a:prstGeom>
            </p:spPr>
          </p:pic>
          <p:sp>
            <p:nvSpPr>
              <p:cNvPr id="4" name="TextBox 3"/>
              <p:cNvSpPr txBox="1"/>
              <p:nvPr/>
            </p:nvSpPr>
            <p:spPr>
              <a:xfrm>
                <a:off x="1100665" y="4730744"/>
                <a:ext cx="1046681" cy="369332"/>
              </a:xfrm>
              <a:prstGeom prst="rect">
                <a:avLst/>
              </a:prstGeom>
              <a:noFill/>
            </p:spPr>
            <p:txBody>
              <a:bodyPr wrap="none" rtlCol="0">
                <a:spAutoFit/>
              </a:bodyPr>
              <a:lstStyle/>
              <a:p>
                <a:r>
                  <a:rPr lang="en-US" dirty="0" smtClean="0">
                    <a:solidFill>
                      <a:srgbClr val="FF0000"/>
                    </a:solidFill>
                  </a:rPr>
                  <a:t>1</a:t>
                </a:r>
                <a:r>
                  <a:rPr lang="en-US" baseline="30000" dirty="0" smtClean="0">
                    <a:solidFill>
                      <a:srgbClr val="FF0000"/>
                    </a:solidFill>
                  </a:rPr>
                  <a:t>st</a:t>
                </a:r>
                <a:r>
                  <a:rPr lang="en-US" dirty="0" smtClean="0">
                    <a:solidFill>
                      <a:srgbClr val="FF0000"/>
                    </a:solidFill>
                  </a:rPr>
                  <a:t> step</a:t>
                </a:r>
                <a:endParaRPr lang="en-US" dirty="0">
                  <a:solidFill>
                    <a:srgbClr val="FF0000"/>
                  </a:solidFill>
                </a:endParaRPr>
              </a:p>
            </p:txBody>
          </p:sp>
        </p:grpSp>
        <p:cxnSp>
          <p:nvCxnSpPr>
            <p:cNvPr id="14" name="Straight Arrow Connector 13"/>
            <p:cNvCxnSpPr/>
            <p:nvPr/>
          </p:nvCxnSpPr>
          <p:spPr bwMode="auto">
            <a:xfrm>
              <a:off x="4191001" y="5408085"/>
              <a:ext cx="3503083" cy="285750"/>
            </a:xfrm>
            <a:prstGeom prst="straightConnector1">
              <a:avLst/>
            </a:prstGeom>
            <a:solidFill>
              <a:schemeClr val="accent1"/>
            </a:solidFill>
            <a:ln w="31750" cap="flat" cmpd="sng" algn="ctr">
              <a:solidFill>
                <a:srgbClr val="0000FF"/>
              </a:solidFill>
              <a:prstDash val="solid"/>
              <a:round/>
              <a:headEnd type="triangle" w="med" len="med"/>
              <a:tailEnd type="triangle"/>
            </a:ln>
            <a:effectLst/>
          </p:spPr>
        </p:cxnSp>
        <p:cxnSp>
          <p:nvCxnSpPr>
            <p:cNvPr id="24" name="Straight Arrow Connector 23"/>
            <p:cNvCxnSpPr/>
            <p:nvPr/>
          </p:nvCxnSpPr>
          <p:spPr bwMode="auto">
            <a:xfrm flipV="1">
              <a:off x="2681817" y="3788833"/>
              <a:ext cx="4811183" cy="1126067"/>
            </a:xfrm>
            <a:prstGeom prst="straightConnector1">
              <a:avLst/>
            </a:prstGeom>
            <a:solidFill>
              <a:schemeClr val="accent1"/>
            </a:solidFill>
            <a:ln w="31750" cap="flat" cmpd="sng" algn="ctr">
              <a:solidFill>
                <a:srgbClr val="FF0000"/>
              </a:solidFill>
              <a:prstDash val="solid"/>
              <a:round/>
              <a:headEnd type="triangle" w="med" len="med"/>
              <a:tailEnd type="triangle"/>
            </a:ln>
            <a:effectLst/>
          </p:spPr>
        </p:cxnSp>
      </p:grpSp>
      <p:sp>
        <p:nvSpPr>
          <p:cNvPr id="2" name="Date Placeholder 1"/>
          <p:cNvSpPr>
            <a:spLocks noGrp="1"/>
          </p:cNvSpPr>
          <p:nvPr>
            <p:ph type="dt" sz="half" idx="10"/>
          </p:nvPr>
        </p:nvSpPr>
        <p:spPr/>
        <p:txBody>
          <a:bodyPr/>
          <a:lstStyle/>
          <a:p>
            <a:r>
              <a:rPr lang="en-US" smtClean="0"/>
              <a:t>E.C. Aschenauer</a:t>
            </a:r>
            <a:endParaRPr lang="en-US"/>
          </a:p>
        </p:txBody>
      </p:sp>
    </p:spTree>
    <p:extLst>
      <p:ext uri="{BB962C8B-B14F-4D97-AF65-F5344CB8AC3E}">
        <p14:creationId xmlns:p14="http://schemas.microsoft.com/office/powerpoint/2010/main" val="1873446400"/>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sz="2800" dirty="0">
                <a:ea typeface="ＭＳ Ｐゴシック" charset="0"/>
                <a:cs typeface="ＭＳ Ｐゴシック" charset="0"/>
              </a:rPr>
              <a:t>Processes with Tagged Forward Protons</a:t>
            </a:r>
            <a:endParaRPr lang="en-US" sz="2000" dirty="0">
              <a:ea typeface="ＭＳ Ｐゴシック" charset="0"/>
              <a:cs typeface="ＭＳ Ｐゴシック" charset="0"/>
            </a:endParaRPr>
          </a:p>
        </p:txBody>
      </p:sp>
      <p:sp>
        <p:nvSpPr>
          <p:cNvPr id="2" name="Date Placeholder 1"/>
          <p:cNvSpPr>
            <a:spLocks noGrp="1"/>
          </p:cNvSpPr>
          <p:nvPr>
            <p:ph type="dt" sz="half" idx="10"/>
          </p:nvPr>
        </p:nvSpPr>
        <p:spPr/>
        <p:txBody>
          <a:bodyPr/>
          <a:lstStyle/>
          <a:p>
            <a:r>
              <a:rPr lang="en-US" smtClean="0"/>
              <a:t>E.C. Aschenauer</a:t>
            </a:r>
            <a:endParaRPr lang="en-US"/>
          </a:p>
        </p:txBody>
      </p:sp>
      <p:sp>
        <p:nvSpPr>
          <p:cNvPr id="21508"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100" dirty="0"/>
              <a:t>RHIC PAC, June  2014</a:t>
            </a:r>
            <a:endParaRPr lang="en-US" sz="1100" dirty="0"/>
          </a:p>
        </p:txBody>
      </p:sp>
      <p:sp>
        <p:nvSpPr>
          <p:cNvPr id="2150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E552B63-BB2C-524A-BB84-77668827DB62}" type="slidenum">
              <a:rPr lang="en-US" sz="1200" b="1">
                <a:solidFill>
                  <a:srgbClr val="CC66FF"/>
                </a:solidFill>
                <a:latin typeface="Comic Sans MS Bold"/>
                <a:cs typeface="Comic Sans MS Bold"/>
              </a:rPr>
              <a:pPr/>
              <a:t>44</a:t>
            </a:fld>
            <a:endParaRPr lang="en-US" sz="1200" b="1" dirty="0">
              <a:solidFill>
                <a:srgbClr val="CC66FF"/>
              </a:solidFill>
              <a:latin typeface="Comic Sans MS Bold"/>
              <a:cs typeface="Comic Sans MS Bold"/>
            </a:endParaRPr>
          </a:p>
        </p:txBody>
      </p:sp>
      <p:sp>
        <p:nvSpPr>
          <p:cNvPr id="21516" name="Rectangle 10"/>
          <p:cNvSpPr>
            <a:spLocks noGrp="1" noChangeArrowheads="1"/>
          </p:cNvSpPr>
          <p:nvPr>
            <p:ph type="body" idx="4294967295"/>
          </p:nvPr>
        </p:nvSpPr>
        <p:spPr>
          <a:xfrm>
            <a:off x="3425825" y="2944813"/>
            <a:ext cx="5718175" cy="977900"/>
          </a:xfrm>
        </p:spPr>
        <p:txBody>
          <a:bodyPr/>
          <a:lstStyle/>
          <a:p>
            <a:pPr algn="ctr" eaLnBrk="1" hangingPunct="1">
              <a:lnSpc>
                <a:spcPct val="90000"/>
              </a:lnSpc>
              <a:buFontTx/>
              <a:buNone/>
            </a:pPr>
            <a:r>
              <a:rPr lang="en-US" sz="1800" dirty="0">
                <a:solidFill>
                  <a:srgbClr val="322F31"/>
                </a:solidFill>
                <a:ea typeface="ＭＳ Ｐゴシック" charset="0"/>
              </a:rPr>
              <a:t>p + p </a:t>
            </a:r>
            <a:r>
              <a:rPr lang="en-US" sz="1800" dirty="0">
                <a:solidFill>
                  <a:srgbClr val="322F31"/>
                </a:solidFill>
                <a:ea typeface="ＭＳ Ｐゴシック" charset="0"/>
                <a:sym typeface="Symbol" charset="0"/>
              </a:rPr>
              <a:t></a:t>
            </a:r>
            <a:r>
              <a:rPr lang="en-US" sz="1800" dirty="0">
                <a:solidFill>
                  <a:srgbClr val="322F31"/>
                </a:solidFill>
                <a:ea typeface="ＭＳ Ｐゴシック" charset="0"/>
              </a:rPr>
              <a:t> p + X + p</a:t>
            </a:r>
          </a:p>
          <a:p>
            <a:pPr algn="ctr" eaLnBrk="1" hangingPunct="1">
              <a:lnSpc>
                <a:spcPct val="90000"/>
              </a:lnSpc>
              <a:buFontTx/>
              <a:buNone/>
            </a:pPr>
            <a:r>
              <a:rPr lang="en-US" sz="1800" dirty="0">
                <a:solidFill>
                  <a:srgbClr val="322F31"/>
                </a:solidFill>
                <a:ea typeface="ＭＳ Ｐゴシック" charset="0"/>
              </a:rPr>
              <a:t>diffractive X= particles</a:t>
            </a:r>
            <a:r>
              <a:rPr lang="en-US" sz="1800" dirty="0">
                <a:solidFill>
                  <a:srgbClr val="322F31"/>
                </a:solidFill>
                <a:ea typeface="ＭＳ Ｐゴシック" charset="0"/>
                <a:sym typeface="Symbol" charset="0"/>
              </a:rPr>
              <a:t>, </a:t>
            </a:r>
            <a:r>
              <a:rPr lang="en-US" sz="1800" dirty="0" err="1">
                <a:solidFill>
                  <a:srgbClr val="322F31"/>
                </a:solidFill>
                <a:ea typeface="ＭＳ Ｐゴシック" charset="0"/>
                <a:sym typeface="Symbol" charset="0"/>
              </a:rPr>
              <a:t>glueballs</a:t>
            </a:r>
            <a:endParaRPr lang="en-US" sz="1800" dirty="0">
              <a:solidFill>
                <a:srgbClr val="322F31"/>
              </a:solidFill>
              <a:ea typeface="ＭＳ Ｐゴシック" charset="0"/>
              <a:sym typeface="Symbol" charset="0"/>
            </a:endParaRPr>
          </a:p>
        </p:txBody>
      </p:sp>
      <p:sp>
        <p:nvSpPr>
          <p:cNvPr id="21511" name="Footer Placeholder 4"/>
          <p:cNvSpPr txBox="1">
            <a:spLocks noGrp="1"/>
          </p:cNvSpPr>
          <p:nvPr/>
        </p:nvSpPr>
        <p:spPr bwMode="auto">
          <a:xfrm>
            <a:off x="3581400" y="62484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sz="1400" b="1">
              <a:solidFill>
                <a:srgbClr val="333399"/>
              </a:solidFill>
              <a:ea typeface="Osaka" charset="0"/>
              <a:cs typeface="Osaka" charset="0"/>
            </a:endParaRPr>
          </a:p>
        </p:txBody>
      </p:sp>
      <p:grpSp>
        <p:nvGrpSpPr>
          <p:cNvPr id="21513" name="Group 23"/>
          <p:cNvGrpSpPr>
            <a:grpSpLocks/>
          </p:cNvGrpSpPr>
          <p:nvPr/>
        </p:nvGrpSpPr>
        <p:grpSpPr bwMode="auto">
          <a:xfrm>
            <a:off x="685800" y="1752600"/>
            <a:ext cx="3678238" cy="1676400"/>
            <a:chOff x="432" y="720"/>
            <a:chExt cx="2317" cy="1056"/>
          </a:xfrm>
        </p:grpSpPr>
        <p:pic>
          <p:nvPicPr>
            <p:cNvPr id="21524" name="Picture 17" descr="Elast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720"/>
              <a:ext cx="2317" cy="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5" name="Rectangle 10"/>
            <p:cNvSpPr>
              <a:spLocks noChangeArrowheads="1"/>
            </p:cNvSpPr>
            <p:nvPr/>
          </p:nvSpPr>
          <p:spPr bwMode="auto">
            <a:xfrm>
              <a:off x="624" y="1536"/>
              <a:ext cx="177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1" hangingPunct="1">
                <a:spcBef>
                  <a:spcPct val="20000"/>
                </a:spcBef>
              </a:pPr>
              <a:r>
                <a:rPr lang="en-US" sz="1400" b="1" dirty="0">
                  <a:solidFill>
                    <a:srgbClr val="322F31"/>
                  </a:solidFill>
                  <a:latin typeface="Comic Sans MS"/>
                  <a:cs typeface="Comic Sans MS"/>
                </a:rPr>
                <a:t> </a:t>
              </a:r>
              <a:r>
                <a:rPr lang="en-US" sz="1800" b="1" dirty="0">
                  <a:solidFill>
                    <a:srgbClr val="322F31"/>
                  </a:solidFill>
                  <a:latin typeface="Comic Sans MS"/>
                  <a:cs typeface="Comic Sans MS"/>
                </a:rPr>
                <a:t>p + p </a:t>
              </a:r>
              <a:r>
                <a:rPr lang="en-US" sz="1800" b="1" dirty="0">
                  <a:solidFill>
                    <a:srgbClr val="322F31"/>
                  </a:solidFill>
                  <a:latin typeface="Comic Sans MS"/>
                  <a:cs typeface="Comic Sans MS"/>
                  <a:sym typeface="Symbol" charset="0"/>
                </a:rPr>
                <a:t></a:t>
              </a:r>
              <a:r>
                <a:rPr lang="en-US" sz="1800" b="1" dirty="0">
                  <a:solidFill>
                    <a:srgbClr val="322F31"/>
                  </a:solidFill>
                  <a:latin typeface="Comic Sans MS"/>
                  <a:cs typeface="Comic Sans MS"/>
                </a:rPr>
                <a:t> p + p  elastic</a:t>
              </a:r>
              <a:endParaRPr lang="en-US" sz="2000" b="1" dirty="0">
                <a:solidFill>
                  <a:srgbClr val="322F31"/>
                </a:solidFill>
                <a:latin typeface="Comic Sans MS"/>
                <a:cs typeface="Comic Sans MS"/>
                <a:sym typeface="Symbol" charset="0"/>
              </a:endParaRPr>
            </a:p>
          </p:txBody>
        </p:sp>
      </p:grpSp>
      <p:sp>
        <p:nvSpPr>
          <p:cNvPr id="21514" name="Rectangle 17"/>
          <p:cNvSpPr>
            <a:spLocks noChangeArrowheads="1"/>
          </p:cNvSpPr>
          <p:nvPr/>
        </p:nvSpPr>
        <p:spPr bwMode="auto">
          <a:xfrm>
            <a:off x="1687955" y="780783"/>
            <a:ext cx="579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b="1" dirty="0">
                <a:latin typeface="Comic Sans MS"/>
                <a:cs typeface="Comic Sans MS"/>
              </a:rPr>
              <a:t>QCD color singlet exchange: C=+1(IP), C=-1(</a:t>
            </a:r>
            <a:r>
              <a:rPr lang="en-US" sz="1800" b="1" dirty="0" err="1">
                <a:latin typeface="Comic Sans MS"/>
                <a:cs typeface="Comic Sans MS"/>
              </a:rPr>
              <a:t>Ο</a:t>
            </a:r>
            <a:r>
              <a:rPr lang="en-US" sz="1800" b="1" dirty="0">
                <a:latin typeface="Comic Sans MS"/>
                <a:cs typeface="Comic Sans MS"/>
              </a:rPr>
              <a:t>)</a:t>
            </a:r>
          </a:p>
        </p:txBody>
      </p:sp>
      <p:grpSp>
        <p:nvGrpSpPr>
          <p:cNvPr id="21515" name="Group 22"/>
          <p:cNvGrpSpPr>
            <a:grpSpLocks/>
          </p:cNvGrpSpPr>
          <p:nvPr/>
        </p:nvGrpSpPr>
        <p:grpSpPr bwMode="auto">
          <a:xfrm>
            <a:off x="685800" y="4114800"/>
            <a:ext cx="4000500" cy="1676400"/>
            <a:chOff x="384" y="1776"/>
            <a:chExt cx="2520" cy="1056"/>
          </a:xfrm>
        </p:grpSpPr>
        <p:pic>
          <p:nvPicPr>
            <p:cNvPr id="21522" name="Picture 18" descr="SingleDif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 y="1776"/>
              <a:ext cx="2520"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3" name="Rectangle 10"/>
            <p:cNvSpPr>
              <a:spLocks noChangeArrowheads="1"/>
            </p:cNvSpPr>
            <p:nvPr/>
          </p:nvSpPr>
          <p:spPr bwMode="auto">
            <a:xfrm>
              <a:off x="720" y="2592"/>
              <a:ext cx="177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1" hangingPunct="1">
                <a:spcBef>
                  <a:spcPct val="20000"/>
                </a:spcBef>
              </a:pPr>
              <a:r>
                <a:rPr lang="en-US" sz="1400" b="1" dirty="0">
                  <a:solidFill>
                    <a:srgbClr val="322F31"/>
                  </a:solidFill>
                  <a:latin typeface="Comic Sans MS"/>
                  <a:cs typeface="Comic Sans MS"/>
                </a:rPr>
                <a:t> </a:t>
              </a:r>
              <a:r>
                <a:rPr lang="en-US" sz="1800" b="1" dirty="0">
                  <a:solidFill>
                    <a:srgbClr val="322F31"/>
                  </a:solidFill>
                  <a:latin typeface="Comic Sans MS"/>
                  <a:cs typeface="Comic Sans MS"/>
                </a:rPr>
                <a:t>p + p </a:t>
              </a:r>
              <a:r>
                <a:rPr lang="en-US" sz="1800" b="1" dirty="0">
                  <a:solidFill>
                    <a:srgbClr val="322F31"/>
                  </a:solidFill>
                  <a:latin typeface="Comic Sans MS"/>
                  <a:cs typeface="Comic Sans MS"/>
                  <a:sym typeface="Symbol" charset="0"/>
                </a:rPr>
                <a:t></a:t>
              </a:r>
              <a:r>
                <a:rPr lang="en-US" sz="1800" b="1" dirty="0">
                  <a:solidFill>
                    <a:srgbClr val="322F31"/>
                  </a:solidFill>
                  <a:latin typeface="Comic Sans MS"/>
                  <a:cs typeface="Comic Sans MS"/>
                </a:rPr>
                <a:t> p + X  SDD</a:t>
              </a:r>
              <a:endParaRPr lang="en-US" sz="2000" b="1" dirty="0">
                <a:solidFill>
                  <a:srgbClr val="322F31"/>
                </a:solidFill>
                <a:latin typeface="Comic Sans MS"/>
                <a:cs typeface="Comic Sans MS"/>
                <a:sym typeface="Symbol" charset="0"/>
              </a:endParaRPr>
            </a:p>
          </p:txBody>
        </p:sp>
      </p:grpSp>
      <p:pic>
        <p:nvPicPr>
          <p:cNvPr id="21517" name="Picture 16" descr="Centr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1752600"/>
            <a:ext cx="3705225"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18" name="Group 20"/>
          <p:cNvGrpSpPr>
            <a:grpSpLocks/>
          </p:cNvGrpSpPr>
          <p:nvPr/>
        </p:nvGrpSpPr>
        <p:grpSpPr bwMode="auto">
          <a:xfrm>
            <a:off x="4953000" y="3959225"/>
            <a:ext cx="4304135" cy="1831975"/>
            <a:chOff x="5410200" y="4114800"/>
            <a:chExt cx="4304135" cy="1831975"/>
          </a:xfrm>
        </p:grpSpPr>
        <p:pic>
          <p:nvPicPr>
            <p:cNvPr id="21520" name="Picture 4" descr="Fourt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4114800"/>
              <a:ext cx="241935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1" name="TextBox 19"/>
            <p:cNvSpPr txBox="1">
              <a:spLocks noChangeArrowheads="1"/>
            </p:cNvSpPr>
            <p:nvPr/>
          </p:nvSpPr>
          <p:spPr bwMode="auto">
            <a:xfrm>
              <a:off x="7733135" y="4724400"/>
              <a:ext cx="19812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dirty="0" err="1">
                  <a:solidFill>
                    <a:srgbClr val="322F31"/>
                  </a:solidFill>
                  <a:latin typeface="Comic Sans MS"/>
                  <a:cs typeface="Comic Sans MS"/>
                </a:rPr>
                <a:t>pQCD</a:t>
              </a:r>
              <a:r>
                <a:rPr lang="en-US" sz="1600" b="1" dirty="0">
                  <a:solidFill>
                    <a:srgbClr val="322F31"/>
                  </a:solidFill>
                  <a:latin typeface="Comic Sans MS"/>
                  <a:cs typeface="Comic Sans MS"/>
                </a:rPr>
                <a:t> Picture</a:t>
              </a:r>
            </a:p>
            <a:p>
              <a:pPr algn="ctr"/>
              <a:r>
                <a:rPr lang="en-US" sz="1600" b="1" dirty="0" err="1">
                  <a:solidFill>
                    <a:srgbClr val="322F31"/>
                  </a:solidFill>
                  <a:latin typeface="Comic Sans MS"/>
                  <a:cs typeface="Comic Sans MS"/>
                </a:rPr>
                <a:t>Gluonic</a:t>
              </a:r>
              <a:r>
                <a:rPr lang="en-US" sz="1600" b="1" dirty="0">
                  <a:solidFill>
                    <a:srgbClr val="322F31"/>
                  </a:solidFill>
                  <a:latin typeface="Comic Sans MS"/>
                  <a:cs typeface="Comic Sans MS"/>
                </a:rPr>
                <a:t> exchanges</a:t>
              </a:r>
            </a:p>
          </p:txBody>
        </p:sp>
      </p:grpSp>
      <p:sp>
        <p:nvSpPr>
          <p:cNvPr id="21519" name="TextBox 21"/>
          <p:cNvSpPr txBox="1">
            <a:spLocks noChangeArrowheads="1"/>
          </p:cNvSpPr>
          <p:nvPr/>
        </p:nvSpPr>
        <p:spPr bwMode="auto">
          <a:xfrm>
            <a:off x="5715000" y="1371600"/>
            <a:ext cx="21688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dirty="0">
                <a:solidFill>
                  <a:srgbClr val="FF00FF"/>
                </a:solidFill>
                <a:latin typeface="Comic Sans MS Bold"/>
                <a:cs typeface="Comic Sans MS Bold"/>
                <a:sym typeface="Symbol" charset="0"/>
              </a:rPr>
              <a:t>Discovery Physics</a:t>
            </a:r>
          </a:p>
        </p:txBody>
      </p:sp>
    </p:spTree>
    <p:extLst>
      <p:ext uri="{BB962C8B-B14F-4D97-AF65-F5344CB8AC3E}">
        <p14:creationId xmlns:p14="http://schemas.microsoft.com/office/powerpoint/2010/main" val="34214381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9" name="Rectangle 2"/>
          <p:cNvSpPr>
            <a:spLocks noGrp="1" noChangeArrowheads="1"/>
          </p:cNvSpPr>
          <p:nvPr>
            <p:ph type="title"/>
          </p:nvPr>
        </p:nvSpPr>
        <p:spPr/>
        <p:txBody>
          <a:bodyPr/>
          <a:lstStyle/>
          <a:p>
            <a:pPr eaLnBrk="1" hangingPunct="1"/>
            <a:r>
              <a:rPr lang="en-US" sz="2800" dirty="0">
                <a:ea typeface="ＭＳ Ｐゴシック" charset="0"/>
                <a:cs typeface="ＭＳ Ｐゴシック" charset="0"/>
              </a:rPr>
              <a:t>Central Exclusive Production in DPE</a:t>
            </a:r>
            <a:endParaRPr lang="en-US" dirty="0">
              <a:ea typeface="ＭＳ Ｐゴシック" charset="0"/>
              <a:cs typeface="ＭＳ Ｐゴシック" charset="0"/>
            </a:endParaRPr>
          </a:p>
        </p:txBody>
      </p:sp>
      <p:sp>
        <p:nvSpPr>
          <p:cNvPr id="23555"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t>RHIC PAC, June  2014</a:t>
            </a:r>
            <a:endParaRPr lang="en-US" sz="1200" dirty="0"/>
          </a:p>
        </p:txBody>
      </p:sp>
      <p:sp>
        <p:nvSpPr>
          <p:cNvPr id="2355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0089386C-EF0F-454B-8E46-9981086B4C5E}" type="slidenum">
              <a:rPr lang="en-US" sz="1200" b="1">
                <a:solidFill>
                  <a:srgbClr val="CC66FF"/>
                </a:solidFill>
                <a:latin typeface="Comic Sans MS"/>
                <a:cs typeface="Comic Sans MS"/>
              </a:rPr>
              <a:pPr/>
              <a:t>45</a:t>
            </a:fld>
            <a:endParaRPr lang="en-US" sz="1200" b="1">
              <a:solidFill>
                <a:srgbClr val="CC66FF"/>
              </a:solidFill>
              <a:latin typeface="Comic Sans MS"/>
              <a:cs typeface="Comic Sans MS"/>
            </a:endParaRPr>
          </a:p>
        </p:txBody>
      </p:sp>
      <p:sp>
        <p:nvSpPr>
          <p:cNvPr id="23560" name="Rectangle 3"/>
          <p:cNvSpPr>
            <a:spLocks noGrp="1" noChangeArrowheads="1"/>
          </p:cNvSpPr>
          <p:nvPr>
            <p:ph type="body" idx="4294967295"/>
          </p:nvPr>
        </p:nvSpPr>
        <p:spPr>
          <a:xfrm>
            <a:off x="357909" y="2514600"/>
            <a:ext cx="8786091" cy="3505200"/>
          </a:xfrm>
        </p:spPr>
        <p:txBody>
          <a:bodyPr>
            <a:normAutofit lnSpcReduction="10000"/>
          </a:bodyPr>
          <a:lstStyle/>
          <a:p>
            <a:pPr marL="0" indent="0" eaLnBrk="1" hangingPunct="1">
              <a:lnSpc>
                <a:spcPct val="90000"/>
              </a:lnSpc>
              <a:buFontTx/>
              <a:buNone/>
            </a:pPr>
            <a:r>
              <a:rPr lang="en-US" sz="1800" dirty="0">
                <a:ea typeface="ＭＳ Ｐゴシック" charset="0"/>
              </a:rPr>
              <a:t>In the double </a:t>
            </a:r>
            <a:r>
              <a:rPr lang="en-US" sz="1800" dirty="0" err="1">
                <a:ea typeface="ＭＳ Ｐゴシック" charset="0"/>
              </a:rPr>
              <a:t>Pomeron</a:t>
            </a:r>
            <a:r>
              <a:rPr lang="en-US" sz="1800" dirty="0">
                <a:ea typeface="ＭＳ Ｐゴシック" charset="0"/>
              </a:rPr>
              <a:t> exchange process each proton </a:t>
            </a:r>
            <a:r>
              <a:rPr lang="ja-JP" altLang="en-US" sz="1800" dirty="0">
                <a:ea typeface="ＭＳ Ｐゴシック" charset="0"/>
              </a:rPr>
              <a:t>“</a:t>
            </a:r>
            <a:r>
              <a:rPr lang="en-US" sz="1800" dirty="0">
                <a:ea typeface="ＭＳ Ｐゴシック" charset="0"/>
              </a:rPr>
              <a:t>emits</a:t>
            </a:r>
            <a:r>
              <a:rPr lang="ja-JP" altLang="en-US" sz="1800" dirty="0">
                <a:ea typeface="ＭＳ Ｐゴシック" charset="0"/>
              </a:rPr>
              <a:t>”</a:t>
            </a:r>
            <a:r>
              <a:rPr lang="en-US" sz="1800" dirty="0">
                <a:ea typeface="ＭＳ Ｐゴシック" charset="0"/>
              </a:rPr>
              <a:t> a </a:t>
            </a:r>
            <a:r>
              <a:rPr lang="en-US" sz="1800" dirty="0" err="1">
                <a:ea typeface="ＭＳ Ｐゴシック" charset="0"/>
              </a:rPr>
              <a:t>Pomeron</a:t>
            </a:r>
            <a:r>
              <a:rPr lang="en-US" sz="1800" dirty="0">
                <a:ea typeface="ＭＳ Ｐゴシック" charset="0"/>
              </a:rPr>
              <a:t> and the two </a:t>
            </a:r>
            <a:r>
              <a:rPr lang="en-US" sz="1800" dirty="0" err="1">
                <a:ea typeface="ＭＳ Ｐゴシック" charset="0"/>
              </a:rPr>
              <a:t>Pomerons</a:t>
            </a:r>
            <a:r>
              <a:rPr lang="en-US" sz="1800" dirty="0">
                <a:ea typeface="ＭＳ Ｐゴシック" charset="0"/>
              </a:rPr>
              <a:t> interact producing a massive system M</a:t>
            </a:r>
            <a:r>
              <a:rPr lang="en-US" sz="1800" baseline="-25000" dirty="0">
                <a:ea typeface="ＭＳ Ｐゴシック" charset="0"/>
              </a:rPr>
              <a:t>X</a:t>
            </a:r>
          </a:p>
          <a:p>
            <a:pPr marL="0" indent="0" eaLnBrk="1" hangingPunct="1">
              <a:lnSpc>
                <a:spcPct val="90000"/>
              </a:lnSpc>
              <a:buFontTx/>
              <a:buNone/>
            </a:pPr>
            <a:endParaRPr lang="en-US" sz="1800" dirty="0">
              <a:ea typeface="ＭＳ Ｐゴシック" charset="0"/>
            </a:endParaRPr>
          </a:p>
          <a:p>
            <a:pPr marL="0" indent="0" eaLnBrk="1" hangingPunct="1">
              <a:lnSpc>
                <a:spcPct val="90000"/>
              </a:lnSpc>
              <a:buFontTx/>
              <a:buNone/>
            </a:pPr>
            <a:endParaRPr lang="en-US" sz="1800" dirty="0">
              <a:ea typeface="ＭＳ Ｐゴシック" charset="0"/>
            </a:endParaRPr>
          </a:p>
          <a:p>
            <a:pPr marL="0" indent="0" eaLnBrk="1" hangingPunct="1">
              <a:lnSpc>
                <a:spcPct val="90000"/>
              </a:lnSpc>
              <a:buFontTx/>
              <a:buNone/>
            </a:pPr>
            <a:endParaRPr lang="en-US" sz="1800" dirty="0">
              <a:ea typeface="ＭＳ Ｐゴシック" charset="0"/>
            </a:endParaRPr>
          </a:p>
          <a:p>
            <a:pPr marL="0" indent="0" eaLnBrk="1" hangingPunct="1">
              <a:lnSpc>
                <a:spcPct val="90000"/>
              </a:lnSpc>
              <a:buFontTx/>
              <a:buNone/>
            </a:pPr>
            <a:endParaRPr lang="en-US" sz="1800" dirty="0">
              <a:ea typeface="ＭＳ Ｐゴシック" charset="0"/>
            </a:endParaRPr>
          </a:p>
          <a:p>
            <a:pPr marL="0" indent="0" algn="ctr" eaLnBrk="1" hangingPunct="1">
              <a:lnSpc>
                <a:spcPct val="90000"/>
              </a:lnSpc>
              <a:buFontTx/>
              <a:buNone/>
            </a:pPr>
            <a:r>
              <a:rPr lang="en-US" sz="1800" dirty="0">
                <a:solidFill>
                  <a:srgbClr val="0000FF"/>
                </a:solidFill>
                <a:ea typeface="ＭＳ Ｐゴシック" charset="0"/>
              </a:rPr>
              <a:t>where M</a:t>
            </a:r>
            <a:r>
              <a:rPr lang="en-US" sz="1800" baseline="-25000" dirty="0">
                <a:solidFill>
                  <a:srgbClr val="0000FF"/>
                </a:solidFill>
                <a:ea typeface="ＭＳ Ｐゴシック" charset="0"/>
              </a:rPr>
              <a:t>X</a:t>
            </a:r>
            <a:r>
              <a:rPr lang="en-US" sz="1800" dirty="0">
                <a:solidFill>
                  <a:srgbClr val="0000FF"/>
                </a:solidFill>
                <a:ea typeface="ＭＳ Ｐゴシック" charset="0"/>
              </a:rPr>
              <a:t> = </a:t>
            </a:r>
            <a:r>
              <a:rPr lang="en-US" sz="1800" dirty="0">
                <a:solidFill>
                  <a:srgbClr val="0000FF"/>
                </a:solidFill>
                <a:ea typeface="ＭＳ Ｐゴシック" charset="0"/>
                <a:sym typeface="Symbol" charset="0"/>
              </a:rPr>
              <a:t></a:t>
            </a:r>
            <a:r>
              <a:rPr lang="en-US" sz="1800" baseline="30000" dirty="0">
                <a:solidFill>
                  <a:srgbClr val="0000FF"/>
                </a:solidFill>
                <a:ea typeface="ＭＳ Ｐゴシック" charset="0"/>
                <a:sym typeface="Symbol" charset="0"/>
              </a:rPr>
              <a:t> </a:t>
            </a:r>
            <a:r>
              <a:rPr lang="en-US" sz="1800" dirty="0">
                <a:solidFill>
                  <a:srgbClr val="0000FF"/>
                </a:solidFill>
                <a:ea typeface="ＭＳ Ｐゴシック" charset="0"/>
                <a:sym typeface="Symbol" charset="0"/>
              </a:rPr>
              <a:t></a:t>
            </a:r>
            <a:r>
              <a:rPr lang="en-US" sz="1800" baseline="30000" dirty="0">
                <a:solidFill>
                  <a:srgbClr val="0000FF"/>
                </a:solidFill>
                <a:ea typeface="ＭＳ Ｐゴシック" charset="0"/>
                <a:sym typeface="Symbol" charset="0"/>
              </a:rPr>
              <a:t></a:t>
            </a:r>
            <a:r>
              <a:rPr lang="en-US" sz="1800" dirty="0">
                <a:solidFill>
                  <a:srgbClr val="0000FF"/>
                </a:solidFill>
                <a:ea typeface="ＭＳ Ｐゴシック" charset="0"/>
                <a:sym typeface="Symbol" charset="0"/>
              </a:rPr>
              <a:t></a:t>
            </a:r>
            <a:r>
              <a:rPr lang="en-US" sz="1800" baseline="-25000" dirty="0">
                <a:solidFill>
                  <a:srgbClr val="0000FF"/>
                </a:solidFill>
                <a:ea typeface="ＭＳ Ｐゴシック" charset="0"/>
              </a:rPr>
              <a:t>c</a:t>
            </a:r>
            <a:r>
              <a:rPr lang="en-US" sz="1800" dirty="0">
                <a:solidFill>
                  <a:srgbClr val="0000FF"/>
                </a:solidFill>
                <a:ea typeface="ＭＳ Ｐゴシック" charset="0"/>
              </a:rPr>
              <a:t>(</a:t>
            </a:r>
            <a:r>
              <a:rPr lang="en-US" sz="1800" dirty="0">
                <a:solidFill>
                  <a:srgbClr val="0000FF"/>
                </a:solidFill>
                <a:ea typeface="ＭＳ Ｐゴシック" charset="0"/>
                <a:sym typeface="Symbol" charset="0"/>
              </a:rPr>
              <a:t></a:t>
            </a:r>
            <a:r>
              <a:rPr lang="en-US" sz="1800" baseline="-25000" dirty="0">
                <a:solidFill>
                  <a:srgbClr val="0000FF"/>
                </a:solidFill>
                <a:ea typeface="ＭＳ Ｐゴシック" charset="0"/>
              </a:rPr>
              <a:t>b</a:t>
            </a:r>
            <a:r>
              <a:rPr lang="en-US" sz="1800" dirty="0">
                <a:solidFill>
                  <a:srgbClr val="0000FF"/>
                </a:solidFill>
                <a:ea typeface="ＭＳ Ｐゴシック" charset="0"/>
              </a:rPr>
              <a:t>), </a:t>
            </a:r>
            <a:r>
              <a:rPr lang="en-US" sz="1800" dirty="0" err="1">
                <a:solidFill>
                  <a:srgbClr val="0000FF"/>
                </a:solidFill>
                <a:ea typeface="ＭＳ Ｐゴシック" charset="0"/>
              </a:rPr>
              <a:t>qq</a:t>
            </a:r>
            <a:r>
              <a:rPr lang="en-US" sz="1800" dirty="0">
                <a:solidFill>
                  <a:srgbClr val="0000FF"/>
                </a:solidFill>
                <a:ea typeface="ＭＳ Ｐゴシック" charset="0"/>
              </a:rPr>
              <a:t>(jets), H(Higgs boson), </a:t>
            </a:r>
            <a:r>
              <a:rPr lang="en-US" sz="1800" dirty="0" err="1">
                <a:solidFill>
                  <a:srgbClr val="0000FF"/>
                </a:solidFill>
                <a:ea typeface="ＭＳ Ｐゴシック" charset="0"/>
              </a:rPr>
              <a:t>gg</a:t>
            </a:r>
            <a:r>
              <a:rPr lang="en-US" sz="1800" dirty="0">
                <a:solidFill>
                  <a:srgbClr val="0000FF"/>
                </a:solidFill>
                <a:ea typeface="ＭＳ Ｐゴシック" charset="0"/>
              </a:rPr>
              <a:t>(</a:t>
            </a:r>
            <a:r>
              <a:rPr lang="en-US" sz="1800" dirty="0" err="1">
                <a:solidFill>
                  <a:srgbClr val="0000FF"/>
                </a:solidFill>
                <a:ea typeface="ＭＳ Ｐゴシック" charset="0"/>
              </a:rPr>
              <a:t>glueballs</a:t>
            </a:r>
            <a:r>
              <a:rPr lang="en-US" sz="1800" dirty="0">
                <a:solidFill>
                  <a:srgbClr val="0000FF"/>
                </a:solidFill>
                <a:ea typeface="ＭＳ Ｐゴシック" charset="0"/>
              </a:rPr>
              <a:t>)</a:t>
            </a:r>
          </a:p>
          <a:p>
            <a:pPr marL="0" indent="0" eaLnBrk="1" hangingPunct="1">
              <a:lnSpc>
                <a:spcPct val="90000"/>
              </a:lnSpc>
              <a:buFontTx/>
              <a:buNone/>
            </a:pPr>
            <a:endParaRPr lang="en-US" sz="1800" dirty="0">
              <a:ea typeface="ＭＳ Ｐゴシック" charset="0"/>
            </a:endParaRPr>
          </a:p>
          <a:p>
            <a:pPr marL="0" indent="0" eaLnBrk="1" hangingPunct="1">
              <a:lnSpc>
                <a:spcPct val="90000"/>
              </a:lnSpc>
              <a:buFontTx/>
              <a:buNone/>
            </a:pPr>
            <a:r>
              <a:rPr lang="en-US" sz="1800" dirty="0">
                <a:ea typeface="ＭＳ Ｐゴシック" charset="0"/>
              </a:rPr>
              <a:t>The massive system could form resonances. We expect that </a:t>
            </a:r>
            <a:r>
              <a:rPr lang="en-US" sz="1800" dirty="0">
                <a:solidFill>
                  <a:srgbClr val="3300FF"/>
                </a:solidFill>
                <a:ea typeface="ＭＳ Ｐゴシック" charset="0"/>
              </a:rPr>
              <a:t>because of the constraints provided by the double </a:t>
            </a:r>
            <a:r>
              <a:rPr lang="en-US" sz="1800" dirty="0" err="1">
                <a:solidFill>
                  <a:srgbClr val="3300FF"/>
                </a:solidFill>
                <a:ea typeface="ＭＳ Ｐゴシック" charset="0"/>
              </a:rPr>
              <a:t>Pomeron</a:t>
            </a:r>
            <a:r>
              <a:rPr lang="en-US" sz="1800" dirty="0">
                <a:solidFill>
                  <a:srgbClr val="3300FF"/>
                </a:solidFill>
                <a:ea typeface="ＭＳ Ｐゴシック" charset="0"/>
              </a:rPr>
              <a:t> interaction, </a:t>
            </a:r>
            <a:r>
              <a:rPr lang="en-US" sz="1800" dirty="0" err="1">
                <a:solidFill>
                  <a:srgbClr val="3300FF"/>
                </a:solidFill>
                <a:ea typeface="ＭＳ Ｐゴシック" charset="0"/>
              </a:rPr>
              <a:t>glueballs</a:t>
            </a:r>
            <a:r>
              <a:rPr lang="en-US" sz="1800" dirty="0">
                <a:solidFill>
                  <a:srgbClr val="3300FF"/>
                </a:solidFill>
                <a:ea typeface="ＭＳ Ｐゴシック" charset="0"/>
              </a:rPr>
              <a:t>, hybrids, and other states coupling preferentially to gluons</a:t>
            </a:r>
            <a:r>
              <a:rPr lang="en-US" sz="1800" dirty="0">
                <a:ea typeface="ＭＳ Ｐゴシック" charset="0"/>
              </a:rPr>
              <a:t>, will be produced with much reduced backgrounds compared to standard </a:t>
            </a:r>
            <a:r>
              <a:rPr lang="en-US" sz="1800" dirty="0" err="1">
                <a:ea typeface="ＭＳ Ｐゴシック" charset="0"/>
              </a:rPr>
              <a:t>hadronic</a:t>
            </a:r>
            <a:r>
              <a:rPr lang="en-US" sz="1800" dirty="0">
                <a:ea typeface="ＭＳ Ｐゴシック" charset="0"/>
              </a:rPr>
              <a:t> production processes.</a:t>
            </a:r>
          </a:p>
        </p:txBody>
      </p:sp>
      <p:grpSp>
        <p:nvGrpSpPr>
          <p:cNvPr id="23561" name="Group 21"/>
          <p:cNvGrpSpPr>
            <a:grpSpLocks/>
          </p:cNvGrpSpPr>
          <p:nvPr/>
        </p:nvGrpSpPr>
        <p:grpSpPr bwMode="auto">
          <a:xfrm>
            <a:off x="3124200" y="3097213"/>
            <a:ext cx="2141538" cy="1033462"/>
            <a:chOff x="3124200" y="2971800"/>
            <a:chExt cx="2141538" cy="1123117"/>
          </a:xfrm>
        </p:grpSpPr>
        <p:grpSp>
          <p:nvGrpSpPr>
            <p:cNvPr id="23572" name="Group 1115"/>
            <p:cNvGrpSpPr>
              <a:grpSpLocks/>
            </p:cNvGrpSpPr>
            <p:nvPr/>
          </p:nvGrpSpPr>
          <p:grpSpPr bwMode="auto">
            <a:xfrm>
              <a:off x="3124200" y="3297238"/>
              <a:ext cx="2141538" cy="457200"/>
              <a:chOff x="3777" y="2019"/>
              <a:chExt cx="1621" cy="288"/>
            </a:xfrm>
          </p:grpSpPr>
          <p:sp>
            <p:nvSpPr>
              <p:cNvPr id="680028" name="Line 1116"/>
              <p:cNvSpPr>
                <a:spLocks noChangeShapeType="1"/>
              </p:cNvSpPr>
              <p:nvPr/>
            </p:nvSpPr>
            <p:spPr bwMode="auto">
              <a:xfrm flipV="1">
                <a:off x="4566" y="2019"/>
                <a:ext cx="832" cy="140"/>
              </a:xfrm>
              <a:prstGeom prst="line">
                <a:avLst/>
              </a:prstGeom>
              <a:noFill/>
              <a:ln w="28575" cap="flat" cmpd="sng" algn="ctr">
                <a:solidFill>
                  <a:schemeClr val="tx1"/>
                </a:solidFill>
                <a:prstDash val="solid"/>
                <a:round/>
                <a:headEnd type="none" w="med" len="med"/>
                <a:tailEnd type="triangle" w="med" len="med"/>
              </a:ln>
              <a:effectLst/>
            </p:spPr>
            <p:txBody>
              <a:bodyPr wrap="none" anchor="ctr"/>
              <a:lstStyle/>
              <a:p>
                <a:pPr algn="ctr" eaLnBrk="1" hangingPunct="1">
                  <a:defRPr/>
                </a:pPr>
                <a:endParaRPr lang="en-US" sz="2800">
                  <a:solidFill>
                    <a:srgbClr val="000066"/>
                  </a:solidFill>
                  <a:effectLst>
                    <a:outerShdw blurRad="38100" dist="38100" dir="2700000" algn="tl">
                      <a:srgbClr val="000000">
                        <a:alpha val="43137"/>
                      </a:srgbClr>
                    </a:outerShdw>
                  </a:effectLst>
                  <a:latin typeface="Comic Sans MS" pitchFamily="-65" charset="0"/>
                  <a:ea typeface="+mn-ea"/>
                  <a:cs typeface="+mn-cs"/>
                </a:endParaRPr>
              </a:p>
            </p:txBody>
          </p:sp>
          <p:sp>
            <p:nvSpPr>
              <p:cNvPr id="680029" name="Line 1117"/>
              <p:cNvSpPr>
                <a:spLocks noChangeShapeType="1"/>
              </p:cNvSpPr>
              <p:nvPr/>
            </p:nvSpPr>
            <p:spPr bwMode="auto">
              <a:xfrm flipH="1" flipV="1">
                <a:off x="3777" y="2026"/>
                <a:ext cx="832" cy="138"/>
              </a:xfrm>
              <a:prstGeom prst="line">
                <a:avLst/>
              </a:prstGeom>
              <a:noFill/>
              <a:ln w="28575" cap="flat" cmpd="sng" algn="ctr">
                <a:solidFill>
                  <a:schemeClr val="tx1"/>
                </a:solidFill>
                <a:prstDash val="solid"/>
                <a:round/>
                <a:headEnd type="none" w="med" len="med"/>
                <a:tailEnd type="triangle" w="med" len="med"/>
              </a:ln>
              <a:effectLst/>
            </p:spPr>
            <p:txBody>
              <a:bodyPr wrap="none" anchor="ctr"/>
              <a:lstStyle/>
              <a:p>
                <a:pPr algn="ctr" eaLnBrk="1" hangingPunct="1">
                  <a:defRPr/>
                </a:pPr>
                <a:endParaRPr lang="en-US" sz="2800">
                  <a:solidFill>
                    <a:srgbClr val="000066"/>
                  </a:solidFill>
                  <a:effectLst>
                    <a:outerShdw blurRad="38100" dist="38100" dir="2700000" algn="tl">
                      <a:srgbClr val="000000">
                        <a:alpha val="43137"/>
                      </a:srgbClr>
                    </a:outerShdw>
                  </a:effectLst>
                  <a:latin typeface="Comic Sans MS" pitchFamily="-65" charset="0"/>
                  <a:ea typeface="+mn-ea"/>
                  <a:cs typeface="+mn-cs"/>
                </a:endParaRPr>
              </a:p>
            </p:txBody>
          </p:sp>
          <p:sp>
            <p:nvSpPr>
              <p:cNvPr id="680030" name="Line 1118"/>
              <p:cNvSpPr>
                <a:spLocks noChangeShapeType="1"/>
              </p:cNvSpPr>
              <p:nvPr/>
            </p:nvSpPr>
            <p:spPr bwMode="auto">
              <a:xfrm>
                <a:off x="4603" y="2164"/>
                <a:ext cx="0" cy="150"/>
              </a:xfrm>
              <a:prstGeom prst="line">
                <a:avLst/>
              </a:prstGeom>
              <a:noFill/>
              <a:ln w="28575" cap="flat" cmpd="sng" algn="ctr">
                <a:solidFill>
                  <a:schemeClr val="tx1"/>
                </a:solidFill>
                <a:prstDash val="solid"/>
                <a:round/>
                <a:headEnd type="none" w="med" len="med"/>
                <a:tailEnd type="triangle" w="med" len="med"/>
              </a:ln>
              <a:effectLst/>
            </p:spPr>
            <p:txBody>
              <a:bodyPr wrap="none" anchor="ctr"/>
              <a:lstStyle/>
              <a:p>
                <a:pPr algn="ctr" eaLnBrk="1" hangingPunct="1">
                  <a:defRPr/>
                </a:pPr>
                <a:endParaRPr lang="en-US" sz="2800">
                  <a:solidFill>
                    <a:srgbClr val="000066"/>
                  </a:solidFill>
                  <a:effectLst>
                    <a:outerShdw blurRad="38100" dist="38100" dir="2700000" algn="tl">
                      <a:srgbClr val="000000">
                        <a:alpha val="43137"/>
                      </a:srgbClr>
                    </a:outerShdw>
                  </a:effectLst>
                  <a:latin typeface="Comic Sans MS" pitchFamily="-65" charset="0"/>
                  <a:ea typeface="+mn-ea"/>
                  <a:cs typeface="+mn-cs"/>
                </a:endParaRPr>
              </a:p>
            </p:txBody>
          </p:sp>
        </p:grpSp>
        <p:sp>
          <p:nvSpPr>
            <p:cNvPr id="23573" name="Text Box 1119"/>
            <p:cNvSpPr txBox="1">
              <a:spLocks noChangeArrowheads="1"/>
            </p:cNvSpPr>
            <p:nvPr/>
          </p:nvSpPr>
          <p:spPr bwMode="auto">
            <a:xfrm>
              <a:off x="3125788" y="2971800"/>
              <a:ext cx="298450" cy="3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latin typeface="Times" charset="0"/>
                  <a:ea typeface="Osaka" charset="0"/>
                  <a:cs typeface="Osaka" charset="0"/>
                </a:rPr>
                <a:t>p</a:t>
              </a:r>
              <a:endParaRPr lang="en-US">
                <a:latin typeface="Times" charset="0"/>
                <a:ea typeface="Osaka" charset="0"/>
                <a:cs typeface="Osaka" charset="0"/>
              </a:endParaRPr>
            </a:p>
          </p:txBody>
        </p:sp>
        <p:sp>
          <p:nvSpPr>
            <p:cNvPr id="23574" name="Text Box 1120"/>
            <p:cNvSpPr txBox="1">
              <a:spLocks noChangeArrowheads="1"/>
            </p:cNvSpPr>
            <p:nvPr/>
          </p:nvSpPr>
          <p:spPr bwMode="auto">
            <a:xfrm>
              <a:off x="4948238" y="2971800"/>
              <a:ext cx="298450" cy="3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latin typeface="Times" charset="0"/>
                  <a:ea typeface="Osaka" charset="0"/>
                  <a:cs typeface="Osaka" charset="0"/>
                </a:rPr>
                <a:t>p</a:t>
              </a:r>
              <a:endParaRPr lang="en-US">
                <a:latin typeface="Times" charset="0"/>
                <a:ea typeface="Osaka" charset="0"/>
                <a:cs typeface="Osaka" charset="0"/>
              </a:endParaRPr>
            </a:p>
          </p:txBody>
        </p:sp>
        <p:sp>
          <p:nvSpPr>
            <p:cNvPr id="23575" name="Text Box 1122"/>
            <p:cNvSpPr txBox="1">
              <a:spLocks noChangeArrowheads="1"/>
            </p:cNvSpPr>
            <p:nvPr/>
          </p:nvSpPr>
          <p:spPr bwMode="auto">
            <a:xfrm>
              <a:off x="3963988" y="3729171"/>
              <a:ext cx="434975" cy="365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latin typeface="Times" charset="0"/>
                  <a:ea typeface="Osaka" charset="0"/>
                  <a:cs typeface="Osaka" charset="0"/>
                </a:rPr>
                <a:t>M</a:t>
              </a:r>
              <a:r>
                <a:rPr lang="en-US" sz="1600" baseline="-25000">
                  <a:latin typeface="Times" charset="0"/>
                  <a:ea typeface="Osaka" charset="0"/>
                  <a:cs typeface="Osaka" charset="0"/>
                </a:rPr>
                <a:t>x</a:t>
              </a:r>
              <a:endParaRPr lang="en-US" sz="1600">
                <a:latin typeface="Times" charset="0"/>
                <a:ea typeface="Osaka" charset="0"/>
                <a:cs typeface="Osaka" charset="0"/>
              </a:endParaRPr>
            </a:p>
          </p:txBody>
        </p:sp>
      </p:grpSp>
      <p:sp>
        <p:nvSpPr>
          <p:cNvPr id="23562" name="Rectangle 1071"/>
          <p:cNvSpPr>
            <a:spLocks noChangeArrowheads="1"/>
          </p:cNvSpPr>
          <p:nvPr/>
        </p:nvSpPr>
        <p:spPr bwMode="auto">
          <a:xfrm>
            <a:off x="5824538" y="1012825"/>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endParaRPr lang="en-US" sz="2800">
              <a:solidFill>
                <a:srgbClr val="000066"/>
              </a:solidFill>
              <a:latin typeface="Comic Sans MS" charset="0"/>
            </a:endParaRPr>
          </a:p>
        </p:txBody>
      </p:sp>
      <p:sp>
        <p:nvSpPr>
          <p:cNvPr id="23563" name="Rectangle 5"/>
          <p:cNvSpPr>
            <a:spLocks noChangeArrowheads="1"/>
          </p:cNvSpPr>
          <p:nvPr/>
        </p:nvSpPr>
        <p:spPr bwMode="auto">
          <a:xfrm>
            <a:off x="5486400" y="3352800"/>
            <a:ext cx="34290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1600" b="1" dirty="0">
                <a:latin typeface="Comic Sans MS"/>
                <a:cs typeface="Comic Sans MS"/>
              </a:rPr>
              <a:t>For each proton vertex one has</a:t>
            </a:r>
          </a:p>
          <a:p>
            <a:pPr eaLnBrk="1" hangingPunct="1"/>
            <a:r>
              <a:rPr lang="en-US" sz="1600" b="1" dirty="0">
                <a:solidFill>
                  <a:srgbClr val="80FF00"/>
                </a:solidFill>
                <a:latin typeface="Comic Sans MS"/>
                <a:cs typeface="Comic Sans MS"/>
              </a:rPr>
              <a:t>t </a:t>
            </a:r>
            <a:r>
              <a:rPr lang="en-US" sz="1600" b="1" dirty="0">
                <a:latin typeface="Comic Sans MS"/>
                <a:cs typeface="Comic Sans MS"/>
              </a:rPr>
              <a:t>    four-momentum transfer </a:t>
            </a:r>
          </a:p>
          <a:p>
            <a:pPr eaLnBrk="1" hangingPunct="1"/>
            <a:r>
              <a:rPr lang="en-US" sz="1600" b="1" dirty="0">
                <a:solidFill>
                  <a:srgbClr val="80FF00"/>
                </a:solidFill>
                <a:latin typeface="Comic Sans MS"/>
                <a:cs typeface="Comic Sans MS"/>
                <a:sym typeface="Symbol" charset="0"/>
              </a:rPr>
              <a:t></a:t>
            </a:r>
            <a:r>
              <a:rPr lang="en-US" sz="1600" b="1" dirty="0">
                <a:solidFill>
                  <a:srgbClr val="80FF00"/>
                </a:solidFill>
                <a:latin typeface="Comic Sans MS"/>
                <a:cs typeface="Comic Sans MS"/>
              </a:rPr>
              <a:t>p/p</a:t>
            </a:r>
          </a:p>
          <a:p>
            <a:pPr eaLnBrk="1" hangingPunct="1"/>
            <a:endParaRPr lang="en-US" sz="1600" b="1" dirty="0">
              <a:solidFill>
                <a:srgbClr val="0F00D0"/>
              </a:solidFill>
              <a:latin typeface="Comic Sans MS"/>
              <a:cs typeface="Comic Sans MS"/>
            </a:endParaRPr>
          </a:p>
        </p:txBody>
      </p:sp>
      <p:grpSp>
        <p:nvGrpSpPr>
          <p:cNvPr id="23564" name="Group 22"/>
          <p:cNvGrpSpPr>
            <a:grpSpLocks/>
          </p:cNvGrpSpPr>
          <p:nvPr/>
        </p:nvGrpSpPr>
        <p:grpSpPr bwMode="auto">
          <a:xfrm>
            <a:off x="487363" y="3668714"/>
            <a:ext cx="3207182" cy="800219"/>
            <a:chOff x="487362" y="3669268"/>
            <a:chExt cx="3207183" cy="799017"/>
          </a:xfrm>
        </p:grpSpPr>
        <p:sp>
          <p:nvSpPr>
            <p:cNvPr id="23570" name="Line 1074"/>
            <p:cNvSpPr>
              <a:spLocks noChangeShapeType="1"/>
            </p:cNvSpPr>
            <p:nvPr/>
          </p:nvSpPr>
          <p:spPr bwMode="auto">
            <a:xfrm>
              <a:off x="1143000" y="3733800"/>
              <a:ext cx="533400"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b="1">
                <a:latin typeface="Comic Sans MS"/>
                <a:cs typeface="Comic Sans MS"/>
              </a:endParaRPr>
            </a:p>
          </p:txBody>
        </p:sp>
        <p:sp>
          <p:nvSpPr>
            <p:cNvPr id="23571" name="TextBox 20"/>
            <p:cNvSpPr txBox="1">
              <a:spLocks noChangeArrowheads="1"/>
            </p:cNvSpPr>
            <p:nvPr/>
          </p:nvSpPr>
          <p:spPr bwMode="auto">
            <a:xfrm>
              <a:off x="487362" y="3669268"/>
              <a:ext cx="3207183" cy="799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solidFill>
                    <a:srgbClr val="0000FF"/>
                  </a:solidFill>
                  <a:latin typeface="Comic Sans MS"/>
                  <a:cs typeface="Comic Sans MS"/>
                </a:rPr>
                <a:t>M</a:t>
              </a:r>
              <a:r>
                <a:rPr lang="en-US" sz="1800" b="1" baseline="-25000" dirty="0">
                  <a:solidFill>
                    <a:srgbClr val="0000FF"/>
                  </a:solidFill>
                  <a:latin typeface="Comic Sans MS"/>
                  <a:cs typeface="Comic Sans MS"/>
                </a:rPr>
                <a:t>X</a:t>
              </a:r>
              <a:r>
                <a:rPr lang="en-US" sz="1800" b="1" dirty="0">
                  <a:solidFill>
                    <a:srgbClr val="0000FF"/>
                  </a:solidFill>
                  <a:latin typeface="Comic Sans MS"/>
                  <a:cs typeface="Comic Sans MS"/>
                </a:rPr>
                <a:t>=√</a:t>
              </a:r>
              <a:r>
                <a:rPr lang="en-US" sz="1800" b="1" dirty="0">
                  <a:solidFill>
                    <a:srgbClr val="0000FF"/>
                  </a:solidFill>
                  <a:latin typeface="Comic Sans MS"/>
                  <a:cs typeface="Comic Sans MS"/>
                  <a:sym typeface="Symbol" charset="0"/>
                </a:rPr>
                <a:t></a:t>
              </a:r>
              <a:r>
                <a:rPr lang="en-US" sz="1800" b="1" baseline="-25000" dirty="0">
                  <a:solidFill>
                    <a:srgbClr val="0000FF"/>
                  </a:solidFill>
                  <a:latin typeface="Comic Sans MS"/>
                  <a:cs typeface="Comic Sans MS"/>
                  <a:sym typeface="Symbol" charset="0"/>
                </a:rPr>
                <a:t></a:t>
              </a:r>
              <a:r>
                <a:rPr lang="en-US" sz="1800" b="1" dirty="0">
                  <a:solidFill>
                    <a:srgbClr val="0000FF"/>
                  </a:solidFill>
                  <a:latin typeface="Comic Sans MS"/>
                  <a:cs typeface="Comic Sans MS"/>
                  <a:sym typeface="Symbol" charset="0"/>
                </a:rPr>
                <a:t></a:t>
              </a:r>
              <a:r>
                <a:rPr lang="en-US" sz="1800" b="1" baseline="-25000" dirty="0">
                  <a:solidFill>
                    <a:srgbClr val="0000FF"/>
                  </a:solidFill>
                  <a:latin typeface="Comic Sans MS"/>
                  <a:cs typeface="Comic Sans MS"/>
                  <a:sym typeface="Symbol" charset="0"/>
                </a:rPr>
                <a:t></a:t>
              </a:r>
              <a:r>
                <a:rPr lang="en-US" sz="1800" b="1" dirty="0">
                  <a:solidFill>
                    <a:srgbClr val="0000FF"/>
                  </a:solidFill>
                  <a:latin typeface="Comic Sans MS"/>
                  <a:cs typeface="Comic Sans MS"/>
                </a:rPr>
                <a:t>s</a:t>
              </a:r>
              <a:r>
                <a:rPr lang="en-US" sz="1800" b="1" dirty="0">
                  <a:latin typeface="Comic Sans MS"/>
                  <a:cs typeface="Comic Sans MS"/>
                </a:rPr>
                <a:t> invariant mass</a:t>
              </a:r>
            </a:p>
            <a:p>
              <a:pPr eaLnBrk="1" hangingPunct="1"/>
              <a:endParaRPr lang="en-US" sz="2800" b="1" dirty="0">
                <a:solidFill>
                  <a:srgbClr val="000066"/>
                </a:solidFill>
                <a:latin typeface="Comic Sans MS"/>
                <a:cs typeface="Comic Sans MS"/>
              </a:endParaRPr>
            </a:p>
          </p:txBody>
        </p:sp>
      </p:grpSp>
      <p:sp>
        <p:nvSpPr>
          <p:cNvPr id="23565" name="Rectangle 20"/>
          <p:cNvSpPr>
            <a:spLocks noChangeArrowheads="1"/>
          </p:cNvSpPr>
          <p:nvPr/>
        </p:nvSpPr>
        <p:spPr bwMode="auto">
          <a:xfrm>
            <a:off x="9204325" y="695325"/>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endParaRPr lang="en-US" sz="2800">
              <a:solidFill>
                <a:srgbClr val="000066"/>
              </a:solidFill>
              <a:latin typeface="Comic Sans MS" charset="0"/>
            </a:endParaRPr>
          </a:p>
        </p:txBody>
      </p:sp>
      <p:sp>
        <p:nvSpPr>
          <p:cNvPr id="22" name="Rectangle 18"/>
          <p:cNvSpPr>
            <a:spLocks noChangeArrowheads="1"/>
          </p:cNvSpPr>
          <p:nvPr/>
        </p:nvSpPr>
        <p:spPr bwMode="auto">
          <a:xfrm>
            <a:off x="4876800" y="1139825"/>
            <a:ext cx="3967753" cy="1077218"/>
          </a:xfrm>
          <a:prstGeom prst="rect">
            <a:avLst/>
          </a:prstGeom>
          <a:noFill/>
          <a:ln w="9525">
            <a:noFill/>
            <a:miter lim="800000"/>
            <a:headEnd/>
            <a:tailEnd/>
          </a:ln>
          <a:effectLst/>
        </p:spPr>
        <p:txBody>
          <a:bodyPr wrap="none">
            <a:spAutoFit/>
          </a:bodyPr>
          <a:lstStyle/>
          <a:p>
            <a:pPr marL="233363" indent="-233363"/>
            <a:r>
              <a:rPr lang="en-US" sz="1600" b="1" dirty="0">
                <a:solidFill>
                  <a:srgbClr val="0000FF"/>
                </a:solidFill>
                <a:effectLst>
                  <a:outerShdw blurRad="38100" dist="38100" dir="2700000" algn="tl">
                    <a:srgbClr val="DDDDDD"/>
                  </a:outerShdw>
                </a:effectLst>
                <a:latin typeface="Comic Sans MS"/>
                <a:cs typeface="Comic Sans MS"/>
              </a:rPr>
              <a:t>Method is complementary to: </a:t>
            </a:r>
          </a:p>
          <a:p>
            <a:pPr marL="233363" indent="-233363">
              <a:buFontTx/>
              <a:buChar char="•"/>
            </a:pPr>
            <a:r>
              <a:rPr lang="en-US" sz="1600" b="1" dirty="0">
                <a:solidFill>
                  <a:srgbClr val="0000FF"/>
                </a:solidFill>
                <a:effectLst>
                  <a:outerShdw blurRad="38100" dist="38100" dir="2700000" algn="tl">
                    <a:srgbClr val="DDDDDD"/>
                  </a:outerShdw>
                </a:effectLst>
                <a:latin typeface="Comic Sans MS"/>
                <a:cs typeface="Comic Sans MS"/>
              </a:rPr>
              <a:t>GLUEX experiment (2015)</a:t>
            </a:r>
          </a:p>
          <a:p>
            <a:pPr marL="233363" indent="-233363">
              <a:buFontTx/>
              <a:buChar char="•"/>
            </a:pPr>
            <a:r>
              <a:rPr lang="en-US" sz="1600" b="1" dirty="0">
                <a:solidFill>
                  <a:srgbClr val="0000FF"/>
                </a:solidFill>
                <a:effectLst>
                  <a:outerShdw blurRad="38100" dist="38100" dir="2700000" algn="tl">
                    <a:srgbClr val="DDDDDD"/>
                  </a:outerShdw>
                </a:effectLst>
                <a:latin typeface="Comic Sans MS"/>
                <a:cs typeface="Comic Sans MS"/>
              </a:rPr>
              <a:t>PANDA experiment (&gt;2015)</a:t>
            </a:r>
          </a:p>
          <a:p>
            <a:pPr marL="233363" indent="-233363">
              <a:buFontTx/>
              <a:buChar char="•"/>
            </a:pPr>
            <a:r>
              <a:rPr lang="en-US" sz="1600" b="1" dirty="0">
                <a:solidFill>
                  <a:srgbClr val="0000FF"/>
                </a:solidFill>
                <a:effectLst>
                  <a:outerShdw blurRad="38100" dist="38100" dir="2700000" algn="tl">
                    <a:srgbClr val="DDDDDD"/>
                  </a:outerShdw>
                </a:effectLst>
                <a:latin typeface="Comic Sans MS"/>
                <a:cs typeface="Comic Sans MS"/>
              </a:rPr>
              <a:t>COMPASS experiment (taking data</a:t>
            </a:r>
            <a:r>
              <a:rPr lang="en-US" sz="1400" b="1" dirty="0">
                <a:solidFill>
                  <a:srgbClr val="0000FF"/>
                </a:solidFill>
                <a:effectLst>
                  <a:outerShdw blurRad="38100" dist="38100" dir="2700000" algn="tl">
                    <a:srgbClr val="DDDDDD"/>
                  </a:outerShdw>
                </a:effectLst>
                <a:latin typeface="Comic Sans MS"/>
                <a:cs typeface="Comic Sans MS"/>
              </a:rPr>
              <a:t>)</a:t>
            </a:r>
          </a:p>
        </p:txBody>
      </p:sp>
      <p:grpSp>
        <p:nvGrpSpPr>
          <p:cNvPr id="23567" name="Group 27"/>
          <p:cNvGrpSpPr>
            <a:grpSpLocks/>
          </p:cNvGrpSpPr>
          <p:nvPr/>
        </p:nvGrpSpPr>
        <p:grpSpPr bwMode="auto">
          <a:xfrm>
            <a:off x="685800" y="914400"/>
            <a:ext cx="3810000" cy="1447800"/>
            <a:chOff x="838200" y="2133600"/>
            <a:chExt cx="3810000" cy="1447800"/>
          </a:xfrm>
        </p:grpSpPr>
        <p:pic>
          <p:nvPicPr>
            <p:cNvPr id="23568" name="Picture 28"/>
            <p:cNvPicPr>
              <a:picLocks noChangeAspect="1"/>
            </p:cNvPicPr>
            <p:nvPr/>
          </p:nvPicPr>
          <p:blipFill>
            <a:blip r:embed="rId3">
              <a:extLst>
                <a:ext uri="{28A0092B-C50C-407E-A947-70E740481C1C}">
                  <a14:useLocalDpi xmlns:a14="http://schemas.microsoft.com/office/drawing/2010/main" val="0"/>
                </a:ext>
              </a:extLst>
            </a:blip>
            <a:srcRect t="12500" r="11821" b="8333"/>
            <a:stretch>
              <a:fillRect/>
            </a:stretch>
          </p:blipFill>
          <p:spPr bwMode="auto">
            <a:xfrm>
              <a:off x="838200" y="2133600"/>
              <a:ext cx="1828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9" name="Picture 29"/>
            <p:cNvPicPr>
              <a:picLocks noChangeAspect="1"/>
            </p:cNvPicPr>
            <p:nvPr/>
          </p:nvPicPr>
          <p:blipFill>
            <a:blip r:embed="rId4">
              <a:extLst>
                <a:ext uri="{28A0092B-C50C-407E-A947-70E740481C1C}">
                  <a14:useLocalDpi xmlns:a14="http://schemas.microsoft.com/office/drawing/2010/main" val="0"/>
                </a:ext>
              </a:extLst>
            </a:blip>
            <a:srcRect t="12500" r="6920" b="8333"/>
            <a:stretch>
              <a:fillRect/>
            </a:stretch>
          </p:blipFill>
          <p:spPr bwMode="auto">
            <a:xfrm>
              <a:off x="2819400" y="2133600"/>
              <a:ext cx="1828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Date Placeholder 1"/>
          <p:cNvSpPr>
            <a:spLocks noGrp="1"/>
          </p:cNvSpPr>
          <p:nvPr>
            <p:ph type="dt" sz="half" idx="10"/>
          </p:nvPr>
        </p:nvSpPr>
        <p:spPr/>
        <p:txBody>
          <a:bodyPr/>
          <a:lstStyle/>
          <a:p>
            <a:r>
              <a:rPr lang="en-US" smtClean="0"/>
              <a:t>E.C. Aschenauer</a:t>
            </a:r>
            <a:endParaRPr lang="en-US"/>
          </a:p>
        </p:txBody>
      </p:sp>
    </p:spTree>
    <p:extLst>
      <p:ext uri="{BB962C8B-B14F-4D97-AF65-F5344CB8AC3E}">
        <p14:creationId xmlns:p14="http://schemas.microsoft.com/office/powerpoint/2010/main" val="17606123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 for Exotics</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dirty="0" smtClean="0"/>
              <a:t>RHIC PAC, June  2014</a:t>
            </a:r>
            <a:endParaRPr lang="en-US" dirty="0"/>
          </a:p>
        </p:txBody>
      </p:sp>
      <p:sp>
        <p:nvSpPr>
          <p:cNvPr id="5" name="Slide Number Placeholder 4"/>
          <p:cNvSpPr>
            <a:spLocks noGrp="1"/>
          </p:cNvSpPr>
          <p:nvPr>
            <p:ph type="sldNum" sz="quarter" idx="12"/>
          </p:nvPr>
        </p:nvSpPr>
        <p:spPr/>
        <p:txBody>
          <a:bodyPr/>
          <a:lstStyle/>
          <a:p>
            <a:fld id="{E7C2DFF1-6A7E-5841-980E-96BA788216E4}" type="slidenum">
              <a:rPr lang="en-US" smtClean="0"/>
              <a:pPr/>
              <a:t>46</a:t>
            </a:fld>
            <a:endParaRPr lang="en-US"/>
          </a:p>
        </p:txBody>
      </p:sp>
      <p:pic>
        <p:nvPicPr>
          <p:cNvPr id="6" name="Picture 5" descr="::::::::Downloads:acc.png"/>
          <p:cNvPicPr/>
          <p:nvPr/>
        </p:nvPicPr>
        <p:blipFill>
          <a:blip r:embed="rId2"/>
          <a:srcRect/>
          <a:stretch>
            <a:fillRect/>
          </a:stretch>
        </p:blipFill>
        <p:spPr bwMode="auto">
          <a:xfrm>
            <a:off x="256117" y="941070"/>
            <a:ext cx="3022600" cy="2372360"/>
          </a:xfrm>
          <a:prstGeom prst="rect">
            <a:avLst/>
          </a:prstGeom>
          <a:noFill/>
          <a:ln w="9525">
            <a:noFill/>
            <a:miter lim="800000"/>
            <a:headEnd/>
            <a:tailEnd/>
          </a:ln>
        </p:spPr>
      </p:pic>
      <p:sp>
        <p:nvSpPr>
          <p:cNvPr id="7" name="TextBox 6"/>
          <p:cNvSpPr txBox="1"/>
          <p:nvPr/>
        </p:nvSpPr>
        <p:spPr>
          <a:xfrm>
            <a:off x="423333" y="508000"/>
            <a:ext cx="1249223" cy="369332"/>
          </a:xfrm>
          <a:prstGeom prst="rect">
            <a:avLst/>
          </a:prstGeom>
          <a:noFill/>
        </p:spPr>
        <p:txBody>
          <a:bodyPr wrap="none" rtlCol="0">
            <a:spAutoFit/>
          </a:bodyPr>
          <a:lstStyle/>
          <a:p>
            <a:r>
              <a:rPr lang="en-US" dirty="0" smtClean="0">
                <a:solidFill>
                  <a:srgbClr val="0000FF"/>
                </a:solidFill>
              </a:rPr>
              <a:t>200 </a:t>
            </a:r>
            <a:r>
              <a:rPr lang="en-US" dirty="0" err="1" smtClean="0">
                <a:solidFill>
                  <a:srgbClr val="0000FF"/>
                </a:solidFill>
              </a:rPr>
              <a:t>GeV</a:t>
            </a:r>
            <a:r>
              <a:rPr lang="en-US" dirty="0" smtClean="0">
                <a:solidFill>
                  <a:srgbClr val="0000FF"/>
                </a:solidFill>
              </a:rPr>
              <a:t>:</a:t>
            </a:r>
            <a:endParaRPr lang="en-US" dirty="0">
              <a:solidFill>
                <a:srgbClr val="0000FF"/>
              </a:solidFill>
            </a:endParaRPr>
          </a:p>
        </p:txBody>
      </p:sp>
      <p:pic>
        <p:nvPicPr>
          <p:cNvPr id="8" name="Picture 7"/>
          <p:cNvPicPr/>
          <p:nvPr/>
        </p:nvPicPr>
        <p:blipFill rotWithShape="1">
          <a:blip r:embed="rId3"/>
          <a:srcRect t="6589"/>
          <a:stretch/>
        </p:blipFill>
        <p:spPr bwMode="auto">
          <a:xfrm>
            <a:off x="309033" y="3977005"/>
            <a:ext cx="3149600" cy="2880995"/>
          </a:xfrm>
          <a:prstGeom prst="rect">
            <a:avLst/>
          </a:prstGeom>
          <a:noFill/>
          <a:ln>
            <a:noFill/>
          </a:ln>
          <a:extLst>
            <a:ext uri="{53640926-AAD7-44d8-BBD7-CCE9431645EC}">
              <a14:shadowObscured xmlns:a14="http://schemas.microsoft.com/office/drawing/2010/main"/>
            </a:ext>
          </a:extLst>
        </p:spPr>
      </p:pic>
      <p:cxnSp>
        <p:nvCxnSpPr>
          <p:cNvPr id="10" name="Straight Arrow Connector 9"/>
          <p:cNvCxnSpPr/>
          <p:nvPr/>
        </p:nvCxnSpPr>
        <p:spPr bwMode="auto">
          <a:xfrm>
            <a:off x="645583" y="2984500"/>
            <a:ext cx="433917" cy="113241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1" name="TextBox 10"/>
          <p:cNvSpPr txBox="1"/>
          <p:nvPr/>
        </p:nvSpPr>
        <p:spPr>
          <a:xfrm>
            <a:off x="867833" y="3672417"/>
            <a:ext cx="2505488" cy="307777"/>
          </a:xfrm>
          <a:prstGeom prst="rect">
            <a:avLst/>
          </a:prstGeom>
          <a:noFill/>
        </p:spPr>
        <p:txBody>
          <a:bodyPr wrap="none" rtlCol="0">
            <a:spAutoFit/>
          </a:bodyPr>
          <a:lstStyle/>
          <a:p>
            <a:r>
              <a:rPr lang="en-US" sz="1400" dirty="0" smtClean="0"/>
              <a:t>2009: </a:t>
            </a:r>
            <a:r>
              <a:rPr lang="en-US" sz="1400" dirty="0" err="1" smtClean="0"/>
              <a:t>p+p</a:t>
            </a:r>
            <a:r>
              <a:rPr lang="en-US" sz="1400" dirty="0" err="1" smtClean="0">
                <a:sym typeface="Wingdings"/>
              </a:rPr>
              <a:t>p</a:t>
            </a:r>
            <a:r>
              <a:rPr lang="en-US" sz="1400" dirty="0" smtClean="0">
                <a:sym typeface="Wingdings"/>
              </a:rPr>
              <a:t>’+</a:t>
            </a:r>
            <a:r>
              <a:rPr lang="en-US" sz="1400" dirty="0" err="1" smtClean="0">
                <a:sym typeface="Wingdings"/>
              </a:rPr>
              <a:t>M</a:t>
            </a:r>
            <a:r>
              <a:rPr lang="en-US" sz="1400" baseline="-25000" dirty="0" err="1" smtClean="0">
                <a:sym typeface="Wingdings"/>
              </a:rPr>
              <a:t>x</a:t>
            </a:r>
            <a:r>
              <a:rPr lang="en-US" sz="1400" dirty="0" smtClean="0">
                <a:sym typeface="Wingdings"/>
              </a:rPr>
              <a:t>(</a:t>
            </a:r>
            <a:r>
              <a:rPr lang="en-US" sz="1400" dirty="0" err="1" smtClean="0">
                <a:latin typeface="Symbol" charset="2"/>
                <a:cs typeface="Symbol" charset="2"/>
                <a:sym typeface="Wingdings"/>
              </a:rPr>
              <a:t>p</a:t>
            </a:r>
            <a:r>
              <a:rPr lang="en-US" sz="1400" dirty="0" err="1" smtClean="0">
                <a:sym typeface="Wingdings"/>
              </a:rPr>
              <a:t>+</a:t>
            </a:r>
            <a:r>
              <a:rPr lang="en-US" sz="1400" dirty="0" err="1" smtClean="0">
                <a:latin typeface="Symbol" charset="2"/>
                <a:cs typeface="Symbol" charset="2"/>
                <a:sym typeface="Wingdings"/>
              </a:rPr>
              <a:t>p</a:t>
            </a:r>
            <a:r>
              <a:rPr lang="en-US" sz="1400" dirty="0" smtClean="0">
                <a:latin typeface="Symbol" charset="2"/>
                <a:cs typeface="Symbol" charset="2"/>
                <a:sym typeface="Wingdings"/>
              </a:rPr>
              <a:t>-</a:t>
            </a:r>
            <a:r>
              <a:rPr lang="en-US" sz="1400" dirty="0" smtClean="0">
                <a:sym typeface="Wingdings"/>
              </a:rPr>
              <a:t>)+p’</a:t>
            </a:r>
            <a:endParaRPr lang="en-US" sz="1400" dirty="0"/>
          </a:p>
        </p:txBody>
      </p:sp>
      <p:pic>
        <p:nvPicPr>
          <p:cNvPr id="13" name="Picture 12" descr=":acceptance_phase_iia_phase_ii.png"/>
          <p:cNvPicPr/>
          <p:nvPr/>
        </p:nvPicPr>
        <p:blipFill>
          <a:blip r:embed="rId4"/>
          <a:srcRect/>
          <a:stretch>
            <a:fillRect/>
          </a:stretch>
        </p:blipFill>
        <p:spPr bwMode="auto">
          <a:xfrm>
            <a:off x="3213946" y="973561"/>
            <a:ext cx="2966720" cy="2413106"/>
          </a:xfrm>
          <a:prstGeom prst="rect">
            <a:avLst/>
          </a:prstGeom>
          <a:noFill/>
          <a:ln w="9525">
            <a:noFill/>
            <a:miter lim="800000"/>
            <a:headEnd/>
            <a:tailEnd/>
          </a:ln>
        </p:spPr>
      </p:pic>
      <p:sp>
        <p:nvSpPr>
          <p:cNvPr id="15" name="TextBox 14"/>
          <p:cNvSpPr txBox="1"/>
          <p:nvPr/>
        </p:nvSpPr>
        <p:spPr>
          <a:xfrm>
            <a:off x="3570815" y="596900"/>
            <a:ext cx="1249223" cy="369332"/>
          </a:xfrm>
          <a:prstGeom prst="rect">
            <a:avLst/>
          </a:prstGeom>
          <a:noFill/>
        </p:spPr>
        <p:txBody>
          <a:bodyPr wrap="none" rtlCol="0">
            <a:spAutoFit/>
          </a:bodyPr>
          <a:lstStyle/>
          <a:p>
            <a:r>
              <a:rPr lang="en-US" dirty="0">
                <a:solidFill>
                  <a:srgbClr val="0000FF"/>
                </a:solidFill>
              </a:rPr>
              <a:t>5</a:t>
            </a:r>
            <a:r>
              <a:rPr lang="en-US" dirty="0" smtClean="0">
                <a:solidFill>
                  <a:srgbClr val="0000FF"/>
                </a:solidFill>
              </a:rPr>
              <a:t>00 </a:t>
            </a:r>
            <a:r>
              <a:rPr lang="en-US" dirty="0" err="1" smtClean="0">
                <a:solidFill>
                  <a:srgbClr val="0000FF"/>
                </a:solidFill>
              </a:rPr>
              <a:t>GeV</a:t>
            </a:r>
            <a:r>
              <a:rPr lang="en-US" dirty="0" smtClean="0">
                <a:solidFill>
                  <a:srgbClr val="0000FF"/>
                </a:solidFill>
              </a:rPr>
              <a:t>:</a:t>
            </a:r>
            <a:endParaRPr lang="en-US" dirty="0">
              <a:solidFill>
                <a:srgbClr val="0000FF"/>
              </a:solidFill>
            </a:endParaRPr>
          </a:p>
        </p:txBody>
      </p:sp>
      <p:pic>
        <p:nvPicPr>
          <p:cNvPr id="16" name="Picture 15" descr="accepted_phase_spac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8103" y="4635500"/>
            <a:ext cx="3285897" cy="2222500"/>
          </a:xfrm>
          <a:prstGeom prst="rect">
            <a:avLst/>
          </a:prstGeom>
        </p:spPr>
      </p:pic>
      <p:pic>
        <p:nvPicPr>
          <p:cNvPr id="17" name="Picture 16"/>
          <p:cNvPicPr/>
          <p:nvPr/>
        </p:nvPicPr>
        <p:blipFill>
          <a:blip r:embed="rId6">
            <a:extLst>
              <a:ext uri="{28A0092B-C50C-407E-A947-70E740481C1C}">
                <a14:useLocalDpi xmlns:a14="http://schemas.microsoft.com/office/drawing/2010/main" val="0"/>
              </a:ext>
            </a:extLst>
          </a:blip>
          <a:stretch>
            <a:fillRect/>
          </a:stretch>
        </p:blipFill>
        <p:spPr>
          <a:xfrm>
            <a:off x="6278025" y="1023831"/>
            <a:ext cx="2834217" cy="2235836"/>
          </a:xfrm>
          <a:prstGeom prst="rect">
            <a:avLst/>
          </a:prstGeom>
        </p:spPr>
      </p:pic>
      <p:sp>
        <p:nvSpPr>
          <p:cNvPr id="18" name="AutoShape 49"/>
          <p:cNvSpPr>
            <a:spLocks noChangeArrowheads="1"/>
          </p:cNvSpPr>
          <p:nvPr/>
        </p:nvSpPr>
        <p:spPr bwMode="auto">
          <a:xfrm>
            <a:off x="5781677" y="1884504"/>
            <a:ext cx="462489" cy="274495"/>
          </a:xfrm>
          <a:prstGeom prst="curvedRightArrow">
            <a:avLst>
              <a:gd name="adj1" fmla="val 24848"/>
              <a:gd name="adj2" fmla="val 49697"/>
              <a:gd name="adj3" fmla="val 33333"/>
            </a:avLst>
          </a:prstGeom>
          <a:gradFill flip="none" rotWithShape="1">
            <a:gsLst>
              <a:gs pos="0">
                <a:srgbClr val="0000FF"/>
              </a:gs>
              <a:gs pos="100000">
                <a:srgbClr val="FFFFFF"/>
              </a:gs>
            </a:gsLst>
            <a:lin ang="0" scaled="1"/>
            <a:tileRect/>
          </a:gradFill>
          <a:ln w="9525">
            <a:solidFill>
              <a:schemeClr val="tx1"/>
            </a:solidFill>
            <a:miter lim="800000"/>
            <a:headEnd/>
            <a:tailEnd/>
          </a:ln>
          <a:effectLst/>
        </p:spPr>
        <p:txBody>
          <a:bodyPr wrap="none" anchor="ctr"/>
          <a:lstStyle/>
          <a:p>
            <a:pPr>
              <a:defRPr/>
            </a:pPr>
            <a:endParaRPr lang="en-US" dirty="0" smtClean="0">
              <a:effectLst>
                <a:outerShdw blurRad="38100" dist="38100" dir="2700000" algn="tl">
                  <a:srgbClr val="000000">
                    <a:alpha val="43137"/>
                  </a:srgbClr>
                </a:outerShdw>
              </a:effectLst>
              <a:latin typeface="Comic Sans MS" charset="0"/>
            </a:endParaRPr>
          </a:p>
        </p:txBody>
      </p:sp>
      <p:sp>
        <p:nvSpPr>
          <p:cNvPr id="19" name="TextBox 18"/>
          <p:cNvSpPr txBox="1"/>
          <p:nvPr/>
        </p:nvSpPr>
        <p:spPr>
          <a:xfrm>
            <a:off x="6318253" y="3249086"/>
            <a:ext cx="2942031" cy="1200329"/>
          </a:xfrm>
          <a:prstGeom prst="rect">
            <a:avLst/>
          </a:prstGeom>
          <a:noFill/>
        </p:spPr>
        <p:txBody>
          <a:bodyPr wrap="none" rtlCol="0">
            <a:spAutoFit/>
          </a:bodyPr>
          <a:lstStyle/>
          <a:p>
            <a:r>
              <a:rPr lang="en-US" sz="1200" dirty="0">
                <a:effectLst/>
              </a:rPr>
              <a:t>Estimated accepted phase-space </a:t>
            </a:r>
            <a:endParaRPr lang="en-US" sz="1200" dirty="0" smtClean="0">
              <a:effectLst/>
            </a:endParaRPr>
          </a:p>
          <a:p>
            <a:r>
              <a:rPr lang="en-US" sz="1200" dirty="0" smtClean="0">
                <a:effectLst/>
              </a:rPr>
              <a:t>distributions </a:t>
            </a:r>
            <a:r>
              <a:rPr lang="en-US" sz="1200" dirty="0">
                <a:effectLst/>
              </a:rPr>
              <a:t>of invariant mass </a:t>
            </a:r>
            <a:r>
              <a:rPr lang="en-US" sz="1200" i="1" dirty="0">
                <a:effectLst/>
              </a:rPr>
              <a:t>M</a:t>
            </a:r>
            <a:r>
              <a:rPr lang="en-US" sz="1200" i="1" baseline="-25000" dirty="0">
                <a:effectLst/>
              </a:rPr>
              <a:t>X</a:t>
            </a:r>
            <a:r>
              <a:rPr lang="en-US" sz="1200" i="1" dirty="0">
                <a:effectLst/>
              </a:rPr>
              <a:t> </a:t>
            </a:r>
            <a:endParaRPr lang="en-US" sz="1200" i="1" dirty="0" smtClean="0">
              <a:effectLst/>
            </a:endParaRPr>
          </a:p>
          <a:p>
            <a:r>
              <a:rPr lang="en-US" sz="1200" dirty="0" smtClean="0">
                <a:effectLst/>
              </a:rPr>
              <a:t>decaying into </a:t>
            </a:r>
            <a:r>
              <a:rPr lang="en-US" sz="1200" dirty="0" err="1" smtClean="0">
                <a:effectLst/>
                <a:latin typeface="Symbol" charset="2"/>
                <a:cs typeface="Symbol" charset="2"/>
              </a:rPr>
              <a:t>p</a:t>
            </a:r>
            <a:r>
              <a:rPr lang="en-US" sz="1200" baseline="30000" dirty="0" err="1">
                <a:effectLst/>
                <a:latin typeface="Symbol" charset="2"/>
                <a:cs typeface="Symbol" charset="2"/>
              </a:rPr>
              <a:t>+</a:t>
            </a:r>
            <a:r>
              <a:rPr lang="en-US" sz="1200" dirty="0" err="1">
                <a:effectLst/>
                <a:latin typeface="Symbol" charset="2"/>
                <a:cs typeface="Symbol" charset="2"/>
              </a:rPr>
              <a:t>p</a:t>
            </a:r>
            <a:r>
              <a:rPr lang="en-US" sz="1200" baseline="30000" dirty="0">
                <a:effectLst/>
                <a:latin typeface="Symbol" charset="2"/>
                <a:cs typeface="Symbol" charset="2"/>
              </a:rPr>
              <a:t>-</a:t>
            </a:r>
            <a:r>
              <a:rPr lang="en-US" sz="1200" dirty="0">
                <a:effectLst/>
                <a:latin typeface="Symbol" charset="2"/>
                <a:cs typeface="Symbol" charset="2"/>
              </a:rPr>
              <a:t>,</a:t>
            </a:r>
            <a:r>
              <a:rPr lang="en-US" sz="1200" baseline="30000" dirty="0">
                <a:effectLst/>
                <a:latin typeface="Symbol" charset="2"/>
                <a:cs typeface="Symbol" charset="2"/>
              </a:rPr>
              <a:t> </a:t>
            </a:r>
            <a:r>
              <a:rPr lang="en-US" sz="1200" dirty="0" err="1">
                <a:effectLst/>
                <a:latin typeface="Symbol" charset="2"/>
                <a:cs typeface="Symbol" charset="2"/>
              </a:rPr>
              <a:t>p</a:t>
            </a:r>
            <a:r>
              <a:rPr lang="en-US" sz="1200" baseline="30000" dirty="0" err="1">
                <a:effectLst/>
                <a:latin typeface="Symbol" charset="2"/>
                <a:cs typeface="Symbol" charset="2"/>
              </a:rPr>
              <a:t>+</a:t>
            </a:r>
            <a:r>
              <a:rPr lang="en-US" sz="1200" dirty="0" err="1">
                <a:effectLst/>
                <a:latin typeface="Symbol" charset="2"/>
                <a:cs typeface="Symbol" charset="2"/>
              </a:rPr>
              <a:t>p</a:t>
            </a:r>
            <a:r>
              <a:rPr lang="en-US" sz="1200" baseline="30000" dirty="0" err="1">
                <a:effectLst/>
                <a:latin typeface="Symbol" charset="2"/>
                <a:cs typeface="Symbol" charset="2"/>
              </a:rPr>
              <a:t>-</a:t>
            </a:r>
            <a:r>
              <a:rPr lang="en-US" sz="1200" dirty="0" err="1">
                <a:effectLst/>
                <a:latin typeface="Symbol" charset="2"/>
                <a:cs typeface="Symbol" charset="2"/>
              </a:rPr>
              <a:t>p</a:t>
            </a:r>
            <a:r>
              <a:rPr lang="en-US" sz="1200" baseline="30000" dirty="0" err="1">
                <a:effectLst/>
                <a:latin typeface="Symbol" charset="2"/>
                <a:cs typeface="Symbol" charset="2"/>
              </a:rPr>
              <a:t>+</a:t>
            </a:r>
            <a:r>
              <a:rPr lang="en-US" sz="1200" dirty="0" err="1">
                <a:effectLst/>
                <a:latin typeface="Symbol" charset="2"/>
                <a:cs typeface="Symbol" charset="2"/>
              </a:rPr>
              <a:t>p</a:t>
            </a:r>
            <a:r>
              <a:rPr lang="en-US" sz="1200" baseline="30000" dirty="0">
                <a:effectLst/>
              </a:rPr>
              <a:t>-</a:t>
            </a:r>
            <a:r>
              <a:rPr lang="en-US" sz="1200" i="1" dirty="0">
                <a:effectLst/>
              </a:rPr>
              <a:t> </a:t>
            </a:r>
            <a:r>
              <a:rPr lang="en-US" sz="1200" dirty="0">
                <a:effectLst/>
              </a:rPr>
              <a:t>(hatched)</a:t>
            </a:r>
            <a:r>
              <a:rPr lang="en-US" sz="1200" i="1" dirty="0">
                <a:effectLst/>
              </a:rPr>
              <a:t> </a:t>
            </a:r>
            <a:endParaRPr lang="en-US" sz="1200" i="1" dirty="0" smtClean="0">
              <a:effectLst/>
            </a:endParaRPr>
          </a:p>
          <a:p>
            <a:r>
              <a:rPr lang="en-US" sz="1200" dirty="0" smtClean="0">
                <a:effectLst/>
              </a:rPr>
              <a:t>and </a:t>
            </a:r>
            <a:r>
              <a:rPr lang="en-US" sz="1200" dirty="0">
                <a:effectLst/>
              </a:rPr>
              <a:t>K</a:t>
            </a:r>
            <a:r>
              <a:rPr lang="en-US" sz="1200" baseline="30000" dirty="0">
                <a:effectLst/>
              </a:rPr>
              <a:t>+</a:t>
            </a:r>
            <a:r>
              <a:rPr lang="en-US" sz="1200" dirty="0">
                <a:effectLst/>
              </a:rPr>
              <a:t>K</a:t>
            </a:r>
            <a:r>
              <a:rPr lang="en-US" sz="1200" baseline="30000" dirty="0">
                <a:effectLst/>
              </a:rPr>
              <a:t>-</a:t>
            </a:r>
            <a:r>
              <a:rPr lang="en-US" sz="1200" dirty="0">
                <a:effectLst/>
              </a:rPr>
              <a:t> (cross-hatched) </a:t>
            </a:r>
            <a:r>
              <a:rPr lang="en-US" sz="1200" dirty="0" smtClean="0">
                <a:effectLst/>
              </a:rPr>
              <a:t>from </a:t>
            </a:r>
            <a:r>
              <a:rPr lang="en-US" sz="1200" dirty="0">
                <a:effectLst/>
              </a:rPr>
              <a:t>25M </a:t>
            </a:r>
            <a:endParaRPr lang="en-US" sz="1200" dirty="0" smtClean="0">
              <a:effectLst/>
            </a:endParaRPr>
          </a:p>
          <a:p>
            <a:r>
              <a:rPr lang="en-US" sz="1200" dirty="0" smtClean="0">
                <a:effectLst/>
              </a:rPr>
              <a:t>DPE </a:t>
            </a:r>
            <a:r>
              <a:rPr lang="en-US" sz="1200" dirty="0">
                <a:effectLst/>
              </a:rPr>
              <a:t>events simulated </a:t>
            </a:r>
            <a:r>
              <a:rPr lang="en-US" sz="1200" dirty="0" smtClean="0">
                <a:effectLst/>
              </a:rPr>
              <a:t>in  </a:t>
            </a:r>
            <a:r>
              <a:rPr lang="en-US" sz="1200" dirty="0">
                <a:effectLst/>
              </a:rPr>
              <a:t>at </a:t>
            </a:r>
            <a:endParaRPr lang="en-US" sz="1200" dirty="0" smtClean="0">
              <a:effectLst/>
            </a:endParaRPr>
          </a:p>
          <a:p>
            <a:r>
              <a:rPr lang="en-US" altLang="ja-JP" sz="1200" dirty="0" smtClean="0">
                <a:effectLst/>
              </a:rPr>
              <a:t>√</a:t>
            </a:r>
            <a:r>
              <a:rPr lang="en-US" sz="1200" dirty="0">
                <a:effectLst/>
              </a:rPr>
              <a:t>s = 500 </a:t>
            </a:r>
            <a:r>
              <a:rPr lang="en-US" sz="1200" dirty="0" err="1">
                <a:effectLst/>
              </a:rPr>
              <a:t>GeV</a:t>
            </a:r>
            <a:r>
              <a:rPr lang="en-US" sz="1200" dirty="0">
                <a:effectLst/>
              </a:rPr>
              <a:t> </a:t>
            </a:r>
            <a:r>
              <a:rPr lang="en-US" sz="1200" dirty="0" smtClean="0">
                <a:effectLst/>
              </a:rPr>
              <a:t>with </a:t>
            </a:r>
            <a:r>
              <a:rPr lang="en-US" sz="1200" dirty="0">
                <a:effectLst/>
              </a:rPr>
              <a:t>Phase II set-up. </a:t>
            </a:r>
            <a:endParaRPr lang="en-US" sz="1200" dirty="0"/>
          </a:p>
        </p:txBody>
      </p:sp>
      <p:sp>
        <p:nvSpPr>
          <p:cNvPr id="9" name="TextBox 8"/>
          <p:cNvSpPr txBox="1"/>
          <p:nvPr/>
        </p:nvSpPr>
        <p:spPr>
          <a:xfrm>
            <a:off x="8212667" y="4773083"/>
            <a:ext cx="827645" cy="276999"/>
          </a:xfrm>
          <a:prstGeom prst="rect">
            <a:avLst/>
          </a:prstGeom>
          <a:noFill/>
        </p:spPr>
        <p:txBody>
          <a:bodyPr wrap="none" rtlCol="0">
            <a:spAutoFit/>
          </a:bodyPr>
          <a:lstStyle/>
          <a:p>
            <a:r>
              <a:rPr lang="en-US" sz="1200" dirty="0" smtClean="0"/>
              <a:t>500 </a:t>
            </a:r>
            <a:r>
              <a:rPr lang="en-US" sz="1200" dirty="0" err="1" smtClean="0"/>
              <a:t>GeV</a:t>
            </a:r>
            <a:endParaRPr lang="en-US" sz="1200" dirty="0"/>
          </a:p>
        </p:txBody>
      </p:sp>
    </p:spTree>
    <p:extLst>
      <p:ext uri="{BB962C8B-B14F-4D97-AF65-F5344CB8AC3E}">
        <p14:creationId xmlns:p14="http://schemas.microsoft.com/office/powerpoint/2010/main" val="3860336631"/>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172" y="1700766"/>
            <a:ext cx="2866430" cy="2576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85" y="1701881"/>
            <a:ext cx="2861965"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40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1622" y="1657233"/>
            <a:ext cx="2857500" cy="2567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4036" name="Rectangle 4"/>
          <p:cNvSpPr>
            <a:spLocks noGrp="1" noChangeArrowheads="1"/>
          </p:cNvSpPr>
          <p:nvPr>
            <p:ph type="title"/>
          </p:nvPr>
        </p:nvSpPr>
        <p:spPr>
          <a:xfrm>
            <a:off x="71120" y="29632"/>
            <a:ext cx="9047480" cy="609264"/>
          </a:xfrm>
          <a:ln/>
        </p:spPr>
        <p:txBody>
          <a:bodyPr lIns="64291" tIns="32146" rIns="64291" bIns="32146"/>
          <a:lstStyle/>
          <a:p>
            <a:r>
              <a:rPr lang="ja-JP" altLang="en-US" sz="4000" dirty="0">
                <a:latin typeface="Arial"/>
              </a:rPr>
              <a:t>“</a:t>
            </a:r>
            <a:r>
              <a:rPr lang="en-US" sz="2800" dirty="0"/>
              <a:t>Spectator</a:t>
            </a:r>
            <a:r>
              <a:rPr lang="ja-JP" altLang="en-US" sz="2800" dirty="0">
                <a:latin typeface="Arial"/>
              </a:rPr>
              <a:t>”</a:t>
            </a:r>
            <a:r>
              <a:rPr lang="en-US" sz="2800" dirty="0"/>
              <a:t> proton from deuteron with the current RHIC optics</a:t>
            </a:r>
          </a:p>
        </p:txBody>
      </p:sp>
      <p:sp>
        <p:nvSpPr>
          <p:cNvPr id="44037" name="Rectangle 5"/>
          <p:cNvSpPr>
            <a:spLocks noGrp="1" noChangeArrowheads="1"/>
          </p:cNvSpPr>
          <p:nvPr>
            <p:ph type="body" idx="4294967295"/>
          </p:nvPr>
        </p:nvSpPr>
        <p:spPr>
          <a:xfrm>
            <a:off x="0" y="4467142"/>
            <a:ext cx="9144000" cy="1473200"/>
          </a:xfrm>
          <a:ln/>
        </p:spPr>
        <p:txBody>
          <a:bodyPr lIns="64291" tIns="32146" rIns="64291" bIns="32146">
            <a:normAutofit/>
          </a:bodyPr>
          <a:lstStyle/>
          <a:p>
            <a:pPr marL="625056"/>
            <a:r>
              <a:rPr lang="en-US" sz="1800" dirty="0"/>
              <a:t>Rigidity (</a:t>
            </a:r>
            <a:r>
              <a:rPr lang="en-US" sz="1800" dirty="0" err="1"/>
              <a:t>d:p</a:t>
            </a:r>
            <a:r>
              <a:rPr lang="en-US" sz="1800" dirty="0"/>
              <a:t> =2:1)</a:t>
            </a:r>
          </a:p>
          <a:p>
            <a:pPr marL="625056">
              <a:spcBef>
                <a:spcPts val="1107"/>
              </a:spcBef>
            </a:pPr>
            <a:r>
              <a:rPr lang="en-US" sz="1800" dirty="0"/>
              <a:t>The same RP configuration with the current RHIC optics (at z ~ 15m between DX and D0)</a:t>
            </a:r>
          </a:p>
          <a:p>
            <a:pPr marL="625056">
              <a:spcBef>
                <a:spcPts val="1107"/>
              </a:spcBef>
            </a:pPr>
            <a:r>
              <a:rPr lang="en-US" sz="1800" dirty="0" smtClean="0">
                <a:solidFill>
                  <a:srgbClr val="0000FF"/>
                </a:solidFill>
              </a:rPr>
              <a:t>needs full PHASE-II RP</a:t>
            </a:r>
            <a:endParaRPr lang="en-US" sz="1800" dirty="0">
              <a:solidFill>
                <a:srgbClr val="0000FF"/>
              </a:solidFill>
            </a:endParaRPr>
          </a:p>
        </p:txBody>
      </p:sp>
      <p:sp>
        <p:nvSpPr>
          <p:cNvPr id="44038" name="Rectangle 6"/>
          <p:cNvSpPr>
            <a:spLocks/>
          </p:cNvSpPr>
          <p:nvPr/>
        </p:nvSpPr>
        <p:spPr bwMode="auto">
          <a:xfrm>
            <a:off x="6367984" y="1433901"/>
            <a:ext cx="1688300" cy="276999"/>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b="1" dirty="0">
                <a:solidFill>
                  <a:srgbClr val="000000"/>
                </a:solidFill>
                <a:latin typeface="Comic Sans MS"/>
                <a:ea typeface="ＭＳ Ｐゴシック" charset="0"/>
                <a:cs typeface="Comic Sans MS"/>
              </a:rPr>
              <a:t>Accepted in RP</a:t>
            </a:r>
          </a:p>
        </p:txBody>
      </p:sp>
      <p:sp>
        <p:nvSpPr>
          <p:cNvPr id="44039" name="Rectangle 7"/>
          <p:cNvSpPr>
            <a:spLocks/>
          </p:cNvSpPr>
          <p:nvPr/>
        </p:nvSpPr>
        <p:spPr bwMode="auto">
          <a:xfrm>
            <a:off x="3022700" y="1433901"/>
            <a:ext cx="1952608" cy="276999"/>
          </a:xfrm>
          <a:prstGeom prst="rect">
            <a:avLst/>
          </a:prstGeom>
          <a:solidFill>
            <a:srgbClr val="CCCCCC"/>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b="1" dirty="0">
                <a:solidFill>
                  <a:srgbClr val="000000"/>
                </a:solidFill>
                <a:ea typeface="ＭＳ Ｐゴシック" charset="0"/>
                <a:cs typeface="Gill Sans" charset="0"/>
              </a:rPr>
              <a:t>Passed DX aperture</a:t>
            </a:r>
          </a:p>
        </p:txBody>
      </p:sp>
      <p:sp>
        <p:nvSpPr>
          <p:cNvPr id="44040" name="Rectangle 8"/>
          <p:cNvSpPr>
            <a:spLocks/>
          </p:cNvSpPr>
          <p:nvPr/>
        </p:nvSpPr>
        <p:spPr bwMode="auto">
          <a:xfrm>
            <a:off x="815951" y="1433901"/>
            <a:ext cx="1114037" cy="276999"/>
          </a:xfrm>
          <a:prstGeom prst="rect">
            <a:avLst/>
          </a:prstGeom>
          <a:solidFill>
            <a:srgbClr val="80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b="1" dirty="0">
                <a:solidFill>
                  <a:schemeClr val="bg1"/>
                </a:solidFill>
                <a:latin typeface="Comic Sans MS"/>
                <a:ea typeface="ＭＳ Ｐゴシック" charset="0"/>
                <a:cs typeface="Comic Sans MS"/>
              </a:rPr>
              <a:t>generated</a:t>
            </a:r>
          </a:p>
        </p:txBody>
      </p:sp>
      <p:grpSp>
        <p:nvGrpSpPr>
          <p:cNvPr id="44043" name="Group 11"/>
          <p:cNvGrpSpPr>
            <a:grpSpLocks/>
          </p:cNvGrpSpPr>
          <p:nvPr/>
        </p:nvGrpSpPr>
        <p:grpSpPr bwMode="auto">
          <a:xfrm>
            <a:off x="4771599" y="195217"/>
            <a:ext cx="1714326" cy="714375"/>
            <a:chOff x="0" y="0"/>
            <a:chExt cx="1840" cy="672"/>
          </a:xfrm>
        </p:grpSpPr>
        <p:sp>
          <p:nvSpPr>
            <p:cNvPr id="44041" name="Oval 9"/>
            <p:cNvSpPr>
              <a:spLocks/>
            </p:cNvSpPr>
            <p:nvPr/>
          </p:nvSpPr>
          <p:spPr bwMode="auto">
            <a:xfrm>
              <a:off x="32" y="32"/>
              <a:ext cx="1776" cy="60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pic>
          <p:nvPicPr>
            <p:cNvPr id="44042" name="Picture 10"/>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840"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sp>
        <p:nvSpPr>
          <p:cNvPr id="2" name="Slide Number Placeholder 1"/>
          <p:cNvSpPr>
            <a:spLocks noGrp="1"/>
          </p:cNvSpPr>
          <p:nvPr>
            <p:ph type="sldNum" sz="quarter" idx="12"/>
          </p:nvPr>
        </p:nvSpPr>
        <p:spPr/>
        <p:txBody>
          <a:bodyPr/>
          <a:lstStyle/>
          <a:p>
            <a:fld id="{74E37A68-6CDC-BF4C-A518-F2B8A7ADE480}" type="slidenum">
              <a:rPr lang="en-US" smtClean="0"/>
              <a:pPr/>
              <a:t>47</a:t>
            </a:fld>
            <a:endParaRPr lang="en-US"/>
          </a:p>
        </p:txBody>
      </p:sp>
      <p:sp>
        <p:nvSpPr>
          <p:cNvPr id="3" name="Footer Placeholder 2"/>
          <p:cNvSpPr>
            <a:spLocks noGrp="1"/>
          </p:cNvSpPr>
          <p:nvPr>
            <p:ph type="ftr" sz="quarter" idx="11"/>
          </p:nvPr>
        </p:nvSpPr>
        <p:spPr/>
        <p:txBody>
          <a:bodyPr/>
          <a:lstStyle/>
          <a:p>
            <a:r>
              <a:rPr lang="en-US" smtClean="0"/>
              <a:t>RHIC PAC, June  2014</a:t>
            </a:r>
            <a:endParaRPr lang="en-US"/>
          </a:p>
        </p:txBody>
      </p:sp>
      <p:sp>
        <p:nvSpPr>
          <p:cNvPr id="15" name="TextBox 14"/>
          <p:cNvSpPr txBox="1"/>
          <p:nvPr/>
        </p:nvSpPr>
        <p:spPr>
          <a:xfrm>
            <a:off x="0" y="841917"/>
            <a:ext cx="1482272" cy="307777"/>
          </a:xfrm>
          <a:prstGeom prst="rect">
            <a:avLst/>
          </a:prstGeom>
          <a:noFill/>
        </p:spPr>
        <p:txBody>
          <a:bodyPr wrap="none" rtlCol="0">
            <a:spAutoFit/>
          </a:bodyPr>
          <a:lstStyle/>
          <a:p>
            <a:r>
              <a:rPr lang="en-US" sz="1400" dirty="0" smtClean="0"/>
              <a:t>Study: JH Lee</a:t>
            </a:r>
            <a:endParaRPr lang="en-US" sz="1400" dirty="0"/>
          </a:p>
        </p:txBody>
      </p:sp>
      <p:sp>
        <p:nvSpPr>
          <p:cNvPr id="4" name="Date Placeholder 3"/>
          <p:cNvSpPr>
            <a:spLocks noGrp="1"/>
          </p:cNvSpPr>
          <p:nvPr>
            <p:ph type="dt" sz="half" idx="10"/>
          </p:nvPr>
        </p:nvSpPr>
        <p:spPr/>
        <p:txBody>
          <a:bodyPr/>
          <a:lstStyle/>
          <a:p>
            <a:r>
              <a:rPr lang="en-US" smtClean="0"/>
              <a:t>E.C. Aschenauer</a:t>
            </a:r>
            <a:endParaRPr lang="en-US"/>
          </a:p>
        </p:txBody>
      </p:sp>
    </p:spTree>
    <p:extLst>
      <p:ext uri="{BB962C8B-B14F-4D97-AF65-F5344CB8AC3E}">
        <p14:creationId xmlns:p14="http://schemas.microsoft.com/office/powerpoint/2010/main" val="2111037092"/>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Macintosh HD:Users:jhlee:Desktop:he3_acc_compare_at_15m_phase2_phase2a.pdf"/>
          <p:cNvPicPr/>
          <p:nvPr/>
        </p:nvPicPr>
        <p:blipFill>
          <a:blip r:embed="rId2"/>
          <a:srcRect/>
          <a:stretch>
            <a:fillRect/>
          </a:stretch>
        </p:blipFill>
        <p:spPr bwMode="auto">
          <a:xfrm rot="16200000">
            <a:off x="6173512" y="2979273"/>
            <a:ext cx="2672080" cy="2776855"/>
          </a:xfrm>
          <a:prstGeom prst="rect">
            <a:avLst/>
          </a:prstGeom>
          <a:noFill/>
          <a:ln w="9525">
            <a:noFill/>
            <a:miter lim="800000"/>
            <a:headEnd/>
            <a:tailEnd/>
          </a:ln>
        </p:spPr>
      </p:pic>
      <p:pic>
        <p:nvPicPr>
          <p:cNvPr id="1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5045" y="3231874"/>
            <a:ext cx="2768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03683" y="3035865"/>
            <a:ext cx="2570480" cy="288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3009" name="Rectangle 1"/>
          <p:cNvSpPr>
            <a:spLocks noGrp="1" noChangeArrowheads="1"/>
          </p:cNvSpPr>
          <p:nvPr>
            <p:ph type="title"/>
          </p:nvPr>
        </p:nvSpPr>
        <p:spPr>
          <a:xfrm>
            <a:off x="-762000" y="29632"/>
            <a:ext cx="9880600" cy="609264"/>
          </a:xfrm>
          <a:ln/>
        </p:spPr>
        <p:txBody>
          <a:bodyPr lIns="64291" tIns="32146" rIns="64291" bIns="32146"/>
          <a:lstStyle/>
          <a:p>
            <a:r>
              <a:rPr lang="en-US" sz="2600" dirty="0"/>
              <a:t>Spectator proton from </a:t>
            </a:r>
            <a:r>
              <a:rPr lang="en-US" sz="2600" baseline="32000" dirty="0"/>
              <a:t>3</a:t>
            </a:r>
            <a:r>
              <a:rPr lang="en-US" sz="2600" dirty="0"/>
              <a:t>He with the current RHIC optics</a:t>
            </a:r>
          </a:p>
        </p:txBody>
      </p:sp>
      <p:sp>
        <p:nvSpPr>
          <p:cNvPr id="43010" name="Rectangle 2"/>
          <p:cNvSpPr>
            <a:spLocks noGrp="1" noChangeArrowheads="1"/>
          </p:cNvSpPr>
          <p:nvPr>
            <p:ph type="body" idx="4294967295"/>
          </p:nvPr>
        </p:nvSpPr>
        <p:spPr>
          <a:xfrm>
            <a:off x="0" y="5853906"/>
            <a:ext cx="9118600" cy="626427"/>
          </a:xfrm>
          <a:ln/>
        </p:spPr>
        <p:txBody>
          <a:bodyPr lIns="64291" tIns="32146" rIns="64291" bIns="32146">
            <a:normAutofit/>
          </a:bodyPr>
          <a:lstStyle/>
          <a:p>
            <a:pPr marL="0" indent="0">
              <a:spcBef>
                <a:spcPts val="0"/>
              </a:spcBef>
            </a:pPr>
            <a:r>
              <a:rPr lang="en-US" sz="1600" dirty="0" smtClean="0"/>
              <a:t> The </a:t>
            </a:r>
            <a:r>
              <a:rPr lang="en-US" sz="1600" dirty="0"/>
              <a:t>same RP configuration with the current RHIC optics (at z ~ 15m between </a:t>
            </a:r>
            <a:r>
              <a:rPr lang="en-US" sz="1600" dirty="0" smtClean="0"/>
              <a:t>DX-D0</a:t>
            </a:r>
            <a:r>
              <a:rPr lang="en-US" sz="1600" dirty="0"/>
              <a:t>)</a:t>
            </a:r>
          </a:p>
          <a:p>
            <a:pPr marL="0" indent="0">
              <a:spcBef>
                <a:spcPts val="0"/>
              </a:spcBef>
            </a:pPr>
            <a:r>
              <a:rPr lang="en-US" sz="1600" dirty="0" smtClean="0"/>
              <a:t> </a:t>
            </a:r>
            <a:r>
              <a:rPr lang="en-US" sz="1600" dirty="0" smtClean="0">
                <a:solidFill>
                  <a:srgbClr val="0000FF"/>
                </a:solidFill>
              </a:rPr>
              <a:t>Acceptance </a:t>
            </a:r>
            <a:r>
              <a:rPr lang="en-US" sz="1600" dirty="0">
                <a:solidFill>
                  <a:srgbClr val="0000FF"/>
                </a:solidFill>
              </a:rPr>
              <a:t>~ </a:t>
            </a:r>
            <a:r>
              <a:rPr lang="en-US" sz="1600" dirty="0" smtClean="0">
                <a:solidFill>
                  <a:srgbClr val="0000FF"/>
                </a:solidFill>
              </a:rPr>
              <a:t>92% with full PHASE-II RP </a:t>
            </a:r>
            <a:endParaRPr lang="en-US" sz="1600" dirty="0">
              <a:solidFill>
                <a:srgbClr val="0000FF"/>
              </a:solidFill>
            </a:endParaRPr>
          </a:p>
        </p:txBody>
      </p:sp>
      <p:sp>
        <p:nvSpPr>
          <p:cNvPr id="43014" name="Rectangle 6"/>
          <p:cNvSpPr>
            <a:spLocks/>
          </p:cNvSpPr>
          <p:nvPr/>
        </p:nvSpPr>
        <p:spPr bwMode="auto">
          <a:xfrm>
            <a:off x="6713860" y="3012995"/>
            <a:ext cx="1688300" cy="276999"/>
          </a:xfrm>
          <a:prstGeom prst="rect">
            <a:avLst/>
          </a:prstGeom>
          <a:solidFill>
            <a:srgbClr val="0000FF"/>
          </a:solidFill>
          <a:ln>
            <a:noFill/>
          </a:ln>
          <a:extLst/>
        </p:spPr>
        <p:txBody>
          <a:bodyPr wrap="none" lIns="0" tIns="0" rIns="0" bIns="0" anchor="ctr">
            <a:spAutoFit/>
          </a:bodyPr>
          <a:lstStyle/>
          <a:p>
            <a:r>
              <a:rPr lang="en-US" b="1" dirty="0">
                <a:solidFill>
                  <a:schemeClr val="bg1"/>
                </a:solidFill>
                <a:latin typeface="Comic Sans MS"/>
                <a:ea typeface="ＭＳ Ｐゴシック" charset="0"/>
                <a:cs typeface="Comic Sans MS"/>
              </a:rPr>
              <a:t>Accepted in RP</a:t>
            </a:r>
          </a:p>
        </p:txBody>
      </p:sp>
      <p:sp>
        <p:nvSpPr>
          <p:cNvPr id="43015" name="Rectangle 7"/>
          <p:cNvSpPr>
            <a:spLocks/>
          </p:cNvSpPr>
          <p:nvPr/>
        </p:nvSpPr>
        <p:spPr bwMode="auto">
          <a:xfrm>
            <a:off x="3479900" y="3134468"/>
            <a:ext cx="2234837" cy="276999"/>
          </a:xfrm>
          <a:prstGeom prst="rect">
            <a:avLst/>
          </a:prstGeom>
          <a:solidFill>
            <a:schemeClr val="bg1">
              <a:lumMod val="65000"/>
            </a:schemeClr>
          </a:solidFill>
          <a:ln>
            <a:noFill/>
          </a:ln>
          <a:extLst/>
        </p:spPr>
        <p:txBody>
          <a:bodyPr wrap="none" lIns="0" tIns="0" rIns="0" bIns="0" anchor="ctr">
            <a:spAutoFit/>
          </a:bodyPr>
          <a:lstStyle/>
          <a:p>
            <a:r>
              <a:rPr lang="en-US" b="1" dirty="0">
                <a:solidFill>
                  <a:schemeClr val="bg1"/>
                </a:solidFill>
                <a:latin typeface="Comic Sans MS"/>
                <a:ea typeface="ＭＳ Ｐゴシック" charset="0"/>
                <a:cs typeface="Comic Sans MS"/>
              </a:rPr>
              <a:t>Passed DX aperture</a:t>
            </a:r>
          </a:p>
        </p:txBody>
      </p:sp>
      <p:sp>
        <p:nvSpPr>
          <p:cNvPr id="43016" name="Rectangle 8"/>
          <p:cNvSpPr>
            <a:spLocks/>
          </p:cNvSpPr>
          <p:nvPr/>
        </p:nvSpPr>
        <p:spPr bwMode="auto">
          <a:xfrm>
            <a:off x="1019151" y="3134468"/>
            <a:ext cx="1114037" cy="276999"/>
          </a:xfrm>
          <a:prstGeom prst="rect">
            <a:avLst/>
          </a:prstGeom>
          <a:solidFill>
            <a:srgbClr val="80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b="1" dirty="0">
                <a:solidFill>
                  <a:schemeClr val="bg1"/>
                </a:solidFill>
                <a:latin typeface="Comic Sans MS"/>
                <a:ea typeface="ＭＳ Ｐゴシック" charset="0"/>
                <a:cs typeface="Comic Sans MS"/>
              </a:rPr>
              <a:t>generated</a:t>
            </a:r>
          </a:p>
        </p:txBody>
      </p:sp>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47" y="638896"/>
            <a:ext cx="3660834" cy="2424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1" name="Rectangle 2"/>
          <p:cNvSpPr txBox="1">
            <a:spLocks noChangeArrowheads="1"/>
          </p:cNvSpPr>
          <p:nvPr/>
        </p:nvSpPr>
        <p:spPr>
          <a:xfrm>
            <a:off x="3788569" y="997069"/>
            <a:ext cx="3953351" cy="831732"/>
          </a:xfrm>
          <a:prstGeom prst="rect">
            <a:avLst/>
          </a:prstGeom>
          <a:ln/>
        </p:spPr>
        <p:txBody>
          <a:bodyPr lIns="64291" tIns="32146" rIns="64291" bIns="32146">
            <a:normAutofit/>
          </a:bodyPr>
          <a:lstStyle>
            <a:lvl1pPr marL="411480" indent="-342900" algn="l" rtl="0" eaLnBrk="1" latinLnBrk="0" hangingPunct="1">
              <a:spcBef>
                <a:spcPts val="700"/>
              </a:spcBef>
              <a:buClr>
                <a:srgbClr val="CC66FF"/>
              </a:buClr>
              <a:buSzPct val="95000"/>
              <a:buFont typeface="Wingdings" charset="2"/>
              <a:buChar char="q"/>
              <a:defRPr kumimoji="0" sz="2000" b="1" i="0" kern="1200">
                <a:solidFill>
                  <a:schemeClr val="tx1"/>
                </a:solidFill>
                <a:latin typeface="Comic Sans MS"/>
                <a:ea typeface="+mn-ea"/>
                <a:cs typeface="Comic Sans MS"/>
              </a:defRPr>
            </a:lvl1pPr>
            <a:lvl2pPr marL="740664" indent="-285750" algn="l" rtl="0" eaLnBrk="1" latinLnBrk="0" hangingPunct="1">
              <a:spcBef>
                <a:spcPct val="20000"/>
              </a:spcBef>
              <a:buClr>
                <a:srgbClr val="CC66FF"/>
              </a:buClr>
              <a:buSzPct val="90000"/>
              <a:buFont typeface="Wingdings" charset="2"/>
              <a:buChar char="u"/>
              <a:defRPr kumimoji="0" sz="1800" b="1" i="0" kern="1200">
                <a:solidFill>
                  <a:schemeClr val="tx1"/>
                </a:solidFill>
                <a:latin typeface="Comic Sans MS"/>
                <a:ea typeface="+mn-ea"/>
                <a:cs typeface="Comic Sans MS"/>
              </a:defRPr>
            </a:lvl2pPr>
            <a:lvl3pPr marL="996696" indent="-228600" algn="l" rtl="0" eaLnBrk="1" latinLnBrk="0" hangingPunct="1">
              <a:spcBef>
                <a:spcPct val="20000"/>
              </a:spcBef>
              <a:buClr>
                <a:srgbClr val="CC66FF"/>
              </a:buClr>
              <a:buSzPct val="150000"/>
              <a:buFont typeface="Wingdings" charset="2"/>
              <a:buChar char="§"/>
              <a:defRPr kumimoji="0" sz="1600" b="1" i="0" kern="1200">
                <a:solidFill>
                  <a:schemeClr val="tx1"/>
                </a:solidFill>
                <a:latin typeface="Comic Sans MS"/>
                <a:ea typeface="+mn-ea"/>
                <a:cs typeface="Comic Sans MS"/>
              </a:defRPr>
            </a:lvl3pPr>
            <a:lvl4pPr marL="1261872" indent="-228600" algn="l" rtl="0" eaLnBrk="1" latinLnBrk="0" hangingPunct="1">
              <a:spcBef>
                <a:spcPct val="20000"/>
              </a:spcBef>
              <a:buClr>
                <a:srgbClr val="CC66FF"/>
              </a:buClr>
              <a:buFont typeface="Wingdings" charset="2"/>
              <a:buChar char="²"/>
              <a:defRPr kumimoji="0" sz="1400" b="1" i="0" kern="1200">
                <a:solidFill>
                  <a:schemeClr val="tx1"/>
                </a:solidFill>
                <a:latin typeface="Comic Sans MS"/>
                <a:ea typeface="+mn-ea"/>
                <a:cs typeface="Comic Sans MS"/>
              </a:defRPr>
            </a:lvl4pPr>
            <a:lvl5pPr marL="1481328" indent="-210312" algn="l" rtl="0" eaLnBrk="1" latinLnBrk="0" hangingPunct="1">
              <a:spcBef>
                <a:spcPct val="20000"/>
              </a:spcBef>
              <a:buClr>
                <a:srgbClr val="CC66FF"/>
              </a:buClr>
              <a:buFont typeface="Wingdings" charset="2"/>
              <a:buChar char="ü"/>
              <a:defRPr kumimoji="0" sz="1200" b="1" i="0" kern="1200">
                <a:solidFill>
                  <a:schemeClr val="tx1"/>
                </a:solidFill>
                <a:latin typeface="Comic Sans MS"/>
                <a:ea typeface="+mn-ea"/>
                <a:cs typeface="Comic Sans M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lstStyle>
          <a:p>
            <a:pPr marL="0" indent="0">
              <a:spcBef>
                <a:spcPts val="0"/>
              </a:spcBef>
              <a:buClr>
                <a:srgbClr val="0000FF"/>
              </a:buClr>
            </a:pPr>
            <a:r>
              <a:rPr lang="en-US" sz="1500" dirty="0" smtClean="0"/>
              <a:t> Momentum smearing mainly due </a:t>
            </a:r>
          </a:p>
          <a:p>
            <a:pPr marL="0" indent="0">
              <a:spcBef>
                <a:spcPts val="0"/>
              </a:spcBef>
              <a:buClr>
                <a:srgbClr val="0000FF"/>
              </a:buClr>
              <a:buNone/>
            </a:pPr>
            <a:r>
              <a:rPr lang="en-US" sz="1500" dirty="0"/>
              <a:t> </a:t>
            </a:r>
            <a:r>
              <a:rPr lang="en-US" sz="1500" dirty="0" smtClean="0"/>
              <a:t>  to Fermi motion + Lorentz boost</a:t>
            </a:r>
          </a:p>
        </p:txBody>
      </p:sp>
      <p:sp>
        <p:nvSpPr>
          <p:cNvPr id="2" name="TextBox 1"/>
          <p:cNvSpPr txBox="1"/>
          <p:nvPr/>
        </p:nvSpPr>
        <p:spPr>
          <a:xfrm rot="16200000">
            <a:off x="-340468" y="1680141"/>
            <a:ext cx="921121" cy="276999"/>
          </a:xfrm>
          <a:prstGeom prst="rect">
            <a:avLst/>
          </a:prstGeom>
          <a:solidFill>
            <a:schemeClr val="bg1"/>
          </a:solidFill>
          <a:ln>
            <a:solidFill>
              <a:schemeClr val="tx1"/>
            </a:solidFill>
          </a:ln>
        </p:spPr>
        <p:txBody>
          <a:bodyPr wrap="none" rtlCol="0">
            <a:spAutoFit/>
          </a:bodyPr>
          <a:lstStyle/>
          <a:p>
            <a:r>
              <a:rPr lang="en-US" sz="1200" b="1" dirty="0" smtClean="0">
                <a:solidFill>
                  <a:srgbClr val="000000"/>
                </a:solidFill>
              </a:rPr>
              <a:t>Angle [rad]</a:t>
            </a:r>
            <a:endParaRPr lang="en-US" sz="1200" b="1" dirty="0">
              <a:solidFill>
                <a:srgbClr val="000000"/>
              </a:solidFill>
            </a:endParaRPr>
          </a:p>
        </p:txBody>
      </p:sp>
      <p:sp>
        <p:nvSpPr>
          <p:cNvPr id="4" name="Slide Number Placeholder 3"/>
          <p:cNvSpPr>
            <a:spLocks noGrp="1"/>
          </p:cNvSpPr>
          <p:nvPr>
            <p:ph type="sldNum" sz="quarter" idx="12"/>
          </p:nvPr>
        </p:nvSpPr>
        <p:spPr/>
        <p:txBody>
          <a:bodyPr/>
          <a:lstStyle/>
          <a:p>
            <a:fld id="{74E37A68-6CDC-BF4C-A518-F2B8A7ADE480}" type="slidenum">
              <a:rPr lang="en-US" smtClean="0"/>
              <a:pPr/>
              <a:t>48</a:t>
            </a:fld>
            <a:endParaRPr lang="en-US"/>
          </a:p>
        </p:txBody>
      </p:sp>
      <p:sp>
        <p:nvSpPr>
          <p:cNvPr id="15" name="TextBox 14"/>
          <p:cNvSpPr txBox="1"/>
          <p:nvPr/>
        </p:nvSpPr>
        <p:spPr>
          <a:xfrm>
            <a:off x="7694711" y="2597835"/>
            <a:ext cx="1482272" cy="307777"/>
          </a:xfrm>
          <a:prstGeom prst="rect">
            <a:avLst/>
          </a:prstGeom>
          <a:noFill/>
        </p:spPr>
        <p:txBody>
          <a:bodyPr wrap="none" rtlCol="0">
            <a:spAutoFit/>
          </a:bodyPr>
          <a:lstStyle/>
          <a:p>
            <a:r>
              <a:rPr lang="en-US" sz="1400" dirty="0" smtClean="0"/>
              <a:t>Study: JH Lee</a:t>
            </a:r>
            <a:endParaRPr lang="en-US" sz="1400"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5" name="Footer Placeholder 4"/>
          <p:cNvSpPr>
            <a:spLocks noGrp="1"/>
          </p:cNvSpPr>
          <p:nvPr>
            <p:ph type="ftr" sz="quarter" idx="11"/>
          </p:nvPr>
        </p:nvSpPr>
        <p:spPr/>
        <p:txBody>
          <a:bodyPr/>
          <a:lstStyle/>
          <a:p>
            <a:r>
              <a:rPr lang="en-US" smtClean="0"/>
              <a:t>RHIC PAC, June  2014</a:t>
            </a:r>
            <a:endParaRPr lang="en-US"/>
          </a:p>
        </p:txBody>
      </p:sp>
    </p:spTree>
    <p:extLst>
      <p:ext uri="{BB962C8B-B14F-4D97-AF65-F5344CB8AC3E}">
        <p14:creationId xmlns:p14="http://schemas.microsoft.com/office/powerpoint/2010/main" val="2891589835"/>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Generalized Parton Distributions</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49</a:t>
            </a:fld>
            <a:endParaRPr lang="en-US"/>
          </a:p>
        </p:txBody>
      </p:sp>
      <p:sp>
        <p:nvSpPr>
          <p:cNvPr id="6" name="TextBox 5"/>
          <p:cNvSpPr txBox="1"/>
          <p:nvPr/>
        </p:nvSpPr>
        <p:spPr>
          <a:xfrm>
            <a:off x="0" y="786927"/>
            <a:ext cx="9166955" cy="369332"/>
          </a:xfrm>
          <a:prstGeom prst="rect">
            <a:avLst/>
          </a:prstGeom>
          <a:noFill/>
        </p:spPr>
        <p:txBody>
          <a:bodyPr wrap="none" rtlCol="0">
            <a:spAutoFit/>
          </a:bodyPr>
          <a:lstStyle/>
          <a:p>
            <a:r>
              <a:rPr lang="en-US" dirty="0" smtClean="0"/>
              <a:t>the way to 3d imaging of the proton and the orbital angular momentum </a:t>
            </a:r>
            <a:r>
              <a:rPr lang="en-US" i="1" dirty="0" err="1" smtClean="0"/>
              <a:t>L</a:t>
            </a:r>
            <a:r>
              <a:rPr lang="en-US" i="1" baseline="-25000" dirty="0" err="1" smtClean="0"/>
              <a:t>q</a:t>
            </a:r>
            <a:r>
              <a:rPr lang="en-US" dirty="0" smtClean="0"/>
              <a:t> &amp; </a:t>
            </a:r>
            <a:r>
              <a:rPr lang="en-US" i="1" dirty="0" err="1" smtClean="0"/>
              <a:t>L</a:t>
            </a:r>
            <a:r>
              <a:rPr lang="en-US" i="1" baseline="-25000" dirty="0" err="1" smtClean="0"/>
              <a:t>g</a:t>
            </a:r>
            <a:endParaRPr lang="en-US" i="1" baseline="-25000" dirty="0"/>
          </a:p>
        </p:txBody>
      </p:sp>
      <p:grpSp>
        <p:nvGrpSpPr>
          <p:cNvPr id="7" name="Group 27"/>
          <p:cNvGrpSpPr/>
          <p:nvPr/>
        </p:nvGrpSpPr>
        <p:grpSpPr>
          <a:xfrm>
            <a:off x="244475" y="1344525"/>
            <a:ext cx="2514600" cy="3703638"/>
            <a:chOff x="3292475" y="1524000"/>
            <a:chExt cx="2514600" cy="3703638"/>
          </a:xfrm>
        </p:grpSpPr>
        <p:sp>
          <p:nvSpPr>
            <p:cNvPr id="8" name="Rectangle 14"/>
            <p:cNvSpPr>
              <a:spLocks noChangeArrowheads="1"/>
            </p:cNvSpPr>
            <p:nvPr/>
          </p:nvSpPr>
          <p:spPr bwMode="auto">
            <a:xfrm>
              <a:off x="3292475" y="1524000"/>
              <a:ext cx="2514600" cy="3703638"/>
            </a:xfrm>
            <a:prstGeom prst="rect">
              <a:avLst/>
            </a:prstGeom>
            <a:solidFill>
              <a:srgbClr val="F2FC24"/>
            </a:solidFill>
            <a:ln w="9525">
              <a:solidFill>
                <a:srgbClr val="FFFF00"/>
              </a:solidFill>
              <a:miter lim="800000"/>
              <a:headEnd/>
              <a:tailEnd/>
            </a:ln>
            <a:scene3d>
              <a:camera prst="orthographicFront"/>
              <a:lightRig rig="threePt" dir="t"/>
            </a:scene3d>
            <a:sp3d>
              <a:bevelT w="114300" prst="artDeco"/>
              <a:bevelB w="114300" prst="artDeco"/>
            </a:sp3d>
          </p:spPr>
          <p:txBody>
            <a:bodyPr wrap="none" anchor="ctr">
              <a:prstTxWarp prst="textNoShape">
                <a:avLst/>
              </a:prstTxWarp>
            </a:bodyPr>
            <a:lstStyle/>
            <a:p>
              <a:endParaRPr lang="en-US" sz="2400" b="0" i="0">
                <a:solidFill>
                  <a:schemeClr val="tx1"/>
                </a:solidFill>
                <a:effectLst/>
              </a:endParaRPr>
            </a:p>
          </p:txBody>
        </p:sp>
        <p:pic>
          <p:nvPicPr>
            <p:cNvPr id="9" name="Picture 15" descr="fig02-3"/>
            <p:cNvPicPr>
              <a:picLocks noChangeAspect="1" noChangeArrowheads="1"/>
            </p:cNvPicPr>
            <p:nvPr/>
          </p:nvPicPr>
          <p:blipFill>
            <a:blip r:embed="rId3"/>
            <a:srcRect/>
            <a:stretch>
              <a:fillRect/>
            </a:stretch>
          </p:blipFill>
          <p:spPr bwMode="auto">
            <a:xfrm>
              <a:off x="3419475" y="1743075"/>
              <a:ext cx="2252663" cy="3267075"/>
            </a:xfrm>
            <a:prstGeom prst="rect">
              <a:avLst/>
            </a:prstGeom>
            <a:noFill/>
            <a:ln w="9525">
              <a:noFill/>
              <a:miter lim="800000"/>
              <a:headEnd/>
              <a:tailEnd/>
            </a:ln>
          </p:spPr>
        </p:pic>
      </p:grpSp>
      <p:sp>
        <p:nvSpPr>
          <p:cNvPr id="10" name="Text Box 20"/>
          <p:cNvSpPr txBox="1">
            <a:spLocks noChangeArrowheads="1"/>
          </p:cNvSpPr>
          <p:nvPr/>
        </p:nvSpPr>
        <p:spPr bwMode="auto">
          <a:xfrm>
            <a:off x="0" y="5198975"/>
            <a:ext cx="2959865" cy="1077218"/>
          </a:xfrm>
          <a:prstGeom prst="rect">
            <a:avLst/>
          </a:prstGeom>
          <a:noFill/>
          <a:ln w="9525">
            <a:noFill/>
            <a:miter lim="800000"/>
            <a:headEnd/>
            <a:tailEnd/>
          </a:ln>
        </p:spPr>
        <p:txBody>
          <a:bodyPr wrap="none">
            <a:prstTxWarp prst="textNoShape">
              <a:avLst/>
            </a:prstTxWarp>
            <a:spAutoFit/>
          </a:bodyPr>
          <a:lstStyle/>
          <a:p>
            <a:pPr algn="ctr"/>
            <a:r>
              <a:rPr lang="en-US" sz="1600" b="1" dirty="0" smtClean="0">
                <a:effectLst>
                  <a:outerShdw blurRad="38100" dist="38100" dir="2700000" algn="tl">
                    <a:srgbClr val="DDDDDD"/>
                  </a:outerShdw>
                </a:effectLst>
                <a:latin typeface="Comic Sans MS"/>
                <a:cs typeface="Comic Sans MS"/>
              </a:rPr>
              <a:t>GPDs: </a:t>
            </a:r>
          </a:p>
          <a:p>
            <a:pPr algn="ctr"/>
            <a:r>
              <a:rPr lang="en-US" sz="1600" b="1" dirty="0" smtClean="0">
                <a:effectLst>
                  <a:outerShdw blurRad="38100" dist="38100" dir="2700000" algn="tl">
                    <a:srgbClr val="DDDDDD"/>
                  </a:outerShdw>
                </a:effectLst>
                <a:latin typeface="Comic Sans MS"/>
                <a:cs typeface="Comic Sans MS"/>
              </a:rPr>
              <a:t>Correlated </a:t>
            </a:r>
            <a:r>
              <a:rPr lang="en-US" sz="1600" b="1" dirty="0">
                <a:solidFill>
                  <a:schemeClr val="tx1"/>
                </a:solidFill>
                <a:effectLst>
                  <a:outerShdw blurRad="38100" dist="38100" dir="2700000" algn="tl">
                    <a:srgbClr val="DDDDDD"/>
                  </a:outerShdw>
                </a:effectLst>
                <a:latin typeface="Comic Sans MS"/>
                <a:cs typeface="Comic Sans MS"/>
              </a:rPr>
              <a:t>quark momentum </a:t>
            </a:r>
          </a:p>
          <a:p>
            <a:pPr algn="ctr"/>
            <a:r>
              <a:rPr lang="en-US" sz="1600" b="1" dirty="0">
                <a:solidFill>
                  <a:schemeClr val="tx1"/>
                </a:solidFill>
                <a:effectLst>
                  <a:outerShdw blurRad="38100" dist="38100" dir="2700000" algn="tl">
                    <a:srgbClr val="DDDDDD"/>
                  </a:outerShdw>
                </a:effectLst>
                <a:latin typeface="Comic Sans MS"/>
                <a:cs typeface="Comic Sans MS"/>
              </a:rPr>
              <a:t>and </a:t>
            </a:r>
            <a:r>
              <a:rPr lang="en-US" sz="1600" b="1" dirty="0" err="1">
                <a:solidFill>
                  <a:schemeClr val="tx1"/>
                </a:solidFill>
                <a:effectLst>
                  <a:outerShdw blurRad="38100" dist="38100" dir="2700000" algn="tl">
                    <a:srgbClr val="DDDDDD"/>
                  </a:outerShdw>
                </a:effectLst>
                <a:latin typeface="Comic Sans MS"/>
                <a:cs typeface="Comic Sans MS"/>
              </a:rPr>
              <a:t>helicity</a:t>
            </a:r>
            <a:r>
              <a:rPr lang="en-US" sz="1600" b="1" dirty="0">
                <a:solidFill>
                  <a:schemeClr val="tx1"/>
                </a:solidFill>
                <a:effectLst>
                  <a:outerShdw blurRad="38100" dist="38100" dir="2700000" algn="tl">
                    <a:srgbClr val="DDDDDD"/>
                  </a:outerShdw>
                </a:effectLst>
                <a:latin typeface="Comic Sans MS"/>
                <a:cs typeface="Comic Sans MS"/>
              </a:rPr>
              <a:t> distributions in </a:t>
            </a:r>
          </a:p>
          <a:p>
            <a:pPr algn="ctr"/>
            <a:r>
              <a:rPr lang="en-US" sz="1600" b="1" dirty="0">
                <a:solidFill>
                  <a:srgbClr val="FF00FF"/>
                </a:solidFill>
                <a:effectLst>
                  <a:outerShdw blurRad="38100" dist="38100" dir="2700000" algn="tl">
                    <a:srgbClr val="DDDDDD"/>
                  </a:outerShdw>
                </a:effectLst>
                <a:latin typeface="Comic Sans MS"/>
                <a:cs typeface="Comic Sans MS"/>
              </a:rPr>
              <a:t>transverse </a:t>
            </a:r>
            <a:r>
              <a:rPr lang="en-US" sz="1600" b="1" dirty="0" smtClean="0">
                <a:solidFill>
                  <a:srgbClr val="FF00FF"/>
                </a:solidFill>
                <a:effectLst>
                  <a:outerShdw blurRad="38100" dist="38100" dir="2700000" algn="tl">
                    <a:srgbClr val="DDDDDD"/>
                  </a:outerShdw>
                </a:effectLst>
                <a:latin typeface="Comic Sans MS"/>
                <a:cs typeface="Comic Sans MS"/>
              </a:rPr>
              <a:t>space</a:t>
            </a:r>
            <a:endParaRPr lang="en-US" sz="1600" b="1" dirty="0">
              <a:effectLst>
                <a:outerShdw blurRad="38100" dist="38100" dir="2700000" algn="tl">
                  <a:srgbClr val="DDDDDD"/>
                </a:outerShdw>
              </a:effectLst>
              <a:latin typeface="Comic Sans MS"/>
              <a:cs typeface="Comic Sans MS"/>
            </a:endParaRPr>
          </a:p>
        </p:txBody>
      </p:sp>
      <p:grpSp>
        <p:nvGrpSpPr>
          <p:cNvPr id="20" name="Group 19"/>
          <p:cNvGrpSpPr/>
          <p:nvPr/>
        </p:nvGrpSpPr>
        <p:grpSpPr>
          <a:xfrm>
            <a:off x="4018107" y="3935793"/>
            <a:ext cx="4697942" cy="2218112"/>
            <a:chOff x="1800225" y="3491443"/>
            <a:chExt cx="4697942" cy="2218112"/>
          </a:xfrm>
        </p:grpSpPr>
        <p:grpSp>
          <p:nvGrpSpPr>
            <p:cNvPr id="21" name="Group 25"/>
            <p:cNvGrpSpPr/>
            <p:nvPr/>
          </p:nvGrpSpPr>
          <p:grpSpPr>
            <a:xfrm>
              <a:off x="1800225" y="3491443"/>
              <a:ext cx="4697942" cy="2218112"/>
              <a:chOff x="178858" y="4405843"/>
              <a:chExt cx="4697942" cy="2218112"/>
            </a:xfrm>
          </p:grpSpPr>
          <p:sp>
            <p:nvSpPr>
              <p:cNvPr id="25" name="Rectangle 10"/>
              <p:cNvSpPr>
                <a:spLocks noChangeArrowheads="1"/>
              </p:cNvSpPr>
              <p:nvPr/>
            </p:nvSpPr>
            <p:spPr bwMode="auto">
              <a:xfrm>
                <a:off x="178858" y="4405843"/>
                <a:ext cx="4697942" cy="2218112"/>
              </a:xfrm>
              <a:prstGeom prst="rect">
                <a:avLst/>
              </a:prstGeom>
              <a:solidFill>
                <a:schemeClr val="bg1">
                  <a:lumMod val="85000"/>
                </a:schemeClr>
              </a:solidFill>
              <a:ln w="9525">
                <a:solidFill>
                  <a:schemeClr val="bg1"/>
                </a:solidFill>
                <a:miter lim="800000"/>
                <a:headEnd/>
                <a:tailEnd/>
              </a:ln>
              <a:effectLst>
                <a:glow rad="101600">
                  <a:schemeClr val="tx1">
                    <a:lumMod val="85000"/>
                    <a:alpha val="75000"/>
                  </a:schemeClr>
                </a:glow>
              </a:effectLst>
              <a:scene3d>
                <a:camera prst="orthographicFront"/>
                <a:lightRig rig="threePt" dir="t"/>
              </a:scene3d>
              <a:sp3d>
                <a:bevelT w="114300" prst="artDeco"/>
                <a:bevelB w="114300" prst="artDeco"/>
              </a:sp3d>
            </p:spPr>
            <p:txBody>
              <a:bodyPr wrap="none" anchor="ctr">
                <a:prstTxWarp prst="textNoShape">
                  <a:avLst/>
                </a:prstTxWarp>
              </a:bodyPr>
              <a:lstStyle/>
              <a:p>
                <a:endParaRPr lang="en-US" dirty="0"/>
              </a:p>
            </p:txBody>
          </p:sp>
          <p:graphicFrame>
            <p:nvGraphicFramePr>
              <p:cNvPr id="26" name="Object 11"/>
              <p:cNvGraphicFramePr>
                <a:graphicFrameLocks noChangeAspect="1"/>
              </p:cNvGraphicFramePr>
              <p:nvPr>
                <p:extLst>
                  <p:ext uri="{D42A27DB-BD31-4B8C-83A1-F6EECF244321}">
                    <p14:modId xmlns:p14="http://schemas.microsoft.com/office/powerpoint/2010/main" val="312418143"/>
                  </p:ext>
                </p:extLst>
              </p:nvPr>
            </p:nvGraphicFramePr>
            <p:xfrm>
              <a:off x="415930" y="5664331"/>
              <a:ext cx="4292600" cy="787400"/>
            </p:xfrm>
            <a:graphic>
              <a:graphicData uri="http://schemas.openxmlformats.org/presentationml/2006/ole">
                <mc:AlternateContent xmlns:mc="http://schemas.openxmlformats.org/markup-compatibility/2006">
                  <mc:Choice xmlns:v="urn:schemas-microsoft-com:vml" Requires="v">
                    <p:oleObj spid="_x0000_s263273" name="Equation" r:id="rId4" imgW="4292600" imgH="787400" progId="Equation.DSMT4">
                      <p:embed/>
                    </p:oleObj>
                  </mc:Choice>
                  <mc:Fallback>
                    <p:oleObj name="Equation" r:id="rId4" imgW="4292600" imgH="787400" progId="Equation.DSMT4">
                      <p:embed/>
                      <p:pic>
                        <p:nvPicPr>
                          <p:cNvPr id="0" name=""/>
                          <p:cNvPicPr>
                            <a:picLocks noChangeAspect="1" noChangeArrowheads="1"/>
                          </p:cNvPicPr>
                          <p:nvPr/>
                        </p:nvPicPr>
                        <p:blipFill>
                          <a:blip r:embed="rId5"/>
                          <a:srcRect/>
                          <a:stretch>
                            <a:fillRect/>
                          </a:stretch>
                        </p:blipFill>
                        <p:spPr bwMode="auto">
                          <a:xfrm>
                            <a:off x="415930" y="5664331"/>
                            <a:ext cx="4292600"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 name="Object 12"/>
              <p:cNvGraphicFramePr>
                <a:graphicFrameLocks noChangeAspect="1"/>
              </p:cNvGraphicFramePr>
              <p:nvPr>
                <p:extLst>
                  <p:ext uri="{D42A27DB-BD31-4B8C-83A1-F6EECF244321}">
                    <p14:modId xmlns:p14="http://schemas.microsoft.com/office/powerpoint/2010/main" val="262512637"/>
                  </p:ext>
                </p:extLst>
              </p:nvPr>
            </p:nvGraphicFramePr>
            <p:xfrm>
              <a:off x="468313" y="4929879"/>
              <a:ext cx="4064000" cy="863600"/>
            </p:xfrm>
            <a:graphic>
              <a:graphicData uri="http://schemas.openxmlformats.org/presentationml/2006/ole">
                <mc:AlternateContent xmlns:mc="http://schemas.openxmlformats.org/markup-compatibility/2006">
                  <mc:Choice xmlns:v="urn:schemas-microsoft-com:vml" Requires="v">
                    <p:oleObj spid="_x0000_s263274" name="Equation" r:id="rId6" imgW="4064000" imgH="863600" progId="Equation.DSMT4">
                      <p:embed/>
                    </p:oleObj>
                  </mc:Choice>
                  <mc:Fallback>
                    <p:oleObj name="Equation" r:id="rId6" imgW="4064000" imgH="863600" progId="Equation.DSMT4">
                      <p:embed/>
                      <p:pic>
                        <p:nvPicPr>
                          <p:cNvPr id="0" name=""/>
                          <p:cNvPicPr>
                            <a:picLocks noChangeAspect="1" noChangeArrowheads="1"/>
                          </p:cNvPicPr>
                          <p:nvPr/>
                        </p:nvPicPr>
                        <p:blipFill>
                          <a:blip r:embed="rId7"/>
                          <a:srcRect/>
                          <a:stretch>
                            <a:fillRect/>
                          </a:stretch>
                        </p:blipFill>
                        <p:spPr bwMode="auto">
                          <a:xfrm>
                            <a:off x="468313" y="4929879"/>
                            <a:ext cx="40640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22" name="TextBox 21"/>
            <p:cNvSpPr txBox="1"/>
            <p:nvPr/>
          </p:nvSpPr>
          <p:spPr>
            <a:xfrm>
              <a:off x="1821252" y="3532526"/>
              <a:ext cx="2751549" cy="369332"/>
            </a:xfrm>
            <a:prstGeom prst="rect">
              <a:avLst/>
            </a:prstGeom>
            <a:noFill/>
          </p:spPr>
          <p:txBody>
            <a:bodyPr wrap="none" rtlCol="0">
              <a:spAutoFit/>
            </a:bodyPr>
            <a:lstStyle/>
            <a:p>
              <a:r>
                <a:rPr lang="en-US" dirty="0" smtClean="0"/>
                <a:t>Spin-Sum-Rule in PRF:</a:t>
              </a:r>
              <a:endParaRPr lang="en-US" dirty="0"/>
            </a:p>
          </p:txBody>
        </p:sp>
        <p:sp>
          <p:nvSpPr>
            <p:cNvPr id="23" name="Text Box 22"/>
            <p:cNvSpPr txBox="1">
              <a:spLocks noChangeArrowheads="1"/>
            </p:cNvSpPr>
            <p:nvPr/>
          </p:nvSpPr>
          <p:spPr bwMode="auto">
            <a:xfrm>
              <a:off x="4828824" y="3692384"/>
              <a:ext cx="936207" cy="338554"/>
            </a:xfrm>
            <a:prstGeom prst="rect">
              <a:avLst/>
            </a:prstGeom>
            <a:noFill/>
            <a:ln w="9525">
              <a:noFill/>
              <a:miter lim="800000"/>
              <a:headEnd/>
              <a:tailEnd/>
            </a:ln>
            <a:effectLst/>
          </p:spPr>
          <p:txBody>
            <a:bodyPr wrap="none">
              <a:prstTxWarp prst="textNoShape">
                <a:avLst/>
              </a:prstTxWarp>
              <a:spAutoFit/>
            </a:bodyPr>
            <a:lstStyle/>
            <a:p>
              <a:r>
                <a:rPr lang="en-US" sz="1600" b="1" dirty="0">
                  <a:effectLst>
                    <a:outerShdw blurRad="38100" dist="38100" dir="2700000" algn="tl">
                      <a:srgbClr val="DDDDDD"/>
                    </a:outerShdw>
                  </a:effectLst>
                  <a:latin typeface="Comic Sans MS"/>
                  <a:cs typeface="Comic Sans MS"/>
                </a:rPr>
                <a:t>f</a:t>
              </a:r>
              <a:r>
                <a:rPr lang="en-US" sz="1600" b="1" dirty="0" smtClean="0">
                  <a:effectLst>
                    <a:outerShdw blurRad="38100" dist="38100" dir="2700000" algn="tl">
                      <a:srgbClr val="DDDDDD"/>
                    </a:outerShdw>
                  </a:effectLst>
                  <a:latin typeface="Comic Sans MS"/>
                  <a:cs typeface="Comic Sans MS"/>
                </a:rPr>
                <a:t>rom </a:t>
              </a:r>
              <a:r>
                <a:rPr lang="en-US" sz="1600" dirty="0" smtClean="0">
                  <a:effectLst>
                    <a:outerShdw blurRad="38100" dist="38100" dir="2700000" algn="tl">
                      <a:srgbClr val="DDDDDD"/>
                    </a:outerShdw>
                  </a:effectLst>
                  <a:latin typeface="Comic Sans MS"/>
                  <a:cs typeface="Comic Sans MS"/>
                </a:rPr>
                <a:t>g</a:t>
              </a:r>
              <a:r>
                <a:rPr lang="en-US" sz="1600" baseline="-25000" dirty="0" smtClean="0">
                  <a:effectLst>
                    <a:outerShdw blurRad="38100" dist="38100" dir="2700000" algn="tl">
                      <a:srgbClr val="DDDDDD"/>
                    </a:outerShdw>
                  </a:effectLst>
                  <a:latin typeface="Comic Sans MS"/>
                  <a:cs typeface="Comic Sans MS"/>
                </a:rPr>
                <a:t>1</a:t>
              </a:r>
              <a:endParaRPr lang="en-US" sz="1600" b="1" baseline="-25000" dirty="0">
                <a:effectLst>
                  <a:outerShdw blurRad="38100" dist="38100" dir="2700000" algn="tl">
                    <a:srgbClr val="DDDDDD"/>
                  </a:outerShdw>
                </a:effectLst>
                <a:latin typeface="Comic Sans MS"/>
                <a:cs typeface="Comic Sans MS"/>
              </a:endParaRPr>
            </a:p>
          </p:txBody>
        </p:sp>
        <p:sp>
          <p:nvSpPr>
            <p:cNvPr id="24" name="Bent Arrow 23"/>
            <p:cNvSpPr/>
            <p:nvPr/>
          </p:nvSpPr>
          <p:spPr>
            <a:xfrm>
              <a:off x="4429778" y="3793971"/>
              <a:ext cx="402199" cy="472016"/>
            </a:xfrm>
            <a:prstGeom prst="bentArrow">
              <a:avLst>
                <a:gd name="adj1" fmla="val 25000"/>
                <a:gd name="adj2" fmla="val 25000"/>
                <a:gd name="adj3" fmla="val 25000"/>
                <a:gd name="adj4" fmla="val 43750"/>
              </a:avLst>
            </a:prstGeom>
            <a:gradFill flip="none" rotWithShape="1">
              <a:gsLst>
                <a:gs pos="1000">
                  <a:srgbClr val="CC66FF"/>
                </a:gs>
                <a:gs pos="96000">
                  <a:srgbClr val="FFFFFF"/>
                </a:gs>
                <a:gs pos="0">
                  <a:srgbClr val="CC66FF"/>
                </a:gs>
              </a:gsLst>
              <a:path path="circle">
                <a:fillToRect l="100000" t="100000"/>
              </a:path>
              <a:tileRect r="-100000" b="-100000"/>
            </a:gradFill>
            <a:ln>
              <a:solidFill>
                <a:srgbClr val="8000FF"/>
              </a:solidFill>
            </a:ln>
            <a:effectLst>
              <a:glow rad="63500">
                <a:srgbClr val="CC66FF">
                  <a:alpha val="4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29" name="Group 28"/>
          <p:cNvGrpSpPr/>
          <p:nvPr/>
        </p:nvGrpSpPr>
        <p:grpSpPr>
          <a:xfrm>
            <a:off x="4500388" y="1889079"/>
            <a:ext cx="3640662" cy="1758227"/>
            <a:chOff x="4775200" y="609052"/>
            <a:chExt cx="4343097" cy="2467795"/>
          </a:xfrm>
        </p:grpSpPr>
        <p:grpSp>
          <p:nvGrpSpPr>
            <p:cNvPr id="30" name="Group 29"/>
            <p:cNvGrpSpPr/>
            <p:nvPr/>
          </p:nvGrpSpPr>
          <p:grpSpPr>
            <a:xfrm>
              <a:off x="4775200" y="609052"/>
              <a:ext cx="4343097" cy="2100616"/>
              <a:chOff x="158750" y="982320"/>
              <a:chExt cx="4343097" cy="2100616"/>
            </a:xfrm>
          </p:grpSpPr>
          <p:grpSp>
            <p:nvGrpSpPr>
              <p:cNvPr id="33" name="Group 159"/>
              <p:cNvGrpSpPr>
                <a:grpSpLocks noChangeAspect="1"/>
              </p:cNvGrpSpPr>
              <p:nvPr/>
            </p:nvGrpSpPr>
            <p:grpSpPr bwMode="auto">
              <a:xfrm rot="-2865258">
                <a:off x="1467654" y="1456538"/>
                <a:ext cx="128587" cy="546105"/>
                <a:chOff x="1324" y="1002"/>
                <a:chExt cx="146" cy="462"/>
              </a:xfrm>
            </p:grpSpPr>
            <p:sp>
              <p:nvSpPr>
                <p:cNvPr id="73" name="Freeform 160"/>
                <p:cNvSpPr>
                  <a:spLocks noChangeAspect="1"/>
                </p:cNvSpPr>
                <p:nvPr/>
              </p:nvSpPr>
              <p:spPr bwMode="auto">
                <a:xfrm>
                  <a:off x="1326" y="1002"/>
                  <a:ext cx="143" cy="75"/>
                </a:xfrm>
                <a:custGeom>
                  <a:avLst/>
                  <a:gdLst/>
                  <a:ahLst/>
                  <a:cxnLst>
                    <a:cxn ang="0">
                      <a:pos x="0" y="0"/>
                    </a:cxn>
                    <a:cxn ang="0">
                      <a:pos x="0" y="4"/>
                    </a:cxn>
                    <a:cxn ang="0">
                      <a:pos x="4" y="7"/>
                    </a:cxn>
                    <a:cxn ang="0">
                      <a:pos x="8" y="9"/>
                    </a:cxn>
                    <a:cxn ang="0">
                      <a:pos x="12" y="11"/>
                    </a:cxn>
                    <a:cxn ang="0">
                      <a:pos x="129" y="58"/>
                    </a:cxn>
                    <a:cxn ang="0">
                      <a:pos x="135" y="60"/>
                    </a:cxn>
                    <a:cxn ang="0">
                      <a:pos x="139" y="63"/>
                    </a:cxn>
                    <a:cxn ang="0">
                      <a:pos x="142" y="65"/>
                    </a:cxn>
                    <a:cxn ang="0">
                      <a:pos x="141" y="69"/>
                    </a:cxn>
                    <a:cxn ang="0">
                      <a:pos x="141" y="71"/>
                    </a:cxn>
                    <a:cxn ang="0">
                      <a:pos x="138" y="74"/>
                    </a:cxn>
                    <a:cxn ang="0">
                      <a:pos x="11" y="60"/>
                    </a:cxn>
                    <a:cxn ang="0">
                      <a:pos x="10" y="61"/>
                    </a:cxn>
                    <a:cxn ang="0">
                      <a:pos x="4" y="59"/>
                    </a:cxn>
                    <a:cxn ang="0">
                      <a:pos x="4" y="60"/>
                    </a:cxn>
                    <a:cxn ang="0">
                      <a:pos x="2" y="62"/>
                    </a:cxn>
                    <a:cxn ang="0">
                      <a:pos x="0" y="65"/>
                    </a:cxn>
                  </a:cxnLst>
                  <a:rect l="0" t="0" r="r" b="b"/>
                  <a:pathLst>
                    <a:path w="143" h="75">
                      <a:moveTo>
                        <a:pt x="0" y="0"/>
                      </a:moveTo>
                      <a:lnTo>
                        <a:pt x="0" y="4"/>
                      </a:lnTo>
                      <a:lnTo>
                        <a:pt x="4" y="7"/>
                      </a:lnTo>
                      <a:lnTo>
                        <a:pt x="8" y="9"/>
                      </a:lnTo>
                      <a:lnTo>
                        <a:pt x="12" y="11"/>
                      </a:lnTo>
                      <a:lnTo>
                        <a:pt x="129" y="58"/>
                      </a:lnTo>
                      <a:lnTo>
                        <a:pt x="135" y="60"/>
                      </a:lnTo>
                      <a:lnTo>
                        <a:pt x="139" y="63"/>
                      </a:lnTo>
                      <a:lnTo>
                        <a:pt x="142" y="65"/>
                      </a:lnTo>
                      <a:lnTo>
                        <a:pt x="141" y="69"/>
                      </a:lnTo>
                      <a:lnTo>
                        <a:pt x="141" y="71"/>
                      </a:lnTo>
                      <a:lnTo>
                        <a:pt x="138" y="74"/>
                      </a:lnTo>
                      <a:lnTo>
                        <a:pt x="11" y="60"/>
                      </a:lnTo>
                      <a:lnTo>
                        <a:pt x="10" y="61"/>
                      </a:lnTo>
                      <a:lnTo>
                        <a:pt x="4" y="59"/>
                      </a:lnTo>
                      <a:lnTo>
                        <a:pt x="4" y="60"/>
                      </a:lnTo>
                      <a:lnTo>
                        <a:pt x="2" y="62"/>
                      </a:lnTo>
                      <a:lnTo>
                        <a:pt x="0" y="65"/>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4" name="Freeform 161"/>
                <p:cNvSpPr>
                  <a:spLocks noChangeAspect="1"/>
                </p:cNvSpPr>
                <p:nvPr/>
              </p:nvSpPr>
              <p:spPr bwMode="auto">
                <a:xfrm>
                  <a:off x="1324" y="1069"/>
                  <a:ext cx="143" cy="72"/>
                </a:xfrm>
                <a:custGeom>
                  <a:avLst/>
                  <a:gdLst/>
                  <a:ahLst/>
                  <a:cxnLst>
                    <a:cxn ang="0">
                      <a:pos x="0" y="0"/>
                    </a:cxn>
                    <a:cxn ang="0">
                      <a:pos x="1" y="2"/>
                    </a:cxn>
                    <a:cxn ang="0">
                      <a:pos x="4" y="4"/>
                    </a:cxn>
                    <a:cxn ang="0">
                      <a:pos x="6" y="6"/>
                    </a:cxn>
                    <a:cxn ang="0">
                      <a:pos x="10" y="7"/>
                    </a:cxn>
                    <a:cxn ang="0">
                      <a:pos x="133" y="57"/>
                    </a:cxn>
                    <a:cxn ang="0">
                      <a:pos x="137" y="61"/>
                    </a:cxn>
                    <a:cxn ang="0">
                      <a:pos x="140" y="61"/>
                    </a:cxn>
                    <a:cxn ang="0">
                      <a:pos x="141" y="65"/>
                    </a:cxn>
                    <a:cxn ang="0">
                      <a:pos x="141" y="66"/>
                    </a:cxn>
                    <a:cxn ang="0">
                      <a:pos x="142" y="71"/>
                    </a:cxn>
                    <a:cxn ang="0">
                      <a:pos x="137" y="71"/>
                    </a:cxn>
                    <a:cxn ang="0">
                      <a:pos x="12" y="59"/>
                    </a:cxn>
                    <a:cxn ang="0">
                      <a:pos x="7" y="59"/>
                    </a:cxn>
                    <a:cxn ang="0">
                      <a:pos x="6" y="59"/>
                    </a:cxn>
                    <a:cxn ang="0">
                      <a:pos x="4" y="59"/>
                    </a:cxn>
                    <a:cxn ang="0">
                      <a:pos x="1" y="59"/>
                    </a:cxn>
                    <a:cxn ang="0">
                      <a:pos x="0" y="61"/>
                    </a:cxn>
                  </a:cxnLst>
                  <a:rect l="0" t="0" r="r" b="b"/>
                  <a:pathLst>
                    <a:path w="143" h="72">
                      <a:moveTo>
                        <a:pt x="0" y="0"/>
                      </a:moveTo>
                      <a:lnTo>
                        <a:pt x="1" y="2"/>
                      </a:lnTo>
                      <a:lnTo>
                        <a:pt x="4" y="4"/>
                      </a:lnTo>
                      <a:lnTo>
                        <a:pt x="6" y="6"/>
                      </a:lnTo>
                      <a:lnTo>
                        <a:pt x="10" y="7"/>
                      </a:lnTo>
                      <a:lnTo>
                        <a:pt x="133" y="57"/>
                      </a:lnTo>
                      <a:lnTo>
                        <a:pt x="137" y="61"/>
                      </a:lnTo>
                      <a:lnTo>
                        <a:pt x="140" y="61"/>
                      </a:lnTo>
                      <a:lnTo>
                        <a:pt x="141" y="65"/>
                      </a:lnTo>
                      <a:lnTo>
                        <a:pt x="141" y="66"/>
                      </a:lnTo>
                      <a:lnTo>
                        <a:pt x="142" y="71"/>
                      </a:lnTo>
                      <a:lnTo>
                        <a:pt x="137" y="71"/>
                      </a:lnTo>
                      <a:lnTo>
                        <a:pt x="12" y="59"/>
                      </a:lnTo>
                      <a:lnTo>
                        <a:pt x="7" y="59"/>
                      </a:lnTo>
                      <a:lnTo>
                        <a:pt x="6" y="59"/>
                      </a:lnTo>
                      <a:lnTo>
                        <a:pt x="4" y="59"/>
                      </a:lnTo>
                      <a:lnTo>
                        <a:pt x="1" y="59"/>
                      </a:lnTo>
                      <a:lnTo>
                        <a:pt x="0" y="61"/>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5" name="Freeform 162"/>
                <p:cNvSpPr>
                  <a:spLocks noChangeAspect="1"/>
                </p:cNvSpPr>
                <p:nvPr/>
              </p:nvSpPr>
              <p:spPr bwMode="auto">
                <a:xfrm>
                  <a:off x="1326" y="1131"/>
                  <a:ext cx="144" cy="76"/>
                </a:xfrm>
                <a:custGeom>
                  <a:avLst/>
                  <a:gdLst/>
                  <a:ahLst/>
                  <a:cxnLst>
                    <a:cxn ang="0">
                      <a:pos x="0" y="0"/>
                    </a:cxn>
                    <a:cxn ang="0">
                      <a:pos x="0" y="3"/>
                    </a:cxn>
                    <a:cxn ang="0">
                      <a:pos x="2" y="7"/>
                    </a:cxn>
                    <a:cxn ang="0">
                      <a:pos x="7" y="9"/>
                    </a:cxn>
                    <a:cxn ang="0">
                      <a:pos x="10" y="11"/>
                    </a:cxn>
                    <a:cxn ang="0">
                      <a:pos x="133" y="59"/>
                    </a:cxn>
                    <a:cxn ang="0">
                      <a:pos x="136" y="63"/>
                    </a:cxn>
                    <a:cxn ang="0">
                      <a:pos x="139" y="65"/>
                    </a:cxn>
                    <a:cxn ang="0">
                      <a:pos x="143" y="67"/>
                    </a:cxn>
                    <a:cxn ang="0">
                      <a:pos x="143" y="71"/>
                    </a:cxn>
                    <a:cxn ang="0">
                      <a:pos x="141" y="74"/>
                    </a:cxn>
                    <a:cxn ang="0">
                      <a:pos x="138" y="75"/>
                    </a:cxn>
                    <a:cxn ang="0">
                      <a:pos x="9" y="63"/>
                    </a:cxn>
                    <a:cxn ang="0">
                      <a:pos x="6" y="62"/>
                    </a:cxn>
                    <a:cxn ang="0">
                      <a:pos x="6" y="63"/>
                    </a:cxn>
                    <a:cxn ang="0">
                      <a:pos x="3" y="62"/>
                    </a:cxn>
                    <a:cxn ang="0">
                      <a:pos x="0" y="64"/>
                    </a:cxn>
                    <a:cxn ang="0">
                      <a:pos x="0" y="66"/>
                    </a:cxn>
                  </a:cxnLst>
                  <a:rect l="0" t="0" r="r" b="b"/>
                  <a:pathLst>
                    <a:path w="144" h="76">
                      <a:moveTo>
                        <a:pt x="0" y="0"/>
                      </a:moveTo>
                      <a:lnTo>
                        <a:pt x="0" y="3"/>
                      </a:lnTo>
                      <a:lnTo>
                        <a:pt x="2" y="7"/>
                      </a:lnTo>
                      <a:lnTo>
                        <a:pt x="7" y="9"/>
                      </a:lnTo>
                      <a:lnTo>
                        <a:pt x="10" y="11"/>
                      </a:lnTo>
                      <a:lnTo>
                        <a:pt x="133" y="59"/>
                      </a:lnTo>
                      <a:lnTo>
                        <a:pt x="136" y="63"/>
                      </a:lnTo>
                      <a:lnTo>
                        <a:pt x="139" y="65"/>
                      </a:lnTo>
                      <a:lnTo>
                        <a:pt x="143" y="67"/>
                      </a:lnTo>
                      <a:lnTo>
                        <a:pt x="143" y="71"/>
                      </a:lnTo>
                      <a:lnTo>
                        <a:pt x="141" y="74"/>
                      </a:lnTo>
                      <a:lnTo>
                        <a:pt x="138" y="75"/>
                      </a:lnTo>
                      <a:lnTo>
                        <a:pt x="9" y="63"/>
                      </a:lnTo>
                      <a:lnTo>
                        <a:pt x="6" y="62"/>
                      </a:lnTo>
                      <a:lnTo>
                        <a:pt x="6" y="63"/>
                      </a:lnTo>
                      <a:lnTo>
                        <a:pt x="3" y="62"/>
                      </a:lnTo>
                      <a:lnTo>
                        <a:pt x="0" y="64"/>
                      </a:lnTo>
                      <a:lnTo>
                        <a:pt x="0" y="66"/>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6" name="Freeform 163"/>
                <p:cNvSpPr>
                  <a:spLocks noChangeAspect="1"/>
                </p:cNvSpPr>
                <p:nvPr/>
              </p:nvSpPr>
              <p:spPr bwMode="auto">
                <a:xfrm>
                  <a:off x="1325" y="1202"/>
                  <a:ext cx="144" cy="70"/>
                </a:xfrm>
                <a:custGeom>
                  <a:avLst/>
                  <a:gdLst/>
                  <a:ahLst/>
                  <a:cxnLst>
                    <a:cxn ang="0">
                      <a:pos x="0" y="0"/>
                    </a:cxn>
                    <a:cxn ang="0">
                      <a:pos x="0" y="0"/>
                    </a:cxn>
                    <a:cxn ang="0">
                      <a:pos x="4" y="4"/>
                    </a:cxn>
                    <a:cxn ang="0">
                      <a:pos x="6" y="6"/>
                    </a:cxn>
                    <a:cxn ang="0">
                      <a:pos x="11" y="7"/>
                    </a:cxn>
                    <a:cxn ang="0">
                      <a:pos x="131" y="54"/>
                    </a:cxn>
                    <a:cxn ang="0">
                      <a:pos x="136" y="58"/>
                    </a:cxn>
                    <a:cxn ang="0">
                      <a:pos x="139" y="59"/>
                    </a:cxn>
                    <a:cxn ang="0">
                      <a:pos x="143" y="63"/>
                    </a:cxn>
                    <a:cxn ang="0">
                      <a:pos x="143" y="66"/>
                    </a:cxn>
                    <a:cxn ang="0">
                      <a:pos x="140" y="69"/>
                    </a:cxn>
                    <a:cxn ang="0">
                      <a:pos x="138" y="69"/>
                    </a:cxn>
                    <a:cxn ang="0">
                      <a:pos x="11" y="57"/>
                    </a:cxn>
                    <a:cxn ang="0">
                      <a:pos x="7" y="58"/>
                    </a:cxn>
                    <a:cxn ang="0">
                      <a:pos x="4" y="57"/>
                    </a:cxn>
                    <a:cxn ang="0">
                      <a:pos x="1" y="57"/>
                    </a:cxn>
                    <a:cxn ang="0">
                      <a:pos x="1" y="59"/>
                    </a:cxn>
                    <a:cxn ang="0">
                      <a:pos x="0" y="62"/>
                    </a:cxn>
                  </a:cxnLst>
                  <a:rect l="0" t="0" r="r" b="b"/>
                  <a:pathLst>
                    <a:path w="144" h="70">
                      <a:moveTo>
                        <a:pt x="0" y="0"/>
                      </a:moveTo>
                      <a:lnTo>
                        <a:pt x="0" y="0"/>
                      </a:lnTo>
                      <a:lnTo>
                        <a:pt x="4" y="4"/>
                      </a:lnTo>
                      <a:lnTo>
                        <a:pt x="6" y="6"/>
                      </a:lnTo>
                      <a:lnTo>
                        <a:pt x="11" y="7"/>
                      </a:lnTo>
                      <a:lnTo>
                        <a:pt x="131" y="54"/>
                      </a:lnTo>
                      <a:lnTo>
                        <a:pt x="136" y="58"/>
                      </a:lnTo>
                      <a:lnTo>
                        <a:pt x="139" y="59"/>
                      </a:lnTo>
                      <a:lnTo>
                        <a:pt x="143" y="63"/>
                      </a:lnTo>
                      <a:lnTo>
                        <a:pt x="143" y="66"/>
                      </a:lnTo>
                      <a:lnTo>
                        <a:pt x="140" y="69"/>
                      </a:lnTo>
                      <a:lnTo>
                        <a:pt x="138" y="69"/>
                      </a:lnTo>
                      <a:lnTo>
                        <a:pt x="11" y="57"/>
                      </a:lnTo>
                      <a:lnTo>
                        <a:pt x="7" y="58"/>
                      </a:lnTo>
                      <a:lnTo>
                        <a:pt x="4" y="57"/>
                      </a:lnTo>
                      <a:lnTo>
                        <a:pt x="1" y="57"/>
                      </a:lnTo>
                      <a:lnTo>
                        <a:pt x="1" y="59"/>
                      </a:lnTo>
                      <a:lnTo>
                        <a:pt x="0" y="62"/>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7" name="Freeform 164"/>
                <p:cNvSpPr>
                  <a:spLocks noChangeAspect="1"/>
                </p:cNvSpPr>
                <p:nvPr/>
              </p:nvSpPr>
              <p:spPr bwMode="auto">
                <a:xfrm>
                  <a:off x="1327" y="1260"/>
                  <a:ext cx="142" cy="76"/>
                </a:xfrm>
                <a:custGeom>
                  <a:avLst/>
                  <a:gdLst/>
                  <a:ahLst/>
                  <a:cxnLst>
                    <a:cxn ang="0">
                      <a:pos x="0" y="0"/>
                    </a:cxn>
                    <a:cxn ang="0">
                      <a:pos x="0" y="4"/>
                    </a:cxn>
                    <a:cxn ang="0">
                      <a:pos x="3" y="7"/>
                    </a:cxn>
                    <a:cxn ang="0">
                      <a:pos x="6" y="8"/>
                    </a:cxn>
                    <a:cxn ang="0">
                      <a:pos x="11" y="11"/>
                    </a:cxn>
                    <a:cxn ang="0">
                      <a:pos x="132" y="61"/>
                    </a:cxn>
                    <a:cxn ang="0">
                      <a:pos x="137" y="64"/>
                    </a:cxn>
                    <a:cxn ang="0">
                      <a:pos x="137" y="65"/>
                    </a:cxn>
                    <a:cxn ang="0">
                      <a:pos x="140" y="68"/>
                    </a:cxn>
                    <a:cxn ang="0">
                      <a:pos x="141" y="71"/>
                    </a:cxn>
                    <a:cxn ang="0">
                      <a:pos x="139" y="74"/>
                    </a:cxn>
                    <a:cxn ang="0">
                      <a:pos x="136" y="75"/>
                    </a:cxn>
                    <a:cxn ang="0">
                      <a:pos x="11" y="62"/>
                    </a:cxn>
                    <a:cxn ang="0">
                      <a:pos x="8" y="62"/>
                    </a:cxn>
                    <a:cxn ang="0">
                      <a:pos x="6" y="62"/>
                    </a:cxn>
                    <a:cxn ang="0">
                      <a:pos x="4" y="62"/>
                    </a:cxn>
                    <a:cxn ang="0">
                      <a:pos x="2" y="63"/>
                    </a:cxn>
                    <a:cxn ang="0">
                      <a:pos x="2" y="66"/>
                    </a:cxn>
                  </a:cxnLst>
                  <a:rect l="0" t="0" r="r" b="b"/>
                  <a:pathLst>
                    <a:path w="142" h="76">
                      <a:moveTo>
                        <a:pt x="0" y="0"/>
                      </a:moveTo>
                      <a:lnTo>
                        <a:pt x="0" y="4"/>
                      </a:lnTo>
                      <a:lnTo>
                        <a:pt x="3" y="7"/>
                      </a:lnTo>
                      <a:lnTo>
                        <a:pt x="6" y="8"/>
                      </a:lnTo>
                      <a:lnTo>
                        <a:pt x="11" y="11"/>
                      </a:lnTo>
                      <a:lnTo>
                        <a:pt x="132" y="61"/>
                      </a:lnTo>
                      <a:lnTo>
                        <a:pt x="137" y="64"/>
                      </a:lnTo>
                      <a:lnTo>
                        <a:pt x="137" y="65"/>
                      </a:lnTo>
                      <a:lnTo>
                        <a:pt x="140" y="68"/>
                      </a:lnTo>
                      <a:lnTo>
                        <a:pt x="141" y="71"/>
                      </a:lnTo>
                      <a:lnTo>
                        <a:pt x="139" y="74"/>
                      </a:lnTo>
                      <a:lnTo>
                        <a:pt x="136" y="75"/>
                      </a:lnTo>
                      <a:lnTo>
                        <a:pt x="11" y="62"/>
                      </a:lnTo>
                      <a:lnTo>
                        <a:pt x="8" y="62"/>
                      </a:lnTo>
                      <a:lnTo>
                        <a:pt x="6" y="62"/>
                      </a:lnTo>
                      <a:lnTo>
                        <a:pt x="4" y="62"/>
                      </a:lnTo>
                      <a:lnTo>
                        <a:pt x="2" y="63"/>
                      </a:lnTo>
                      <a:lnTo>
                        <a:pt x="2" y="66"/>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8" name="Freeform 165"/>
                <p:cNvSpPr>
                  <a:spLocks noChangeAspect="1"/>
                </p:cNvSpPr>
                <p:nvPr/>
              </p:nvSpPr>
              <p:spPr bwMode="auto">
                <a:xfrm>
                  <a:off x="1326" y="1328"/>
                  <a:ext cx="142" cy="74"/>
                </a:xfrm>
                <a:custGeom>
                  <a:avLst/>
                  <a:gdLst/>
                  <a:ahLst/>
                  <a:cxnLst>
                    <a:cxn ang="0">
                      <a:pos x="0" y="0"/>
                    </a:cxn>
                    <a:cxn ang="0">
                      <a:pos x="2" y="2"/>
                    </a:cxn>
                    <a:cxn ang="0">
                      <a:pos x="4" y="4"/>
                    </a:cxn>
                    <a:cxn ang="0">
                      <a:pos x="4" y="5"/>
                    </a:cxn>
                    <a:cxn ang="0">
                      <a:pos x="10" y="8"/>
                    </a:cxn>
                    <a:cxn ang="0">
                      <a:pos x="129" y="57"/>
                    </a:cxn>
                    <a:cxn ang="0">
                      <a:pos x="136" y="59"/>
                    </a:cxn>
                    <a:cxn ang="0">
                      <a:pos x="138" y="62"/>
                    </a:cxn>
                    <a:cxn ang="0">
                      <a:pos x="139" y="66"/>
                    </a:cxn>
                    <a:cxn ang="0">
                      <a:pos x="141" y="68"/>
                    </a:cxn>
                    <a:cxn ang="0">
                      <a:pos x="140" y="70"/>
                    </a:cxn>
                    <a:cxn ang="0">
                      <a:pos x="136" y="73"/>
                    </a:cxn>
                    <a:cxn ang="0">
                      <a:pos x="12" y="59"/>
                    </a:cxn>
                    <a:cxn ang="0">
                      <a:pos x="8" y="59"/>
                    </a:cxn>
                    <a:cxn ang="0">
                      <a:pos x="4" y="59"/>
                    </a:cxn>
                    <a:cxn ang="0">
                      <a:pos x="3" y="59"/>
                    </a:cxn>
                    <a:cxn ang="0">
                      <a:pos x="3" y="61"/>
                    </a:cxn>
                    <a:cxn ang="0">
                      <a:pos x="2" y="64"/>
                    </a:cxn>
                  </a:cxnLst>
                  <a:rect l="0" t="0" r="r" b="b"/>
                  <a:pathLst>
                    <a:path w="142" h="74">
                      <a:moveTo>
                        <a:pt x="0" y="0"/>
                      </a:moveTo>
                      <a:lnTo>
                        <a:pt x="2" y="2"/>
                      </a:lnTo>
                      <a:lnTo>
                        <a:pt x="4" y="4"/>
                      </a:lnTo>
                      <a:lnTo>
                        <a:pt x="4" y="5"/>
                      </a:lnTo>
                      <a:lnTo>
                        <a:pt x="10" y="8"/>
                      </a:lnTo>
                      <a:lnTo>
                        <a:pt x="129" y="57"/>
                      </a:lnTo>
                      <a:lnTo>
                        <a:pt x="136" y="59"/>
                      </a:lnTo>
                      <a:lnTo>
                        <a:pt x="138" y="62"/>
                      </a:lnTo>
                      <a:lnTo>
                        <a:pt x="139" y="66"/>
                      </a:lnTo>
                      <a:lnTo>
                        <a:pt x="141" y="68"/>
                      </a:lnTo>
                      <a:lnTo>
                        <a:pt x="140" y="70"/>
                      </a:lnTo>
                      <a:lnTo>
                        <a:pt x="136" y="73"/>
                      </a:lnTo>
                      <a:lnTo>
                        <a:pt x="12" y="59"/>
                      </a:lnTo>
                      <a:lnTo>
                        <a:pt x="8" y="59"/>
                      </a:lnTo>
                      <a:lnTo>
                        <a:pt x="4" y="59"/>
                      </a:lnTo>
                      <a:lnTo>
                        <a:pt x="3" y="59"/>
                      </a:lnTo>
                      <a:lnTo>
                        <a:pt x="3" y="61"/>
                      </a:lnTo>
                      <a:lnTo>
                        <a:pt x="2" y="64"/>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9" name="Freeform 166"/>
                <p:cNvSpPr>
                  <a:spLocks noChangeAspect="1"/>
                </p:cNvSpPr>
                <p:nvPr/>
              </p:nvSpPr>
              <p:spPr bwMode="auto">
                <a:xfrm>
                  <a:off x="1326" y="1391"/>
                  <a:ext cx="142" cy="73"/>
                </a:xfrm>
                <a:custGeom>
                  <a:avLst/>
                  <a:gdLst/>
                  <a:ahLst/>
                  <a:cxnLst>
                    <a:cxn ang="0">
                      <a:pos x="0" y="0"/>
                    </a:cxn>
                    <a:cxn ang="0">
                      <a:pos x="0" y="3"/>
                    </a:cxn>
                    <a:cxn ang="0">
                      <a:pos x="1" y="7"/>
                    </a:cxn>
                    <a:cxn ang="0">
                      <a:pos x="5" y="9"/>
                    </a:cxn>
                    <a:cxn ang="0">
                      <a:pos x="11" y="10"/>
                    </a:cxn>
                    <a:cxn ang="0">
                      <a:pos x="129" y="59"/>
                    </a:cxn>
                    <a:cxn ang="0">
                      <a:pos x="137" y="61"/>
                    </a:cxn>
                    <a:cxn ang="0">
                      <a:pos x="138" y="63"/>
                    </a:cxn>
                    <a:cxn ang="0">
                      <a:pos x="141" y="67"/>
                    </a:cxn>
                    <a:cxn ang="0">
                      <a:pos x="141" y="69"/>
                    </a:cxn>
                    <a:cxn ang="0">
                      <a:pos x="140" y="72"/>
                    </a:cxn>
                    <a:cxn ang="0">
                      <a:pos x="135" y="72"/>
                    </a:cxn>
                    <a:cxn ang="0">
                      <a:pos x="73" y="65"/>
                    </a:cxn>
                  </a:cxnLst>
                  <a:rect l="0" t="0" r="r" b="b"/>
                  <a:pathLst>
                    <a:path w="142" h="73">
                      <a:moveTo>
                        <a:pt x="0" y="0"/>
                      </a:moveTo>
                      <a:lnTo>
                        <a:pt x="0" y="3"/>
                      </a:lnTo>
                      <a:lnTo>
                        <a:pt x="1" y="7"/>
                      </a:lnTo>
                      <a:lnTo>
                        <a:pt x="5" y="9"/>
                      </a:lnTo>
                      <a:lnTo>
                        <a:pt x="11" y="10"/>
                      </a:lnTo>
                      <a:lnTo>
                        <a:pt x="129" y="59"/>
                      </a:lnTo>
                      <a:lnTo>
                        <a:pt x="137" y="61"/>
                      </a:lnTo>
                      <a:lnTo>
                        <a:pt x="138" y="63"/>
                      </a:lnTo>
                      <a:lnTo>
                        <a:pt x="141" y="67"/>
                      </a:lnTo>
                      <a:lnTo>
                        <a:pt x="141" y="69"/>
                      </a:lnTo>
                      <a:lnTo>
                        <a:pt x="140" y="72"/>
                      </a:lnTo>
                      <a:lnTo>
                        <a:pt x="135" y="72"/>
                      </a:lnTo>
                      <a:lnTo>
                        <a:pt x="73" y="65"/>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grpSp>
          <p:sp>
            <p:nvSpPr>
              <p:cNvPr id="34" name="Line 168"/>
              <p:cNvSpPr>
                <a:spLocks noChangeShapeType="1"/>
              </p:cNvSpPr>
              <p:nvPr/>
            </p:nvSpPr>
            <p:spPr bwMode="auto">
              <a:xfrm flipV="1">
                <a:off x="1477963" y="1919288"/>
                <a:ext cx="304800" cy="609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35" name="Line 169"/>
              <p:cNvSpPr>
                <a:spLocks noChangeShapeType="1"/>
              </p:cNvSpPr>
              <p:nvPr/>
            </p:nvSpPr>
            <p:spPr bwMode="auto">
              <a:xfrm rot="18742695" flipV="1">
                <a:off x="2767013" y="1912938"/>
                <a:ext cx="303212" cy="614362"/>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36" name="Line 172"/>
              <p:cNvSpPr>
                <a:spLocks noChangeShapeType="1"/>
              </p:cNvSpPr>
              <p:nvPr/>
            </p:nvSpPr>
            <p:spPr bwMode="auto">
              <a:xfrm rot="12777622" flipV="1">
                <a:off x="3529013" y="2726816"/>
                <a:ext cx="685799" cy="228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37" name="Freeform 177"/>
              <p:cNvSpPr>
                <a:spLocks/>
              </p:cNvSpPr>
              <p:nvPr/>
            </p:nvSpPr>
            <p:spPr bwMode="auto">
              <a:xfrm>
                <a:off x="415925" y="1268413"/>
                <a:ext cx="1439863" cy="441325"/>
              </a:xfrm>
              <a:custGeom>
                <a:avLst/>
                <a:gdLst/>
                <a:ahLst/>
                <a:cxnLst>
                  <a:cxn ang="0">
                    <a:pos x="0" y="144"/>
                  </a:cxn>
                  <a:cxn ang="0">
                    <a:pos x="432" y="96"/>
                  </a:cxn>
                  <a:cxn ang="0">
                    <a:pos x="672" y="0"/>
                  </a:cxn>
                </a:cxnLst>
                <a:rect l="0" t="0" r="r" b="b"/>
                <a:pathLst>
                  <a:path w="672" h="144">
                    <a:moveTo>
                      <a:pt x="0" y="144"/>
                    </a:moveTo>
                    <a:lnTo>
                      <a:pt x="432" y="96"/>
                    </a:lnTo>
                    <a:lnTo>
                      <a:pt x="672" y="0"/>
                    </a:lnTo>
                  </a:path>
                </a:pathLst>
              </a:custGeom>
              <a:noFill/>
              <a:ln w="9525">
                <a:solidFill>
                  <a:schemeClr val="tx1"/>
                </a:solidFill>
                <a:round/>
                <a:headEnd type="none" w="med" len="med"/>
                <a:tailEnd type="triangle" w="med" len="med"/>
              </a:ln>
              <a:effectLst/>
            </p:spPr>
            <p:txBody>
              <a:bodyPr>
                <a:prstTxWarp prst="textNoShape">
                  <a:avLst/>
                </a:prstTxWarp>
              </a:bodyPr>
              <a:lstStyle/>
              <a:p>
                <a:endParaRPr lang="en-US"/>
              </a:p>
            </p:txBody>
          </p:sp>
          <p:sp>
            <p:nvSpPr>
              <p:cNvPr id="38" name="Text Box 179"/>
              <p:cNvSpPr txBox="1">
                <a:spLocks noChangeArrowheads="1"/>
              </p:cNvSpPr>
              <p:nvPr/>
            </p:nvSpPr>
            <p:spPr bwMode="auto">
              <a:xfrm>
                <a:off x="1379076" y="982320"/>
                <a:ext cx="381000" cy="396874"/>
              </a:xfrm>
              <a:prstGeom prst="rect">
                <a:avLst/>
              </a:prstGeom>
              <a:noFill/>
              <a:ln w="9525">
                <a:noFill/>
                <a:miter lim="800000"/>
                <a:headEnd/>
                <a:tailEnd/>
              </a:ln>
              <a:effectLst/>
            </p:spPr>
            <p:txBody>
              <a:bodyPr wrap="none">
                <a:prstTxWarp prst="textNoShape">
                  <a:avLst/>
                </a:prstTxWarp>
                <a:spAutoFit/>
              </a:bodyPr>
              <a:lstStyle/>
              <a:p>
                <a:r>
                  <a:rPr lang="en-US" sz="2000" dirty="0">
                    <a:latin typeface="Times New Roman" pitchFamily="-112" charset="0"/>
                  </a:rPr>
                  <a:t>e’</a:t>
                </a:r>
              </a:p>
            </p:txBody>
          </p:sp>
          <p:sp>
            <p:nvSpPr>
              <p:cNvPr id="39" name="Line 203"/>
              <p:cNvSpPr>
                <a:spLocks noChangeShapeType="1"/>
              </p:cNvSpPr>
              <p:nvPr/>
            </p:nvSpPr>
            <p:spPr bwMode="auto">
              <a:xfrm flipV="1">
                <a:off x="487363" y="2794000"/>
                <a:ext cx="685800" cy="228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40" name="Line 204"/>
              <p:cNvSpPr>
                <a:spLocks noChangeShapeType="1"/>
              </p:cNvSpPr>
              <p:nvPr/>
            </p:nvSpPr>
            <p:spPr bwMode="auto">
              <a:xfrm rot="12777622" flipV="1">
                <a:off x="3513138" y="2747238"/>
                <a:ext cx="685799" cy="228600"/>
              </a:xfrm>
              <a:prstGeom prst="line">
                <a:avLst/>
              </a:prstGeom>
              <a:noFill/>
              <a:ln w="9525">
                <a:solidFill>
                  <a:schemeClr val="tx1"/>
                </a:solidFill>
                <a:round/>
                <a:headEnd/>
                <a:tailEnd/>
              </a:ln>
              <a:effectLst/>
            </p:spPr>
            <p:txBody>
              <a:bodyPr>
                <a:prstTxWarp prst="textNoShape">
                  <a:avLst/>
                </a:prstTxWarp>
              </a:bodyPr>
              <a:lstStyle/>
              <a:p>
                <a:endParaRPr lang="en-US"/>
              </a:p>
            </p:txBody>
          </p:sp>
          <p:grpSp>
            <p:nvGrpSpPr>
              <p:cNvPr id="41" name="Group 344"/>
              <p:cNvGrpSpPr>
                <a:grpSpLocks/>
              </p:cNvGrpSpPr>
              <p:nvPr/>
            </p:nvGrpSpPr>
            <p:grpSpPr bwMode="auto">
              <a:xfrm>
                <a:off x="385763" y="1125541"/>
                <a:ext cx="3825887" cy="1957395"/>
                <a:chOff x="243" y="709"/>
                <a:chExt cx="2410" cy="1233"/>
              </a:xfrm>
            </p:grpSpPr>
            <p:sp>
              <p:nvSpPr>
                <p:cNvPr id="44" name="Line 176"/>
                <p:cNvSpPr>
                  <a:spLocks noChangeShapeType="1"/>
                </p:cNvSpPr>
                <p:nvPr/>
              </p:nvSpPr>
              <p:spPr bwMode="auto">
                <a:xfrm flipV="1">
                  <a:off x="1123" y="1207"/>
                  <a:ext cx="623" cy="2"/>
                </a:xfrm>
                <a:prstGeom prst="line">
                  <a:avLst/>
                </a:prstGeom>
                <a:noFill/>
                <a:ln w="9525">
                  <a:solidFill>
                    <a:schemeClr val="tx1"/>
                  </a:solidFill>
                  <a:round/>
                  <a:headEnd/>
                  <a:tailEnd/>
                </a:ln>
                <a:effectLst/>
              </p:spPr>
              <p:txBody>
                <a:bodyPr>
                  <a:prstTxWarp prst="textNoShape">
                    <a:avLst/>
                  </a:prstTxWarp>
                </a:bodyPr>
                <a:lstStyle/>
                <a:p>
                  <a:endParaRPr lang="en-US"/>
                </a:p>
              </p:txBody>
            </p:sp>
            <p:grpSp>
              <p:nvGrpSpPr>
                <p:cNvPr id="45" name="Group 184"/>
                <p:cNvGrpSpPr>
                  <a:grpSpLocks/>
                </p:cNvGrpSpPr>
                <p:nvPr/>
              </p:nvGrpSpPr>
              <p:grpSpPr bwMode="auto">
                <a:xfrm>
                  <a:off x="243" y="757"/>
                  <a:ext cx="2410" cy="1185"/>
                  <a:chOff x="100" y="699"/>
                  <a:chExt cx="2410" cy="1185"/>
                </a:xfrm>
              </p:grpSpPr>
              <p:sp>
                <p:nvSpPr>
                  <p:cNvPr id="55" name="Text Box 185"/>
                  <p:cNvSpPr txBox="1">
                    <a:spLocks noChangeArrowheads="1"/>
                  </p:cNvSpPr>
                  <p:nvPr/>
                </p:nvSpPr>
                <p:spPr bwMode="auto">
                  <a:xfrm>
                    <a:off x="476" y="961"/>
                    <a:ext cx="388" cy="245"/>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b="1" dirty="0">
                        <a:latin typeface="Times New Roman" pitchFamily="-112" charset="0"/>
                      </a:rPr>
                      <a:t>(Q</a:t>
                    </a:r>
                    <a:r>
                      <a:rPr lang="en-US" sz="1200" b="1" baseline="30000" dirty="0">
                        <a:latin typeface="Times New Roman" pitchFamily="-112" charset="0"/>
                      </a:rPr>
                      <a:t>2</a:t>
                    </a:r>
                    <a:r>
                      <a:rPr lang="en-US" sz="1200" b="1" dirty="0">
                        <a:latin typeface="Times New Roman" pitchFamily="-112" charset="0"/>
                      </a:rPr>
                      <a:t>)</a:t>
                    </a:r>
                  </a:p>
                </p:txBody>
              </p:sp>
              <p:sp>
                <p:nvSpPr>
                  <p:cNvPr id="56" name="Text Box 186"/>
                  <p:cNvSpPr txBox="1">
                    <a:spLocks noChangeArrowheads="1"/>
                  </p:cNvSpPr>
                  <p:nvPr/>
                </p:nvSpPr>
                <p:spPr bwMode="auto">
                  <a:xfrm>
                    <a:off x="100" y="699"/>
                    <a:ext cx="187" cy="250"/>
                  </a:xfrm>
                  <a:prstGeom prst="rect">
                    <a:avLst/>
                  </a:prstGeom>
                  <a:noFill/>
                  <a:ln w="9525">
                    <a:noFill/>
                    <a:miter lim="800000"/>
                    <a:headEnd/>
                    <a:tailEnd/>
                  </a:ln>
                  <a:effectLst/>
                </p:spPr>
                <p:txBody>
                  <a:bodyPr wrap="none">
                    <a:prstTxWarp prst="textNoShape">
                      <a:avLst/>
                    </a:prstTxWarp>
                    <a:spAutoFit/>
                  </a:bodyPr>
                  <a:lstStyle/>
                  <a:p>
                    <a:r>
                      <a:rPr lang="en-US" sz="2000" dirty="0">
                        <a:latin typeface="Times New Roman" pitchFamily="-112" charset="0"/>
                      </a:rPr>
                      <a:t>e</a:t>
                    </a:r>
                  </a:p>
                </p:txBody>
              </p:sp>
              <p:sp>
                <p:nvSpPr>
                  <p:cNvPr id="57" name="Text Box 187"/>
                  <p:cNvSpPr txBox="1">
                    <a:spLocks noChangeArrowheads="1"/>
                  </p:cNvSpPr>
                  <p:nvPr/>
                </p:nvSpPr>
                <p:spPr bwMode="auto">
                  <a:xfrm>
                    <a:off x="838" y="809"/>
                    <a:ext cx="322" cy="272"/>
                  </a:xfrm>
                  <a:prstGeom prst="rect">
                    <a:avLst/>
                  </a:prstGeom>
                  <a:noFill/>
                  <a:ln w="9525">
                    <a:noFill/>
                    <a:miter lim="800000"/>
                    <a:headEnd/>
                    <a:tailEnd/>
                  </a:ln>
                  <a:effectLst/>
                </p:spPr>
                <p:txBody>
                  <a:bodyPr wrap="none">
                    <a:prstTxWarp prst="textNoShape">
                      <a:avLst/>
                    </a:prstTxWarp>
                    <a:spAutoFit/>
                  </a:bodyPr>
                  <a:lstStyle/>
                  <a:p>
                    <a:r>
                      <a:rPr lang="en-US" sz="1400" b="1" dirty="0" err="1">
                        <a:latin typeface="Symbol" pitchFamily="-112" charset="2"/>
                      </a:rPr>
                      <a:t>g</a:t>
                    </a:r>
                    <a:r>
                      <a:rPr lang="en-US" sz="1400" b="1" baseline="-25000" dirty="0" err="1">
                        <a:latin typeface="Times New Roman" pitchFamily="-112" charset="0"/>
                      </a:rPr>
                      <a:t>L</a:t>
                    </a:r>
                    <a:r>
                      <a:rPr lang="en-US" sz="1400" b="1" dirty="0">
                        <a:latin typeface="Times New Roman" pitchFamily="-112" charset="0"/>
                      </a:rPr>
                      <a:t>*</a:t>
                    </a:r>
                  </a:p>
                </p:txBody>
              </p:sp>
              <p:grpSp>
                <p:nvGrpSpPr>
                  <p:cNvPr id="58" name="Group 188"/>
                  <p:cNvGrpSpPr>
                    <a:grpSpLocks/>
                  </p:cNvGrpSpPr>
                  <p:nvPr/>
                </p:nvGrpSpPr>
                <p:grpSpPr bwMode="auto">
                  <a:xfrm>
                    <a:off x="159" y="1253"/>
                    <a:ext cx="2351" cy="631"/>
                    <a:chOff x="159" y="1253"/>
                    <a:chExt cx="2351" cy="631"/>
                  </a:xfrm>
                </p:grpSpPr>
                <p:sp>
                  <p:nvSpPr>
                    <p:cNvPr id="59" name="Text Box 189"/>
                    <p:cNvSpPr txBox="1">
                      <a:spLocks noChangeArrowheads="1"/>
                    </p:cNvSpPr>
                    <p:nvPr/>
                  </p:nvSpPr>
                  <p:spPr bwMode="auto">
                    <a:xfrm>
                      <a:off x="476" y="1253"/>
                      <a:ext cx="388" cy="21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600" b="1" dirty="0" err="1">
                          <a:latin typeface="Times New Roman" pitchFamily="-112" charset="0"/>
                        </a:rPr>
                        <a:t>x+ξ</a:t>
                      </a:r>
                      <a:r>
                        <a:rPr lang="en-US" sz="1600" b="1" dirty="0">
                          <a:latin typeface="Times New Roman" pitchFamily="-112" charset="0"/>
                        </a:rPr>
                        <a:t> </a:t>
                      </a:r>
                    </a:p>
                  </p:txBody>
                </p:sp>
                <p:sp>
                  <p:nvSpPr>
                    <p:cNvPr id="60" name="Text Box 190"/>
                    <p:cNvSpPr txBox="1">
                      <a:spLocks noChangeArrowheads="1"/>
                    </p:cNvSpPr>
                    <p:nvPr/>
                  </p:nvSpPr>
                  <p:spPr bwMode="auto">
                    <a:xfrm>
                      <a:off x="1598" y="1260"/>
                      <a:ext cx="476" cy="21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600" b="1">
                          <a:latin typeface="Times New Roman" pitchFamily="-112" charset="0"/>
                        </a:rPr>
                        <a:t>x-ξ </a:t>
                      </a:r>
                    </a:p>
                  </p:txBody>
                </p:sp>
                <p:sp>
                  <p:nvSpPr>
                    <p:cNvPr id="61" name="Line 191"/>
                    <p:cNvSpPr>
                      <a:spLocks noChangeShapeType="1"/>
                    </p:cNvSpPr>
                    <p:nvPr/>
                  </p:nvSpPr>
                  <p:spPr bwMode="auto">
                    <a:xfrm rot="12777622" flipV="1">
                      <a:off x="2078" y="1692"/>
                      <a:ext cx="432" cy="144"/>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62" name="Line 192"/>
                    <p:cNvSpPr>
                      <a:spLocks noChangeShapeType="1"/>
                    </p:cNvSpPr>
                    <p:nvPr/>
                  </p:nvSpPr>
                  <p:spPr bwMode="auto">
                    <a:xfrm>
                      <a:off x="431" y="1298"/>
                      <a:ext cx="1723" cy="0"/>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grpSp>
                  <p:nvGrpSpPr>
                    <p:cNvPr id="63" name="Group 193"/>
                    <p:cNvGrpSpPr>
                      <a:grpSpLocks/>
                    </p:cNvGrpSpPr>
                    <p:nvPr/>
                  </p:nvGrpSpPr>
                  <p:grpSpPr bwMode="auto">
                    <a:xfrm>
                      <a:off x="159" y="1417"/>
                      <a:ext cx="1927" cy="467"/>
                      <a:chOff x="159" y="1417"/>
                      <a:chExt cx="1927" cy="467"/>
                    </a:xfrm>
                  </p:grpSpPr>
                  <p:grpSp>
                    <p:nvGrpSpPr>
                      <p:cNvPr id="64" name="Group 194"/>
                      <p:cNvGrpSpPr>
                        <a:grpSpLocks/>
                      </p:cNvGrpSpPr>
                      <p:nvPr/>
                    </p:nvGrpSpPr>
                    <p:grpSpPr bwMode="auto">
                      <a:xfrm>
                        <a:off x="159" y="1424"/>
                        <a:ext cx="1927" cy="460"/>
                        <a:chOff x="241" y="670"/>
                        <a:chExt cx="1927" cy="460"/>
                      </a:xfrm>
                    </p:grpSpPr>
                    <p:grpSp>
                      <p:nvGrpSpPr>
                        <p:cNvPr id="66" name="Group 195"/>
                        <p:cNvGrpSpPr>
                          <a:grpSpLocks/>
                        </p:cNvGrpSpPr>
                        <p:nvPr/>
                      </p:nvGrpSpPr>
                      <p:grpSpPr bwMode="auto">
                        <a:xfrm>
                          <a:off x="241" y="670"/>
                          <a:ext cx="1927" cy="460"/>
                          <a:chOff x="241" y="670"/>
                          <a:chExt cx="1927" cy="460"/>
                        </a:xfrm>
                      </p:grpSpPr>
                      <p:grpSp>
                        <p:nvGrpSpPr>
                          <p:cNvPr id="68" name="Group 196"/>
                          <p:cNvGrpSpPr>
                            <a:grpSpLocks/>
                          </p:cNvGrpSpPr>
                          <p:nvPr/>
                        </p:nvGrpSpPr>
                        <p:grpSpPr bwMode="auto">
                          <a:xfrm>
                            <a:off x="632" y="670"/>
                            <a:ext cx="1536" cy="460"/>
                            <a:chOff x="632" y="670"/>
                            <a:chExt cx="1536" cy="460"/>
                          </a:xfrm>
                        </p:grpSpPr>
                        <p:sp>
                          <p:nvSpPr>
                            <p:cNvPr id="70" name="Oval 197"/>
                            <p:cNvSpPr>
                              <a:spLocks noChangeArrowheads="1"/>
                            </p:cNvSpPr>
                            <p:nvPr/>
                          </p:nvSpPr>
                          <p:spPr bwMode="auto">
                            <a:xfrm>
                              <a:off x="672" y="746"/>
                              <a:ext cx="1492" cy="384"/>
                            </a:xfrm>
                            <a:prstGeom prst="ellipse">
                              <a:avLst/>
                            </a:prstGeom>
                            <a:gradFill rotWithShape="0">
                              <a:gsLst>
                                <a:gs pos="0">
                                  <a:srgbClr val="FF0000"/>
                                </a:gs>
                                <a:gs pos="100000">
                                  <a:srgbClr val="FF0000">
                                    <a:gamma/>
                                    <a:shade val="46275"/>
                                    <a:invGamma/>
                                  </a:srgbClr>
                                </a:gs>
                              </a:gsLst>
                              <a:path path="shape">
                                <a:fillToRect l="50000" t="50000" r="50000" b="50000"/>
                              </a:path>
                            </a:gradFill>
                            <a:ln w="9525">
                              <a:solidFill>
                                <a:srgbClr val="FF0000"/>
                              </a:solidFill>
                              <a:round/>
                              <a:headEnd/>
                              <a:tailEnd/>
                            </a:ln>
                            <a:effectLst/>
                          </p:spPr>
                          <p:txBody>
                            <a:bodyPr wrap="none" anchor="ctr">
                              <a:prstTxWarp prst="textNoShape">
                                <a:avLst/>
                              </a:prstTxWarp>
                            </a:bodyPr>
                            <a:lstStyle/>
                            <a:p>
                              <a:endParaRPr lang="en-US"/>
                            </a:p>
                          </p:txBody>
                        </p:sp>
                        <p:sp>
                          <p:nvSpPr>
                            <p:cNvPr id="71" name="Text Box 198"/>
                            <p:cNvSpPr txBox="1">
                              <a:spLocks noChangeArrowheads="1"/>
                            </p:cNvSpPr>
                            <p:nvPr/>
                          </p:nvSpPr>
                          <p:spPr bwMode="auto">
                            <a:xfrm>
                              <a:off x="632" y="805"/>
                              <a:ext cx="1536" cy="245"/>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b="1" dirty="0">
                                  <a:solidFill>
                                    <a:schemeClr val="bg1"/>
                                  </a:solidFill>
                                  <a:latin typeface="Bookman Old Style" pitchFamily="-112" charset="0"/>
                                </a:rPr>
                                <a:t>H, H, E, E (</a:t>
                              </a:r>
                              <a:r>
                                <a:rPr lang="en-US" sz="1200" b="1" dirty="0" err="1">
                                  <a:solidFill>
                                    <a:schemeClr val="bg1"/>
                                  </a:solidFill>
                                  <a:latin typeface="Bookman Old Style" pitchFamily="-112" charset="0"/>
                                </a:rPr>
                                <a:t>x,ξ,t</a:t>
                              </a:r>
                              <a:r>
                                <a:rPr lang="en-US" sz="1200" b="1" dirty="0">
                                  <a:solidFill>
                                    <a:schemeClr val="bg1"/>
                                  </a:solidFill>
                                  <a:latin typeface="Bookman Old Style" pitchFamily="-112" charset="0"/>
                                </a:rPr>
                                <a:t>)</a:t>
                              </a:r>
                            </a:p>
                          </p:txBody>
                        </p:sp>
                        <p:sp>
                          <p:nvSpPr>
                            <p:cNvPr id="72" name="Text Box 199"/>
                            <p:cNvSpPr txBox="1">
                              <a:spLocks noChangeArrowheads="1"/>
                            </p:cNvSpPr>
                            <p:nvPr/>
                          </p:nvSpPr>
                          <p:spPr bwMode="auto">
                            <a:xfrm>
                              <a:off x="1320" y="670"/>
                              <a:ext cx="192" cy="231"/>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b="1" dirty="0">
                                  <a:solidFill>
                                    <a:schemeClr val="bg1"/>
                                  </a:solidFill>
                                  <a:latin typeface="Times New Roman" pitchFamily="-112" charset="0"/>
                                </a:rPr>
                                <a:t>~</a:t>
                              </a:r>
                            </a:p>
                          </p:txBody>
                        </p:sp>
                      </p:grpSp>
                      <p:sp>
                        <p:nvSpPr>
                          <p:cNvPr id="69" name="Line 200"/>
                          <p:cNvSpPr>
                            <a:spLocks noChangeShapeType="1"/>
                          </p:cNvSpPr>
                          <p:nvPr/>
                        </p:nvSpPr>
                        <p:spPr bwMode="auto">
                          <a:xfrm flipV="1">
                            <a:off x="241" y="936"/>
                            <a:ext cx="432" cy="144"/>
                          </a:xfrm>
                          <a:prstGeom prst="line">
                            <a:avLst/>
                          </a:prstGeom>
                          <a:noFill/>
                          <a:ln w="9525">
                            <a:solidFill>
                              <a:schemeClr val="tx1"/>
                            </a:solidFill>
                            <a:round/>
                            <a:headEnd/>
                            <a:tailEnd/>
                          </a:ln>
                          <a:effectLst/>
                        </p:spPr>
                        <p:txBody>
                          <a:bodyPr>
                            <a:prstTxWarp prst="textNoShape">
                              <a:avLst/>
                            </a:prstTxWarp>
                          </a:bodyPr>
                          <a:lstStyle/>
                          <a:p>
                            <a:endParaRPr lang="en-US"/>
                          </a:p>
                        </p:txBody>
                      </p:sp>
                    </p:grpSp>
                    <p:sp>
                      <p:nvSpPr>
                        <p:cNvPr id="67" name="Line 201"/>
                        <p:cNvSpPr>
                          <a:spLocks noChangeShapeType="1"/>
                        </p:cNvSpPr>
                        <p:nvPr/>
                      </p:nvSpPr>
                      <p:spPr bwMode="auto">
                        <a:xfrm flipV="1">
                          <a:off x="245" y="968"/>
                          <a:ext cx="432" cy="144"/>
                        </a:xfrm>
                        <a:prstGeom prst="line">
                          <a:avLst/>
                        </a:prstGeom>
                        <a:noFill/>
                        <a:ln w="9525">
                          <a:solidFill>
                            <a:schemeClr val="tx1"/>
                          </a:solidFill>
                          <a:round/>
                          <a:headEnd/>
                          <a:tailEnd/>
                        </a:ln>
                        <a:effectLst/>
                      </p:spPr>
                      <p:txBody>
                        <a:bodyPr>
                          <a:prstTxWarp prst="textNoShape">
                            <a:avLst/>
                          </a:prstTxWarp>
                        </a:bodyPr>
                        <a:lstStyle/>
                        <a:p>
                          <a:endParaRPr lang="en-US"/>
                        </a:p>
                      </p:txBody>
                    </p:sp>
                  </p:grpSp>
                  <p:sp>
                    <p:nvSpPr>
                      <p:cNvPr id="65" name="Text Box 202"/>
                      <p:cNvSpPr txBox="1">
                        <a:spLocks noChangeArrowheads="1"/>
                      </p:cNvSpPr>
                      <p:nvPr/>
                    </p:nvSpPr>
                    <p:spPr bwMode="auto">
                      <a:xfrm>
                        <a:off x="910" y="1417"/>
                        <a:ext cx="191" cy="231"/>
                      </a:xfrm>
                      <a:prstGeom prst="rect">
                        <a:avLst/>
                      </a:prstGeom>
                      <a:noFill/>
                      <a:ln w="9525">
                        <a:noFill/>
                        <a:miter lim="800000"/>
                        <a:headEnd/>
                        <a:tailEnd/>
                      </a:ln>
                      <a:effectLst/>
                    </p:spPr>
                    <p:txBody>
                      <a:bodyPr wrap="none">
                        <a:prstTxWarp prst="textNoShape">
                          <a:avLst/>
                        </a:prstTxWarp>
                        <a:spAutoFit/>
                      </a:bodyPr>
                      <a:lstStyle/>
                      <a:p>
                        <a:r>
                          <a:rPr lang="en-US" b="1" dirty="0">
                            <a:solidFill>
                              <a:schemeClr val="bg1"/>
                            </a:solidFill>
                            <a:latin typeface="Times New Roman" pitchFamily="-112" charset="0"/>
                            <a:ea typeface="Times New Roman" pitchFamily="-112" charset="0"/>
                            <a:cs typeface="Times New Roman" pitchFamily="-112" charset="0"/>
                          </a:rPr>
                          <a:t>~</a:t>
                        </a:r>
                      </a:p>
                    </p:txBody>
                  </p:sp>
                </p:grpSp>
              </p:grpSp>
            </p:grpSp>
            <p:grpSp>
              <p:nvGrpSpPr>
                <p:cNvPr id="46" name="Group 205"/>
                <p:cNvGrpSpPr>
                  <a:grpSpLocks noChangeAspect="1"/>
                </p:cNvGrpSpPr>
                <p:nvPr/>
              </p:nvGrpSpPr>
              <p:grpSpPr bwMode="auto">
                <a:xfrm rot="2775006">
                  <a:off x="1826" y="897"/>
                  <a:ext cx="81" cy="345"/>
                  <a:chOff x="1324" y="1002"/>
                  <a:chExt cx="146" cy="462"/>
                </a:xfrm>
              </p:grpSpPr>
              <p:sp>
                <p:nvSpPr>
                  <p:cNvPr id="48" name="Freeform 206"/>
                  <p:cNvSpPr>
                    <a:spLocks noChangeAspect="1"/>
                  </p:cNvSpPr>
                  <p:nvPr/>
                </p:nvSpPr>
                <p:spPr bwMode="auto">
                  <a:xfrm>
                    <a:off x="1326" y="1002"/>
                    <a:ext cx="143" cy="75"/>
                  </a:xfrm>
                  <a:custGeom>
                    <a:avLst/>
                    <a:gdLst/>
                    <a:ahLst/>
                    <a:cxnLst>
                      <a:cxn ang="0">
                        <a:pos x="0" y="0"/>
                      </a:cxn>
                      <a:cxn ang="0">
                        <a:pos x="0" y="4"/>
                      </a:cxn>
                      <a:cxn ang="0">
                        <a:pos x="4" y="7"/>
                      </a:cxn>
                      <a:cxn ang="0">
                        <a:pos x="8" y="9"/>
                      </a:cxn>
                      <a:cxn ang="0">
                        <a:pos x="12" y="11"/>
                      </a:cxn>
                      <a:cxn ang="0">
                        <a:pos x="129" y="58"/>
                      </a:cxn>
                      <a:cxn ang="0">
                        <a:pos x="135" y="60"/>
                      </a:cxn>
                      <a:cxn ang="0">
                        <a:pos x="139" y="63"/>
                      </a:cxn>
                      <a:cxn ang="0">
                        <a:pos x="142" y="65"/>
                      </a:cxn>
                      <a:cxn ang="0">
                        <a:pos x="141" y="69"/>
                      </a:cxn>
                      <a:cxn ang="0">
                        <a:pos x="141" y="71"/>
                      </a:cxn>
                      <a:cxn ang="0">
                        <a:pos x="138" y="74"/>
                      </a:cxn>
                      <a:cxn ang="0">
                        <a:pos x="11" y="60"/>
                      </a:cxn>
                      <a:cxn ang="0">
                        <a:pos x="10" y="61"/>
                      </a:cxn>
                      <a:cxn ang="0">
                        <a:pos x="4" y="59"/>
                      </a:cxn>
                      <a:cxn ang="0">
                        <a:pos x="4" y="60"/>
                      </a:cxn>
                      <a:cxn ang="0">
                        <a:pos x="2" y="62"/>
                      </a:cxn>
                      <a:cxn ang="0">
                        <a:pos x="0" y="65"/>
                      </a:cxn>
                    </a:cxnLst>
                    <a:rect l="0" t="0" r="r" b="b"/>
                    <a:pathLst>
                      <a:path w="143" h="75">
                        <a:moveTo>
                          <a:pt x="0" y="0"/>
                        </a:moveTo>
                        <a:lnTo>
                          <a:pt x="0" y="4"/>
                        </a:lnTo>
                        <a:lnTo>
                          <a:pt x="4" y="7"/>
                        </a:lnTo>
                        <a:lnTo>
                          <a:pt x="8" y="9"/>
                        </a:lnTo>
                        <a:lnTo>
                          <a:pt x="12" y="11"/>
                        </a:lnTo>
                        <a:lnTo>
                          <a:pt x="129" y="58"/>
                        </a:lnTo>
                        <a:lnTo>
                          <a:pt x="135" y="60"/>
                        </a:lnTo>
                        <a:lnTo>
                          <a:pt x="139" y="63"/>
                        </a:lnTo>
                        <a:lnTo>
                          <a:pt x="142" y="65"/>
                        </a:lnTo>
                        <a:lnTo>
                          <a:pt x="141" y="69"/>
                        </a:lnTo>
                        <a:lnTo>
                          <a:pt x="141" y="71"/>
                        </a:lnTo>
                        <a:lnTo>
                          <a:pt x="138" y="74"/>
                        </a:lnTo>
                        <a:lnTo>
                          <a:pt x="11" y="60"/>
                        </a:lnTo>
                        <a:lnTo>
                          <a:pt x="10" y="61"/>
                        </a:lnTo>
                        <a:lnTo>
                          <a:pt x="4" y="59"/>
                        </a:lnTo>
                        <a:lnTo>
                          <a:pt x="4" y="60"/>
                        </a:lnTo>
                        <a:lnTo>
                          <a:pt x="2" y="62"/>
                        </a:lnTo>
                        <a:lnTo>
                          <a:pt x="0" y="65"/>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49" name="Freeform 207"/>
                  <p:cNvSpPr>
                    <a:spLocks noChangeAspect="1"/>
                  </p:cNvSpPr>
                  <p:nvPr/>
                </p:nvSpPr>
                <p:spPr bwMode="auto">
                  <a:xfrm>
                    <a:off x="1324" y="1069"/>
                    <a:ext cx="143" cy="72"/>
                  </a:xfrm>
                  <a:custGeom>
                    <a:avLst/>
                    <a:gdLst/>
                    <a:ahLst/>
                    <a:cxnLst>
                      <a:cxn ang="0">
                        <a:pos x="0" y="0"/>
                      </a:cxn>
                      <a:cxn ang="0">
                        <a:pos x="1" y="2"/>
                      </a:cxn>
                      <a:cxn ang="0">
                        <a:pos x="4" y="4"/>
                      </a:cxn>
                      <a:cxn ang="0">
                        <a:pos x="6" y="6"/>
                      </a:cxn>
                      <a:cxn ang="0">
                        <a:pos x="10" y="7"/>
                      </a:cxn>
                      <a:cxn ang="0">
                        <a:pos x="133" y="57"/>
                      </a:cxn>
                      <a:cxn ang="0">
                        <a:pos x="137" y="61"/>
                      </a:cxn>
                      <a:cxn ang="0">
                        <a:pos x="140" y="61"/>
                      </a:cxn>
                      <a:cxn ang="0">
                        <a:pos x="141" y="65"/>
                      </a:cxn>
                      <a:cxn ang="0">
                        <a:pos x="141" y="66"/>
                      </a:cxn>
                      <a:cxn ang="0">
                        <a:pos x="142" y="71"/>
                      </a:cxn>
                      <a:cxn ang="0">
                        <a:pos x="137" y="71"/>
                      </a:cxn>
                      <a:cxn ang="0">
                        <a:pos x="12" y="59"/>
                      </a:cxn>
                      <a:cxn ang="0">
                        <a:pos x="7" y="59"/>
                      </a:cxn>
                      <a:cxn ang="0">
                        <a:pos x="6" y="59"/>
                      </a:cxn>
                      <a:cxn ang="0">
                        <a:pos x="4" y="59"/>
                      </a:cxn>
                      <a:cxn ang="0">
                        <a:pos x="1" y="59"/>
                      </a:cxn>
                      <a:cxn ang="0">
                        <a:pos x="0" y="61"/>
                      </a:cxn>
                    </a:cxnLst>
                    <a:rect l="0" t="0" r="r" b="b"/>
                    <a:pathLst>
                      <a:path w="143" h="72">
                        <a:moveTo>
                          <a:pt x="0" y="0"/>
                        </a:moveTo>
                        <a:lnTo>
                          <a:pt x="1" y="2"/>
                        </a:lnTo>
                        <a:lnTo>
                          <a:pt x="4" y="4"/>
                        </a:lnTo>
                        <a:lnTo>
                          <a:pt x="6" y="6"/>
                        </a:lnTo>
                        <a:lnTo>
                          <a:pt x="10" y="7"/>
                        </a:lnTo>
                        <a:lnTo>
                          <a:pt x="133" y="57"/>
                        </a:lnTo>
                        <a:lnTo>
                          <a:pt x="137" y="61"/>
                        </a:lnTo>
                        <a:lnTo>
                          <a:pt x="140" y="61"/>
                        </a:lnTo>
                        <a:lnTo>
                          <a:pt x="141" y="65"/>
                        </a:lnTo>
                        <a:lnTo>
                          <a:pt x="141" y="66"/>
                        </a:lnTo>
                        <a:lnTo>
                          <a:pt x="142" y="71"/>
                        </a:lnTo>
                        <a:lnTo>
                          <a:pt x="137" y="71"/>
                        </a:lnTo>
                        <a:lnTo>
                          <a:pt x="12" y="59"/>
                        </a:lnTo>
                        <a:lnTo>
                          <a:pt x="7" y="59"/>
                        </a:lnTo>
                        <a:lnTo>
                          <a:pt x="6" y="59"/>
                        </a:lnTo>
                        <a:lnTo>
                          <a:pt x="4" y="59"/>
                        </a:lnTo>
                        <a:lnTo>
                          <a:pt x="1" y="59"/>
                        </a:lnTo>
                        <a:lnTo>
                          <a:pt x="0" y="61"/>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50" name="Freeform 208"/>
                  <p:cNvSpPr>
                    <a:spLocks noChangeAspect="1"/>
                  </p:cNvSpPr>
                  <p:nvPr/>
                </p:nvSpPr>
                <p:spPr bwMode="auto">
                  <a:xfrm>
                    <a:off x="1326" y="1131"/>
                    <a:ext cx="144" cy="76"/>
                  </a:xfrm>
                  <a:custGeom>
                    <a:avLst/>
                    <a:gdLst/>
                    <a:ahLst/>
                    <a:cxnLst>
                      <a:cxn ang="0">
                        <a:pos x="0" y="0"/>
                      </a:cxn>
                      <a:cxn ang="0">
                        <a:pos x="0" y="3"/>
                      </a:cxn>
                      <a:cxn ang="0">
                        <a:pos x="2" y="7"/>
                      </a:cxn>
                      <a:cxn ang="0">
                        <a:pos x="7" y="9"/>
                      </a:cxn>
                      <a:cxn ang="0">
                        <a:pos x="10" y="11"/>
                      </a:cxn>
                      <a:cxn ang="0">
                        <a:pos x="133" y="59"/>
                      </a:cxn>
                      <a:cxn ang="0">
                        <a:pos x="136" y="63"/>
                      </a:cxn>
                      <a:cxn ang="0">
                        <a:pos x="139" y="65"/>
                      </a:cxn>
                      <a:cxn ang="0">
                        <a:pos x="143" y="67"/>
                      </a:cxn>
                      <a:cxn ang="0">
                        <a:pos x="143" y="71"/>
                      </a:cxn>
                      <a:cxn ang="0">
                        <a:pos x="141" y="74"/>
                      </a:cxn>
                      <a:cxn ang="0">
                        <a:pos x="138" y="75"/>
                      </a:cxn>
                      <a:cxn ang="0">
                        <a:pos x="9" y="63"/>
                      </a:cxn>
                      <a:cxn ang="0">
                        <a:pos x="6" y="62"/>
                      </a:cxn>
                      <a:cxn ang="0">
                        <a:pos x="6" y="63"/>
                      </a:cxn>
                      <a:cxn ang="0">
                        <a:pos x="3" y="62"/>
                      </a:cxn>
                      <a:cxn ang="0">
                        <a:pos x="0" y="64"/>
                      </a:cxn>
                      <a:cxn ang="0">
                        <a:pos x="0" y="66"/>
                      </a:cxn>
                    </a:cxnLst>
                    <a:rect l="0" t="0" r="r" b="b"/>
                    <a:pathLst>
                      <a:path w="144" h="76">
                        <a:moveTo>
                          <a:pt x="0" y="0"/>
                        </a:moveTo>
                        <a:lnTo>
                          <a:pt x="0" y="3"/>
                        </a:lnTo>
                        <a:lnTo>
                          <a:pt x="2" y="7"/>
                        </a:lnTo>
                        <a:lnTo>
                          <a:pt x="7" y="9"/>
                        </a:lnTo>
                        <a:lnTo>
                          <a:pt x="10" y="11"/>
                        </a:lnTo>
                        <a:lnTo>
                          <a:pt x="133" y="59"/>
                        </a:lnTo>
                        <a:lnTo>
                          <a:pt x="136" y="63"/>
                        </a:lnTo>
                        <a:lnTo>
                          <a:pt x="139" y="65"/>
                        </a:lnTo>
                        <a:lnTo>
                          <a:pt x="143" y="67"/>
                        </a:lnTo>
                        <a:lnTo>
                          <a:pt x="143" y="71"/>
                        </a:lnTo>
                        <a:lnTo>
                          <a:pt x="141" y="74"/>
                        </a:lnTo>
                        <a:lnTo>
                          <a:pt x="138" y="75"/>
                        </a:lnTo>
                        <a:lnTo>
                          <a:pt x="9" y="63"/>
                        </a:lnTo>
                        <a:lnTo>
                          <a:pt x="6" y="62"/>
                        </a:lnTo>
                        <a:lnTo>
                          <a:pt x="6" y="63"/>
                        </a:lnTo>
                        <a:lnTo>
                          <a:pt x="3" y="62"/>
                        </a:lnTo>
                        <a:lnTo>
                          <a:pt x="0" y="64"/>
                        </a:lnTo>
                        <a:lnTo>
                          <a:pt x="0" y="66"/>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51" name="Freeform 209"/>
                  <p:cNvSpPr>
                    <a:spLocks noChangeAspect="1"/>
                  </p:cNvSpPr>
                  <p:nvPr/>
                </p:nvSpPr>
                <p:spPr bwMode="auto">
                  <a:xfrm>
                    <a:off x="1325" y="1202"/>
                    <a:ext cx="144" cy="70"/>
                  </a:xfrm>
                  <a:custGeom>
                    <a:avLst/>
                    <a:gdLst/>
                    <a:ahLst/>
                    <a:cxnLst>
                      <a:cxn ang="0">
                        <a:pos x="0" y="0"/>
                      </a:cxn>
                      <a:cxn ang="0">
                        <a:pos x="0" y="0"/>
                      </a:cxn>
                      <a:cxn ang="0">
                        <a:pos x="4" y="4"/>
                      </a:cxn>
                      <a:cxn ang="0">
                        <a:pos x="6" y="6"/>
                      </a:cxn>
                      <a:cxn ang="0">
                        <a:pos x="11" y="7"/>
                      </a:cxn>
                      <a:cxn ang="0">
                        <a:pos x="131" y="54"/>
                      </a:cxn>
                      <a:cxn ang="0">
                        <a:pos x="136" y="58"/>
                      </a:cxn>
                      <a:cxn ang="0">
                        <a:pos x="139" y="59"/>
                      </a:cxn>
                      <a:cxn ang="0">
                        <a:pos x="143" y="63"/>
                      </a:cxn>
                      <a:cxn ang="0">
                        <a:pos x="143" y="66"/>
                      </a:cxn>
                      <a:cxn ang="0">
                        <a:pos x="140" y="69"/>
                      </a:cxn>
                      <a:cxn ang="0">
                        <a:pos x="138" y="69"/>
                      </a:cxn>
                      <a:cxn ang="0">
                        <a:pos x="11" y="57"/>
                      </a:cxn>
                      <a:cxn ang="0">
                        <a:pos x="7" y="58"/>
                      </a:cxn>
                      <a:cxn ang="0">
                        <a:pos x="4" y="57"/>
                      </a:cxn>
                      <a:cxn ang="0">
                        <a:pos x="1" y="57"/>
                      </a:cxn>
                      <a:cxn ang="0">
                        <a:pos x="1" y="59"/>
                      </a:cxn>
                      <a:cxn ang="0">
                        <a:pos x="0" y="62"/>
                      </a:cxn>
                    </a:cxnLst>
                    <a:rect l="0" t="0" r="r" b="b"/>
                    <a:pathLst>
                      <a:path w="144" h="70">
                        <a:moveTo>
                          <a:pt x="0" y="0"/>
                        </a:moveTo>
                        <a:lnTo>
                          <a:pt x="0" y="0"/>
                        </a:lnTo>
                        <a:lnTo>
                          <a:pt x="4" y="4"/>
                        </a:lnTo>
                        <a:lnTo>
                          <a:pt x="6" y="6"/>
                        </a:lnTo>
                        <a:lnTo>
                          <a:pt x="11" y="7"/>
                        </a:lnTo>
                        <a:lnTo>
                          <a:pt x="131" y="54"/>
                        </a:lnTo>
                        <a:lnTo>
                          <a:pt x="136" y="58"/>
                        </a:lnTo>
                        <a:lnTo>
                          <a:pt x="139" y="59"/>
                        </a:lnTo>
                        <a:lnTo>
                          <a:pt x="143" y="63"/>
                        </a:lnTo>
                        <a:lnTo>
                          <a:pt x="143" y="66"/>
                        </a:lnTo>
                        <a:lnTo>
                          <a:pt x="140" y="69"/>
                        </a:lnTo>
                        <a:lnTo>
                          <a:pt x="138" y="69"/>
                        </a:lnTo>
                        <a:lnTo>
                          <a:pt x="11" y="57"/>
                        </a:lnTo>
                        <a:lnTo>
                          <a:pt x="7" y="58"/>
                        </a:lnTo>
                        <a:lnTo>
                          <a:pt x="4" y="57"/>
                        </a:lnTo>
                        <a:lnTo>
                          <a:pt x="1" y="57"/>
                        </a:lnTo>
                        <a:lnTo>
                          <a:pt x="1" y="59"/>
                        </a:lnTo>
                        <a:lnTo>
                          <a:pt x="0" y="62"/>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52" name="Freeform 210"/>
                  <p:cNvSpPr>
                    <a:spLocks noChangeAspect="1"/>
                  </p:cNvSpPr>
                  <p:nvPr/>
                </p:nvSpPr>
                <p:spPr bwMode="auto">
                  <a:xfrm>
                    <a:off x="1327" y="1260"/>
                    <a:ext cx="142" cy="76"/>
                  </a:xfrm>
                  <a:custGeom>
                    <a:avLst/>
                    <a:gdLst/>
                    <a:ahLst/>
                    <a:cxnLst>
                      <a:cxn ang="0">
                        <a:pos x="0" y="0"/>
                      </a:cxn>
                      <a:cxn ang="0">
                        <a:pos x="0" y="4"/>
                      </a:cxn>
                      <a:cxn ang="0">
                        <a:pos x="3" y="7"/>
                      </a:cxn>
                      <a:cxn ang="0">
                        <a:pos x="6" y="8"/>
                      </a:cxn>
                      <a:cxn ang="0">
                        <a:pos x="11" y="11"/>
                      </a:cxn>
                      <a:cxn ang="0">
                        <a:pos x="132" y="61"/>
                      </a:cxn>
                      <a:cxn ang="0">
                        <a:pos x="137" y="64"/>
                      </a:cxn>
                      <a:cxn ang="0">
                        <a:pos x="137" y="65"/>
                      </a:cxn>
                      <a:cxn ang="0">
                        <a:pos x="140" y="68"/>
                      </a:cxn>
                      <a:cxn ang="0">
                        <a:pos x="141" y="71"/>
                      </a:cxn>
                      <a:cxn ang="0">
                        <a:pos x="139" y="74"/>
                      </a:cxn>
                      <a:cxn ang="0">
                        <a:pos x="136" y="75"/>
                      </a:cxn>
                      <a:cxn ang="0">
                        <a:pos x="11" y="62"/>
                      </a:cxn>
                      <a:cxn ang="0">
                        <a:pos x="8" y="62"/>
                      </a:cxn>
                      <a:cxn ang="0">
                        <a:pos x="6" y="62"/>
                      </a:cxn>
                      <a:cxn ang="0">
                        <a:pos x="4" y="62"/>
                      </a:cxn>
                      <a:cxn ang="0">
                        <a:pos x="2" y="63"/>
                      </a:cxn>
                      <a:cxn ang="0">
                        <a:pos x="2" y="66"/>
                      </a:cxn>
                    </a:cxnLst>
                    <a:rect l="0" t="0" r="r" b="b"/>
                    <a:pathLst>
                      <a:path w="142" h="76">
                        <a:moveTo>
                          <a:pt x="0" y="0"/>
                        </a:moveTo>
                        <a:lnTo>
                          <a:pt x="0" y="4"/>
                        </a:lnTo>
                        <a:lnTo>
                          <a:pt x="3" y="7"/>
                        </a:lnTo>
                        <a:lnTo>
                          <a:pt x="6" y="8"/>
                        </a:lnTo>
                        <a:lnTo>
                          <a:pt x="11" y="11"/>
                        </a:lnTo>
                        <a:lnTo>
                          <a:pt x="132" y="61"/>
                        </a:lnTo>
                        <a:lnTo>
                          <a:pt x="137" y="64"/>
                        </a:lnTo>
                        <a:lnTo>
                          <a:pt x="137" y="65"/>
                        </a:lnTo>
                        <a:lnTo>
                          <a:pt x="140" y="68"/>
                        </a:lnTo>
                        <a:lnTo>
                          <a:pt x="141" y="71"/>
                        </a:lnTo>
                        <a:lnTo>
                          <a:pt x="139" y="74"/>
                        </a:lnTo>
                        <a:lnTo>
                          <a:pt x="136" y="75"/>
                        </a:lnTo>
                        <a:lnTo>
                          <a:pt x="11" y="62"/>
                        </a:lnTo>
                        <a:lnTo>
                          <a:pt x="8" y="62"/>
                        </a:lnTo>
                        <a:lnTo>
                          <a:pt x="6" y="62"/>
                        </a:lnTo>
                        <a:lnTo>
                          <a:pt x="4" y="62"/>
                        </a:lnTo>
                        <a:lnTo>
                          <a:pt x="2" y="63"/>
                        </a:lnTo>
                        <a:lnTo>
                          <a:pt x="2" y="66"/>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53" name="Freeform 211"/>
                  <p:cNvSpPr>
                    <a:spLocks noChangeAspect="1"/>
                  </p:cNvSpPr>
                  <p:nvPr/>
                </p:nvSpPr>
                <p:spPr bwMode="auto">
                  <a:xfrm>
                    <a:off x="1326" y="1328"/>
                    <a:ext cx="142" cy="74"/>
                  </a:xfrm>
                  <a:custGeom>
                    <a:avLst/>
                    <a:gdLst/>
                    <a:ahLst/>
                    <a:cxnLst>
                      <a:cxn ang="0">
                        <a:pos x="0" y="0"/>
                      </a:cxn>
                      <a:cxn ang="0">
                        <a:pos x="2" y="2"/>
                      </a:cxn>
                      <a:cxn ang="0">
                        <a:pos x="4" y="4"/>
                      </a:cxn>
                      <a:cxn ang="0">
                        <a:pos x="4" y="5"/>
                      </a:cxn>
                      <a:cxn ang="0">
                        <a:pos x="10" y="8"/>
                      </a:cxn>
                      <a:cxn ang="0">
                        <a:pos x="129" y="57"/>
                      </a:cxn>
                      <a:cxn ang="0">
                        <a:pos x="136" y="59"/>
                      </a:cxn>
                      <a:cxn ang="0">
                        <a:pos x="138" y="62"/>
                      </a:cxn>
                      <a:cxn ang="0">
                        <a:pos x="139" y="66"/>
                      </a:cxn>
                      <a:cxn ang="0">
                        <a:pos x="141" y="68"/>
                      </a:cxn>
                      <a:cxn ang="0">
                        <a:pos x="140" y="70"/>
                      </a:cxn>
                      <a:cxn ang="0">
                        <a:pos x="136" y="73"/>
                      </a:cxn>
                      <a:cxn ang="0">
                        <a:pos x="12" y="59"/>
                      </a:cxn>
                      <a:cxn ang="0">
                        <a:pos x="8" y="59"/>
                      </a:cxn>
                      <a:cxn ang="0">
                        <a:pos x="4" y="59"/>
                      </a:cxn>
                      <a:cxn ang="0">
                        <a:pos x="3" y="59"/>
                      </a:cxn>
                      <a:cxn ang="0">
                        <a:pos x="3" y="61"/>
                      </a:cxn>
                      <a:cxn ang="0">
                        <a:pos x="2" y="64"/>
                      </a:cxn>
                    </a:cxnLst>
                    <a:rect l="0" t="0" r="r" b="b"/>
                    <a:pathLst>
                      <a:path w="142" h="74">
                        <a:moveTo>
                          <a:pt x="0" y="0"/>
                        </a:moveTo>
                        <a:lnTo>
                          <a:pt x="2" y="2"/>
                        </a:lnTo>
                        <a:lnTo>
                          <a:pt x="4" y="4"/>
                        </a:lnTo>
                        <a:lnTo>
                          <a:pt x="4" y="5"/>
                        </a:lnTo>
                        <a:lnTo>
                          <a:pt x="10" y="8"/>
                        </a:lnTo>
                        <a:lnTo>
                          <a:pt x="129" y="57"/>
                        </a:lnTo>
                        <a:lnTo>
                          <a:pt x="136" y="59"/>
                        </a:lnTo>
                        <a:lnTo>
                          <a:pt x="138" y="62"/>
                        </a:lnTo>
                        <a:lnTo>
                          <a:pt x="139" y="66"/>
                        </a:lnTo>
                        <a:lnTo>
                          <a:pt x="141" y="68"/>
                        </a:lnTo>
                        <a:lnTo>
                          <a:pt x="140" y="70"/>
                        </a:lnTo>
                        <a:lnTo>
                          <a:pt x="136" y="73"/>
                        </a:lnTo>
                        <a:lnTo>
                          <a:pt x="12" y="59"/>
                        </a:lnTo>
                        <a:lnTo>
                          <a:pt x="8" y="59"/>
                        </a:lnTo>
                        <a:lnTo>
                          <a:pt x="4" y="59"/>
                        </a:lnTo>
                        <a:lnTo>
                          <a:pt x="3" y="59"/>
                        </a:lnTo>
                        <a:lnTo>
                          <a:pt x="3" y="61"/>
                        </a:lnTo>
                        <a:lnTo>
                          <a:pt x="2" y="64"/>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54" name="Freeform 212"/>
                  <p:cNvSpPr>
                    <a:spLocks noChangeAspect="1"/>
                  </p:cNvSpPr>
                  <p:nvPr/>
                </p:nvSpPr>
                <p:spPr bwMode="auto">
                  <a:xfrm>
                    <a:off x="1326" y="1391"/>
                    <a:ext cx="142" cy="73"/>
                  </a:xfrm>
                  <a:custGeom>
                    <a:avLst/>
                    <a:gdLst/>
                    <a:ahLst/>
                    <a:cxnLst>
                      <a:cxn ang="0">
                        <a:pos x="0" y="0"/>
                      </a:cxn>
                      <a:cxn ang="0">
                        <a:pos x="0" y="3"/>
                      </a:cxn>
                      <a:cxn ang="0">
                        <a:pos x="1" y="7"/>
                      </a:cxn>
                      <a:cxn ang="0">
                        <a:pos x="5" y="9"/>
                      </a:cxn>
                      <a:cxn ang="0">
                        <a:pos x="11" y="10"/>
                      </a:cxn>
                      <a:cxn ang="0">
                        <a:pos x="129" y="59"/>
                      </a:cxn>
                      <a:cxn ang="0">
                        <a:pos x="137" y="61"/>
                      </a:cxn>
                      <a:cxn ang="0">
                        <a:pos x="138" y="63"/>
                      </a:cxn>
                      <a:cxn ang="0">
                        <a:pos x="141" y="67"/>
                      </a:cxn>
                      <a:cxn ang="0">
                        <a:pos x="141" y="69"/>
                      </a:cxn>
                      <a:cxn ang="0">
                        <a:pos x="140" y="72"/>
                      </a:cxn>
                      <a:cxn ang="0">
                        <a:pos x="135" y="72"/>
                      </a:cxn>
                      <a:cxn ang="0">
                        <a:pos x="73" y="65"/>
                      </a:cxn>
                    </a:cxnLst>
                    <a:rect l="0" t="0" r="r" b="b"/>
                    <a:pathLst>
                      <a:path w="142" h="73">
                        <a:moveTo>
                          <a:pt x="0" y="0"/>
                        </a:moveTo>
                        <a:lnTo>
                          <a:pt x="0" y="3"/>
                        </a:lnTo>
                        <a:lnTo>
                          <a:pt x="1" y="7"/>
                        </a:lnTo>
                        <a:lnTo>
                          <a:pt x="5" y="9"/>
                        </a:lnTo>
                        <a:lnTo>
                          <a:pt x="11" y="10"/>
                        </a:lnTo>
                        <a:lnTo>
                          <a:pt x="129" y="59"/>
                        </a:lnTo>
                        <a:lnTo>
                          <a:pt x="137" y="61"/>
                        </a:lnTo>
                        <a:lnTo>
                          <a:pt x="138" y="63"/>
                        </a:lnTo>
                        <a:lnTo>
                          <a:pt x="141" y="67"/>
                        </a:lnTo>
                        <a:lnTo>
                          <a:pt x="141" y="69"/>
                        </a:lnTo>
                        <a:lnTo>
                          <a:pt x="140" y="72"/>
                        </a:lnTo>
                        <a:lnTo>
                          <a:pt x="135" y="72"/>
                        </a:lnTo>
                        <a:lnTo>
                          <a:pt x="73" y="65"/>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grpSp>
            <p:sp>
              <p:nvSpPr>
                <p:cNvPr id="47" name="Text Box 213"/>
                <p:cNvSpPr txBox="1">
                  <a:spLocks noChangeArrowheads="1"/>
                </p:cNvSpPr>
                <p:nvPr/>
              </p:nvSpPr>
              <p:spPr bwMode="auto">
                <a:xfrm>
                  <a:off x="1922" y="709"/>
                  <a:ext cx="182" cy="250"/>
                </a:xfrm>
                <a:prstGeom prst="rect">
                  <a:avLst/>
                </a:prstGeom>
                <a:noFill/>
                <a:ln w="9525">
                  <a:noFill/>
                  <a:miter lim="800000"/>
                  <a:headEnd/>
                  <a:tailEnd/>
                </a:ln>
                <a:effectLst/>
              </p:spPr>
              <p:txBody>
                <a:bodyPr wrap="none">
                  <a:prstTxWarp prst="textNoShape">
                    <a:avLst/>
                  </a:prstTxWarp>
                  <a:spAutoFit/>
                </a:bodyPr>
                <a:lstStyle/>
                <a:p>
                  <a:r>
                    <a:rPr lang="en-US" sz="2000" b="1" dirty="0">
                      <a:latin typeface="Symbol" pitchFamily="-112" charset="2"/>
                    </a:rPr>
                    <a:t>g</a:t>
                  </a:r>
                </a:p>
              </p:txBody>
            </p:sp>
          </p:grpSp>
          <p:sp>
            <p:nvSpPr>
              <p:cNvPr id="42" name="Text Box 214"/>
              <p:cNvSpPr txBox="1">
                <a:spLocks noChangeArrowheads="1"/>
              </p:cNvSpPr>
              <p:nvPr/>
            </p:nvSpPr>
            <p:spPr bwMode="auto">
              <a:xfrm>
                <a:off x="158750" y="2711569"/>
                <a:ext cx="311150" cy="366712"/>
              </a:xfrm>
              <a:prstGeom prst="rect">
                <a:avLst/>
              </a:prstGeom>
              <a:noFill/>
              <a:ln w="9525">
                <a:noFill/>
                <a:miter lim="800000"/>
                <a:headEnd/>
                <a:tailEnd/>
              </a:ln>
              <a:effectLst/>
            </p:spPr>
            <p:txBody>
              <a:bodyPr wrap="none">
                <a:prstTxWarp prst="textNoShape">
                  <a:avLst/>
                </a:prstTxWarp>
                <a:spAutoFit/>
              </a:bodyPr>
              <a:lstStyle/>
              <a:p>
                <a:r>
                  <a:rPr lang="en-US" b="1" dirty="0">
                    <a:latin typeface="Times New Roman" pitchFamily="-112" charset="0"/>
                  </a:rPr>
                  <a:t>p</a:t>
                </a:r>
              </a:p>
            </p:txBody>
          </p:sp>
          <p:sp>
            <p:nvSpPr>
              <p:cNvPr id="43" name="Text Box 215"/>
              <p:cNvSpPr txBox="1">
                <a:spLocks noChangeArrowheads="1"/>
              </p:cNvSpPr>
              <p:nvPr/>
            </p:nvSpPr>
            <p:spPr bwMode="auto">
              <a:xfrm>
                <a:off x="4114496" y="2674490"/>
                <a:ext cx="387351" cy="366712"/>
              </a:xfrm>
              <a:prstGeom prst="rect">
                <a:avLst/>
              </a:prstGeom>
              <a:noFill/>
              <a:ln w="9525">
                <a:noFill/>
                <a:miter lim="800000"/>
                <a:headEnd/>
                <a:tailEnd/>
              </a:ln>
              <a:effectLst/>
            </p:spPr>
            <p:txBody>
              <a:bodyPr wrap="none">
                <a:prstTxWarp prst="textNoShape">
                  <a:avLst/>
                </a:prstTxWarp>
                <a:spAutoFit/>
              </a:bodyPr>
              <a:lstStyle/>
              <a:p>
                <a:r>
                  <a:rPr lang="en-US" b="1" dirty="0" err="1">
                    <a:latin typeface="Times New Roman" pitchFamily="-112" charset="0"/>
                  </a:rPr>
                  <a:t>p</a:t>
                </a:r>
                <a:r>
                  <a:rPr lang="en-US" b="1" dirty="0">
                    <a:latin typeface="Times New Roman" pitchFamily="-112" charset="0"/>
                  </a:rPr>
                  <a:t>’</a:t>
                </a:r>
              </a:p>
            </p:txBody>
          </p:sp>
        </p:grpSp>
        <p:sp>
          <p:nvSpPr>
            <p:cNvPr id="31" name="Freeform 174"/>
            <p:cNvSpPr>
              <a:spLocks/>
            </p:cNvSpPr>
            <p:nvPr/>
          </p:nvSpPr>
          <p:spPr bwMode="auto">
            <a:xfrm flipV="1">
              <a:off x="5299076" y="2656739"/>
              <a:ext cx="3381374" cy="211668"/>
            </a:xfrm>
            <a:custGeom>
              <a:avLst/>
              <a:gdLst/>
              <a:ahLst/>
              <a:cxnLst>
                <a:cxn ang="0">
                  <a:pos x="0" y="48"/>
                </a:cxn>
                <a:cxn ang="0">
                  <a:pos x="624" y="0"/>
                </a:cxn>
                <a:cxn ang="0">
                  <a:pos x="1200" y="48"/>
                </a:cxn>
              </a:cxnLst>
              <a:rect l="0" t="0" r="r" b="b"/>
              <a:pathLst>
                <a:path w="1200" h="48">
                  <a:moveTo>
                    <a:pt x="0" y="48"/>
                  </a:moveTo>
                  <a:cubicBezTo>
                    <a:pt x="212" y="24"/>
                    <a:pt x="424" y="0"/>
                    <a:pt x="624" y="0"/>
                  </a:cubicBezTo>
                  <a:cubicBezTo>
                    <a:pt x="824" y="0"/>
                    <a:pt x="1012" y="24"/>
                    <a:pt x="1200" y="48"/>
                  </a:cubicBezTo>
                </a:path>
              </a:pathLst>
            </a:custGeom>
            <a:noFill/>
            <a:ln w="9525" cap="flat">
              <a:solidFill>
                <a:schemeClr val="tx1"/>
              </a:solidFill>
              <a:prstDash val="dash"/>
              <a:round/>
              <a:headEnd type="none" w="med" len="med"/>
              <a:tailEnd type="arrow" w="med" len="med"/>
            </a:ln>
            <a:effectLst/>
          </p:spPr>
          <p:txBody>
            <a:bodyPr>
              <a:prstTxWarp prst="textNoShape">
                <a:avLst/>
              </a:prstTxWarp>
            </a:bodyPr>
            <a:lstStyle/>
            <a:p>
              <a:endParaRPr lang="en-US"/>
            </a:p>
          </p:txBody>
        </p:sp>
        <p:sp>
          <p:nvSpPr>
            <p:cNvPr id="32" name="Text Box 175"/>
            <p:cNvSpPr txBox="1">
              <a:spLocks noChangeArrowheads="1"/>
            </p:cNvSpPr>
            <p:nvPr/>
          </p:nvSpPr>
          <p:spPr bwMode="auto">
            <a:xfrm>
              <a:off x="7013438" y="2740296"/>
              <a:ext cx="304801" cy="336551"/>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600" b="1" dirty="0" err="1">
                  <a:latin typeface="Times New Roman" pitchFamily="-112" charset="0"/>
                </a:rPr>
                <a:t>t</a:t>
              </a:r>
              <a:endParaRPr lang="en-US" sz="1600" b="1" dirty="0">
                <a:latin typeface="Times New Roman" pitchFamily="-112" charset="0"/>
              </a:endParaRPr>
            </a:p>
          </p:txBody>
        </p:sp>
      </p:grpSp>
      <p:sp>
        <p:nvSpPr>
          <p:cNvPr id="80" name="TextBox 79"/>
          <p:cNvSpPr txBox="1"/>
          <p:nvPr/>
        </p:nvSpPr>
        <p:spPr>
          <a:xfrm>
            <a:off x="3672412" y="1322917"/>
            <a:ext cx="4919661" cy="646331"/>
          </a:xfrm>
          <a:prstGeom prst="rect">
            <a:avLst/>
          </a:prstGeom>
          <a:noFill/>
        </p:spPr>
        <p:txBody>
          <a:bodyPr wrap="none" rtlCol="0">
            <a:spAutoFit/>
          </a:bodyPr>
          <a:lstStyle/>
          <a:p>
            <a:pPr algn="ctr"/>
            <a:r>
              <a:rPr lang="en-US" dirty="0" smtClean="0"/>
              <a:t>Measure them through exclusive reactions</a:t>
            </a:r>
          </a:p>
          <a:p>
            <a:pPr algn="ctr"/>
            <a:r>
              <a:rPr lang="en-US" dirty="0" smtClean="0"/>
              <a:t>golden channel: </a:t>
            </a:r>
            <a:r>
              <a:rPr lang="en-US" dirty="0" smtClean="0">
                <a:solidFill>
                  <a:srgbClr val="FF00FF"/>
                </a:solidFill>
              </a:rPr>
              <a:t>DVCS</a:t>
            </a:r>
            <a:endParaRPr lang="en-US" dirty="0">
              <a:solidFill>
                <a:srgbClr val="FF00FF"/>
              </a:solidFill>
            </a:endParaRPr>
          </a:p>
        </p:txBody>
      </p:sp>
      <p:sp>
        <p:nvSpPr>
          <p:cNvPr id="81" name="Oval 80"/>
          <p:cNvSpPr/>
          <p:nvPr/>
        </p:nvSpPr>
        <p:spPr bwMode="auto">
          <a:xfrm>
            <a:off x="7306834" y="5316259"/>
            <a:ext cx="672999" cy="566690"/>
          </a:xfrm>
          <a:prstGeom prst="ellipse">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82" name="Straight Arrow Connector 81"/>
          <p:cNvCxnSpPr/>
          <p:nvPr/>
        </p:nvCxnSpPr>
        <p:spPr bwMode="auto">
          <a:xfrm flipH="1">
            <a:off x="6752167" y="5834215"/>
            <a:ext cx="720894" cy="632202"/>
          </a:xfrm>
          <a:prstGeom prst="straightConnector1">
            <a:avLst/>
          </a:prstGeom>
          <a:solidFill>
            <a:schemeClr val="accent1"/>
          </a:solidFill>
          <a:ln w="28575" cap="flat" cmpd="sng" algn="ctr">
            <a:solidFill>
              <a:srgbClr val="0000FF"/>
            </a:solidFill>
            <a:prstDash val="solid"/>
            <a:round/>
            <a:headEnd type="none" w="med" len="med"/>
            <a:tailEnd type="arrow"/>
          </a:ln>
          <a:effectLst/>
        </p:spPr>
      </p:cxnSp>
      <p:sp>
        <p:nvSpPr>
          <p:cNvPr id="85" name="TextBox 84"/>
          <p:cNvSpPr txBox="1"/>
          <p:nvPr/>
        </p:nvSpPr>
        <p:spPr>
          <a:xfrm>
            <a:off x="2508261" y="6297082"/>
            <a:ext cx="4825209" cy="369332"/>
          </a:xfrm>
          <a:prstGeom prst="rect">
            <a:avLst/>
          </a:prstGeom>
          <a:noFill/>
        </p:spPr>
        <p:txBody>
          <a:bodyPr wrap="none" rtlCol="0">
            <a:spAutoFit/>
          </a:bodyPr>
          <a:lstStyle/>
          <a:p>
            <a:r>
              <a:rPr lang="en-US" dirty="0" smtClean="0">
                <a:solidFill>
                  <a:srgbClr val="0000FF"/>
                </a:solidFill>
              </a:rPr>
              <a:t>responsible for orbital angular momentum</a:t>
            </a:r>
            <a:endParaRPr lang="en-US" dirty="0">
              <a:solidFill>
                <a:srgbClr val="0000FF"/>
              </a:solidFill>
            </a:endParaRPr>
          </a:p>
        </p:txBody>
      </p:sp>
      <p:sp>
        <p:nvSpPr>
          <p:cNvPr id="4" name="Footer Placeholder 3"/>
          <p:cNvSpPr>
            <a:spLocks noGrp="1"/>
          </p:cNvSpPr>
          <p:nvPr>
            <p:ph type="ftr" sz="quarter" idx="11"/>
          </p:nvPr>
        </p:nvSpPr>
        <p:spPr/>
        <p:txBody>
          <a:bodyPr/>
          <a:lstStyle/>
          <a:p>
            <a:r>
              <a:rPr lang="en-US" smtClean="0"/>
              <a:t>RHIC PAC, June  2014</a:t>
            </a:r>
            <a:endParaRPr lang="en-US"/>
          </a:p>
        </p:txBody>
      </p:sp>
    </p:spTree>
    <p:extLst>
      <p:ext uri="{BB962C8B-B14F-4D97-AF65-F5344CB8AC3E}">
        <p14:creationId xmlns:p14="http://schemas.microsoft.com/office/powerpoint/2010/main" val="4239290005"/>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80"/>
                                        </p:tgtEl>
                                        <p:attrNameLst>
                                          <p:attrName>style.visibility</p:attrName>
                                        </p:attrNameLst>
                                      </p:cBhvr>
                                      <p:to>
                                        <p:strVal val="visible"/>
                                      </p:to>
                                    </p:set>
                                    <p:anim calcmode="lin" valueType="num">
                                      <p:cBhvr>
                                        <p:cTn id="15" dur="1000" fill="hold"/>
                                        <p:tgtEl>
                                          <p:spTgt spid="80"/>
                                        </p:tgtEl>
                                        <p:attrNameLst>
                                          <p:attrName>ppt_w</p:attrName>
                                        </p:attrNameLst>
                                      </p:cBhvr>
                                      <p:tavLst>
                                        <p:tav tm="0">
                                          <p:val>
                                            <p:strVal val="#ppt_w*0.70"/>
                                          </p:val>
                                        </p:tav>
                                        <p:tav tm="100000">
                                          <p:val>
                                            <p:strVal val="#ppt_w"/>
                                          </p:val>
                                        </p:tav>
                                      </p:tavLst>
                                    </p:anim>
                                    <p:anim calcmode="lin" valueType="num">
                                      <p:cBhvr>
                                        <p:cTn id="16" dur="1000" fill="hold"/>
                                        <p:tgtEl>
                                          <p:spTgt spid="80"/>
                                        </p:tgtEl>
                                        <p:attrNameLst>
                                          <p:attrName>ppt_h</p:attrName>
                                        </p:attrNameLst>
                                      </p:cBhvr>
                                      <p:tavLst>
                                        <p:tav tm="0">
                                          <p:val>
                                            <p:strVal val="#ppt_h"/>
                                          </p:val>
                                        </p:tav>
                                        <p:tav tm="100000">
                                          <p:val>
                                            <p:strVal val="#ppt_h"/>
                                          </p:val>
                                        </p:tav>
                                      </p:tavLst>
                                    </p:anim>
                                    <p:animEffect transition="in" filter="fade">
                                      <p:cBhvr>
                                        <p:cTn id="17" dur="1000"/>
                                        <p:tgtEl>
                                          <p:spTgt spid="80"/>
                                        </p:tgtEl>
                                      </p:cBhvr>
                                    </p:animEffect>
                                  </p:childTnLst>
                                </p:cTn>
                              </p:par>
                              <p:par>
                                <p:cTn id="18" presetID="55"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1000" fill="hold"/>
                                        <p:tgtEl>
                                          <p:spTgt spid="29"/>
                                        </p:tgtEl>
                                        <p:attrNameLst>
                                          <p:attrName>ppt_w</p:attrName>
                                        </p:attrNameLst>
                                      </p:cBhvr>
                                      <p:tavLst>
                                        <p:tav tm="0">
                                          <p:val>
                                            <p:strVal val="#ppt_w*0.70"/>
                                          </p:val>
                                        </p:tav>
                                        <p:tav tm="100000">
                                          <p:val>
                                            <p:strVal val="#ppt_w"/>
                                          </p:val>
                                        </p:tav>
                                      </p:tavLst>
                                    </p:anim>
                                    <p:anim calcmode="lin" valueType="num">
                                      <p:cBhvr>
                                        <p:cTn id="21" dur="1000" fill="hold"/>
                                        <p:tgtEl>
                                          <p:spTgt spid="29"/>
                                        </p:tgtEl>
                                        <p:attrNameLst>
                                          <p:attrName>ppt_h</p:attrName>
                                        </p:attrNameLst>
                                      </p:cBhvr>
                                      <p:tavLst>
                                        <p:tav tm="0">
                                          <p:val>
                                            <p:strVal val="#ppt_h"/>
                                          </p:val>
                                        </p:tav>
                                        <p:tav tm="100000">
                                          <p:val>
                                            <p:strVal val="#ppt_h"/>
                                          </p:val>
                                        </p:tav>
                                      </p:tavLst>
                                    </p:anim>
                                    <p:animEffect transition="in" filter="fade">
                                      <p:cBhvr>
                                        <p:cTn id="22" dur="10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1000" fill="hold"/>
                                        <p:tgtEl>
                                          <p:spTgt spid="20"/>
                                        </p:tgtEl>
                                        <p:attrNameLst>
                                          <p:attrName>ppt_w</p:attrName>
                                        </p:attrNameLst>
                                      </p:cBhvr>
                                      <p:tavLst>
                                        <p:tav tm="0">
                                          <p:val>
                                            <p:strVal val="#ppt_w*0.70"/>
                                          </p:val>
                                        </p:tav>
                                        <p:tav tm="100000">
                                          <p:val>
                                            <p:strVal val="#ppt_w"/>
                                          </p:val>
                                        </p:tav>
                                      </p:tavLst>
                                    </p:anim>
                                    <p:anim calcmode="lin" valueType="num">
                                      <p:cBhvr>
                                        <p:cTn id="28" dur="1000" fill="hold"/>
                                        <p:tgtEl>
                                          <p:spTgt spid="20"/>
                                        </p:tgtEl>
                                        <p:attrNameLst>
                                          <p:attrName>ppt_h</p:attrName>
                                        </p:attrNameLst>
                                      </p:cBhvr>
                                      <p:tavLst>
                                        <p:tav tm="0">
                                          <p:val>
                                            <p:strVal val="#ppt_h"/>
                                          </p:val>
                                        </p:tav>
                                        <p:tav tm="100000">
                                          <p:val>
                                            <p:strVal val="#ppt_h"/>
                                          </p:val>
                                        </p:tav>
                                      </p:tavLst>
                                    </p:anim>
                                    <p:animEffect transition="in" filter="fade">
                                      <p:cBhvr>
                                        <p:cTn id="29" dur="1000"/>
                                        <p:tgtEl>
                                          <p:spTgt spid="20"/>
                                        </p:tgtEl>
                                      </p:cBhvr>
                                    </p:animEffect>
                                  </p:childTnLst>
                                </p:cTn>
                              </p:par>
                            </p:childTnLst>
                          </p:cTn>
                        </p:par>
                        <p:par>
                          <p:cTn id="30" fill="hold">
                            <p:stCondLst>
                              <p:cond delay="1000"/>
                            </p:stCondLst>
                            <p:childTnLst>
                              <p:par>
                                <p:cTn id="31" presetID="55" presetClass="entr" presetSubtype="0" fill="hold" grpId="0" nodeType="afterEffect">
                                  <p:stCondLst>
                                    <p:cond delay="0"/>
                                  </p:stCondLst>
                                  <p:childTnLst>
                                    <p:set>
                                      <p:cBhvr>
                                        <p:cTn id="32" dur="1" fill="hold">
                                          <p:stCondLst>
                                            <p:cond delay="0"/>
                                          </p:stCondLst>
                                        </p:cTn>
                                        <p:tgtEl>
                                          <p:spTgt spid="81"/>
                                        </p:tgtEl>
                                        <p:attrNameLst>
                                          <p:attrName>style.visibility</p:attrName>
                                        </p:attrNameLst>
                                      </p:cBhvr>
                                      <p:to>
                                        <p:strVal val="visible"/>
                                      </p:to>
                                    </p:set>
                                    <p:anim calcmode="lin" valueType="num">
                                      <p:cBhvr>
                                        <p:cTn id="33" dur="1000" fill="hold"/>
                                        <p:tgtEl>
                                          <p:spTgt spid="81"/>
                                        </p:tgtEl>
                                        <p:attrNameLst>
                                          <p:attrName>ppt_w</p:attrName>
                                        </p:attrNameLst>
                                      </p:cBhvr>
                                      <p:tavLst>
                                        <p:tav tm="0">
                                          <p:val>
                                            <p:strVal val="#ppt_w*0.70"/>
                                          </p:val>
                                        </p:tav>
                                        <p:tav tm="100000">
                                          <p:val>
                                            <p:strVal val="#ppt_w"/>
                                          </p:val>
                                        </p:tav>
                                      </p:tavLst>
                                    </p:anim>
                                    <p:anim calcmode="lin" valueType="num">
                                      <p:cBhvr>
                                        <p:cTn id="34" dur="1000" fill="hold"/>
                                        <p:tgtEl>
                                          <p:spTgt spid="81"/>
                                        </p:tgtEl>
                                        <p:attrNameLst>
                                          <p:attrName>ppt_h</p:attrName>
                                        </p:attrNameLst>
                                      </p:cBhvr>
                                      <p:tavLst>
                                        <p:tav tm="0">
                                          <p:val>
                                            <p:strVal val="#ppt_h"/>
                                          </p:val>
                                        </p:tav>
                                        <p:tav tm="100000">
                                          <p:val>
                                            <p:strVal val="#ppt_h"/>
                                          </p:val>
                                        </p:tav>
                                      </p:tavLst>
                                    </p:anim>
                                    <p:animEffect transition="in" filter="fade">
                                      <p:cBhvr>
                                        <p:cTn id="35" dur="1000"/>
                                        <p:tgtEl>
                                          <p:spTgt spid="81"/>
                                        </p:tgtEl>
                                      </p:cBhvr>
                                    </p:animEffect>
                                  </p:childTnLst>
                                </p:cTn>
                              </p:par>
                              <p:par>
                                <p:cTn id="36" presetID="55" presetClass="entr" presetSubtype="0" fill="hold" nodeType="withEffect">
                                  <p:stCondLst>
                                    <p:cond delay="0"/>
                                  </p:stCondLst>
                                  <p:childTnLst>
                                    <p:set>
                                      <p:cBhvr>
                                        <p:cTn id="37" dur="1" fill="hold">
                                          <p:stCondLst>
                                            <p:cond delay="0"/>
                                          </p:stCondLst>
                                        </p:cTn>
                                        <p:tgtEl>
                                          <p:spTgt spid="82"/>
                                        </p:tgtEl>
                                        <p:attrNameLst>
                                          <p:attrName>style.visibility</p:attrName>
                                        </p:attrNameLst>
                                      </p:cBhvr>
                                      <p:to>
                                        <p:strVal val="visible"/>
                                      </p:to>
                                    </p:set>
                                    <p:anim calcmode="lin" valueType="num">
                                      <p:cBhvr>
                                        <p:cTn id="38" dur="1000" fill="hold"/>
                                        <p:tgtEl>
                                          <p:spTgt spid="82"/>
                                        </p:tgtEl>
                                        <p:attrNameLst>
                                          <p:attrName>ppt_w</p:attrName>
                                        </p:attrNameLst>
                                      </p:cBhvr>
                                      <p:tavLst>
                                        <p:tav tm="0">
                                          <p:val>
                                            <p:strVal val="#ppt_w*0.70"/>
                                          </p:val>
                                        </p:tav>
                                        <p:tav tm="100000">
                                          <p:val>
                                            <p:strVal val="#ppt_w"/>
                                          </p:val>
                                        </p:tav>
                                      </p:tavLst>
                                    </p:anim>
                                    <p:anim calcmode="lin" valueType="num">
                                      <p:cBhvr>
                                        <p:cTn id="39" dur="1000" fill="hold"/>
                                        <p:tgtEl>
                                          <p:spTgt spid="82"/>
                                        </p:tgtEl>
                                        <p:attrNameLst>
                                          <p:attrName>ppt_h</p:attrName>
                                        </p:attrNameLst>
                                      </p:cBhvr>
                                      <p:tavLst>
                                        <p:tav tm="0">
                                          <p:val>
                                            <p:strVal val="#ppt_h"/>
                                          </p:val>
                                        </p:tav>
                                        <p:tav tm="100000">
                                          <p:val>
                                            <p:strVal val="#ppt_h"/>
                                          </p:val>
                                        </p:tav>
                                      </p:tavLst>
                                    </p:anim>
                                    <p:animEffect transition="in" filter="fade">
                                      <p:cBhvr>
                                        <p:cTn id="40" dur="1000"/>
                                        <p:tgtEl>
                                          <p:spTgt spid="82"/>
                                        </p:tgtEl>
                                      </p:cBhvr>
                                    </p:animEffect>
                                  </p:childTnLst>
                                </p:cTn>
                              </p:par>
                              <p:par>
                                <p:cTn id="41" presetID="55" presetClass="entr" presetSubtype="0" fill="hold" grpId="0" nodeType="withEffect">
                                  <p:stCondLst>
                                    <p:cond delay="0"/>
                                  </p:stCondLst>
                                  <p:childTnLst>
                                    <p:set>
                                      <p:cBhvr>
                                        <p:cTn id="42" dur="1" fill="hold">
                                          <p:stCondLst>
                                            <p:cond delay="0"/>
                                          </p:stCondLst>
                                        </p:cTn>
                                        <p:tgtEl>
                                          <p:spTgt spid="85"/>
                                        </p:tgtEl>
                                        <p:attrNameLst>
                                          <p:attrName>style.visibility</p:attrName>
                                        </p:attrNameLst>
                                      </p:cBhvr>
                                      <p:to>
                                        <p:strVal val="visible"/>
                                      </p:to>
                                    </p:set>
                                    <p:anim calcmode="lin" valueType="num">
                                      <p:cBhvr>
                                        <p:cTn id="43" dur="1000" fill="hold"/>
                                        <p:tgtEl>
                                          <p:spTgt spid="85"/>
                                        </p:tgtEl>
                                        <p:attrNameLst>
                                          <p:attrName>ppt_w</p:attrName>
                                        </p:attrNameLst>
                                      </p:cBhvr>
                                      <p:tavLst>
                                        <p:tav tm="0">
                                          <p:val>
                                            <p:strVal val="#ppt_w*0.70"/>
                                          </p:val>
                                        </p:tav>
                                        <p:tav tm="100000">
                                          <p:val>
                                            <p:strVal val="#ppt_w"/>
                                          </p:val>
                                        </p:tav>
                                      </p:tavLst>
                                    </p:anim>
                                    <p:anim calcmode="lin" valueType="num">
                                      <p:cBhvr>
                                        <p:cTn id="44" dur="1000" fill="hold"/>
                                        <p:tgtEl>
                                          <p:spTgt spid="85"/>
                                        </p:tgtEl>
                                        <p:attrNameLst>
                                          <p:attrName>ppt_h</p:attrName>
                                        </p:attrNameLst>
                                      </p:cBhvr>
                                      <p:tavLst>
                                        <p:tav tm="0">
                                          <p:val>
                                            <p:strVal val="#ppt_h"/>
                                          </p:val>
                                        </p:tav>
                                        <p:tav tm="100000">
                                          <p:val>
                                            <p:strVal val="#ppt_h"/>
                                          </p:val>
                                        </p:tav>
                                      </p:tavLst>
                                    </p:anim>
                                    <p:animEffect transition="in" filter="fade">
                                      <p:cBhvr>
                                        <p:cTn id="45" dur="10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0" grpId="0"/>
      <p:bldP spid="81" grpId="0" animBg="1"/>
      <p:bldP spid="8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Helicity</a:t>
            </a:r>
            <a:r>
              <a:rPr lang="en-US" dirty="0" smtClean="0"/>
              <a:t> Structure</a:t>
            </a:r>
            <a:endParaRPr lang="en-US" dirty="0"/>
          </a:p>
        </p:txBody>
      </p:sp>
      <p:sp>
        <p:nvSpPr>
          <p:cNvPr id="3" name="Slide Number Placeholder 2"/>
          <p:cNvSpPr>
            <a:spLocks noGrp="1"/>
          </p:cNvSpPr>
          <p:nvPr>
            <p:ph type="sldNum" sz="quarter" idx="12"/>
          </p:nvPr>
        </p:nvSpPr>
        <p:spPr/>
        <p:txBody>
          <a:bodyPr/>
          <a:lstStyle/>
          <a:p>
            <a:fld id="{E7C2DFF1-6A7E-5841-980E-96BA788216E4}" type="slidenum">
              <a:rPr lang="en-US" smtClean="0"/>
              <a:pPr/>
              <a:t>5</a:t>
            </a:fld>
            <a:endParaRPr lang="en-US"/>
          </a:p>
        </p:txBody>
      </p:sp>
      <p:pic>
        <p:nvPicPr>
          <p:cNvPr id="7" name="Bild 1"/>
          <p:cNvPicPr>
            <a:picLocks noChangeAspect="1"/>
          </p:cNvPicPr>
          <p:nvPr/>
        </p:nvPicPr>
        <p:blipFill>
          <a:blip r:embed="rId3"/>
          <a:stretch>
            <a:fillRect/>
          </a:stretch>
        </p:blipFill>
        <p:spPr>
          <a:xfrm>
            <a:off x="1714974" y="652477"/>
            <a:ext cx="5746272" cy="4348012"/>
          </a:xfrm>
          <a:prstGeom prst="rect">
            <a:avLst/>
          </a:prstGeom>
        </p:spPr>
      </p:pic>
      <p:sp>
        <p:nvSpPr>
          <p:cNvPr id="8" name="Date Placeholder 7"/>
          <p:cNvSpPr>
            <a:spLocks noGrp="1"/>
          </p:cNvSpPr>
          <p:nvPr>
            <p:ph type="dt" sz="half" idx="10"/>
          </p:nvPr>
        </p:nvSpPr>
        <p:spPr/>
        <p:txBody>
          <a:bodyPr/>
          <a:lstStyle/>
          <a:p>
            <a:r>
              <a:rPr lang="en-US" smtClean="0"/>
              <a:t>E.C. Aschenauer</a:t>
            </a:r>
            <a:endParaRPr lang="en-US"/>
          </a:p>
        </p:txBody>
      </p:sp>
      <p:sp>
        <p:nvSpPr>
          <p:cNvPr id="9" name="Footer Placeholder 8"/>
          <p:cNvSpPr>
            <a:spLocks noGrp="1"/>
          </p:cNvSpPr>
          <p:nvPr>
            <p:ph type="ftr" sz="quarter" idx="11"/>
          </p:nvPr>
        </p:nvSpPr>
        <p:spPr/>
        <p:txBody>
          <a:bodyPr/>
          <a:lstStyle/>
          <a:p>
            <a:r>
              <a:rPr lang="en-US" smtClean="0"/>
              <a:t>RHIC PAC, June  2014</a:t>
            </a:r>
            <a:endParaRPr lang="en-US"/>
          </a:p>
        </p:txBody>
      </p:sp>
      <p:graphicFrame>
        <p:nvGraphicFramePr>
          <p:cNvPr id="10" name="Object 4"/>
          <p:cNvGraphicFramePr>
            <a:graphicFrameLocks noChangeAspect="1"/>
          </p:cNvGraphicFramePr>
          <p:nvPr>
            <p:extLst>
              <p:ext uri="{D42A27DB-BD31-4B8C-83A1-F6EECF244321}">
                <p14:modId xmlns:p14="http://schemas.microsoft.com/office/powerpoint/2010/main" val="1826374476"/>
              </p:ext>
            </p:extLst>
          </p:nvPr>
        </p:nvGraphicFramePr>
        <p:xfrm>
          <a:off x="2713568" y="5066787"/>
          <a:ext cx="3708400" cy="533400"/>
        </p:xfrm>
        <a:graphic>
          <a:graphicData uri="http://schemas.openxmlformats.org/presentationml/2006/ole">
            <mc:AlternateContent xmlns:mc="http://schemas.openxmlformats.org/markup-compatibility/2006">
              <mc:Choice xmlns:v="urn:schemas-microsoft-com:vml" Requires="v">
                <p:oleObj spid="_x0000_s1106" name="Equation" r:id="rId4" imgW="3708400" imgH="533400" progId="Equation.DSMT4">
                  <p:embed/>
                </p:oleObj>
              </mc:Choice>
              <mc:Fallback>
                <p:oleObj name="Equation" r:id="rId4" imgW="3708400" imgH="533400" progId="Equation.DSMT4">
                  <p:embed/>
                  <p:pic>
                    <p:nvPicPr>
                      <p:cNvPr id="0" name=""/>
                      <p:cNvPicPr>
                        <a:picLocks noChangeAspect="1" noChangeArrowheads="1"/>
                      </p:cNvPicPr>
                      <p:nvPr/>
                    </p:nvPicPr>
                    <p:blipFill>
                      <a:blip r:embed="rId5"/>
                      <a:srcRect/>
                      <a:stretch>
                        <a:fillRect/>
                      </a:stretch>
                    </p:blipFill>
                    <p:spPr bwMode="auto">
                      <a:xfrm>
                        <a:off x="2713568" y="5066787"/>
                        <a:ext cx="37084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1328433" y="5622707"/>
            <a:ext cx="6492662" cy="369332"/>
          </a:xfrm>
          <a:prstGeom prst="rect">
            <a:avLst/>
          </a:prstGeom>
          <a:noFill/>
        </p:spPr>
        <p:txBody>
          <a:bodyPr wrap="square" rtlCol="0">
            <a:spAutoFit/>
          </a:bodyPr>
          <a:lstStyle/>
          <a:p>
            <a:r>
              <a:rPr lang="en-US" dirty="0" smtClean="0">
                <a:solidFill>
                  <a:srgbClr val="0000FF"/>
                </a:solidFill>
              </a:rPr>
              <a:t>Contribution to proton spin to date: </a:t>
            </a:r>
            <a:r>
              <a:rPr lang="en-US" dirty="0" smtClean="0">
                <a:solidFill>
                  <a:srgbClr val="FF00FF"/>
                </a:solidFill>
              </a:rPr>
              <a:t>MISS at least 50%</a:t>
            </a:r>
            <a:endParaRPr lang="en-US" dirty="0">
              <a:solidFill>
                <a:srgbClr val="FF00FF"/>
              </a:solidFill>
            </a:endParaRPr>
          </a:p>
        </p:txBody>
      </p:sp>
      <p:sp>
        <p:nvSpPr>
          <p:cNvPr id="12" name="TextBox 11"/>
          <p:cNvSpPr txBox="1"/>
          <p:nvPr/>
        </p:nvSpPr>
        <p:spPr>
          <a:xfrm>
            <a:off x="550329" y="6096008"/>
            <a:ext cx="8064978" cy="369332"/>
          </a:xfrm>
          <a:prstGeom prst="rect">
            <a:avLst/>
          </a:prstGeom>
          <a:noFill/>
        </p:spPr>
        <p:txBody>
          <a:bodyPr wrap="none" rtlCol="0">
            <a:spAutoFit/>
          </a:bodyPr>
          <a:lstStyle/>
          <a:p>
            <a:r>
              <a:rPr lang="en-US" dirty="0" smtClean="0">
                <a:solidFill>
                  <a:srgbClr val="FF00FF"/>
                </a:solidFill>
                <a:latin typeface="Comic Sans MS"/>
                <a:cs typeface="Comic Sans MS"/>
              </a:rPr>
              <a:t>Can quarks and gluons explain it all ? </a:t>
            </a:r>
            <a:r>
              <a:rPr lang="en-US" dirty="0" smtClean="0">
                <a:solidFill>
                  <a:srgbClr val="FF00FF"/>
                </a:solidFill>
                <a:latin typeface="Comic Sans MS"/>
                <a:cs typeface="Comic Sans MS"/>
                <a:sym typeface="Wingdings"/>
              </a:rPr>
              <a:t> No orbital angular momentum </a:t>
            </a:r>
            <a:endParaRPr lang="en-US" dirty="0">
              <a:solidFill>
                <a:srgbClr val="FF00FF"/>
              </a:solidFill>
              <a:latin typeface="Comic Sans MS"/>
              <a:cs typeface="Comic Sans MS"/>
            </a:endParaRPr>
          </a:p>
        </p:txBody>
      </p:sp>
    </p:spTree>
    <p:extLst>
      <p:ext uri="{BB962C8B-B14F-4D97-AF65-F5344CB8AC3E}">
        <p14:creationId xmlns:p14="http://schemas.microsoft.com/office/powerpoint/2010/main" val="1597897526"/>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ircle(in)">
                                      <p:cBhvr>
                                        <p:cTn id="1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a:t>
            </a:r>
            <a:r>
              <a:rPr lang="en-US" cap="none" dirty="0" err="1" smtClean="0"/>
              <a:t>ep</a:t>
            </a:r>
            <a:r>
              <a:rPr lang="en-US" dirty="0" smtClean="0"/>
              <a:t> </a:t>
            </a:r>
            <a:r>
              <a:rPr lang="en-US" dirty="0" err="1" smtClean="0"/>
              <a:t>tO</a:t>
            </a:r>
            <a:r>
              <a:rPr lang="en-US" dirty="0" smtClean="0"/>
              <a:t> </a:t>
            </a:r>
            <a:r>
              <a:rPr lang="en-US" cap="none" dirty="0" err="1" smtClean="0"/>
              <a:t>pp</a:t>
            </a:r>
            <a:r>
              <a:rPr lang="en-US" dirty="0" smtClean="0"/>
              <a:t> to </a:t>
            </a:r>
            <a:r>
              <a:rPr lang="en-US" cap="none" dirty="0" smtClean="0">
                <a:latin typeface="Symbol" charset="2"/>
                <a:cs typeface="Symbol" charset="2"/>
              </a:rPr>
              <a:t>g </a:t>
            </a:r>
            <a:r>
              <a:rPr lang="en-US" cap="none" dirty="0" smtClean="0"/>
              <a:t>p</a:t>
            </a:r>
            <a:r>
              <a:rPr lang="en-US" dirty="0" smtClean="0"/>
              <a:t>/A</a:t>
            </a:r>
            <a:endParaRPr lang="en-US" dirty="0"/>
          </a:p>
        </p:txBody>
      </p:sp>
      <p:sp>
        <p:nvSpPr>
          <p:cNvPr id="5" name="Slide Number Placeholder 4"/>
          <p:cNvSpPr>
            <a:spLocks noGrp="1"/>
          </p:cNvSpPr>
          <p:nvPr>
            <p:ph type="sldNum" sz="quarter" idx="12"/>
          </p:nvPr>
        </p:nvSpPr>
        <p:spPr/>
        <p:txBody>
          <a:bodyPr/>
          <a:lstStyle/>
          <a:p>
            <a:fld id="{5CB51F1B-CFB1-C34C-B14F-6886EAB095EE}" type="slidenum">
              <a:rPr lang="en-US" smtClean="0"/>
              <a:pPr/>
              <a:t>50</a:t>
            </a:fld>
            <a:endParaRPr lang="en-US"/>
          </a:p>
        </p:txBody>
      </p:sp>
      <p:pic>
        <p:nvPicPr>
          <p:cNvPr id="6" name="Picture 5"/>
          <p:cNvPicPr>
            <a:picLocks noChangeAspect="1"/>
          </p:cNvPicPr>
          <p:nvPr/>
        </p:nvPicPr>
        <p:blipFill>
          <a:blip r:embed="rId3"/>
          <a:stretch>
            <a:fillRect/>
          </a:stretch>
        </p:blipFill>
        <p:spPr>
          <a:xfrm>
            <a:off x="88900" y="774700"/>
            <a:ext cx="2984500" cy="2171700"/>
          </a:xfrm>
          <a:prstGeom prst="rect">
            <a:avLst/>
          </a:prstGeom>
        </p:spPr>
      </p:pic>
      <p:sp>
        <p:nvSpPr>
          <p:cNvPr id="7" name="TextBox 6"/>
          <p:cNvSpPr txBox="1"/>
          <p:nvPr/>
        </p:nvSpPr>
        <p:spPr>
          <a:xfrm>
            <a:off x="3124200" y="855980"/>
            <a:ext cx="6159525" cy="2308324"/>
          </a:xfrm>
          <a:prstGeom prst="rect">
            <a:avLst/>
          </a:prstGeom>
          <a:noFill/>
        </p:spPr>
        <p:txBody>
          <a:bodyPr wrap="none" rtlCol="0">
            <a:spAutoFit/>
          </a:bodyPr>
          <a:lstStyle/>
          <a:p>
            <a:pPr marL="285750" indent="-285750">
              <a:buClr>
                <a:srgbClr val="CC66FF"/>
              </a:buClr>
              <a:buFont typeface="Wingdings" charset="2"/>
              <a:buChar char="q"/>
            </a:pPr>
            <a:r>
              <a:rPr lang="en-US" sz="1600" dirty="0" smtClean="0">
                <a:latin typeface="Comic Sans MS"/>
                <a:cs typeface="Comic Sans MS"/>
              </a:rPr>
              <a:t>Get quasi-real photon from one proton</a:t>
            </a:r>
          </a:p>
          <a:p>
            <a:pPr marL="285750" indent="-285750">
              <a:buClr>
                <a:srgbClr val="CC66FF"/>
              </a:buClr>
              <a:buFont typeface="Wingdings" charset="2"/>
              <a:buChar char="q"/>
            </a:pPr>
            <a:r>
              <a:rPr lang="en-US" sz="1600" dirty="0" smtClean="0">
                <a:latin typeface="Comic Sans MS"/>
                <a:cs typeface="Comic Sans MS"/>
              </a:rPr>
              <a:t>Ensure dominance of g from one identified proton </a:t>
            </a:r>
          </a:p>
          <a:p>
            <a:pPr>
              <a:buClr>
                <a:srgbClr val="CC66FF"/>
              </a:buClr>
            </a:pPr>
            <a:r>
              <a:rPr lang="en-US" sz="1600" dirty="0">
                <a:latin typeface="Comic Sans MS"/>
                <a:cs typeface="Comic Sans MS"/>
              </a:rPr>
              <a:t> </a:t>
            </a:r>
            <a:r>
              <a:rPr lang="en-US" sz="1600" dirty="0" smtClean="0">
                <a:latin typeface="Comic Sans MS"/>
                <a:cs typeface="Comic Sans MS"/>
              </a:rPr>
              <a:t>   by selecting </a:t>
            </a:r>
            <a:r>
              <a:rPr lang="en-US" sz="1600" dirty="0" smtClean="0">
                <a:solidFill>
                  <a:srgbClr val="CC66FF"/>
                </a:solidFill>
                <a:latin typeface="Comic Sans MS"/>
                <a:cs typeface="Comic Sans MS"/>
              </a:rPr>
              <a:t>very</a:t>
            </a:r>
            <a:r>
              <a:rPr lang="en-US" sz="1600" dirty="0" smtClean="0">
                <a:latin typeface="Comic Sans MS"/>
                <a:cs typeface="Comic Sans MS"/>
              </a:rPr>
              <a:t> small t</a:t>
            </a:r>
            <a:r>
              <a:rPr lang="en-US" sz="1600" baseline="-25000" dirty="0" smtClean="0">
                <a:latin typeface="Comic Sans MS"/>
                <a:cs typeface="Comic Sans MS"/>
              </a:rPr>
              <a:t>1</a:t>
            </a:r>
            <a:r>
              <a:rPr lang="en-US" sz="1600" dirty="0" smtClean="0">
                <a:latin typeface="Comic Sans MS"/>
                <a:cs typeface="Comic Sans MS"/>
              </a:rPr>
              <a:t>, </a:t>
            </a:r>
            <a:r>
              <a:rPr lang="en-US" sz="1600" dirty="0">
                <a:latin typeface="Comic Sans MS"/>
                <a:cs typeface="Comic Sans MS"/>
              </a:rPr>
              <a:t>w</a:t>
            </a:r>
            <a:r>
              <a:rPr lang="en-US" sz="1600" dirty="0" smtClean="0">
                <a:latin typeface="Comic Sans MS"/>
                <a:cs typeface="Comic Sans MS"/>
              </a:rPr>
              <a:t>hile t</a:t>
            </a:r>
            <a:r>
              <a:rPr lang="en-US" sz="1600" baseline="-25000" dirty="0" smtClean="0">
                <a:latin typeface="Comic Sans MS"/>
                <a:cs typeface="Comic Sans MS"/>
              </a:rPr>
              <a:t>2</a:t>
            </a:r>
            <a:r>
              <a:rPr lang="en-US" sz="1600" dirty="0" smtClean="0">
                <a:latin typeface="Comic Sans MS"/>
                <a:cs typeface="Comic Sans MS"/>
              </a:rPr>
              <a:t> of “typical </a:t>
            </a:r>
            <a:r>
              <a:rPr lang="en-US" sz="1600" dirty="0" err="1" smtClean="0">
                <a:latin typeface="Comic Sans MS"/>
                <a:cs typeface="Comic Sans MS"/>
              </a:rPr>
              <a:t>hadronic</a:t>
            </a:r>
            <a:r>
              <a:rPr lang="en-US" sz="1600" dirty="0" smtClean="0">
                <a:latin typeface="Comic Sans MS"/>
                <a:cs typeface="Comic Sans MS"/>
              </a:rPr>
              <a:t> </a:t>
            </a:r>
          </a:p>
          <a:p>
            <a:pPr>
              <a:buClr>
                <a:srgbClr val="CC66FF"/>
              </a:buClr>
            </a:pPr>
            <a:r>
              <a:rPr lang="en-US" sz="1600" dirty="0">
                <a:latin typeface="Comic Sans MS"/>
                <a:cs typeface="Comic Sans MS"/>
              </a:rPr>
              <a:t> </a:t>
            </a:r>
            <a:r>
              <a:rPr lang="en-US" sz="1600" dirty="0" smtClean="0">
                <a:latin typeface="Comic Sans MS"/>
                <a:cs typeface="Comic Sans MS"/>
              </a:rPr>
              <a:t>   size”</a:t>
            </a:r>
          </a:p>
          <a:p>
            <a:pPr>
              <a:buClr>
                <a:srgbClr val="CC66FF"/>
              </a:buClr>
            </a:pPr>
            <a:r>
              <a:rPr lang="en-US" sz="1600" dirty="0">
                <a:latin typeface="Comic Sans MS"/>
                <a:cs typeface="Comic Sans MS"/>
              </a:rPr>
              <a:t> </a:t>
            </a:r>
            <a:r>
              <a:rPr lang="en-US" sz="1600" dirty="0" smtClean="0">
                <a:latin typeface="Comic Sans MS"/>
                <a:cs typeface="Comic Sans MS"/>
              </a:rPr>
              <a:t>   small t</a:t>
            </a:r>
            <a:r>
              <a:rPr lang="en-US" sz="1600" baseline="-25000" dirty="0" smtClean="0">
                <a:latin typeface="Comic Sans MS"/>
                <a:cs typeface="Comic Sans MS"/>
              </a:rPr>
              <a:t>1</a:t>
            </a:r>
            <a:r>
              <a:rPr lang="en-US" sz="1600" dirty="0" smtClean="0">
                <a:latin typeface="Comic Sans MS"/>
                <a:cs typeface="Comic Sans MS"/>
              </a:rPr>
              <a:t> </a:t>
            </a:r>
            <a:r>
              <a:rPr lang="en-US" sz="1600" dirty="0" smtClean="0">
                <a:latin typeface="Comic Sans MS"/>
                <a:cs typeface="Comic Sans MS"/>
                <a:sym typeface="Wingdings"/>
              </a:rPr>
              <a:t> large impact parameter b (UPC)</a:t>
            </a:r>
          </a:p>
          <a:p>
            <a:pPr marL="285750" indent="-285750">
              <a:buClr>
                <a:srgbClr val="CC66FF"/>
              </a:buClr>
              <a:buFont typeface="Wingdings" charset="2"/>
              <a:buChar char="q"/>
            </a:pPr>
            <a:r>
              <a:rPr lang="en-US" sz="1600" dirty="0" smtClean="0">
                <a:latin typeface="Comic Sans MS"/>
                <a:cs typeface="Comic Sans MS"/>
                <a:sym typeface="Wingdings"/>
              </a:rPr>
              <a:t>Final state lepton pair  </a:t>
            </a:r>
            <a:r>
              <a:rPr lang="en-US" sz="1600" dirty="0" err="1" smtClean="0">
                <a:latin typeface="Comic Sans MS"/>
                <a:cs typeface="Comic Sans MS"/>
                <a:sym typeface="Wingdings"/>
              </a:rPr>
              <a:t>timelike</a:t>
            </a:r>
            <a:r>
              <a:rPr lang="en-US" sz="1600" dirty="0" smtClean="0">
                <a:latin typeface="Comic Sans MS"/>
                <a:cs typeface="Comic Sans MS"/>
                <a:sym typeface="Wingdings"/>
              </a:rPr>
              <a:t> </a:t>
            </a:r>
            <a:r>
              <a:rPr lang="en-US" sz="1600" dirty="0" err="1" smtClean="0">
                <a:latin typeface="Comic Sans MS"/>
                <a:cs typeface="Comic Sans MS"/>
                <a:sym typeface="Wingdings"/>
              </a:rPr>
              <a:t>compton</a:t>
            </a:r>
            <a:r>
              <a:rPr lang="en-US" sz="1600" dirty="0" smtClean="0">
                <a:latin typeface="Comic Sans MS"/>
                <a:cs typeface="Comic Sans MS"/>
                <a:sym typeface="Wingdings"/>
              </a:rPr>
              <a:t> scattering</a:t>
            </a:r>
          </a:p>
          <a:p>
            <a:pPr marL="285750" indent="-285750">
              <a:buClr>
                <a:srgbClr val="CC66FF"/>
              </a:buClr>
              <a:buFont typeface="Wingdings" charset="2"/>
              <a:buChar char="q"/>
            </a:pPr>
            <a:r>
              <a:rPr lang="en-US" sz="1600" dirty="0" err="1" smtClean="0">
                <a:latin typeface="Comic Sans MS"/>
                <a:cs typeface="Comic Sans MS"/>
              </a:rPr>
              <a:t>timelike</a:t>
            </a:r>
            <a:r>
              <a:rPr lang="en-US" sz="1600" dirty="0" smtClean="0">
                <a:latin typeface="Comic Sans MS"/>
                <a:cs typeface="Comic Sans MS"/>
              </a:rPr>
              <a:t> </a:t>
            </a:r>
            <a:r>
              <a:rPr lang="en-US" sz="1600" dirty="0">
                <a:latin typeface="Comic Sans MS"/>
                <a:cs typeface="Comic Sans MS"/>
              </a:rPr>
              <a:t>Compton scattering: detailed access to GPDs</a:t>
            </a:r>
          </a:p>
          <a:p>
            <a:r>
              <a:rPr lang="en-US" sz="1600" dirty="0">
                <a:latin typeface="Comic Sans MS"/>
                <a:cs typeface="Comic Sans MS"/>
              </a:rPr>
              <a:t> </a:t>
            </a:r>
            <a:r>
              <a:rPr lang="en-US" sz="1600" dirty="0" smtClean="0">
                <a:latin typeface="Comic Sans MS"/>
                <a:cs typeface="Comic Sans MS"/>
              </a:rPr>
              <a:t>    including </a:t>
            </a:r>
            <a:r>
              <a:rPr lang="en-US" sz="1600" dirty="0" err="1" smtClean="0">
                <a:latin typeface="Comic Sans MS"/>
                <a:cs typeface="Comic Sans MS"/>
              </a:rPr>
              <a:t>E</a:t>
            </a:r>
            <a:r>
              <a:rPr lang="en-US" sz="1600" baseline="30000" dirty="0" err="1" smtClean="0">
                <a:latin typeface="Comic Sans MS"/>
                <a:cs typeface="Comic Sans MS"/>
              </a:rPr>
              <a:t>q</a:t>
            </a:r>
            <a:r>
              <a:rPr lang="en-US" sz="1600" baseline="30000" dirty="0" smtClean="0">
                <a:latin typeface="Comic Sans MS"/>
                <a:cs typeface="Comic Sans MS"/>
              </a:rPr>
              <a:t>/g  </a:t>
            </a:r>
            <a:r>
              <a:rPr lang="en-US" sz="1600" dirty="0" smtClean="0">
                <a:latin typeface="Comic Sans MS"/>
                <a:cs typeface="Comic Sans MS"/>
              </a:rPr>
              <a:t>if </a:t>
            </a:r>
            <a:r>
              <a:rPr lang="en-US" sz="1600" dirty="0">
                <a:latin typeface="Comic Sans MS"/>
                <a:cs typeface="Comic Sans MS"/>
              </a:rPr>
              <a:t>have </a:t>
            </a:r>
            <a:r>
              <a:rPr lang="en-US" sz="1600" dirty="0" err="1">
                <a:latin typeface="Comic Sans MS"/>
                <a:cs typeface="Comic Sans MS"/>
              </a:rPr>
              <a:t>transv</a:t>
            </a:r>
            <a:r>
              <a:rPr lang="en-US" sz="1600" dirty="0">
                <a:latin typeface="Comic Sans MS"/>
                <a:cs typeface="Comic Sans MS"/>
              </a:rPr>
              <a:t>. target pol</a:t>
            </a:r>
            <a:r>
              <a:rPr lang="en-US" sz="1600" dirty="0" smtClean="0">
                <a:latin typeface="Comic Sans MS"/>
                <a:cs typeface="Comic Sans MS"/>
              </a:rPr>
              <a:t>.</a:t>
            </a:r>
          </a:p>
          <a:p>
            <a:pPr marL="285750" indent="-285750">
              <a:buClr>
                <a:srgbClr val="CC66FF"/>
              </a:buClr>
              <a:buFont typeface="Wingdings" charset="2"/>
              <a:buChar char="q"/>
            </a:pPr>
            <a:r>
              <a:rPr lang="en-US" sz="1600" dirty="0" smtClean="0">
                <a:latin typeface="Comic Sans MS"/>
                <a:cs typeface="Comic Sans MS"/>
              </a:rPr>
              <a:t>Challenging to suppress all backgrounds</a:t>
            </a:r>
            <a:endParaRPr lang="en-US" sz="1600" dirty="0">
              <a:latin typeface="Comic Sans MS"/>
              <a:cs typeface="Comic Sans MS"/>
            </a:endParaRPr>
          </a:p>
        </p:txBody>
      </p:sp>
      <p:sp>
        <p:nvSpPr>
          <p:cNvPr id="9" name="TextBox 8"/>
          <p:cNvSpPr txBox="1"/>
          <p:nvPr/>
        </p:nvSpPr>
        <p:spPr>
          <a:xfrm>
            <a:off x="3073400" y="3276600"/>
            <a:ext cx="5981125" cy="2554545"/>
          </a:xfrm>
          <a:prstGeom prst="rect">
            <a:avLst/>
          </a:prstGeom>
          <a:noFill/>
        </p:spPr>
        <p:txBody>
          <a:bodyPr wrap="none" rtlCol="0">
            <a:spAutoFit/>
          </a:bodyPr>
          <a:lstStyle/>
          <a:p>
            <a:pPr marL="285750" indent="-285750">
              <a:buClr>
                <a:srgbClr val="CC66FF"/>
              </a:buClr>
              <a:buFont typeface="Wingdings" charset="2"/>
              <a:buChar char="q"/>
            </a:pPr>
            <a:r>
              <a:rPr lang="en-US" sz="1600" dirty="0">
                <a:latin typeface="Comic Sans MS"/>
                <a:cs typeface="Comic Sans MS"/>
                <a:sym typeface="Wingdings"/>
              </a:rPr>
              <a:t>Final state lepton pair </a:t>
            </a:r>
            <a:r>
              <a:rPr lang="en-US" sz="1600" dirty="0" smtClean="0">
                <a:latin typeface="Comic Sans MS"/>
                <a:cs typeface="Comic Sans MS"/>
                <a:sym typeface="Wingdings"/>
              </a:rPr>
              <a:t>not from </a:t>
            </a:r>
            <a:r>
              <a:rPr lang="en-US" sz="1600" dirty="0" smtClean="0">
                <a:latin typeface="Symbol" charset="2"/>
                <a:cs typeface="Symbol" charset="2"/>
                <a:sym typeface="Wingdings"/>
              </a:rPr>
              <a:t>g</a:t>
            </a:r>
            <a:r>
              <a:rPr lang="en-US" sz="1600" dirty="0" smtClean="0">
                <a:latin typeface="Comic Sans MS"/>
                <a:cs typeface="Comic Sans MS"/>
                <a:sym typeface="Wingdings"/>
              </a:rPr>
              <a:t>* but from J/</a:t>
            </a:r>
            <a:r>
              <a:rPr lang="en-US" sz="1600" dirty="0" err="1" smtClean="0">
                <a:latin typeface="Lucida Grande"/>
                <a:ea typeface="Lucida Grande"/>
                <a:cs typeface="Lucida Grande"/>
                <a:sym typeface="Wingdings"/>
              </a:rPr>
              <a:t>ψ</a:t>
            </a:r>
            <a:r>
              <a:rPr lang="en-US" sz="1600" dirty="0" smtClean="0">
                <a:latin typeface="Comic Sans MS"/>
                <a:cs typeface="Comic Sans MS"/>
                <a:sym typeface="Wingdings"/>
              </a:rPr>
              <a:t> </a:t>
            </a:r>
          </a:p>
          <a:p>
            <a:pPr marL="742950" lvl="1" indent="-285750">
              <a:buClr>
                <a:srgbClr val="CC66FF"/>
              </a:buClr>
              <a:buFont typeface="Wingdings" charset="2"/>
              <a:buChar char="q"/>
            </a:pPr>
            <a:r>
              <a:rPr lang="en-US" sz="1600" dirty="0" smtClean="0">
                <a:latin typeface="Comic Sans MS"/>
                <a:cs typeface="Comic Sans MS"/>
                <a:sym typeface="Wingdings"/>
              </a:rPr>
              <a:t>Done already in </a:t>
            </a:r>
            <a:r>
              <a:rPr lang="en-US" sz="1600" dirty="0" err="1" smtClean="0">
                <a:latin typeface="Comic Sans MS"/>
                <a:cs typeface="Comic Sans MS"/>
                <a:sym typeface="Wingdings"/>
              </a:rPr>
              <a:t>AuAu</a:t>
            </a:r>
            <a:endParaRPr lang="en-US" sz="1600" dirty="0" smtClean="0">
              <a:latin typeface="Comic Sans MS"/>
              <a:cs typeface="Comic Sans MS"/>
              <a:sym typeface="Wingdings"/>
            </a:endParaRPr>
          </a:p>
          <a:p>
            <a:pPr marL="742950" lvl="1" indent="-285750">
              <a:buClr>
                <a:srgbClr val="CC66FF"/>
              </a:buClr>
              <a:buFont typeface="Wingdings" charset="2"/>
              <a:buChar char="q"/>
            </a:pPr>
            <a:r>
              <a:rPr lang="en-US" sz="1600" dirty="0" smtClean="0">
                <a:latin typeface="Comic Sans MS"/>
                <a:cs typeface="Comic Sans MS"/>
                <a:sym typeface="Wingdings"/>
              </a:rPr>
              <a:t>Estimates for </a:t>
            </a:r>
            <a:r>
              <a:rPr lang="en-US" sz="1600" dirty="0">
                <a:latin typeface="Comic Sans MS"/>
                <a:cs typeface="Comic Sans MS"/>
                <a:sym typeface="Wingdings"/>
              </a:rPr>
              <a:t>J/</a:t>
            </a:r>
            <a:r>
              <a:rPr lang="en-US" sz="1600" dirty="0" err="1" smtClean="0">
                <a:latin typeface="Lucida Grande"/>
                <a:ea typeface="Lucida Grande"/>
                <a:cs typeface="Lucida Grande"/>
                <a:sym typeface="Wingdings"/>
              </a:rPr>
              <a:t>ψ</a:t>
            </a:r>
            <a:r>
              <a:rPr lang="en-US" sz="1600" dirty="0" smtClean="0">
                <a:latin typeface="Lucida Grande"/>
                <a:ea typeface="Lucida Grande"/>
                <a:cs typeface="Lucida Grande"/>
                <a:sym typeface="Wingdings"/>
              </a:rPr>
              <a:t>     (</a:t>
            </a:r>
            <a:r>
              <a:rPr lang="en-US" sz="1600" dirty="0" err="1" smtClean="0">
                <a:latin typeface="Comic Sans MS"/>
                <a:cs typeface="Comic Sans MS"/>
              </a:rPr>
              <a:t>hep</a:t>
            </a:r>
            <a:r>
              <a:rPr lang="en-US" sz="1600" dirty="0" err="1">
                <a:latin typeface="Comic Sans MS"/>
                <a:cs typeface="Comic Sans MS"/>
              </a:rPr>
              <a:t>-ph</a:t>
            </a:r>
            <a:r>
              <a:rPr lang="en-US" sz="1600" dirty="0">
                <a:latin typeface="Comic Sans MS"/>
                <a:cs typeface="Comic Sans MS"/>
              </a:rPr>
              <a:t>/</a:t>
            </a:r>
            <a:r>
              <a:rPr lang="en-US" sz="1600" dirty="0" smtClean="0">
                <a:latin typeface="Comic Sans MS"/>
                <a:cs typeface="Comic Sans MS"/>
              </a:rPr>
              <a:t>0310223)</a:t>
            </a:r>
          </a:p>
          <a:p>
            <a:pPr marL="285750" indent="-285750">
              <a:buClr>
                <a:srgbClr val="CC66FF"/>
              </a:buClr>
              <a:buFont typeface="Wingdings" charset="2"/>
              <a:buChar char="q"/>
            </a:pPr>
            <a:r>
              <a:rPr lang="en-US" sz="1600" dirty="0">
                <a:latin typeface="Comic Sans MS"/>
                <a:cs typeface="Comic Sans MS"/>
              </a:rPr>
              <a:t>transverse target spin </a:t>
            </a:r>
            <a:r>
              <a:rPr lang="en-US" sz="1600" dirty="0" smtClean="0">
                <a:latin typeface="Comic Sans MS"/>
                <a:cs typeface="Comic Sans MS"/>
              </a:rPr>
              <a:t>asymmetry </a:t>
            </a:r>
            <a:r>
              <a:rPr lang="en-US" sz="1600" dirty="0" smtClean="0">
                <a:latin typeface="Comic Sans MS"/>
                <a:cs typeface="Comic Sans MS"/>
                <a:sym typeface="Wingdings"/>
              </a:rPr>
              <a:t> </a:t>
            </a:r>
            <a:r>
              <a:rPr lang="en-US" sz="1600" dirty="0" smtClean="0">
                <a:latin typeface="Comic Sans MS"/>
                <a:cs typeface="Comic Sans MS"/>
              </a:rPr>
              <a:t>calculable with GPDs</a:t>
            </a:r>
          </a:p>
          <a:p>
            <a:pPr marL="285750" indent="-285750">
              <a:buClr>
                <a:srgbClr val="CC66FF"/>
              </a:buClr>
              <a:buFont typeface="Wingdings" charset="2"/>
              <a:buChar char="q"/>
            </a:pPr>
            <a:endParaRPr lang="en-US" sz="1600" dirty="0" smtClean="0">
              <a:latin typeface="Comic Sans MS"/>
              <a:cs typeface="Comic Sans MS"/>
            </a:endParaRPr>
          </a:p>
          <a:p>
            <a:pPr marL="285750" indent="-285750">
              <a:buClr>
                <a:srgbClr val="CC66FF"/>
              </a:buClr>
              <a:buFont typeface="Wingdings" charset="2"/>
              <a:buChar char="q"/>
            </a:pPr>
            <a:endParaRPr lang="en-US" sz="1600" dirty="0">
              <a:latin typeface="Comic Sans MS"/>
              <a:cs typeface="Comic Sans MS"/>
            </a:endParaRPr>
          </a:p>
          <a:p>
            <a:pPr>
              <a:buClr>
                <a:srgbClr val="CC66FF"/>
              </a:buClr>
            </a:pPr>
            <a:endParaRPr lang="en-US" sz="1600" dirty="0" smtClean="0">
              <a:latin typeface="Comic Sans MS"/>
              <a:cs typeface="Comic Sans MS"/>
            </a:endParaRPr>
          </a:p>
          <a:p>
            <a:pPr>
              <a:buClr>
                <a:srgbClr val="CC66FF"/>
              </a:buClr>
            </a:pPr>
            <a:endParaRPr lang="en-US" sz="1600" dirty="0">
              <a:latin typeface="Comic Sans MS"/>
              <a:cs typeface="Comic Sans MS"/>
            </a:endParaRPr>
          </a:p>
          <a:p>
            <a:pPr marL="285750" indent="-285750">
              <a:buClr>
                <a:srgbClr val="CC66FF"/>
              </a:buClr>
              <a:buFont typeface="Wingdings" charset="2"/>
              <a:buChar char="Ø"/>
            </a:pPr>
            <a:r>
              <a:rPr lang="en-US" sz="1600" dirty="0">
                <a:latin typeface="Comic Sans MS"/>
                <a:cs typeface="Comic Sans MS"/>
              </a:rPr>
              <a:t>information on </a:t>
            </a:r>
            <a:r>
              <a:rPr lang="en-US" sz="1600" dirty="0" err="1">
                <a:latin typeface="Comic Sans MS"/>
                <a:cs typeface="Comic Sans MS"/>
              </a:rPr>
              <a:t>helicity</a:t>
            </a:r>
            <a:r>
              <a:rPr lang="en-US" sz="1600" dirty="0" smtClean="0">
                <a:latin typeface="Comic Sans MS"/>
                <a:cs typeface="Comic Sans MS"/>
              </a:rPr>
              <a:t>-flip </a:t>
            </a:r>
            <a:r>
              <a:rPr lang="en-US" sz="1600" dirty="0">
                <a:latin typeface="Comic Sans MS"/>
                <a:cs typeface="Comic Sans MS"/>
              </a:rPr>
              <a:t>distribution </a:t>
            </a:r>
            <a:r>
              <a:rPr lang="en-US" sz="1600" dirty="0">
                <a:solidFill>
                  <a:srgbClr val="FF00FF"/>
                </a:solidFill>
                <a:latin typeface="Comic Sans MS"/>
                <a:cs typeface="Comic Sans MS"/>
              </a:rPr>
              <a:t>E</a:t>
            </a:r>
            <a:r>
              <a:rPr lang="en-US" sz="1600" dirty="0">
                <a:latin typeface="Comic Sans MS"/>
                <a:cs typeface="Comic Sans MS"/>
              </a:rPr>
              <a:t> for </a:t>
            </a:r>
            <a:r>
              <a:rPr lang="en-US" sz="1600" dirty="0" smtClean="0">
                <a:latin typeface="Comic Sans MS"/>
                <a:cs typeface="Comic Sans MS"/>
              </a:rPr>
              <a:t>gluons</a:t>
            </a:r>
          </a:p>
          <a:p>
            <a:pPr>
              <a:buClr>
                <a:srgbClr val="CC66FF"/>
              </a:buClr>
            </a:pPr>
            <a:r>
              <a:rPr lang="en-US" sz="1600" dirty="0">
                <a:latin typeface="Comic Sans MS"/>
                <a:cs typeface="Comic Sans MS"/>
              </a:rPr>
              <a:t> </a:t>
            </a:r>
            <a:r>
              <a:rPr lang="en-US" sz="1600" dirty="0" smtClean="0">
                <a:latin typeface="Comic Sans MS"/>
                <a:cs typeface="Comic Sans MS"/>
              </a:rPr>
              <a:t>    golden measurement for </a:t>
            </a:r>
            <a:r>
              <a:rPr lang="en-US" sz="1600" dirty="0" err="1" smtClean="0">
                <a:latin typeface="Comic Sans MS"/>
                <a:cs typeface="Comic Sans MS"/>
              </a:rPr>
              <a:t>eRHIC</a:t>
            </a:r>
            <a:endParaRPr lang="en-US" sz="1600" dirty="0">
              <a:latin typeface="Comic Sans MS"/>
              <a:cs typeface="Comic Sans MS"/>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801525103"/>
              </p:ext>
            </p:extLst>
          </p:nvPr>
        </p:nvGraphicFramePr>
        <p:xfrm>
          <a:off x="3670300" y="4418013"/>
          <a:ext cx="4483100" cy="774700"/>
        </p:xfrm>
        <a:graphic>
          <a:graphicData uri="http://schemas.openxmlformats.org/presentationml/2006/ole">
            <mc:AlternateContent xmlns:mc="http://schemas.openxmlformats.org/markup-compatibility/2006">
              <mc:Choice xmlns:v="urn:schemas-microsoft-com:vml" Requires="v">
                <p:oleObj spid="_x0000_s264249" name="Equation" r:id="rId4" imgW="4483100" imgH="774700" progId="Equation.DSMT4">
                  <p:embed/>
                </p:oleObj>
              </mc:Choice>
              <mc:Fallback>
                <p:oleObj name="Equation" r:id="rId4" imgW="4483100" imgH="774700" progId="Equation.DSMT4">
                  <p:embed/>
                  <p:pic>
                    <p:nvPicPr>
                      <p:cNvPr id="0" name=""/>
                      <p:cNvPicPr/>
                      <p:nvPr/>
                    </p:nvPicPr>
                    <p:blipFill>
                      <a:blip r:embed="rId5"/>
                      <a:stretch>
                        <a:fillRect/>
                      </a:stretch>
                    </p:blipFill>
                    <p:spPr>
                      <a:xfrm>
                        <a:off x="3670300" y="4418013"/>
                        <a:ext cx="4483100" cy="774700"/>
                      </a:xfrm>
                      <a:prstGeom prst="rect">
                        <a:avLst/>
                      </a:prstGeom>
                    </p:spPr>
                  </p:pic>
                </p:oleObj>
              </mc:Fallback>
            </mc:AlternateContent>
          </a:graphicData>
        </a:graphic>
      </p:graphicFrame>
      <p:sp>
        <p:nvSpPr>
          <p:cNvPr id="11" name="TextBox 10"/>
          <p:cNvSpPr txBox="1"/>
          <p:nvPr/>
        </p:nvSpPr>
        <p:spPr>
          <a:xfrm>
            <a:off x="149860" y="5896094"/>
            <a:ext cx="4469831" cy="369332"/>
          </a:xfrm>
          <a:prstGeom prst="rect">
            <a:avLst/>
          </a:prstGeom>
          <a:noFill/>
        </p:spPr>
        <p:txBody>
          <a:bodyPr wrap="none" rtlCol="0">
            <a:spAutoFit/>
          </a:bodyPr>
          <a:lstStyle/>
          <a:p>
            <a:r>
              <a:rPr lang="en-US" dirty="0" smtClean="0">
                <a:solidFill>
                  <a:srgbClr val="0000FF"/>
                </a:solidFill>
                <a:latin typeface="Comic Sans MS"/>
                <a:cs typeface="Comic Sans MS"/>
              </a:rPr>
              <a:t>Gain in statistics doing polarized </a:t>
            </a:r>
            <a:r>
              <a:rPr lang="en-US" dirty="0" err="1" smtClean="0">
                <a:solidFill>
                  <a:srgbClr val="0000FF"/>
                </a:solidFill>
                <a:latin typeface="Comic Sans MS"/>
                <a:cs typeface="Comic Sans MS"/>
              </a:rPr>
              <a:t>p↑A</a:t>
            </a:r>
            <a:endParaRPr lang="en-US" dirty="0">
              <a:solidFill>
                <a:srgbClr val="0000FF"/>
              </a:solidFill>
              <a:latin typeface="Comic Sans MS"/>
              <a:cs typeface="Comic Sans MS"/>
            </a:endParaRPr>
          </a:p>
        </p:txBody>
      </p:sp>
      <p:grpSp>
        <p:nvGrpSpPr>
          <p:cNvPr id="18" name="Group 17"/>
          <p:cNvGrpSpPr/>
          <p:nvPr/>
        </p:nvGrpSpPr>
        <p:grpSpPr>
          <a:xfrm>
            <a:off x="88901" y="3276600"/>
            <a:ext cx="2919857" cy="2234692"/>
            <a:chOff x="88901" y="3276600"/>
            <a:chExt cx="2919857" cy="2234692"/>
          </a:xfrm>
        </p:grpSpPr>
        <p:pic>
          <p:nvPicPr>
            <p:cNvPr id="8" name="Picture 7"/>
            <p:cNvPicPr>
              <a:picLocks noChangeAspect="1"/>
            </p:cNvPicPr>
            <p:nvPr/>
          </p:nvPicPr>
          <p:blipFill>
            <a:blip r:embed="rId6"/>
            <a:stretch>
              <a:fillRect/>
            </a:stretch>
          </p:blipFill>
          <p:spPr>
            <a:xfrm>
              <a:off x="88901" y="3276600"/>
              <a:ext cx="2919857" cy="2234692"/>
            </a:xfrm>
            <a:prstGeom prst="rect">
              <a:avLst/>
            </a:prstGeom>
          </p:spPr>
        </p:pic>
        <p:cxnSp>
          <p:nvCxnSpPr>
            <p:cNvPr id="12" name="Straight Arrow Connector 11"/>
            <p:cNvCxnSpPr/>
            <p:nvPr/>
          </p:nvCxnSpPr>
          <p:spPr>
            <a:xfrm flipV="1">
              <a:off x="1737360" y="3921760"/>
              <a:ext cx="416560" cy="142240"/>
            </a:xfrm>
            <a:prstGeom prst="straightConnector1">
              <a:avLst/>
            </a:prstGeom>
            <a:ln>
              <a:solidFill>
                <a:srgbClr val="0000FF"/>
              </a:solidFill>
              <a:tailEnd type="arrow"/>
            </a:ln>
            <a:effectLst>
              <a:glow rad="63500">
                <a:srgbClr val="3366FF">
                  <a:alpha val="45000"/>
                </a:srgbClr>
              </a:glow>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153920" y="3737094"/>
              <a:ext cx="438642" cy="369332"/>
            </a:xfrm>
            <a:prstGeom prst="rect">
              <a:avLst/>
            </a:prstGeom>
            <a:noFill/>
          </p:spPr>
          <p:txBody>
            <a:bodyPr wrap="none" rtlCol="0">
              <a:spAutoFit/>
            </a:bodyPr>
            <a:lstStyle/>
            <a:p>
              <a:r>
                <a:rPr lang="en-US" b="1" dirty="0" smtClean="0">
                  <a:solidFill>
                    <a:srgbClr val="0000FF"/>
                  </a:solidFill>
                  <a:latin typeface="Comic Sans MS"/>
                  <a:cs typeface="Comic Sans MS"/>
                </a:rPr>
                <a:t>Z</a:t>
              </a:r>
              <a:r>
                <a:rPr lang="en-US" b="1" baseline="30000" dirty="0" smtClean="0">
                  <a:solidFill>
                    <a:srgbClr val="0000FF"/>
                  </a:solidFill>
                  <a:latin typeface="Comic Sans MS"/>
                  <a:cs typeface="Comic Sans MS"/>
                </a:rPr>
                <a:t>2</a:t>
              </a:r>
              <a:endParaRPr lang="en-US" b="1" baseline="30000" dirty="0">
                <a:solidFill>
                  <a:srgbClr val="0000FF"/>
                </a:solidFill>
                <a:latin typeface="Comic Sans MS"/>
                <a:cs typeface="Comic Sans MS"/>
              </a:endParaRPr>
            </a:p>
          </p:txBody>
        </p:sp>
        <p:cxnSp>
          <p:nvCxnSpPr>
            <p:cNvPr id="15" name="Straight Arrow Connector 14"/>
            <p:cNvCxnSpPr/>
            <p:nvPr/>
          </p:nvCxnSpPr>
          <p:spPr>
            <a:xfrm>
              <a:off x="1737360" y="4755079"/>
              <a:ext cx="497840" cy="0"/>
            </a:xfrm>
            <a:prstGeom prst="straightConnector1">
              <a:avLst/>
            </a:prstGeom>
            <a:ln>
              <a:solidFill>
                <a:srgbClr val="0000FF"/>
              </a:solidFill>
              <a:tailEnd type="arrow"/>
            </a:ln>
            <a:effectLst>
              <a:glow rad="63500">
                <a:srgbClr val="3366FF">
                  <a:alpha val="45000"/>
                </a:srgbClr>
              </a:glow>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133600" y="4631572"/>
              <a:ext cx="447433" cy="369332"/>
            </a:xfrm>
            <a:prstGeom prst="rect">
              <a:avLst/>
            </a:prstGeom>
            <a:noFill/>
          </p:spPr>
          <p:txBody>
            <a:bodyPr wrap="none" rtlCol="0">
              <a:spAutoFit/>
            </a:bodyPr>
            <a:lstStyle/>
            <a:p>
              <a:r>
                <a:rPr lang="en-US" b="1" dirty="0">
                  <a:solidFill>
                    <a:srgbClr val="0000FF"/>
                  </a:solidFill>
                  <a:latin typeface="Comic Sans MS"/>
                  <a:cs typeface="Comic Sans MS"/>
                </a:rPr>
                <a:t>A</a:t>
              </a:r>
              <a:r>
                <a:rPr lang="en-US" b="1" baseline="30000" dirty="0" smtClean="0">
                  <a:solidFill>
                    <a:srgbClr val="0000FF"/>
                  </a:solidFill>
                  <a:latin typeface="Comic Sans MS"/>
                  <a:cs typeface="Comic Sans MS"/>
                </a:rPr>
                <a:t>2</a:t>
              </a:r>
              <a:endParaRPr lang="en-US" b="1" baseline="30000" dirty="0">
                <a:solidFill>
                  <a:srgbClr val="0000FF"/>
                </a:solidFill>
                <a:latin typeface="Comic Sans MS"/>
                <a:cs typeface="Comic Sans MS"/>
              </a:endParaRPr>
            </a:p>
          </p:txBody>
        </p:sp>
      </p:gr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smtClean="0"/>
              <a:t>RHIC PAC, June  2014</a:t>
            </a:r>
            <a:endParaRPr lang="en-US"/>
          </a:p>
        </p:txBody>
      </p:sp>
    </p:spTree>
    <p:extLst>
      <p:ext uri="{BB962C8B-B14F-4D97-AF65-F5344CB8AC3E}">
        <p14:creationId xmlns:p14="http://schemas.microsoft.com/office/powerpoint/2010/main" val="1726758483"/>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9"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a:t>
            </a:r>
            <a:r>
              <a:rPr lang="en-US" cap="none" dirty="0" err="1"/>
              <a:t>ep</a:t>
            </a:r>
            <a:r>
              <a:rPr lang="en-US" dirty="0"/>
              <a:t> </a:t>
            </a:r>
            <a:r>
              <a:rPr lang="en-US" dirty="0" err="1"/>
              <a:t>tO</a:t>
            </a:r>
            <a:r>
              <a:rPr lang="en-US" dirty="0"/>
              <a:t> </a:t>
            </a:r>
            <a:r>
              <a:rPr lang="en-US" cap="none" dirty="0" err="1"/>
              <a:t>pp</a:t>
            </a:r>
            <a:r>
              <a:rPr lang="en-US" dirty="0"/>
              <a:t> to </a:t>
            </a:r>
            <a:r>
              <a:rPr lang="en-US" cap="none" dirty="0">
                <a:latin typeface="Symbol" charset="2"/>
                <a:cs typeface="Symbol" charset="2"/>
              </a:rPr>
              <a:t>g </a:t>
            </a:r>
            <a:r>
              <a:rPr lang="en-US" cap="none" dirty="0"/>
              <a:t>p</a:t>
            </a:r>
            <a:r>
              <a:rPr lang="en-US" dirty="0"/>
              <a:t>/A</a:t>
            </a:r>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smtClean="0"/>
              <a:t>RHIC PAC, June  2014</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51</a:t>
            </a:fld>
            <a:endParaRPr lang="en-US"/>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bwMode="auto">
          <a:xfrm>
            <a:off x="105834" y="992397"/>
            <a:ext cx="2286000" cy="1550035"/>
          </a:xfrm>
          <a:prstGeom prst="rect">
            <a:avLst/>
          </a:prstGeom>
          <a:noFill/>
          <a:ln>
            <a:noFill/>
          </a:ln>
        </p:spPr>
      </p:pic>
      <p:pic>
        <p:nvPicPr>
          <p:cNvPr id="7" name="Picture 6"/>
          <p:cNvPicPr/>
          <p:nvPr/>
        </p:nvPicPr>
        <p:blipFill>
          <a:blip r:embed="rId3">
            <a:extLst>
              <a:ext uri="{28A0092B-C50C-407E-A947-70E740481C1C}">
                <a14:useLocalDpi xmlns:a14="http://schemas.microsoft.com/office/drawing/2010/main" val="0"/>
              </a:ext>
            </a:extLst>
          </a:blip>
          <a:stretch>
            <a:fillRect/>
          </a:stretch>
        </p:blipFill>
        <p:spPr bwMode="auto">
          <a:xfrm>
            <a:off x="2656416" y="1013565"/>
            <a:ext cx="2286000" cy="1550035"/>
          </a:xfrm>
          <a:prstGeom prst="rect">
            <a:avLst/>
          </a:prstGeom>
          <a:noFill/>
          <a:ln>
            <a:noFill/>
          </a:ln>
        </p:spPr>
      </p:pic>
      <p:pic>
        <p:nvPicPr>
          <p:cNvPr id="8" name="Picture 7"/>
          <p:cNvPicPr/>
          <p:nvPr/>
        </p:nvPicPr>
        <p:blipFill>
          <a:blip r:embed="rId4">
            <a:extLst>
              <a:ext uri="{28A0092B-C50C-407E-A947-70E740481C1C}">
                <a14:useLocalDpi xmlns:a14="http://schemas.microsoft.com/office/drawing/2010/main" val="0"/>
              </a:ext>
            </a:extLst>
          </a:blip>
          <a:stretch>
            <a:fillRect/>
          </a:stretch>
        </p:blipFill>
        <p:spPr>
          <a:xfrm>
            <a:off x="163300" y="4935855"/>
            <a:ext cx="2298065" cy="1558290"/>
          </a:xfrm>
          <a:prstGeom prst="rect">
            <a:avLst/>
          </a:prstGeom>
        </p:spPr>
      </p:pic>
      <p:pic>
        <p:nvPicPr>
          <p:cNvPr id="9" name="Picture 8"/>
          <p:cNvPicPr/>
          <p:nvPr/>
        </p:nvPicPr>
        <p:blipFill>
          <a:blip r:embed="rId5">
            <a:extLst>
              <a:ext uri="{28A0092B-C50C-407E-A947-70E740481C1C}">
                <a14:useLocalDpi xmlns:a14="http://schemas.microsoft.com/office/drawing/2010/main" val="0"/>
              </a:ext>
            </a:extLst>
          </a:blip>
          <a:stretch>
            <a:fillRect/>
          </a:stretch>
        </p:blipFill>
        <p:spPr>
          <a:xfrm>
            <a:off x="2713884" y="4925272"/>
            <a:ext cx="2298065" cy="1558290"/>
          </a:xfrm>
          <a:prstGeom prst="rect">
            <a:avLst/>
          </a:prstGeom>
        </p:spPr>
      </p:pic>
      <p:sp>
        <p:nvSpPr>
          <p:cNvPr id="10" name="TextBox 9"/>
          <p:cNvSpPr txBox="1"/>
          <p:nvPr/>
        </p:nvSpPr>
        <p:spPr>
          <a:xfrm>
            <a:off x="158750" y="596900"/>
            <a:ext cx="1659491" cy="369332"/>
          </a:xfrm>
          <a:prstGeom prst="rect">
            <a:avLst/>
          </a:prstGeom>
          <a:noFill/>
        </p:spPr>
        <p:txBody>
          <a:bodyPr wrap="none" rtlCol="0">
            <a:spAutoFit/>
          </a:bodyPr>
          <a:lstStyle/>
          <a:p>
            <a:r>
              <a:rPr lang="en-US" dirty="0" smtClean="0">
                <a:solidFill>
                  <a:srgbClr val="0000FF"/>
                </a:solidFill>
              </a:rPr>
              <a:t>UPC in </a:t>
            </a:r>
            <a:r>
              <a:rPr lang="en-US" dirty="0" err="1" smtClean="0">
                <a:solidFill>
                  <a:srgbClr val="0000FF"/>
                </a:solidFill>
              </a:rPr>
              <a:t>p+Au</a:t>
            </a:r>
            <a:r>
              <a:rPr lang="en-US" dirty="0" smtClean="0">
                <a:solidFill>
                  <a:srgbClr val="0000FF"/>
                </a:solidFill>
              </a:rPr>
              <a:t>: </a:t>
            </a:r>
            <a:endParaRPr lang="en-US" dirty="0">
              <a:solidFill>
                <a:srgbClr val="0000FF"/>
              </a:solidFill>
            </a:endParaRPr>
          </a:p>
        </p:txBody>
      </p:sp>
      <p:sp>
        <p:nvSpPr>
          <p:cNvPr id="11" name="TextBox 10"/>
          <p:cNvSpPr txBox="1"/>
          <p:nvPr/>
        </p:nvSpPr>
        <p:spPr>
          <a:xfrm>
            <a:off x="0" y="2698751"/>
            <a:ext cx="9097362" cy="2308324"/>
          </a:xfrm>
          <a:prstGeom prst="rect">
            <a:avLst/>
          </a:prstGeom>
          <a:noFill/>
        </p:spPr>
        <p:txBody>
          <a:bodyPr wrap="none" rtlCol="0">
            <a:spAutoFit/>
          </a:bodyPr>
          <a:lstStyle/>
          <a:p>
            <a:pPr lvl="0"/>
            <a:r>
              <a:rPr lang="en-US" dirty="0" smtClean="0">
                <a:solidFill>
                  <a:srgbClr val="0000FF"/>
                </a:solidFill>
                <a:effectLst/>
              </a:rPr>
              <a:t>Cuts:</a:t>
            </a:r>
          </a:p>
          <a:p>
            <a:pPr marL="285750" lvl="0" indent="-285750">
              <a:buClr>
                <a:srgbClr val="0000FF"/>
              </a:buClr>
              <a:buFont typeface="Wingdings" charset="2"/>
              <a:buChar char="q"/>
            </a:pPr>
            <a:r>
              <a:rPr lang="en-US" dirty="0" smtClean="0">
                <a:effectLst/>
              </a:rPr>
              <a:t>no </a:t>
            </a:r>
            <a:r>
              <a:rPr lang="en-US" dirty="0">
                <a:effectLst/>
              </a:rPr>
              <a:t>hit in the RP phasing the Au-beam (-</a:t>
            </a:r>
            <a:r>
              <a:rPr lang="en-US" i="1" dirty="0">
                <a:effectLst/>
              </a:rPr>
              <a:t>t</a:t>
            </a:r>
            <a:r>
              <a:rPr lang="en-US" dirty="0">
                <a:effectLst/>
              </a:rPr>
              <a:t> &gt; -0.016 GeV</a:t>
            </a:r>
            <a:r>
              <a:rPr lang="en-US" baseline="30000" dirty="0">
                <a:effectLst/>
              </a:rPr>
              <a:t>2</a:t>
            </a:r>
            <a:r>
              <a:rPr lang="en-US" dirty="0">
                <a:effectLst/>
              </a:rPr>
              <a:t>) or in the ZDC </a:t>
            </a:r>
          </a:p>
          <a:p>
            <a:pPr marL="285750" lvl="0" indent="-285750">
              <a:buClr>
                <a:srgbClr val="0000FF"/>
              </a:buClr>
              <a:buFont typeface="Wingdings" charset="2"/>
              <a:buChar char="q"/>
            </a:pPr>
            <a:r>
              <a:rPr lang="en-US" dirty="0">
                <a:effectLst/>
              </a:rPr>
              <a:t>detecting the scattered proton in the RP (-0.016 &gt; -</a:t>
            </a:r>
            <a:r>
              <a:rPr lang="en-US" i="1" dirty="0">
                <a:effectLst/>
              </a:rPr>
              <a:t>t</a:t>
            </a:r>
            <a:r>
              <a:rPr lang="en-US" dirty="0">
                <a:effectLst/>
              </a:rPr>
              <a:t> &gt; -0.2 GeV</a:t>
            </a:r>
            <a:r>
              <a:rPr lang="en-US" baseline="30000" dirty="0">
                <a:effectLst/>
              </a:rPr>
              <a:t>2</a:t>
            </a:r>
            <a:r>
              <a:rPr lang="en-US" dirty="0">
                <a:effectLst/>
              </a:rPr>
              <a:t>) </a:t>
            </a:r>
          </a:p>
          <a:p>
            <a:pPr marL="285750" lvl="0" indent="-285750">
              <a:buClr>
                <a:srgbClr val="0000FF"/>
              </a:buClr>
              <a:buFont typeface="Wingdings" charset="2"/>
              <a:buChar char="q"/>
            </a:pPr>
            <a:r>
              <a:rPr lang="en-US" dirty="0">
                <a:effectLst/>
              </a:rPr>
              <a:t>both J/</a:t>
            </a:r>
            <a:r>
              <a:rPr lang="en-US" dirty="0">
                <a:effectLst/>
                <a:sym typeface="Symbol"/>
              </a:rPr>
              <a:t></a:t>
            </a:r>
            <a:r>
              <a:rPr lang="en-US" dirty="0">
                <a:effectLst/>
              </a:rPr>
              <a:t> decay leptons are in -1 &lt; h &lt; 4 </a:t>
            </a:r>
          </a:p>
          <a:p>
            <a:pPr marL="285750" lvl="0" indent="-285750">
              <a:buClr>
                <a:srgbClr val="0000FF"/>
              </a:buClr>
              <a:buFont typeface="Wingdings" charset="2"/>
              <a:buChar char="q"/>
            </a:pPr>
            <a:r>
              <a:rPr lang="en-US" dirty="0">
                <a:effectLst/>
              </a:rPr>
              <a:t>cut on the </a:t>
            </a:r>
            <a:r>
              <a:rPr lang="en-US" i="1" dirty="0">
                <a:effectLst/>
              </a:rPr>
              <a:t>pt</a:t>
            </a:r>
            <a:r>
              <a:rPr lang="en-US" baseline="30000" dirty="0">
                <a:effectLst/>
              </a:rPr>
              <a:t>2</a:t>
            </a:r>
            <a:r>
              <a:rPr lang="en-US" dirty="0">
                <a:effectLst/>
              </a:rPr>
              <a:t> of the scattered Au, calculated as the </a:t>
            </a:r>
            <a:r>
              <a:rPr lang="en-US" i="1" dirty="0">
                <a:effectLst/>
              </a:rPr>
              <a:t>pt</a:t>
            </a:r>
            <a:r>
              <a:rPr lang="en-US" baseline="30000" dirty="0">
                <a:effectLst/>
              </a:rPr>
              <a:t>2</a:t>
            </a:r>
            <a:r>
              <a:rPr lang="en-US" dirty="0">
                <a:effectLst/>
              </a:rPr>
              <a:t> of the vector sum </a:t>
            </a:r>
            <a:endParaRPr lang="en-US" dirty="0" smtClean="0">
              <a:effectLst/>
            </a:endParaRPr>
          </a:p>
          <a:p>
            <a:pPr lvl="0">
              <a:buClr>
                <a:srgbClr val="0000FF"/>
              </a:buClr>
            </a:pPr>
            <a:r>
              <a:rPr lang="en-US" dirty="0" smtClean="0">
                <a:effectLst/>
              </a:rPr>
              <a:t>   of </a:t>
            </a:r>
            <a:r>
              <a:rPr lang="en-US" dirty="0">
                <a:effectLst/>
              </a:rPr>
              <a:t>the proton measured in the RP and the J/</a:t>
            </a:r>
            <a:r>
              <a:rPr lang="en-US" dirty="0">
                <a:effectLst/>
                <a:sym typeface="Symbol"/>
              </a:rPr>
              <a:t></a:t>
            </a:r>
            <a:r>
              <a:rPr lang="en-US" dirty="0">
                <a:effectLst/>
              </a:rPr>
              <a:t> to be less then 0.02 </a:t>
            </a:r>
            <a:r>
              <a:rPr lang="en-US" dirty="0" smtClean="0">
                <a:effectLst/>
              </a:rPr>
              <a:t>GeV</a:t>
            </a:r>
            <a:r>
              <a:rPr lang="en-US" baseline="30000" dirty="0" smtClean="0">
                <a:effectLst/>
              </a:rPr>
              <a:t>2</a:t>
            </a:r>
          </a:p>
          <a:p>
            <a:pPr lvl="0">
              <a:buClr>
                <a:srgbClr val="0000FF"/>
              </a:buClr>
            </a:pPr>
            <a:r>
              <a:rPr lang="en-US" dirty="0" smtClean="0">
                <a:solidFill>
                  <a:srgbClr val="0000FF"/>
                </a:solidFill>
                <a:effectLst/>
                <a:sym typeface="Wingdings"/>
              </a:rPr>
              <a:t> 7k J/</a:t>
            </a:r>
            <a:r>
              <a:rPr lang="en-US" dirty="0">
                <a:solidFill>
                  <a:srgbClr val="0000FF"/>
                </a:solidFill>
                <a:effectLst/>
                <a:sym typeface="Symbol"/>
              </a:rPr>
              <a:t></a:t>
            </a:r>
            <a:endParaRPr lang="en-US" dirty="0">
              <a:solidFill>
                <a:srgbClr val="0000FF"/>
              </a:solidFill>
              <a:effectLst/>
            </a:endParaRPr>
          </a:p>
          <a:p>
            <a:endParaRPr lang="en-US" dirty="0"/>
          </a:p>
        </p:txBody>
      </p:sp>
      <p:sp>
        <p:nvSpPr>
          <p:cNvPr id="12" name="AutoShape 49"/>
          <p:cNvSpPr>
            <a:spLocks noChangeArrowheads="1"/>
          </p:cNvSpPr>
          <p:nvPr/>
        </p:nvSpPr>
        <p:spPr bwMode="auto">
          <a:xfrm>
            <a:off x="5072594" y="1048421"/>
            <a:ext cx="462489" cy="274495"/>
          </a:xfrm>
          <a:prstGeom prst="curvedRightArrow">
            <a:avLst>
              <a:gd name="adj1" fmla="val 24848"/>
              <a:gd name="adj2" fmla="val 49697"/>
              <a:gd name="adj3" fmla="val 33333"/>
            </a:avLst>
          </a:prstGeom>
          <a:gradFill flip="none" rotWithShape="1">
            <a:gsLst>
              <a:gs pos="0">
                <a:srgbClr val="0000FF"/>
              </a:gs>
              <a:gs pos="100000">
                <a:srgbClr val="FFFFFF"/>
              </a:gs>
            </a:gsLst>
            <a:lin ang="0" scaled="1"/>
            <a:tileRect/>
          </a:gradFill>
          <a:ln w="9525">
            <a:solidFill>
              <a:schemeClr val="tx1"/>
            </a:solidFill>
            <a:miter lim="800000"/>
            <a:headEnd/>
            <a:tailEnd/>
          </a:ln>
          <a:effectLst/>
        </p:spPr>
        <p:txBody>
          <a:bodyPr wrap="none" anchor="ctr"/>
          <a:lstStyle/>
          <a:p>
            <a:pPr>
              <a:defRPr/>
            </a:pPr>
            <a:endParaRPr lang="en-US" dirty="0" smtClean="0">
              <a:effectLst>
                <a:outerShdw blurRad="38100" dist="38100" dir="2700000" algn="tl">
                  <a:srgbClr val="000000">
                    <a:alpha val="43137"/>
                  </a:srgbClr>
                </a:outerShdw>
              </a:effectLst>
              <a:latin typeface="Comic Sans MS" charset="0"/>
            </a:endParaRPr>
          </a:p>
        </p:txBody>
      </p:sp>
      <p:sp>
        <p:nvSpPr>
          <p:cNvPr id="13" name="TextBox 12"/>
          <p:cNvSpPr txBox="1"/>
          <p:nvPr/>
        </p:nvSpPr>
        <p:spPr>
          <a:xfrm>
            <a:off x="5619749" y="1068917"/>
            <a:ext cx="2836333" cy="923330"/>
          </a:xfrm>
          <a:prstGeom prst="rect">
            <a:avLst/>
          </a:prstGeom>
          <a:noFill/>
        </p:spPr>
        <p:txBody>
          <a:bodyPr wrap="square" rtlCol="0">
            <a:spAutoFit/>
          </a:bodyPr>
          <a:lstStyle/>
          <a:p>
            <a:r>
              <a:rPr lang="en-US" dirty="0" smtClean="0">
                <a:solidFill>
                  <a:srgbClr val="0000FF"/>
                </a:solidFill>
              </a:rPr>
              <a:t>Required:</a:t>
            </a:r>
          </a:p>
          <a:p>
            <a:r>
              <a:rPr lang="en-US" dirty="0" smtClean="0"/>
              <a:t>2015 </a:t>
            </a:r>
            <a:r>
              <a:rPr lang="en-US" dirty="0" err="1" smtClean="0"/>
              <a:t>p+A</a:t>
            </a:r>
            <a:r>
              <a:rPr lang="en-US" dirty="0" smtClean="0"/>
              <a:t> 300 nb</a:t>
            </a:r>
            <a:r>
              <a:rPr lang="en-US" baseline="30000" dirty="0" smtClean="0"/>
              <a:t>-1</a:t>
            </a:r>
          </a:p>
          <a:p>
            <a:r>
              <a:rPr lang="en-US" dirty="0" smtClean="0"/>
              <a:t>RP-Phase II*</a:t>
            </a:r>
            <a:endParaRPr lang="en-US" dirty="0"/>
          </a:p>
        </p:txBody>
      </p:sp>
    </p:spTree>
    <p:extLst>
      <p:ext uri="{BB962C8B-B14F-4D97-AF65-F5344CB8AC3E}">
        <p14:creationId xmlns:p14="http://schemas.microsoft.com/office/powerpoint/2010/main" val="1050372942"/>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lstStyle/>
          <a:p>
            <a:r>
              <a:rPr lang="en-US" sz="2600" dirty="0" smtClean="0"/>
              <a:t>Transverse PHYSICS: What else do we know</a:t>
            </a:r>
            <a:endParaRPr lang="en-US" sz="2600" dirty="0"/>
          </a:p>
        </p:txBody>
      </p:sp>
      <p:sp>
        <p:nvSpPr>
          <p:cNvPr id="5" name="Content Placeholder 4"/>
          <p:cNvSpPr>
            <a:spLocks noGrp="1"/>
          </p:cNvSpPr>
          <p:nvPr>
            <p:ph idx="1"/>
          </p:nvPr>
        </p:nvSpPr>
        <p:spPr>
          <a:xfrm>
            <a:off x="0" y="687918"/>
            <a:ext cx="9144000" cy="5884333"/>
          </a:xfrm>
        </p:spPr>
        <p:txBody>
          <a:bodyPr/>
          <a:lstStyle/>
          <a:p>
            <a:r>
              <a:rPr lang="en-US" dirty="0" smtClean="0"/>
              <a:t>Collins / </a:t>
            </a:r>
            <a:r>
              <a:rPr lang="en-US" dirty="0" err="1"/>
              <a:t>T</a:t>
            </a:r>
            <a:r>
              <a:rPr lang="en-US" dirty="0" err="1" smtClean="0"/>
              <a:t>ransversity</a:t>
            </a:r>
            <a:r>
              <a:rPr lang="en-US" dirty="0" smtClean="0"/>
              <a:t>:</a:t>
            </a:r>
          </a:p>
          <a:p>
            <a:pPr lvl="1"/>
            <a:r>
              <a:rPr lang="en-US" dirty="0" smtClean="0"/>
              <a:t>conserve universality in hadron hadron interactions</a:t>
            </a:r>
          </a:p>
          <a:p>
            <a:pPr lvl="1"/>
            <a:r>
              <a:rPr lang="en-US" dirty="0" err="1" smtClean="0"/>
              <a:t>FF</a:t>
            </a:r>
            <a:r>
              <a:rPr lang="en-US" baseline="-25000" dirty="0" err="1" smtClean="0"/>
              <a:t>unf</a:t>
            </a:r>
            <a:r>
              <a:rPr lang="en-US" dirty="0" smtClean="0"/>
              <a:t> = - </a:t>
            </a:r>
            <a:r>
              <a:rPr lang="en-US" dirty="0" err="1" smtClean="0"/>
              <a:t>FF</a:t>
            </a:r>
            <a:r>
              <a:rPr lang="en-US" baseline="-25000" dirty="0" err="1" smtClean="0"/>
              <a:t>fav</a:t>
            </a:r>
            <a:r>
              <a:rPr lang="en-US" baseline="-25000" dirty="0" smtClean="0"/>
              <a:t>          </a:t>
            </a:r>
            <a:r>
              <a:rPr lang="en-US" dirty="0" smtClean="0"/>
              <a:t>and      </a:t>
            </a:r>
            <a:r>
              <a:rPr lang="en-US" dirty="0" smtClean="0">
                <a:latin typeface="Symbol" charset="2"/>
                <a:cs typeface="Symbol" charset="2"/>
              </a:rPr>
              <a:t>d</a:t>
            </a:r>
            <a:r>
              <a:rPr lang="en-US" dirty="0" smtClean="0"/>
              <a:t>u ~ -2</a:t>
            </a:r>
            <a:r>
              <a:rPr lang="en-US" dirty="0" smtClean="0">
                <a:latin typeface="Symbol" charset="2"/>
                <a:cs typeface="Symbol" charset="2"/>
              </a:rPr>
              <a:t>d</a:t>
            </a:r>
            <a:r>
              <a:rPr lang="en-US" dirty="0" smtClean="0"/>
              <a:t>d </a:t>
            </a:r>
          </a:p>
          <a:p>
            <a:pPr lvl="1"/>
            <a:r>
              <a:rPr lang="en-US" dirty="0" smtClean="0"/>
              <a:t>evolve </a:t>
            </a:r>
            <a:r>
              <a:rPr lang="en-US" dirty="0" err="1" smtClean="0"/>
              <a:t>ala</a:t>
            </a:r>
            <a:r>
              <a:rPr lang="en-US" dirty="0" smtClean="0"/>
              <a:t> DGLAP, but soft because no gluon contribution (i.e. non-singlet)</a:t>
            </a:r>
          </a:p>
          <a:p>
            <a:r>
              <a:rPr lang="en-US" dirty="0" err="1" smtClean="0"/>
              <a:t>Sivers</a:t>
            </a:r>
            <a:r>
              <a:rPr lang="en-US" dirty="0"/>
              <a:t>,</a:t>
            </a:r>
            <a:r>
              <a:rPr lang="en-US" dirty="0" smtClean="0"/>
              <a:t> Boer Mulders, ….</a:t>
            </a:r>
          </a:p>
          <a:p>
            <a:pPr lvl="1"/>
            <a:r>
              <a:rPr lang="en-US" dirty="0" smtClean="0">
                <a:solidFill>
                  <a:srgbClr val="FF00FF"/>
                </a:solidFill>
              </a:rPr>
              <a:t>do not </a:t>
            </a:r>
            <a:r>
              <a:rPr lang="en-US" dirty="0"/>
              <a:t>conserve universality in hadron hadron </a:t>
            </a:r>
            <a:r>
              <a:rPr lang="en-US" dirty="0" smtClean="0"/>
              <a:t>interactions</a:t>
            </a:r>
          </a:p>
          <a:p>
            <a:pPr lvl="1"/>
            <a:r>
              <a:rPr lang="en-US" dirty="0" err="1" smtClean="0"/>
              <a:t>k</a:t>
            </a:r>
            <a:r>
              <a:rPr lang="en-US" baseline="-25000" dirty="0" err="1" smtClean="0"/>
              <a:t>t</a:t>
            </a:r>
            <a:r>
              <a:rPr lang="en-US" dirty="0" smtClean="0"/>
              <a:t> evolution </a:t>
            </a:r>
            <a:r>
              <a:rPr lang="en-US" dirty="0" smtClean="0">
                <a:solidFill>
                  <a:srgbClr val="FF00FF"/>
                </a:solidFill>
                <a:sym typeface="Wingdings"/>
              </a:rPr>
              <a:t> can be strong</a:t>
            </a:r>
          </a:p>
          <a:p>
            <a:pPr lvl="2"/>
            <a:r>
              <a:rPr lang="en-US" dirty="0" smtClean="0">
                <a:sym typeface="Wingdings"/>
              </a:rPr>
              <a:t>till now most predictions did not account for evolution</a:t>
            </a:r>
            <a:endParaRPr lang="en-US" dirty="0" smtClean="0"/>
          </a:p>
          <a:p>
            <a:pPr lvl="1"/>
            <a:r>
              <a:rPr lang="en-US" dirty="0" smtClean="0"/>
              <a:t>FF should behave as DSS, but with </a:t>
            </a:r>
            <a:r>
              <a:rPr lang="en-US" dirty="0" err="1" smtClean="0"/>
              <a:t>k</a:t>
            </a:r>
            <a:r>
              <a:rPr lang="en-US" baseline="-25000" dirty="0" err="1" smtClean="0"/>
              <a:t>t</a:t>
            </a:r>
            <a:r>
              <a:rPr lang="en-US" baseline="-25000" dirty="0" smtClean="0"/>
              <a:t> </a:t>
            </a:r>
            <a:r>
              <a:rPr lang="en-US" dirty="0" smtClean="0"/>
              <a:t>dependence unknown till today</a:t>
            </a:r>
          </a:p>
          <a:p>
            <a:pPr lvl="1"/>
            <a:r>
              <a:rPr lang="en-US" dirty="0" smtClean="0"/>
              <a:t>u and d </a:t>
            </a:r>
            <a:r>
              <a:rPr lang="en-US" dirty="0" err="1" smtClean="0"/>
              <a:t>Sivers</a:t>
            </a:r>
            <a:r>
              <a:rPr lang="en-US" dirty="0" smtClean="0"/>
              <a:t> </a:t>
            </a:r>
            <a:r>
              <a:rPr lang="en-US" dirty="0" err="1" smtClean="0"/>
              <a:t>fct</a:t>
            </a:r>
            <a:r>
              <a:rPr lang="en-US" dirty="0" smtClean="0"/>
              <a:t>. opposite sign d &gt;~ u</a:t>
            </a:r>
          </a:p>
          <a:p>
            <a:pPr lvl="1"/>
            <a:r>
              <a:rPr lang="en-US" dirty="0" err="1" smtClean="0"/>
              <a:t>Sivers</a:t>
            </a:r>
            <a:r>
              <a:rPr lang="en-US" dirty="0" smtClean="0"/>
              <a:t> and twist-3 are correlated</a:t>
            </a:r>
          </a:p>
          <a:p>
            <a:pPr lvl="1"/>
            <a:endParaRPr lang="en-US" dirty="0"/>
          </a:p>
          <a:p>
            <a:pPr lvl="1"/>
            <a:endParaRPr lang="en-US" dirty="0" smtClean="0"/>
          </a:p>
          <a:p>
            <a:pPr lvl="2"/>
            <a:r>
              <a:rPr lang="en-US" dirty="0" smtClean="0"/>
              <a:t>global fits find sign mismatch, possible explanations, </a:t>
            </a:r>
          </a:p>
          <a:p>
            <a:pPr marL="857250" lvl="2" indent="0">
              <a:buNone/>
            </a:pPr>
            <a:r>
              <a:rPr lang="en-US" dirty="0" smtClean="0"/>
              <a:t>  like node in </a:t>
            </a:r>
            <a:r>
              <a:rPr lang="en-US" dirty="0" err="1" smtClean="0"/>
              <a:t>k</a:t>
            </a:r>
            <a:r>
              <a:rPr lang="en-US" baseline="-25000" dirty="0" err="1" smtClean="0"/>
              <a:t>t</a:t>
            </a:r>
            <a:r>
              <a:rPr lang="en-US" dirty="0" smtClean="0"/>
              <a:t> or x don’t work</a:t>
            </a:r>
          </a:p>
          <a:p>
            <a:pPr lvl="1"/>
            <a:endParaRPr lang="en-US" dirty="0"/>
          </a:p>
          <a:p>
            <a:pPr lvl="1"/>
            <a:endParaRPr lang="en-US" dirty="0" smtClean="0"/>
          </a:p>
          <a:p>
            <a:pPr marL="454914" lvl="1" indent="0">
              <a:buNone/>
            </a:pPr>
            <a:endParaRPr lang="en-US" dirty="0"/>
          </a:p>
          <a:p>
            <a:pPr lvl="1"/>
            <a:endParaRPr lang="en-US" dirty="0"/>
          </a:p>
        </p:txBody>
      </p:sp>
      <p:sp>
        <p:nvSpPr>
          <p:cNvPr id="4" name="Slide Number Placeholder 3"/>
          <p:cNvSpPr>
            <a:spLocks noGrp="1"/>
          </p:cNvSpPr>
          <p:nvPr>
            <p:ph type="sldNum" sz="quarter" idx="12"/>
          </p:nvPr>
        </p:nvSpPr>
        <p:spPr/>
        <p:txBody>
          <a:bodyPr/>
          <a:lstStyle/>
          <a:p>
            <a:fld id="{74E37A68-6CDC-BF4C-A518-F2B8A7ADE480}" type="slidenum">
              <a:rPr lang="en-US" smtClean="0"/>
              <a:pPr/>
              <a:t>52</a:t>
            </a:fld>
            <a:endParaRPr lang="en-US"/>
          </a:p>
        </p:txBody>
      </p:sp>
      <p:graphicFrame>
        <p:nvGraphicFramePr>
          <p:cNvPr id="6" name="Object 2"/>
          <p:cNvGraphicFramePr>
            <a:graphicFrameLocks noChangeAspect="1"/>
          </p:cNvGraphicFramePr>
          <p:nvPr>
            <p:extLst>
              <p:ext uri="{D42A27DB-BD31-4B8C-83A1-F6EECF244321}">
                <p14:modId xmlns:p14="http://schemas.microsoft.com/office/powerpoint/2010/main" val="657179134"/>
              </p:ext>
            </p:extLst>
          </p:nvPr>
        </p:nvGraphicFramePr>
        <p:xfrm>
          <a:off x="2268855" y="5207635"/>
          <a:ext cx="4953000" cy="800100"/>
        </p:xfrm>
        <a:graphic>
          <a:graphicData uri="http://schemas.openxmlformats.org/presentationml/2006/ole">
            <mc:AlternateContent xmlns:mc="http://schemas.openxmlformats.org/markup-compatibility/2006">
              <mc:Choice xmlns:v="urn:schemas-microsoft-com:vml" Requires="v">
                <p:oleObj spid="_x0000_s249931" name="Equation" r:id="rId3" imgW="4953000" imgH="800100" progId="Equation.DSMT4">
                  <p:embed/>
                </p:oleObj>
              </mc:Choice>
              <mc:Fallback>
                <p:oleObj name="Equation" r:id="rId3" imgW="4953000" imgH="800100" progId="Equation.DSMT4">
                  <p:embed/>
                  <p:pic>
                    <p:nvPicPr>
                      <p:cNvPr id="0" name=""/>
                      <p:cNvPicPr>
                        <a:picLocks noChangeAspect="1" noChangeArrowheads="1"/>
                      </p:cNvPicPr>
                      <p:nvPr/>
                    </p:nvPicPr>
                    <p:blipFill>
                      <a:blip r:embed="rId4"/>
                      <a:srcRect/>
                      <a:stretch>
                        <a:fillRect/>
                      </a:stretch>
                    </p:blipFill>
                    <p:spPr bwMode="auto">
                      <a:xfrm>
                        <a:off x="2268855" y="5207635"/>
                        <a:ext cx="4953000" cy="80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Date Placeholder 2"/>
          <p:cNvSpPr>
            <a:spLocks noGrp="1"/>
          </p:cNvSpPr>
          <p:nvPr>
            <p:ph type="dt" sz="half" idx="10"/>
          </p:nvPr>
        </p:nvSpPr>
        <p:spPr/>
        <p:txBody>
          <a:bodyPr/>
          <a:lstStyle/>
          <a:p>
            <a:r>
              <a:rPr lang="en-US" smtClean="0"/>
              <a:t>E.C. Aschenauer</a:t>
            </a:r>
            <a:endParaRPr lang="en-US"/>
          </a:p>
        </p:txBody>
      </p:sp>
      <p:sp>
        <p:nvSpPr>
          <p:cNvPr id="7" name="Footer Placeholder 6"/>
          <p:cNvSpPr>
            <a:spLocks noGrp="1"/>
          </p:cNvSpPr>
          <p:nvPr>
            <p:ph type="ftr" sz="quarter" idx="11"/>
          </p:nvPr>
        </p:nvSpPr>
        <p:spPr/>
        <p:txBody>
          <a:bodyPr/>
          <a:lstStyle/>
          <a:p>
            <a:r>
              <a:rPr lang="en-US" smtClean="0"/>
              <a:t>RHIC PAC, June  2014</a:t>
            </a:r>
            <a:endParaRPr lang="en-US"/>
          </a:p>
        </p:txBody>
      </p:sp>
    </p:spTree>
    <p:extLst>
      <p:ext uri="{BB962C8B-B14F-4D97-AF65-F5344CB8AC3E}">
        <p14:creationId xmlns:p14="http://schemas.microsoft.com/office/powerpoint/2010/main" val="4181111653"/>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E437852-23F2-554D-AF3C-BD02726BFE7F}" type="slidenum">
              <a:rPr lang="en-US" smtClean="0"/>
              <a:t>53</a:t>
            </a:fld>
            <a:endParaRPr lang="en-US"/>
          </a:p>
        </p:txBody>
      </p:sp>
      <p:sp>
        <p:nvSpPr>
          <p:cNvPr id="9" name="Footer Placeholder 8"/>
          <p:cNvSpPr>
            <a:spLocks noGrp="1"/>
          </p:cNvSpPr>
          <p:nvPr>
            <p:ph type="ftr" sz="quarter" idx="11"/>
          </p:nvPr>
        </p:nvSpPr>
        <p:spPr/>
        <p:txBody>
          <a:bodyPr/>
          <a:lstStyle/>
          <a:p>
            <a:r>
              <a:rPr lang="en-US" smtClean="0"/>
              <a:t>RHIC PAC, June  2014</a:t>
            </a:r>
            <a:endParaRPr lang="en-US"/>
          </a:p>
        </p:txBody>
      </p:sp>
      <p:sp>
        <p:nvSpPr>
          <p:cNvPr id="10" name="TextBox 9"/>
          <p:cNvSpPr txBox="1"/>
          <p:nvPr/>
        </p:nvSpPr>
        <p:spPr>
          <a:xfrm>
            <a:off x="-52915" y="5237237"/>
            <a:ext cx="1406372" cy="276999"/>
          </a:xfrm>
          <a:prstGeom prst="rect">
            <a:avLst/>
          </a:prstGeom>
          <a:noFill/>
        </p:spPr>
        <p:txBody>
          <a:bodyPr wrap="square" rtlCol="0">
            <a:spAutoFit/>
          </a:bodyPr>
          <a:lstStyle/>
          <a:p>
            <a:r>
              <a:rPr lang="en-US" sz="1200" dirty="0" err="1" smtClean="0"/>
              <a:t>D’Alesio</a:t>
            </a:r>
            <a:r>
              <a:rPr lang="en-US" sz="1200" dirty="0" smtClean="0"/>
              <a:t> et al.</a:t>
            </a:r>
            <a:endParaRPr lang="en-US" sz="1200" dirty="0"/>
          </a:p>
        </p:txBody>
      </p:sp>
      <p:sp>
        <p:nvSpPr>
          <p:cNvPr id="13" name="Title 4"/>
          <p:cNvSpPr>
            <a:spLocks noGrp="1"/>
          </p:cNvSpPr>
          <p:nvPr>
            <p:ph type="title"/>
          </p:nvPr>
        </p:nvSpPr>
        <p:spPr>
          <a:xfrm>
            <a:off x="762000" y="0"/>
            <a:ext cx="8382000" cy="609600"/>
          </a:xfrm>
        </p:spPr>
        <p:txBody>
          <a:bodyPr/>
          <a:lstStyle/>
          <a:p>
            <a:r>
              <a:rPr lang="en-US" dirty="0" smtClean="0"/>
              <a:t>Collins </a:t>
            </a:r>
            <a:r>
              <a:rPr lang="en-US" dirty="0" err="1" smtClean="0"/>
              <a:t>AsymmetrY</a:t>
            </a:r>
            <a:endParaRPr lang="en-US" dirty="0"/>
          </a:p>
        </p:txBody>
      </p:sp>
      <p:sp>
        <p:nvSpPr>
          <p:cNvPr id="2" name="Date Placeholder 1"/>
          <p:cNvSpPr>
            <a:spLocks noGrp="1"/>
          </p:cNvSpPr>
          <p:nvPr>
            <p:ph type="dt" sz="half" idx="10"/>
          </p:nvPr>
        </p:nvSpPr>
        <p:spPr/>
        <p:txBody>
          <a:bodyPr/>
          <a:lstStyle/>
          <a:p>
            <a:r>
              <a:rPr lang="en-US" smtClean="0"/>
              <a:t>E.C. Aschenauer</a:t>
            </a:r>
            <a:endParaRPr lang="en-US"/>
          </a:p>
        </p:txBody>
      </p:sp>
      <p:grpSp>
        <p:nvGrpSpPr>
          <p:cNvPr id="15" name="Group 14"/>
          <p:cNvGrpSpPr/>
          <p:nvPr/>
        </p:nvGrpSpPr>
        <p:grpSpPr>
          <a:xfrm>
            <a:off x="3246440" y="852725"/>
            <a:ext cx="5812289" cy="4816917"/>
            <a:chOff x="3246440" y="852725"/>
            <a:chExt cx="5812289" cy="4816917"/>
          </a:xfrm>
        </p:grpSpPr>
        <p:pic>
          <p:nvPicPr>
            <p:cNvPr id="16" name="Picture 15" descr="CollinsZAn_VPDMB.v4.0.eps"/>
            <p:cNvPicPr>
              <a:picLocks noChangeAspect="1"/>
            </p:cNvPicPr>
            <p:nvPr/>
          </p:nvPicPr>
          <p:blipFill rotWithShape="1">
            <a:blip r:embed="rId3">
              <a:extLst>
                <a:ext uri="{28A0092B-C50C-407E-A947-70E740481C1C}">
                  <a14:useLocalDpi xmlns:a14="http://schemas.microsoft.com/office/drawing/2010/main" val="0"/>
                </a:ext>
              </a:extLst>
            </a:blip>
            <a:srcRect t="3466" r="9814"/>
            <a:stretch/>
          </p:blipFill>
          <p:spPr>
            <a:xfrm>
              <a:off x="3246440" y="852725"/>
              <a:ext cx="5812289" cy="4816917"/>
            </a:xfrm>
            <a:prstGeom prst="rect">
              <a:avLst/>
            </a:prstGeom>
          </p:spPr>
        </p:pic>
        <p:pic>
          <p:nvPicPr>
            <p:cNvPr id="17" name="Picture 16" descr="starpreli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1133" y="3211247"/>
              <a:ext cx="1916000" cy="561626"/>
            </a:xfrm>
            <a:prstGeom prst="rect">
              <a:avLst/>
            </a:prstGeom>
          </p:spPr>
        </p:pic>
      </p:grpSp>
      <p:pic>
        <p:nvPicPr>
          <p:cNvPr id="18" name="Picture 17" descr="asy_coll_par_z_xpos.eps"/>
          <p:cNvPicPr>
            <a:picLocks noChangeAspect="1"/>
          </p:cNvPicPr>
          <p:nvPr/>
        </p:nvPicPr>
        <p:blipFill rotWithShape="1">
          <a:blip r:embed="rId5">
            <a:extLst>
              <a:ext uri="{28A0092B-C50C-407E-A947-70E740481C1C}">
                <a14:useLocalDpi xmlns:a14="http://schemas.microsoft.com/office/drawing/2010/main" val="0"/>
              </a:ext>
            </a:extLst>
          </a:blip>
          <a:srcRect l="17800" t="31038" r="12462" b="4711"/>
          <a:stretch/>
        </p:blipFill>
        <p:spPr>
          <a:xfrm>
            <a:off x="45657" y="2113025"/>
            <a:ext cx="2774056" cy="3434133"/>
          </a:xfrm>
          <a:prstGeom prst="rect">
            <a:avLst/>
          </a:prstGeom>
        </p:spPr>
      </p:pic>
      <p:sp>
        <p:nvSpPr>
          <p:cNvPr id="19" name="TextBox 18"/>
          <p:cNvSpPr txBox="1"/>
          <p:nvPr/>
        </p:nvSpPr>
        <p:spPr>
          <a:xfrm>
            <a:off x="-16023" y="978210"/>
            <a:ext cx="3305650" cy="1077218"/>
          </a:xfrm>
          <a:prstGeom prst="rect">
            <a:avLst/>
          </a:prstGeom>
          <a:noFill/>
        </p:spPr>
        <p:txBody>
          <a:bodyPr wrap="square" rtlCol="0">
            <a:spAutoFit/>
          </a:bodyPr>
          <a:lstStyle/>
          <a:p>
            <a:pPr algn="ctr"/>
            <a:r>
              <a:rPr lang="en-US" sz="1600" dirty="0" smtClean="0">
                <a:latin typeface="Comic Sans MS"/>
                <a:cs typeface="Comic Sans MS"/>
              </a:rPr>
              <a:t>Increased </a:t>
            </a:r>
            <a:r>
              <a:rPr lang="en-US" sz="1600" dirty="0" err="1" smtClean="0">
                <a:latin typeface="Comic Sans MS"/>
                <a:cs typeface="Comic Sans MS"/>
              </a:rPr>
              <a:t>gluonic</a:t>
            </a:r>
            <a:r>
              <a:rPr lang="en-US" sz="1600" dirty="0" smtClean="0">
                <a:latin typeface="Comic Sans MS"/>
                <a:cs typeface="Comic Sans MS"/>
              </a:rPr>
              <a:t> </a:t>
            </a:r>
            <a:r>
              <a:rPr lang="en-US" sz="1600" dirty="0" err="1" smtClean="0">
                <a:latin typeface="Comic Sans MS"/>
                <a:cs typeface="Comic Sans MS"/>
              </a:rPr>
              <a:t>subprocesses</a:t>
            </a:r>
            <a:r>
              <a:rPr lang="en-US" sz="1600" dirty="0" smtClean="0">
                <a:latin typeface="Comic Sans MS"/>
                <a:cs typeface="Comic Sans MS"/>
              </a:rPr>
              <a:t> at √s = 500 </a:t>
            </a:r>
            <a:r>
              <a:rPr lang="en-US" sz="1600" dirty="0" err="1" smtClean="0">
                <a:latin typeface="Comic Sans MS"/>
                <a:cs typeface="Comic Sans MS"/>
              </a:rPr>
              <a:t>GeV</a:t>
            </a:r>
            <a:r>
              <a:rPr lang="en-US" sz="1600" dirty="0" smtClean="0">
                <a:latin typeface="Comic Sans MS"/>
                <a:cs typeface="Comic Sans MS"/>
              </a:rPr>
              <a:t> lead to expectation of </a:t>
            </a:r>
            <a:r>
              <a:rPr lang="en-US" sz="1600" b="1" i="1" dirty="0" smtClean="0">
                <a:solidFill>
                  <a:srgbClr val="FF0000"/>
                </a:solidFill>
                <a:latin typeface="Comic Sans MS"/>
                <a:cs typeface="Comic Sans MS"/>
              </a:rPr>
              <a:t>small Collins asymmetry </a:t>
            </a:r>
            <a:r>
              <a:rPr lang="en-US" sz="1600" dirty="0" smtClean="0">
                <a:latin typeface="Comic Sans MS"/>
                <a:cs typeface="Comic Sans MS"/>
              </a:rPr>
              <a:t>until larger z</a:t>
            </a:r>
            <a:endParaRPr lang="en-US" sz="1600" dirty="0">
              <a:latin typeface="Comic Sans MS"/>
              <a:cs typeface="Comic Sans MS"/>
            </a:endParaRPr>
          </a:p>
        </p:txBody>
      </p:sp>
      <p:sp>
        <p:nvSpPr>
          <p:cNvPr id="5" name="TextBox 4"/>
          <p:cNvSpPr txBox="1"/>
          <p:nvPr/>
        </p:nvSpPr>
        <p:spPr>
          <a:xfrm>
            <a:off x="799696" y="5598583"/>
            <a:ext cx="6500435" cy="1200329"/>
          </a:xfrm>
          <a:prstGeom prst="rect">
            <a:avLst/>
          </a:prstGeom>
          <a:noFill/>
        </p:spPr>
        <p:txBody>
          <a:bodyPr wrap="none" rtlCol="0">
            <a:spAutoFit/>
          </a:bodyPr>
          <a:lstStyle/>
          <a:p>
            <a:pPr algn="ctr"/>
            <a:r>
              <a:rPr lang="en-US" dirty="0"/>
              <a:t>Present data do not have sufficient statistics at high-z </a:t>
            </a:r>
            <a:endParaRPr lang="en-US" dirty="0" smtClean="0"/>
          </a:p>
          <a:p>
            <a:pPr algn="ctr"/>
            <a:r>
              <a:rPr lang="en-US" dirty="0" smtClean="0"/>
              <a:t>to </a:t>
            </a:r>
            <a:r>
              <a:rPr lang="en-US" dirty="0"/>
              <a:t>observe Collins asymmetry of order 1</a:t>
            </a:r>
            <a:r>
              <a:rPr lang="en-US" dirty="0" smtClean="0"/>
              <a:t>%</a:t>
            </a:r>
          </a:p>
          <a:p>
            <a:pPr algn="ctr"/>
            <a:r>
              <a:rPr lang="en-US" dirty="0" smtClean="0">
                <a:solidFill>
                  <a:srgbClr val="0000FF"/>
                </a:solidFill>
                <a:sym typeface="Wingdings"/>
              </a:rPr>
              <a:t></a:t>
            </a:r>
            <a:r>
              <a:rPr lang="en-US" dirty="0" smtClean="0">
                <a:sym typeface="Wingdings"/>
              </a:rPr>
              <a:t> 2016 Run</a:t>
            </a:r>
            <a:endParaRPr lang="en-US" dirty="0"/>
          </a:p>
          <a:p>
            <a:pPr algn="ctr"/>
            <a:endParaRPr lang="en-US" dirty="0"/>
          </a:p>
        </p:txBody>
      </p:sp>
    </p:spTree>
    <p:extLst>
      <p:ext uri="{BB962C8B-B14F-4D97-AF65-F5344CB8AC3E}">
        <p14:creationId xmlns:p14="http://schemas.microsoft.com/office/powerpoint/2010/main" val="4080649855"/>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a:grpSpLocks noChangeAspect="1"/>
          </p:cNvGrpSpPr>
          <p:nvPr/>
        </p:nvGrpSpPr>
        <p:grpSpPr>
          <a:xfrm>
            <a:off x="2776356" y="708787"/>
            <a:ext cx="5839984" cy="4826001"/>
            <a:chOff x="3167940" y="852721"/>
            <a:chExt cx="5839984" cy="4826001"/>
          </a:xfrm>
        </p:grpSpPr>
        <p:pic>
          <p:nvPicPr>
            <p:cNvPr id="14" name="Picture 13" descr="CollinsLikeZAn_VPDMB.v4.0.eps"/>
            <p:cNvPicPr>
              <a:picLocks noChangeAspect="1"/>
            </p:cNvPicPr>
            <p:nvPr/>
          </p:nvPicPr>
          <p:blipFill rotWithShape="1">
            <a:blip r:embed="rId3">
              <a:extLst>
                <a:ext uri="{28A0092B-C50C-407E-A947-70E740481C1C}">
                  <a14:useLocalDpi xmlns:a14="http://schemas.microsoft.com/office/drawing/2010/main" val="0"/>
                </a:ext>
              </a:extLst>
            </a:blip>
            <a:srcRect t="3742" r="9814"/>
            <a:stretch/>
          </p:blipFill>
          <p:spPr>
            <a:xfrm>
              <a:off x="3167940" y="852721"/>
              <a:ext cx="5839984" cy="4826001"/>
            </a:xfrm>
            <a:prstGeom prst="rect">
              <a:avLst/>
            </a:prstGeom>
          </p:spPr>
        </p:pic>
        <p:pic>
          <p:nvPicPr>
            <p:cNvPr id="16" name="Picture 15" descr="starpreli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6463" y="3211247"/>
              <a:ext cx="1916000" cy="561626"/>
            </a:xfrm>
            <a:prstGeom prst="rect">
              <a:avLst/>
            </a:prstGeom>
          </p:spPr>
        </p:pic>
      </p:grpSp>
      <p:sp>
        <p:nvSpPr>
          <p:cNvPr id="5" name="Title 4"/>
          <p:cNvSpPr>
            <a:spLocks noGrp="1"/>
          </p:cNvSpPr>
          <p:nvPr>
            <p:ph type="title"/>
          </p:nvPr>
        </p:nvSpPr>
        <p:spPr/>
        <p:txBody>
          <a:bodyPr/>
          <a:lstStyle/>
          <a:p>
            <a:r>
              <a:rPr lang="en-US" dirty="0" smtClean="0"/>
              <a:t>Collins like </a:t>
            </a:r>
            <a:r>
              <a:rPr lang="en-US" dirty="0" err="1" smtClean="0"/>
              <a:t>AsymmetrY</a:t>
            </a:r>
            <a:endParaRPr lang="en-US" dirty="0"/>
          </a:p>
        </p:txBody>
      </p:sp>
      <p:sp>
        <p:nvSpPr>
          <p:cNvPr id="9" name="Footer Placeholder 8"/>
          <p:cNvSpPr>
            <a:spLocks noGrp="1"/>
          </p:cNvSpPr>
          <p:nvPr>
            <p:ph type="ftr" sz="quarter" idx="11"/>
          </p:nvPr>
        </p:nvSpPr>
        <p:spPr/>
        <p:txBody>
          <a:bodyPr/>
          <a:lstStyle/>
          <a:p>
            <a:r>
              <a:rPr lang="en-US" smtClean="0"/>
              <a:t>RHIC PAC, June  2014</a:t>
            </a:r>
            <a:endParaRPr lang="en-US"/>
          </a:p>
        </p:txBody>
      </p:sp>
      <p:sp>
        <p:nvSpPr>
          <p:cNvPr id="3" name="Slide Number Placeholder 2"/>
          <p:cNvSpPr>
            <a:spLocks noGrp="1"/>
          </p:cNvSpPr>
          <p:nvPr>
            <p:ph type="sldNum" sz="quarter" idx="12"/>
          </p:nvPr>
        </p:nvSpPr>
        <p:spPr/>
        <p:txBody>
          <a:bodyPr/>
          <a:lstStyle/>
          <a:p>
            <a:fld id="{0E437852-23F2-554D-AF3C-BD02726BFE7F}" type="slidenum">
              <a:rPr lang="en-US" smtClean="0"/>
              <a:t>54</a:t>
            </a:fld>
            <a:endParaRPr lang="en-US"/>
          </a:p>
        </p:txBody>
      </p:sp>
      <p:pic>
        <p:nvPicPr>
          <p:cNvPr id="6" name="Picture 5" descr="asy_coll_like_z_xneg.eps"/>
          <p:cNvPicPr>
            <a:picLocks noChangeAspect="1"/>
          </p:cNvPicPr>
          <p:nvPr/>
        </p:nvPicPr>
        <p:blipFill rotWithShape="1">
          <a:blip r:embed="rId5">
            <a:extLst>
              <a:ext uri="{28A0092B-C50C-407E-A947-70E740481C1C}">
                <a14:useLocalDpi xmlns:a14="http://schemas.microsoft.com/office/drawing/2010/main" val="0"/>
              </a:ext>
            </a:extLst>
          </a:blip>
          <a:srcRect l="17014" t="36037" r="12528" b="5630"/>
          <a:stretch/>
        </p:blipFill>
        <p:spPr>
          <a:xfrm>
            <a:off x="122025" y="2532025"/>
            <a:ext cx="2266479" cy="2428370"/>
          </a:xfrm>
          <a:prstGeom prst="rect">
            <a:avLst/>
          </a:prstGeom>
        </p:spPr>
      </p:pic>
      <p:grpSp>
        <p:nvGrpSpPr>
          <p:cNvPr id="7" name="Group 6"/>
          <p:cNvGrpSpPr/>
          <p:nvPr/>
        </p:nvGrpSpPr>
        <p:grpSpPr>
          <a:xfrm>
            <a:off x="105517" y="140627"/>
            <a:ext cx="2550900" cy="2467428"/>
            <a:chOff x="25400" y="2912313"/>
            <a:chExt cx="3859781" cy="3617234"/>
          </a:xfrm>
        </p:grpSpPr>
        <p:pic>
          <p:nvPicPr>
            <p:cNvPr id="8" name="Picture 7" descr="asy_coll_like_z_xpos.eps"/>
            <p:cNvPicPr>
              <a:picLocks noChangeAspect="1"/>
            </p:cNvPicPr>
            <p:nvPr/>
          </p:nvPicPr>
          <p:blipFill rotWithShape="1">
            <a:blip r:embed="rId6">
              <a:extLst>
                <a:ext uri="{28A0092B-C50C-407E-A947-70E740481C1C}">
                  <a14:useLocalDpi xmlns:a14="http://schemas.microsoft.com/office/drawing/2010/main" val="0"/>
                </a:ext>
              </a:extLst>
            </a:blip>
            <a:srcRect l="16601" t="36592" r="12222" b="5815"/>
            <a:stretch/>
          </p:blipFill>
          <p:spPr>
            <a:xfrm>
              <a:off x="25400" y="2912313"/>
              <a:ext cx="3454400" cy="3617234"/>
            </a:xfrm>
            <a:prstGeom prst="rect">
              <a:avLst/>
            </a:prstGeom>
          </p:spPr>
        </p:pic>
        <p:sp>
          <p:nvSpPr>
            <p:cNvPr id="10" name="TextBox 9"/>
            <p:cNvSpPr txBox="1"/>
            <p:nvPr/>
          </p:nvSpPr>
          <p:spPr>
            <a:xfrm>
              <a:off x="101957" y="4033065"/>
              <a:ext cx="3783224" cy="586559"/>
            </a:xfrm>
            <a:prstGeom prst="rect">
              <a:avLst/>
            </a:prstGeom>
            <a:noFill/>
          </p:spPr>
          <p:txBody>
            <a:bodyPr wrap="square" rtlCol="0">
              <a:spAutoFit/>
            </a:bodyPr>
            <a:lstStyle/>
            <a:p>
              <a:pPr algn="ctr"/>
              <a:r>
                <a:rPr lang="en-US" sz="1000" b="1" dirty="0" smtClean="0">
                  <a:solidFill>
                    <a:srgbClr val="FF00FF"/>
                  </a:solidFill>
                </a:rPr>
                <a:t>Maximized contribution</a:t>
              </a:r>
            </a:p>
            <a:p>
              <a:pPr algn="ctr"/>
              <a:r>
                <a:rPr lang="en-US" sz="1000" b="1" dirty="0" smtClean="0">
                  <a:solidFill>
                    <a:srgbClr val="FF00FF"/>
                  </a:solidFill>
                </a:rPr>
                <a:t>for </a:t>
              </a:r>
              <a:r>
                <a:rPr lang="en-US" sz="1000" dirty="0" smtClean="0">
                  <a:solidFill>
                    <a:srgbClr val="FF00FF"/>
                  </a:solidFill>
                  <a:latin typeface="Times"/>
                  <a:cs typeface="Times"/>
                </a:rPr>
                <a:t>√</a:t>
              </a:r>
              <a:r>
                <a:rPr lang="en-US" sz="1000" i="1" dirty="0" smtClean="0">
                  <a:solidFill>
                    <a:srgbClr val="FF00FF"/>
                  </a:solidFill>
                  <a:latin typeface="Times"/>
                  <a:cs typeface="Times"/>
                </a:rPr>
                <a:t>s</a:t>
              </a:r>
              <a:r>
                <a:rPr lang="en-US" sz="1000" dirty="0" smtClean="0">
                  <a:solidFill>
                    <a:srgbClr val="FF00FF"/>
                  </a:solidFill>
                  <a:latin typeface="Times"/>
                  <a:cs typeface="Times"/>
                </a:rPr>
                <a:t> = 500 </a:t>
              </a:r>
              <a:r>
                <a:rPr lang="en-US" sz="1000" b="1" dirty="0" err="1" smtClean="0">
                  <a:solidFill>
                    <a:srgbClr val="FF00FF"/>
                  </a:solidFill>
                </a:rPr>
                <a:t>GeV</a:t>
              </a:r>
              <a:endParaRPr lang="en-US" sz="1000" b="1" dirty="0">
                <a:solidFill>
                  <a:srgbClr val="FF00FF"/>
                </a:solidFill>
              </a:endParaRPr>
            </a:p>
          </p:txBody>
        </p:sp>
      </p:grpSp>
      <p:sp>
        <p:nvSpPr>
          <p:cNvPr id="4" name="TextBox 3"/>
          <p:cNvSpPr txBox="1"/>
          <p:nvPr/>
        </p:nvSpPr>
        <p:spPr>
          <a:xfrm>
            <a:off x="522676" y="5480960"/>
            <a:ext cx="8476177" cy="1200329"/>
          </a:xfrm>
          <a:prstGeom prst="rect">
            <a:avLst/>
          </a:prstGeom>
          <a:noFill/>
        </p:spPr>
        <p:txBody>
          <a:bodyPr wrap="square" rtlCol="0">
            <a:spAutoFit/>
          </a:bodyPr>
          <a:lstStyle/>
          <a:p>
            <a:pPr algn="ctr"/>
            <a:r>
              <a:rPr lang="en-US" i="1" dirty="0">
                <a:solidFill>
                  <a:srgbClr val="322F31"/>
                </a:solidFill>
              </a:rPr>
              <a:t>Model predictions shown for “maximized” effect, </a:t>
            </a:r>
            <a:endParaRPr lang="en-US" i="1" dirty="0" smtClean="0">
              <a:solidFill>
                <a:srgbClr val="322F31"/>
              </a:solidFill>
            </a:endParaRPr>
          </a:p>
          <a:p>
            <a:pPr algn="ctr"/>
            <a:r>
              <a:rPr lang="en-US" i="1" dirty="0" smtClean="0">
                <a:solidFill>
                  <a:srgbClr val="322F31"/>
                </a:solidFill>
              </a:rPr>
              <a:t>saturated </a:t>
            </a:r>
            <a:r>
              <a:rPr lang="en-US" i="1" dirty="0">
                <a:solidFill>
                  <a:srgbClr val="322F31"/>
                </a:solidFill>
              </a:rPr>
              <a:t>to positivity bound</a:t>
            </a:r>
          </a:p>
          <a:p>
            <a:pPr algn="ctr"/>
            <a:r>
              <a:rPr lang="en-US" b="1" dirty="0" smtClean="0">
                <a:solidFill>
                  <a:srgbClr val="322F31"/>
                </a:solidFill>
              </a:rPr>
              <a:t>Until now, Collins-like asymmetries completely unconstrained</a:t>
            </a:r>
          </a:p>
          <a:p>
            <a:pPr algn="ctr"/>
            <a:r>
              <a:rPr lang="en-US" b="1" dirty="0" smtClean="0">
                <a:solidFill>
                  <a:srgbClr val="0000FF"/>
                </a:solidFill>
                <a:sym typeface="Wingdings"/>
              </a:rPr>
              <a:t></a:t>
            </a:r>
            <a:r>
              <a:rPr lang="en-US" b="1" i="1" dirty="0" smtClean="0">
                <a:solidFill>
                  <a:srgbClr val="0000FF"/>
                </a:solidFill>
                <a:sym typeface="Wingdings"/>
              </a:rPr>
              <a:t> Sensitive to linearly polarized gluons</a:t>
            </a:r>
            <a:endParaRPr lang="en-US" b="1" i="1" dirty="0" smtClean="0">
              <a:solidFill>
                <a:srgbClr val="0000FF"/>
              </a:solidFill>
            </a:endParaRPr>
          </a:p>
        </p:txBody>
      </p:sp>
      <p:sp>
        <p:nvSpPr>
          <p:cNvPr id="11" name="TextBox 10"/>
          <p:cNvSpPr txBox="1"/>
          <p:nvPr/>
        </p:nvSpPr>
        <p:spPr>
          <a:xfrm>
            <a:off x="192305" y="4739854"/>
            <a:ext cx="1384611" cy="246221"/>
          </a:xfrm>
          <a:prstGeom prst="rect">
            <a:avLst/>
          </a:prstGeom>
          <a:noFill/>
        </p:spPr>
        <p:txBody>
          <a:bodyPr wrap="square" rtlCol="0">
            <a:spAutoFit/>
          </a:bodyPr>
          <a:lstStyle/>
          <a:p>
            <a:r>
              <a:rPr lang="en-US" sz="1000" dirty="0" err="1" smtClean="0"/>
              <a:t>D’Alesio</a:t>
            </a:r>
            <a:r>
              <a:rPr lang="en-US" sz="1000" dirty="0" smtClean="0"/>
              <a:t> et al.</a:t>
            </a:r>
            <a:endParaRPr lang="en-US" sz="1000" dirty="0"/>
          </a:p>
        </p:txBody>
      </p:sp>
      <p:sp>
        <p:nvSpPr>
          <p:cNvPr id="13" name="Date Placeholder 12"/>
          <p:cNvSpPr>
            <a:spLocks noGrp="1"/>
          </p:cNvSpPr>
          <p:nvPr>
            <p:ph type="dt" sz="half" idx="10"/>
          </p:nvPr>
        </p:nvSpPr>
        <p:spPr/>
        <p:txBody>
          <a:bodyPr/>
          <a:lstStyle/>
          <a:p>
            <a:r>
              <a:rPr lang="en-US" smtClean="0"/>
              <a:t>E.C. Aschenauer</a:t>
            </a:r>
            <a:endParaRPr lang="en-US"/>
          </a:p>
        </p:txBody>
      </p:sp>
    </p:spTree>
    <p:extLst>
      <p:ext uri="{BB962C8B-B14F-4D97-AF65-F5344CB8AC3E}">
        <p14:creationId xmlns:p14="http://schemas.microsoft.com/office/powerpoint/2010/main" val="136017823"/>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47975" y="996477"/>
            <a:ext cx="4805404" cy="4245769"/>
          </a:xfrm>
          <a:prstGeom prst="rect">
            <a:avLst/>
          </a:prstGeom>
        </p:spPr>
      </p:pic>
      <p:sp>
        <p:nvSpPr>
          <p:cNvPr id="2" name="Title 1"/>
          <p:cNvSpPr>
            <a:spLocks noGrp="1"/>
          </p:cNvSpPr>
          <p:nvPr>
            <p:ph type="title"/>
          </p:nvPr>
        </p:nvSpPr>
        <p:spPr>
          <a:noFill/>
          <a:ln>
            <a:noFill/>
          </a:ln>
          <a:effectLst/>
        </p:spPr>
        <p:txBody>
          <a:bodyPr>
            <a:normAutofit/>
          </a:bodyPr>
          <a:lstStyle/>
          <a:p>
            <a:r>
              <a:rPr lang="en-US" sz="2800" dirty="0" smtClean="0"/>
              <a:t>A</a:t>
            </a:r>
            <a:r>
              <a:rPr lang="en-US" sz="2800" baseline="-25000" dirty="0" smtClean="0"/>
              <a:t>N</a:t>
            </a:r>
            <a:r>
              <a:rPr lang="en-US" sz="2800" dirty="0" smtClean="0"/>
              <a:t> vs. EM-Jet Energy</a:t>
            </a:r>
            <a:endParaRPr lang="en-US" sz="2800" dirty="0"/>
          </a:p>
        </p:txBody>
      </p:sp>
      <p:sp>
        <p:nvSpPr>
          <p:cNvPr id="4" name="Date Placeholder 3"/>
          <p:cNvSpPr>
            <a:spLocks noGrp="1"/>
          </p:cNvSpPr>
          <p:nvPr>
            <p:ph type="dt" sz="half" idx="10"/>
          </p:nvPr>
        </p:nvSpPr>
        <p:spPr/>
        <p:txBody>
          <a:bodyPr/>
          <a:lstStyle/>
          <a:p>
            <a:r>
              <a:rPr lang="en-US" smtClean="0"/>
              <a:t>E.C. Aschenauer</a:t>
            </a:r>
            <a:endParaRPr lang="en-US"/>
          </a:p>
        </p:txBody>
      </p:sp>
      <p:sp>
        <p:nvSpPr>
          <p:cNvPr id="9" name="Footer Placeholder 8"/>
          <p:cNvSpPr>
            <a:spLocks noGrp="1"/>
          </p:cNvSpPr>
          <p:nvPr>
            <p:ph type="ftr" sz="quarter" idx="11"/>
          </p:nvPr>
        </p:nvSpPr>
        <p:spPr/>
        <p:txBody>
          <a:bodyPr/>
          <a:lstStyle/>
          <a:p>
            <a:r>
              <a:rPr lang="pl-PL" smtClean="0"/>
              <a:t>RHIC PAC, June  2014</a:t>
            </a:r>
            <a:endParaRPr lang="en-US"/>
          </a:p>
        </p:txBody>
      </p:sp>
      <p:sp>
        <p:nvSpPr>
          <p:cNvPr id="3" name="Slide Number Placeholder 2"/>
          <p:cNvSpPr>
            <a:spLocks noGrp="1"/>
          </p:cNvSpPr>
          <p:nvPr>
            <p:ph type="sldNum" sz="quarter" idx="12"/>
          </p:nvPr>
        </p:nvSpPr>
        <p:spPr/>
        <p:txBody>
          <a:bodyPr/>
          <a:lstStyle/>
          <a:p>
            <a:fld id="{0E7FE05B-000D-2C43-9A46-88A36826AAA8}" type="slidenum">
              <a:rPr lang="en-US" smtClean="0"/>
              <a:t>55</a:t>
            </a:fld>
            <a:endParaRPr lang="en-US"/>
          </a:p>
        </p:txBody>
      </p:sp>
      <p:sp>
        <p:nvSpPr>
          <p:cNvPr id="6" name="Rectangle 5"/>
          <p:cNvSpPr>
            <a:spLocks noChangeArrowheads="1"/>
          </p:cNvSpPr>
          <p:nvPr/>
        </p:nvSpPr>
        <p:spPr bwMode="auto">
          <a:xfrm>
            <a:off x="75299" y="5212689"/>
            <a:ext cx="9068701" cy="1107996"/>
          </a:xfrm>
          <a:prstGeom prst="rect">
            <a:avLst/>
          </a:prstGeom>
          <a:noFill/>
          <a:ln w="9525">
            <a:noFill/>
            <a:miter lim="800000"/>
            <a:headEnd/>
            <a:tailEnd/>
          </a:ln>
        </p:spPr>
        <p:txBody>
          <a:bodyPr wrap="square">
            <a:spAutoFit/>
          </a:bodyPr>
          <a:lstStyle/>
          <a:p>
            <a:pPr marL="285750" indent="-285750">
              <a:buClr>
                <a:srgbClr val="0000FF"/>
              </a:buClr>
              <a:buFont typeface="Wingdings" charset="2"/>
              <a:buChar char="q"/>
            </a:pPr>
            <a:r>
              <a:rPr lang="en-US" dirty="0">
                <a:latin typeface="Comic Sans MS"/>
                <a:cs typeface="Comic Sans MS"/>
              </a:rPr>
              <a:t>Isolated π</a:t>
            </a:r>
            <a:r>
              <a:rPr lang="en-US" baseline="30000" dirty="0">
                <a:latin typeface="Comic Sans MS"/>
                <a:cs typeface="Comic Sans MS"/>
              </a:rPr>
              <a:t>0</a:t>
            </a:r>
            <a:r>
              <a:rPr lang="en-US" dirty="0">
                <a:latin typeface="Comic Sans MS"/>
                <a:cs typeface="Comic Sans MS"/>
              </a:rPr>
              <a:t>’s have large asymmetries consistent with previous observation (CIPANP-2012  Steven </a:t>
            </a:r>
            <a:r>
              <a:rPr lang="en-US" dirty="0" err="1">
                <a:latin typeface="Comic Sans MS"/>
                <a:cs typeface="Comic Sans MS"/>
              </a:rPr>
              <a:t>Heppelmann</a:t>
            </a:r>
            <a:r>
              <a:rPr lang="en-US" dirty="0">
                <a:latin typeface="Comic Sans MS"/>
                <a:cs typeface="Comic Sans MS"/>
              </a:rPr>
              <a:t>) </a:t>
            </a:r>
          </a:p>
          <a:p>
            <a:pPr>
              <a:buClr>
                <a:srgbClr val="0000FF"/>
              </a:buClr>
            </a:pPr>
            <a:r>
              <a:rPr lang="en-US" sz="1200" dirty="0" smtClean="0">
                <a:latin typeface="Comic Sans MS"/>
                <a:cs typeface="Comic Sans MS"/>
              </a:rPr>
              <a:t>     https</a:t>
            </a:r>
            <a:r>
              <a:rPr lang="en-US" sz="1200" dirty="0">
                <a:latin typeface="Comic Sans MS"/>
                <a:cs typeface="Comic Sans MS"/>
              </a:rPr>
              <a:t>://</a:t>
            </a:r>
            <a:r>
              <a:rPr lang="en-US" sz="1200" dirty="0" err="1">
                <a:latin typeface="Comic Sans MS"/>
                <a:cs typeface="Comic Sans MS"/>
              </a:rPr>
              <a:t>indico.triumf.ca</a:t>
            </a:r>
            <a:r>
              <a:rPr lang="en-US" sz="1200" dirty="0">
                <a:latin typeface="Comic Sans MS"/>
                <a:cs typeface="Comic Sans MS"/>
              </a:rPr>
              <a:t>/</a:t>
            </a:r>
            <a:r>
              <a:rPr lang="en-US" sz="1200" dirty="0" err="1">
                <a:latin typeface="Comic Sans MS"/>
                <a:cs typeface="Comic Sans MS"/>
              </a:rPr>
              <a:t>contributionDisplay.pycontribId</a:t>
            </a:r>
            <a:r>
              <a:rPr lang="en-US" sz="1200" dirty="0">
                <a:latin typeface="Comic Sans MS"/>
                <a:cs typeface="Comic Sans MS"/>
              </a:rPr>
              <a:t>=349&amp;sessionId=44&amp;confId=</a:t>
            </a:r>
            <a:r>
              <a:rPr lang="en-US" sz="1200" dirty="0" smtClean="0">
                <a:latin typeface="Comic Sans MS"/>
                <a:cs typeface="Comic Sans MS"/>
              </a:rPr>
              <a:t>1383</a:t>
            </a:r>
          </a:p>
          <a:p>
            <a:pPr marL="285750" indent="-285750">
              <a:buClr>
                <a:srgbClr val="0000FF"/>
              </a:buClr>
              <a:buFont typeface="Wingdings" charset="2"/>
              <a:buChar char="q"/>
            </a:pPr>
            <a:r>
              <a:rPr lang="en-US" b="1" dirty="0" smtClean="0">
                <a:latin typeface="Comic Sans MS"/>
                <a:cs typeface="Comic Sans MS"/>
              </a:rPr>
              <a:t>Asymmetries for jettier events are much smaller</a:t>
            </a:r>
            <a:endParaRPr lang="en-US" b="1" dirty="0">
              <a:latin typeface="Comic Sans MS"/>
              <a:cs typeface="Comic Sans MS"/>
            </a:endParaRPr>
          </a:p>
        </p:txBody>
      </p:sp>
      <p:pic>
        <p:nvPicPr>
          <p:cNvPr id="10" name="Picture 9"/>
          <p:cNvPicPr>
            <a:picLocks noChangeAspect="1"/>
          </p:cNvPicPr>
          <p:nvPr/>
        </p:nvPicPr>
        <p:blipFill>
          <a:blip r:embed="rId3"/>
          <a:stretch>
            <a:fillRect/>
          </a:stretch>
        </p:blipFill>
        <p:spPr>
          <a:xfrm>
            <a:off x="113165" y="887028"/>
            <a:ext cx="4708277" cy="4184025"/>
          </a:xfrm>
          <a:prstGeom prst="rect">
            <a:avLst/>
          </a:prstGeom>
        </p:spPr>
      </p:pic>
      <p:sp>
        <p:nvSpPr>
          <p:cNvPr id="5" name="TextBox 8"/>
          <p:cNvSpPr txBox="1">
            <a:spLocks noChangeArrowheads="1"/>
          </p:cNvSpPr>
          <p:nvPr/>
        </p:nvSpPr>
        <p:spPr bwMode="auto">
          <a:xfrm>
            <a:off x="4662235" y="1721765"/>
            <a:ext cx="2904847" cy="3046988"/>
          </a:xfrm>
          <a:prstGeom prst="rect">
            <a:avLst/>
          </a:prstGeom>
          <a:noFill/>
          <a:ln w="9525">
            <a:noFill/>
            <a:miter lim="800000"/>
            <a:headEnd/>
            <a:tailEnd/>
          </a:ln>
        </p:spPr>
        <p:txBody>
          <a:bodyPr wrap="square">
            <a:spAutoFit/>
          </a:bodyPr>
          <a:lstStyle/>
          <a:p>
            <a:r>
              <a:rPr lang="en-US" sz="1600" dirty="0" smtClean="0">
                <a:latin typeface="Symbol" charset="2"/>
                <a:cs typeface="Symbol" charset="2"/>
              </a:rPr>
              <a:t>p</a:t>
            </a:r>
            <a:r>
              <a:rPr lang="en-US" sz="1600" baseline="30000" dirty="0" smtClean="0">
                <a:latin typeface="Comic Sans MS"/>
                <a:cs typeface="Comic Sans MS"/>
              </a:rPr>
              <a:t>0</a:t>
            </a:r>
            <a:r>
              <a:rPr lang="en-US" sz="1600" dirty="0" smtClean="0">
                <a:latin typeface="Comic Sans MS"/>
                <a:cs typeface="Comic Sans MS"/>
              </a:rPr>
              <a:t>-</a:t>
            </a:r>
            <a:r>
              <a:rPr lang="en-US" sz="1600" b="1" dirty="0" smtClean="0">
                <a:latin typeface="Comic Sans MS"/>
                <a:cs typeface="Comic Sans MS"/>
              </a:rPr>
              <a:t>Jets </a:t>
            </a:r>
            <a:r>
              <a:rPr lang="en-US" sz="1600" dirty="0">
                <a:latin typeface="Comic Sans MS"/>
                <a:cs typeface="Comic Sans MS"/>
              </a:rPr>
              <a:t>–</a:t>
            </a:r>
          </a:p>
          <a:p>
            <a:r>
              <a:rPr lang="en-US" sz="1600" dirty="0" smtClean="0">
                <a:latin typeface="Comic Sans MS"/>
                <a:cs typeface="Comic Sans MS"/>
              </a:rPr>
              <a:t>2</a:t>
            </a:r>
            <a:r>
              <a:rPr lang="en-US" sz="1600" dirty="0" smtClean="0">
                <a:latin typeface="Symbol" charset="2"/>
                <a:cs typeface="Symbol" charset="2"/>
              </a:rPr>
              <a:t>g</a:t>
            </a:r>
            <a:r>
              <a:rPr lang="en-US" sz="1600" dirty="0" smtClean="0">
                <a:latin typeface="Comic Sans MS"/>
                <a:cs typeface="Comic Sans MS"/>
              </a:rPr>
              <a:t>-</a:t>
            </a:r>
            <a:r>
              <a:rPr lang="en-US" sz="1600" dirty="0">
                <a:latin typeface="Comic Sans MS"/>
                <a:cs typeface="Comic Sans MS"/>
              </a:rPr>
              <a:t>EM-Jets  with</a:t>
            </a:r>
          </a:p>
          <a:p>
            <a:r>
              <a:rPr lang="en-US" sz="1600" dirty="0" err="1" smtClean="0">
                <a:latin typeface="Comic Sans MS"/>
                <a:cs typeface="Comic Sans MS"/>
              </a:rPr>
              <a:t>m</a:t>
            </a:r>
            <a:r>
              <a:rPr lang="en-US" sz="1600" baseline="-25000" dirty="0" err="1">
                <a:solidFill>
                  <a:srgbClr val="322F31"/>
                </a:solidFill>
                <a:latin typeface="Symbol" charset="2"/>
                <a:cs typeface="Symbol" charset="2"/>
              </a:rPr>
              <a:t>gg</a:t>
            </a:r>
            <a:r>
              <a:rPr lang="en-US" sz="1600" dirty="0" smtClean="0">
                <a:solidFill>
                  <a:srgbClr val="322F31"/>
                </a:solidFill>
                <a:latin typeface="Comic Sans MS"/>
                <a:cs typeface="Comic Sans MS"/>
              </a:rPr>
              <a:t> </a:t>
            </a:r>
            <a:r>
              <a:rPr lang="en-US" sz="1600" dirty="0">
                <a:latin typeface="Comic Sans MS"/>
                <a:cs typeface="Comic Sans MS"/>
              </a:rPr>
              <a:t>&lt;</a:t>
            </a:r>
            <a:r>
              <a:rPr lang="en-US" sz="1600" dirty="0" smtClean="0">
                <a:latin typeface="Comic Sans MS"/>
                <a:cs typeface="Comic Sans MS"/>
              </a:rPr>
              <a:t>0.3 and </a:t>
            </a:r>
            <a:r>
              <a:rPr lang="en-US" sz="1600" dirty="0" err="1" smtClean="0">
                <a:latin typeface="Comic Sans MS"/>
                <a:cs typeface="Comic Sans MS"/>
              </a:rPr>
              <a:t>Z</a:t>
            </a:r>
            <a:r>
              <a:rPr lang="en-US" sz="1600" baseline="-25000" dirty="0" err="1">
                <a:solidFill>
                  <a:srgbClr val="322F31"/>
                </a:solidFill>
                <a:latin typeface="Symbol" charset="2"/>
                <a:cs typeface="Symbol" charset="2"/>
              </a:rPr>
              <a:t>gg</a:t>
            </a:r>
            <a:r>
              <a:rPr lang="en-US" sz="1600" dirty="0" smtClean="0">
                <a:solidFill>
                  <a:srgbClr val="322F31"/>
                </a:solidFill>
                <a:latin typeface="Comic Sans MS"/>
                <a:cs typeface="Comic Sans MS"/>
              </a:rPr>
              <a:t> </a:t>
            </a:r>
            <a:r>
              <a:rPr lang="en-US" sz="1600" dirty="0">
                <a:latin typeface="Comic Sans MS"/>
                <a:cs typeface="Comic Sans MS"/>
              </a:rPr>
              <a:t>&lt;0.8</a:t>
            </a:r>
          </a:p>
          <a:p>
            <a:endParaRPr lang="en-US" sz="1600" dirty="0">
              <a:latin typeface="Comic Sans MS"/>
              <a:cs typeface="Comic Sans MS"/>
            </a:endParaRPr>
          </a:p>
          <a:p>
            <a:r>
              <a:rPr lang="en-US" sz="1600" dirty="0" smtClean="0">
                <a:solidFill>
                  <a:srgbClr val="0000FF"/>
                </a:solidFill>
                <a:latin typeface="Comic Sans MS"/>
                <a:cs typeface="Comic Sans MS"/>
              </a:rPr>
              <a:t>2</a:t>
            </a:r>
            <a:r>
              <a:rPr lang="en-US" sz="1600" dirty="0" smtClean="0">
                <a:solidFill>
                  <a:srgbClr val="0000FF"/>
                </a:solidFill>
                <a:latin typeface="Symbol" charset="2"/>
                <a:cs typeface="Symbol" charset="2"/>
              </a:rPr>
              <a:t>g</a:t>
            </a:r>
            <a:r>
              <a:rPr lang="en-US" sz="1600" dirty="0" smtClean="0">
                <a:solidFill>
                  <a:srgbClr val="0000FF"/>
                </a:solidFill>
                <a:latin typeface="Comic Sans MS"/>
                <a:cs typeface="Comic Sans MS"/>
              </a:rPr>
              <a:t>-</a:t>
            </a:r>
            <a:r>
              <a:rPr lang="en-US" sz="1600" dirty="0">
                <a:solidFill>
                  <a:srgbClr val="0000FF"/>
                </a:solidFill>
                <a:latin typeface="Comic Sans MS"/>
                <a:cs typeface="Comic Sans MS"/>
              </a:rPr>
              <a:t>EM-Jets (</a:t>
            </a:r>
            <a:r>
              <a:rPr lang="en-US" sz="1600" dirty="0" err="1">
                <a:solidFill>
                  <a:srgbClr val="0000FF"/>
                </a:solidFill>
                <a:latin typeface="Symbol" charset="2"/>
                <a:cs typeface="Symbol" charset="2"/>
              </a:rPr>
              <a:t>η</a:t>
            </a:r>
            <a:r>
              <a:rPr lang="en-US" sz="1600" dirty="0">
                <a:solidFill>
                  <a:srgbClr val="0000FF"/>
                </a:solidFill>
                <a:latin typeface="Symbol" charset="2"/>
                <a:cs typeface="Symbol" charset="2"/>
              </a:rPr>
              <a:t> </a:t>
            </a:r>
            <a:r>
              <a:rPr lang="en-US" sz="1600" dirty="0" smtClean="0">
                <a:solidFill>
                  <a:srgbClr val="0000FF"/>
                </a:solidFill>
                <a:latin typeface="Symbol" charset="2"/>
                <a:cs typeface="Symbol" charset="2"/>
              </a:rPr>
              <a:t>+</a:t>
            </a:r>
            <a:r>
              <a:rPr lang="en-US" sz="1600" dirty="0" smtClean="0">
                <a:solidFill>
                  <a:srgbClr val="0000FF"/>
                </a:solidFill>
                <a:latin typeface="Comic Sans MS"/>
                <a:cs typeface="Comic Sans MS"/>
              </a:rPr>
              <a:t>continuum</a:t>
            </a:r>
            <a:r>
              <a:rPr lang="en-US" sz="1600" dirty="0">
                <a:solidFill>
                  <a:srgbClr val="0000FF"/>
                </a:solidFill>
                <a:latin typeface="Comic Sans MS"/>
                <a:cs typeface="Comic Sans MS"/>
              </a:rPr>
              <a:t>) </a:t>
            </a:r>
            <a:r>
              <a:rPr lang="en-US" sz="1600" dirty="0" smtClean="0">
                <a:solidFill>
                  <a:srgbClr val="0000FF"/>
                </a:solidFill>
                <a:latin typeface="Comic Sans MS"/>
                <a:cs typeface="Comic Sans MS"/>
              </a:rPr>
              <a:t>– </a:t>
            </a:r>
            <a:r>
              <a:rPr lang="en-US" sz="1600" dirty="0">
                <a:solidFill>
                  <a:srgbClr val="0000FF"/>
                </a:solidFill>
                <a:latin typeface="Comic Sans MS"/>
                <a:cs typeface="Comic Sans MS"/>
              </a:rPr>
              <a:t>with </a:t>
            </a:r>
            <a:r>
              <a:rPr lang="en-US" sz="1600" dirty="0" err="1" smtClean="0">
                <a:solidFill>
                  <a:srgbClr val="0000FF"/>
                </a:solidFill>
                <a:latin typeface="Comic Sans MS"/>
                <a:cs typeface="Comic Sans MS"/>
              </a:rPr>
              <a:t>m</a:t>
            </a:r>
            <a:r>
              <a:rPr lang="en-US" sz="1600" baseline="-25000" dirty="0" err="1" smtClean="0">
                <a:solidFill>
                  <a:srgbClr val="0000FF"/>
                </a:solidFill>
                <a:latin typeface="Symbol" charset="2"/>
                <a:cs typeface="Symbol" charset="2"/>
              </a:rPr>
              <a:t>gg</a:t>
            </a:r>
            <a:r>
              <a:rPr lang="en-US" sz="1600" dirty="0" smtClean="0">
                <a:solidFill>
                  <a:srgbClr val="0000FF"/>
                </a:solidFill>
                <a:latin typeface="Comic Sans MS"/>
                <a:cs typeface="Comic Sans MS"/>
              </a:rPr>
              <a:t> </a:t>
            </a:r>
            <a:r>
              <a:rPr lang="en-US" sz="1600" dirty="0">
                <a:solidFill>
                  <a:srgbClr val="0000FF"/>
                </a:solidFill>
                <a:latin typeface="Comic Sans MS"/>
                <a:cs typeface="Comic Sans MS"/>
              </a:rPr>
              <a:t>&gt; 0.3 </a:t>
            </a:r>
          </a:p>
          <a:p>
            <a:endParaRPr lang="en-US" sz="1600" dirty="0" smtClean="0">
              <a:latin typeface="Comic Sans MS"/>
              <a:cs typeface="Comic Sans MS"/>
            </a:endParaRPr>
          </a:p>
          <a:p>
            <a:endParaRPr lang="en-US" sz="1600" dirty="0">
              <a:latin typeface="Comic Sans MS"/>
              <a:cs typeface="Comic Sans MS"/>
            </a:endParaRPr>
          </a:p>
          <a:p>
            <a:endParaRPr lang="en-US" sz="1600" dirty="0">
              <a:latin typeface="Comic Sans MS"/>
              <a:cs typeface="Comic Sans MS"/>
            </a:endParaRPr>
          </a:p>
          <a:p>
            <a:r>
              <a:rPr lang="en-US" sz="1600" b="1" dirty="0">
                <a:solidFill>
                  <a:srgbClr val="FF0000"/>
                </a:solidFill>
                <a:latin typeface="Comic Sans MS"/>
                <a:cs typeface="Comic Sans MS"/>
              </a:rPr>
              <a:t>EM-Jets </a:t>
            </a:r>
            <a:r>
              <a:rPr lang="en-US" sz="1600" dirty="0">
                <a:solidFill>
                  <a:srgbClr val="FF0000"/>
                </a:solidFill>
                <a:latin typeface="Comic Sans MS"/>
                <a:cs typeface="Comic Sans MS"/>
              </a:rPr>
              <a:t>– </a:t>
            </a:r>
          </a:p>
          <a:p>
            <a:r>
              <a:rPr lang="en-US" sz="1600" dirty="0">
                <a:solidFill>
                  <a:srgbClr val="FF0000"/>
                </a:solidFill>
                <a:latin typeface="Comic Sans MS"/>
                <a:cs typeface="Comic Sans MS"/>
              </a:rPr>
              <a:t>with no. photons &gt;2</a:t>
            </a:r>
          </a:p>
          <a:p>
            <a:endParaRPr lang="en-US" sz="1600" dirty="0">
              <a:latin typeface="Comic Sans MS"/>
              <a:cs typeface="Comic Sans MS"/>
            </a:endParaRPr>
          </a:p>
        </p:txBody>
      </p:sp>
      <p:pic>
        <p:nvPicPr>
          <p:cNvPr id="11" name="Picture 10" descr="newproduct.png"/>
          <p:cNvPicPr>
            <a:picLocks noChangeAspect="1"/>
          </p:cNvPicPr>
          <p:nvPr/>
        </p:nvPicPr>
        <p:blipFill>
          <a:blip r:embed="rId4"/>
          <a:stretch>
            <a:fillRect/>
          </a:stretch>
        </p:blipFill>
        <p:spPr>
          <a:xfrm>
            <a:off x="6057194" y="896447"/>
            <a:ext cx="2737556" cy="1231900"/>
          </a:xfrm>
          <a:prstGeom prst="rect">
            <a:avLst/>
          </a:prstGeom>
        </p:spPr>
      </p:pic>
    </p:spTree>
    <p:extLst>
      <p:ext uri="{BB962C8B-B14F-4D97-AF65-F5344CB8AC3E}">
        <p14:creationId xmlns:p14="http://schemas.microsoft.com/office/powerpoint/2010/main" val="1478653290"/>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4" end="4"/>
                                            </p:txEl>
                                          </p:spTgt>
                                        </p:tgtEl>
                                        <p:attrNameLst>
                                          <p:attrName>style.visibility</p:attrName>
                                        </p:attrNameLst>
                                      </p:cBhvr>
                                      <p:to>
                                        <p:strVal val="visible"/>
                                      </p:to>
                                    </p:set>
                                    <p:animEffect transition="in" filter="barn(inVertical)">
                                      <p:cBhvr>
                                        <p:cTn id="10"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a:noFill/>
          <a:ln>
            <a:noFill/>
          </a:ln>
          <a:effectLst/>
        </p:spPr>
        <p:txBody>
          <a:bodyPr>
            <a:normAutofit fontScale="90000"/>
          </a:bodyPr>
          <a:lstStyle/>
          <a:p>
            <a:r>
              <a:rPr lang="en-US" sz="2800" dirty="0" smtClean="0"/>
              <a:t>A</a:t>
            </a:r>
            <a:r>
              <a:rPr lang="en-US" sz="2800" baseline="-25000" dirty="0" smtClean="0"/>
              <a:t>N</a:t>
            </a:r>
            <a:r>
              <a:rPr lang="en-US" sz="2800" dirty="0" smtClean="0"/>
              <a:t> correlated with </a:t>
            </a:r>
            <a:r>
              <a:rPr lang="en-US" sz="2800" dirty="0" err="1" smtClean="0"/>
              <a:t>midrapidity</a:t>
            </a:r>
            <a:r>
              <a:rPr lang="en-US" sz="2800" dirty="0" smtClean="0"/>
              <a:t> activities</a:t>
            </a:r>
            <a:endParaRPr lang="en-US" sz="2800" dirty="0"/>
          </a:p>
        </p:txBody>
      </p:sp>
      <p:sp>
        <p:nvSpPr>
          <p:cNvPr id="6" name="Date Placeholder 5"/>
          <p:cNvSpPr>
            <a:spLocks noGrp="1"/>
          </p:cNvSpPr>
          <p:nvPr>
            <p:ph type="dt" sz="half" idx="10"/>
          </p:nvPr>
        </p:nvSpPr>
        <p:spPr/>
        <p:txBody>
          <a:bodyPr/>
          <a:lstStyle/>
          <a:p>
            <a:r>
              <a:rPr lang="en-US" smtClean="0"/>
              <a:t>E.C. Aschenauer</a:t>
            </a:r>
            <a:endParaRPr lang="en-US"/>
          </a:p>
        </p:txBody>
      </p:sp>
      <p:sp>
        <p:nvSpPr>
          <p:cNvPr id="9" name="Footer Placeholder 8"/>
          <p:cNvSpPr>
            <a:spLocks noGrp="1"/>
          </p:cNvSpPr>
          <p:nvPr>
            <p:ph type="ftr" sz="quarter" idx="11"/>
          </p:nvPr>
        </p:nvSpPr>
        <p:spPr/>
        <p:txBody>
          <a:bodyPr/>
          <a:lstStyle/>
          <a:p>
            <a:r>
              <a:rPr lang="pl-PL" smtClean="0"/>
              <a:t>RHIC PAC, June  2014</a:t>
            </a:r>
            <a:endParaRPr lang="en-US"/>
          </a:p>
        </p:txBody>
      </p:sp>
      <p:sp>
        <p:nvSpPr>
          <p:cNvPr id="5" name="Slide Number Placeholder 4"/>
          <p:cNvSpPr>
            <a:spLocks noGrp="1"/>
          </p:cNvSpPr>
          <p:nvPr>
            <p:ph type="sldNum" sz="quarter" idx="12"/>
          </p:nvPr>
        </p:nvSpPr>
        <p:spPr/>
        <p:txBody>
          <a:bodyPr/>
          <a:lstStyle/>
          <a:p>
            <a:fld id="{0E7FE05B-000D-2C43-9A46-88A36826AAA8}" type="slidenum">
              <a:rPr lang="en-US" smtClean="0"/>
              <a:t>56</a:t>
            </a:fld>
            <a:endParaRPr lang="en-US"/>
          </a:p>
        </p:txBody>
      </p:sp>
      <p:sp>
        <p:nvSpPr>
          <p:cNvPr id="34" name="Content Placeholder 2"/>
          <p:cNvSpPr>
            <a:spLocks noGrp="1"/>
          </p:cNvSpPr>
          <p:nvPr>
            <p:ph idx="4294967295"/>
          </p:nvPr>
        </p:nvSpPr>
        <p:spPr>
          <a:xfrm>
            <a:off x="0" y="5259388"/>
            <a:ext cx="4381500" cy="911225"/>
          </a:xfrm>
        </p:spPr>
        <p:txBody>
          <a:bodyPr>
            <a:normAutofit fontScale="92500"/>
          </a:bodyPr>
          <a:lstStyle/>
          <a:p>
            <a:r>
              <a:rPr lang="en-US" sz="2000" dirty="0" smtClean="0"/>
              <a:t>Case-I   : having no central jet</a:t>
            </a:r>
          </a:p>
          <a:p>
            <a:r>
              <a:rPr lang="en-US" sz="2000" dirty="0" smtClean="0"/>
              <a:t>Case-II  : having a central jet</a:t>
            </a:r>
          </a:p>
        </p:txBody>
      </p:sp>
      <p:grpSp>
        <p:nvGrpSpPr>
          <p:cNvPr id="33" name="Group 32"/>
          <p:cNvGrpSpPr/>
          <p:nvPr/>
        </p:nvGrpSpPr>
        <p:grpSpPr>
          <a:xfrm>
            <a:off x="0" y="1085609"/>
            <a:ext cx="6252305" cy="2222489"/>
            <a:chOff x="1610969" y="1386874"/>
            <a:chExt cx="6252305" cy="2222489"/>
          </a:xfrm>
        </p:grpSpPr>
        <p:sp>
          <p:nvSpPr>
            <p:cNvPr id="11" name="Rectangle 10"/>
            <p:cNvSpPr/>
            <p:nvPr/>
          </p:nvSpPr>
          <p:spPr>
            <a:xfrm>
              <a:off x="6411991" y="1720773"/>
              <a:ext cx="955808" cy="1204652"/>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4582257" y="1458892"/>
              <a:ext cx="369837" cy="1676037"/>
            </a:xfrm>
            <a:prstGeom prst="rect">
              <a:avLst/>
            </a:prstGeom>
            <a:solidFill>
              <a:srgbClr val="FF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071578" y="1386874"/>
              <a:ext cx="2330599" cy="1846259"/>
            </a:xfrm>
            <a:prstGeom prst="rect">
              <a:avLst/>
            </a:prstGeom>
            <a:solidFill>
              <a:schemeClr val="accent1">
                <a:lumMod val="20000"/>
                <a:lumOff val="80000"/>
                <a:alpha val="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1610969" y="2270722"/>
              <a:ext cx="6015652" cy="39282"/>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3171411" y="2270722"/>
              <a:ext cx="1410846" cy="461043"/>
            </a:xfrm>
            <a:prstGeom prst="line">
              <a:avLst/>
            </a:prstGeom>
            <a:ln>
              <a:solidFill>
                <a:srgbClr val="FF00FF"/>
              </a:solidFill>
            </a:ln>
          </p:spPr>
          <p:style>
            <a:lnRef idx="3">
              <a:schemeClr val="accent3"/>
            </a:lnRef>
            <a:fillRef idx="0">
              <a:schemeClr val="accent3"/>
            </a:fillRef>
            <a:effectRef idx="2">
              <a:schemeClr val="accent3"/>
            </a:effectRef>
            <a:fontRef idx="minor">
              <a:schemeClr val="tx1"/>
            </a:fontRef>
          </p:style>
        </p:cxnSp>
        <p:cxnSp>
          <p:nvCxnSpPr>
            <p:cNvPr id="16" name="Straight Connector 15"/>
            <p:cNvCxnSpPr/>
            <p:nvPr/>
          </p:nvCxnSpPr>
          <p:spPr>
            <a:xfrm>
              <a:off x="3171411" y="2270722"/>
              <a:ext cx="3266766" cy="654703"/>
            </a:xfrm>
            <a:prstGeom prst="line">
              <a:avLst/>
            </a:prstGeom>
            <a:ln w="19050" cmpd="sng">
              <a:solidFill>
                <a:srgbClr val="0000FF"/>
              </a:solidFill>
            </a:ln>
          </p:spPr>
          <p:style>
            <a:lnRef idx="1">
              <a:schemeClr val="accent6"/>
            </a:lnRef>
            <a:fillRef idx="0">
              <a:schemeClr val="accent6"/>
            </a:fillRef>
            <a:effectRef idx="0">
              <a:schemeClr val="accent6"/>
            </a:effectRef>
            <a:fontRef idx="minor">
              <a:schemeClr val="tx1"/>
            </a:fontRef>
          </p:style>
        </p:cxnSp>
        <p:sp>
          <p:nvSpPr>
            <p:cNvPr id="17" name="Rectangle 16"/>
            <p:cNvSpPr/>
            <p:nvPr/>
          </p:nvSpPr>
          <p:spPr>
            <a:xfrm>
              <a:off x="6417783" y="2179063"/>
              <a:ext cx="955808" cy="209505"/>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3171411" y="2270722"/>
              <a:ext cx="3262050" cy="117846"/>
            </a:xfrm>
            <a:prstGeom prst="line">
              <a:avLst/>
            </a:prstGeom>
          </p:spPr>
          <p:style>
            <a:lnRef idx="1">
              <a:schemeClr val="accent6"/>
            </a:lnRef>
            <a:fillRef idx="0">
              <a:schemeClr val="accent6"/>
            </a:fillRef>
            <a:effectRef idx="0">
              <a:schemeClr val="accent6"/>
            </a:effectRef>
            <a:fontRef idx="minor">
              <a:schemeClr val="tx1"/>
            </a:fontRef>
          </p:style>
        </p:cxnSp>
        <p:sp>
          <p:nvSpPr>
            <p:cNvPr id="19" name="Rectangle 18"/>
            <p:cNvSpPr/>
            <p:nvPr/>
          </p:nvSpPr>
          <p:spPr>
            <a:xfrm>
              <a:off x="4577541" y="1880651"/>
              <a:ext cx="369837" cy="85111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20" name="TextBox 19"/>
            <p:cNvSpPr txBox="1"/>
            <p:nvPr/>
          </p:nvSpPr>
          <p:spPr>
            <a:xfrm>
              <a:off x="4917507" y="2747055"/>
              <a:ext cx="1387857" cy="369332"/>
            </a:xfrm>
            <a:prstGeom prst="rect">
              <a:avLst/>
            </a:prstGeom>
            <a:noFill/>
          </p:spPr>
          <p:txBody>
            <a:bodyPr wrap="none" rtlCol="0">
              <a:spAutoFit/>
            </a:bodyPr>
            <a:lstStyle/>
            <a:p>
              <a:r>
                <a:rPr lang="en-US" dirty="0" smtClean="0"/>
                <a:t>1 &lt; </a:t>
              </a:r>
              <a:r>
                <a:rPr lang="en-US" dirty="0" smtClean="0">
                  <a:latin typeface="Symbol" charset="2"/>
                  <a:cs typeface="Symbol" charset="2"/>
                </a:rPr>
                <a:t>h</a:t>
              </a:r>
              <a:r>
                <a:rPr lang="en-US" dirty="0" smtClean="0"/>
                <a:t> &lt; 2.</a:t>
              </a:r>
              <a:endParaRPr lang="en-US" dirty="0"/>
            </a:p>
          </p:txBody>
        </p:sp>
        <p:sp>
          <p:nvSpPr>
            <p:cNvPr id="21" name="TextBox 20"/>
            <p:cNvSpPr txBox="1"/>
            <p:nvPr/>
          </p:nvSpPr>
          <p:spPr>
            <a:xfrm>
              <a:off x="6340982" y="2485061"/>
              <a:ext cx="1106105" cy="307777"/>
            </a:xfrm>
            <a:prstGeom prst="rect">
              <a:avLst/>
            </a:prstGeom>
            <a:noFill/>
          </p:spPr>
          <p:txBody>
            <a:bodyPr wrap="none" rtlCol="0">
              <a:spAutoFit/>
            </a:bodyPr>
            <a:lstStyle/>
            <a:p>
              <a:r>
                <a:rPr lang="en-US" sz="1400" dirty="0" smtClean="0">
                  <a:solidFill>
                    <a:srgbClr val="FFFFFF"/>
                  </a:solidFill>
                </a:rPr>
                <a:t>2.6&lt;</a:t>
              </a:r>
              <a:r>
                <a:rPr lang="en-US" sz="1400" dirty="0" smtClean="0">
                  <a:solidFill>
                    <a:srgbClr val="FFFFFF"/>
                  </a:solidFill>
                  <a:latin typeface="Symbol" charset="2"/>
                  <a:cs typeface="Symbol" charset="2"/>
                </a:rPr>
                <a:t>h</a:t>
              </a:r>
              <a:r>
                <a:rPr lang="en-US" sz="1400" dirty="0" smtClean="0">
                  <a:solidFill>
                    <a:srgbClr val="FFFFFF"/>
                  </a:solidFill>
                </a:rPr>
                <a:t>&lt;4.2</a:t>
              </a:r>
              <a:endParaRPr lang="en-US" sz="1400" dirty="0">
                <a:solidFill>
                  <a:srgbClr val="FFFFFF"/>
                </a:solidFill>
              </a:endParaRPr>
            </a:p>
          </p:txBody>
        </p:sp>
        <p:sp>
          <p:nvSpPr>
            <p:cNvPr id="22" name="Rectangle 21"/>
            <p:cNvSpPr/>
            <p:nvPr/>
          </p:nvSpPr>
          <p:spPr>
            <a:xfrm>
              <a:off x="2071578" y="1386874"/>
              <a:ext cx="2330599" cy="33389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p:cNvSpPr/>
            <p:nvPr/>
          </p:nvSpPr>
          <p:spPr>
            <a:xfrm>
              <a:off x="2071578" y="2919925"/>
              <a:ext cx="2330599" cy="33389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Connector 23"/>
            <p:cNvCxnSpPr/>
            <p:nvPr/>
          </p:nvCxnSpPr>
          <p:spPr>
            <a:xfrm flipH="1">
              <a:off x="2071578" y="2270722"/>
              <a:ext cx="1073647" cy="962411"/>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3145225" y="2270722"/>
              <a:ext cx="1437032" cy="864207"/>
            </a:xfrm>
            <a:prstGeom prst="line">
              <a:avLst/>
            </a:prstGeom>
            <a:ln>
              <a:solidFill>
                <a:srgbClr val="FF00FF"/>
              </a:solidFill>
            </a:ln>
          </p:spPr>
          <p:style>
            <a:lnRef idx="3">
              <a:schemeClr val="accent3"/>
            </a:lnRef>
            <a:fillRef idx="0">
              <a:schemeClr val="accent3"/>
            </a:fillRef>
            <a:effectRef idx="2">
              <a:schemeClr val="accent3"/>
            </a:effectRef>
            <a:fontRef idx="minor">
              <a:schemeClr val="tx1"/>
            </a:fontRef>
          </p:style>
        </p:cxnSp>
        <p:cxnSp>
          <p:nvCxnSpPr>
            <p:cNvPr id="26" name="Straight Connector 25"/>
            <p:cNvCxnSpPr/>
            <p:nvPr/>
          </p:nvCxnSpPr>
          <p:spPr>
            <a:xfrm>
              <a:off x="3145225" y="2270722"/>
              <a:ext cx="1256952" cy="962411"/>
            </a:xfrm>
            <a:prstGeom prst="line">
              <a:avLst/>
            </a:prstGeom>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843983" y="1386874"/>
              <a:ext cx="820920" cy="369332"/>
            </a:xfrm>
            <a:prstGeom prst="rect">
              <a:avLst/>
            </a:prstGeom>
            <a:noFill/>
          </p:spPr>
          <p:txBody>
            <a:bodyPr wrap="none" rtlCol="0">
              <a:spAutoFit/>
            </a:bodyPr>
            <a:lstStyle/>
            <a:p>
              <a:r>
                <a:rPr lang="en-US" dirty="0" smtClean="0">
                  <a:solidFill>
                    <a:schemeClr val="bg1"/>
                  </a:solidFill>
                </a:rPr>
                <a:t>BEMC</a:t>
              </a:r>
              <a:endParaRPr lang="en-US" dirty="0">
                <a:solidFill>
                  <a:schemeClr val="bg1"/>
                </a:solidFill>
              </a:endParaRPr>
            </a:p>
          </p:txBody>
        </p:sp>
        <p:sp>
          <p:nvSpPr>
            <p:cNvPr id="28" name="TextBox 27"/>
            <p:cNvSpPr txBox="1"/>
            <p:nvPr/>
          </p:nvSpPr>
          <p:spPr>
            <a:xfrm>
              <a:off x="4961784" y="1507202"/>
              <a:ext cx="736099" cy="369332"/>
            </a:xfrm>
            <a:prstGeom prst="rect">
              <a:avLst/>
            </a:prstGeom>
            <a:noFill/>
          </p:spPr>
          <p:txBody>
            <a:bodyPr wrap="none" rtlCol="0">
              <a:spAutoFit/>
            </a:bodyPr>
            <a:lstStyle/>
            <a:p>
              <a:r>
                <a:rPr lang="en-US" dirty="0" smtClean="0"/>
                <a:t>EEMC</a:t>
              </a:r>
              <a:endParaRPr lang="en-US" dirty="0"/>
            </a:p>
          </p:txBody>
        </p:sp>
        <p:sp>
          <p:nvSpPr>
            <p:cNvPr id="29" name="TextBox 28"/>
            <p:cNvSpPr txBox="1"/>
            <p:nvPr/>
          </p:nvSpPr>
          <p:spPr>
            <a:xfrm>
              <a:off x="6572145" y="1756206"/>
              <a:ext cx="688597" cy="369332"/>
            </a:xfrm>
            <a:prstGeom prst="rect">
              <a:avLst/>
            </a:prstGeom>
            <a:noFill/>
          </p:spPr>
          <p:txBody>
            <a:bodyPr wrap="none" rtlCol="0">
              <a:spAutoFit/>
            </a:bodyPr>
            <a:lstStyle/>
            <a:p>
              <a:r>
                <a:rPr lang="en-US" dirty="0" smtClean="0">
                  <a:solidFill>
                    <a:srgbClr val="FFFFFF"/>
                  </a:solidFill>
                </a:rPr>
                <a:t>FMS</a:t>
              </a:r>
              <a:endParaRPr lang="en-US" dirty="0">
                <a:solidFill>
                  <a:srgbClr val="FFFFFF"/>
                </a:solidFill>
              </a:endParaRPr>
            </a:p>
          </p:txBody>
        </p:sp>
        <p:sp>
          <p:nvSpPr>
            <p:cNvPr id="30" name="TextBox 29"/>
            <p:cNvSpPr txBox="1"/>
            <p:nvPr/>
          </p:nvSpPr>
          <p:spPr>
            <a:xfrm>
              <a:off x="2491221" y="2897593"/>
              <a:ext cx="1422798" cy="369332"/>
            </a:xfrm>
            <a:prstGeom prst="rect">
              <a:avLst/>
            </a:prstGeom>
            <a:noFill/>
          </p:spPr>
          <p:txBody>
            <a:bodyPr wrap="none" rtlCol="0">
              <a:spAutoFit/>
            </a:bodyPr>
            <a:lstStyle/>
            <a:p>
              <a:r>
                <a:rPr lang="en-US" dirty="0" smtClean="0">
                  <a:solidFill>
                    <a:srgbClr val="FFFFFF"/>
                  </a:solidFill>
                </a:rPr>
                <a:t>-1</a:t>
              </a:r>
              <a:r>
                <a:rPr lang="en-US" dirty="0">
                  <a:solidFill>
                    <a:srgbClr val="FFFFFF"/>
                  </a:solidFill>
                </a:rPr>
                <a:t> </a:t>
              </a:r>
              <a:r>
                <a:rPr lang="en-US" dirty="0" smtClean="0">
                  <a:solidFill>
                    <a:srgbClr val="FFFFFF"/>
                  </a:solidFill>
                </a:rPr>
                <a:t>&lt; </a:t>
              </a:r>
              <a:r>
                <a:rPr lang="en-US" dirty="0" smtClean="0">
                  <a:solidFill>
                    <a:srgbClr val="FFFFFF"/>
                  </a:solidFill>
                  <a:latin typeface="Symbol" charset="2"/>
                  <a:cs typeface="Symbol" charset="2"/>
                </a:rPr>
                <a:t>h</a:t>
              </a:r>
              <a:r>
                <a:rPr lang="en-US" dirty="0" smtClean="0">
                  <a:solidFill>
                    <a:srgbClr val="FFFFFF"/>
                  </a:solidFill>
                </a:rPr>
                <a:t> &lt; 1</a:t>
              </a:r>
              <a:endParaRPr lang="en-US" dirty="0">
                <a:solidFill>
                  <a:srgbClr val="FFFFFF"/>
                </a:solidFill>
              </a:endParaRPr>
            </a:p>
          </p:txBody>
        </p:sp>
        <p:sp>
          <p:nvSpPr>
            <p:cNvPr id="31" name="Rectangle 30"/>
            <p:cNvSpPr/>
            <p:nvPr/>
          </p:nvSpPr>
          <p:spPr>
            <a:xfrm>
              <a:off x="1775254" y="3342804"/>
              <a:ext cx="2880516" cy="266559"/>
            </a:xfrm>
            <a:prstGeom prst="rect">
              <a:avLst/>
            </a:prstGeom>
            <a:solidFill>
              <a:srgbClr val="FFFF00">
                <a:alpha val="52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Comic Sans MS"/>
                  <a:cs typeface="Comic Sans MS"/>
                </a:rPr>
                <a:t>central </a:t>
              </a:r>
              <a:r>
                <a:rPr lang="en-US" dirty="0" err="1" smtClean="0">
                  <a:solidFill>
                    <a:schemeClr val="tx1"/>
                  </a:solidFill>
                  <a:latin typeface="Comic Sans MS"/>
                  <a:cs typeface="Comic Sans MS"/>
                </a:rPr>
                <a:t>EMJets</a:t>
              </a:r>
              <a:endParaRPr lang="en-US" dirty="0">
                <a:solidFill>
                  <a:schemeClr val="tx1"/>
                </a:solidFill>
                <a:latin typeface="Comic Sans MS"/>
                <a:cs typeface="Comic Sans MS"/>
              </a:endParaRPr>
            </a:p>
          </p:txBody>
        </p:sp>
        <p:sp>
          <p:nvSpPr>
            <p:cNvPr id="32" name="Rectangle 31"/>
            <p:cNvSpPr/>
            <p:nvPr/>
          </p:nvSpPr>
          <p:spPr>
            <a:xfrm>
              <a:off x="6096237" y="3172179"/>
              <a:ext cx="1767037" cy="266559"/>
            </a:xfrm>
            <a:prstGeom prst="rect">
              <a:avLst/>
            </a:prstGeom>
            <a:solidFill>
              <a:srgbClr val="FFFF00">
                <a:alpha val="52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latin typeface="Comic Sans MS"/>
                  <a:cs typeface="Comic Sans MS"/>
                </a:rPr>
                <a:t>forward </a:t>
              </a:r>
              <a:r>
                <a:rPr lang="en-US" sz="1400" dirty="0" err="1" smtClean="0">
                  <a:solidFill>
                    <a:schemeClr val="tx1"/>
                  </a:solidFill>
                  <a:latin typeface="Comic Sans MS"/>
                  <a:cs typeface="Comic Sans MS"/>
                </a:rPr>
                <a:t>EMJets</a:t>
              </a:r>
              <a:endParaRPr lang="en-US" sz="1400" dirty="0">
                <a:solidFill>
                  <a:schemeClr val="tx1"/>
                </a:solidFill>
                <a:latin typeface="Comic Sans MS"/>
                <a:cs typeface="Comic Sans MS"/>
              </a:endParaRPr>
            </a:p>
          </p:txBody>
        </p:sp>
      </p:grpSp>
      <p:sp>
        <p:nvSpPr>
          <p:cNvPr id="35" name="TextBox 10"/>
          <p:cNvSpPr txBox="1">
            <a:spLocks noChangeArrowheads="1"/>
          </p:cNvSpPr>
          <p:nvPr/>
        </p:nvSpPr>
        <p:spPr bwMode="auto">
          <a:xfrm>
            <a:off x="0" y="3968377"/>
            <a:ext cx="8067233" cy="1200329"/>
          </a:xfrm>
          <a:prstGeom prst="rect">
            <a:avLst/>
          </a:prstGeom>
          <a:noFill/>
          <a:ln w="9525">
            <a:noFill/>
            <a:miter lim="800000"/>
            <a:headEnd/>
            <a:tailEnd/>
          </a:ln>
        </p:spPr>
        <p:txBody>
          <a:bodyPr wrap="none">
            <a:spAutoFit/>
          </a:bodyPr>
          <a:lstStyle/>
          <a:p>
            <a:r>
              <a:rPr lang="en-US" b="1" dirty="0" smtClean="0">
                <a:latin typeface="Comic Sans MS"/>
                <a:cs typeface="Comic Sans MS"/>
              </a:rPr>
              <a:t>Jet algorithm                </a:t>
            </a:r>
            <a:r>
              <a:rPr lang="en-US" dirty="0" smtClean="0">
                <a:latin typeface="Comic Sans MS"/>
                <a:cs typeface="Comic Sans MS"/>
              </a:rPr>
              <a:t>: </a:t>
            </a:r>
            <a:r>
              <a:rPr lang="en-US" dirty="0">
                <a:latin typeface="Comic Sans MS"/>
                <a:cs typeface="Comic Sans MS"/>
              </a:rPr>
              <a:t>anti-</a:t>
            </a:r>
            <a:r>
              <a:rPr lang="en-US" dirty="0" err="1" smtClean="0">
                <a:latin typeface="Comic Sans MS"/>
                <a:cs typeface="Comic Sans MS"/>
              </a:rPr>
              <a:t>k</a:t>
            </a:r>
            <a:r>
              <a:rPr lang="en-US" baseline="-25000" dirty="0" err="1" smtClean="0">
                <a:latin typeface="Comic Sans MS"/>
                <a:cs typeface="Comic Sans MS"/>
              </a:rPr>
              <a:t>T</a:t>
            </a:r>
            <a:r>
              <a:rPr lang="en-US" dirty="0" smtClean="0">
                <a:latin typeface="Comic Sans MS"/>
                <a:cs typeface="Comic Sans MS"/>
              </a:rPr>
              <a:t>, R = 0.7</a:t>
            </a:r>
            <a:endParaRPr lang="en-US" dirty="0">
              <a:latin typeface="Comic Sans MS"/>
              <a:cs typeface="Comic Sans MS"/>
            </a:endParaRPr>
          </a:p>
          <a:p>
            <a:r>
              <a:rPr lang="en-US" dirty="0" smtClean="0">
                <a:latin typeface="Comic Sans MS"/>
                <a:cs typeface="Comic Sans MS"/>
              </a:rPr>
              <a:t>                                 </a:t>
            </a:r>
            <a:r>
              <a:rPr lang="en-US" dirty="0" err="1" smtClean="0">
                <a:latin typeface="Comic Sans MS"/>
                <a:cs typeface="Comic Sans MS"/>
              </a:rPr>
              <a:t>p</a:t>
            </a:r>
            <a:r>
              <a:rPr lang="en-US" baseline="-25000" dirty="0" err="1" smtClean="0">
                <a:latin typeface="Comic Sans MS"/>
                <a:cs typeface="Comic Sans MS"/>
              </a:rPr>
              <a:t>T</a:t>
            </a:r>
            <a:r>
              <a:rPr lang="en-US" baseline="30000" dirty="0" err="1" smtClean="0">
                <a:latin typeface="Comic Sans MS"/>
                <a:cs typeface="Comic Sans MS"/>
              </a:rPr>
              <a:t>EM</a:t>
            </a:r>
            <a:r>
              <a:rPr lang="en-US" baseline="30000" dirty="0">
                <a:latin typeface="Comic Sans MS"/>
                <a:cs typeface="Comic Sans MS"/>
              </a:rPr>
              <a:t>-Jet</a:t>
            </a:r>
            <a:r>
              <a:rPr lang="en-US" baseline="-25000" dirty="0">
                <a:latin typeface="Comic Sans MS"/>
                <a:cs typeface="Comic Sans MS"/>
              </a:rPr>
              <a:t> </a:t>
            </a:r>
            <a:r>
              <a:rPr lang="en-US" dirty="0">
                <a:latin typeface="Comic Sans MS"/>
                <a:cs typeface="Comic Sans MS"/>
              </a:rPr>
              <a:t>&gt; 2.0 </a:t>
            </a:r>
            <a:r>
              <a:rPr lang="en-US" dirty="0" err="1">
                <a:latin typeface="Comic Sans MS"/>
                <a:cs typeface="Comic Sans MS"/>
              </a:rPr>
              <a:t>GeV</a:t>
            </a:r>
            <a:r>
              <a:rPr lang="en-US" dirty="0">
                <a:latin typeface="Comic Sans MS"/>
                <a:cs typeface="Comic Sans MS"/>
              </a:rPr>
              <a:t>/</a:t>
            </a:r>
            <a:r>
              <a:rPr lang="en-US" dirty="0" smtClean="0">
                <a:latin typeface="Comic Sans MS"/>
                <a:cs typeface="Comic Sans MS"/>
              </a:rPr>
              <a:t>c,  -1.0&lt;</a:t>
            </a:r>
            <a:r>
              <a:rPr lang="en-US" dirty="0" err="1">
                <a:latin typeface="Symbol" charset="2"/>
                <a:cs typeface="Symbol" charset="2"/>
              </a:rPr>
              <a:t>h</a:t>
            </a:r>
            <a:r>
              <a:rPr lang="en-US" baseline="30000" dirty="0" err="1" smtClean="0">
                <a:latin typeface="Comic Sans MS"/>
                <a:cs typeface="Comic Sans MS"/>
              </a:rPr>
              <a:t>EM</a:t>
            </a:r>
            <a:r>
              <a:rPr lang="en-US" baseline="30000" dirty="0" smtClean="0">
                <a:latin typeface="Comic Sans MS"/>
                <a:cs typeface="Comic Sans MS"/>
              </a:rPr>
              <a:t>-Jet</a:t>
            </a:r>
            <a:r>
              <a:rPr lang="en-US" dirty="0" smtClean="0">
                <a:latin typeface="Comic Sans MS"/>
                <a:cs typeface="Comic Sans MS"/>
              </a:rPr>
              <a:t>&lt;2.0</a:t>
            </a:r>
          </a:p>
          <a:p>
            <a:r>
              <a:rPr lang="en-US" b="1" dirty="0" smtClean="0">
                <a:latin typeface="Comic Sans MS"/>
                <a:cs typeface="Comic Sans MS"/>
              </a:rPr>
              <a:t>Inputs for central </a:t>
            </a:r>
            <a:r>
              <a:rPr lang="en-US" b="1" dirty="0" err="1" smtClean="0">
                <a:latin typeface="Comic Sans MS"/>
                <a:cs typeface="Comic Sans MS"/>
              </a:rPr>
              <a:t>EMJets</a:t>
            </a:r>
            <a:r>
              <a:rPr lang="en-US" b="1" dirty="0" smtClean="0">
                <a:latin typeface="Comic Sans MS"/>
                <a:cs typeface="Comic Sans MS"/>
              </a:rPr>
              <a:t> </a:t>
            </a:r>
            <a:r>
              <a:rPr lang="en-US" dirty="0" smtClean="0">
                <a:latin typeface="Comic Sans MS"/>
                <a:cs typeface="Comic Sans MS"/>
              </a:rPr>
              <a:t>:</a:t>
            </a:r>
            <a:r>
              <a:rPr lang="en-US" b="1" dirty="0" smtClean="0">
                <a:latin typeface="Comic Sans MS"/>
                <a:cs typeface="Comic Sans MS"/>
              </a:rPr>
              <a:t> </a:t>
            </a:r>
            <a:r>
              <a:rPr lang="en-US" dirty="0">
                <a:latin typeface="Comic Sans MS"/>
                <a:cs typeface="Comic Sans MS"/>
              </a:rPr>
              <a:t> </a:t>
            </a:r>
            <a:r>
              <a:rPr lang="en-US" dirty="0" smtClean="0">
                <a:latin typeface="Comic Sans MS"/>
                <a:cs typeface="Comic Sans MS"/>
              </a:rPr>
              <a:t>towers from BEMC and EEMC</a:t>
            </a:r>
          </a:p>
          <a:p>
            <a:r>
              <a:rPr lang="en-US" b="1" dirty="0" smtClean="0">
                <a:latin typeface="Comic Sans MS"/>
                <a:cs typeface="Comic Sans MS"/>
              </a:rPr>
              <a:t>Leading central EM</a:t>
            </a:r>
            <a:r>
              <a:rPr lang="en-US" b="1" dirty="0">
                <a:latin typeface="Comic Sans MS"/>
                <a:cs typeface="Comic Sans MS"/>
              </a:rPr>
              <a:t>-</a:t>
            </a:r>
            <a:r>
              <a:rPr lang="en-US" b="1" dirty="0" smtClean="0">
                <a:latin typeface="Comic Sans MS"/>
                <a:cs typeface="Comic Sans MS"/>
              </a:rPr>
              <a:t>Jets   </a:t>
            </a:r>
            <a:r>
              <a:rPr lang="en-US" dirty="0" smtClean="0">
                <a:latin typeface="Comic Sans MS"/>
                <a:cs typeface="Comic Sans MS"/>
              </a:rPr>
              <a:t>:  Jet </a:t>
            </a:r>
            <a:r>
              <a:rPr lang="en-US" dirty="0">
                <a:latin typeface="Comic Sans MS"/>
                <a:cs typeface="Comic Sans MS"/>
              </a:rPr>
              <a:t>with highest </a:t>
            </a:r>
            <a:r>
              <a:rPr lang="en-US" dirty="0" err="1" smtClean="0">
                <a:latin typeface="Comic Sans MS"/>
                <a:cs typeface="Comic Sans MS"/>
              </a:rPr>
              <a:t>p</a:t>
            </a:r>
            <a:r>
              <a:rPr lang="en-US" baseline="-25000" dirty="0" err="1" smtClean="0">
                <a:latin typeface="Comic Sans MS"/>
                <a:cs typeface="Comic Sans MS"/>
              </a:rPr>
              <a:t>T</a:t>
            </a:r>
            <a:endParaRPr lang="en-US" baseline="-25000" dirty="0">
              <a:latin typeface="Comic Sans MS"/>
              <a:cs typeface="Comic Sans MS"/>
            </a:endParaRPr>
          </a:p>
        </p:txBody>
      </p:sp>
      <p:sp>
        <p:nvSpPr>
          <p:cNvPr id="3" name="TextBox 2"/>
          <p:cNvSpPr txBox="1"/>
          <p:nvPr/>
        </p:nvSpPr>
        <p:spPr>
          <a:xfrm>
            <a:off x="0" y="3556543"/>
            <a:ext cx="2476500" cy="369332"/>
          </a:xfrm>
          <a:prstGeom prst="rect">
            <a:avLst/>
          </a:prstGeom>
          <a:noFill/>
        </p:spPr>
        <p:txBody>
          <a:bodyPr wrap="square" rtlCol="0">
            <a:spAutoFit/>
          </a:bodyPr>
          <a:lstStyle/>
          <a:p>
            <a:r>
              <a:rPr lang="en-US" b="1" dirty="0" err="1" smtClean="0">
                <a:solidFill>
                  <a:srgbClr val="0000FF"/>
                </a:solidFill>
              </a:rPr>
              <a:t>Midrapidity</a:t>
            </a:r>
            <a:r>
              <a:rPr lang="en-US" b="1" dirty="0" smtClean="0">
                <a:solidFill>
                  <a:srgbClr val="0000FF"/>
                </a:solidFill>
              </a:rPr>
              <a:t> EM Jets</a:t>
            </a:r>
            <a:endParaRPr lang="en-US" b="1" dirty="0">
              <a:solidFill>
                <a:srgbClr val="0000FF"/>
              </a:solidFill>
            </a:endParaRPr>
          </a:p>
        </p:txBody>
      </p:sp>
      <p:pic>
        <p:nvPicPr>
          <p:cNvPr id="36" name="Picture 35"/>
          <p:cNvPicPr>
            <a:picLocks noChangeAspect="1"/>
          </p:cNvPicPr>
          <p:nvPr/>
        </p:nvPicPr>
        <p:blipFill rotWithShape="1">
          <a:blip r:embed="rId2"/>
          <a:srcRect t="65083"/>
          <a:stretch/>
        </p:blipFill>
        <p:spPr>
          <a:xfrm>
            <a:off x="5829368" y="1413582"/>
            <a:ext cx="3314632" cy="1877834"/>
          </a:xfrm>
          <a:prstGeom prst="rect">
            <a:avLst/>
          </a:prstGeom>
        </p:spPr>
      </p:pic>
      <p:sp>
        <p:nvSpPr>
          <p:cNvPr id="37" name="Rectangle 36"/>
          <p:cNvSpPr/>
          <p:nvPr/>
        </p:nvSpPr>
        <p:spPr>
          <a:xfrm>
            <a:off x="6350567" y="1452663"/>
            <a:ext cx="1078933" cy="1478919"/>
          </a:xfrm>
          <a:prstGeom prst="rect">
            <a:avLst/>
          </a:prstGeom>
          <a:solidFill>
            <a:schemeClr val="accent3">
              <a:lumMod val="50000"/>
              <a:alpha val="4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7458417" y="1452662"/>
            <a:ext cx="1516249" cy="1468337"/>
          </a:xfrm>
          <a:prstGeom prst="rect">
            <a:avLst/>
          </a:prstGeom>
          <a:gradFill flip="none" rotWithShape="1">
            <a:gsLst>
              <a:gs pos="0">
                <a:srgbClr val="0000FF">
                  <a:alpha val="36000"/>
                </a:srgbClr>
              </a:gs>
              <a:gs pos="100000">
                <a:srgbClr val="3366FF">
                  <a:alpha val="36000"/>
                </a:srgb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extBox 38"/>
          <p:cNvSpPr txBox="1"/>
          <p:nvPr/>
        </p:nvSpPr>
        <p:spPr>
          <a:xfrm>
            <a:off x="6531199" y="932634"/>
            <a:ext cx="2047218" cy="369332"/>
          </a:xfrm>
          <a:prstGeom prst="rect">
            <a:avLst/>
          </a:prstGeom>
          <a:noFill/>
        </p:spPr>
        <p:txBody>
          <a:bodyPr wrap="none" rtlCol="0">
            <a:spAutoFit/>
          </a:bodyPr>
          <a:lstStyle/>
          <a:p>
            <a:r>
              <a:rPr lang="en-US" b="1" dirty="0" smtClean="0">
                <a:solidFill>
                  <a:schemeClr val="accent5">
                    <a:lumMod val="50000"/>
                  </a:schemeClr>
                </a:solidFill>
              </a:rPr>
              <a:t>Near </a:t>
            </a:r>
            <a:r>
              <a:rPr lang="en-US" dirty="0" smtClean="0"/>
              <a:t>and </a:t>
            </a:r>
            <a:r>
              <a:rPr lang="en-US" b="1" dirty="0" smtClean="0">
                <a:solidFill>
                  <a:srgbClr val="0000FF"/>
                </a:solidFill>
              </a:rPr>
              <a:t>away</a:t>
            </a:r>
            <a:r>
              <a:rPr lang="en-US" dirty="0" smtClean="0"/>
              <a:t> side</a:t>
            </a:r>
            <a:endParaRPr lang="en-US" dirty="0"/>
          </a:p>
        </p:txBody>
      </p:sp>
      <p:sp>
        <p:nvSpPr>
          <p:cNvPr id="40" name="TextBox 39"/>
          <p:cNvSpPr txBox="1"/>
          <p:nvPr/>
        </p:nvSpPr>
        <p:spPr>
          <a:xfrm>
            <a:off x="7593304" y="3188986"/>
            <a:ext cx="1553455" cy="523220"/>
          </a:xfrm>
          <a:prstGeom prst="rect">
            <a:avLst/>
          </a:prstGeom>
          <a:noFill/>
        </p:spPr>
        <p:txBody>
          <a:bodyPr wrap="none" rtlCol="0">
            <a:spAutoFit/>
          </a:bodyPr>
          <a:lstStyle/>
          <a:p>
            <a:pPr algn="ctr"/>
            <a:r>
              <a:rPr lang="en-US" sz="1400" dirty="0" smtClean="0">
                <a:solidFill>
                  <a:srgbClr val="3366FF"/>
                </a:solidFill>
              </a:rPr>
              <a:t>Correlated</a:t>
            </a:r>
          </a:p>
          <a:p>
            <a:pPr algn="ctr"/>
            <a:r>
              <a:rPr lang="en-US" sz="1400" dirty="0">
                <a:solidFill>
                  <a:srgbClr val="3366FF"/>
                </a:solidFill>
              </a:rPr>
              <a:t>c</a:t>
            </a:r>
            <a:r>
              <a:rPr lang="en-US" sz="1400" dirty="0" smtClean="0">
                <a:solidFill>
                  <a:srgbClr val="3366FF"/>
                </a:solidFill>
              </a:rPr>
              <a:t>entral EM-Jet</a:t>
            </a:r>
            <a:endParaRPr lang="en-US" sz="1400" dirty="0">
              <a:solidFill>
                <a:srgbClr val="3366FF"/>
              </a:solidFill>
            </a:endParaRPr>
          </a:p>
        </p:txBody>
      </p:sp>
      <p:sp>
        <p:nvSpPr>
          <p:cNvPr id="41" name="Rectangle 40"/>
          <p:cNvSpPr/>
          <p:nvPr/>
        </p:nvSpPr>
        <p:spPr>
          <a:xfrm>
            <a:off x="6039618" y="3179029"/>
            <a:ext cx="1553455" cy="523220"/>
          </a:xfrm>
          <a:prstGeom prst="rect">
            <a:avLst/>
          </a:prstGeom>
        </p:spPr>
        <p:txBody>
          <a:bodyPr wrap="none">
            <a:spAutoFit/>
          </a:bodyPr>
          <a:lstStyle/>
          <a:p>
            <a:pPr algn="ctr"/>
            <a:r>
              <a:rPr lang="en-US" sz="1400" dirty="0" smtClean="0">
                <a:solidFill>
                  <a:schemeClr val="accent5">
                    <a:lumMod val="50000"/>
                  </a:schemeClr>
                </a:solidFill>
              </a:rPr>
              <a:t>Uncorrelated </a:t>
            </a:r>
          </a:p>
          <a:p>
            <a:pPr algn="ctr"/>
            <a:r>
              <a:rPr lang="en-US" sz="1400" dirty="0" smtClean="0">
                <a:solidFill>
                  <a:schemeClr val="accent5">
                    <a:lumMod val="50000"/>
                  </a:schemeClr>
                </a:solidFill>
              </a:rPr>
              <a:t>central EM-Jet</a:t>
            </a:r>
            <a:endParaRPr lang="en-US" sz="1400" dirty="0"/>
          </a:p>
        </p:txBody>
      </p:sp>
    </p:spTree>
    <p:extLst>
      <p:ext uri="{BB962C8B-B14F-4D97-AF65-F5344CB8AC3E}">
        <p14:creationId xmlns:p14="http://schemas.microsoft.com/office/powerpoint/2010/main" val="1683251883"/>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a:noFill/>
          <a:ln>
            <a:noFill/>
          </a:ln>
          <a:effectLst/>
        </p:spPr>
        <p:txBody>
          <a:bodyPr>
            <a:normAutofit fontScale="90000"/>
          </a:bodyPr>
          <a:lstStyle/>
          <a:p>
            <a:r>
              <a:rPr lang="en-US" sz="2800" dirty="0"/>
              <a:t>A</a:t>
            </a:r>
            <a:r>
              <a:rPr lang="en-US" sz="2800" baseline="-25000" dirty="0"/>
              <a:t>N</a:t>
            </a:r>
            <a:r>
              <a:rPr lang="en-US" sz="2800" dirty="0"/>
              <a:t> for </a:t>
            </a:r>
            <a:r>
              <a:rPr lang="en-US" sz="2800" dirty="0" smtClean="0"/>
              <a:t>Forward jet </a:t>
            </a:r>
            <a:r>
              <a:rPr lang="en-US" dirty="0" smtClean="0"/>
              <a:t>with </a:t>
            </a:r>
            <a:r>
              <a:rPr lang="en-US" sz="2800" b="1" dirty="0" smtClean="0">
                <a:solidFill>
                  <a:schemeClr val="bg1">
                    <a:lumMod val="65000"/>
                  </a:schemeClr>
                </a:solidFill>
              </a:rPr>
              <a:t>near</a:t>
            </a:r>
            <a:r>
              <a:rPr lang="en-US" sz="2800" b="1" dirty="0" smtClean="0"/>
              <a:t> </a:t>
            </a:r>
            <a:r>
              <a:rPr lang="en-US" sz="2800" dirty="0"/>
              <a:t>and </a:t>
            </a:r>
            <a:r>
              <a:rPr lang="en-US" sz="2800" b="1" dirty="0"/>
              <a:t>away</a:t>
            </a:r>
            <a:r>
              <a:rPr lang="en-US" sz="2800" dirty="0"/>
              <a:t> </a:t>
            </a:r>
            <a:r>
              <a:rPr lang="en-US" sz="2800" dirty="0" smtClean="0"/>
              <a:t>in </a:t>
            </a:r>
            <a:r>
              <a:rPr lang="en-US" sz="2800" dirty="0" smtClean="0">
                <a:latin typeface="Symbol" charset="2"/>
                <a:cs typeface="Symbol" charset="2"/>
              </a:rPr>
              <a:t>F</a:t>
            </a:r>
            <a:r>
              <a:rPr lang="en-US" sz="2800" dirty="0" smtClean="0"/>
              <a:t> central jet</a:t>
            </a:r>
            <a:endParaRPr lang="en-US" sz="2800"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15" name="Footer Placeholder 14"/>
          <p:cNvSpPr>
            <a:spLocks noGrp="1"/>
          </p:cNvSpPr>
          <p:nvPr>
            <p:ph type="ftr" sz="quarter" idx="11"/>
          </p:nvPr>
        </p:nvSpPr>
        <p:spPr/>
        <p:txBody>
          <a:bodyPr/>
          <a:lstStyle/>
          <a:p>
            <a:r>
              <a:rPr lang="pl-PL" smtClean="0"/>
              <a:t>RHIC PAC, June  2014</a:t>
            </a:r>
            <a:endParaRPr lang="en-US"/>
          </a:p>
        </p:txBody>
      </p:sp>
      <p:sp>
        <p:nvSpPr>
          <p:cNvPr id="4" name="Slide Number Placeholder 3"/>
          <p:cNvSpPr>
            <a:spLocks noGrp="1"/>
          </p:cNvSpPr>
          <p:nvPr>
            <p:ph type="sldNum" sz="quarter" idx="12"/>
          </p:nvPr>
        </p:nvSpPr>
        <p:spPr/>
        <p:txBody>
          <a:bodyPr/>
          <a:lstStyle/>
          <a:p>
            <a:fld id="{0E7FE05B-000D-2C43-9A46-88A36826AAA8}" type="slidenum">
              <a:rPr lang="en-US" smtClean="0"/>
              <a:t>57</a:t>
            </a:fld>
            <a:endParaRPr lang="en-US"/>
          </a:p>
        </p:txBody>
      </p:sp>
      <p:sp>
        <p:nvSpPr>
          <p:cNvPr id="10" name="TextBox 9"/>
          <p:cNvSpPr txBox="1"/>
          <p:nvPr/>
        </p:nvSpPr>
        <p:spPr>
          <a:xfrm>
            <a:off x="3088621" y="4084765"/>
            <a:ext cx="184666" cy="369332"/>
          </a:xfrm>
          <a:prstGeom prst="rect">
            <a:avLst/>
          </a:prstGeom>
          <a:noFill/>
        </p:spPr>
        <p:txBody>
          <a:bodyPr wrap="none" rtlCol="0">
            <a:spAutoFit/>
          </a:bodyPr>
          <a:lstStyle/>
          <a:p>
            <a:endParaRPr lang="en-US" dirty="0"/>
          </a:p>
        </p:txBody>
      </p:sp>
      <p:pic>
        <p:nvPicPr>
          <p:cNvPr id="5" name="Picture 4"/>
          <p:cNvPicPr>
            <a:picLocks noChangeAspect="1"/>
          </p:cNvPicPr>
          <p:nvPr/>
        </p:nvPicPr>
        <p:blipFill>
          <a:blip r:embed="rId2"/>
          <a:stretch>
            <a:fillRect/>
          </a:stretch>
        </p:blipFill>
        <p:spPr>
          <a:xfrm>
            <a:off x="1247620" y="806820"/>
            <a:ext cx="6246658" cy="5275578"/>
          </a:xfrm>
          <a:prstGeom prst="rect">
            <a:avLst/>
          </a:prstGeom>
        </p:spPr>
      </p:pic>
      <p:sp>
        <p:nvSpPr>
          <p:cNvPr id="12" name="Rectangle 11"/>
          <p:cNvSpPr/>
          <p:nvPr/>
        </p:nvSpPr>
        <p:spPr>
          <a:xfrm>
            <a:off x="1936506" y="885436"/>
            <a:ext cx="5371912" cy="306947"/>
          </a:xfrm>
          <a:prstGeom prst="rect">
            <a:avLst/>
          </a:prstGeom>
          <a:solidFill>
            <a:srgbClr val="FFFF00">
              <a:alpha val="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rot="5400000">
            <a:off x="4959284" y="3049883"/>
            <a:ext cx="4501485" cy="196782"/>
          </a:xfrm>
          <a:prstGeom prst="rect">
            <a:avLst/>
          </a:prstGeom>
          <a:solidFill>
            <a:srgbClr val="FFFF00">
              <a:alpha val="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0" y="6035525"/>
            <a:ext cx="5698996" cy="369332"/>
          </a:xfrm>
          <a:prstGeom prst="rect">
            <a:avLst/>
          </a:prstGeom>
          <a:noFill/>
        </p:spPr>
        <p:txBody>
          <a:bodyPr wrap="none" rtlCol="0">
            <a:spAutoFit/>
          </a:bodyPr>
          <a:lstStyle/>
          <a:p>
            <a:pPr marL="285750" indent="-285750">
              <a:buClr>
                <a:srgbClr val="0000FF"/>
              </a:buClr>
              <a:buFont typeface="Wingdings" charset="2"/>
              <a:buChar char="q"/>
            </a:pPr>
            <a:r>
              <a:rPr lang="en-US" dirty="0" smtClean="0">
                <a:solidFill>
                  <a:schemeClr val="accent5">
                    <a:lumMod val="50000"/>
                  </a:schemeClr>
                </a:solidFill>
              </a:rPr>
              <a:t>Uncorrelated</a:t>
            </a:r>
            <a:r>
              <a:rPr lang="en-US" dirty="0" smtClean="0">
                <a:solidFill>
                  <a:schemeClr val="accent5">
                    <a:lumMod val="75000"/>
                  </a:schemeClr>
                </a:solidFill>
              </a:rPr>
              <a:t> </a:t>
            </a:r>
            <a:r>
              <a:rPr lang="en-US" dirty="0" smtClean="0">
                <a:solidFill>
                  <a:schemeClr val="tx1">
                    <a:lumMod val="95000"/>
                    <a:lumOff val="5000"/>
                  </a:schemeClr>
                </a:solidFill>
              </a:rPr>
              <a:t>central EM-Jet is separated out    </a:t>
            </a:r>
            <a:endParaRPr lang="en-US" dirty="0">
              <a:solidFill>
                <a:schemeClr val="tx1">
                  <a:lumMod val="95000"/>
                  <a:lumOff val="5000"/>
                </a:schemeClr>
              </a:solidFill>
            </a:endParaRPr>
          </a:p>
        </p:txBody>
      </p:sp>
    </p:spTree>
    <p:extLst>
      <p:ext uri="{BB962C8B-B14F-4D97-AF65-F5344CB8AC3E}">
        <p14:creationId xmlns:p14="http://schemas.microsoft.com/office/powerpoint/2010/main" val="109290233"/>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a:noFill/>
          <a:ln>
            <a:noFill/>
          </a:ln>
          <a:effectLst/>
        </p:spPr>
        <p:txBody>
          <a:bodyPr>
            <a:normAutofit fontScale="90000"/>
          </a:bodyPr>
          <a:lstStyle/>
          <a:p>
            <a:r>
              <a:rPr lang="en-US" sz="2800" dirty="0"/>
              <a:t>A</a:t>
            </a:r>
            <a:r>
              <a:rPr lang="en-US" sz="2800" baseline="-25000" dirty="0"/>
              <a:t>N</a:t>
            </a:r>
            <a:r>
              <a:rPr lang="en-US" sz="2800" dirty="0"/>
              <a:t> for </a:t>
            </a:r>
            <a:r>
              <a:rPr lang="en-US" sz="2800" b="1" dirty="0"/>
              <a:t>correlated central jets </a:t>
            </a:r>
            <a:r>
              <a:rPr lang="en-US" sz="2800" dirty="0"/>
              <a:t>and </a:t>
            </a:r>
            <a:r>
              <a:rPr lang="en-US" sz="2800" dirty="0" smtClean="0"/>
              <a:t/>
            </a:r>
            <a:br>
              <a:rPr lang="en-US" sz="2800" dirty="0" smtClean="0"/>
            </a:br>
            <a:r>
              <a:rPr lang="en-US" sz="2800" b="1" dirty="0" smtClean="0">
                <a:solidFill>
                  <a:srgbClr val="FF0000"/>
                </a:solidFill>
              </a:rPr>
              <a:t>no </a:t>
            </a:r>
            <a:r>
              <a:rPr lang="en-US" sz="2800" b="1" dirty="0">
                <a:solidFill>
                  <a:srgbClr val="FF0000"/>
                </a:solidFill>
              </a:rPr>
              <a:t>central</a:t>
            </a:r>
            <a:r>
              <a:rPr lang="en-US" sz="2800" b="1" dirty="0"/>
              <a:t> jet </a:t>
            </a:r>
            <a:r>
              <a:rPr lang="en-US" sz="2800" dirty="0"/>
              <a:t>cases</a:t>
            </a:r>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15" name="Footer Placeholder 14"/>
          <p:cNvSpPr>
            <a:spLocks noGrp="1"/>
          </p:cNvSpPr>
          <p:nvPr>
            <p:ph type="ftr" sz="quarter" idx="11"/>
          </p:nvPr>
        </p:nvSpPr>
        <p:spPr/>
        <p:txBody>
          <a:bodyPr/>
          <a:lstStyle/>
          <a:p>
            <a:r>
              <a:rPr lang="pl-PL" smtClean="0"/>
              <a:t>RHIC PAC, June  2014</a:t>
            </a:r>
            <a:endParaRPr lang="en-US"/>
          </a:p>
        </p:txBody>
      </p:sp>
      <p:sp>
        <p:nvSpPr>
          <p:cNvPr id="4" name="Slide Number Placeholder 3"/>
          <p:cNvSpPr>
            <a:spLocks noGrp="1"/>
          </p:cNvSpPr>
          <p:nvPr>
            <p:ph type="sldNum" sz="quarter" idx="12"/>
          </p:nvPr>
        </p:nvSpPr>
        <p:spPr/>
        <p:txBody>
          <a:bodyPr/>
          <a:lstStyle/>
          <a:p>
            <a:fld id="{0E7FE05B-000D-2C43-9A46-88A36826AAA8}" type="slidenum">
              <a:rPr lang="en-US" smtClean="0"/>
              <a:t>58</a:t>
            </a:fld>
            <a:endParaRPr lang="en-US"/>
          </a:p>
        </p:txBody>
      </p:sp>
      <p:sp>
        <p:nvSpPr>
          <p:cNvPr id="10" name="TextBox 9"/>
          <p:cNvSpPr txBox="1"/>
          <p:nvPr/>
        </p:nvSpPr>
        <p:spPr>
          <a:xfrm>
            <a:off x="3816091" y="4084765"/>
            <a:ext cx="184666" cy="369332"/>
          </a:xfrm>
          <a:prstGeom prst="rect">
            <a:avLst/>
          </a:prstGeom>
          <a:noFill/>
        </p:spPr>
        <p:txBody>
          <a:bodyPr wrap="none" rtlCol="0">
            <a:spAutoFit/>
          </a:bodyPr>
          <a:lstStyle/>
          <a:p>
            <a:endParaRPr lang="en-US" dirty="0"/>
          </a:p>
        </p:txBody>
      </p:sp>
      <p:pic>
        <p:nvPicPr>
          <p:cNvPr id="5" name="Picture 4"/>
          <p:cNvPicPr>
            <a:picLocks noChangeAspect="1"/>
          </p:cNvPicPr>
          <p:nvPr/>
        </p:nvPicPr>
        <p:blipFill>
          <a:blip r:embed="rId2"/>
          <a:stretch>
            <a:fillRect/>
          </a:stretch>
        </p:blipFill>
        <p:spPr>
          <a:xfrm>
            <a:off x="1533393" y="818699"/>
            <a:ext cx="5910400" cy="5043907"/>
          </a:xfrm>
          <a:prstGeom prst="rect">
            <a:avLst/>
          </a:prstGeom>
        </p:spPr>
      </p:pic>
      <p:sp>
        <p:nvSpPr>
          <p:cNvPr id="12" name="Rectangle 11"/>
          <p:cNvSpPr/>
          <p:nvPr/>
        </p:nvSpPr>
        <p:spPr>
          <a:xfrm>
            <a:off x="2181654" y="832515"/>
            <a:ext cx="5198068" cy="306947"/>
          </a:xfrm>
          <a:prstGeom prst="rect">
            <a:avLst/>
          </a:prstGeom>
          <a:solidFill>
            <a:srgbClr val="FFFF00">
              <a:alpha val="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rot="5400000">
            <a:off x="5066874" y="2960677"/>
            <a:ext cx="4428914" cy="196782"/>
          </a:xfrm>
          <a:prstGeom prst="rect">
            <a:avLst/>
          </a:prstGeom>
          <a:solidFill>
            <a:srgbClr val="FFFF00">
              <a:alpha val="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t>
            </a:r>
            <a:endParaRPr lang="en-US" dirty="0"/>
          </a:p>
        </p:txBody>
      </p:sp>
      <p:sp>
        <p:nvSpPr>
          <p:cNvPr id="17" name="TextBox 16"/>
          <p:cNvSpPr txBox="1"/>
          <p:nvPr/>
        </p:nvSpPr>
        <p:spPr>
          <a:xfrm>
            <a:off x="0" y="5951246"/>
            <a:ext cx="9144000" cy="584776"/>
          </a:xfrm>
          <a:prstGeom prst="rect">
            <a:avLst/>
          </a:prstGeom>
          <a:noFill/>
          <a:ln>
            <a:noFill/>
          </a:ln>
        </p:spPr>
        <p:txBody>
          <a:bodyPr wrap="square" rtlCol="0">
            <a:spAutoFit/>
          </a:bodyPr>
          <a:lstStyle/>
          <a:p>
            <a:pPr marL="285750" indent="-285750">
              <a:buClr>
                <a:srgbClr val="0000FF"/>
              </a:buClr>
              <a:buFont typeface="Wingdings" charset="2"/>
              <a:buChar char="q"/>
            </a:pPr>
            <a:r>
              <a:rPr lang="en-US" sz="1600" dirty="0" smtClean="0"/>
              <a:t>Asymmetries for the forward isolated π</a:t>
            </a:r>
            <a:r>
              <a:rPr lang="en-US" sz="1600" baseline="30000" dirty="0" smtClean="0"/>
              <a:t>0</a:t>
            </a:r>
            <a:r>
              <a:rPr lang="en-US" sz="1600" dirty="0"/>
              <a:t> </a:t>
            </a:r>
            <a:r>
              <a:rPr lang="en-US" sz="1600" dirty="0" smtClean="0"/>
              <a:t>are low when there is a correlated </a:t>
            </a:r>
          </a:p>
          <a:p>
            <a:pPr>
              <a:buClr>
                <a:srgbClr val="0000FF"/>
              </a:buClr>
            </a:pPr>
            <a:r>
              <a:rPr lang="en-US" sz="1600" dirty="0"/>
              <a:t> </a:t>
            </a:r>
            <a:r>
              <a:rPr lang="en-US" sz="1600" dirty="0" smtClean="0"/>
              <a:t>   away-side jet. </a:t>
            </a:r>
          </a:p>
        </p:txBody>
      </p:sp>
      <p:pic>
        <p:nvPicPr>
          <p:cNvPr id="11" name="Picture 10" descr="newproduct.png"/>
          <p:cNvPicPr>
            <a:picLocks noChangeAspect="1"/>
          </p:cNvPicPr>
          <p:nvPr/>
        </p:nvPicPr>
        <p:blipFill>
          <a:blip r:embed="rId3"/>
          <a:stretch>
            <a:fillRect/>
          </a:stretch>
        </p:blipFill>
        <p:spPr>
          <a:xfrm>
            <a:off x="116417" y="148166"/>
            <a:ext cx="1810927" cy="814917"/>
          </a:xfrm>
          <a:prstGeom prst="rect">
            <a:avLst/>
          </a:prstGeom>
        </p:spPr>
      </p:pic>
    </p:spTree>
    <p:extLst>
      <p:ext uri="{BB962C8B-B14F-4D97-AF65-F5344CB8AC3E}">
        <p14:creationId xmlns:p14="http://schemas.microsoft.com/office/powerpoint/2010/main" val="1564752613"/>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a:noFill/>
          <a:ln>
            <a:noFill/>
          </a:ln>
          <a:effectLst/>
        </p:spPr>
        <p:txBody>
          <a:bodyPr>
            <a:normAutofit fontScale="90000"/>
          </a:bodyPr>
          <a:lstStyle/>
          <a:p>
            <a:r>
              <a:rPr lang="en-US" sz="2800" dirty="0" smtClean="0"/>
              <a:t>A</a:t>
            </a:r>
            <a:r>
              <a:rPr lang="en-US" sz="2800" baseline="-25000" dirty="0" smtClean="0"/>
              <a:t>N</a:t>
            </a:r>
            <a:r>
              <a:rPr lang="en-US" sz="2800" dirty="0" smtClean="0"/>
              <a:t> for </a:t>
            </a:r>
            <a:r>
              <a:rPr lang="en-US" sz="2800" b="1" dirty="0" smtClean="0"/>
              <a:t>with</a:t>
            </a:r>
            <a:r>
              <a:rPr lang="en-US" sz="2800" dirty="0" smtClean="0"/>
              <a:t> and </a:t>
            </a:r>
            <a:r>
              <a:rPr lang="en-US" sz="2800" b="1" dirty="0" smtClean="0">
                <a:solidFill>
                  <a:srgbClr val="FF0000"/>
                </a:solidFill>
              </a:rPr>
              <a:t>without</a:t>
            </a:r>
            <a:r>
              <a:rPr lang="en-US" sz="2800" b="1" dirty="0" smtClean="0"/>
              <a:t> </a:t>
            </a:r>
            <a:r>
              <a:rPr lang="en-US" sz="2800" dirty="0" smtClean="0"/>
              <a:t>a central EM-Jet</a:t>
            </a:r>
            <a:endParaRPr lang="en-US" sz="2800"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15" name="Footer Placeholder 14"/>
          <p:cNvSpPr>
            <a:spLocks noGrp="1"/>
          </p:cNvSpPr>
          <p:nvPr>
            <p:ph type="ftr" sz="quarter" idx="11"/>
          </p:nvPr>
        </p:nvSpPr>
        <p:spPr/>
        <p:txBody>
          <a:bodyPr/>
          <a:lstStyle/>
          <a:p>
            <a:r>
              <a:rPr lang="pl-PL" smtClean="0"/>
              <a:t>RHIC PAC, June  2014</a:t>
            </a:r>
            <a:endParaRPr lang="en-US"/>
          </a:p>
        </p:txBody>
      </p:sp>
      <p:sp>
        <p:nvSpPr>
          <p:cNvPr id="4" name="Slide Number Placeholder 3"/>
          <p:cNvSpPr>
            <a:spLocks noGrp="1"/>
          </p:cNvSpPr>
          <p:nvPr>
            <p:ph type="sldNum" sz="quarter" idx="12"/>
          </p:nvPr>
        </p:nvSpPr>
        <p:spPr/>
        <p:txBody>
          <a:bodyPr/>
          <a:lstStyle/>
          <a:p>
            <a:fld id="{0E7FE05B-000D-2C43-9A46-88A36826AAA8}" type="slidenum">
              <a:rPr lang="en-US" smtClean="0"/>
              <a:t>59</a:t>
            </a:fld>
            <a:endParaRPr lang="en-US"/>
          </a:p>
        </p:txBody>
      </p:sp>
      <p:sp>
        <p:nvSpPr>
          <p:cNvPr id="10" name="TextBox 9"/>
          <p:cNvSpPr txBox="1"/>
          <p:nvPr/>
        </p:nvSpPr>
        <p:spPr>
          <a:xfrm>
            <a:off x="3816091" y="4084765"/>
            <a:ext cx="184666" cy="369332"/>
          </a:xfrm>
          <a:prstGeom prst="rect">
            <a:avLst/>
          </a:prstGeom>
          <a:noFill/>
        </p:spPr>
        <p:txBody>
          <a:bodyPr wrap="none" rtlCol="0">
            <a:spAutoFit/>
          </a:bodyPr>
          <a:lstStyle/>
          <a:p>
            <a:endParaRPr lang="en-US" dirty="0"/>
          </a:p>
        </p:txBody>
      </p:sp>
      <p:pic>
        <p:nvPicPr>
          <p:cNvPr id="5" name="Picture 4"/>
          <p:cNvPicPr>
            <a:picLocks noChangeAspect="1"/>
          </p:cNvPicPr>
          <p:nvPr/>
        </p:nvPicPr>
        <p:blipFill>
          <a:blip r:embed="rId2"/>
          <a:stretch>
            <a:fillRect/>
          </a:stretch>
        </p:blipFill>
        <p:spPr>
          <a:xfrm>
            <a:off x="1682610" y="727475"/>
            <a:ext cx="5718039" cy="5135132"/>
          </a:xfrm>
          <a:prstGeom prst="rect">
            <a:avLst/>
          </a:prstGeom>
        </p:spPr>
      </p:pic>
      <p:sp>
        <p:nvSpPr>
          <p:cNvPr id="16" name="Rectangle 15"/>
          <p:cNvSpPr/>
          <p:nvPr/>
        </p:nvSpPr>
        <p:spPr>
          <a:xfrm rot="5400000">
            <a:off x="5066874" y="2960677"/>
            <a:ext cx="4428914" cy="196782"/>
          </a:xfrm>
          <a:prstGeom prst="rect">
            <a:avLst/>
          </a:prstGeom>
          <a:solidFill>
            <a:srgbClr val="FFFF00">
              <a:alpha val="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2181654" y="723660"/>
            <a:ext cx="5198068" cy="306947"/>
          </a:xfrm>
          <a:prstGeom prst="rect">
            <a:avLst/>
          </a:prstGeom>
          <a:solidFill>
            <a:srgbClr val="FFFF00">
              <a:alpha val="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0" y="5838417"/>
            <a:ext cx="9144000" cy="584776"/>
          </a:xfrm>
          <a:prstGeom prst="rect">
            <a:avLst/>
          </a:prstGeom>
          <a:noFill/>
          <a:ln>
            <a:noFill/>
          </a:ln>
        </p:spPr>
        <p:txBody>
          <a:bodyPr wrap="square" rtlCol="0">
            <a:spAutoFit/>
          </a:bodyPr>
          <a:lstStyle/>
          <a:p>
            <a:pPr marL="285750" indent="-285750">
              <a:buClr>
                <a:srgbClr val="0000FF"/>
              </a:buClr>
              <a:buFont typeface="Wingdings" charset="2"/>
              <a:buChar char="q"/>
            </a:pPr>
            <a:r>
              <a:rPr lang="en-US" sz="1600" dirty="0" smtClean="0">
                <a:solidFill>
                  <a:srgbClr val="322F31"/>
                </a:solidFill>
                <a:sym typeface="Wingdings" pitchFamily="2" charset="2"/>
              </a:rPr>
              <a:t>An </a:t>
            </a:r>
            <a:r>
              <a:rPr lang="en-US" sz="1600" dirty="0">
                <a:solidFill>
                  <a:srgbClr val="322F31"/>
                </a:solidFill>
                <a:sym typeface="Wingdings" pitchFamily="2" charset="2"/>
              </a:rPr>
              <a:t>EM-jet in</a:t>
            </a:r>
            <a:r>
              <a:rPr lang="en-US" sz="1600" dirty="0" smtClean="0">
                <a:solidFill>
                  <a:srgbClr val="322F31"/>
                </a:solidFill>
              </a:rPr>
              <a:t> the central  rapidity region reduces the asymmetries for the forward isolated π</a:t>
            </a:r>
            <a:r>
              <a:rPr lang="en-US" sz="1600" baseline="30000" dirty="0" smtClean="0">
                <a:solidFill>
                  <a:srgbClr val="322F31"/>
                </a:solidFill>
              </a:rPr>
              <a:t>0</a:t>
            </a:r>
            <a:endParaRPr lang="en-US" sz="1600" dirty="0">
              <a:solidFill>
                <a:srgbClr val="322F31"/>
              </a:solidFill>
            </a:endParaRPr>
          </a:p>
        </p:txBody>
      </p:sp>
      <p:sp>
        <p:nvSpPr>
          <p:cNvPr id="6" name="Rectangle 5"/>
          <p:cNvSpPr/>
          <p:nvPr/>
        </p:nvSpPr>
        <p:spPr>
          <a:xfrm>
            <a:off x="5868928" y="3637051"/>
            <a:ext cx="150872" cy="1479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5717069" y="3594302"/>
            <a:ext cx="457502" cy="276999"/>
          </a:xfrm>
          <a:prstGeom prst="rect">
            <a:avLst/>
          </a:prstGeom>
          <a:noFill/>
        </p:spPr>
        <p:txBody>
          <a:bodyPr wrap="none" rtlCol="0">
            <a:spAutoFit/>
          </a:bodyPr>
          <a:lstStyle/>
          <a:p>
            <a:r>
              <a:rPr lang="en-US" sz="1200" dirty="0" smtClean="0">
                <a:solidFill>
                  <a:srgbClr val="3366FF"/>
                </a:solidFill>
              </a:rPr>
              <a:t>0.06</a:t>
            </a:r>
            <a:endParaRPr lang="en-US" sz="1200" dirty="0">
              <a:solidFill>
                <a:srgbClr val="3366FF"/>
              </a:solidFill>
            </a:endParaRPr>
          </a:p>
        </p:txBody>
      </p:sp>
    </p:spTree>
    <p:extLst>
      <p:ext uri="{BB962C8B-B14F-4D97-AF65-F5344CB8AC3E}">
        <p14:creationId xmlns:p14="http://schemas.microsoft.com/office/powerpoint/2010/main" val="910176527"/>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3378201" y="2080685"/>
            <a:ext cx="3028950" cy="2800350"/>
          </a:xfrm>
          <a:prstGeom prst="rect">
            <a:avLst/>
          </a:prstGeom>
        </p:spPr>
      </p:pic>
      <p:sp>
        <p:nvSpPr>
          <p:cNvPr id="2" name="Title 1"/>
          <p:cNvSpPr>
            <a:spLocks noGrp="1"/>
          </p:cNvSpPr>
          <p:nvPr>
            <p:ph type="title"/>
          </p:nvPr>
        </p:nvSpPr>
        <p:spPr/>
        <p:txBody>
          <a:bodyPr/>
          <a:lstStyle/>
          <a:p>
            <a:r>
              <a:rPr lang="en-US" dirty="0" smtClean="0"/>
              <a:t>High Precision 2009 RHIC DATA</a:t>
            </a:r>
            <a:r>
              <a:rPr lang="en-US" dirty="0" smtClean="0">
                <a:sym typeface="Wingdings"/>
              </a:rPr>
              <a:t>∫</a:t>
            </a:r>
            <a:r>
              <a:rPr lang="en-US" dirty="0" smtClean="0">
                <a:latin typeface="Symbol" charset="2"/>
                <a:cs typeface="Symbol" charset="2"/>
                <a:sym typeface="Wingdings"/>
              </a:rPr>
              <a:t>D</a:t>
            </a:r>
            <a:r>
              <a:rPr lang="en-US" cap="none" dirty="0" smtClean="0">
                <a:sym typeface="Wingdings"/>
              </a:rPr>
              <a:t>g</a:t>
            </a:r>
            <a:r>
              <a:rPr lang="en-US" dirty="0" smtClean="0">
                <a:sym typeface="Wingdings"/>
              </a:rPr>
              <a:t>(x)</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smtClean="0"/>
              <a:t>RHIC PAC, June  2014</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6</a:t>
            </a:fld>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320" y="521976"/>
            <a:ext cx="2661047" cy="3444814"/>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30560" t="4899" r="2368" b="23563"/>
          <a:stretch/>
        </p:blipFill>
        <p:spPr>
          <a:xfrm>
            <a:off x="148167" y="4042832"/>
            <a:ext cx="3069166" cy="2313215"/>
          </a:xfrm>
          <a:prstGeom prst="rect">
            <a:avLst/>
          </a:prstGeom>
        </p:spPr>
      </p:pic>
      <p:sp>
        <p:nvSpPr>
          <p:cNvPr id="11" name="TextBox 10"/>
          <p:cNvSpPr txBox="1"/>
          <p:nvPr/>
        </p:nvSpPr>
        <p:spPr>
          <a:xfrm>
            <a:off x="3616960" y="1473200"/>
            <a:ext cx="2676484" cy="646331"/>
          </a:xfrm>
          <a:prstGeom prst="rect">
            <a:avLst/>
          </a:prstGeom>
          <a:noFill/>
        </p:spPr>
        <p:txBody>
          <a:bodyPr wrap="none" rtlCol="0">
            <a:spAutoFit/>
          </a:bodyPr>
          <a:lstStyle/>
          <a:p>
            <a:r>
              <a:rPr lang="en-US" sz="1200" dirty="0" smtClean="0"/>
              <a:t>DSSV: arXiv:0904.3821 </a:t>
            </a:r>
          </a:p>
          <a:p>
            <a:r>
              <a:rPr lang="en-US" sz="1200" dirty="0" smtClean="0">
                <a:solidFill>
                  <a:srgbClr val="0000FF"/>
                </a:solidFill>
              </a:rPr>
              <a:t>DSSV*: </a:t>
            </a:r>
            <a:r>
              <a:rPr lang="en-US" sz="1200" dirty="0" smtClean="0"/>
              <a:t>DSSV + all new (SI)DIS</a:t>
            </a:r>
          </a:p>
          <a:p>
            <a:r>
              <a:rPr lang="en-US" sz="1200" dirty="0" smtClean="0">
                <a:solidFill>
                  <a:srgbClr val="FF0000"/>
                </a:solidFill>
              </a:rPr>
              <a:t>DSSV:</a:t>
            </a:r>
            <a:r>
              <a:rPr lang="en-US" sz="1200" dirty="0" smtClean="0">
                <a:solidFill>
                  <a:srgbClr val="008000"/>
                </a:solidFill>
              </a:rPr>
              <a:t> </a:t>
            </a:r>
            <a:r>
              <a:rPr lang="en-US" sz="1200" dirty="0" smtClean="0">
                <a:solidFill>
                  <a:srgbClr val="0000FF"/>
                </a:solidFill>
              </a:rPr>
              <a:t>DSSV*</a:t>
            </a:r>
            <a:r>
              <a:rPr lang="en-US" sz="1200" dirty="0" smtClean="0">
                <a:solidFill>
                  <a:srgbClr val="008000"/>
                </a:solidFill>
              </a:rPr>
              <a:t> </a:t>
            </a:r>
            <a:r>
              <a:rPr lang="en-US" sz="1200" dirty="0" smtClean="0"/>
              <a:t>&amp; RHIC 2009</a:t>
            </a:r>
            <a:endParaRPr lang="en-US" sz="1200" dirty="0"/>
          </a:p>
        </p:txBody>
      </p:sp>
      <p:grpSp>
        <p:nvGrpSpPr>
          <p:cNvPr id="24" name="Group 23"/>
          <p:cNvGrpSpPr/>
          <p:nvPr/>
        </p:nvGrpSpPr>
        <p:grpSpPr>
          <a:xfrm>
            <a:off x="6360160" y="2529840"/>
            <a:ext cx="2749471" cy="954107"/>
            <a:chOff x="4064000" y="4765040"/>
            <a:chExt cx="2749471" cy="954107"/>
          </a:xfrm>
        </p:grpSpPr>
        <p:sp>
          <p:nvSpPr>
            <p:cNvPr id="17" name="TextBox 16"/>
            <p:cNvSpPr txBox="1"/>
            <p:nvPr/>
          </p:nvSpPr>
          <p:spPr>
            <a:xfrm>
              <a:off x="4064000" y="4765040"/>
              <a:ext cx="2749471" cy="954107"/>
            </a:xfrm>
            <a:prstGeom prst="rect">
              <a:avLst/>
            </a:prstGeom>
            <a:noFill/>
          </p:spPr>
          <p:txBody>
            <a:bodyPr wrap="none" rtlCol="0">
              <a:spAutoFit/>
            </a:bodyPr>
            <a:lstStyle/>
            <a:p>
              <a:pPr marL="285750" indent="-285750">
                <a:buClr>
                  <a:srgbClr val="0000FF"/>
                </a:buClr>
                <a:buFont typeface="Wingdings" charset="2"/>
                <a:buChar char="q"/>
              </a:pPr>
              <a:r>
                <a:rPr lang="en-US" sz="1400" dirty="0" smtClean="0"/>
                <a:t>strong constrain on</a:t>
              </a:r>
            </a:p>
            <a:p>
              <a:pPr marL="285750" indent="-285750">
                <a:buClr>
                  <a:srgbClr val="0000FF"/>
                </a:buClr>
                <a:buFont typeface="Wingdings" charset="2"/>
                <a:buChar char="q"/>
              </a:pPr>
              <a:r>
                <a:rPr lang="en-US" sz="1400" dirty="0" smtClean="0">
                  <a:solidFill>
                    <a:srgbClr val="0000FF"/>
                  </a:solidFill>
                </a:rPr>
                <a:t>first</a:t>
              </a:r>
            </a:p>
            <a:p>
              <a:pPr marL="285750" indent="-285750">
                <a:buClr>
                  <a:srgbClr val="0000FF"/>
                </a:buClr>
                <a:buFont typeface="Wingdings" charset="2"/>
                <a:buChar char="q"/>
              </a:pPr>
              <a:r>
                <a:rPr lang="en-US" sz="1400" dirty="0" smtClean="0"/>
                <a:t>completely consistent with </a:t>
              </a:r>
            </a:p>
            <a:p>
              <a:pPr>
                <a:buClr>
                  <a:srgbClr val="0000FF"/>
                </a:buClr>
              </a:pPr>
              <a:r>
                <a:rPr lang="en-US" sz="1400" dirty="0" smtClean="0">
                  <a:solidFill>
                    <a:srgbClr val="008000"/>
                  </a:solidFill>
                </a:rPr>
                <a:t>    </a:t>
              </a:r>
              <a:r>
                <a:rPr lang="en-US" sz="1400" dirty="0" smtClean="0">
                  <a:solidFill>
                    <a:srgbClr val="0000FF"/>
                  </a:solidFill>
                </a:rPr>
                <a:t>DSSV*</a:t>
              </a:r>
              <a:r>
                <a:rPr lang="en-US" sz="1400" dirty="0" smtClean="0">
                  <a:solidFill>
                    <a:srgbClr val="008000"/>
                  </a:solidFill>
                </a:rPr>
                <a:t> </a:t>
              </a:r>
              <a:r>
                <a:rPr lang="en-US" sz="1400" dirty="0" smtClean="0"/>
                <a:t>in </a:t>
              </a:r>
              <a:r>
                <a:rPr lang="en-US" sz="1400" dirty="0" smtClean="0">
                  <a:solidFill>
                    <a:srgbClr val="0000FF"/>
                  </a:solidFill>
                  <a:latin typeface="Symbol" charset="2"/>
                  <a:cs typeface="Symbol" charset="2"/>
                </a:rPr>
                <a:t>90%  </a:t>
              </a:r>
              <a:r>
                <a:rPr lang="en-US" sz="1400" dirty="0" smtClean="0">
                  <a:solidFill>
                    <a:srgbClr val="0000FF"/>
                  </a:solidFill>
                  <a:latin typeface="Comic Sans MS"/>
                  <a:cs typeface="Comic Sans MS"/>
                </a:rPr>
                <a:t>C.L</a:t>
              </a:r>
              <a:r>
                <a:rPr lang="en-US" sz="1400" dirty="0" smtClean="0">
                  <a:solidFill>
                    <a:srgbClr val="0000FF"/>
                  </a:solidFill>
                  <a:latin typeface="Symbol" charset="2"/>
                  <a:cs typeface="Symbol" charset="2"/>
                </a:rPr>
                <a:t>.</a:t>
              </a:r>
              <a:endParaRPr lang="en-US" sz="1400" dirty="0">
                <a:solidFill>
                  <a:srgbClr val="0000FF"/>
                </a:solidFill>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724676083"/>
                </p:ext>
              </p:extLst>
            </p:nvPr>
          </p:nvGraphicFramePr>
          <p:xfrm>
            <a:off x="6105525" y="4823778"/>
            <a:ext cx="571500" cy="241300"/>
          </p:xfrm>
          <a:graphic>
            <a:graphicData uri="http://schemas.openxmlformats.org/presentationml/2006/ole">
              <mc:AlternateContent xmlns:mc="http://schemas.openxmlformats.org/markup-compatibility/2006">
                <mc:Choice xmlns:v="urn:schemas-microsoft-com:vml" Requires="v">
                  <p:oleObj spid="_x0000_s238862" name="Equation" r:id="rId6" imgW="571500" imgH="241300" progId="Equation.DSMT4">
                    <p:embed/>
                  </p:oleObj>
                </mc:Choice>
                <mc:Fallback>
                  <p:oleObj name="Equation" r:id="rId6" imgW="571500" imgH="241300" progId="Equation.DSMT4">
                    <p:embed/>
                    <p:pic>
                      <p:nvPicPr>
                        <p:cNvPr id="0" name=""/>
                        <p:cNvPicPr/>
                        <p:nvPr/>
                      </p:nvPicPr>
                      <p:blipFill>
                        <a:blip r:embed="rId7"/>
                        <a:stretch>
                          <a:fillRect/>
                        </a:stretch>
                      </p:blipFill>
                      <p:spPr>
                        <a:xfrm>
                          <a:off x="6105525" y="4823778"/>
                          <a:ext cx="571500" cy="241300"/>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2755195980"/>
                </p:ext>
              </p:extLst>
            </p:nvPr>
          </p:nvGraphicFramePr>
          <p:xfrm>
            <a:off x="4829175" y="5027613"/>
            <a:ext cx="787400" cy="241300"/>
          </p:xfrm>
          <a:graphic>
            <a:graphicData uri="http://schemas.openxmlformats.org/presentationml/2006/ole">
              <mc:AlternateContent xmlns:mc="http://schemas.openxmlformats.org/markup-compatibility/2006">
                <mc:Choice xmlns:v="urn:schemas-microsoft-com:vml" Requires="v">
                  <p:oleObj spid="_x0000_s238863" name="Equation" r:id="rId8" imgW="787400" imgH="241300" progId="Equation.DSMT4">
                    <p:embed/>
                  </p:oleObj>
                </mc:Choice>
                <mc:Fallback>
                  <p:oleObj name="Equation" r:id="rId8" imgW="787400" imgH="241300" progId="Equation.DSMT4">
                    <p:embed/>
                    <p:pic>
                      <p:nvPicPr>
                        <p:cNvPr id="0" name=""/>
                        <p:cNvPicPr/>
                        <p:nvPr/>
                      </p:nvPicPr>
                      <p:blipFill>
                        <a:blip r:embed="rId9"/>
                        <a:stretch>
                          <a:fillRect/>
                        </a:stretch>
                      </p:blipFill>
                      <p:spPr>
                        <a:xfrm>
                          <a:off x="4829175" y="5027613"/>
                          <a:ext cx="787400" cy="241300"/>
                        </a:xfrm>
                        <a:prstGeom prst="rect">
                          <a:avLst/>
                        </a:prstGeom>
                      </p:spPr>
                    </p:pic>
                  </p:oleObj>
                </mc:Fallback>
              </mc:AlternateContent>
            </a:graphicData>
          </a:graphic>
        </p:graphicFrame>
      </p:grpSp>
      <p:grpSp>
        <p:nvGrpSpPr>
          <p:cNvPr id="25" name="Group 24"/>
          <p:cNvGrpSpPr/>
          <p:nvPr/>
        </p:nvGrpSpPr>
        <p:grpSpPr>
          <a:xfrm>
            <a:off x="3135842" y="2987040"/>
            <a:ext cx="771093" cy="924560"/>
            <a:chOff x="3430482" y="2997200"/>
            <a:chExt cx="771093" cy="924560"/>
          </a:xfrm>
        </p:grpSpPr>
        <p:sp>
          <p:nvSpPr>
            <p:cNvPr id="12" name="AutoShape 49"/>
            <p:cNvSpPr>
              <a:spLocks noChangeArrowheads="1"/>
            </p:cNvSpPr>
            <p:nvPr/>
          </p:nvSpPr>
          <p:spPr bwMode="auto">
            <a:xfrm>
              <a:off x="3430482" y="3069416"/>
              <a:ext cx="733425" cy="852344"/>
            </a:xfrm>
            <a:prstGeom prst="curvedRightArrow">
              <a:avLst>
                <a:gd name="adj1" fmla="val 24848"/>
                <a:gd name="adj2" fmla="val 49697"/>
                <a:gd name="adj3" fmla="val 33333"/>
              </a:avLst>
            </a:prstGeom>
            <a:gradFill flip="none" rotWithShape="1">
              <a:gsLst>
                <a:gs pos="0">
                  <a:srgbClr val="0000FF"/>
                </a:gs>
                <a:gs pos="100000">
                  <a:srgbClr val="FFFFFF"/>
                </a:gs>
              </a:gsLst>
              <a:lin ang="0" scaled="1"/>
              <a:tileRect/>
            </a:gradFill>
            <a:ln w="9525">
              <a:solidFill>
                <a:schemeClr val="tx1"/>
              </a:solidFill>
              <a:miter lim="800000"/>
              <a:headEnd/>
              <a:tailEnd/>
            </a:ln>
            <a:effectLst/>
          </p:spPr>
          <p:txBody>
            <a:bodyPr wrap="none" anchor="ctr"/>
            <a:lstStyle/>
            <a:p>
              <a:pPr>
                <a:defRPr/>
              </a:pPr>
              <a:endParaRPr lang="en-US" dirty="0" smtClean="0">
                <a:effectLst>
                  <a:outerShdw blurRad="38100" dist="38100" dir="2700000" algn="tl">
                    <a:srgbClr val="000000">
                      <a:alpha val="43137"/>
                    </a:srgbClr>
                  </a:outerShdw>
                </a:effectLst>
                <a:latin typeface="Comic Sans MS" charset="0"/>
              </a:endParaRPr>
            </a:p>
          </p:txBody>
        </p:sp>
        <p:sp>
          <p:nvSpPr>
            <p:cNvPr id="14" name="TextBox 13"/>
            <p:cNvSpPr txBox="1"/>
            <p:nvPr/>
          </p:nvSpPr>
          <p:spPr>
            <a:xfrm>
              <a:off x="3505200" y="2997200"/>
              <a:ext cx="696375" cy="369332"/>
            </a:xfrm>
            <a:prstGeom prst="rect">
              <a:avLst/>
            </a:prstGeom>
            <a:noFill/>
          </p:spPr>
          <p:txBody>
            <a:bodyPr wrap="none" rtlCol="0">
              <a:spAutoFit/>
            </a:bodyPr>
            <a:lstStyle/>
            <a:p>
              <a:r>
                <a:rPr lang="en-US" dirty="0" smtClean="0">
                  <a:solidFill>
                    <a:srgbClr val="FFFFFF"/>
                  </a:solidFill>
                </a:rPr>
                <a:t>QCD</a:t>
              </a:r>
              <a:endParaRPr lang="en-US" dirty="0">
                <a:solidFill>
                  <a:srgbClr val="FFFFFF"/>
                </a:solidFill>
              </a:endParaRPr>
            </a:p>
          </p:txBody>
        </p:sp>
        <p:sp>
          <p:nvSpPr>
            <p:cNvPr id="16" name="TextBox 15"/>
            <p:cNvSpPr txBox="1"/>
            <p:nvPr/>
          </p:nvSpPr>
          <p:spPr>
            <a:xfrm>
              <a:off x="3505200" y="3495040"/>
              <a:ext cx="475461" cy="369332"/>
            </a:xfrm>
            <a:prstGeom prst="rect">
              <a:avLst/>
            </a:prstGeom>
            <a:noFill/>
          </p:spPr>
          <p:txBody>
            <a:bodyPr wrap="none" rtlCol="0">
              <a:spAutoFit/>
            </a:bodyPr>
            <a:lstStyle/>
            <a:p>
              <a:r>
                <a:rPr lang="en-US" dirty="0" smtClean="0">
                  <a:solidFill>
                    <a:schemeClr val="bg1"/>
                  </a:solidFill>
                </a:rPr>
                <a:t>fit</a:t>
              </a:r>
              <a:endParaRPr lang="en-US" dirty="0">
                <a:solidFill>
                  <a:schemeClr val="bg1"/>
                </a:solidFill>
              </a:endParaRPr>
            </a:p>
          </p:txBody>
        </p:sp>
      </p:grpSp>
      <p:sp>
        <p:nvSpPr>
          <p:cNvPr id="8" name="TextBox 7"/>
          <p:cNvSpPr txBox="1"/>
          <p:nvPr/>
        </p:nvSpPr>
        <p:spPr>
          <a:xfrm>
            <a:off x="127000" y="6085413"/>
            <a:ext cx="1458302" cy="276999"/>
          </a:xfrm>
          <a:prstGeom prst="rect">
            <a:avLst/>
          </a:prstGeom>
          <a:noFill/>
        </p:spPr>
        <p:txBody>
          <a:bodyPr wrap="none" rtlCol="0">
            <a:spAutoFit/>
          </a:bodyPr>
          <a:lstStyle/>
          <a:p>
            <a:r>
              <a:rPr lang="en-US" sz="1200" u="sng" dirty="0">
                <a:hlinkClick r:id="rId10"/>
              </a:rPr>
              <a:t>arXiv:1402.6296</a:t>
            </a:r>
            <a:endParaRPr lang="en-US" sz="1200" dirty="0"/>
          </a:p>
        </p:txBody>
      </p:sp>
      <p:pic>
        <p:nvPicPr>
          <p:cNvPr id="20" name="Picture 19"/>
          <p:cNvPicPr>
            <a:picLocks noChangeAspect="1"/>
          </p:cNvPicPr>
          <p:nvPr/>
        </p:nvPicPr>
        <p:blipFill rotWithShape="1">
          <a:blip r:embed="rId11"/>
          <a:srcRect l="3141" r="5635"/>
          <a:stretch/>
        </p:blipFill>
        <p:spPr>
          <a:xfrm>
            <a:off x="6392328" y="4022090"/>
            <a:ext cx="2741084" cy="2835910"/>
          </a:xfrm>
          <a:prstGeom prst="rect">
            <a:avLst/>
          </a:prstGeom>
        </p:spPr>
      </p:pic>
      <p:graphicFrame>
        <p:nvGraphicFramePr>
          <p:cNvPr id="27" name="Object 26"/>
          <p:cNvGraphicFramePr>
            <a:graphicFrameLocks noChangeAspect="1"/>
          </p:cNvGraphicFramePr>
          <p:nvPr>
            <p:extLst>
              <p:ext uri="{D42A27DB-BD31-4B8C-83A1-F6EECF244321}">
                <p14:modId xmlns:p14="http://schemas.microsoft.com/office/powerpoint/2010/main" val="3314627771"/>
              </p:ext>
            </p:extLst>
          </p:nvPr>
        </p:nvGraphicFramePr>
        <p:xfrm>
          <a:off x="3335338" y="5057775"/>
          <a:ext cx="3049587" cy="669925"/>
        </p:xfrm>
        <a:graphic>
          <a:graphicData uri="http://schemas.openxmlformats.org/presentationml/2006/ole">
            <mc:AlternateContent xmlns:mc="http://schemas.openxmlformats.org/markup-compatibility/2006">
              <mc:Choice xmlns:v="urn:schemas-microsoft-com:vml" Requires="v">
                <p:oleObj spid="_x0000_s238864" name="Equation" r:id="rId12" imgW="2590800" imgH="571500" progId="Equation.DSMT4">
                  <p:embed/>
                </p:oleObj>
              </mc:Choice>
              <mc:Fallback>
                <p:oleObj name="Equation" r:id="rId12" imgW="2590800" imgH="571500" progId="Equation.DSMT4">
                  <p:embed/>
                  <p:pic>
                    <p:nvPicPr>
                      <p:cNvPr id="0" name=""/>
                      <p:cNvPicPr/>
                      <p:nvPr/>
                    </p:nvPicPr>
                    <p:blipFill>
                      <a:blip r:embed="rId13"/>
                      <a:stretch>
                        <a:fillRect/>
                      </a:stretch>
                    </p:blipFill>
                    <p:spPr>
                      <a:xfrm>
                        <a:off x="3335338" y="5057775"/>
                        <a:ext cx="3049587" cy="669925"/>
                      </a:xfrm>
                      <a:prstGeom prst="rect">
                        <a:avLst/>
                      </a:prstGeom>
                    </p:spPr>
                  </p:pic>
                </p:oleObj>
              </mc:Fallback>
            </mc:AlternateContent>
          </a:graphicData>
        </a:graphic>
      </p:graphicFrame>
      <p:sp>
        <p:nvSpPr>
          <p:cNvPr id="28" name="TextBox 27"/>
          <p:cNvSpPr txBox="1"/>
          <p:nvPr/>
        </p:nvSpPr>
        <p:spPr>
          <a:xfrm>
            <a:off x="3397250" y="5683259"/>
            <a:ext cx="2775444" cy="646331"/>
          </a:xfrm>
          <a:prstGeom prst="rect">
            <a:avLst/>
          </a:prstGeom>
          <a:noFill/>
        </p:spPr>
        <p:txBody>
          <a:bodyPr wrap="none" rtlCol="0">
            <a:spAutoFit/>
          </a:bodyPr>
          <a:lstStyle/>
          <a:p>
            <a:pPr algn="ctr"/>
            <a:r>
              <a:rPr lang="en-US" dirty="0" smtClean="0"/>
              <a:t>First time a significant</a:t>
            </a:r>
          </a:p>
          <a:p>
            <a:pPr algn="ctr"/>
            <a:r>
              <a:rPr lang="en-US" dirty="0" smtClean="0"/>
              <a:t>non-zero </a:t>
            </a:r>
            <a:r>
              <a:rPr lang="en-US" dirty="0" smtClean="0">
                <a:latin typeface="Symbol" charset="2"/>
                <a:cs typeface="Symbol" charset="2"/>
              </a:rPr>
              <a:t>D</a:t>
            </a:r>
            <a:r>
              <a:rPr lang="en-US" dirty="0" smtClean="0"/>
              <a:t>g(x)</a:t>
            </a:r>
            <a:endParaRPr lang="en-US" dirty="0"/>
          </a:p>
        </p:txBody>
      </p:sp>
      <p:sp>
        <p:nvSpPr>
          <p:cNvPr id="21" name="TextBox 20"/>
          <p:cNvSpPr txBox="1"/>
          <p:nvPr/>
        </p:nvSpPr>
        <p:spPr>
          <a:xfrm>
            <a:off x="6434667" y="3841749"/>
            <a:ext cx="1525027" cy="276999"/>
          </a:xfrm>
          <a:prstGeom prst="rect">
            <a:avLst/>
          </a:prstGeom>
          <a:noFill/>
        </p:spPr>
        <p:txBody>
          <a:bodyPr wrap="none" rtlCol="0">
            <a:spAutoFit/>
          </a:bodyPr>
          <a:lstStyle/>
          <a:p>
            <a:r>
              <a:rPr lang="en-US" sz="1200" dirty="0" err="1" smtClean="0"/>
              <a:t>arXiv</a:t>
            </a:r>
            <a:r>
              <a:rPr lang="en-US" sz="1200" dirty="0" smtClean="0"/>
              <a:t>: 1404.4293 </a:t>
            </a:r>
            <a:endParaRPr lang="en-US" sz="1200" dirty="0"/>
          </a:p>
        </p:txBody>
      </p:sp>
      <p:grpSp>
        <p:nvGrpSpPr>
          <p:cNvPr id="31" name="Group 30"/>
          <p:cNvGrpSpPr/>
          <p:nvPr/>
        </p:nvGrpSpPr>
        <p:grpSpPr>
          <a:xfrm>
            <a:off x="336950" y="1450300"/>
            <a:ext cx="8470087" cy="4278094"/>
            <a:chOff x="357450" y="1270376"/>
            <a:chExt cx="8470087" cy="4278094"/>
          </a:xfrm>
        </p:grpSpPr>
        <p:sp>
          <p:nvSpPr>
            <p:cNvPr id="29" name="TextBox 28"/>
            <p:cNvSpPr txBox="1"/>
            <p:nvPr/>
          </p:nvSpPr>
          <p:spPr>
            <a:xfrm rot="20700000">
              <a:off x="357450" y="1270376"/>
              <a:ext cx="8470087" cy="4278094"/>
            </a:xfrm>
            <a:prstGeom prst="rect">
              <a:avLst/>
            </a:prstGeom>
            <a:gradFill flip="none" rotWithShape="1">
              <a:gsLst>
                <a:gs pos="0">
                  <a:schemeClr val="bg1"/>
                </a:gs>
                <a:gs pos="100000">
                  <a:srgbClr val="FFFFFF"/>
                </a:gs>
                <a:gs pos="50000">
                  <a:schemeClr val="bg1">
                    <a:lumMod val="75000"/>
                  </a:schemeClr>
                </a:gs>
              </a:gsLst>
              <a:lin ang="0" scaled="1"/>
              <a:tileRect/>
            </a:gradFill>
            <a:ln>
              <a:solidFill>
                <a:srgbClr val="0000FF"/>
              </a:solidFill>
            </a:ln>
            <a:effectLst>
              <a:glow rad="101600">
                <a:srgbClr val="0000FF">
                  <a:alpha val="75000"/>
                </a:srgbClr>
              </a:glow>
            </a:effectLst>
            <a:scene3d>
              <a:camera prst="orthographicFront"/>
              <a:lightRig rig="threePt" dir="t"/>
            </a:scene3d>
            <a:sp3d>
              <a:bevelT w="114300" prst="artDeco"/>
            </a:sp3d>
          </p:spPr>
          <p:txBody>
            <a:bodyPr wrap="none" rtlCol="0">
              <a:spAutoFit/>
            </a:bodyPr>
            <a:lstStyle/>
            <a:p>
              <a:pPr algn="ctr"/>
              <a:r>
                <a:rPr lang="en-US" sz="1600" dirty="0" smtClean="0">
                  <a:solidFill>
                    <a:srgbClr val="322F31"/>
                  </a:solidFill>
                  <a:latin typeface="Comic Sans MS"/>
                  <a:cs typeface="Comic Sans MS"/>
                </a:rPr>
                <a:t>Getting significantly closer to understand the gluon contribution to the proton spin</a:t>
              </a:r>
            </a:p>
            <a:p>
              <a:pPr algn="ctr"/>
              <a:r>
                <a:rPr lang="en-US" sz="1600" dirty="0" smtClean="0">
                  <a:solidFill>
                    <a:srgbClr val="0000FF"/>
                  </a:solidFill>
                  <a:latin typeface="Comic Sans MS"/>
                  <a:cs typeface="Comic Sans MS"/>
                </a:rPr>
                <a:t>BUT</a:t>
              </a:r>
            </a:p>
            <a:p>
              <a:pPr algn="ctr"/>
              <a:r>
                <a:rPr lang="en-US" sz="1600" dirty="0" smtClean="0">
                  <a:solidFill>
                    <a:srgbClr val="322F31"/>
                  </a:solidFill>
                  <a:latin typeface="Comic Sans MS"/>
                  <a:cs typeface="Comic Sans MS"/>
                </a:rPr>
                <a:t>need to reduce low-x (&lt;10</a:t>
              </a:r>
              <a:r>
                <a:rPr lang="en-US" sz="1600" baseline="30000" dirty="0" smtClean="0">
                  <a:solidFill>
                    <a:srgbClr val="322F31"/>
                  </a:solidFill>
                  <a:latin typeface="Comic Sans MS"/>
                  <a:cs typeface="Comic Sans MS"/>
                </a:rPr>
                <a:t>-2</a:t>
              </a:r>
              <a:r>
                <a:rPr lang="en-US" sz="1600" dirty="0" smtClean="0">
                  <a:solidFill>
                    <a:srgbClr val="322F31"/>
                  </a:solidFill>
                  <a:latin typeface="Comic Sans MS"/>
                  <a:cs typeface="Comic Sans MS"/>
                </a:rPr>
                <a:t>) uncertainties for </a:t>
              </a:r>
              <a:r>
                <a:rPr lang="en-US" sz="1600" dirty="0">
                  <a:sym typeface="Wingdings"/>
                </a:rPr>
                <a:t>∫</a:t>
              </a:r>
              <a:r>
                <a:rPr lang="en-US" sz="1600" dirty="0">
                  <a:latin typeface="Symbol" charset="2"/>
                  <a:cs typeface="Symbol" charset="2"/>
                  <a:sym typeface="Wingdings"/>
                </a:rPr>
                <a:t>D</a:t>
              </a:r>
              <a:r>
                <a:rPr lang="en-US" sz="1600" dirty="0">
                  <a:sym typeface="Wingdings"/>
                </a:rPr>
                <a:t>g(x</a:t>
              </a:r>
              <a:r>
                <a:rPr lang="en-US" sz="1600" dirty="0" smtClean="0">
                  <a:sym typeface="Wingdings"/>
                </a:rPr>
                <a:t>)</a:t>
              </a:r>
            </a:p>
            <a:p>
              <a:pPr algn="ctr"/>
              <a:endParaRPr lang="en-US" sz="1600" dirty="0">
                <a:sym typeface="Wingdings"/>
              </a:endParaRPr>
            </a:p>
            <a:p>
              <a:pPr algn="ctr"/>
              <a:endParaRPr lang="en-US" sz="1600" dirty="0" smtClean="0">
                <a:sym typeface="Wingdings"/>
              </a:endParaRPr>
            </a:p>
            <a:p>
              <a:pPr algn="ctr"/>
              <a:endParaRPr lang="en-US" sz="1600" dirty="0">
                <a:sym typeface="Wingdings"/>
              </a:endParaRPr>
            </a:p>
            <a:p>
              <a:pPr algn="ctr"/>
              <a:endParaRPr lang="en-US" sz="1600" dirty="0" smtClean="0">
                <a:sym typeface="Wingdings"/>
              </a:endParaRPr>
            </a:p>
            <a:p>
              <a:pPr algn="ctr"/>
              <a:endParaRPr lang="en-US" sz="1600" dirty="0" smtClean="0">
                <a:sym typeface="Wingdings"/>
              </a:endParaRPr>
            </a:p>
            <a:p>
              <a:pPr algn="ctr"/>
              <a:endParaRPr lang="en-US" sz="1600" dirty="0">
                <a:sym typeface="Wingdings"/>
              </a:endParaRPr>
            </a:p>
            <a:p>
              <a:pPr algn="ctr"/>
              <a:endParaRPr lang="en-US" sz="1600" dirty="0" smtClean="0">
                <a:sym typeface="Wingdings"/>
              </a:endParaRPr>
            </a:p>
            <a:p>
              <a:pPr algn="ctr"/>
              <a:endParaRPr lang="en-US" sz="1600" dirty="0">
                <a:sym typeface="Wingdings"/>
              </a:endParaRPr>
            </a:p>
            <a:p>
              <a:pPr algn="ctr"/>
              <a:endParaRPr lang="en-US" sz="1600" dirty="0" smtClean="0">
                <a:sym typeface="Wingdings"/>
              </a:endParaRPr>
            </a:p>
            <a:p>
              <a:pPr algn="ctr"/>
              <a:endParaRPr lang="en-US" sz="1600" dirty="0">
                <a:sym typeface="Wingdings"/>
              </a:endParaRPr>
            </a:p>
            <a:p>
              <a:pPr algn="ctr"/>
              <a:endParaRPr lang="en-US" sz="1600" dirty="0" smtClean="0">
                <a:sym typeface="Wingdings"/>
              </a:endParaRPr>
            </a:p>
            <a:p>
              <a:pPr algn="ctr"/>
              <a:endParaRPr lang="en-US" sz="1600" dirty="0">
                <a:sym typeface="Wingdings"/>
              </a:endParaRPr>
            </a:p>
            <a:p>
              <a:pPr algn="ctr"/>
              <a:endParaRPr lang="en-US" sz="1600" dirty="0" smtClean="0">
                <a:sym typeface="Wingdings"/>
              </a:endParaRPr>
            </a:p>
            <a:p>
              <a:pPr algn="ctr"/>
              <a:endParaRPr lang="en-US" sz="1600" dirty="0">
                <a:sym typeface="Wingdings"/>
              </a:endParaRPr>
            </a:p>
          </p:txBody>
        </p:sp>
        <p:pic>
          <p:nvPicPr>
            <p:cNvPr id="30" name="Picture 29"/>
            <p:cNvPicPr>
              <a:picLocks noChangeAspect="1"/>
            </p:cNvPicPr>
            <p:nvPr/>
          </p:nvPicPr>
          <p:blipFill>
            <a:blip r:embed="rId14"/>
            <a:stretch>
              <a:fillRect/>
            </a:stretch>
          </p:blipFill>
          <p:spPr>
            <a:xfrm rot="20640000">
              <a:off x="3258873" y="2073973"/>
              <a:ext cx="3205422" cy="3166092"/>
            </a:xfrm>
            <a:prstGeom prst="rect">
              <a:avLst/>
            </a:prstGeom>
          </p:spPr>
        </p:pic>
      </p:grpSp>
      <p:cxnSp>
        <p:nvCxnSpPr>
          <p:cNvPr id="10" name="Straight Arrow Connector 9"/>
          <p:cNvCxnSpPr/>
          <p:nvPr/>
        </p:nvCxnSpPr>
        <p:spPr bwMode="auto">
          <a:xfrm flipV="1">
            <a:off x="5513917" y="2487082"/>
            <a:ext cx="1291166" cy="338666"/>
          </a:xfrm>
          <a:prstGeom prst="straightConnector1">
            <a:avLst/>
          </a:prstGeom>
          <a:solidFill>
            <a:schemeClr val="accent1"/>
          </a:solidFill>
          <a:ln w="31750" cap="flat" cmpd="sng" algn="ctr">
            <a:solidFill>
              <a:srgbClr val="0000FF"/>
            </a:solidFill>
            <a:prstDash val="solid"/>
            <a:round/>
            <a:headEnd type="none" w="med" len="med"/>
            <a:tailEnd type="arrow"/>
          </a:ln>
          <a:effectLst/>
        </p:spPr>
      </p:cxnSp>
      <p:cxnSp>
        <p:nvCxnSpPr>
          <p:cNvPr id="32" name="Straight Arrow Connector 31"/>
          <p:cNvCxnSpPr/>
          <p:nvPr/>
        </p:nvCxnSpPr>
        <p:spPr bwMode="auto">
          <a:xfrm flipV="1">
            <a:off x="5888567" y="3761316"/>
            <a:ext cx="1291166" cy="338666"/>
          </a:xfrm>
          <a:prstGeom prst="straightConnector1">
            <a:avLst/>
          </a:prstGeom>
          <a:solidFill>
            <a:schemeClr val="accent1"/>
          </a:solidFill>
          <a:ln w="31750" cap="flat" cmpd="sng" algn="ctr">
            <a:solidFill>
              <a:srgbClr val="0000FF"/>
            </a:solidFill>
            <a:prstDash val="solid"/>
            <a:round/>
            <a:headEnd type="none" w="med" len="med"/>
            <a:tailEnd type="arrow"/>
          </a:ln>
          <a:effectLst/>
        </p:spPr>
      </p:cxnSp>
      <p:sp>
        <p:nvSpPr>
          <p:cNvPr id="13" name="TextBox 12"/>
          <p:cNvSpPr txBox="1"/>
          <p:nvPr/>
        </p:nvSpPr>
        <p:spPr>
          <a:xfrm>
            <a:off x="6392340" y="2571757"/>
            <a:ext cx="2466941" cy="1077218"/>
          </a:xfrm>
          <a:prstGeom prst="rect">
            <a:avLst/>
          </a:prstGeom>
          <a:noFill/>
        </p:spPr>
        <p:txBody>
          <a:bodyPr wrap="none" rtlCol="0">
            <a:spAutoFit/>
          </a:bodyPr>
          <a:lstStyle/>
          <a:p>
            <a:r>
              <a:rPr lang="en-US" sz="1600" dirty="0" smtClean="0"/>
              <a:t>can be accessed</a:t>
            </a:r>
          </a:p>
          <a:p>
            <a:r>
              <a:rPr lang="en-US" sz="1600" dirty="0" smtClean="0"/>
              <a:t>through jets/di-jets</a:t>
            </a:r>
          </a:p>
          <a:p>
            <a:r>
              <a:rPr lang="en-US" sz="1600" dirty="0"/>
              <a:t>a</a:t>
            </a:r>
            <a:r>
              <a:rPr lang="en-US" sz="1600" dirty="0" smtClean="0"/>
              <a:t>t </a:t>
            </a:r>
            <a:r>
              <a:rPr lang="en-US" sz="1600" dirty="0">
                <a:solidFill>
                  <a:srgbClr val="322F31"/>
                </a:solidFill>
                <a:latin typeface="Comic Sans MS"/>
                <a:cs typeface="Comic Sans MS"/>
              </a:rPr>
              <a:t>√</a:t>
            </a:r>
            <a:r>
              <a:rPr lang="en-US" sz="1600" dirty="0" smtClean="0">
                <a:solidFill>
                  <a:srgbClr val="322F31"/>
                </a:solidFill>
                <a:latin typeface="Comic Sans MS"/>
                <a:cs typeface="Comic Sans MS"/>
              </a:rPr>
              <a:t>s=</a:t>
            </a:r>
            <a:r>
              <a:rPr lang="en-US" sz="1600" dirty="0" smtClean="0"/>
              <a:t>500 </a:t>
            </a:r>
            <a:r>
              <a:rPr lang="en-US" sz="1600" dirty="0" err="1" smtClean="0"/>
              <a:t>GeV</a:t>
            </a:r>
            <a:r>
              <a:rPr lang="en-US" sz="1600" dirty="0" smtClean="0"/>
              <a:t> and</a:t>
            </a:r>
          </a:p>
          <a:p>
            <a:r>
              <a:rPr lang="en-US" sz="1600" dirty="0" smtClean="0"/>
              <a:t>forward rapidity </a:t>
            </a:r>
            <a:r>
              <a:rPr lang="en-US" sz="1600" dirty="0">
                <a:solidFill>
                  <a:srgbClr val="322F31"/>
                </a:solidFill>
                <a:latin typeface="Symbol" charset="2"/>
                <a:cs typeface="Symbol" charset="2"/>
              </a:rPr>
              <a:t>h</a:t>
            </a:r>
            <a:r>
              <a:rPr lang="en-US" sz="1600" dirty="0">
                <a:solidFill>
                  <a:srgbClr val="322F31"/>
                </a:solidFill>
                <a:latin typeface="Comic Sans MS"/>
                <a:cs typeface="Comic Sans MS"/>
              </a:rPr>
              <a:t> &gt; </a:t>
            </a:r>
            <a:r>
              <a:rPr lang="en-US" sz="1600" dirty="0" smtClean="0">
                <a:solidFill>
                  <a:srgbClr val="322F31"/>
                </a:solidFill>
                <a:latin typeface="Comic Sans MS"/>
                <a:cs typeface="Comic Sans MS"/>
              </a:rPr>
              <a:t>1</a:t>
            </a:r>
            <a:endParaRPr lang="en-US" sz="1600" dirty="0">
              <a:solidFill>
                <a:srgbClr val="322F31"/>
              </a:solidFill>
              <a:latin typeface="Comic Sans MS"/>
              <a:cs typeface="Comic Sans MS"/>
            </a:endParaRPr>
          </a:p>
        </p:txBody>
      </p:sp>
      <p:sp>
        <p:nvSpPr>
          <p:cNvPr id="22" name="TextBox 21"/>
          <p:cNvSpPr txBox="1"/>
          <p:nvPr/>
        </p:nvSpPr>
        <p:spPr>
          <a:xfrm>
            <a:off x="1629831" y="1852084"/>
            <a:ext cx="1458302" cy="276999"/>
          </a:xfrm>
          <a:prstGeom prst="rect">
            <a:avLst/>
          </a:prstGeom>
          <a:noFill/>
        </p:spPr>
        <p:txBody>
          <a:bodyPr wrap="none" rtlCol="0">
            <a:spAutoFit/>
          </a:bodyPr>
          <a:lstStyle/>
          <a:p>
            <a:r>
              <a:rPr lang="en-US" sz="1200" dirty="0" smtClean="0"/>
              <a:t>arXiv:</a:t>
            </a:r>
            <a:r>
              <a:rPr lang="en-US" sz="1200" dirty="0"/>
              <a:t>1405.5134</a:t>
            </a:r>
          </a:p>
        </p:txBody>
      </p:sp>
    </p:spTree>
    <p:extLst>
      <p:ext uri="{BB962C8B-B14F-4D97-AF65-F5344CB8AC3E}">
        <p14:creationId xmlns:p14="http://schemas.microsoft.com/office/powerpoint/2010/main" val="3751502612"/>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edge">
                                      <p:cBhvr>
                                        <p:cTn id="7" dur="1000"/>
                                        <p:tgtEl>
                                          <p:spTgt spid="25"/>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par>
                                <p:cTn id="14" presetID="16" presetClass="entr" presetSubtype="21"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p:cTn id="26" dur="1000" fill="hold"/>
                                        <p:tgtEl>
                                          <p:spTgt spid="28"/>
                                        </p:tgtEl>
                                        <p:attrNameLst>
                                          <p:attrName>ppt_w</p:attrName>
                                        </p:attrNameLst>
                                      </p:cBhvr>
                                      <p:tavLst>
                                        <p:tav tm="0">
                                          <p:val>
                                            <p:strVal val="#ppt_w*0.70"/>
                                          </p:val>
                                        </p:tav>
                                        <p:tav tm="100000">
                                          <p:val>
                                            <p:strVal val="#ppt_w"/>
                                          </p:val>
                                        </p:tav>
                                      </p:tavLst>
                                    </p:anim>
                                    <p:anim calcmode="lin" valueType="num">
                                      <p:cBhvr>
                                        <p:cTn id="27" dur="1000" fill="hold"/>
                                        <p:tgtEl>
                                          <p:spTgt spid="28"/>
                                        </p:tgtEl>
                                        <p:attrNameLst>
                                          <p:attrName>ppt_h</p:attrName>
                                        </p:attrNameLst>
                                      </p:cBhvr>
                                      <p:tavLst>
                                        <p:tav tm="0">
                                          <p:val>
                                            <p:strVal val="#ppt_h"/>
                                          </p:val>
                                        </p:tav>
                                        <p:tav tm="100000">
                                          <p:val>
                                            <p:strVal val="#ppt_h"/>
                                          </p:val>
                                        </p:tav>
                                      </p:tavLst>
                                    </p:anim>
                                    <p:animEffect transition="in" filter="fade">
                                      <p:cBhvr>
                                        <p:cTn id="28" dur="1000"/>
                                        <p:tgtEl>
                                          <p:spTgt spid="28"/>
                                        </p:tgtEl>
                                      </p:cBhvr>
                                    </p:animEffect>
                                  </p:childTnLst>
                                </p:cTn>
                              </p:par>
                              <p:par>
                                <p:cTn id="29" presetID="16" presetClass="entr" presetSubtype="21"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barn(inVertical)">
                                      <p:cBhvr>
                                        <p:cTn id="39" dur="500"/>
                                        <p:tgtEl>
                                          <p:spTgt spid="31"/>
                                        </p:tgtEl>
                                      </p:cBhvr>
                                    </p:animEffect>
                                  </p:childTnLst>
                                </p:cTn>
                              </p:par>
                            </p:childTnLst>
                          </p:cTn>
                        </p:par>
                        <p:par>
                          <p:cTn id="40" fill="hold">
                            <p:stCondLst>
                              <p:cond delay="500"/>
                            </p:stCondLst>
                            <p:childTnLst>
                              <p:par>
                                <p:cTn id="41" presetID="16" presetClass="entr" presetSubtype="21"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arn(inVertical)">
                                      <p:cBhvr>
                                        <p:cTn id="43" dur="500"/>
                                        <p:tgtEl>
                                          <p:spTgt spid="10"/>
                                        </p:tgtEl>
                                      </p:cBhvr>
                                    </p:animEffect>
                                  </p:childTnLst>
                                </p:cTn>
                              </p:par>
                              <p:par>
                                <p:cTn id="44" presetID="16" presetClass="entr" presetSubtype="21"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barn(inVertical)">
                                      <p:cBhvr>
                                        <p:cTn id="46" dur="500"/>
                                        <p:tgtEl>
                                          <p:spTgt spid="32"/>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barn(inVertical)">
                                      <p:cBhvr>
                                        <p:cTn id="4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8" grpId="0"/>
      <p:bldP spid="21" grpId="0"/>
      <p:bldP spid="1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Hints for Gluon </a:t>
            </a:r>
            <a:r>
              <a:rPr lang="en-US" dirty="0" err="1" smtClean="0"/>
              <a:t>Sivers</a:t>
            </a:r>
            <a:r>
              <a:rPr lang="en-US" dirty="0" smtClean="0"/>
              <a:t> /Twist-3</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smtClean="0"/>
              <a:t>RHIC PAC, June  2014</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60</a:t>
            </a:fld>
            <a:endParaRPr lang="en-US"/>
          </a:p>
        </p:txBody>
      </p:sp>
      <p:pic>
        <p:nvPicPr>
          <p:cNvPr id="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5677" r="7245"/>
          <a:stretch/>
        </p:blipFill>
        <p:spPr bwMode="auto">
          <a:xfrm>
            <a:off x="262524" y="867834"/>
            <a:ext cx="2520899" cy="3531418"/>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Lst>
        </p:spPr>
      </p:pic>
      <p:pic>
        <p:nvPicPr>
          <p:cNvPr id="8" name="Picture 4" descr="https://www.phenix.bnl.gov/phenix/WWW/plots/archive/p1268/02/prelim_ANpT_JPsi_run12.gif"/>
          <p:cNvPicPr>
            <a:picLocks noChangeAspect="1" noChangeArrowheads="1"/>
          </p:cNvPicPr>
          <p:nvPr/>
        </p:nvPicPr>
        <p:blipFill rotWithShape="1">
          <a:blip r:embed="rId3">
            <a:extLst>
              <a:ext uri="{28A0092B-C50C-407E-A947-70E740481C1C}">
                <a14:useLocalDpi xmlns:a14="http://schemas.microsoft.com/office/drawing/2010/main" val="0"/>
              </a:ext>
            </a:extLst>
          </a:blip>
          <a:srcRect l="6965" t="54463" r="5927" b="4000"/>
          <a:stretch/>
        </p:blipFill>
        <p:spPr bwMode="auto">
          <a:xfrm>
            <a:off x="74203" y="4668675"/>
            <a:ext cx="3196047" cy="2160739"/>
          </a:xfrm>
          <a:prstGeom prst="rect">
            <a:avLst/>
          </a:prstGeom>
          <a:noFill/>
          <a:ln>
            <a:solidFill>
              <a:schemeClr val="accent3"/>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stretch>
            <a:fillRect/>
          </a:stretch>
        </p:blipFill>
        <p:spPr>
          <a:xfrm>
            <a:off x="2855913" y="919682"/>
            <a:ext cx="2645839" cy="1872525"/>
          </a:xfrm>
          <a:prstGeom prst="rect">
            <a:avLst/>
          </a:prstGeom>
        </p:spPr>
      </p:pic>
      <p:sp>
        <p:nvSpPr>
          <p:cNvPr id="10" name="TextBox 9"/>
          <p:cNvSpPr txBox="1"/>
          <p:nvPr/>
        </p:nvSpPr>
        <p:spPr>
          <a:xfrm>
            <a:off x="0" y="497416"/>
            <a:ext cx="4584141" cy="338554"/>
          </a:xfrm>
          <a:prstGeom prst="rect">
            <a:avLst/>
          </a:prstGeom>
          <a:noFill/>
        </p:spPr>
        <p:txBody>
          <a:bodyPr wrap="none" rtlCol="0">
            <a:spAutoFit/>
          </a:bodyPr>
          <a:lstStyle/>
          <a:p>
            <a:r>
              <a:rPr lang="en-US" sz="1600" dirty="0" smtClean="0">
                <a:solidFill>
                  <a:srgbClr val="0000FF"/>
                </a:solidFill>
              </a:rPr>
              <a:t>Mid Rapidity </a:t>
            </a:r>
            <a:r>
              <a:rPr lang="en-US" sz="1600" dirty="0" smtClean="0">
                <a:solidFill>
                  <a:srgbClr val="008000"/>
                </a:solidFill>
              </a:rPr>
              <a:t>A</a:t>
            </a:r>
            <a:r>
              <a:rPr lang="en-US" sz="1600" baseline="-25000" dirty="0" smtClean="0">
                <a:solidFill>
                  <a:srgbClr val="008000"/>
                </a:solidFill>
              </a:rPr>
              <a:t>N</a:t>
            </a:r>
            <a:r>
              <a:rPr lang="en-US" sz="1600" dirty="0" smtClean="0">
                <a:solidFill>
                  <a:srgbClr val="008000"/>
                </a:solidFill>
              </a:rPr>
              <a:t>(</a:t>
            </a:r>
            <a:r>
              <a:rPr lang="en-US" sz="1600" dirty="0" smtClean="0">
                <a:solidFill>
                  <a:srgbClr val="008000"/>
                </a:solidFill>
                <a:latin typeface="Symbol" charset="2"/>
                <a:cs typeface="Symbol" charset="2"/>
              </a:rPr>
              <a:t>p</a:t>
            </a:r>
            <a:r>
              <a:rPr lang="en-US" sz="1600" baseline="30000" dirty="0" smtClean="0">
                <a:solidFill>
                  <a:srgbClr val="008000"/>
                </a:solidFill>
              </a:rPr>
              <a:t>0</a:t>
            </a:r>
            <a:r>
              <a:rPr lang="en-US" sz="1600" dirty="0" smtClean="0">
                <a:solidFill>
                  <a:srgbClr val="008000"/>
                </a:solidFill>
              </a:rPr>
              <a:t>) </a:t>
            </a:r>
            <a:r>
              <a:rPr lang="en-US" sz="1600" dirty="0" smtClean="0">
                <a:solidFill>
                  <a:srgbClr val="0000FF"/>
                </a:solidFill>
              </a:rPr>
              <a:t>dominated by </a:t>
            </a:r>
            <a:r>
              <a:rPr lang="en-US" sz="1600" dirty="0" err="1" smtClean="0">
                <a:solidFill>
                  <a:srgbClr val="0000FF"/>
                </a:solidFill>
              </a:rPr>
              <a:t>gg</a:t>
            </a:r>
            <a:r>
              <a:rPr lang="en-US" sz="1600" dirty="0" smtClean="0">
                <a:solidFill>
                  <a:srgbClr val="0000FF"/>
                </a:solidFill>
              </a:rPr>
              <a:t> and </a:t>
            </a:r>
            <a:r>
              <a:rPr lang="en-US" sz="1600" dirty="0" err="1" smtClean="0">
                <a:solidFill>
                  <a:srgbClr val="0000FF"/>
                </a:solidFill>
              </a:rPr>
              <a:t>qg</a:t>
            </a:r>
            <a:r>
              <a:rPr lang="en-US" sz="1600" dirty="0" smtClean="0">
                <a:solidFill>
                  <a:srgbClr val="0000FF"/>
                </a:solidFill>
              </a:rPr>
              <a:t> </a:t>
            </a:r>
            <a:endParaRPr lang="en-US" sz="1600" dirty="0">
              <a:solidFill>
                <a:srgbClr val="0000FF"/>
              </a:solidFill>
            </a:endParaRPr>
          </a:p>
        </p:txBody>
      </p:sp>
      <p:sp>
        <p:nvSpPr>
          <p:cNvPr id="11" name="AutoShape 49"/>
          <p:cNvSpPr>
            <a:spLocks noChangeArrowheads="1"/>
          </p:cNvSpPr>
          <p:nvPr/>
        </p:nvSpPr>
        <p:spPr bwMode="auto">
          <a:xfrm>
            <a:off x="5644093" y="752088"/>
            <a:ext cx="949325" cy="528494"/>
          </a:xfrm>
          <a:prstGeom prst="curvedRightArrow">
            <a:avLst>
              <a:gd name="adj1" fmla="val 24848"/>
              <a:gd name="adj2" fmla="val 49697"/>
              <a:gd name="adj3" fmla="val 33333"/>
            </a:avLst>
          </a:prstGeom>
          <a:gradFill flip="none" rotWithShape="1">
            <a:gsLst>
              <a:gs pos="0">
                <a:srgbClr val="0000FF"/>
              </a:gs>
              <a:gs pos="100000">
                <a:srgbClr val="FFFFFF"/>
              </a:gs>
            </a:gsLst>
            <a:lin ang="0" scaled="1"/>
            <a:tileRect/>
          </a:gradFill>
          <a:ln w="9525">
            <a:solidFill>
              <a:schemeClr val="tx1"/>
            </a:solidFill>
            <a:miter lim="800000"/>
            <a:headEnd/>
            <a:tailEnd/>
          </a:ln>
          <a:effectLst/>
        </p:spPr>
        <p:txBody>
          <a:bodyPr wrap="none" anchor="ctr"/>
          <a:lstStyle/>
          <a:p>
            <a:pPr>
              <a:defRPr/>
            </a:pPr>
            <a:endParaRPr lang="en-US" dirty="0" smtClean="0">
              <a:effectLst>
                <a:outerShdw blurRad="38100" dist="38100" dir="2700000" algn="tl">
                  <a:srgbClr val="000000">
                    <a:alpha val="43137"/>
                  </a:srgbClr>
                </a:outerShdw>
              </a:effectLst>
              <a:latin typeface="Comic Sans MS" charset="0"/>
            </a:endParaRPr>
          </a:p>
        </p:txBody>
      </p:sp>
      <p:sp>
        <p:nvSpPr>
          <p:cNvPr id="12" name="TextBox 11"/>
          <p:cNvSpPr txBox="1"/>
          <p:nvPr/>
        </p:nvSpPr>
        <p:spPr>
          <a:xfrm>
            <a:off x="5625088" y="1022916"/>
            <a:ext cx="3518912" cy="2031325"/>
          </a:xfrm>
          <a:prstGeom prst="rect">
            <a:avLst/>
          </a:prstGeom>
          <a:noFill/>
        </p:spPr>
        <p:txBody>
          <a:bodyPr wrap="none" rtlCol="0">
            <a:spAutoFit/>
          </a:bodyPr>
          <a:lstStyle/>
          <a:p>
            <a:pPr algn="ctr"/>
            <a:r>
              <a:rPr lang="en-US" dirty="0" smtClean="0"/>
              <a:t>no hint of a </a:t>
            </a:r>
          </a:p>
          <a:p>
            <a:pPr algn="ctr"/>
            <a:r>
              <a:rPr lang="en-US" dirty="0" smtClean="0"/>
              <a:t>non-zero</a:t>
            </a:r>
          </a:p>
          <a:p>
            <a:pPr algn="ctr"/>
            <a:r>
              <a:rPr lang="en-US" dirty="0">
                <a:solidFill>
                  <a:srgbClr val="008000"/>
                </a:solidFill>
              </a:rPr>
              <a:t>A</a:t>
            </a:r>
            <a:r>
              <a:rPr lang="en-US" baseline="-25000" dirty="0">
                <a:solidFill>
                  <a:srgbClr val="008000"/>
                </a:solidFill>
              </a:rPr>
              <a:t>N</a:t>
            </a:r>
            <a:r>
              <a:rPr lang="en-US" dirty="0">
                <a:solidFill>
                  <a:srgbClr val="008000"/>
                </a:solidFill>
              </a:rPr>
              <a:t>(</a:t>
            </a:r>
            <a:r>
              <a:rPr lang="en-US" dirty="0">
                <a:solidFill>
                  <a:srgbClr val="008000"/>
                </a:solidFill>
                <a:latin typeface="Symbol" charset="2"/>
                <a:cs typeface="Symbol" charset="2"/>
              </a:rPr>
              <a:t>p</a:t>
            </a:r>
            <a:r>
              <a:rPr lang="en-US" baseline="30000" dirty="0">
                <a:solidFill>
                  <a:srgbClr val="008000"/>
                </a:solidFill>
              </a:rPr>
              <a:t>0</a:t>
            </a:r>
            <a:r>
              <a:rPr lang="en-US" dirty="0">
                <a:solidFill>
                  <a:srgbClr val="008000"/>
                </a:solidFill>
              </a:rPr>
              <a:t>)</a:t>
            </a:r>
            <a:r>
              <a:rPr lang="en-US" dirty="0"/>
              <a:t>, </a:t>
            </a:r>
            <a:r>
              <a:rPr lang="en-US" dirty="0">
                <a:solidFill>
                  <a:srgbClr val="00FF00"/>
                </a:solidFill>
              </a:rPr>
              <a:t>A</a:t>
            </a:r>
            <a:r>
              <a:rPr lang="en-US" baseline="-25000" dirty="0">
                <a:solidFill>
                  <a:srgbClr val="00FF00"/>
                </a:solidFill>
              </a:rPr>
              <a:t>N</a:t>
            </a:r>
            <a:r>
              <a:rPr lang="en-US" dirty="0">
                <a:solidFill>
                  <a:srgbClr val="00FF00"/>
                </a:solidFill>
              </a:rPr>
              <a:t>(</a:t>
            </a:r>
            <a:r>
              <a:rPr lang="en-US" dirty="0">
                <a:solidFill>
                  <a:srgbClr val="00FF00"/>
                </a:solidFill>
                <a:latin typeface="Comic Sans MS"/>
                <a:cs typeface="Comic Sans MS"/>
              </a:rPr>
              <a:t>J</a:t>
            </a:r>
            <a:r>
              <a:rPr lang="en-US" dirty="0">
                <a:solidFill>
                  <a:srgbClr val="00FF00"/>
                </a:solidFill>
                <a:latin typeface="Symbol" charset="2"/>
                <a:cs typeface="Symbol" charset="2"/>
              </a:rPr>
              <a:t>/</a:t>
            </a:r>
            <a:r>
              <a:rPr lang="en-US" dirty="0" err="1">
                <a:solidFill>
                  <a:srgbClr val="00FF00"/>
                </a:solidFill>
                <a:latin typeface="Symbol" charset="2"/>
                <a:cs typeface="Symbol" charset="2"/>
              </a:rPr>
              <a:t>Ψ</a:t>
            </a:r>
            <a:r>
              <a:rPr lang="en-US" dirty="0" smtClean="0">
                <a:solidFill>
                  <a:srgbClr val="00FF00"/>
                </a:solidFill>
              </a:rPr>
              <a:t>)</a:t>
            </a:r>
          </a:p>
          <a:p>
            <a:pPr algn="ctr"/>
            <a:r>
              <a:rPr lang="en-US" dirty="0" smtClean="0"/>
              <a:t>and</a:t>
            </a:r>
          </a:p>
          <a:p>
            <a:pPr algn="ctr"/>
            <a:r>
              <a:rPr lang="en-US" dirty="0">
                <a:solidFill>
                  <a:srgbClr val="00FF00"/>
                </a:solidFill>
              </a:rPr>
              <a:t>A</a:t>
            </a:r>
            <a:r>
              <a:rPr lang="en-US" baseline="-25000" dirty="0">
                <a:solidFill>
                  <a:srgbClr val="00FF00"/>
                </a:solidFill>
              </a:rPr>
              <a:t>N</a:t>
            </a:r>
            <a:r>
              <a:rPr lang="en-US" dirty="0" smtClean="0">
                <a:solidFill>
                  <a:srgbClr val="00FF00"/>
                </a:solidFill>
              </a:rPr>
              <a:t>(</a:t>
            </a:r>
            <a:r>
              <a:rPr lang="en-US" dirty="0">
                <a:solidFill>
                  <a:srgbClr val="00FF00"/>
                </a:solidFill>
                <a:latin typeface="Symbol" charset="2"/>
                <a:cs typeface="Symbol" charset="2"/>
              </a:rPr>
              <a:t>m</a:t>
            </a:r>
            <a:r>
              <a:rPr lang="en-US" dirty="0" smtClean="0">
                <a:solidFill>
                  <a:srgbClr val="00FF00"/>
                </a:solidFill>
              </a:rPr>
              <a:t>)</a:t>
            </a:r>
          </a:p>
          <a:p>
            <a:pPr marL="285750" indent="-285750" algn="ctr">
              <a:buFont typeface="Wingdings" charset="0"/>
              <a:buChar char="à"/>
            </a:pPr>
            <a:r>
              <a:rPr lang="en-US" dirty="0" smtClean="0">
                <a:solidFill>
                  <a:srgbClr val="00FF00"/>
                </a:solidFill>
              </a:rPr>
              <a:t>gluon </a:t>
            </a:r>
            <a:r>
              <a:rPr lang="en-US" dirty="0" err="1" smtClean="0">
                <a:solidFill>
                  <a:srgbClr val="00FF00"/>
                </a:solidFill>
              </a:rPr>
              <a:t>Sivers</a:t>
            </a:r>
            <a:r>
              <a:rPr lang="en-US" dirty="0" smtClean="0">
                <a:solidFill>
                  <a:srgbClr val="00FF00"/>
                </a:solidFill>
              </a:rPr>
              <a:t> ~ 0</a:t>
            </a:r>
          </a:p>
          <a:p>
            <a:pPr marL="285750" indent="-285750" algn="ctr">
              <a:buFont typeface="Wingdings" charset="0"/>
              <a:buChar char="à"/>
            </a:pPr>
            <a:r>
              <a:rPr lang="en-US" dirty="0" smtClean="0">
                <a:solidFill>
                  <a:srgbClr val="008000"/>
                </a:solidFill>
              </a:rPr>
              <a:t>Twist-3 </a:t>
            </a:r>
            <a:r>
              <a:rPr lang="en-US" dirty="0" err="1" smtClean="0">
                <a:solidFill>
                  <a:srgbClr val="008000"/>
                </a:solidFill>
              </a:rPr>
              <a:t>gg</a:t>
            </a:r>
            <a:r>
              <a:rPr lang="en-US" dirty="0" smtClean="0">
                <a:solidFill>
                  <a:srgbClr val="008000"/>
                </a:solidFill>
              </a:rPr>
              <a:t> </a:t>
            </a:r>
            <a:r>
              <a:rPr lang="en-US" dirty="0" err="1" smtClean="0">
                <a:solidFill>
                  <a:srgbClr val="008000"/>
                </a:solidFill>
              </a:rPr>
              <a:t>correlator</a:t>
            </a:r>
            <a:r>
              <a:rPr lang="en-US" dirty="0" smtClean="0">
                <a:solidFill>
                  <a:srgbClr val="008000"/>
                </a:solidFill>
              </a:rPr>
              <a:t> ~0 ?</a:t>
            </a:r>
            <a:endParaRPr lang="en-US" dirty="0">
              <a:solidFill>
                <a:srgbClr val="008000"/>
              </a:solidFill>
            </a:endParaRPr>
          </a:p>
        </p:txBody>
      </p:sp>
      <p:sp>
        <p:nvSpPr>
          <p:cNvPr id="14" name="TextBox 13"/>
          <p:cNvSpPr txBox="1"/>
          <p:nvPr/>
        </p:nvSpPr>
        <p:spPr>
          <a:xfrm>
            <a:off x="0" y="4332802"/>
            <a:ext cx="3605574" cy="338554"/>
          </a:xfrm>
          <a:prstGeom prst="rect">
            <a:avLst/>
          </a:prstGeom>
          <a:noFill/>
        </p:spPr>
        <p:txBody>
          <a:bodyPr wrap="none" rtlCol="0">
            <a:spAutoFit/>
          </a:bodyPr>
          <a:lstStyle/>
          <a:p>
            <a:r>
              <a:rPr lang="en-US" sz="1600" dirty="0" smtClean="0">
                <a:solidFill>
                  <a:srgbClr val="0000FF"/>
                </a:solidFill>
              </a:rPr>
              <a:t>Forward Rapidity </a:t>
            </a:r>
            <a:r>
              <a:rPr lang="en-US" sz="1600" dirty="0" smtClean="0">
                <a:solidFill>
                  <a:srgbClr val="00FF00"/>
                </a:solidFill>
              </a:rPr>
              <a:t>A</a:t>
            </a:r>
            <a:r>
              <a:rPr lang="en-US" sz="1600" baseline="-25000" dirty="0" smtClean="0">
                <a:solidFill>
                  <a:srgbClr val="00FF00"/>
                </a:solidFill>
              </a:rPr>
              <a:t>N</a:t>
            </a:r>
            <a:r>
              <a:rPr lang="en-US" sz="1600" dirty="0" smtClean="0">
                <a:solidFill>
                  <a:srgbClr val="00FF00"/>
                </a:solidFill>
              </a:rPr>
              <a:t>(</a:t>
            </a:r>
            <a:r>
              <a:rPr lang="en-US" sz="1600" dirty="0" smtClean="0">
                <a:solidFill>
                  <a:srgbClr val="00FF00"/>
                </a:solidFill>
                <a:latin typeface="Comic Sans MS"/>
                <a:cs typeface="Comic Sans MS"/>
              </a:rPr>
              <a:t>J</a:t>
            </a:r>
            <a:r>
              <a:rPr lang="en-US" sz="1600" dirty="0" smtClean="0">
                <a:solidFill>
                  <a:srgbClr val="00FF00"/>
                </a:solidFill>
                <a:latin typeface="Symbol" charset="2"/>
                <a:cs typeface="Symbol" charset="2"/>
              </a:rPr>
              <a:t>/</a:t>
            </a:r>
            <a:r>
              <a:rPr lang="en-US" sz="1600" dirty="0" err="1" smtClean="0">
                <a:solidFill>
                  <a:srgbClr val="00FF00"/>
                </a:solidFill>
                <a:latin typeface="Symbol" charset="2"/>
                <a:cs typeface="Symbol" charset="2"/>
              </a:rPr>
              <a:t>Ψ</a:t>
            </a:r>
            <a:r>
              <a:rPr lang="en-US" sz="1600" dirty="0" smtClean="0">
                <a:solidFill>
                  <a:srgbClr val="00FF00"/>
                </a:solidFill>
              </a:rPr>
              <a:t>)</a:t>
            </a:r>
            <a:r>
              <a:rPr lang="en-US" sz="1600" dirty="0" smtClean="0">
                <a:solidFill>
                  <a:srgbClr val="0000FF"/>
                </a:solidFill>
              </a:rPr>
              <a:t> only </a:t>
            </a:r>
            <a:r>
              <a:rPr lang="en-US" sz="1600" dirty="0" err="1" smtClean="0">
                <a:solidFill>
                  <a:srgbClr val="0000FF"/>
                </a:solidFill>
              </a:rPr>
              <a:t>gg</a:t>
            </a:r>
            <a:r>
              <a:rPr lang="en-US" sz="1600" dirty="0" smtClean="0">
                <a:solidFill>
                  <a:srgbClr val="0000FF"/>
                </a:solidFill>
              </a:rPr>
              <a:t>:</a:t>
            </a:r>
            <a:endParaRPr lang="en-US" sz="1600" dirty="0">
              <a:solidFill>
                <a:srgbClr val="0000FF"/>
              </a:solidFill>
            </a:endParaRPr>
          </a:p>
        </p:txBody>
      </p:sp>
      <p:sp>
        <p:nvSpPr>
          <p:cNvPr id="7" name="TextBox 6"/>
          <p:cNvSpPr txBox="1"/>
          <p:nvPr/>
        </p:nvSpPr>
        <p:spPr>
          <a:xfrm>
            <a:off x="687922" y="1079500"/>
            <a:ext cx="1333499" cy="215444"/>
          </a:xfrm>
          <a:prstGeom prst="rect">
            <a:avLst/>
          </a:prstGeom>
          <a:noFill/>
        </p:spPr>
        <p:txBody>
          <a:bodyPr wrap="square" rtlCol="0">
            <a:spAutoFit/>
          </a:bodyPr>
          <a:lstStyle/>
          <a:p>
            <a:r>
              <a:rPr lang="en-US" sz="800" dirty="0" smtClean="0"/>
              <a:t>PHENIX 200 </a:t>
            </a:r>
            <a:r>
              <a:rPr lang="en-US" sz="800" dirty="0" err="1" smtClean="0"/>
              <a:t>GeV</a:t>
            </a:r>
            <a:endParaRPr lang="en-US" sz="800" dirty="0"/>
          </a:p>
        </p:txBody>
      </p:sp>
      <p:pic>
        <p:nvPicPr>
          <p:cNvPr id="29" name="Picture 2" descr="https://www.phenix.bnl.gov/phenix/WWW/p/plots/archive/p1249/01/xf_prelim_logo.gif"/>
          <p:cNvPicPr>
            <a:picLocks noChangeAspect="1" noChangeArrowheads="1"/>
          </p:cNvPicPr>
          <p:nvPr/>
        </p:nvPicPr>
        <p:blipFill rotWithShape="1">
          <a:blip r:embed="rId5">
            <a:extLst>
              <a:ext uri="{28A0092B-C50C-407E-A947-70E740481C1C}">
                <a14:useLocalDpi xmlns:a14="http://schemas.microsoft.com/office/drawing/2010/main" val="0"/>
              </a:ext>
            </a:extLst>
          </a:blip>
          <a:srcRect l="29573" t="7423" r="7087" b="35210"/>
          <a:stretch/>
        </p:blipFill>
        <p:spPr bwMode="auto">
          <a:xfrm>
            <a:off x="4741420" y="3754053"/>
            <a:ext cx="4402580" cy="2817709"/>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5179484" y="3257535"/>
            <a:ext cx="3916457" cy="584776"/>
          </a:xfrm>
          <a:prstGeom prst="rect">
            <a:avLst/>
          </a:prstGeom>
          <a:noFill/>
        </p:spPr>
        <p:txBody>
          <a:bodyPr wrap="none" rtlCol="0">
            <a:spAutoFit/>
          </a:bodyPr>
          <a:lstStyle/>
          <a:p>
            <a:r>
              <a:rPr lang="en-US" sz="1600" dirty="0" smtClean="0">
                <a:solidFill>
                  <a:srgbClr val="0000FF"/>
                </a:solidFill>
              </a:rPr>
              <a:t>Forward Rapidity </a:t>
            </a:r>
            <a:r>
              <a:rPr lang="en-US" sz="1600" dirty="0" smtClean="0">
                <a:solidFill>
                  <a:srgbClr val="00FF00"/>
                </a:solidFill>
              </a:rPr>
              <a:t>A</a:t>
            </a:r>
            <a:r>
              <a:rPr lang="en-US" sz="1600" baseline="-25000" dirty="0" smtClean="0">
                <a:solidFill>
                  <a:srgbClr val="00FF00"/>
                </a:solidFill>
              </a:rPr>
              <a:t>N</a:t>
            </a:r>
            <a:r>
              <a:rPr lang="en-US" sz="1600" dirty="0" smtClean="0">
                <a:solidFill>
                  <a:srgbClr val="00FF00"/>
                </a:solidFill>
              </a:rPr>
              <a:t>(</a:t>
            </a:r>
            <a:r>
              <a:rPr lang="en-US" sz="1600" dirty="0" smtClean="0">
                <a:solidFill>
                  <a:srgbClr val="00FF00"/>
                </a:solidFill>
                <a:latin typeface="Symbol" charset="2"/>
                <a:cs typeface="Symbol" charset="2"/>
              </a:rPr>
              <a:t>m</a:t>
            </a:r>
            <a:r>
              <a:rPr lang="en-US" sz="1600" dirty="0" smtClean="0">
                <a:solidFill>
                  <a:srgbClr val="00FF00"/>
                </a:solidFill>
              </a:rPr>
              <a:t>)</a:t>
            </a:r>
            <a:r>
              <a:rPr lang="en-US" sz="1600" dirty="0" smtClean="0">
                <a:solidFill>
                  <a:srgbClr val="0000FF"/>
                </a:solidFill>
              </a:rPr>
              <a:t> dominated by</a:t>
            </a:r>
          </a:p>
          <a:p>
            <a:r>
              <a:rPr lang="en-US" sz="1600" dirty="0" err="1" smtClean="0">
                <a:solidFill>
                  <a:srgbClr val="0000FF"/>
                </a:solidFill>
              </a:rPr>
              <a:t>gg</a:t>
            </a:r>
            <a:r>
              <a:rPr lang="en-US" sz="1600" dirty="0" smtClean="0">
                <a:solidFill>
                  <a:srgbClr val="0000FF"/>
                </a:solidFill>
              </a:rPr>
              <a:t> through D-production:</a:t>
            </a:r>
            <a:endParaRPr lang="en-US" sz="1600" dirty="0">
              <a:solidFill>
                <a:srgbClr val="0000FF"/>
              </a:solidFill>
            </a:endParaRPr>
          </a:p>
        </p:txBody>
      </p:sp>
      <p:sp>
        <p:nvSpPr>
          <p:cNvPr id="13" name="TextBox 12"/>
          <p:cNvSpPr txBox="1"/>
          <p:nvPr/>
        </p:nvSpPr>
        <p:spPr>
          <a:xfrm>
            <a:off x="1545163" y="3767666"/>
            <a:ext cx="1246029" cy="246221"/>
          </a:xfrm>
          <a:prstGeom prst="rect">
            <a:avLst/>
          </a:prstGeom>
          <a:noFill/>
        </p:spPr>
        <p:txBody>
          <a:bodyPr wrap="none" rtlCol="0">
            <a:spAutoFit/>
          </a:bodyPr>
          <a:lstStyle/>
          <a:p>
            <a:r>
              <a:rPr lang="en-US" sz="1000" dirty="0"/>
              <a:t>arXiv:1312.1995</a:t>
            </a:r>
          </a:p>
        </p:txBody>
      </p:sp>
    </p:spTree>
    <p:extLst>
      <p:ext uri="{BB962C8B-B14F-4D97-AF65-F5344CB8AC3E}">
        <p14:creationId xmlns:p14="http://schemas.microsoft.com/office/powerpoint/2010/main" val="1517703195"/>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par>
                                <p:cTn id="16" presetID="16" presetClass="entr" presetSubtype="21"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linds(horizontal)">
                                      <p:cBhvr>
                                        <p:cTn id="23" dur="500"/>
                                        <p:tgtEl>
                                          <p:spTgt spid="11"/>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p:bldP spid="3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632"/>
            <a:ext cx="9118600" cy="609264"/>
          </a:xfrm>
        </p:spPr>
        <p:txBody>
          <a:bodyPr/>
          <a:lstStyle/>
          <a:p>
            <a:r>
              <a:rPr lang="en-US" sz="2400" dirty="0" smtClean="0"/>
              <a:t>Collected Luminosity with longitudinal Polarization</a:t>
            </a:r>
            <a:endParaRPr lang="en-US" sz="2400" dirty="0"/>
          </a:p>
        </p:txBody>
      </p:sp>
      <p:sp>
        <p:nvSpPr>
          <p:cNvPr id="6" name="Slide Number Placeholder 5"/>
          <p:cNvSpPr>
            <a:spLocks noGrp="1"/>
          </p:cNvSpPr>
          <p:nvPr>
            <p:ph type="sldNum" sz="quarter" idx="12"/>
          </p:nvPr>
        </p:nvSpPr>
        <p:spPr/>
        <p:txBody>
          <a:bodyPr/>
          <a:lstStyle/>
          <a:p>
            <a:fld id="{74E37A68-6CDC-BF4C-A518-F2B8A7ADE480}" type="slidenum">
              <a:rPr lang="en-US" smtClean="0"/>
              <a:pPr/>
              <a:t>61</a:t>
            </a:fld>
            <a:endParaRPr lang="en-US"/>
          </a:p>
        </p:txBody>
      </p:sp>
      <p:graphicFrame>
        <p:nvGraphicFramePr>
          <p:cNvPr id="7" name="Group 301"/>
          <p:cNvGraphicFramePr>
            <a:graphicFrameLocks noGrp="1"/>
          </p:cNvGraphicFramePr>
          <p:nvPr>
            <p:extLst>
              <p:ext uri="{D42A27DB-BD31-4B8C-83A1-F6EECF244321}">
                <p14:modId xmlns:p14="http://schemas.microsoft.com/office/powerpoint/2010/main" val="4181401526"/>
              </p:ext>
            </p:extLst>
          </p:nvPr>
        </p:nvGraphicFramePr>
        <p:xfrm>
          <a:off x="271672" y="972070"/>
          <a:ext cx="8610600" cy="4663440"/>
        </p:xfrm>
        <a:graphic>
          <a:graphicData uri="http://schemas.openxmlformats.org/drawingml/2006/table">
            <a:tbl>
              <a:tblPr/>
              <a:tblGrid>
                <a:gridCol w="1925428"/>
                <a:gridCol w="1503572"/>
                <a:gridCol w="2111695"/>
                <a:gridCol w="1545905"/>
                <a:gridCol w="1524000"/>
              </a:tblGrid>
              <a:tr h="381000">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FF"/>
                          </a:solidFill>
                          <a:effectLst/>
                          <a:latin typeface="Comic Sans MS"/>
                          <a:ea typeface="Arial" charset="0"/>
                          <a:cs typeface="Comic Sans MS"/>
                        </a:rPr>
                        <a:t>Year</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err="1">
                          <a:ln>
                            <a:noFill/>
                          </a:ln>
                          <a:solidFill>
                            <a:srgbClr val="0000FF"/>
                          </a:solidFill>
                          <a:effectLst/>
                          <a:latin typeface="Symbol" charset="2"/>
                          <a:ea typeface="Arial" charset="0"/>
                          <a:cs typeface="Symbol" charset="2"/>
                        </a:rPr>
                        <a:t>Ö</a:t>
                      </a:r>
                      <a:r>
                        <a:rPr kumimoji="0" lang="en-US" sz="2000" b="1" i="0" u="none" strike="noStrike" cap="none" normalizeH="0" baseline="0" dirty="0" err="1">
                          <a:ln>
                            <a:noFill/>
                          </a:ln>
                          <a:solidFill>
                            <a:srgbClr val="0000FF"/>
                          </a:solidFill>
                          <a:effectLst/>
                          <a:latin typeface="Comic Sans MS"/>
                          <a:ea typeface="Arial" charset="0"/>
                          <a:cs typeface="Comic Sans MS"/>
                        </a:rPr>
                        <a:t>s</a:t>
                      </a:r>
                      <a:r>
                        <a:rPr kumimoji="0" lang="en-US" sz="2000" b="1" i="0" u="none" strike="noStrike" cap="none" normalizeH="0" baseline="0" dirty="0">
                          <a:ln>
                            <a:noFill/>
                          </a:ln>
                          <a:solidFill>
                            <a:srgbClr val="0000FF"/>
                          </a:solidFill>
                          <a:effectLst/>
                          <a:latin typeface="Comic Sans MS"/>
                          <a:ea typeface="Arial" charset="0"/>
                          <a:cs typeface="Comic Sans MS"/>
                        </a:rPr>
                        <a:t> [</a:t>
                      </a:r>
                      <a:r>
                        <a:rPr kumimoji="0" lang="en-US" sz="2000" b="1" i="0" u="none" strike="noStrike" cap="none" normalizeH="0" baseline="0" dirty="0" err="1">
                          <a:ln>
                            <a:noFill/>
                          </a:ln>
                          <a:solidFill>
                            <a:srgbClr val="0000FF"/>
                          </a:solidFill>
                          <a:effectLst/>
                          <a:latin typeface="Comic Sans MS"/>
                          <a:ea typeface="Arial" charset="0"/>
                          <a:cs typeface="Comic Sans MS"/>
                        </a:rPr>
                        <a:t>GeV</a:t>
                      </a:r>
                      <a:r>
                        <a:rPr kumimoji="0" lang="en-US" sz="2000" b="1" i="0" u="none" strike="noStrike" cap="none" normalizeH="0" baseline="0" dirty="0">
                          <a:ln>
                            <a:noFill/>
                          </a:ln>
                          <a:solidFill>
                            <a:srgbClr val="0000FF"/>
                          </a:solidFill>
                          <a:effectLst/>
                          <a:latin typeface="Comic Sans MS"/>
                          <a:ea typeface="Arial" charset="0"/>
                          <a:cs typeface="Comic Sans MS"/>
                        </a:rPr>
                        <a:t>]</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FF"/>
                          </a:solidFill>
                          <a:effectLst/>
                          <a:latin typeface="Comic Sans MS"/>
                          <a:ea typeface="Arial" charset="0"/>
                          <a:cs typeface="Comic Sans MS"/>
                        </a:rPr>
                        <a:t>Recorded</a:t>
                      </a:r>
                      <a:r>
                        <a:rPr kumimoji="0" lang="en-US" sz="2000" b="1" i="0" u="none" strike="noStrike" cap="none" normalizeH="0" baseline="0" dirty="0" smtClean="0">
                          <a:ln>
                            <a:noFill/>
                          </a:ln>
                          <a:solidFill>
                            <a:srgbClr val="0000FF"/>
                          </a:solidFill>
                          <a:effectLst/>
                          <a:latin typeface="Comic Sans MS"/>
                          <a:ea typeface="Arial" charset="0"/>
                          <a:cs typeface="Comic Sans MS"/>
                        </a:rPr>
                        <a:t> PHENIX</a:t>
                      </a:r>
                      <a:endParaRPr kumimoji="0" lang="en-US" sz="2000" b="1" i="0" u="none" strike="noStrike" cap="none" normalizeH="0" baseline="0" dirty="0">
                        <a:ln>
                          <a:noFill/>
                        </a:ln>
                        <a:solidFill>
                          <a:srgbClr val="0000FF"/>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FF"/>
                          </a:solidFill>
                          <a:effectLst/>
                          <a:latin typeface="Comic Sans MS"/>
                          <a:ea typeface="Arial" charset="0"/>
                          <a:cs typeface="Comic Sans MS"/>
                        </a:rPr>
                        <a:t>Recorded</a:t>
                      </a:r>
                    </a:p>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FF"/>
                          </a:solidFill>
                          <a:effectLst/>
                          <a:latin typeface="Comic Sans MS"/>
                          <a:ea typeface="Arial" charset="0"/>
                          <a:cs typeface="Comic Sans MS"/>
                        </a:rPr>
                        <a:t>STAR</a:t>
                      </a:r>
                      <a:endParaRPr kumimoji="0" lang="en-US" sz="2000" b="1" i="0" u="none" strike="noStrike" cap="none" normalizeH="0" baseline="0" dirty="0">
                        <a:ln>
                          <a:noFill/>
                        </a:ln>
                        <a:solidFill>
                          <a:srgbClr val="0000FF"/>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defRPr/>
                      </a:pPr>
                      <a:r>
                        <a:rPr kumimoji="0" lang="en-US" sz="2000" b="1" i="0" u="none" strike="noStrike" cap="none" normalizeH="0" baseline="0" dirty="0" err="1" smtClean="0">
                          <a:ln>
                            <a:noFill/>
                          </a:ln>
                          <a:solidFill>
                            <a:srgbClr val="0000FF"/>
                          </a:solidFill>
                          <a:effectLst/>
                          <a:latin typeface="Comic Sans MS"/>
                          <a:ea typeface="Arial" charset="0"/>
                          <a:cs typeface="Comic Sans MS"/>
                        </a:rPr>
                        <a:t>Pol</a:t>
                      </a:r>
                      <a:r>
                        <a:rPr kumimoji="0" lang="en-US" sz="2000" b="1" i="0" u="none" strike="noStrike" cap="none" normalizeH="0" baseline="0" dirty="0" smtClean="0">
                          <a:ln>
                            <a:noFill/>
                          </a:ln>
                          <a:solidFill>
                            <a:srgbClr val="0000FF"/>
                          </a:solidFill>
                          <a:effectLst/>
                          <a:latin typeface="Comic Sans MS"/>
                          <a:ea typeface="Arial" charset="0"/>
                          <a:cs typeface="Comic Sans MS"/>
                        </a:rPr>
                        <a:t> [%]</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1000">
                <a:tc>
                  <a:txBody>
                    <a:bodyPr/>
                    <a:lstStyle/>
                    <a:p>
                      <a:pPr marL="0" marR="0" lvl="0" indent="0" algn="ctr" defTabSz="914400" rtl="0" eaLnBrk="0" fontAlgn="b" latinLnBrk="0" hangingPunct="0">
                        <a:lnSpc>
                          <a:spcPct val="100000"/>
                        </a:lnSpc>
                        <a:spcBef>
                          <a:spcPct val="0"/>
                        </a:spcBef>
                        <a:spcAft>
                          <a:spcPct val="0"/>
                        </a:spcAft>
                        <a:buClrTx/>
                        <a:buSzTx/>
                        <a:buFontTx/>
                        <a:buNone/>
                        <a:tabLst/>
                        <a:defRPr/>
                      </a:pPr>
                      <a:r>
                        <a:rPr kumimoji="0" lang="en-US" sz="2000" b="1" i="0" u="none" strike="noStrike" cap="none" normalizeH="0" baseline="0" dirty="0" smtClean="0">
                          <a:ln>
                            <a:noFill/>
                          </a:ln>
                          <a:solidFill>
                            <a:schemeClr val="tx1"/>
                          </a:solidFill>
                          <a:effectLst/>
                          <a:latin typeface="Comic Sans MS"/>
                          <a:ea typeface="Arial" charset="0"/>
                          <a:cs typeface="Comic Sans MS"/>
                        </a:rPr>
                        <a:t>2002 (Run 2) </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omic Sans MS"/>
                          <a:ea typeface="Arial" charset="0"/>
                          <a:cs typeface="Comic Sans MS"/>
                        </a:rPr>
                        <a:t>200</a:t>
                      </a:r>
                      <a:endParaRPr kumimoji="0" lang="en-US" sz="2000" b="1" i="0" u="none" strike="noStrike" cap="none" normalizeH="0" baseline="0" dirty="0">
                        <a:ln>
                          <a:noFill/>
                        </a:ln>
                        <a:solidFill>
                          <a:schemeClr val="tx1"/>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omic Sans MS"/>
                          <a:ea typeface="Arial" charset="0"/>
                          <a:cs typeface="Comic Sans MS"/>
                        </a:rPr>
                        <a:t>/</a:t>
                      </a:r>
                      <a:endParaRPr kumimoji="0" lang="en-US" sz="2000" b="1" i="0" u="none" strike="noStrike" cap="none" normalizeH="0" baseline="0" dirty="0">
                        <a:ln>
                          <a:noFill/>
                        </a:ln>
                        <a:solidFill>
                          <a:schemeClr val="tx1"/>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cap="none" normalizeH="0" baseline="0" dirty="0" smtClean="0">
                          <a:ln>
                            <a:noFill/>
                          </a:ln>
                          <a:solidFill>
                            <a:schemeClr val="tx1"/>
                          </a:solidFill>
                          <a:effectLst/>
                          <a:latin typeface="Comic Sans MS"/>
                          <a:ea typeface="Arial" charset="0"/>
                          <a:cs typeface="Comic Sans MS"/>
                        </a:rPr>
                        <a:t>0.3 pb</a:t>
                      </a:r>
                      <a:r>
                        <a:rPr kumimoji="0" lang="en-US" sz="2000" b="1" i="0" u="none" strike="noStrike" cap="none" normalizeH="0" baseline="30000" dirty="0" smtClean="0">
                          <a:ln>
                            <a:noFill/>
                          </a:ln>
                          <a:solidFill>
                            <a:schemeClr val="tx1"/>
                          </a:solidFill>
                          <a:effectLst/>
                          <a:latin typeface="Comic Sans MS"/>
                          <a:ea typeface="Arial" charset="0"/>
                          <a:cs typeface="Comic Sans MS"/>
                        </a:rPr>
                        <a:t>-1</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omic Sans MS"/>
                          <a:ea typeface="Arial" charset="0"/>
                          <a:cs typeface="Comic Sans MS"/>
                        </a:rPr>
                        <a:t>15</a:t>
                      </a:r>
                      <a:endParaRPr kumimoji="0" lang="en-US" sz="2000" b="1" i="0" u="none" strike="noStrike" cap="none" normalizeH="0" baseline="0" dirty="0">
                        <a:ln>
                          <a:noFill/>
                        </a:ln>
                        <a:solidFill>
                          <a:schemeClr val="tx1"/>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1000">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Comic Sans MS"/>
                          <a:ea typeface="Arial" charset="0"/>
                          <a:cs typeface="Comic Sans MS"/>
                        </a:rPr>
                        <a:t>2003 (Run 3) </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Comic Sans MS"/>
                          <a:ea typeface="Arial" charset="0"/>
                          <a:cs typeface="Comic Sans MS"/>
                        </a:rPr>
                        <a:t>200</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omic Sans MS"/>
                          <a:ea typeface="Arial" charset="0"/>
                          <a:cs typeface="Comic Sans MS"/>
                        </a:rPr>
                        <a:t>0.35 </a:t>
                      </a:r>
                      <a:r>
                        <a:rPr kumimoji="0" lang="en-US" sz="2000" b="1" i="0" u="none" strike="noStrike" cap="none" normalizeH="0" baseline="0" dirty="0">
                          <a:ln>
                            <a:noFill/>
                          </a:ln>
                          <a:solidFill>
                            <a:schemeClr val="tx1"/>
                          </a:solidFill>
                          <a:effectLst/>
                          <a:latin typeface="Comic Sans MS"/>
                          <a:ea typeface="Arial" charset="0"/>
                          <a:cs typeface="Comic Sans MS"/>
                        </a:rPr>
                        <a:t>pb</a:t>
                      </a:r>
                      <a:r>
                        <a:rPr kumimoji="0" lang="en-US" sz="2000" b="1" i="0" u="none" strike="noStrike" cap="none" normalizeH="0" baseline="30000" dirty="0">
                          <a:ln>
                            <a:noFill/>
                          </a:ln>
                          <a:solidFill>
                            <a:schemeClr val="tx1"/>
                          </a:solidFill>
                          <a:effectLst/>
                          <a:latin typeface="Comic Sans MS"/>
                          <a:ea typeface="Arial" charset="0"/>
                          <a:cs typeface="Comic Sans MS"/>
                        </a:rPr>
                        <a:t>-1</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smtClean="0">
                          <a:latin typeface="Comic Sans MS"/>
                          <a:cs typeface="Comic Sans MS"/>
                        </a:rPr>
                        <a:t>0.3 </a:t>
                      </a:r>
                      <a:r>
                        <a:rPr kumimoji="0" lang="en-US" sz="2000" b="1" i="0" u="none" strike="noStrike" cap="none" normalizeH="0" baseline="0" dirty="0" smtClean="0">
                          <a:ln>
                            <a:noFill/>
                          </a:ln>
                          <a:solidFill>
                            <a:schemeClr val="tx1"/>
                          </a:solidFill>
                          <a:effectLst/>
                          <a:latin typeface="Comic Sans MS"/>
                          <a:ea typeface="Arial" charset="0"/>
                          <a:cs typeface="Comic Sans MS"/>
                        </a:rPr>
                        <a:t>pb</a:t>
                      </a:r>
                      <a:r>
                        <a:rPr kumimoji="0" lang="en-US" sz="2000" b="1" i="0" u="none" strike="noStrike" cap="none" normalizeH="0" baseline="30000" dirty="0" smtClean="0">
                          <a:ln>
                            <a:noFill/>
                          </a:ln>
                          <a:solidFill>
                            <a:schemeClr val="tx1"/>
                          </a:solidFill>
                          <a:effectLst/>
                          <a:latin typeface="Comic Sans MS"/>
                          <a:ea typeface="Arial" charset="0"/>
                          <a:cs typeface="Comic Sans MS"/>
                        </a:rPr>
                        <a:t>-1</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Comic Sans MS"/>
                          <a:ea typeface="Arial" charset="0"/>
                          <a:cs typeface="Comic Sans MS"/>
                        </a:rPr>
                        <a:t>27</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1000">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Comic Sans MS"/>
                          <a:ea typeface="Arial" charset="0"/>
                          <a:cs typeface="Comic Sans MS"/>
                        </a:rPr>
                        <a:t>2004 (Run 4)</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Comic Sans MS"/>
                          <a:ea typeface="Arial" charset="0"/>
                          <a:cs typeface="Comic Sans MS"/>
                        </a:rPr>
                        <a:t>200</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omic Sans MS"/>
                          <a:ea typeface="Arial" charset="0"/>
                          <a:cs typeface="Comic Sans MS"/>
                        </a:rPr>
                        <a:t>0.12 </a:t>
                      </a:r>
                      <a:r>
                        <a:rPr kumimoji="0" lang="en-US" sz="2000" b="1" i="0" u="none" strike="noStrike" cap="none" normalizeH="0" baseline="0" dirty="0">
                          <a:ln>
                            <a:noFill/>
                          </a:ln>
                          <a:solidFill>
                            <a:schemeClr val="tx1"/>
                          </a:solidFill>
                          <a:effectLst/>
                          <a:latin typeface="Comic Sans MS"/>
                          <a:ea typeface="Arial" charset="0"/>
                          <a:cs typeface="Comic Sans MS"/>
                        </a:rPr>
                        <a:t>pb</a:t>
                      </a:r>
                      <a:r>
                        <a:rPr kumimoji="0" lang="en-US" sz="2000" b="1" i="0" u="none" strike="noStrike" cap="none" normalizeH="0" baseline="30000" dirty="0">
                          <a:ln>
                            <a:noFill/>
                          </a:ln>
                          <a:solidFill>
                            <a:schemeClr val="tx1"/>
                          </a:solidFill>
                          <a:effectLst/>
                          <a:latin typeface="Comic Sans MS"/>
                          <a:ea typeface="Arial" charset="0"/>
                          <a:cs typeface="Comic Sans MS"/>
                        </a:rPr>
                        <a:t>-1</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sz="2000" b="1" dirty="0" smtClean="0">
                          <a:latin typeface="Comic Sans MS"/>
                          <a:cs typeface="Comic Sans MS"/>
                        </a:rPr>
                        <a:t>0.4 </a:t>
                      </a:r>
                      <a:r>
                        <a:rPr kumimoji="0" lang="en-US" sz="2000" b="1" i="0" u="none" strike="noStrike" cap="none" normalizeH="0" baseline="0" dirty="0" smtClean="0">
                          <a:ln>
                            <a:noFill/>
                          </a:ln>
                          <a:solidFill>
                            <a:schemeClr val="tx1"/>
                          </a:solidFill>
                          <a:effectLst/>
                          <a:latin typeface="Comic Sans MS"/>
                          <a:ea typeface="Arial" charset="0"/>
                          <a:cs typeface="Comic Sans MS"/>
                        </a:rPr>
                        <a:t>pb</a:t>
                      </a:r>
                      <a:r>
                        <a:rPr kumimoji="0" lang="en-US" sz="2000" b="1" i="0" u="none" strike="noStrike" cap="none" normalizeH="0" baseline="30000" dirty="0" smtClean="0">
                          <a:ln>
                            <a:noFill/>
                          </a:ln>
                          <a:solidFill>
                            <a:schemeClr val="tx1"/>
                          </a:solidFill>
                          <a:effectLst/>
                          <a:latin typeface="Comic Sans MS"/>
                          <a:ea typeface="Arial" charset="0"/>
                          <a:cs typeface="Comic Sans MS"/>
                        </a:rPr>
                        <a:t>-1</a:t>
                      </a:r>
                      <a:endParaRPr lang="en-US" sz="2000" b="1" dirty="0">
                        <a:latin typeface="Comic Sans MS"/>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Comic Sans MS"/>
                          <a:ea typeface="Arial" charset="0"/>
                          <a:cs typeface="Comic Sans MS"/>
                        </a:rPr>
                        <a:t>40</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1000">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Comic Sans MS"/>
                          <a:ea typeface="Arial" charset="0"/>
                          <a:cs typeface="Comic Sans MS"/>
                        </a:rPr>
                        <a:t>2005 (Run 5)</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Comic Sans MS"/>
                          <a:ea typeface="Arial" charset="0"/>
                          <a:cs typeface="Comic Sans MS"/>
                        </a:rPr>
                        <a:t>200</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Comic Sans MS"/>
                          <a:ea typeface="Arial" charset="0"/>
                          <a:cs typeface="Comic Sans MS"/>
                        </a:rPr>
                        <a:t>3.4 pb</a:t>
                      </a:r>
                      <a:r>
                        <a:rPr kumimoji="0" lang="en-US" sz="2000" b="1" i="0" u="none" strike="noStrike" cap="none" normalizeH="0" baseline="30000" dirty="0">
                          <a:ln>
                            <a:noFill/>
                          </a:ln>
                          <a:solidFill>
                            <a:schemeClr val="tx1"/>
                          </a:solidFill>
                          <a:effectLst/>
                          <a:latin typeface="Comic Sans MS"/>
                          <a:ea typeface="Arial" charset="0"/>
                          <a:cs typeface="Comic Sans MS"/>
                        </a:rPr>
                        <a:t>-1</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sz="2000" b="1" dirty="0" smtClean="0">
                          <a:latin typeface="Comic Sans MS"/>
                          <a:cs typeface="Comic Sans MS"/>
                        </a:rPr>
                        <a:t>3.1 </a:t>
                      </a:r>
                      <a:r>
                        <a:rPr kumimoji="0" lang="en-US" sz="2000" b="1" i="0" u="none" strike="noStrike" cap="none" normalizeH="0" baseline="0" dirty="0" smtClean="0">
                          <a:ln>
                            <a:noFill/>
                          </a:ln>
                          <a:solidFill>
                            <a:schemeClr val="tx1"/>
                          </a:solidFill>
                          <a:effectLst/>
                          <a:latin typeface="Comic Sans MS"/>
                          <a:ea typeface="Arial" charset="0"/>
                          <a:cs typeface="Comic Sans MS"/>
                        </a:rPr>
                        <a:t>pb</a:t>
                      </a:r>
                      <a:r>
                        <a:rPr kumimoji="0" lang="en-US" sz="2000" b="1" i="0" u="none" strike="noStrike" cap="none" normalizeH="0" baseline="30000" dirty="0" smtClean="0">
                          <a:ln>
                            <a:noFill/>
                          </a:ln>
                          <a:solidFill>
                            <a:schemeClr val="tx1"/>
                          </a:solidFill>
                          <a:effectLst/>
                          <a:latin typeface="Comic Sans MS"/>
                          <a:ea typeface="Arial" charset="0"/>
                          <a:cs typeface="Comic Sans MS"/>
                        </a:rPr>
                        <a:t>-1</a:t>
                      </a:r>
                      <a:endParaRPr lang="en-US" sz="2000" b="1" dirty="0">
                        <a:latin typeface="Comic Sans MS"/>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Comic Sans MS"/>
                          <a:ea typeface="Arial" charset="0"/>
                          <a:cs typeface="Comic Sans MS"/>
                        </a:rPr>
                        <a:t>49</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1000">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Comic Sans MS"/>
                          <a:ea typeface="Arial" charset="0"/>
                          <a:cs typeface="Comic Sans MS"/>
                        </a:rPr>
                        <a:t>2006 (Run 6)</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Comic Sans MS"/>
                          <a:ea typeface="Arial" charset="0"/>
                          <a:cs typeface="Comic Sans MS"/>
                        </a:rPr>
                        <a:t>200</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Comic Sans MS"/>
                          <a:ea typeface="Arial" charset="0"/>
                          <a:cs typeface="Comic Sans MS"/>
                        </a:rPr>
                        <a:t>7.5 pb</a:t>
                      </a:r>
                      <a:r>
                        <a:rPr kumimoji="0" lang="en-US" sz="2000" b="1" i="0" u="none" strike="noStrike" cap="none" normalizeH="0" baseline="30000" dirty="0">
                          <a:ln>
                            <a:noFill/>
                          </a:ln>
                          <a:solidFill>
                            <a:schemeClr val="tx1"/>
                          </a:solidFill>
                          <a:effectLst/>
                          <a:latin typeface="Comic Sans MS"/>
                          <a:ea typeface="Arial" charset="0"/>
                          <a:cs typeface="Comic Sans MS"/>
                        </a:rPr>
                        <a:t>-1</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sz="2000" b="1" dirty="0" smtClean="0">
                          <a:latin typeface="Comic Sans MS"/>
                          <a:cs typeface="Comic Sans MS"/>
                        </a:rPr>
                        <a:t>6.8 </a:t>
                      </a:r>
                      <a:r>
                        <a:rPr kumimoji="0" lang="en-US" sz="2000" b="1" i="0" u="none" strike="noStrike" cap="none" normalizeH="0" baseline="0" dirty="0" smtClean="0">
                          <a:ln>
                            <a:noFill/>
                          </a:ln>
                          <a:solidFill>
                            <a:schemeClr val="tx1"/>
                          </a:solidFill>
                          <a:effectLst/>
                          <a:latin typeface="Comic Sans MS"/>
                          <a:ea typeface="Arial" charset="0"/>
                          <a:cs typeface="Comic Sans MS"/>
                        </a:rPr>
                        <a:t>pb</a:t>
                      </a:r>
                      <a:r>
                        <a:rPr kumimoji="0" lang="en-US" sz="2000" b="1" i="0" u="none" strike="noStrike" cap="none" normalizeH="0" baseline="30000" dirty="0" smtClean="0">
                          <a:ln>
                            <a:noFill/>
                          </a:ln>
                          <a:solidFill>
                            <a:schemeClr val="tx1"/>
                          </a:solidFill>
                          <a:effectLst/>
                          <a:latin typeface="Comic Sans MS"/>
                          <a:ea typeface="Arial" charset="0"/>
                          <a:cs typeface="Comic Sans MS"/>
                        </a:rPr>
                        <a:t>-1</a:t>
                      </a:r>
                      <a:endParaRPr lang="en-US" sz="2000" b="1" dirty="0">
                        <a:latin typeface="Comic Sans MS"/>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Comic Sans MS"/>
                          <a:ea typeface="Arial" charset="0"/>
                          <a:cs typeface="Comic Sans MS"/>
                        </a:rPr>
                        <a:t>57</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5288">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80FF00"/>
                          </a:solidFill>
                          <a:effectLst/>
                          <a:latin typeface="Comic Sans MS"/>
                          <a:ea typeface="Arial" charset="0"/>
                          <a:cs typeface="Comic Sans MS"/>
                        </a:rPr>
                        <a:t>2006 (Run 6)</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80FF00"/>
                          </a:solidFill>
                          <a:effectLst/>
                          <a:latin typeface="Comic Sans MS"/>
                          <a:ea typeface="Arial" charset="0"/>
                          <a:cs typeface="Comic Sans MS"/>
                        </a:rPr>
                        <a:t>62.4</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80FF00"/>
                          </a:solidFill>
                          <a:effectLst/>
                          <a:latin typeface="Comic Sans MS"/>
                          <a:ea typeface="Arial" charset="0"/>
                          <a:cs typeface="Comic Sans MS"/>
                        </a:rPr>
                        <a:t>0.08 </a:t>
                      </a:r>
                      <a:r>
                        <a:rPr kumimoji="0" lang="en-US" sz="2000" b="1" i="0" u="none" strike="noStrike" cap="none" normalizeH="0" baseline="0" dirty="0">
                          <a:ln>
                            <a:noFill/>
                          </a:ln>
                          <a:solidFill>
                            <a:srgbClr val="80FF00"/>
                          </a:solidFill>
                          <a:effectLst/>
                          <a:latin typeface="Comic Sans MS"/>
                          <a:ea typeface="Arial" charset="0"/>
                          <a:cs typeface="Comic Sans MS"/>
                        </a:rPr>
                        <a:t>pb</a:t>
                      </a:r>
                      <a:r>
                        <a:rPr kumimoji="0" lang="en-US" sz="2000" b="1" i="0" u="none" strike="noStrike" cap="none" normalizeH="0" baseline="30000" dirty="0">
                          <a:ln>
                            <a:noFill/>
                          </a:ln>
                          <a:solidFill>
                            <a:srgbClr val="80FF00"/>
                          </a:solidFill>
                          <a:effectLst/>
                          <a:latin typeface="Comic Sans MS"/>
                          <a:ea typeface="Arial" charset="0"/>
                          <a:cs typeface="Comic Sans MS"/>
                        </a:rPr>
                        <a:t>-</a:t>
                      </a:r>
                      <a:r>
                        <a:rPr kumimoji="0" lang="en-US" sz="2000" b="1" i="0" u="none" strike="noStrike" cap="none" normalizeH="0" baseline="30000" dirty="0" smtClean="0">
                          <a:ln>
                            <a:noFill/>
                          </a:ln>
                          <a:solidFill>
                            <a:srgbClr val="80FF00"/>
                          </a:solidFill>
                          <a:effectLst/>
                          <a:latin typeface="Comic Sans MS"/>
                          <a:ea typeface="Arial" charset="0"/>
                          <a:cs typeface="Comic Sans MS"/>
                        </a:rPr>
                        <a:t>1</a:t>
                      </a:r>
                      <a:endParaRPr kumimoji="0" lang="en-US" sz="2000" b="1" i="0" u="none" strike="noStrike" cap="none" normalizeH="0" baseline="30000" dirty="0">
                        <a:ln>
                          <a:noFill/>
                        </a:ln>
                        <a:solidFill>
                          <a:srgbClr val="80FF00"/>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endParaRPr lang="en-US" sz="2000" b="1" dirty="0">
                        <a:latin typeface="Comic Sans MS"/>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80FF00"/>
                          </a:solidFill>
                          <a:effectLst/>
                          <a:latin typeface="Comic Sans MS"/>
                          <a:ea typeface="Arial" charset="0"/>
                          <a:cs typeface="Comic Sans MS"/>
                        </a:rPr>
                        <a:t>48</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1000">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CC66FF"/>
                          </a:solidFill>
                          <a:effectLst/>
                          <a:latin typeface="Comic Sans MS"/>
                          <a:ea typeface="Arial" charset="0"/>
                          <a:cs typeface="Comic Sans MS"/>
                        </a:rPr>
                        <a:t>2009 (Run9)</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CC66FF"/>
                          </a:solidFill>
                          <a:effectLst/>
                          <a:latin typeface="Comic Sans MS"/>
                          <a:ea typeface="Arial" charset="0"/>
                          <a:cs typeface="Comic Sans MS"/>
                        </a:rPr>
                        <a:t>500</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CC66FF"/>
                          </a:solidFill>
                          <a:effectLst/>
                          <a:latin typeface="Comic Sans MS"/>
                          <a:ea typeface="Arial" charset="0"/>
                          <a:cs typeface="Comic Sans MS"/>
                        </a:rPr>
                        <a:t>10 </a:t>
                      </a:r>
                      <a:r>
                        <a:rPr kumimoji="0" lang="en-US" sz="2000" b="1" i="0" u="none" strike="noStrike" cap="none" normalizeH="0" baseline="0" dirty="0">
                          <a:ln>
                            <a:noFill/>
                          </a:ln>
                          <a:solidFill>
                            <a:srgbClr val="CC66FF"/>
                          </a:solidFill>
                          <a:effectLst/>
                          <a:latin typeface="Comic Sans MS"/>
                          <a:ea typeface="Arial" charset="0"/>
                          <a:cs typeface="Comic Sans MS"/>
                        </a:rPr>
                        <a:t>pb</a:t>
                      </a:r>
                      <a:r>
                        <a:rPr kumimoji="0" lang="en-US" sz="2000" b="1" i="0" u="none" strike="noStrike" cap="none" normalizeH="0" baseline="30000" dirty="0">
                          <a:ln>
                            <a:noFill/>
                          </a:ln>
                          <a:solidFill>
                            <a:srgbClr val="CC66FF"/>
                          </a:solidFill>
                          <a:effectLst/>
                          <a:latin typeface="Comic Sans MS"/>
                          <a:ea typeface="Arial" charset="0"/>
                          <a:cs typeface="Comic Sans MS"/>
                        </a:rPr>
                        <a:t>-</a:t>
                      </a:r>
                      <a:r>
                        <a:rPr kumimoji="0" lang="en-US" sz="2000" b="1" i="0" u="none" strike="noStrike" cap="none" normalizeH="0" baseline="30000" dirty="0" smtClean="0">
                          <a:ln>
                            <a:noFill/>
                          </a:ln>
                          <a:solidFill>
                            <a:srgbClr val="CC66FF"/>
                          </a:solidFill>
                          <a:effectLst/>
                          <a:latin typeface="Comic Sans MS"/>
                          <a:ea typeface="Arial" charset="0"/>
                          <a:cs typeface="Comic Sans MS"/>
                        </a:rPr>
                        <a:t>1</a:t>
                      </a:r>
                      <a:endParaRPr kumimoji="0" lang="en-US" sz="2000" b="1" i="0" u="none" strike="noStrike" cap="none" normalizeH="0" baseline="30000" dirty="0">
                        <a:ln>
                          <a:noFill/>
                        </a:ln>
                        <a:solidFill>
                          <a:srgbClr val="CC66FF"/>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sz="2000" b="1" dirty="0" smtClean="0">
                          <a:solidFill>
                            <a:srgbClr val="CC66FF"/>
                          </a:solidFill>
                          <a:latin typeface="Comic Sans MS"/>
                          <a:cs typeface="Comic Sans MS"/>
                        </a:rPr>
                        <a:t>10 </a:t>
                      </a:r>
                      <a:r>
                        <a:rPr kumimoji="0" lang="en-US" sz="2000" b="1" i="0" u="none" strike="noStrike" cap="none" normalizeH="0" baseline="0" dirty="0" smtClean="0">
                          <a:ln>
                            <a:noFill/>
                          </a:ln>
                          <a:solidFill>
                            <a:srgbClr val="CC66FF"/>
                          </a:solidFill>
                          <a:effectLst/>
                          <a:latin typeface="Comic Sans MS"/>
                          <a:ea typeface="Arial" charset="0"/>
                          <a:cs typeface="Comic Sans MS"/>
                        </a:rPr>
                        <a:t>pb</a:t>
                      </a:r>
                      <a:r>
                        <a:rPr kumimoji="0" lang="en-US" sz="2000" b="1" i="0" u="none" strike="noStrike" cap="none" normalizeH="0" baseline="30000" dirty="0" smtClean="0">
                          <a:ln>
                            <a:noFill/>
                          </a:ln>
                          <a:solidFill>
                            <a:srgbClr val="CC66FF"/>
                          </a:solidFill>
                          <a:effectLst/>
                          <a:latin typeface="Comic Sans MS"/>
                          <a:ea typeface="Arial" charset="0"/>
                          <a:cs typeface="Comic Sans MS"/>
                        </a:rPr>
                        <a:t>-1</a:t>
                      </a:r>
                      <a:endParaRPr lang="en-US" sz="2000" b="1" dirty="0">
                        <a:solidFill>
                          <a:srgbClr val="CC66FF"/>
                        </a:solidFill>
                        <a:latin typeface="Comic Sans MS"/>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CC66FF"/>
                          </a:solidFill>
                          <a:effectLst/>
                          <a:latin typeface="Comic Sans MS"/>
                          <a:ea typeface="Arial" charset="0"/>
                          <a:cs typeface="Comic Sans MS"/>
                        </a:rPr>
                        <a:t>39</a:t>
                      </a:r>
                      <a:endParaRPr kumimoji="0" lang="en-US" sz="2000" b="1" i="0" u="none" strike="noStrike" cap="none" normalizeH="0" baseline="0" dirty="0">
                        <a:ln>
                          <a:noFill/>
                        </a:ln>
                        <a:solidFill>
                          <a:srgbClr val="CC66FF"/>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1000">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322F31"/>
                          </a:solidFill>
                          <a:effectLst/>
                          <a:latin typeface="Comic Sans MS"/>
                          <a:ea typeface="Arial" charset="0"/>
                          <a:cs typeface="Comic Sans MS"/>
                        </a:rPr>
                        <a:t>2009 (Run9</a:t>
                      </a:r>
                      <a:r>
                        <a:rPr kumimoji="0" lang="en-US" sz="2000" b="1" i="0" u="none" strike="noStrike" cap="none" normalizeH="0" baseline="0" dirty="0" smtClean="0">
                          <a:ln>
                            <a:noFill/>
                          </a:ln>
                          <a:solidFill>
                            <a:srgbClr val="322F31"/>
                          </a:solidFill>
                          <a:effectLst/>
                          <a:latin typeface="Comic Sans MS"/>
                          <a:ea typeface="Arial" charset="0"/>
                          <a:cs typeface="Comic Sans MS"/>
                        </a:rPr>
                        <a:t>)</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322F31"/>
                          </a:solidFill>
                          <a:effectLst/>
                          <a:latin typeface="Comic Sans MS"/>
                          <a:ea typeface="Arial" charset="0"/>
                          <a:cs typeface="Comic Sans MS"/>
                        </a:rPr>
                        <a:t>200</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322F31"/>
                          </a:solidFill>
                          <a:effectLst/>
                          <a:latin typeface="Comic Sans MS"/>
                          <a:ea typeface="Arial" charset="0"/>
                          <a:cs typeface="Comic Sans MS"/>
                        </a:rPr>
                        <a:t>14 </a:t>
                      </a:r>
                      <a:r>
                        <a:rPr kumimoji="0" lang="en-US" sz="2000" b="1" i="0" u="none" strike="noStrike" cap="none" normalizeH="0" baseline="0" dirty="0">
                          <a:ln>
                            <a:noFill/>
                          </a:ln>
                          <a:solidFill>
                            <a:srgbClr val="322F31"/>
                          </a:solidFill>
                          <a:effectLst/>
                          <a:latin typeface="Comic Sans MS"/>
                          <a:ea typeface="Arial" charset="0"/>
                          <a:cs typeface="Comic Sans MS"/>
                        </a:rPr>
                        <a:t>pb</a:t>
                      </a:r>
                      <a:r>
                        <a:rPr kumimoji="0" lang="en-US" sz="2000" b="1" i="0" u="none" strike="noStrike" cap="none" normalizeH="0" baseline="30000" dirty="0">
                          <a:ln>
                            <a:noFill/>
                          </a:ln>
                          <a:solidFill>
                            <a:srgbClr val="322F31"/>
                          </a:solidFill>
                          <a:effectLst/>
                          <a:latin typeface="Comic Sans MS"/>
                          <a:ea typeface="Arial" charset="0"/>
                          <a:cs typeface="Comic Sans MS"/>
                        </a:rPr>
                        <a:t>-</a:t>
                      </a:r>
                      <a:r>
                        <a:rPr kumimoji="0" lang="en-US" sz="2000" b="1" i="0" u="none" strike="noStrike" cap="none" normalizeH="0" baseline="30000" dirty="0" smtClean="0">
                          <a:ln>
                            <a:noFill/>
                          </a:ln>
                          <a:solidFill>
                            <a:srgbClr val="322F31"/>
                          </a:solidFill>
                          <a:effectLst/>
                          <a:latin typeface="Comic Sans MS"/>
                          <a:ea typeface="Arial" charset="0"/>
                          <a:cs typeface="Comic Sans MS"/>
                        </a:rPr>
                        <a:t>1</a:t>
                      </a:r>
                      <a:endParaRPr kumimoji="0" lang="en-US" sz="2000" b="1" i="0" u="none" strike="noStrike" cap="none" normalizeH="0" baseline="30000" dirty="0">
                        <a:ln>
                          <a:noFill/>
                        </a:ln>
                        <a:solidFill>
                          <a:srgbClr val="322F31"/>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sz="2000" b="1" dirty="0" smtClean="0">
                          <a:solidFill>
                            <a:srgbClr val="322F31"/>
                          </a:solidFill>
                          <a:latin typeface="Comic Sans MS"/>
                          <a:cs typeface="Comic Sans MS"/>
                        </a:rPr>
                        <a:t>25 </a:t>
                      </a:r>
                      <a:r>
                        <a:rPr kumimoji="0" lang="en-US" sz="2000" b="1" i="0" u="none" strike="noStrike" cap="none" normalizeH="0" baseline="0" dirty="0" smtClean="0">
                          <a:ln>
                            <a:noFill/>
                          </a:ln>
                          <a:solidFill>
                            <a:srgbClr val="322F31"/>
                          </a:solidFill>
                          <a:effectLst/>
                          <a:latin typeface="Comic Sans MS"/>
                          <a:ea typeface="Arial" charset="0"/>
                          <a:cs typeface="Comic Sans MS"/>
                        </a:rPr>
                        <a:t>pb</a:t>
                      </a:r>
                      <a:r>
                        <a:rPr kumimoji="0" lang="en-US" sz="2000" b="1" i="0" u="none" strike="noStrike" cap="none" normalizeH="0" baseline="30000" dirty="0" smtClean="0">
                          <a:ln>
                            <a:noFill/>
                          </a:ln>
                          <a:solidFill>
                            <a:srgbClr val="322F31"/>
                          </a:solidFill>
                          <a:effectLst/>
                          <a:latin typeface="Comic Sans MS"/>
                          <a:ea typeface="Arial" charset="0"/>
                          <a:cs typeface="Comic Sans MS"/>
                        </a:rPr>
                        <a:t>-1</a:t>
                      </a:r>
                      <a:endParaRPr lang="en-US" sz="2000" b="1" dirty="0">
                        <a:solidFill>
                          <a:srgbClr val="322F31"/>
                        </a:solidFill>
                        <a:latin typeface="Comic Sans MS"/>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322F31"/>
                          </a:solidFill>
                          <a:effectLst/>
                          <a:latin typeface="Comic Sans MS"/>
                          <a:ea typeface="Arial" charset="0"/>
                          <a:cs typeface="Comic Sans MS"/>
                        </a:rPr>
                        <a:t>55</a:t>
                      </a:r>
                      <a:endParaRPr kumimoji="0" lang="en-US" sz="2000" b="1" i="0" u="none" strike="noStrike" cap="none" normalizeH="0" baseline="0" dirty="0">
                        <a:ln>
                          <a:noFill/>
                        </a:ln>
                        <a:solidFill>
                          <a:srgbClr val="322F31"/>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1000">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CC66FF"/>
                          </a:solidFill>
                          <a:effectLst/>
                          <a:latin typeface="Comic Sans MS"/>
                          <a:ea typeface="Arial" charset="0"/>
                          <a:cs typeface="Comic Sans MS"/>
                        </a:rPr>
                        <a:t>2011 (Run11)</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CC66FF"/>
                          </a:solidFill>
                          <a:effectLst/>
                          <a:latin typeface="Comic Sans MS"/>
                          <a:ea typeface="Arial" charset="0"/>
                          <a:cs typeface="Comic Sans MS"/>
                        </a:rPr>
                        <a:t>500</a:t>
                      </a:r>
                      <a:endParaRPr kumimoji="0" lang="en-US" sz="2000" b="1" i="0" u="none" strike="noStrike" cap="none" normalizeH="0" baseline="0" dirty="0">
                        <a:ln>
                          <a:noFill/>
                        </a:ln>
                        <a:solidFill>
                          <a:srgbClr val="CC66FF"/>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CC66FF"/>
                          </a:solidFill>
                          <a:effectLst/>
                          <a:latin typeface="Comic Sans MS"/>
                          <a:ea typeface="Arial" charset="0"/>
                          <a:cs typeface="Comic Sans MS"/>
                        </a:rPr>
                        <a:t>27.5 / 9.5pb</a:t>
                      </a:r>
                      <a:r>
                        <a:rPr kumimoji="0" lang="en-US" sz="2000" b="1" i="0" u="none" strike="noStrike" cap="none" normalizeH="0" baseline="30000" dirty="0" smtClean="0">
                          <a:ln>
                            <a:noFill/>
                          </a:ln>
                          <a:solidFill>
                            <a:srgbClr val="CC66FF"/>
                          </a:solidFill>
                          <a:effectLst/>
                          <a:latin typeface="Comic Sans MS"/>
                          <a:ea typeface="Arial" charset="0"/>
                          <a:cs typeface="Comic Sans MS"/>
                        </a:rPr>
                        <a:t>-1</a:t>
                      </a:r>
                      <a:endParaRPr kumimoji="0" lang="en-US" sz="2000" b="1" i="0" u="none" strike="noStrike" cap="none" normalizeH="0" baseline="30000" dirty="0">
                        <a:ln>
                          <a:noFill/>
                        </a:ln>
                        <a:solidFill>
                          <a:srgbClr val="CC66FF"/>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kumimoji="0" lang="en-US" sz="2000" b="1" i="0" u="none" strike="noStrike" cap="none" normalizeH="0" baseline="0" dirty="0" smtClean="0">
                          <a:ln>
                            <a:noFill/>
                          </a:ln>
                          <a:solidFill>
                            <a:srgbClr val="CC66FF"/>
                          </a:solidFill>
                          <a:effectLst/>
                          <a:latin typeface="Comic Sans MS"/>
                          <a:ea typeface="Arial" charset="0"/>
                          <a:cs typeface="Comic Sans MS"/>
                        </a:rPr>
                        <a:t> 12 pb</a:t>
                      </a:r>
                      <a:r>
                        <a:rPr kumimoji="0" lang="en-US" sz="2000" b="1" i="0" u="none" strike="noStrike" cap="none" normalizeH="0" baseline="30000" dirty="0" smtClean="0">
                          <a:ln>
                            <a:noFill/>
                          </a:ln>
                          <a:solidFill>
                            <a:srgbClr val="CC66FF"/>
                          </a:solidFill>
                          <a:effectLst/>
                          <a:latin typeface="Comic Sans MS"/>
                          <a:ea typeface="Arial" charset="0"/>
                          <a:cs typeface="Comic Sans MS"/>
                        </a:rPr>
                        <a:t>-1</a:t>
                      </a:r>
                      <a:endParaRPr lang="en-US" sz="2000" b="1" dirty="0">
                        <a:solidFill>
                          <a:srgbClr val="CC66FF"/>
                        </a:solidFill>
                        <a:latin typeface="Comic Sans MS"/>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CC66FF"/>
                          </a:solidFill>
                          <a:effectLst/>
                          <a:latin typeface="Comic Sans MS"/>
                          <a:ea typeface="Arial" charset="0"/>
                          <a:cs typeface="Comic Sans MS"/>
                        </a:rPr>
                        <a:t>48</a:t>
                      </a:r>
                      <a:endParaRPr kumimoji="0" lang="en-US" sz="2000" b="1" i="0" u="none" strike="noStrike" cap="none" normalizeH="0" baseline="0" dirty="0">
                        <a:ln>
                          <a:noFill/>
                        </a:ln>
                        <a:solidFill>
                          <a:srgbClr val="CC66FF"/>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1000">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CC66FF"/>
                          </a:solidFill>
                          <a:effectLst/>
                          <a:latin typeface="Comic Sans MS"/>
                          <a:ea typeface="Arial" charset="0"/>
                          <a:cs typeface="Comic Sans MS"/>
                        </a:rPr>
                        <a:t>2012 (Run12)</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CC66FF"/>
                          </a:solidFill>
                          <a:effectLst/>
                          <a:latin typeface="Comic Sans MS"/>
                          <a:ea typeface="Arial" charset="0"/>
                          <a:cs typeface="Comic Sans MS"/>
                        </a:rPr>
                        <a:t>500</a:t>
                      </a:r>
                      <a:endParaRPr kumimoji="0" lang="en-US" sz="2000" b="1" i="0" u="none" strike="noStrike" cap="none" normalizeH="0" baseline="0" dirty="0">
                        <a:ln>
                          <a:noFill/>
                        </a:ln>
                        <a:solidFill>
                          <a:srgbClr val="CC66FF"/>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CC66FF"/>
                          </a:solidFill>
                          <a:effectLst/>
                          <a:latin typeface="Comic Sans MS"/>
                          <a:ea typeface="Arial" charset="0"/>
                          <a:cs typeface="Comic Sans MS"/>
                        </a:rPr>
                        <a:t>30 / 15 pb</a:t>
                      </a:r>
                      <a:r>
                        <a:rPr kumimoji="0" lang="en-US" sz="2000" b="1" i="0" u="none" strike="noStrike" cap="none" normalizeH="0" baseline="30000" dirty="0" smtClean="0">
                          <a:ln>
                            <a:noFill/>
                          </a:ln>
                          <a:solidFill>
                            <a:srgbClr val="CC66FF"/>
                          </a:solidFill>
                          <a:effectLst/>
                          <a:latin typeface="Comic Sans MS"/>
                          <a:ea typeface="Arial" charset="0"/>
                          <a:cs typeface="Comic Sans MS"/>
                        </a:rPr>
                        <a:t>-1</a:t>
                      </a:r>
                      <a:endParaRPr kumimoji="0" lang="en-US" sz="2000" b="1" i="0" u="none" strike="noStrike" cap="none" normalizeH="0" baseline="30000" dirty="0">
                        <a:ln>
                          <a:noFill/>
                        </a:ln>
                        <a:solidFill>
                          <a:srgbClr val="CC66FF"/>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sz="2000" b="1" dirty="0" smtClean="0">
                          <a:solidFill>
                            <a:srgbClr val="CC66FF"/>
                          </a:solidFill>
                          <a:latin typeface="Comic Sans MS"/>
                          <a:cs typeface="Comic Sans MS"/>
                        </a:rPr>
                        <a:t>82 pb</a:t>
                      </a:r>
                      <a:r>
                        <a:rPr lang="en-US" sz="2000" b="1" baseline="30000" dirty="0" smtClean="0">
                          <a:solidFill>
                            <a:srgbClr val="CC66FF"/>
                          </a:solidFill>
                          <a:latin typeface="Comic Sans MS"/>
                          <a:cs typeface="Comic Sans MS"/>
                        </a:rPr>
                        <a:t>-1</a:t>
                      </a:r>
                      <a:endParaRPr lang="en-US" sz="2000" b="1" baseline="30000" dirty="0">
                        <a:solidFill>
                          <a:srgbClr val="CC66FF"/>
                        </a:solidFill>
                        <a:latin typeface="Comic Sans MS"/>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CC66FF"/>
                          </a:solidFill>
                          <a:effectLst/>
                          <a:latin typeface="Comic Sans MS"/>
                          <a:ea typeface="Arial" charset="0"/>
                          <a:cs typeface="Comic Sans MS"/>
                        </a:rPr>
                        <a:t>50/54</a:t>
                      </a:r>
                      <a:endParaRPr kumimoji="0" lang="en-US" sz="2000" b="1" i="0" u="none" strike="noStrike" cap="none" normalizeH="0" baseline="0" dirty="0">
                        <a:ln>
                          <a:noFill/>
                        </a:ln>
                        <a:solidFill>
                          <a:srgbClr val="CC66FF"/>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smtClean="0"/>
              <a:t>RHIC PAC, June  2014</a:t>
            </a:r>
            <a:endParaRPr lang="en-US"/>
          </a:p>
        </p:txBody>
      </p:sp>
    </p:spTree>
    <p:extLst>
      <p:ext uri="{BB962C8B-B14F-4D97-AF65-F5344CB8AC3E}">
        <p14:creationId xmlns:p14="http://schemas.microsoft.com/office/powerpoint/2010/main" val="1934702875"/>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632"/>
            <a:ext cx="9118600" cy="609264"/>
          </a:xfrm>
        </p:spPr>
        <p:txBody>
          <a:bodyPr/>
          <a:lstStyle/>
          <a:p>
            <a:r>
              <a:rPr lang="en-US" sz="2400" dirty="0" smtClean="0"/>
              <a:t>Collected Luminosity with transverse Polarization</a:t>
            </a:r>
            <a:endParaRPr lang="en-US" sz="2400" dirty="0"/>
          </a:p>
        </p:txBody>
      </p:sp>
      <p:sp>
        <p:nvSpPr>
          <p:cNvPr id="6" name="Slide Number Placeholder 5"/>
          <p:cNvSpPr>
            <a:spLocks noGrp="1"/>
          </p:cNvSpPr>
          <p:nvPr>
            <p:ph type="sldNum" sz="quarter" idx="12"/>
          </p:nvPr>
        </p:nvSpPr>
        <p:spPr/>
        <p:txBody>
          <a:bodyPr/>
          <a:lstStyle/>
          <a:p>
            <a:fld id="{74E37A68-6CDC-BF4C-A518-F2B8A7ADE480}" type="slidenum">
              <a:rPr lang="en-US" smtClean="0"/>
              <a:pPr/>
              <a:t>62</a:t>
            </a:fld>
            <a:endParaRPr lang="en-US"/>
          </a:p>
        </p:txBody>
      </p:sp>
      <p:graphicFrame>
        <p:nvGraphicFramePr>
          <p:cNvPr id="7" name="Group 303"/>
          <p:cNvGraphicFramePr>
            <a:graphicFrameLocks noGrp="1"/>
          </p:cNvGraphicFramePr>
          <p:nvPr>
            <p:extLst>
              <p:ext uri="{D42A27DB-BD31-4B8C-83A1-F6EECF244321}">
                <p14:modId xmlns:p14="http://schemas.microsoft.com/office/powerpoint/2010/main" val="1577353706"/>
              </p:ext>
            </p:extLst>
          </p:nvPr>
        </p:nvGraphicFramePr>
        <p:xfrm>
          <a:off x="397937" y="1049873"/>
          <a:ext cx="8610600" cy="3870960"/>
        </p:xfrm>
        <a:graphic>
          <a:graphicData uri="http://schemas.openxmlformats.org/drawingml/2006/table">
            <a:tbl>
              <a:tblPr/>
              <a:tblGrid>
                <a:gridCol w="1938867"/>
                <a:gridCol w="1490133"/>
                <a:gridCol w="1981200"/>
                <a:gridCol w="1676400"/>
                <a:gridCol w="1524000"/>
              </a:tblGrid>
              <a:tr h="393700">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FF"/>
                          </a:solidFill>
                          <a:effectLst/>
                          <a:latin typeface="Comic Sans MS"/>
                          <a:ea typeface="Arial" charset="0"/>
                          <a:cs typeface="Comic Sans MS"/>
                        </a:rPr>
                        <a:t>Year</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err="1">
                          <a:ln>
                            <a:noFill/>
                          </a:ln>
                          <a:solidFill>
                            <a:srgbClr val="0000FF"/>
                          </a:solidFill>
                          <a:effectLst/>
                          <a:latin typeface="Symbol" charset="2"/>
                          <a:ea typeface="Arial" charset="0"/>
                          <a:cs typeface="Symbol" charset="2"/>
                        </a:rPr>
                        <a:t>Ö</a:t>
                      </a:r>
                      <a:r>
                        <a:rPr kumimoji="0" lang="en-US" sz="2000" b="1" i="0" u="none" strike="noStrike" cap="none" normalizeH="0" baseline="0" dirty="0" err="1">
                          <a:ln>
                            <a:noFill/>
                          </a:ln>
                          <a:solidFill>
                            <a:srgbClr val="0000FF"/>
                          </a:solidFill>
                          <a:effectLst/>
                          <a:latin typeface="Comic Sans MS"/>
                          <a:ea typeface="Arial" charset="0"/>
                          <a:cs typeface="Comic Sans MS"/>
                        </a:rPr>
                        <a:t>s</a:t>
                      </a:r>
                      <a:r>
                        <a:rPr kumimoji="0" lang="en-US" sz="2000" b="1" i="0" u="none" strike="noStrike" cap="none" normalizeH="0" baseline="0" dirty="0">
                          <a:ln>
                            <a:noFill/>
                          </a:ln>
                          <a:solidFill>
                            <a:srgbClr val="0000FF"/>
                          </a:solidFill>
                          <a:effectLst/>
                          <a:latin typeface="Comic Sans MS"/>
                          <a:ea typeface="Arial" charset="0"/>
                          <a:cs typeface="Comic Sans MS"/>
                        </a:rPr>
                        <a:t> [</a:t>
                      </a:r>
                      <a:r>
                        <a:rPr kumimoji="0" lang="en-US" sz="2000" b="1" i="0" u="none" strike="noStrike" cap="none" normalizeH="0" baseline="0" dirty="0" err="1">
                          <a:ln>
                            <a:noFill/>
                          </a:ln>
                          <a:solidFill>
                            <a:srgbClr val="0000FF"/>
                          </a:solidFill>
                          <a:effectLst/>
                          <a:latin typeface="Comic Sans MS"/>
                          <a:ea typeface="Arial" charset="0"/>
                          <a:cs typeface="Comic Sans MS"/>
                        </a:rPr>
                        <a:t>GeV</a:t>
                      </a:r>
                      <a:r>
                        <a:rPr kumimoji="0" lang="en-US" sz="2000" b="1" i="0" u="none" strike="noStrike" cap="none" normalizeH="0" baseline="0" dirty="0">
                          <a:ln>
                            <a:noFill/>
                          </a:ln>
                          <a:solidFill>
                            <a:srgbClr val="0000FF"/>
                          </a:solidFill>
                          <a:effectLst/>
                          <a:latin typeface="Comic Sans MS"/>
                          <a:ea typeface="Arial" charset="0"/>
                          <a:cs typeface="Comic Sans MS"/>
                        </a:rPr>
                        <a:t>]</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FF"/>
                          </a:solidFill>
                          <a:effectLst/>
                          <a:latin typeface="Comic Sans MS"/>
                          <a:ea typeface="Arial" charset="0"/>
                          <a:cs typeface="Comic Sans MS"/>
                        </a:rPr>
                        <a:t>Recorded</a:t>
                      </a:r>
                      <a:r>
                        <a:rPr kumimoji="0" lang="en-US" sz="2000" b="1" i="0" u="none" strike="noStrike" cap="none" normalizeH="0" baseline="0" dirty="0" smtClean="0">
                          <a:ln>
                            <a:noFill/>
                          </a:ln>
                          <a:solidFill>
                            <a:srgbClr val="0000FF"/>
                          </a:solidFill>
                          <a:effectLst/>
                          <a:latin typeface="Comic Sans MS"/>
                          <a:ea typeface="Arial" charset="0"/>
                          <a:cs typeface="Comic Sans MS"/>
                        </a:rPr>
                        <a:t> </a:t>
                      </a:r>
                    </a:p>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FF"/>
                          </a:solidFill>
                          <a:effectLst/>
                          <a:latin typeface="Comic Sans MS"/>
                          <a:ea typeface="Arial" charset="0"/>
                          <a:cs typeface="Comic Sans MS"/>
                        </a:rPr>
                        <a:t>PHENIX</a:t>
                      </a:r>
                      <a:endParaRPr kumimoji="0" lang="en-US" sz="2000" b="1" i="0" u="none" strike="noStrike" cap="none" normalizeH="0" baseline="0" dirty="0">
                        <a:ln>
                          <a:noFill/>
                        </a:ln>
                        <a:solidFill>
                          <a:srgbClr val="0000FF"/>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FF"/>
                          </a:solidFill>
                          <a:effectLst/>
                          <a:latin typeface="Comic Sans MS"/>
                          <a:ea typeface="Arial" charset="0"/>
                          <a:cs typeface="Comic Sans MS"/>
                        </a:rPr>
                        <a:t>Recorded</a:t>
                      </a:r>
                    </a:p>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FF"/>
                          </a:solidFill>
                          <a:effectLst/>
                          <a:latin typeface="Comic Sans MS"/>
                          <a:ea typeface="Arial" charset="0"/>
                          <a:cs typeface="Comic Sans MS"/>
                        </a:rPr>
                        <a:t>STAR</a:t>
                      </a:r>
                      <a:endParaRPr kumimoji="0" lang="en-US" sz="2000" b="1" i="0" u="none" strike="noStrike" cap="none" normalizeH="0" baseline="0" dirty="0">
                        <a:ln>
                          <a:noFill/>
                        </a:ln>
                        <a:solidFill>
                          <a:srgbClr val="0000FF"/>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rgbClr val="0000FF"/>
                          </a:solidFill>
                          <a:effectLst/>
                          <a:latin typeface="Comic Sans MS"/>
                          <a:ea typeface="Arial" charset="0"/>
                          <a:cs typeface="Comic Sans MS"/>
                        </a:rPr>
                        <a:t>Pol</a:t>
                      </a:r>
                      <a:r>
                        <a:rPr kumimoji="0" lang="en-US" sz="2000" b="1" i="0" u="none" strike="noStrike" cap="none" normalizeH="0" baseline="0" dirty="0" smtClean="0">
                          <a:ln>
                            <a:noFill/>
                          </a:ln>
                          <a:solidFill>
                            <a:srgbClr val="0000FF"/>
                          </a:solidFill>
                          <a:effectLst/>
                          <a:latin typeface="Comic Sans MS"/>
                          <a:ea typeface="Arial" charset="0"/>
                          <a:cs typeface="Comic Sans MS"/>
                        </a:rPr>
                        <a:t> [%]</a:t>
                      </a:r>
                      <a:endParaRPr kumimoji="0" lang="en-US" sz="2000" b="1" i="0" u="none" strike="noStrike" cap="none" normalizeH="0" baseline="0" dirty="0">
                        <a:ln>
                          <a:noFill/>
                        </a:ln>
                        <a:solidFill>
                          <a:srgbClr val="0000FF"/>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3700">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Comic Sans MS"/>
                          <a:ea typeface="Arial" charset="0"/>
                          <a:cs typeface="Comic Sans MS"/>
                        </a:rPr>
                        <a:t>2001 (Run 2)</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Comic Sans MS"/>
                          <a:ea typeface="Arial" charset="0"/>
                          <a:cs typeface="Comic Sans MS"/>
                        </a:rPr>
                        <a:t>200</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omic Sans MS"/>
                          <a:ea typeface="Arial" charset="0"/>
                          <a:cs typeface="Comic Sans MS"/>
                        </a:rPr>
                        <a:t>0.15 </a:t>
                      </a:r>
                      <a:r>
                        <a:rPr kumimoji="0" lang="en-US" sz="2000" b="1" i="0" u="none" strike="noStrike" cap="none" normalizeH="0" baseline="0" dirty="0">
                          <a:ln>
                            <a:noFill/>
                          </a:ln>
                          <a:solidFill>
                            <a:schemeClr val="tx1"/>
                          </a:solidFill>
                          <a:effectLst/>
                          <a:latin typeface="Comic Sans MS"/>
                          <a:ea typeface="Arial" charset="0"/>
                          <a:cs typeface="Comic Sans MS"/>
                        </a:rPr>
                        <a:t>pb</a:t>
                      </a:r>
                      <a:r>
                        <a:rPr kumimoji="0" lang="en-US" sz="2000" b="1" i="0" u="none" strike="noStrike" cap="none" normalizeH="0" baseline="30000" dirty="0">
                          <a:ln>
                            <a:noFill/>
                          </a:ln>
                          <a:solidFill>
                            <a:schemeClr val="tx1"/>
                          </a:solidFill>
                          <a:effectLst/>
                          <a:latin typeface="Comic Sans MS"/>
                          <a:ea typeface="Arial" charset="0"/>
                          <a:cs typeface="Comic Sans MS"/>
                        </a:rPr>
                        <a:t>-1</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latin typeface="Comic Sans MS"/>
                          <a:cs typeface="Comic Sans MS"/>
                        </a:rPr>
                        <a:t>0.15 pb</a:t>
                      </a:r>
                      <a:r>
                        <a:rPr lang="en-US" b="1" baseline="30000" dirty="0" smtClean="0">
                          <a:latin typeface="Comic Sans MS"/>
                          <a:cs typeface="Comic Sans MS"/>
                        </a:rPr>
                        <a:t>-1</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Comic Sans MS"/>
                          <a:ea typeface="Arial" charset="0"/>
                          <a:cs typeface="Comic Sans MS"/>
                        </a:rPr>
                        <a:t>15</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3700">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omic Sans MS"/>
                          <a:ea typeface="Arial" charset="0"/>
                          <a:cs typeface="Comic Sans MS"/>
                        </a:rPr>
                        <a:t>2003 (Run 3)</a:t>
                      </a:r>
                      <a:endParaRPr kumimoji="0" lang="en-US" sz="2000" b="1" i="0" u="none" strike="noStrike" cap="none" normalizeH="0" baseline="0" dirty="0">
                        <a:ln>
                          <a:noFill/>
                        </a:ln>
                        <a:solidFill>
                          <a:schemeClr val="tx1"/>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omic Sans MS"/>
                          <a:ea typeface="Arial" charset="0"/>
                          <a:cs typeface="Comic Sans MS"/>
                        </a:rPr>
                        <a:t>200</a:t>
                      </a:r>
                      <a:endParaRPr kumimoji="0" lang="en-US" sz="2000" b="1" i="0" u="none" strike="noStrike" cap="none" normalizeH="0" baseline="0" dirty="0">
                        <a:ln>
                          <a:noFill/>
                        </a:ln>
                        <a:solidFill>
                          <a:schemeClr val="tx1"/>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omic Sans MS"/>
                          <a:ea typeface="Arial" charset="0"/>
                          <a:cs typeface="Comic Sans MS"/>
                        </a:rPr>
                        <a:t>/</a:t>
                      </a:r>
                      <a:endParaRPr kumimoji="0" lang="en-US" sz="2000" b="1" i="0" u="none" strike="noStrike" cap="none" normalizeH="0" baseline="0" dirty="0">
                        <a:ln>
                          <a:noFill/>
                        </a:ln>
                        <a:solidFill>
                          <a:schemeClr val="tx1"/>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latin typeface="Comic Sans MS"/>
                          <a:cs typeface="Comic Sans MS"/>
                        </a:rPr>
                        <a:t>0.25  pb</a:t>
                      </a:r>
                      <a:r>
                        <a:rPr lang="en-US" b="1" baseline="30000" dirty="0" smtClean="0">
                          <a:latin typeface="Comic Sans MS"/>
                          <a:cs typeface="Comic Sans MS"/>
                        </a:rPr>
                        <a:t>-1</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omic Sans MS"/>
                          <a:ea typeface="Arial" charset="0"/>
                          <a:cs typeface="Comic Sans MS"/>
                        </a:rPr>
                        <a:t>30</a:t>
                      </a:r>
                      <a:endParaRPr kumimoji="0" lang="en-US" sz="2000" b="1" i="0" u="none" strike="noStrike" cap="none" normalizeH="0" baseline="0" dirty="0">
                        <a:ln>
                          <a:noFill/>
                        </a:ln>
                        <a:solidFill>
                          <a:schemeClr val="tx1"/>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3700">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Comic Sans MS"/>
                          <a:ea typeface="Arial" charset="0"/>
                          <a:cs typeface="Comic Sans MS"/>
                        </a:rPr>
                        <a:t>2005 (Run 5)</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Comic Sans MS"/>
                          <a:ea typeface="Arial" charset="0"/>
                          <a:cs typeface="Comic Sans MS"/>
                        </a:rPr>
                        <a:t>200</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omic Sans MS"/>
                          <a:ea typeface="Arial" charset="0"/>
                          <a:cs typeface="Comic Sans MS"/>
                        </a:rPr>
                        <a:t>0.16 </a:t>
                      </a:r>
                      <a:r>
                        <a:rPr kumimoji="0" lang="en-US" sz="2000" b="1" i="0" u="none" strike="noStrike" cap="none" normalizeH="0" baseline="0" dirty="0">
                          <a:ln>
                            <a:noFill/>
                          </a:ln>
                          <a:solidFill>
                            <a:schemeClr val="tx1"/>
                          </a:solidFill>
                          <a:effectLst/>
                          <a:latin typeface="Comic Sans MS"/>
                          <a:ea typeface="Arial" charset="0"/>
                          <a:cs typeface="Comic Sans MS"/>
                        </a:rPr>
                        <a:t>pb</a:t>
                      </a:r>
                      <a:r>
                        <a:rPr kumimoji="0" lang="en-US" sz="2000" b="1" i="0" u="none" strike="noStrike" cap="none" normalizeH="0" baseline="30000" dirty="0">
                          <a:ln>
                            <a:noFill/>
                          </a:ln>
                          <a:solidFill>
                            <a:schemeClr val="tx1"/>
                          </a:solidFill>
                          <a:effectLst/>
                          <a:latin typeface="Comic Sans MS"/>
                          <a:ea typeface="Arial" charset="0"/>
                          <a:cs typeface="Comic Sans MS"/>
                        </a:rPr>
                        <a:t>-1</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latin typeface="Comic Sans MS"/>
                          <a:cs typeface="Comic Sans MS"/>
                        </a:rPr>
                        <a:t>0.1 pb</a:t>
                      </a:r>
                      <a:r>
                        <a:rPr lang="en-US" b="1" baseline="30000" dirty="0" smtClean="0">
                          <a:latin typeface="Comic Sans MS"/>
                          <a:cs typeface="Comic Sans MS"/>
                        </a:rPr>
                        <a:t>-1</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Comic Sans MS"/>
                          <a:ea typeface="Arial" charset="0"/>
                          <a:cs typeface="Comic Sans MS"/>
                        </a:rPr>
                        <a:t>47</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7188">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Comic Sans MS"/>
                          <a:ea typeface="Arial" charset="0"/>
                          <a:cs typeface="Comic Sans MS"/>
                        </a:rPr>
                        <a:t>2006 (Run 6)</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Comic Sans MS"/>
                          <a:ea typeface="Arial" charset="0"/>
                          <a:cs typeface="Comic Sans MS"/>
                        </a:rPr>
                        <a:t>200</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Comic Sans MS"/>
                          <a:ea typeface="Arial" charset="0"/>
                          <a:cs typeface="Comic Sans MS"/>
                        </a:rPr>
                        <a:t>2.7 pb</a:t>
                      </a:r>
                      <a:r>
                        <a:rPr kumimoji="0" lang="en-US" sz="2000" b="1" i="0" u="none" strike="noStrike" cap="none" normalizeH="0" baseline="30000">
                          <a:ln>
                            <a:noFill/>
                          </a:ln>
                          <a:solidFill>
                            <a:schemeClr val="tx1"/>
                          </a:solidFill>
                          <a:effectLst/>
                          <a:latin typeface="Comic Sans MS"/>
                          <a:ea typeface="Arial" charset="0"/>
                          <a:cs typeface="Comic Sans MS"/>
                        </a:rPr>
                        <a:t>-1</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latin typeface="Comic Sans MS"/>
                          <a:cs typeface="Comic Sans MS"/>
                        </a:rPr>
                        <a:t>8.5</a:t>
                      </a:r>
                      <a:r>
                        <a:rPr lang="en-US" b="1" baseline="0" dirty="0" smtClean="0">
                          <a:latin typeface="Comic Sans MS"/>
                          <a:cs typeface="Comic Sans MS"/>
                        </a:rPr>
                        <a:t> </a:t>
                      </a:r>
                      <a:r>
                        <a:rPr lang="en-US" b="1" dirty="0" smtClean="0">
                          <a:latin typeface="Comic Sans MS"/>
                          <a:cs typeface="Comic Sans MS"/>
                        </a:rPr>
                        <a:t>pb</a:t>
                      </a:r>
                      <a:r>
                        <a:rPr lang="en-US" b="1" baseline="30000" dirty="0" smtClean="0">
                          <a:latin typeface="Comic Sans MS"/>
                          <a:cs typeface="Comic Sans MS"/>
                        </a:rPr>
                        <a:t>-1</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Comic Sans MS"/>
                          <a:ea typeface="Arial" charset="0"/>
                          <a:cs typeface="Comic Sans MS"/>
                        </a:rPr>
                        <a:t>57</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3700">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80FF00"/>
                          </a:solidFill>
                          <a:effectLst/>
                          <a:latin typeface="Comic Sans MS"/>
                          <a:ea typeface="Arial" charset="0"/>
                          <a:cs typeface="Comic Sans MS"/>
                        </a:rPr>
                        <a:t>2006 (Run 6)</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80FF00"/>
                          </a:solidFill>
                          <a:effectLst/>
                          <a:latin typeface="Comic Sans MS"/>
                          <a:ea typeface="Arial" charset="0"/>
                          <a:cs typeface="Comic Sans MS"/>
                        </a:rPr>
                        <a:t>62.4</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80FF00"/>
                          </a:solidFill>
                          <a:effectLst/>
                          <a:latin typeface="Comic Sans MS"/>
                          <a:ea typeface="Arial" charset="0"/>
                          <a:cs typeface="Comic Sans MS"/>
                        </a:rPr>
                        <a:t>0.02 </a:t>
                      </a:r>
                      <a:r>
                        <a:rPr kumimoji="0" lang="en-US" sz="2000" b="1" i="0" u="none" strike="noStrike" cap="none" normalizeH="0" baseline="0" dirty="0">
                          <a:ln>
                            <a:noFill/>
                          </a:ln>
                          <a:solidFill>
                            <a:srgbClr val="80FF00"/>
                          </a:solidFill>
                          <a:effectLst/>
                          <a:latin typeface="Comic Sans MS"/>
                          <a:ea typeface="Arial" charset="0"/>
                          <a:cs typeface="Comic Sans MS"/>
                        </a:rPr>
                        <a:t>pb</a:t>
                      </a:r>
                      <a:r>
                        <a:rPr kumimoji="0" lang="en-US" sz="2000" b="1" i="0" u="none" strike="noStrike" cap="none" normalizeH="0" baseline="30000" dirty="0">
                          <a:ln>
                            <a:noFill/>
                          </a:ln>
                          <a:solidFill>
                            <a:srgbClr val="80FF00"/>
                          </a:solidFill>
                          <a:effectLst/>
                          <a:latin typeface="Comic Sans MS"/>
                          <a:ea typeface="Arial" charset="0"/>
                          <a:cs typeface="Comic Sans MS"/>
                        </a:rPr>
                        <a:t>-1</a:t>
                      </a:r>
                      <a:r>
                        <a:rPr kumimoji="0" lang="en-US" sz="2000" b="1" i="0" u="none" strike="noStrike" cap="none" normalizeH="0" baseline="30000" dirty="0" smtClean="0">
                          <a:ln>
                            <a:noFill/>
                          </a:ln>
                          <a:solidFill>
                            <a:srgbClr val="80FF00"/>
                          </a:solidFill>
                          <a:effectLst/>
                          <a:latin typeface="Comic Sans MS"/>
                          <a:ea typeface="Arial" charset="0"/>
                          <a:cs typeface="Comic Sans MS"/>
                        </a:rPr>
                        <a:t> </a:t>
                      </a:r>
                      <a:endParaRPr kumimoji="0" lang="en-US" sz="2000" b="1" i="0" u="none" strike="noStrike" cap="none" normalizeH="0" baseline="30000" dirty="0">
                        <a:ln>
                          <a:noFill/>
                        </a:ln>
                        <a:solidFill>
                          <a:srgbClr val="80FF00"/>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endParaRPr lang="en-US" b="1" dirty="0">
                        <a:latin typeface="Comic Sans MS"/>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80FF00"/>
                          </a:solidFill>
                          <a:effectLst/>
                          <a:latin typeface="Comic Sans MS"/>
                          <a:ea typeface="Arial" charset="0"/>
                          <a:cs typeface="Comic Sans MS"/>
                        </a:rPr>
                        <a:t>53</a:t>
                      </a:r>
                      <a:endParaRPr kumimoji="0" lang="en-US" sz="2000" b="1" i="0" u="none" strike="noStrike" cap="none" normalizeH="0" baseline="0" dirty="0">
                        <a:ln>
                          <a:noFill/>
                        </a:ln>
                        <a:solidFill>
                          <a:srgbClr val="80FF00"/>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7188">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Comic Sans MS"/>
                          <a:ea typeface="Arial" charset="0"/>
                          <a:cs typeface="Comic Sans MS"/>
                        </a:rPr>
                        <a:t>2008 (Run8)</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Comic Sans MS"/>
                          <a:ea typeface="Arial" charset="0"/>
                          <a:cs typeface="Comic Sans MS"/>
                        </a:rPr>
                        <a:t>200</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Comic Sans MS"/>
                          <a:ea typeface="Arial" charset="0"/>
                          <a:cs typeface="Comic Sans MS"/>
                        </a:rPr>
                        <a:t>5.2 pb</a:t>
                      </a:r>
                      <a:r>
                        <a:rPr kumimoji="0" lang="en-US" sz="2000" b="1" i="0" u="none" strike="noStrike" cap="none" normalizeH="0" baseline="30000" dirty="0">
                          <a:ln>
                            <a:noFill/>
                          </a:ln>
                          <a:solidFill>
                            <a:schemeClr val="tx1"/>
                          </a:solidFill>
                          <a:effectLst/>
                          <a:latin typeface="Comic Sans MS"/>
                          <a:ea typeface="Arial" charset="0"/>
                          <a:cs typeface="Comic Sans MS"/>
                        </a:rPr>
                        <a:t>-</a:t>
                      </a:r>
                      <a:r>
                        <a:rPr kumimoji="0" lang="en-US" sz="2000" b="1" i="0" u="none" strike="noStrike" cap="none" normalizeH="0" baseline="30000" dirty="0" smtClean="0">
                          <a:ln>
                            <a:noFill/>
                          </a:ln>
                          <a:solidFill>
                            <a:schemeClr val="tx1"/>
                          </a:solidFill>
                          <a:effectLst/>
                          <a:latin typeface="Comic Sans MS"/>
                          <a:ea typeface="Arial" charset="0"/>
                          <a:cs typeface="Comic Sans MS"/>
                        </a:rPr>
                        <a:t>1</a:t>
                      </a:r>
                      <a:endParaRPr kumimoji="0" lang="en-US" sz="2000" b="1" i="0" u="none" strike="noStrike" cap="none" normalizeH="0" baseline="30000" dirty="0">
                        <a:ln>
                          <a:noFill/>
                        </a:ln>
                        <a:solidFill>
                          <a:schemeClr val="tx1"/>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b="1" dirty="0" smtClean="0">
                          <a:solidFill>
                            <a:schemeClr val="tx1"/>
                          </a:solidFill>
                          <a:latin typeface="Comic Sans MS"/>
                          <a:cs typeface="Comic Sans MS"/>
                        </a:rPr>
                        <a:t>7.8 pb</a:t>
                      </a:r>
                      <a:r>
                        <a:rPr lang="en-US" b="1" baseline="30000" dirty="0" smtClean="0">
                          <a:solidFill>
                            <a:schemeClr val="tx1"/>
                          </a:solidFill>
                          <a:latin typeface="Comic Sans MS"/>
                          <a:cs typeface="Comic Sans MS"/>
                        </a:rPr>
                        <a:t>-1</a:t>
                      </a:r>
                      <a:endParaRPr lang="en-US" b="1" baseline="30000" dirty="0">
                        <a:solidFill>
                          <a:schemeClr val="tx1"/>
                        </a:solidFill>
                        <a:latin typeface="Comic Sans MS"/>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Comic Sans MS"/>
                          <a:ea typeface="Arial" charset="0"/>
                          <a:cs typeface="Comic Sans MS"/>
                        </a:rPr>
                        <a:t>45</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7188">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CC66FF"/>
                          </a:solidFill>
                          <a:effectLst/>
                          <a:latin typeface="Comic Sans MS"/>
                          <a:ea typeface="Arial" charset="0"/>
                          <a:cs typeface="Comic Sans MS"/>
                        </a:rPr>
                        <a:t>2011 (Run11)</a:t>
                      </a:r>
                      <a:endParaRPr kumimoji="0" lang="en-US" sz="2000" b="1" i="0" u="none" strike="noStrike" cap="none" normalizeH="0" baseline="0" dirty="0">
                        <a:ln>
                          <a:noFill/>
                        </a:ln>
                        <a:solidFill>
                          <a:srgbClr val="CC66FF"/>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CC66FF"/>
                          </a:solidFill>
                          <a:effectLst/>
                          <a:latin typeface="Comic Sans MS"/>
                          <a:ea typeface="Arial" charset="0"/>
                          <a:cs typeface="Comic Sans MS"/>
                        </a:rPr>
                        <a:t>500</a:t>
                      </a:r>
                      <a:endParaRPr kumimoji="0" lang="en-US" sz="2000" b="1" i="0" u="none" strike="noStrike" cap="none" normalizeH="0" baseline="0" dirty="0">
                        <a:ln>
                          <a:noFill/>
                        </a:ln>
                        <a:solidFill>
                          <a:srgbClr val="CC66FF"/>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CC66FF"/>
                          </a:solidFill>
                          <a:effectLst/>
                          <a:latin typeface="Comic Sans MS"/>
                          <a:ea typeface="Arial" charset="0"/>
                          <a:cs typeface="Comic Sans MS"/>
                        </a:rPr>
                        <a:t>/</a:t>
                      </a:r>
                      <a:endParaRPr kumimoji="0" lang="en-US" sz="2000" b="1" i="0" u="none" strike="noStrike" cap="none" normalizeH="0" baseline="0" dirty="0">
                        <a:ln>
                          <a:noFill/>
                        </a:ln>
                        <a:solidFill>
                          <a:srgbClr val="CC66FF"/>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sz="2000" b="1" dirty="0" smtClean="0">
                          <a:solidFill>
                            <a:srgbClr val="CC66FF"/>
                          </a:solidFill>
                          <a:latin typeface="Comic Sans MS"/>
                          <a:cs typeface="Comic Sans MS"/>
                        </a:rPr>
                        <a:t>25 pb</a:t>
                      </a:r>
                      <a:r>
                        <a:rPr lang="en-US" sz="2000" b="1" baseline="30000" dirty="0" smtClean="0">
                          <a:solidFill>
                            <a:srgbClr val="CC66FF"/>
                          </a:solidFill>
                          <a:latin typeface="Comic Sans MS"/>
                          <a:cs typeface="Comic Sans MS"/>
                        </a:rPr>
                        <a:t>-1</a:t>
                      </a:r>
                      <a:endParaRPr lang="en-US" sz="2000" b="1" baseline="30000" dirty="0">
                        <a:solidFill>
                          <a:srgbClr val="CC66FF"/>
                        </a:solidFill>
                        <a:latin typeface="Comic Sans MS"/>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CC66FF"/>
                          </a:solidFill>
                          <a:effectLst/>
                          <a:latin typeface="Comic Sans MS"/>
                          <a:ea typeface="Arial" charset="0"/>
                          <a:cs typeface="Comic Sans MS"/>
                        </a:rPr>
                        <a:t>48</a:t>
                      </a:r>
                      <a:endParaRPr kumimoji="0" lang="en-US" sz="2000" b="1" i="0" u="none" strike="noStrike" cap="none" normalizeH="0" baseline="0" dirty="0">
                        <a:ln>
                          <a:noFill/>
                        </a:ln>
                        <a:solidFill>
                          <a:srgbClr val="CC66FF"/>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7188">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omic Sans MS"/>
                          <a:ea typeface="Arial" charset="0"/>
                          <a:cs typeface="Comic Sans MS"/>
                        </a:rPr>
                        <a:t>2012 (Run12)</a:t>
                      </a:r>
                      <a:endParaRPr kumimoji="0" lang="en-US" sz="2000" b="1" i="0" u="none" strike="noStrike" cap="none" normalizeH="0" baseline="0" dirty="0">
                        <a:ln>
                          <a:noFill/>
                        </a:ln>
                        <a:solidFill>
                          <a:schemeClr val="tx1"/>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omic Sans MS"/>
                          <a:ea typeface="Arial" charset="0"/>
                          <a:cs typeface="Comic Sans MS"/>
                        </a:rPr>
                        <a:t>200</a:t>
                      </a:r>
                      <a:endParaRPr kumimoji="0" lang="en-US" sz="2000" b="1" i="0" u="none" strike="noStrike" cap="none" normalizeH="0" baseline="0" dirty="0">
                        <a:ln>
                          <a:noFill/>
                        </a:ln>
                        <a:solidFill>
                          <a:schemeClr val="tx1"/>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omic Sans MS"/>
                          <a:ea typeface="Arial" charset="0"/>
                          <a:cs typeface="Comic Sans MS"/>
                        </a:rPr>
                        <a:t>9.2/4.3 pb</a:t>
                      </a:r>
                      <a:r>
                        <a:rPr kumimoji="0" lang="en-US" sz="2000" b="1" i="0" u="none" strike="noStrike" cap="none" normalizeH="0" baseline="30000" dirty="0" smtClean="0">
                          <a:ln>
                            <a:noFill/>
                          </a:ln>
                          <a:solidFill>
                            <a:schemeClr val="tx1"/>
                          </a:solidFill>
                          <a:effectLst/>
                          <a:latin typeface="Comic Sans MS"/>
                          <a:ea typeface="Arial" charset="0"/>
                          <a:cs typeface="Comic Sans MS"/>
                        </a:rPr>
                        <a:t>-1</a:t>
                      </a:r>
                      <a:endParaRPr kumimoji="0" lang="en-US" sz="2000" b="1" i="0" u="none" strike="noStrike" cap="none" normalizeH="0" baseline="30000" dirty="0">
                        <a:ln>
                          <a:noFill/>
                        </a:ln>
                        <a:solidFill>
                          <a:schemeClr val="tx1"/>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sz="2000" b="1" baseline="0" dirty="0" smtClean="0">
                          <a:solidFill>
                            <a:schemeClr val="tx1"/>
                          </a:solidFill>
                          <a:latin typeface="Comic Sans MS"/>
                          <a:cs typeface="Comic Sans MS"/>
                        </a:rPr>
                        <a:t>22 pb</a:t>
                      </a:r>
                      <a:r>
                        <a:rPr lang="en-US" sz="2000" b="1" baseline="30000" dirty="0" smtClean="0">
                          <a:solidFill>
                            <a:schemeClr val="tx1"/>
                          </a:solidFill>
                          <a:latin typeface="Comic Sans MS"/>
                          <a:cs typeface="Comic Sans MS"/>
                        </a:rPr>
                        <a:t>-1</a:t>
                      </a:r>
                      <a:endParaRPr lang="en-US" sz="2000" b="1" baseline="30000" dirty="0">
                        <a:solidFill>
                          <a:schemeClr val="tx1"/>
                        </a:solidFill>
                        <a:latin typeface="Comic Sans MS"/>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omic Sans MS"/>
                          <a:ea typeface="Arial" charset="0"/>
                          <a:cs typeface="Comic Sans MS"/>
                        </a:rPr>
                        <a:t>61/58</a:t>
                      </a:r>
                      <a:endParaRPr kumimoji="0" lang="en-US" sz="2000" b="1" i="0" u="none" strike="noStrike" cap="none" normalizeH="0" baseline="0" dirty="0">
                        <a:ln>
                          <a:noFill/>
                        </a:ln>
                        <a:solidFill>
                          <a:schemeClr val="tx1"/>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smtClean="0"/>
              <a:t>RHIC PAC, June  2014</a:t>
            </a:r>
            <a:endParaRPr lang="en-US"/>
          </a:p>
        </p:txBody>
      </p:sp>
    </p:spTree>
    <p:extLst>
      <p:ext uri="{BB962C8B-B14F-4D97-AF65-F5344CB8AC3E}">
        <p14:creationId xmlns:p14="http://schemas.microsoft.com/office/powerpoint/2010/main" val="2267248270"/>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RHIC </a:t>
            </a:r>
            <a:r>
              <a:rPr lang="en-US" dirty="0" err="1" smtClean="0"/>
              <a:t>polarised</a:t>
            </a:r>
            <a:r>
              <a:rPr lang="en-US" dirty="0" smtClean="0"/>
              <a:t> </a:t>
            </a:r>
            <a:r>
              <a:rPr lang="en-US" cap="none" dirty="0" err="1" smtClean="0"/>
              <a:t>p+p</a:t>
            </a:r>
            <a:r>
              <a:rPr lang="en-US" dirty="0" smtClean="0"/>
              <a:t> performance</a:t>
            </a:r>
            <a:endParaRPr lang="en-US" dirty="0"/>
          </a:p>
        </p:txBody>
      </p:sp>
      <p:sp>
        <p:nvSpPr>
          <p:cNvPr id="4" name="Slide Number Placeholder 3"/>
          <p:cNvSpPr>
            <a:spLocks noGrp="1"/>
          </p:cNvSpPr>
          <p:nvPr>
            <p:ph type="sldNum" sz="quarter" idx="12"/>
          </p:nvPr>
        </p:nvSpPr>
        <p:spPr/>
        <p:txBody>
          <a:bodyPr/>
          <a:lstStyle/>
          <a:p>
            <a:fld id="{4AEEEB45-469B-C445-A2A6-597CC1D4FAC3}" type="slidenum">
              <a:rPr lang="en-US" smtClean="0"/>
              <a:pPr/>
              <a:t>63</a:t>
            </a:fld>
            <a:endParaRPr lang="en-US"/>
          </a:p>
        </p:txBody>
      </p:sp>
      <p:sp>
        <p:nvSpPr>
          <p:cNvPr id="8" name="TextBox 7"/>
          <p:cNvSpPr txBox="1"/>
          <p:nvPr/>
        </p:nvSpPr>
        <p:spPr>
          <a:xfrm>
            <a:off x="5977887" y="863600"/>
            <a:ext cx="3076248" cy="2062103"/>
          </a:xfrm>
          <a:prstGeom prst="rect">
            <a:avLst/>
          </a:prstGeom>
          <a:noFill/>
        </p:spPr>
        <p:txBody>
          <a:bodyPr wrap="none" rtlCol="0">
            <a:spAutoFit/>
          </a:bodyPr>
          <a:lstStyle/>
          <a:p>
            <a:r>
              <a:rPr lang="en-US" sz="1600" u="sng" dirty="0" smtClean="0">
                <a:solidFill>
                  <a:srgbClr val="0000FF"/>
                </a:solidFill>
              </a:rPr>
              <a:t>2013:</a:t>
            </a:r>
          </a:p>
          <a:p>
            <a:r>
              <a:rPr lang="en-US" sz="1600" dirty="0" smtClean="0"/>
              <a:t>golden year for polarized </a:t>
            </a:r>
          </a:p>
          <a:p>
            <a:r>
              <a:rPr lang="en-US" sz="1600" dirty="0" smtClean="0"/>
              <a:t>proton operation</a:t>
            </a:r>
          </a:p>
          <a:p>
            <a:r>
              <a:rPr lang="en-US" sz="1600" dirty="0" smtClean="0">
                <a:solidFill>
                  <a:srgbClr val="0000FF"/>
                </a:solidFill>
              </a:rPr>
              <a:t>2012: 100 </a:t>
            </a:r>
            <a:r>
              <a:rPr lang="en-US" sz="1600" dirty="0" err="1" smtClean="0">
                <a:solidFill>
                  <a:srgbClr val="0000FF"/>
                </a:solidFill>
              </a:rPr>
              <a:t>GeV</a:t>
            </a:r>
            <a:r>
              <a:rPr lang="en-US" sz="1600" dirty="0">
                <a:solidFill>
                  <a:srgbClr val="0000FF"/>
                </a:solidFill>
              </a:rPr>
              <a:t>:</a:t>
            </a:r>
            <a:endParaRPr lang="en-US" sz="1600" dirty="0" smtClean="0">
              <a:solidFill>
                <a:srgbClr val="0000FF"/>
              </a:solidFill>
            </a:endParaRPr>
          </a:p>
          <a:p>
            <a:r>
              <a:rPr lang="en-US" sz="1600" dirty="0" smtClean="0"/>
              <a:t>new records for </a:t>
            </a:r>
            <a:r>
              <a:rPr lang="en-US" sz="1600" dirty="0" err="1" smtClean="0"/>
              <a:t>L</a:t>
            </a:r>
            <a:r>
              <a:rPr lang="en-US" sz="1600" baseline="-25000" dirty="0" err="1" smtClean="0"/>
              <a:t>peak</a:t>
            </a:r>
            <a:r>
              <a:rPr lang="en-US" sz="1600" dirty="0" smtClean="0"/>
              <a:t>, </a:t>
            </a:r>
            <a:r>
              <a:rPr lang="en-US" sz="1600" dirty="0" err="1" smtClean="0"/>
              <a:t>L</a:t>
            </a:r>
            <a:r>
              <a:rPr lang="en-US" sz="1600" baseline="-25000" dirty="0" err="1" smtClean="0"/>
              <a:t>avg</a:t>
            </a:r>
            <a:r>
              <a:rPr lang="en-US" sz="1600" dirty="0" smtClean="0"/>
              <a:t>, P</a:t>
            </a:r>
          </a:p>
          <a:p>
            <a:r>
              <a:rPr lang="en-US" sz="1600" dirty="0" smtClean="0">
                <a:solidFill>
                  <a:srgbClr val="0000FF"/>
                </a:solidFill>
              </a:rPr>
              <a:t>2012 &amp; 2013: 255 </a:t>
            </a:r>
            <a:r>
              <a:rPr lang="en-US" sz="1600" dirty="0" err="1" smtClean="0">
                <a:solidFill>
                  <a:srgbClr val="0000FF"/>
                </a:solidFill>
              </a:rPr>
              <a:t>GeV</a:t>
            </a:r>
            <a:r>
              <a:rPr lang="en-US" sz="1600" dirty="0" smtClean="0">
                <a:solidFill>
                  <a:srgbClr val="0000FF"/>
                </a:solidFill>
              </a:rPr>
              <a:t>:</a:t>
            </a:r>
          </a:p>
          <a:p>
            <a:r>
              <a:rPr lang="en-US" sz="1600" dirty="0"/>
              <a:t>new records for </a:t>
            </a:r>
            <a:r>
              <a:rPr lang="en-US" sz="1600" dirty="0" err="1"/>
              <a:t>L</a:t>
            </a:r>
            <a:r>
              <a:rPr lang="en-US" sz="1600" baseline="-25000" dirty="0" err="1"/>
              <a:t>peak</a:t>
            </a:r>
            <a:r>
              <a:rPr lang="en-US" sz="1600" dirty="0"/>
              <a:t>, </a:t>
            </a:r>
            <a:r>
              <a:rPr lang="en-US" sz="1600" dirty="0" err="1"/>
              <a:t>L</a:t>
            </a:r>
            <a:r>
              <a:rPr lang="en-US" sz="1600" baseline="-25000" dirty="0" err="1"/>
              <a:t>avg</a:t>
            </a:r>
            <a:r>
              <a:rPr lang="en-US" sz="1600" dirty="0"/>
              <a:t>, </a:t>
            </a:r>
            <a:r>
              <a:rPr lang="en-US" sz="1600" dirty="0" smtClean="0"/>
              <a:t>P</a:t>
            </a:r>
          </a:p>
          <a:p>
            <a:r>
              <a:rPr lang="en-US" sz="1600" dirty="0" smtClean="0"/>
              <a:t>highest E for pol. p beam</a:t>
            </a:r>
            <a:endParaRPr lang="en-US" sz="1600" dirty="0"/>
          </a:p>
        </p:txBody>
      </p:sp>
      <p:sp>
        <p:nvSpPr>
          <p:cNvPr id="9" name="TextBox 8"/>
          <p:cNvSpPr txBox="1"/>
          <p:nvPr/>
        </p:nvSpPr>
        <p:spPr>
          <a:xfrm>
            <a:off x="5988587" y="3017520"/>
            <a:ext cx="3134191" cy="2554545"/>
          </a:xfrm>
          <a:prstGeom prst="rect">
            <a:avLst/>
          </a:prstGeom>
          <a:noFill/>
        </p:spPr>
        <p:txBody>
          <a:bodyPr wrap="none" rtlCol="0">
            <a:spAutoFit/>
          </a:bodyPr>
          <a:lstStyle/>
          <a:p>
            <a:r>
              <a:rPr lang="en-US" sz="1600" u="sng" dirty="0" smtClean="0">
                <a:solidFill>
                  <a:srgbClr val="0000FF"/>
                </a:solidFill>
              </a:rPr>
              <a:t>What will come:</a:t>
            </a:r>
          </a:p>
          <a:p>
            <a:r>
              <a:rPr lang="en-US" sz="1600" dirty="0" smtClean="0">
                <a:solidFill>
                  <a:srgbClr val="322F31"/>
                </a:solidFill>
              </a:rPr>
              <a:t>increased Luminosity and </a:t>
            </a:r>
          </a:p>
          <a:p>
            <a:r>
              <a:rPr lang="en-US" sz="1600" dirty="0" smtClean="0">
                <a:solidFill>
                  <a:srgbClr val="322F31"/>
                </a:solidFill>
              </a:rPr>
              <a:t>polarization through</a:t>
            </a:r>
          </a:p>
          <a:p>
            <a:endParaRPr lang="en-US" sz="1600" dirty="0" smtClean="0">
              <a:solidFill>
                <a:srgbClr val="322F31"/>
              </a:solidFill>
            </a:endParaRPr>
          </a:p>
          <a:p>
            <a:pPr>
              <a:buFont typeface="Arial"/>
              <a:buChar char="•"/>
            </a:pPr>
            <a:r>
              <a:rPr lang="en-US" sz="1600" dirty="0" smtClean="0"/>
              <a:t> OPPIS new polarized source</a:t>
            </a:r>
          </a:p>
          <a:p>
            <a:pPr>
              <a:buFont typeface="Arial"/>
              <a:buChar char="•"/>
            </a:pPr>
            <a:r>
              <a:rPr lang="en-US" sz="1600" dirty="0" smtClean="0"/>
              <a:t> Electron lenses to </a:t>
            </a:r>
          </a:p>
          <a:p>
            <a:r>
              <a:rPr lang="en-US" sz="1600" dirty="0"/>
              <a:t> </a:t>
            </a:r>
            <a:r>
              <a:rPr lang="en-US" sz="1600" dirty="0" smtClean="0"/>
              <a:t> compensate beam-beam</a:t>
            </a:r>
          </a:p>
          <a:p>
            <a:r>
              <a:rPr lang="en-US" sz="1600" dirty="0"/>
              <a:t> </a:t>
            </a:r>
            <a:r>
              <a:rPr lang="en-US" sz="1600" dirty="0" smtClean="0"/>
              <a:t> effects</a:t>
            </a:r>
          </a:p>
          <a:p>
            <a:pPr>
              <a:buFont typeface="Arial"/>
              <a:buChar char="•"/>
            </a:pPr>
            <a:r>
              <a:rPr lang="en-US" sz="1600" dirty="0"/>
              <a:t> </a:t>
            </a:r>
            <a:r>
              <a:rPr lang="en-US" sz="1600" dirty="0" smtClean="0"/>
              <a:t>many smaller incremental </a:t>
            </a:r>
          </a:p>
          <a:p>
            <a:r>
              <a:rPr lang="en-US" sz="1600" dirty="0"/>
              <a:t> </a:t>
            </a:r>
            <a:r>
              <a:rPr lang="en-US" sz="1600" dirty="0" smtClean="0"/>
              <a:t> improvements </a:t>
            </a:r>
            <a:endParaRPr lang="en-US" sz="1600" dirty="0"/>
          </a:p>
        </p:txBody>
      </p:sp>
      <p:sp>
        <p:nvSpPr>
          <p:cNvPr id="10" name="AutoShape 14"/>
          <p:cNvSpPr>
            <a:spLocks noChangeArrowheads="1"/>
          </p:cNvSpPr>
          <p:nvPr/>
        </p:nvSpPr>
        <p:spPr bwMode="auto">
          <a:xfrm>
            <a:off x="1882923" y="5984240"/>
            <a:ext cx="733425" cy="423304"/>
          </a:xfrm>
          <a:prstGeom prst="curvedRightArrow">
            <a:avLst>
              <a:gd name="adj1" fmla="val 24848"/>
              <a:gd name="adj2" fmla="val 49697"/>
              <a:gd name="adj3" fmla="val 33333"/>
            </a:avLst>
          </a:prstGeom>
          <a:gradFill flip="none" rotWithShape="1">
            <a:gsLst>
              <a:gs pos="0">
                <a:srgbClr val="0000FF"/>
              </a:gs>
              <a:gs pos="100000">
                <a:srgbClr val="FFFFFF"/>
              </a:gs>
            </a:gsLst>
            <a:lin ang="0" scaled="1"/>
            <a:tileRect/>
          </a:gradFill>
          <a:ln w="9525">
            <a:solidFill>
              <a:srgbClr val="0000FF"/>
            </a:solidFill>
            <a:miter lim="800000"/>
            <a:headEnd/>
            <a:tailEnd/>
          </a:ln>
          <a:effectLst/>
        </p:spPr>
        <p:txBody>
          <a:bodyPr wrap="none" anchor="ctr">
            <a:prstTxWarp prst="textNoShape">
              <a:avLst/>
            </a:prstTxWarp>
          </a:bodyPr>
          <a:lstStyle/>
          <a:p>
            <a:pPr fontAlgn="auto">
              <a:spcBef>
                <a:spcPts val="0"/>
              </a:spcBef>
              <a:spcAft>
                <a:spcPts val="0"/>
              </a:spcAft>
              <a:defRPr/>
            </a:pPr>
            <a:endParaRPr lang="en-US">
              <a:effectLst>
                <a:outerShdw blurRad="38100" dist="38100" dir="2700000" algn="tl">
                  <a:srgbClr val="000000">
                    <a:alpha val="43137"/>
                  </a:srgbClr>
                </a:outerShdw>
              </a:effectLst>
              <a:latin typeface="Comic Sans MS" charset="0"/>
              <a:ea typeface="+mn-ea"/>
              <a:cs typeface="+mn-cs"/>
            </a:endParaRPr>
          </a:p>
        </p:txBody>
      </p:sp>
      <p:sp>
        <p:nvSpPr>
          <p:cNvPr id="2" name="TextBox 1"/>
          <p:cNvSpPr txBox="1"/>
          <p:nvPr/>
        </p:nvSpPr>
        <p:spPr>
          <a:xfrm>
            <a:off x="2628899" y="5957811"/>
            <a:ext cx="4440767" cy="646331"/>
          </a:xfrm>
          <a:prstGeom prst="rect">
            <a:avLst/>
          </a:prstGeom>
          <a:noFill/>
        </p:spPr>
        <p:txBody>
          <a:bodyPr wrap="square" rtlCol="0">
            <a:spAutoFit/>
          </a:bodyPr>
          <a:lstStyle/>
          <a:p>
            <a:r>
              <a:rPr lang="en-US" dirty="0" smtClean="0"/>
              <a:t>will make luminosity hungry processes, </a:t>
            </a:r>
          </a:p>
          <a:p>
            <a:r>
              <a:rPr lang="en-US" dirty="0" smtClean="0"/>
              <a:t>i.e. DY, easier accessible</a:t>
            </a:r>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13" name="Footer Placeholder 12"/>
          <p:cNvSpPr>
            <a:spLocks noGrp="1"/>
          </p:cNvSpPr>
          <p:nvPr>
            <p:ph type="ftr" sz="quarter" idx="11"/>
          </p:nvPr>
        </p:nvSpPr>
        <p:spPr/>
        <p:txBody>
          <a:bodyPr/>
          <a:lstStyle/>
          <a:p>
            <a:r>
              <a:rPr lang="en-US" smtClean="0"/>
              <a:t>RHIC PAC, June  2014</a:t>
            </a:r>
            <a:endParaRPr lang="en-US" dirty="0"/>
          </a:p>
        </p:txBody>
      </p:sp>
      <p:pic>
        <p:nvPicPr>
          <p:cNvPr id="14" name="Picture 13" descr="RhicLuminosityP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35" y="687917"/>
            <a:ext cx="5973682" cy="5193446"/>
          </a:xfrm>
          <a:prstGeom prst="rect">
            <a:avLst/>
          </a:prstGeom>
        </p:spPr>
      </p:pic>
      <p:cxnSp>
        <p:nvCxnSpPr>
          <p:cNvPr id="18" name="Straight Connector 17"/>
          <p:cNvCxnSpPr/>
          <p:nvPr/>
        </p:nvCxnSpPr>
        <p:spPr bwMode="auto">
          <a:xfrm flipV="1">
            <a:off x="984250" y="1174750"/>
            <a:ext cx="1725083" cy="4021667"/>
          </a:xfrm>
          <a:prstGeom prst="line">
            <a:avLst/>
          </a:prstGeom>
          <a:solidFill>
            <a:schemeClr val="accent1"/>
          </a:solidFill>
          <a:ln w="28575" cap="flat" cmpd="sng" algn="ctr">
            <a:solidFill>
              <a:srgbClr val="0000FF"/>
            </a:solidFill>
            <a:prstDash val="solid"/>
            <a:round/>
            <a:headEnd type="none" w="med" len="med"/>
            <a:tailEnd type="none" w="med" len="med"/>
          </a:ln>
          <a:effectLst/>
        </p:spPr>
      </p:cxnSp>
      <p:sp>
        <p:nvSpPr>
          <p:cNvPr id="22" name="TextBox 21"/>
          <p:cNvSpPr txBox="1"/>
          <p:nvPr/>
        </p:nvSpPr>
        <p:spPr>
          <a:xfrm>
            <a:off x="2487093" y="1386416"/>
            <a:ext cx="1351652" cy="461665"/>
          </a:xfrm>
          <a:prstGeom prst="rect">
            <a:avLst/>
          </a:prstGeom>
          <a:noFill/>
        </p:spPr>
        <p:txBody>
          <a:bodyPr wrap="none" rtlCol="0">
            <a:spAutoFit/>
          </a:bodyPr>
          <a:lstStyle/>
          <a:p>
            <a:r>
              <a:rPr lang="en-US" sz="1200" dirty="0" smtClean="0">
                <a:solidFill>
                  <a:srgbClr val="0000FF"/>
                </a:solidFill>
              </a:rPr>
              <a:t>2015++ P: 60%</a:t>
            </a:r>
          </a:p>
          <a:p>
            <a:r>
              <a:rPr lang="en-US" sz="1200" dirty="0" smtClean="0">
                <a:solidFill>
                  <a:srgbClr val="0000FF"/>
                </a:solidFill>
              </a:rPr>
              <a:t>with upgrades</a:t>
            </a:r>
            <a:endParaRPr lang="en-US" sz="1200" dirty="0">
              <a:solidFill>
                <a:srgbClr val="0000FF"/>
              </a:solidFill>
            </a:endParaRPr>
          </a:p>
        </p:txBody>
      </p:sp>
    </p:spTree>
    <p:extLst>
      <p:ext uri="{BB962C8B-B14F-4D97-AF65-F5344CB8AC3E}">
        <p14:creationId xmlns:p14="http://schemas.microsoft.com/office/powerpoint/2010/main" val="3064915115"/>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1000" fill="hold"/>
                                        <p:tgtEl>
                                          <p:spTgt spid="10"/>
                                        </p:tgtEl>
                                        <p:attrNameLst>
                                          <p:attrName>ppt_w</p:attrName>
                                        </p:attrNameLst>
                                      </p:cBhvr>
                                      <p:tavLst>
                                        <p:tav tm="0">
                                          <p:val>
                                            <p:strVal val="#ppt_w*0.70"/>
                                          </p:val>
                                        </p:tav>
                                        <p:tav tm="100000">
                                          <p:val>
                                            <p:strVal val="#ppt_w"/>
                                          </p:val>
                                        </p:tav>
                                      </p:tavLst>
                                    </p:anim>
                                    <p:anim calcmode="lin" valueType="num">
                                      <p:cBhvr>
                                        <p:cTn id="17" dur="1000" fill="hold"/>
                                        <p:tgtEl>
                                          <p:spTgt spid="10"/>
                                        </p:tgtEl>
                                        <p:attrNameLst>
                                          <p:attrName>ppt_h</p:attrName>
                                        </p:attrNameLst>
                                      </p:cBhvr>
                                      <p:tavLst>
                                        <p:tav tm="0">
                                          <p:val>
                                            <p:strVal val="#ppt_h"/>
                                          </p:val>
                                        </p:tav>
                                        <p:tav tm="100000">
                                          <p:val>
                                            <p:strVal val="#ppt_h"/>
                                          </p:val>
                                        </p:tav>
                                      </p:tavLst>
                                    </p:anim>
                                    <p:animEffect transition="in" filter="fade">
                                      <p:cBhvr>
                                        <p:cTn id="18" dur="1000"/>
                                        <p:tgtEl>
                                          <p:spTgt spid="1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2" grpId="0"/>
      <p:bldP spid="2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Correlation </a:t>
            </a:r>
            <a:r>
              <a:rPr lang="en-US" cap="none" dirty="0" err="1" smtClean="0"/>
              <a:t>p</a:t>
            </a:r>
            <a:r>
              <a:rPr lang="en-US" cap="none" baseline="-25000" dirty="0" err="1" smtClean="0"/>
              <a:t>T</a:t>
            </a:r>
            <a:r>
              <a:rPr lang="en-US" cap="none" dirty="0" smtClean="0"/>
              <a:t> – </a:t>
            </a:r>
            <a:r>
              <a:rPr lang="en-US" cap="none" dirty="0" err="1" smtClean="0"/>
              <a:t>x</a:t>
            </a:r>
            <a:r>
              <a:rPr lang="en-US" cap="none" dirty="0" smtClean="0"/>
              <a:t> </a:t>
            </a:r>
            <a:r>
              <a:rPr lang="en-US" dirty="0" smtClean="0"/>
              <a:t>and √</a:t>
            </a:r>
            <a:r>
              <a:rPr lang="en-US" cap="none" dirty="0" err="1" smtClean="0"/>
              <a:t>s</a:t>
            </a:r>
            <a:r>
              <a:rPr lang="en-US" dirty="0" smtClean="0"/>
              <a:t> </a:t>
            </a:r>
            <a:endParaRPr lang="en-US" dirty="0"/>
          </a:p>
        </p:txBody>
      </p:sp>
      <p:sp>
        <p:nvSpPr>
          <p:cNvPr id="3" name="Date Placeholder 2"/>
          <p:cNvSpPr>
            <a:spLocks noGrp="1"/>
          </p:cNvSpPr>
          <p:nvPr>
            <p:ph type="dt" sz="half" idx="10"/>
          </p:nvPr>
        </p:nvSpPr>
        <p:spPr/>
        <p:txBody>
          <a:bodyPr/>
          <a:lstStyle/>
          <a:p>
            <a:pPr>
              <a:defRPr/>
            </a:pPr>
            <a:r>
              <a:rPr lang="en-US" smtClean="0"/>
              <a:t>E.C. Aschenauer</a:t>
            </a:r>
            <a:endParaRPr lang="en-US" dirty="0"/>
          </a:p>
        </p:txBody>
      </p:sp>
      <p:sp>
        <p:nvSpPr>
          <p:cNvPr id="4" name="Footer Placeholder 3"/>
          <p:cNvSpPr>
            <a:spLocks noGrp="1"/>
          </p:cNvSpPr>
          <p:nvPr>
            <p:ph type="ftr" sz="quarter" idx="11"/>
          </p:nvPr>
        </p:nvSpPr>
        <p:spPr/>
        <p:txBody>
          <a:bodyPr/>
          <a:lstStyle/>
          <a:p>
            <a:r>
              <a:rPr lang="en-US" smtClean="0"/>
              <a:t>RHIC PAC, June  2014</a:t>
            </a:r>
            <a:endParaRPr lang="en-US"/>
          </a:p>
        </p:txBody>
      </p:sp>
      <p:sp>
        <p:nvSpPr>
          <p:cNvPr id="5" name="Slide Number Placeholder 4"/>
          <p:cNvSpPr>
            <a:spLocks noGrp="1"/>
          </p:cNvSpPr>
          <p:nvPr>
            <p:ph type="sldNum" sz="quarter" idx="12"/>
          </p:nvPr>
        </p:nvSpPr>
        <p:spPr/>
        <p:txBody>
          <a:bodyPr/>
          <a:lstStyle/>
          <a:p>
            <a:fld id="{5CB51F1B-CFB1-C34C-B14F-6886EAB095EE}" type="slidenum">
              <a:rPr lang="en-US" smtClean="0"/>
              <a:pPr/>
              <a:t>64</a:t>
            </a:fld>
            <a:endParaRPr lang="en-US"/>
          </a:p>
        </p:txBody>
      </p:sp>
      <p:grpSp>
        <p:nvGrpSpPr>
          <p:cNvPr id="6" name="Group 5"/>
          <p:cNvGrpSpPr/>
          <p:nvPr/>
        </p:nvGrpSpPr>
        <p:grpSpPr>
          <a:xfrm>
            <a:off x="5181600" y="2034115"/>
            <a:ext cx="3962400" cy="4530725"/>
            <a:chOff x="4572000" y="1524000"/>
            <a:chExt cx="3962400" cy="4530725"/>
          </a:xfrm>
        </p:grpSpPr>
        <p:pic>
          <p:nvPicPr>
            <p:cNvPr id="7" name="Content Placeholder 5" descr="x-62-pi0.png"/>
            <p:cNvPicPr>
              <a:picLocks noChangeAspect="1"/>
            </p:cNvPicPr>
            <p:nvPr/>
          </p:nvPicPr>
          <p:blipFill>
            <a:blip r:embed="rId3"/>
            <a:srcRect/>
            <a:stretch>
              <a:fillRect/>
            </a:stretch>
          </p:blipFill>
          <p:spPr bwMode="auto">
            <a:xfrm>
              <a:off x="4572000" y="1524000"/>
              <a:ext cx="3962400" cy="1676400"/>
            </a:xfrm>
            <a:prstGeom prst="rect">
              <a:avLst/>
            </a:prstGeom>
            <a:noFill/>
            <a:ln w="9525">
              <a:noFill/>
              <a:miter lim="800000"/>
              <a:headEnd/>
              <a:tailEnd/>
            </a:ln>
          </p:spPr>
        </p:pic>
        <p:pic>
          <p:nvPicPr>
            <p:cNvPr id="8" name="Picture 3"/>
            <p:cNvPicPr>
              <a:picLocks noChangeAspect="1" noChangeArrowheads="1"/>
            </p:cNvPicPr>
            <p:nvPr/>
          </p:nvPicPr>
          <p:blipFill>
            <a:blip r:embed="rId4"/>
            <a:srcRect/>
            <a:stretch>
              <a:fillRect/>
            </a:stretch>
          </p:blipFill>
          <p:spPr bwMode="auto">
            <a:xfrm>
              <a:off x="4572000" y="3200400"/>
              <a:ext cx="3962400" cy="2854325"/>
            </a:xfrm>
            <a:prstGeom prst="rect">
              <a:avLst/>
            </a:prstGeom>
            <a:noFill/>
            <a:ln w="9525">
              <a:noFill/>
              <a:miter lim="800000"/>
              <a:headEnd/>
              <a:tailEnd/>
            </a:ln>
          </p:spPr>
        </p:pic>
        <p:sp>
          <p:nvSpPr>
            <p:cNvPr id="9" name="TextBox 7"/>
            <p:cNvSpPr txBox="1">
              <a:spLocks noChangeArrowheads="1"/>
            </p:cNvSpPr>
            <p:nvPr/>
          </p:nvSpPr>
          <p:spPr bwMode="auto">
            <a:xfrm>
              <a:off x="5105400" y="3581400"/>
              <a:ext cx="1082085" cy="738664"/>
            </a:xfrm>
            <a:prstGeom prst="rect">
              <a:avLst/>
            </a:prstGeom>
            <a:noFill/>
            <a:ln w="9525">
              <a:noFill/>
              <a:miter lim="800000"/>
              <a:headEnd/>
              <a:tailEnd/>
            </a:ln>
          </p:spPr>
          <p:txBody>
            <a:bodyPr wrap="none">
              <a:prstTxWarp prst="textNoShape">
                <a:avLst/>
              </a:prstTxWarp>
              <a:spAutoFit/>
            </a:bodyPr>
            <a:lstStyle/>
            <a:p>
              <a:r>
                <a:rPr lang="en-US" sz="1400" b="1" dirty="0">
                  <a:solidFill>
                    <a:srgbClr val="000000"/>
                  </a:solidFill>
                  <a:latin typeface="Times New Roman" charset="0"/>
                </a:rPr>
                <a:t>2-2.5 </a:t>
              </a:r>
              <a:r>
                <a:rPr lang="en-US" sz="1400" b="1" dirty="0" err="1">
                  <a:solidFill>
                    <a:srgbClr val="000000"/>
                  </a:solidFill>
                  <a:latin typeface="Times New Roman" charset="0"/>
                </a:rPr>
                <a:t>GeV/c</a:t>
              </a:r>
              <a:endParaRPr lang="en-US" sz="1400" b="1" dirty="0">
                <a:solidFill>
                  <a:srgbClr val="000000"/>
                </a:solidFill>
                <a:latin typeface="Times New Roman" charset="0"/>
              </a:endParaRPr>
            </a:p>
            <a:p>
              <a:r>
                <a:rPr lang="en-US" sz="1400" b="1" dirty="0">
                  <a:solidFill>
                    <a:srgbClr val="FF0000"/>
                  </a:solidFill>
                  <a:latin typeface="Times New Roman" charset="0"/>
                </a:rPr>
                <a:t>4-5 </a:t>
              </a:r>
              <a:r>
                <a:rPr lang="en-US" sz="1400" b="1" dirty="0" err="1">
                  <a:solidFill>
                    <a:srgbClr val="FF0000"/>
                  </a:solidFill>
                  <a:latin typeface="Times New Roman" charset="0"/>
                </a:rPr>
                <a:t>GeV/c</a:t>
              </a:r>
              <a:endParaRPr lang="en-US" sz="1400" b="1" dirty="0">
                <a:solidFill>
                  <a:srgbClr val="FF0000"/>
                </a:solidFill>
                <a:latin typeface="Times New Roman" charset="0"/>
              </a:endParaRPr>
            </a:p>
            <a:p>
              <a:r>
                <a:rPr lang="en-US" sz="1400" b="1" dirty="0">
                  <a:solidFill>
                    <a:srgbClr val="0000FF"/>
                  </a:solidFill>
                  <a:latin typeface="Times New Roman" charset="0"/>
                </a:rPr>
                <a:t>9-12 </a:t>
              </a:r>
              <a:r>
                <a:rPr lang="en-US" sz="1400" b="1" dirty="0" err="1">
                  <a:solidFill>
                    <a:srgbClr val="0000FF"/>
                  </a:solidFill>
                  <a:latin typeface="Times New Roman" charset="0"/>
                </a:rPr>
                <a:t>GeV/c</a:t>
              </a:r>
              <a:endParaRPr lang="en-US" sz="1400" b="1" dirty="0">
                <a:solidFill>
                  <a:srgbClr val="0000FF"/>
                </a:solidFill>
                <a:latin typeface="Times New Roman" charset="0"/>
              </a:endParaRPr>
            </a:p>
          </p:txBody>
        </p:sp>
        <p:sp>
          <p:nvSpPr>
            <p:cNvPr id="10" name="TextBox 7"/>
            <p:cNvSpPr txBox="1">
              <a:spLocks noChangeArrowheads="1"/>
            </p:cNvSpPr>
            <p:nvPr/>
          </p:nvSpPr>
          <p:spPr bwMode="auto">
            <a:xfrm>
              <a:off x="5029200" y="4876800"/>
              <a:ext cx="1073150" cy="730250"/>
            </a:xfrm>
            <a:prstGeom prst="rect">
              <a:avLst/>
            </a:prstGeom>
            <a:noFill/>
            <a:ln w="9525">
              <a:noFill/>
              <a:miter lim="800000"/>
              <a:headEnd/>
              <a:tailEnd/>
            </a:ln>
          </p:spPr>
          <p:txBody>
            <a:bodyPr wrap="none">
              <a:prstTxWarp prst="textNoShape">
                <a:avLst/>
              </a:prstTxWarp>
              <a:spAutoFit/>
            </a:bodyPr>
            <a:lstStyle/>
            <a:p>
              <a:r>
                <a:rPr lang="en-US" sz="1400" b="1">
                  <a:solidFill>
                    <a:srgbClr val="000000"/>
                  </a:solidFill>
                  <a:latin typeface="Times New Roman" charset="0"/>
                </a:rPr>
                <a:t>2-2.5 GeV/c</a:t>
              </a:r>
            </a:p>
            <a:p>
              <a:r>
                <a:rPr lang="en-US" sz="1400" b="1">
                  <a:solidFill>
                    <a:srgbClr val="FF0000"/>
                  </a:solidFill>
                  <a:latin typeface="Times New Roman" charset="0"/>
                </a:rPr>
                <a:t>4-5 GeV/c</a:t>
              </a:r>
            </a:p>
            <a:p>
              <a:r>
                <a:rPr lang="en-US" sz="1400" b="1">
                  <a:solidFill>
                    <a:srgbClr val="0000FF"/>
                  </a:solidFill>
                  <a:latin typeface="Times New Roman" charset="0"/>
                </a:rPr>
                <a:t>9-12 GeV/c</a:t>
              </a:r>
            </a:p>
          </p:txBody>
        </p:sp>
      </p:grpSp>
      <p:grpSp>
        <p:nvGrpSpPr>
          <p:cNvPr id="28" name="Group 27"/>
          <p:cNvGrpSpPr/>
          <p:nvPr/>
        </p:nvGrpSpPr>
        <p:grpSpPr>
          <a:xfrm>
            <a:off x="5458376" y="685725"/>
            <a:ext cx="3670805" cy="1136198"/>
            <a:chOff x="5458376" y="685725"/>
            <a:chExt cx="3670805" cy="1136198"/>
          </a:xfrm>
        </p:grpSpPr>
        <p:sp>
          <p:nvSpPr>
            <p:cNvPr id="11" name="TextBox 10"/>
            <p:cNvSpPr txBox="1"/>
            <p:nvPr/>
          </p:nvSpPr>
          <p:spPr>
            <a:xfrm>
              <a:off x="5458376" y="685725"/>
              <a:ext cx="2980303" cy="1077218"/>
            </a:xfrm>
            <a:prstGeom prst="rect">
              <a:avLst/>
            </a:prstGeom>
            <a:noFill/>
          </p:spPr>
          <p:txBody>
            <a:bodyPr wrap="none" rtlCol="0">
              <a:spAutoFit/>
            </a:bodyPr>
            <a:lstStyle/>
            <a:p>
              <a:pPr>
                <a:buClr>
                  <a:srgbClr val="CC66FF"/>
                </a:buClr>
                <a:buFont typeface="Wingdings" charset="2"/>
                <a:buChar char="q"/>
              </a:pPr>
              <a:r>
                <a:rPr lang="en-US" sz="1600" b="1" dirty="0" smtClean="0">
                  <a:latin typeface="Comic Sans MS"/>
                  <a:cs typeface="Comic Sans MS"/>
                </a:rPr>
                <a:t> low </a:t>
              </a:r>
              <a:r>
                <a:rPr lang="en-US" sz="1600" b="1" dirty="0" err="1" smtClean="0">
                  <a:latin typeface="Comic Sans MS"/>
                  <a:cs typeface="Comic Sans MS"/>
                </a:rPr>
                <a:t>p</a:t>
              </a:r>
              <a:r>
                <a:rPr lang="en-US" sz="1600" b="1" baseline="-25000" dirty="0" err="1" smtClean="0">
                  <a:latin typeface="Comic Sans MS"/>
                  <a:cs typeface="Comic Sans MS"/>
                </a:rPr>
                <a:t>T</a:t>
              </a:r>
              <a:r>
                <a:rPr lang="en-US" sz="1600" b="1" dirty="0" smtClean="0">
                  <a:latin typeface="Comic Sans MS"/>
                  <a:cs typeface="Comic Sans MS"/>
                </a:rPr>
                <a:t> </a:t>
              </a:r>
              <a:r>
                <a:rPr lang="en-US" sz="1600" b="1" dirty="0" err="1" smtClean="0">
                  <a:latin typeface="Comic Sans MS"/>
                  <a:cs typeface="Comic Sans MS"/>
                  <a:sym typeface="Wingdings"/>
                </a:rPr>
                <a:t></a:t>
              </a:r>
              <a:r>
                <a:rPr lang="en-US" sz="1600" b="1" dirty="0" smtClean="0">
                  <a:latin typeface="Comic Sans MS"/>
                  <a:cs typeface="Comic Sans MS"/>
                  <a:sym typeface="Wingdings"/>
                </a:rPr>
                <a:t> low </a:t>
              </a:r>
              <a:r>
                <a:rPr lang="en-US" sz="1600" b="1" dirty="0" err="1" smtClean="0">
                  <a:latin typeface="Comic Sans MS"/>
                  <a:cs typeface="Comic Sans MS"/>
                  <a:sym typeface="Wingdings"/>
                </a:rPr>
                <a:t>x</a:t>
              </a:r>
              <a:endParaRPr lang="en-US" sz="1600" b="1" dirty="0" smtClean="0">
                <a:latin typeface="Comic Sans MS"/>
                <a:cs typeface="Comic Sans MS"/>
                <a:sym typeface="Wingdings"/>
              </a:endParaRPr>
            </a:p>
            <a:p>
              <a:pPr lvl="1">
                <a:buClr>
                  <a:srgbClr val="CC66FF"/>
                </a:buClr>
                <a:buFont typeface="Wingdings" charset="2"/>
                <a:buChar char="Ø"/>
              </a:pPr>
              <a:r>
                <a:rPr lang="en-US" sz="1600" b="1" dirty="0" smtClean="0">
                  <a:latin typeface="Comic Sans MS"/>
                  <a:cs typeface="Comic Sans MS"/>
                  <a:sym typeface="Wingdings"/>
                </a:rPr>
                <a:t> scale uncertainty</a:t>
              </a:r>
            </a:p>
            <a:p>
              <a:pPr>
                <a:buClr>
                  <a:srgbClr val="CC66FF"/>
                </a:buClr>
                <a:buFont typeface="Wingdings" charset="2"/>
                <a:buChar char="q"/>
              </a:pPr>
              <a:r>
                <a:rPr lang="en-US" sz="1600" b="1" dirty="0" smtClean="0">
                  <a:latin typeface="Comic Sans MS"/>
                  <a:cs typeface="Comic Sans MS"/>
                  <a:sym typeface="Wingdings"/>
                </a:rPr>
                <a:t> high √</a:t>
              </a:r>
              <a:r>
                <a:rPr lang="en-US" sz="1600" b="1" dirty="0" err="1" smtClean="0">
                  <a:latin typeface="Comic Sans MS"/>
                  <a:cs typeface="Comic Sans MS"/>
                  <a:sym typeface="Wingdings"/>
                </a:rPr>
                <a:t>s</a:t>
              </a:r>
              <a:r>
                <a:rPr lang="en-US" sz="1600" b="1" dirty="0" smtClean="0">
                  <a:latin typeface="Comic Sans MS"/>
                  <a:cs typeface="Comic Sans MS"/>
                  <a:sym typeface="Wingdings"/>
                </a:rPr>
                <a:t> </a:t>
              </a:r>
              <a:r>
                <a:rPr lang="en-US" sz="1600" b="1" dirty="0" err="1" smtClean="0">
                  <a:latin typeface="Comic Sans MS"/>
                  <a:cs typeface="Comic Sans MS"/>
                  <a:sym typeface="Wingdings"/>
                </a:rPr>
                <a:t></a:t>
              </a:r>
              <a:r>
                <a:rPr lang="en-US" sz="1600" b="1" dirty="0" smtClean="0">
                  <a:latin typeface="Comic Sans MS"/>
                  <a:cs typeface="Comic Sans MS"/>
                  <a:sym typeface="Wingdings"/>
                </a:rPr>
                <a:t> low </a:t>
              </a:r>
              <a:r>
                <a:rPr lang="en-US" sz="1600" b="1" dirty="0" err="1" smtClean="0">
                  <a:latin typeface="Comic Sans MS"/>
                  <a:cs typeface="Comic Sans MS"/>
                  <a:sym typeface="Wingdings"/>
                </a:rPr>
                <a:t>x</a:t>
              </a:r>
              <a:endParaRPr lang="en-US" sz="1600" b="1" dirty="0" smtClean="0">
                <a:latin typeface="Comic Sans MS"/>
                <a:cs typeface="Comic Sans MS"/>
                <a:sym typeface="Wingdings"/>
              </a:endParaRPr>
            </a:p>
            <a:p>
              <a:pPr>
                <a:buClr>
                  <a:srgbClr val="CC66FF"/>
                </a:buClr>
                <a:buFont typeface="Wingdings" charset="2"/>
                <a:buChar char="q"/>
              </a:pPr>
              <a:r>
                <a:rPr lang="en-US" sz="1600" b="1" dirty="0" smtClean="0">
                  <a:latin typeface="Comic Sans MS"/>
                  <a:cs typeface="Comic Sans MS"/>
                  <a:sym typeface="Wingdings"/>
                </a:rPr>
                <a:t> forward rapidity  low x</a:t>
              </a:r>
            </a:p>
          </p:txBody>
        </p:sp>
        <p:graphicFrame>
          <p:nvGraphicFramePr>
            <p:cNvPr id="474114" name="Object 2"/>
            <p:cNvGraphicFramePr>
              <a:graphicFrameLocks noChangeAspect="1"/>
            </p:cNvGraphicFramePr>
            <p:nvPr>
              <p:extLst>
                <p:ext uri="{D42A27DB-BD31-4B8C-83A1-F6EECF244321}">
                  <p14:modId xmlns:p14="http://schemas.microsoft.com/office/powerpoint/2010/main" val="4170730802"/>
                </p:ext>
              </p:extLst>
            </p:nvPr>
          </p:nvGraphicFramePr>
          <p:xfrm>
            <a:off x="8344956" y="1385360"/>
            <a:ext cx="784225" cy="436563"/>
          </p:xfrm>
          <a:graphic>
            <a:graphicData uri="http://schemas.openxmlformats.org/presentationml/2006/ole">
              <mc:AlternateContent xmlns:mc="http://schemas.openxmlformats.org/markup-compatibility/2006">
                <mc:Choice xmlns:v="urn:schemas-microsoft-com:vml" Requires="v">
                  <p:oleObj spid="_x0000_s266291" name="Equation" r:id="rId5" imgW="1028700" imgH="571500" progId="Equation.DSMT4">
                    <p:embed/>
                  </p:oleObj>
                </mc:Choice>
                <mc:Fallback>
                  <p:oleObj name="Equation" r:id="rId5" imgW="1028700" imgH="571500" progId="Equation.DSMT4">
                    <p:embed/>
                    <p:pic>
                      <p:nvPicPr>
                        <p:cNvPr id="0" name=""/>
                        <p:cNvPicPr>
                          <a:picLocks noChangeAspect="1" noChangeArrowheads="1"/>
                        </p:cNvPicPr>
                        <p:nvPr/>
                      </p:nvPicPr>
                      <p:blipFill>
                        <a:blip r:embed="rId6"/>
                        <a:srcRect/>
                        <a:stretch>
                          <a:fillRect/>
                        </a:stretch>
                      </p:blipFill>
                      <p:spPr bwMode="auto">
                        <a:xfrm>
                          <a:off x="8344956" y="1385360"/>
                          <a:ext cx="784225" cy="436563"/>
                        </a:xfrm>
                        <a:prstGeom prst="rect">
                          <a:avLst/>
                        </a:prstGeom>
                        <a:noFill/>
                        <a:extLst/>
                      </p:spPr>
                    </p:pic>
                  </p:oleObj>
                </mc:Fallback>
              </mc:AlternateContent>
            </a:graphicData>
          </a:graphic>
        </p:graphicFrame>
      </p:grpSp>
      <p:pic>
        <p:nvPicPr>
          <p:cNvPr id="12" name="Picture 11"/>
          <p:cNvPicPr>
            <a:picLocks noChangeAspect="1"/>
          </p:cNvPicPr>
          <p:nvPr/>
        </p:nvPicPr>
        <p:blipFill>
          <a:blip r:embed="rId7"/>
          <a:stretch>
            <a:fillRect/>
          </a:stretch>
        </p:blipFill>
        <p:spPr>
          <a:xfrm>
            <a:off x="0" y="1164157"/>
            <a:ext cx="4503420" cy="2278380"/>
          </a:xfrm>
          <a:prstGeom prst="rect">
            <a:avLst/>
          </a:prstGeom>
        </p:spPr>
      </p:pic>
      <p:grpSp>
        <p:nvGrpSpPr>
          <p:cNvPr id="25" name="Group 24"/>
          <p:cNvGrpSpPr/>
          <p:nvPr/>
        </p:nvGrpSpPr>
        <p:grpSpPr>
          <a:xfrm>
            <a:off x="2973917" y="4984810"/>
            <a:ext cx="2257442" cy="1834022"/>
            <a:chOff x="446088" y="1653644"/>
            <a:chExt cx="2257442" cy="1834022"/>
          </a:xfrm>
        </p:grpSpPr>
        <p:pic>
          <p:nvPicPr>
            <p:cNvPr id="26" name="Picture 25" descr="werner"/>
            <p:cNvPicPr>
              <a:picLocks noChangeAspect="1" noChangeArrowheads="1"/>
            </p:cNvPicPr>
            <p:nvPr/>
          </p:nvPicPr>
          <p:blipFill rotWithShape="1">
            <a:blip r:embed="rId8"/>
            <a:srcRect t="10609" r="9403"/>
            <a:stretch/>
          </p:blipFill>
          <p:spPr bwMode="auto">
            <a:xfrm>
              <a:off x="446088" y="1653644"/>
              <a:ext cx="2257442" cy="1834022"/>
            </a:xfrm>
            <a:prstGeom prst="rect">
              <a:avLst/>
            </a:prstGeom>
            <a:noFill/>
            <a:ln w="9525">
              <a:noFill/>
              <a:miter lim="800000"/>
              <a:headEnd/>
              <a:tailEnd/>
            </a:ln>
          </p:spPr>
        </p:pic>
        <p:sp>
          <p:nvSpPr>
            <p:cNvPr id="27" name="Text Box 33"/>
            <p:cNvSpPr txBox="1">
              <a:spLocks noChangeArrowheads="1"/>
            </p:cNvSpPr>
            <p:nvPr/>
          </p:nvSpPr>
          <p:spPr bwMode="auto">
            <a:xfrm>
              <a:off x="1107546" y="2218796"/>
              <a:ext cx="1445235" cy="276999"/>
            </a:xfrm>
            <a:prstGeom prst="rect">
              <a:avLst/>
            </a:prstGeom>
            <a:noFill/>
            <a:ln w="9525">
              <a:noFill/>
              <a:miter lim="800000"/>
              <a:headEnd/>
              <a:tailEnd/>
            </a:ln>
          </p:spPr>
          <p:txBody>
            <a:bodyPr wrap="square">
              <a:prstTxWarp prst="textNoShape">
                <a:avLst/>
              </a:prstTxWarp>
              <a:spAutoFit/>
            </a:bodyPr>
            <a:lstStyle/>
            <a:p>
              <a:pPr algn="ctr" eaLnBrk="0" hangingPunct="0"/>
              <a:r>
                <a:rPr lang="en-US" sz="1200" dirty="0" err="1" smtClean="0">
                  <a:latin typeface="Calibri" charset="0"/>
                  <a:sym typeface="Symbol" charset="2"/>
                </a:rPr>
                <a:t></a:t>
              </a:r>
              <a:r>
                <a:rPr lang="en-US" sz="1200" dirty="0">
                  <a:latin typeface="Calibri" charset="0"/>
                  <a:sym typeface="Symbol" charset="2"/>
                </a:rPr>
                <a:t>=3.3, </a:t>
              </a:r>
              <a:r>
                <a:rPr lang="en-US" sz="1200" dirty="0" err="1">
                  <a:latin typeface="Calibri" charset="0"/>
                  <a:sym typeface="Symbol" charset="2"/>
                </a:rPr>
                <a:t>s</a:t>
              </a:r>
              <a:r>
                <a:rPr lang="en-US" sz="1200" dirty="0">
                  <a:latin typeface="Calibri" charset="0"/>
                  <a:sym typeface="Symbol" charset="2"/>
                </a:rPr>
                <a:t>=200 </a:t>
              </a:r>
              <a:r>
                <a:rPr lang="en-US" sz="1200" dirty="0" err="1">
                  <a:latin typeface="Calibri" charset="0"/>
                  <a:sym typeface="Symbol" charset="2"/>
                </a:rPr>
                <a:t>GeV</a:t>
              </a:r>
              <a:r>
                <a:rPr lang="en-US" sz="1200" dirty="0">
                  <a:latin typeface="Calibri" charset="0"/>
                  <a:sym typeface="Symbol" charset="2"/>
                </a:rPr>
                <a:t> </a:t>
              </a:r>
            </a:p>
          </p:txBody>
        </p:sp>
      </p:grpSp>
      <p:sp>
        <p:nvSpPr>
          <p:cNvPr id="13" name="TextBox 12"/>
          <p:cNvSpPr txBox="1"/>
          <p:nvPr/>
        </p:nvSpPr>
        <p:spPr>
          <a:xfrm>
            <a:off x="10586" y="539750"/>
            <a:ext cx="3283546" cy="584776"/>
          </a:xfrm>
          <a:prstGeom prst="rect">
            <a:avLst/>
          </a:prstGeom>
          <a:noFill/>
        </p:spPr>
        <p:txBody>
          <a:bodyPr wrap="none" rtlCol="0">
            <a:spAutoFit/>
          </a:bodyPr>
          <a:lstStyle/>
          <a:p>
            <a:r>
              <a:rPr lang="en-US" dirty="0" smtClean="0">
                <a:solidFill>
                  <a:srgbClr val="0000FF"/>
                </a:solidFill>
              </a:rPr>
              <a:t>contributing sub-processes:</a:t>
            </a:r>
          </a:p>
          <a:p>
            <a:r>
              <a:rPr lang="en-US" sz="1400" dirty="0" smtClean="0"/>
              <a:t>changing </a:t>
            </a:r>
            <a:r>
              <a:rPr lang="en-US" sz="1400" dirty="0" err="1" smtClean="0"/>
              <a:t>vs</a:t>
            </a:r>
            <a:r>
              <a:rPr lang="en-US" sz="1400" dirty="0" smtClean="0"/>
              <a:t> </a:t>
            </a:r>
            <a:r>
              <a:rPr lang="en-US" sz="1400" dirty="0" err="1" smtClean="0"/>
              <a:t>p</a:t>
            </a:r>
            <a:r>
              <a:rPr lang="en-US" sz="1400" baseline="-25000" dirty="0" err="1" smtClean="0"/>
              <a:t>T</a:t>
            </a:r>
            <a:r>
              <a:rPr lang="en-US" sz="1400" dirty="0" smtClean="0"/>
              <a:t> and rapidity</a:t>
            </a:r>
            <a:endParaRPr lang="en-US" sz="1400" dirty="0"/>
          </a:p>
        </p:txBody>
      </p:sp>
      <p:pic>
        <p:nvPicPr>
          <p:cNvPr id="14" name="Picture 13"/>
          <p:cNvPicPr>
            <a:picLocks noChangeAspect="1"/>
          </p:cNvPicPr>
          <p:nvPr/>
        </p:nvPicPr>
        <p:blipFill>
          <a:blip r:embed="rId9"/>
          <a:stretch>
            <a:fillRect/>
          </a:stretch>
        </p:blipFill>
        <p:spPr>
          <a:xfrm>
            <a:off x="74083" y="3332682"/>
            <a:ext cx="3041650" cy="2152650"/>
          </a:xfrm>
          <a:prstGeom prst="rect">
            <a:avLst/>
          </a:prstGeom>
        </p:spPr>
      </p:pic>
    </p:spTree>
    <p:extLst>
      <p:ext uri="{BB962C8B-B14F-4D97-AF65-F5344CB8AC3E}">
        <p14:creationId xmlns:p14="http://schemas.microsoft.com/office/powerpoint/2010/main" val="930908926"/>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smtClean="0">
                <a:latin typeface="Symbol"/>
              </a:rPr>
              <a:t>p</a:t>
            </a:r>
            <a:r>
              <a:rPr lang="en-US" baseline="30000" dirty="0" smtClean="0"/>
              <a:t>0</a:t>
            </a:r>
            <a:r>
              <a:rPr lang="en-US" dirty="0" smtClean="0"/>
              <a:t>-Cross Sections</a:t>
            </a:r>
            <a:endParaRPr lang="en-US" dirty="0"/>
          </a:p>
        </p:txBody>
      </p:sp>
      <p:sp>
        <p:nvSpPr>
          <p:cNvPr id="3" name="Footer Placeholder 2"/>
          <p:cNvSpPr>
            <a:spLocks noGrp="1"/>
          </p:cNvSpPr>
          <p:nvPr>
            <p:ph type="ftr" sz="quarter" idx="11"/>
          </p:nvPr>
        </p:nvSpPr>
        <p:spPr/>
        <p:txBody>
          <a:bodyPr/>
          <a:lstStyle/>
          <a:p>
            <a:r>
              <a:rPr lang="en-US" smtClean="0"/>
              <a:t>RHIC PAC, June  2014</a:t>
            </a:r>
            <a:endParaRPr lang="en-US" dirty="0"/>
          </a:p>
        </p:txBody>
      </p:sp>
      <p:sp>
        <p:nvSpPr>
          <p:cNvPr id="6" name="Slide Number Placeholder 5"/>
          <p:cNvSpPr>
            <a:spLocks noGrp="1"/>
          </p:cNvSpPr>
          <p:nvPr>
            <p:ph type="sldNum" sz="quarter" idx="12"/>
          </p:nvPr>
        </p:nvSpPr>
        <p:spPr/>
        <p:txBody>
          <a:bodyPr/>
          <a:lstStyle/>
          <a:p>
            <a:fld id="{74E37A68-6CDC-BF4C-A518-F2B8A7ADE480}" type="slidenum">
              <a:rPr lang="en-US" smtClean="0"/>
              <a:pPr/>
              <a:t>65</a:t>
            </a:fld>
            <a:endParaRPr lang="en-US"/>
          </a:p>
        </p:txBody>
      </p:sp>
      <p:pic>
        <p:nvPicPr>
          <p:cNvPr id="19" name="Picture 4" descr="cross_200gev.eps"/>
          <p:cNvPicPr>
            <a:picLocks noChangeAspect="1"/>
          </p:cNvPicPr>
          <p:nvPr/>
        </p:nvPicPr>
        <p:blipFill>
          <a:blip r:embed="rId2"/>
          <a:srcRect t="6350" r="6701" b="1270"/>
          <a:stretch>
            <a:fillRect/>
          </a:stretch>
        </p:blipFill>
        <p:spPr bwMode="auto">
          <a:xfrm>
            <a:off x="3121657" y="1176018"/>
            <a:ext cx="2756664" cy="3600631"/>
          </a:xfrm>
          <a:prstGeom prst="rect">
            <a:avLst/>
          </a:prstGeom>
          <a:noFill/>
          <a:ln w="9525">
            <a:noFill/>
            <a:miter lim="800000"/>
            <a:headEnd/>
            <a:tailEnd/>
          </a:ln>
        </p:spPr>
      </p:pic>
      <p:pic>
        <p:nvPicPr>
          <p:cNvPr id="20" name="Picture 12" descr="nlo.gif"/>
          <p:cNvPicPr>
            <a:picLocks noChangeAspect="1"/>
          </p:cNvPicPr>
          <p:nvPr/>
        </p:nvPicPr>
        <p:blipFill>
          <a:blip r:embed="rId3"/>
          <a:srcRect t="6781" r="8193"/>
          <a:stretch>
            <a:fillRect/>
          </a:stretch>
        </p:blipFill>
        <p:spPr bwMode="auto">
          <a:xfrm>
            <a:off x="6005321" y="1176018"/>
            <a:ext cx="3025637" cy="3711453"/>
          </a:xfrm>
          <a:prstGeom prst="rect">
            <a:avLst/>
          </a:prstGeom>
          <a:noFill/>
          <a:ln w="9525">
            <a:noFill/>
            <a:miter lim="800000"/>
            <a:headEnd/>
            <a:tailEnd/>
          </a:ln>
        </p:spPr>
      </p:pic>
      <p:pic>
        <p:nvPicPr>
          <p:cNvPr id="21" name="Picture 3" descr="cross_62gev.eps"/>
          <p:cNvPicPr>
            <a:picLocks noChangeAspect="1"/>
          </p:cNvPicPr>
          <p:nvPr/>
        </p:nvPicPr>
        <p:blipFill>
          <a:blip r:embed="rId4"/>
          <a:srcRect t="-1392" r="11885"/>
          <a:stretch>
            <a:fillRect/>
          </a:stretch>
        </p:blipFill>
        <p:spPr bwMode="auto">
          <a:xfrm>
            <a:off x="76201" y="1153424"/>
            <a:ext cx="2935855" cy="3604856"/>
          </a:xfrm>
          <a:prstGeom prst="rect">
            <a:avLst/>
          </a:prstGeom>
          <a:noFill/>
          <a:ln w="9525">
            <a:noFill/>
            <a:miter lim="800000"/>
            <a:headEnd/>
            <a:tailEnd/>
          </a:ln>
        </p:spPr>
      </p:pic>
      <p:sp>
        <p:nvSpPr>
          <p:cNvPr id="22" name="TextBox 6"/>
          <p:cNvSpPr txBox="1">
            <a:spLocks noChangeArrowheads="1"/>
          </p:cNvSpPr>
          <p:nvPr/>
        </p:nvSpPr>
        <p:spPr bwMode="auto">
          <a:xfrm>
            <a:off x="228600" y="825500"/>
            <a:ext cx="2702558" cy="307777"/>
          </a:xfrm>
          <a:prstGeom prst="rect">
            <a:avLst/>
          </a:prstGeom>
          <a:noFill/>
          <a:ln w="9525">
            <a:noFill/>
            <a:miter lim="800000"/>
            <a:headEnd/>
            <a:tailEnd/>
          </a:ln>
        </p:spPr>
        <p:txBody>
          <a:bodyPr wrap="none">
            <a:prstTxWarp prst="textNoShape">
              <a:avLst/>
            </a:prstTxWarp>
            <a:spAutoFit/>
          </a:bodyPr>
          <a:lstStyle/>
          <a:p>
            <a:r>
              <a:rPr lang="en-US" sz="1400" b="1" dirty="0" err="1">
                <a:solidFill>
                  <a:srgbClr val="8000FF"/>
                </a:solidFill>
                <a:latin typeface="Comic Sans MS"/>
                <a:cs typeface="Comic Sans MS"/>
                <a:sym typeface="Symbol" pitchFamily="28" charset="2"/>
              </a:rPr>
              <a:t></a:t>
            </a:r>
            <a:r>
              <a:rPr lang="en-US" sz="1400" b="1" dirty="0" err="1">
                <a:solidFill>
                  <a:srgbClr val="8000FF"/>
                </a:solidFill>
                <a:latin typeface="Comic Sans MS"/>
                <a:cs typeface="Comic Sans MS"/>
              </a:rPr>
              <a:t>s</a:t>
            </a:r>
            <a:r>
              <a:rPr lang="en-US" sz="1400" b="1" dirty="0">
                <a:solidFill>
                  <a:srgbClr val="8000FF"/>
                </a:solidFill>
                <a:latin typeface="Comic Sans MS"/>
                <a:cs typeface="Comic Sans MS"/>
              </a:rPr>
              <a:t>=62 </a:t>
            </a:r>
            <a:r>
              <a:rPr lang="en-US" sz="1400" b="1" dirty="0" err="1">
                <a:solidFill>
                  <a:srgbClr val="8000FF"/>
                </a:solidFill>
                <a:latin typeface="Comic Sans MS"/>
                <a:cs typeface="Comic Sans MS"/>
              </a:rPr>
              <a:t>GeV</a:t>
            </a:r>
            <a:r>
              <a:rPr lang="en-US" sz="1400" b="1" dirty="0">
                <a:solidFill>
                  <a:srgbClr val="8000FF"/>
                </a:solidFill>
                <a:latin typeface="Comic Sans MS"/>
                <a:cs typeface="Comic Sans MS"/>
              </a:rPr>
              <a:t> (PRD79, 012003)</a:t>
            </a:r>
          </a:p>
        </p:txBody>
      </p:sp>
      <p:sp>
        <p:nvSpPr>
          <p:cNvPr id="23" name="TextBox 7"/>
          <p:cNvSpPr txBox="1">
            <a:spLocks noChangeArrowheads="1"/>
          </p:cNvSpPr>
          <p:nvPr/>
        </p:nvSpPr>
        <p:spPr bwMode="auto">
          <a:xfrm>
            <a:off x="3136900" y="825500"/>
            <a:ext cx="2813591" cy="307777"/>
          </a:xfrm>
          <a:prstGeom prst="rect">
            <a:avLst/>
          </a:prstGeom>
          <a:noFill/>
          <a:ln w="9525">
            <a:noFill/>
            <a:miter lim="800000"/>
            <a:headEnd/>
            <a:tailEnd/>
          </a:ln>
        </p:spPr>
        <p:txBody>
          <a:bodyPr wrap="none">
            <a:prstTxWarp prst="textNoShape">
              <a:avLst/>
            </a:prstTxWarp>
            <a:spAutoFit/>
          </a:bodyPr>
          <a:lstStyle/>
          <a:p>
            <a:r>
              <a:rPr lang="en-US" sz="1400" b="1" dirty="0" err="1">
                <a:solidFill>
                  <a:srgbClr val="CC66FF"/>
                </a:solidFill>
                <a:latin typeface="Comic Sans MS"/>
                <a:cs typeface="Comic Sans MS"/>
                <a:sym typeface="Symbol" pitchFamily="28" charset="2"/>
              </a:rPr>
              <a:t></a:t>
            </a:r>
            <a:r>
              <a:rPr lang="en-US" sz="1400" b="1" dirty="0" err="1">
                <a:solidFill>
                  <a:srgbClr val="CC66FF"/>
                </a:solidFill>
                <a:latin typeface="Comic Sans MS"/>
                <a:cs typeface="Comic Sans MS"/>
              </a:rPr>
              <a:t>s</a:t>
            </a:r>
            <a:r>
              <a:rPr lang="en-US" sz="1400" b="1" dirty="0">
                <a:solidFill>
                  <a:srgbClr val="CC66FF"/>
                </a:solidFill>
                <a:latin typeface="Comic Sans MS"/>
                <a:cs typeface="Comic Sans MS"/>
              </a:rPr>
              <a:t>=200 </a:t>
            </a:r>
            <a:r>
              <a:rPr lang="en-US" sz="1400" b="1" dirty="0" err="1">
                <a:solidFill>
                  <a:srgbClr val="CC66FF"/>
                </a:solidFill>
                <a:latin typeface="Comic Sans MS"/>
                <a:cs typeface="Comic Sans MS"/>
              </a:rPr>
              <a:t>GeV</a:t>
            </a:r>
            <a:r>
              <a:rPr lang="en-US" sz="1400" b="1" dirty="0">
                <a:solidFill>
                  <a:srgbClr val="CC66FF"/>
                </a:solidFill>
                <a:latin typeface="Comic Sans MS"/>
                <a:cs typeface="Comic Sans MS"/>
              </a:rPr>
              <a:t> (PRD76, 051106)</a:t>
            </a:r>
          </a:p>
        </p:txBody>
      </p:sp>
      <p:sp>
        <p:nvSpPr>
          <p:cNvPr id="24" name="TextBox 5"/>
          <p:cNvSpPr txBox="1">
            <a:spLocks noChangeArrowheads="1"/>
          </p:cNvSpPr>
          <p:nvPr/>
        </p:nvSpPr>
        <p:spPr bwMode="auto">
          <a:xfrm>
            <a:off x="6324600" y="825500"/>
            <a:ext cx="2390473" cy="307777"/>
          </a:xfrm>
          <a:prstGeom prst="rect">
            <a:avLst/>
          </a:prstGeom>
          <a:noFill/>
          <a:ln w="9525">
            <a:noFill/>
            <a:miter lim="800000"/>
            <a:headEnd/>
            <a:tailEnd/>
          </a:ln>
        </p:spPr>
        <p:txBody>
          <a:bodyPr wrap="none">
            <a:prstTxWarp prst="textNoShape">
              <a:avLst/>
            </a:prstTxWarp>
            <a:spAutoFit/>
          </a:bodyPr>
          <a:lstStyle/>
          <a:p>
            <a:r>
              <a:rPr lang="en-US" sz="1400" b="1" dirty="0" err="1">
                <a:solidFill>
                  <a:srgbClr val="FF66FF"/>
                </a:solidFill>
                <a:latin typeface="Comic Sans MS"/>
                <a:cs typeface="Comic Sans MS"/>
                <a:sym typeface="Symbol" pitchFamily="28" charset="2"/>
              </a:rPr>
              <a:t></a:t>
            </a:r>
            <a:r>
              <a:rPr lang="en-US" sz="1400" b="1" dirty="0" err="1">
                <a:solidFill>
                  <a:srgbClr val="FF66FF"/>
                </a:solidFill>
                <a:latin typeface="Comic Sans MS"/>
                <a:cs typeface="Comic Sans MS"/>
              </a:rPr>
              <a:t>s</a:t>
            </a:r>
            <a:r>
              <a:rPr lang="en-US" sz="1400" b="1" dirty="0">
                <a:solidFill>
                  <a:srgbClr val="FF66FF"/>
                </a:solidFill>
                <a:latin typeface="Comic Sans MS"/>
                <a:cs typeface="Comic Sans MS"/>
              </a:rPr>
              <a:t>=500 </a:t>
            </a:r>
            <a:r>
              <a:rPr lang="en-US" sz="1400" b="1" dirty="0" err="1">
                <a:solidFill>
                  <a:srgbClr val="FF66FF"/>
                </a:solidFill>
                <a:latin typeface="Comic Sans MS"/>
                <a:cs typeface="Comic Sans MS"/>
              </a:rPr>
              <a:t>GeV</a:t>
            </a:r>
            <a:r>
              <a:rPr lang="en-US" sz="1400" b="1" dirty="0">
                <a:solidFill>
                  <a:srgbClr val="FF66FF"/>
                </a:solidFill>
                <a:latin typeface="Comic Sans MS"/>
                <a:cs typeface="Comic Sans MS"/>
              </a:rPr>
              <a:t> (Preliminary)</a:t>
            </a:r>
          </a:p>
        </p:txBody>
      </p:sp>
      <p:pic>
        <p:nvPicPr>
          <p:cNvPr id="25" name="Picture 4" descr="phenix_40_72dpi.gif"/>
          <p:cNvPicPr>
            <a:picLocks noChangeAspect="1"/>
          </p:cNvPicPr>
          <p:nvPr/>
        </p:nvPicPr>
        <p:blipFill>
          <a:blip r:embed="rId5"/>
          <a:srcRect/>
          <a:stretch>
            <a:fillRect/>
          </a:stretch>
        </p:blipFill>
        <p:spPr bwMode="auto">
          <a:xfrm>
            <a:off x="1836171" y="1226818"/>
            <a:ext cx="977900" cy="317500"/>
          </a:xfrm>
          <a:prstGeom prst="rect">
            <a:avLst/>
          </a:prstGeom>
          <a:noFill/>
          <a:ln w="9525">
            <a:noFill/>
            <a:miter lim="800000"/>
            <a:headEnd/>
            <a:tailEnd/>
          </a:ln>
        </p:spPr>
      </p:pic>
      <p:pic>
        <p:nvPicPr>
          <p:cNvPr id="26" name="Picture 4" descr="phenix_40_72dpi.gif"/>
          <p:cNvPicPr>
            <a:picLocks noChangeAspect="1"/>
          </p:cNvPicPr>
          <p:nvPr/>
        </p:nvPicPr>
        <p:blipFill>
          <a:blip r:embed="rId5"/>
          <a:srcRect/>
          <a:stretch>
            <a:fillRect/>
          </a:stretch>
        </p:blipFill>
        <p:spPr bwMode="auto">
          <a:xfrm>
            <a:off x="3708400" y="1220468"/>
            <a:ext cx="586740" cy="190500"/>
          </a:xfrm>
          <a:prstGeom prst="rect">
            <a:avLst/>
          </a:prstGeom>
          <a:noFill/>
          <a:ln w="9525">
            <a:noFill/>
            <a:miter lim="800000"/>
            <a:headEnd/>
            <a:tailEnd/>
          </a:ln>
        </p:spPr>
      </p:pic>
      <p:sp>
        <p:nvSpPr>
          <p:cNvPr id="27" name="TextBox 26"/>
          <p:cNvSpPr txBox="1"/>
          <p:nvPr/>
        </p:nvSpPr>
        <p:spPr>
          <a:xfrm>
            <a:off x="177804" y="5363624"/>
            <a:ext cx="8840882" cy="1323439"/>
          </a:xfrm>
          <a:prstGeom prst="rect">
            <a:avLst/>
          </a:prstGeom>
          <a:noFill/>
        </p:spPr>
        <p:txBody>
          <a:bodyPr wrap="none" rtlCol="0">
            <a:spAutoFit/>
          </a:bodyPr>
          <a:lstStyle/>
          <a:p>
            <a:r>
              <a:rPr lang="en-US" sz="1600" b="1" dirty="0" smtClean="0">
                <a:solidFill>
                  <a:srgbClr val="CC66FF"/>
                </a:solidFill>
                <a:latin typeface="Comic Sans MS"/>
                <a:ea typeface="Arial" pitchFamily="28" charset="0"/>
                <a:cs typeface="Comic Sans MS"/>
                <a:sym typeface="Symbol" pitchFamily="28" charset="2"/>
              </a:rPr>
              <a:t>Data compared to NLO </a:t>
            </a:r>
            <a:r>
              <a:rPr lang="en-US" sz="1600" b="1" dirty="0" err="1" smtClean="0">
                <a:solidFill>
                  <a:srgbClr val="CC66FF"/>
                </a:solidFill>
                <a:latin typeface="Comic Sans MS"/>
                <a:ea typeface="Arial" pitchFamily="28" charset="0"/>
                <a:cs typeface="Comic Sans MS"/>
                <a:sym typeface="Symbol" pitchFamily="28" charset="2"/>
              </a:rPr>
              <a:t>pQCD</a:t>
            </a:r>
            <a:r>
              <a:rPr lang="en-US" sz="1600" b="1" dirty="0" smtClean="0">
                <a:solidFill>
                  <a:srgbClr val="CC66FF"/>
                </a:solidFill>
                <a:latin typeface="Comic Sans MS"/>
                <a:ea typeface="Arial" pitchFamily="28" charset="0"/>
                <a:cs typeface="Comic Sans MS"/>
                <a:sym typeface="Symbol" pitchFamily="28" charset="2"/>
              </a:rPr>
              <a:t> calculations: </a:t>
            </a:r>
          </a:p>
          <a:p>
            <a:pPr>
              <a:buClr>
                <a:srgbClr val="CC66FF"/>
              </a:buClr>
              <a:buFont typeface="Wingdings" charset="2"/>
              <a:buChar char="q"/>
            </a:pPr>
            <a:r>
              <a:rPr lang="en-US" sz="1600" b="1" dirty="0" smtClean="0">
                <a:latin typeface="Comic Sans MS"/>
                <a:ea typeface="Arial" pitchFamily="28" charset="0"/>
                <a:cs typeface="Comic Sans MS"/>
                <a:sym typeface="Symbol" pitchFamily="28" charset="2"/>
              </a:rPr>
              <a:t> </a:t>
            </a:r>
            <a:r>
              <a:rPr lang="en-US" sz="1600" b="1" dirty="0" err="1" smtClean="0">
                <a:latin typeface="Comic Sans MS"/>
                <a:ea typeface="Arial" pitchFamily="28" charset="0"/>
                <a:cs typeface="Comic Sans MS"/>
                <a:sym typeface="Symbol" pitchFamily="28" charset="2"/>
              </a:rPr>
              <a:t>s</a:t>
            </a:r>
            <a:r>
              <a:rPr lang="en-US" sz="1600" b="1" dirty="0" smtClean="0">
                <a:latin typeface="Comic Sans MS"/>
                <a:ea typeface="Arial" pitchFamily="28" charset="0"/>
                <a:cs typeface="Comic Sans MS"/>
                <a:sym typeface="Symbol" pitchFamily="28" charset="2"/>
              </a:rPr>
              <a:t>=62 </a:t>
            </a:r>
            <a:r>
              <a:rPr lang="en-US" sz="1600" b="1" dirty="0" err="1" smtClean="0">
                <a:latin typeface="Comic Sans MS"/>
                <a:ea typeface="Arial" pitchFamily="28" charset="0"/>
                <a:cs typeface="Comic Sans MS"/>
                <a:sym typeface="Symbol" pitchFamily="28" charset="2"/>
              </a:rPr>
              <a:t>GeV</a:t>
            </a:r>
            <a:r>
              <a:rPr lang="en-US" sz="1600" b="1" dirty="0" smtClean="0">
                <a:latin typeface="Comic Sans MS"/>
                <a:ea typeface="Arial" pitchFamily="28" charset="0"/>
                <a:cs typeface="Comic Sans MS"/>
                <a:sym typeface="Symbol" pitchFamily="28" charset="2"/>
              </a:rPr>
              <a:t> calculations may need inclusion of NLL (effects of threshold logarithms)</a:t>
            </a:r>
          </a:p>
          <a:p>
            <a:pPr>
              <a:buClr>
                <a:srgbClr val="CC66FF"/>
              </a:buClr>
              <a:buFont typeface="Wingdings" charset="2"/>
              <a:buChar char="q"/>
            </a:pPr>
            <a:r>
              <a:rPr lang="en-US" sz="1600" b="1" dirty="0" smtClean="0">
                <a:latin typeface="Comic Sans MS"/>
                <a:ea typeface="Arial" pitchFamily="28" charset="0"/>
                <a:cs typeface="Comic Sans MS"/>
                <a:sym typeface="Symbol" pitchFamily="28" charset="2"/>
              </a:rPr>
              <a:t> s=200 and 500 </a:t>
            </a:r>
            <a:r>
              <a:rPr lang="en-US" sz="1600" b="1" dirty="0" err="1" smtClean="0">
                <a:latin typeface="Comic Sans MS"/>
                <a:ea typeface="Arial" pitchFamily="28" charset="0"/>
                <a:cs typeface="Comic Sans MS"/>
                <a:sym typeface="Symbol" pitchFamily="28" charset="2"/>
              </a:rPr>
              <a:t>GeV</a:t>
            </a:r>
            <a:r>
              <a:rPr lang="en-US" sz="1600" b="1" dirty="0" smtClean="0">
                <a:latin typeface="Comic Sans MS"/>
                <a:ea typeface="Arial" pitchFamily="28" charset="0"/>
                <a:cs typeface="Comic Sans MS"/>
                <a:sym typeface="Symbol" pitchFamily="28" charset="2"/>
              </a:rPr>
              <a:t>: NLO agrees with data within ~30%</a:t>
            </a:r>
          </a:p>
          <a:p>
            <a:pPr>
              <a:buClr>
                <a:srgbClr val="CC66FF"/>
              </a:buClr>
              <a:buFont typeface="Wingdings" charset="2"/>
              <a:buChar char="q"/>
            </a:pPr>
            <a:r>
              <a:rPr lang="en-US" sz="1600" dirty="0" smtClean="0">
                <a:latin typeface="Comic Sans MS"/>
                <a:ea typeface="Arial" pitchFamily="28" charset="0"/>
                <a:cs typeface="Comic Sans MS"/>
                <a:sym typeface="Symbol" pitchFamily="28" charset="2"/>
              </a:rPr>
              <a:t> good agreement also for </a:t>
            </a:r>
            <a:r>
              <a:rPr lang="en-US" sz="1600" dirty="0" smtClean="0">
                <a:latin typeface="Symbol" charset="2"/>
                <a:ea typeface="Arial" pitchFamily="28" charset="0"/>
                <a:cs typeface="Symbol" charset="2"/>
                <a:sym typeface="Symbol" pitchFamily="28" charset="2"/>
              </a:rPr>
              <a:t>h</a:t>
            </a:r>
            <a:r>
              <a:rPr lang="en-US" sz="1600" dirty="0" smtClean="0">
                <a:latin typeface="Comic Sans MS"/>
                <a:ea typeface="Arial" pitchFamily="28" charset="0"/>
                <a:cs typeface="Comic Sans MS"/>
                <a:sym typeface="Symbol" pitchFamily="28" charset="2"/>
              </a:rPr>
              <a:t>&gt;1</a:t>
            </a:r>
            <a:endParaRPr lang="en-US" sz="1600" b="1" dirty="0" smtClean="0">
              <a:latin typeface="Comic Sans MS"/>
              <a:ea typeface="Arial" pitchFamily="28" charset="0"/>
              <a:cs typeface="Comic Sans MS"/>
              <a:sym typeface="Symbol" pitchFamily="28" charset="2"/>
            </a:endParaRPr>
          </a:p>
          <a:p>
            <a:pPr>
              <a:buClr>
                <a:srgbClr val="CC66FF"/>
              </a:buClr>
              <a:buFont typeface="Wingdings" charset="2"/>
              <a:buChar char="q"/>
            </a:pPr>
            <a:r>
              <a:rPr lang="en-US" sz="1600" b="1" dirty="0" smtClean="0">
                <a:latin typeface="Comic Sans MS"/>
                <a:ea typeface="Arial" pitchFamily="28" charset="0"/>
                <a:cs typeface="Comic Sans MS"/>
                <a:sym typeface="Symbol" pitchFamily="28" charset="2"/>
              </a:rPr>
              <a:t> Input to </a:t>
            </a:r>
            <a:r>
              <a:rPr lang="en-US" sz="1600" b="1" dirty="0" err="1" smtClean="0">
                <a:latin typeface="Comic Sans MS"/>
                <a:ea typeface="Arial" pitchFamily="28" charset="0"/>
                <a:cs typeface="Comic Sans MS"/>
                <a:sym typeface="Symbol" pitchFamily="28" charset="2"/>
              </a:rPr>
              <a:t>qcd</a:t>
            </a:r>
            <a:r>
              <a:rPr lang="en-US" sz="1600" b="1" dirty="0" smtClean="0">
                <a:latin typeface="Comic Sans MS"/>
                <a:ea typeface="Arial" pitchFamily="28" charset="0"/>
                <a:cs typeface="Comic Sans MS"/>
                <a:sym typeface="Symbol" pitchFamily="28" charset="2"/>
              </a:rPr>
              <a:t> fits of gluon fragmentation functions </a:t>
            </a:r>
            <a:r>
              <a:rPr lang="en-US" sz="1600" b="1" dirty="0" smtClean="0">
                <a:solidFill>
                  <a:srgbClr val="CC66FF"/>
                </a:solidFill>
                <a:latin typeface="Comic Sans MS"/>
                <a:ea typeface="Arial" pitchFamily="28" charset="0"/>
                <a:cs typeface="Comic Sans MS"/>
                <a:sym typeface="Wingdings"/>
              </a:rPr>
              <a:t> DSS</a:t>
            </a:r>
          </a:p>
        </p:txBody>
      </p:sp>
      <p:sp>
        <p:nvSpPr>
          <p:cNvPr id="29" name="Date Placeholder 28"/>
          <p:cNvSpPr>
            <a:spLocks noGrp="1"/>
          </p:cNvSpPr>
          <p:nvPr>
            <p:ph type="dt" sz="half" idx="10"/>
          </p:nvPr>
        </p:nvSpPr>
        <p:spPr/>
        <p:txBody>
          <a:bodyPr/>
          <a:lstStyle/>
          <a:p>
            <a:pPr>
              <a:defRPr/>
            </a:pPr>
            <a:r>
              <a:rPr lang="en-US" smtClean="0"/>
              <a:t>E.C. Aschenauer</a:t>
            </a:r>
            <a:endParaRPr lang="en-US" dirty="0"/>
          </a:p>
        </p:txBody>
      </p:sp>
      <p:grpSp>
        <p:nvGrpSpPr>
          <p:cNvPr id="9" name="Group 8"/>
          <p:cNvGrpSpPr/>
          <p:nvPr/>
        </p:nvGrpSpPr>
        <p:grpSpPr>
          <a:xfrm>
            <a:off x="4343400" y="1640278"/>
            <a:ext cx="3403600" cy="3348038"/>
            <a:chOff x="5740400" y="1989528"/>
            <a:chExt cx="3403600" cy="3348038"/>
          </a:xfrm>
        </p:grpSpPr>
        <p:grpSp>
          <p:nvGrpSpPr>
            <p:cNvPr id="32" name="Group 36"/>
            <p:cNvGrpSpPr>
              <a:grpSpLocks/>
            </p:cNvGrpSpPr>
            <p:nvPr/>
          </p:nvGrpSpPr>
          <p:grpSpPr bwMode="auto">
            <a:xfrm>
              <a:off x="5740400" y="1989528"/>
              <a:ext cx="3403600" cy="3348038"/>
              <a:chOff x="355600" y="952599"/>
              <a:chExt cx="3403600" cy="3348038"/>
            </a:xfrm>
          </p:grpSpPr>
          <p:pic>
            <p:nvPicPr>
              <p:cNvPr id="33" name="Picture 7" descr="pp_pi0_sigma"/>
              <p:cNvPicPr>
                <a:picLocks noChangeAspect="1" noChangeArrowheads="1"/>
              </p:cNvPicPr>
              <p:nvPr/>
            </p:nvPicPr>
            <p:blipFill>
              <a:blip r:embed="rId6"/>
              <a:srcRect/>
              <a:stretch>
                <a:fillRect/>
              </a:stretch>
            </p:blipFill>
            <p:spPr bwMode="auto">
              <a:xfrm>
                <a:off x="355600" y="952599"/>
                <a:ext cx="3403600" cy="3348038"/>
              </a:xfrm>
              <a:prstGeom prst="rect">
                <a:avLst/>
              </a:prstGeom>
              <a:noFill/>
              <a:ln w="9525">
                <a:noFill/>
                <a:miter lim="800000"/>
                <a:headEnd/>
                <a:tailEnd/>
              </a:ln>
            </p:spPr>
          </p:pic>
          <p:sp>
            <p:nvSpPr>
              <p:cNvPr id="34" name="Text Box 12"/>
              <p:cNvSpPr txBox="1">
                <a:spLocks noChangeArrowheads="1"/>
              </p:cNvSpPr>
              <p:nvPr/>
            </p:nvSpPr>
            <p:spPr bwMode="auto">
              <a:xfrm>
                <a:off x="852488" y="1143000"/>
                <a:ext cx="1300093" cy="261610"/>
              </a:xfrm>
              <a:prstGeom prst="rect">
                <a:avLst/>
              </a:prstGeom>
              <a:noFill/>
              <a:ln w="9525">
                <a:noFill/>
                <a:miter lim="800000"/>
                <a:headEnd/>
                <a:tailEnd/>
              </a:ln>
            </p:spPr>
            <p:txBody>
              <a:bodyPr wrap="none">
                <a:prstTxWarp prst="textNoShape">
                  <a:avLst/>
                </a:prstTxWarp>
                <a:spAutoFit/>
              </a:bodyPr>
              <a:lstStyle/>
              <a:p>
                <a:pPr eaLnBrk="0" hangingPunct="0"/>
                <a:r>
                  <a:rPr lang="en-US" sz="1100" dirty="0">
                    <a:solidFill>
                      <a:srgbClr val="0D0D0D"/>
                    </a:solidFill>
                    <a:latin typeface="Comic Sans MS"/>
                    <a:cs typeface="Comic Sans MS"/>
                  </a:rPr>
                  <a:t>PRL 97, 152302</a:t>
                </a:r>
              </a:p>
            </p:txBody>
          </p:sp>
        </p:grpSp>
        <p:pic>
          <p:nvPicPr>
            <p:cNvPr id="28" name="Picture 27" descr="STAR-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80916" y="2936829"/>
              <a:ext cx="740615" cy="351106"/>
            </a:xfrm>
            <a:prstGeom prst="rect">
              <a:avLst/>
            </a:prstGeom>
          </p:spPr>
        </p:pic>
      </p:grpSp>
      <p:grpSp>
        <p:nvGrpSpPr>
          <p:cNvPr id="11" name="Group 10"/>
          <p:cNvGrpSpPr/>
          <p:nvPr/>
        </p:nvGrpSpPr>
        <p:grpSpPr>
          <a:xfrm>
            <a:off x="1111241" y="3627962"/>
            <a:ext cx="3025140" cy="1844040"/>
            <a:chOff x="603249" y="3638546"/>
            <a:chExt cx="3025140" cy="1844040"/>
          </a:xfrm>
        </p:grpSpPr>
        <p:pic>
          <p:nvPicPr>
            <p:cNvPr id="4" name="Picture 3"/>
            <p:cNvPicPr>
              <a:picLocks noChangeAspect="1"/>
            </p:cNvPicPr>
            <p:nvPr/>
          </p:nvPicPr>
          <p:blipFill>
            <a:blip r:embed="rId8"/>
            <a:stretch>
              <a:fillRect/>
            </a:stretch>
          </p:blipFill>
          <p:spPr>
            <a:xfrm>
              <a:off x="603249" y="3638546"/>
              <a:ext cx="3025140" cy="1844040"/>
            </a:xfrm>
            <a:prstGeom prst="rect">
              <a:avLst/>
            </a:prstGeom>
          </p:spPr>
        </p:pic>
        <p:pic>
          <p:nvPicPr>
            <p:cNvPr id="30" name="Picture 29" descr="STAR-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91733" y="3713646"/>
              <a:ext cx="740615" cy="351106"/>
            </a:xfrm>
            <a:prstGeom prst="rect">
              <a:avLst/>
            </a:prstGeom>
          </p:spPr>
        </p:pic>
      </p:grpSp>
      <p:grpSp>
        <p:nvGrpSpPr>
          <p:cNvPr id="10" name="Group 9"/>
          <p:cNvGrpSpPr/>
          <p:nvPr/>
        </p:nvGrpSpPr>
        <p:grpSpPr>
          <a:xfrm>
            <a:off x="1087958" y="1100666"/>
            <a:ext cx="3063240" cy="2583180"/>
            <a:chOff x="579966" y="1111250"/>
            <a:chExt cx="3063240" cy="2583180"/>
          </a:xfrm>
        </p:grpSpPr>
        <p:grpSp>
          <p:nvGrpSpPr>
            <p:cNvPr id="8" name="Group 7"/>
            <p:cNvGrpSpPr/>
            <p:nvPr/>
          </p:nvGrpSpPr>
          <p:grpSpPr>
            <a:xfrm>
              <a:off x="579966" y="1111250"/>
              <a:ext cx="3063240" cy="2583180"/>
              <a:chOff x="2019300" y="1270000"/>
              <a:chExt cx="3063240" cy="2583180"/>
            </a:xfrm>
          </p:grpSpPr>
          <p:pic>
            <p:nvPicPr>
              <p:cNvPr id="5" name="Picture 4"/>
              <p:cNvPicPr>
                <a:picLocks noChangeAspect="1"/>
              </p:cNvPicPr>
              <p:nvPr/>
            </p:nvPicPr>
            <p:blipFill>
              <a:blip r:embed="rId9"/>
              <a:stretch>
                <a:fillRect/>
              </a:stretch>
            </p:blipFill>
            <p:spPr>
              <a:xfrm>
                <a:off x="2019300" y="1270000"/>
                <a:ext cx="3063240" cy="2583180"/>
              </a:xfrm>
              <a:prstGeom prst="rect">
                <a:avLst/>
              </a:prstGeom>
            </p:spPr>
          </p:pic>
          <p:sp>
            <p:nvSpPr>
              <p:cNvPr id="7" name="TextBox 6"/>
              <p:cNvSpPr txBox="1"/>
              <p:nvPr/>
            </p:nvSpPr>
            <p:spPr>
              <a:xfrm>
                <a:off x="2275415" y="3577164"/>
                <a:ext cx="1301633" cy="246221"/>
              </a:xfrm>
              <a:prstGeom prst="rect">
                <a:avLst/>
              </a:prstGeom>
              <a:noFill/>
            </p:spPr>
            <p:txBody>
              <a:bodyPr wrap="none" rtlCol="0">
                <a:spAutoFit/>
              </a:bodyPr>
              <a:lstStyle/>
              <a:p>
                <a:r>
                  <a:rPr lang="en-US" sz="1000" dirty="0" err="1" smtClean="0"/>
                  <a:t>arXiv</a:t>
                </a:r>
                <a:r>
                  <a:rPr lang="en-US" sz="1000" dirty="0" smtClean="0"/>
                  <a:t>: 1309.1800</a:t>
                </a:r>
                <a:endParaRPr lang="en-US" sz="1000" dirty="0"/>
              </a:p>
            </p:txBody>
          </p:sp>
        </p:grpSp>
        <p:pic>
          <p:nvPicPr>
            <p:cNvPr id="31" name="Picture 30" descr="STAR-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81300" y="1749380"/>
              <a:ext cx="740615" cy="351106"/>
            </a:xfrm>
            <a:prstGeom prst="rect">
              <a:avLst/>
            </a:prstGeom>
          </p:spPr>
        </p:pic>
      </p:grpSp>
    </p:spTree>
    <p:extLst>
      <p:ext uri="{BB962C8B-B14F-4D97-AF65-F5344CB8AC3E}">
        <p14:creationId xmlns:p14="http://schemas.microsoft.com/office/powerpoint/2010/main" val="2838857726"/>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Jet-Cross Sections</a:t>
            </a:r>
            <a:endParaRPr lang="en-US" dirty="0"/>
          </a:p>
        </p:txBody>
      </p:sp>
      <p:sp>
        <p:nvSpPr>
          <p:cNvPr id="3" name="Footer Placeholder 2"/>
          <p:cNvSpPr>
            <a:spLocks noGrp="1"/>
          </p:cNvSpPr>
          <p:nvPr>
            <p:ph type="ftr" sz="quarter" idx="11"/>
          </p:nvPr>
        </p:nvSpPr>
        <p:spPr/>
        <p:txBody>
          <a:bodyPr/>
          <a:lstStyle/>
          <a:p>
            <a:r>
              <a:rPr lang="en-US" smtClean="0"/>
              <a:t>RHIC PAC, June  2014</a:t>
            </a:r>
            <a:endParaRPr lang="en-US" dirty="0"/>
          </a:p>
        </p:txBody>
      </p:sp>
      <p:sp>
        <p:nvSpPr>
          <p:cNvPr id="6" name="Slide Number Placeholder 5"/>
          <p:cNvSpPr>
            <a:spLocks noGrp="1"/>
          </p:cNvSpPr>
          <p:nvPr>
            <p:ph type="sldNum" sz="quarter" idx="12"/>
          </p:nvPr>
        </p:nvSpPr>
        <p:spPr/>
        <p:txBody>
          <a:bodyPr/>
          <a:lstStyle/>
          <a:p>
            <a:fld id="{74E37A68-6CDC-BF4C-A518-F2B8A7ADE480}" type="slidenum">
              <a:rPr lang="en-US" smtClean="0"/>
              <a:pPr/>
              <a:t>66</a:t>
            </a:fld>
            <a:endParaRPr lang="en-US"/>
          </a:p>
        </p:txBody>
      </p:sp>
      <p:sp>
        <p:nvSpPr>
          <p:cNvPr id="27" name="TextBox 26"/>
          <p:cNvSpPr txBox="1"/>
          <p:nvPr/>
        </p:nvSpPr>
        <p:spPr>
          <a:xfrm>
            <a:off x="3119971" y="4802713"/>
            <a:ext cx="6147837" cy="1077218"/>
          </a:xfrm>
          <a:prstGeom prst="rect">
            <a:avLst/>
          </a:prstGeom>
          <a:noFill/>
        </p:spPr>
        <p:txBody>
          <a:bodyPr wrap="none" rtlCol="0">
            <a:spAutoFit/>
          </a:bodyPr>
          <a:lstStyle/>
          <a:p>
            <a:r>
              <a:rPr lang="en-US" sz="1600" b="1" dirty="0" smtClean="0">
                <a:solidFill>
                  <a:srgbClr val="CC66FF"/>
                </a:solidFill>
                <a:latin typeface="Comic Sans MS"/>
                <a:ea typeface="Arial" pitchFamily="28" charset="0"/>
                <a:cs typeface="Comic Sans MS"/>
                <a:sym typeface="Symbol" pitchFamily="28" charset="2"/>
              </a:rPr>
              <a:t>Data compared to NLO </a:t>
            </a:r>
            <a:r>
              <a:rPr lang="en-US" sz="1600" b="1" dirty="0" err="1" smtClean="0">
                <a:solidFill>
                  <a:srgbClr val="CC66FF"/>
                </a:solidFill>
                <a:latin typeface="Comic Sans MS"/>
                <a:ea typeface="Arial" pitchFamily="28" charset="0"/>
                <a:cs typeface="Comic Sans MS"/>
                <a:sym typeface="Symbol" pitchFamily="28" charset="2"/>
              </a:rPr>
              <a:t>pQCD</a:t>
            </a:r>
            <a:r>
              <a:rPr lang="en-US" sz="1600" b="1" dirty="0" smtClean="0">
                <a:solidFill>
                  <a:srgbClr val="CC66FF"/>
                </a:solidFill>
                <a:latin typeface="Comic Sans MS"/>
                <a:ea typeface="Arial" pitchFamily="28" charset="0"/>
                <a:cs typeface="Comic Sans MS"/>
                <a:sym typeface="Symbol" pitchFamily="28" charset="2"/>
              </a:rPr>
              <a:t> calculations: </a:t>
            </a:r>
          </a:p>
          <a:p>
            <a:pPr>
              <a:buClr>
                <a:srgbClr val="CC66FF"/>
              </a:buClr>
              <a:buFont typeface="Wingdings" charset="2"/>
              <a:buChar char="q"/>
            </a:pPr>
            <a:r>
              <a:rPr lang="en-US" sz="1600" b="1" dirty="0" smtClean="0">
                <a:latin typeface="Comic Sans MS"/>
                <a:ea typeface="Arial" pitchFamily="28" charset="0"/>
                <a:cs typeface="Comic Sans MS"/>
                <a:sym typeface="Symbol" pitchFamily="28" charset="2"/>
              </a:rPr>
              <a:t> </a:t>
            </a:r>
            <a:r>
              <a:rPr lang="en-US" sz="1600" dirty="0"/>
              <a:t>Inclusive jet and di-jet cross section results in </a:t>
            </a:r>
            <a:endParaRPr lang="en-US" sz="1600" dirty="0" smtClean="0"/>
          </a:p>
          <a:p>
            <a:pPr>
              <a:buClr>
                <a:srgbClr val="CC66FF"/>
              </a:buClr>
            </a:pPr>
            <a:r>
              <a:rPr lang="en-US" sz="1600" dirty="0"/>
              <a:t> </a:t>
            </a:r>
            <a:r>
              <a:rPr lang="en-US" sz="1600" dirty="0" smtClean="0"/>
              <a:t>  </a:t>
            </a:r>
            <a:r>
              <a:rPr lang="en-US" sz="1600" dirty="0" err="1" smtClean="0"/>
              <a:t>p</a:t>
            </a:r>
            <a:r>
              <a:rPr lang="en-US" sz="1600" dirty="0" err="1"/>
              <a:t>+p</a:t>
            </a:r>
            <a:r>
              <a:rPr lang="en-US" sz="1600" dirty="0"/>
              <a:t> collisions are consistent with NLO </a:t>
            </a:r>
            <a:r>
              <a:rPr lang="en-US" sz="1600" dirty="0" err="1"/>
              <a:t>pQCD</a:t>
            </a:r>
            <a:r>
              <a:rPr lang="en-US" sz="1600" dirty="0"/>
              <a:t> calculations </a:t>
            </a:r>
            <a:endParaRPr lang="en-US" sz="1600" dirty="0" smtClean="0"/>
          </a:p>
          <a:p>
            <a:pPr>
              <a:buClr>
                <a:srgbClr val="CC66FF"/>
              </a:buClr>
            </a:pPr>
            <a:r>
              <a:rPr lang="en-US" sz="1600" dirty="0"/>
              <a:t> </a:t>
            </a:r>
            <a:r>
              <a:rPr lang="en-US" sz="1600" dirty="0" smtClean="0"/>
              <a:t>  after </a:t>
            </a:r>
            <a:r>
              <a:rPr lang="en-US" sz="1600" dirty="0" err="1"/>
              <a:t>Had+UE</a:t>
            </a:r>
            <a:r>
              <a:rPr lang="en-US" sz="1600" dirty="0"/>
              <a:t> corrections</a:t>
            </a:r>
            <a:endParaRPr lang="en-US" sz="1600" b="1" dirty="0" smtClean="0">
              <a:latin typeface="Comic Sans MS"/>
              <a:ea typeface="Arial" pitchFamily="28" charset="0"/>
              <a:cs typeface="Comic Sans MS"/>
              <a:sym typeface="Symbol" pitchFamily="28" charset="2"/>
            </a:endParaRPr>
          </a:p>
        </p:txBody>
      </p:sp>
      <p:sp>
        <p:nvSpPr>
          <p:cNvPr id="29" name="Date Placeholder 28"/>
          <p:cNvSpPr>
            <a:spLocks noGrp="1"/>
          </p:cNvSpPr>
          <p:nvPr>
            <p:ph type="dt" sz="half" idx="10"/>
          </p:nvPr>
        </p:nvSpPr>
        <p:spPr/>
        <p:txBody>
          <a:bodyPr/>
          <a:lstStyle/>
          <a:p>
            <a:pPr>
              <a:defRPr/>
            </a:pPr>
            <a:r>
              <a:rPr lang="en-US" smtClean="0"/>
              <a:t>E.C. Aschenauer</a:t>
            </a:r>
            <a:endParaRPr lang="en-US" dirty="0"/>
          </a:p>
        </p:txBody>
      </p:sp>
      <p:pic>
        <p:nvPicPr>
          <p:cNvPr id="15" name="Picture 14" descr="Screen Shot 2014-04-01 at 21.31.0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3219"/>
            <a:ext cx="3156169" cy="4000778"/>
          </a:xfrm>
          <a:prstGeom prst="rect">
            <a:avLst/>
          </a:prstGeom>
        </p:spPr>
      </p:pic>
      <p:pic>
        <p:nvPicPr>
          <p:cNvPr id="16" name="Picture 15" descr="Screen Shot 2014-04-01 at 21.32.2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99003"/>
            <a:ext cx="3069167" cy="1279384"/>
          </a:xfrm>
          <a:prstGeom prst="rect">
            <a:avLst/>
          </a:prstGeom>
        </p:spPr>
      </p:pic>
      <p:sp>
        <p:nvSpPr>
          <p:cNvPr id="22" name="TextBox 6"/>
          <p:cNvSpPr txBox="1">
            <a:spLocks noChangeArrowheads="1"/>
          </p:cNvSpPr>
          <p:nvPr/>
        </p:nvSpPr>
        <p:spPr bwMode="auto">
          <a:xfrm>
            <a:off x="503758" y="539759"/>
            <a:ext cx="2441694" cy="307777"/>
          </a:xfrm>
          <a:prstGeom prst="rect">
            <a:avLst/>
          </a:prstGeom>
          <a:noFill/>
          <a:ln w="9525">
            <a:noFill/>
            <a:miter lim="800000"/>
            <a:headEnd/>
            <a:tailEnd/>
          </a:ln>
        </p:spPr>
        <p:txBody>
          <a:bodyPr wrap="none">
            <a:prstTxWarp prst="textNoShape">
              <a:avLst/>
            </a:prstTxWarp>
            <a:spAutoFit/>
          </a:bodyPr>
          <a:lstStyle/>
          <a:p>
            <a:r>
              <a:rPr lang="en-US" sz="1400" b="1" dirty="0">
                <a:solidFill>
                  <a:srgbClr val="8000FF"/>
                </a:solidFill>
                <a:latin typeface="Comic Sans MS"/>
                <a:cs typeface="Comic Sans MS"/>
                <a:sym typeface="Symbol" pitchFamily="28" charset="2"/>
              </a:rPr>
              <a:t></a:t>
            </a:r>
            <a:r>
              <a:rPr lang="en-US" sz="1400" b="1" dirty="0">
                <a:solidFill>
                  <a:srgbClr val="8000FF"/>
                </a:solidFill>
                <a:latin typeface="Comic Sans MS"/>
                <a:cs typeface="Comic Sans MS"/>
              </a:rPr>
              <a:t>s</a:t>
            </a:r>
            <a:r>
              <a:rPr lang="en-US" sz="1400" b="1" dirty="0" smtClean="0">
                <a:solidFill>
                  <a:srgbClr val="8000FF"/>
                </a:solidFill>
                <a:latin typeface="Comic Sans MS"/>
                <a:cs typeface="Comic Sans MS"/>
              </a:rPr>
              <a:t>=</a:t>
            </a:r>
            <a:r>
              <a:rPr lang="en-US" sz="1400" dirty="0" smtClean="0">
                <a:solidFill>
                  <a:srgbClr val="8000FF"/>
                </a:solidFill>
                <a:latin typeface="Comic Sans MS"/>
                <a:cs typeface="Comic Sans MS"/>
              </a:rPr>
              <a:t>200</a:t>
            </a:r>
            <a:r>
              <a:rPr lang="en-US" sz="1400" b="1" dirty="0" smtClean="0">
                <a:solidFill>
                  <a:srgbClr val="8000FF"/>
                </a:solidFill>
                <a:latin typeface="Comic Sans MS"/>
                <a:cs typeface="Comic Sans MS"/>
              </a:rPr>
              <a:t> </a:t>
            </a:r>
            <a:r>
              <a:rPr lang="en-US" sz="1400" b="1" dirty="0" err="1" smtClean="0">
                <a:solidFill>
                  <a:srgbClr val="8000FF"/>
                </a:solidFill>
                <a:latin typeface="Comic Sans MS"/>
                <a:cs typeface="Comic Sans MS"/>
              </a:rPr>
              <a:t>GeV</a:t>
            </a:r>
            <a:r>
              <a:rPr lang="en-US" sz="1400" b="1" dirty="0" smtClean="0">
                <a:solidFill>
                  <a:srgbClr val="8000FF"/>
                </a:solidFill>
                <a:latin typeface="Comic Sans MS"/>
                <a:cs typeface="Comic Sans MS"/>
              </a:rPr>
              <a:t> inclusive jets</a:t>
            </a:r>
            <a:endParaRPr lang="en-US" sz="1400" b="1" dirty="0">
              <a:solidFill>
                <a:srgbClr val="8000FF"/>
              </a:solidFill>
              <a:latin typeface="Comic Sans MS"/>
              <a:cs typeface="Comic Sans MS"/>
            </a:endParaRPr>
          </a:p>
        </p:txBody>
      </p:sp>
      <p:sp>
        <p:nvSpPr>
          <p:cNvPr id="23" name="TextBox 7"/>
          <p:cNvSpPr txBox="1">
            <a:spLocks noChangeArrowheads="1"/>
          </p:cNvSpPr>
          <p:nvPr/>
        </p:nvSpPr>
        <p:spPr bwMode="auto">
          <a:xfrm>
            <a:off x="3602552" y="539759"/>
            <a:ext cx="1942421" cy="307777"/>
          </a:xfrm>
          <a:prstGeom prst="rect">
            <a:avLst/>
          </a:prstGeom>
          <a:noFill/>
          <a:ln w="9525">
            <a:noFill/>
            <a:miter lim="800000"/>
            <a:headEnd/>
            <a:tailEnd/>
          </a:ln>
        </p:spPr>
        <p:txBody>
          <a:bodyPr wrap="none">
            <a:prstTxWarp prst="textNoShape">
              <a:avLst/>
            </a:prstTxWarp>
            <a:spAutoFit/>
          </a:bodyPr>
          <a:lstStyle/>
          <a:p>
            <a:r>
              <a:rPr lang="en-US" sz="1400" b="1" dirty="0">
                <a:solidFill>
                  <a:srgbClr val="CC66FF"/>
                </a:solidFill>
                <a:latin typeface="Comic Sans MS"/>
                <a:cs typeface="Comic Sans MS"/>
                <a:sym typeface="Symbol" pitchFamily="28" charset="2"/>
              </a:rPr>
              <a:t></a:t>
            </a:r>
            <a:r>
              <a:rPr lang="en-US" sz="1400" b="1" dirty="0">
                <a:solidFill>
                  <a:srgbClr val="CC66FF"/>
                </a:solidFill>
                <a:latin typeface="Comic Sans MS"/>
                <a:cs typeface="Comic Sans MS"/>
              </a:rPr>
              <a:t>s=200 </a:t>
            </a:r>
            <a:r>
              <a:rPr lang="en-US" sz="1400" b="1" dirty="0" err="1">
                <a:solidFill>
                  <a:srgbClr val="CC66FF"/>
                </a:solidFill>
                <a:latin typeface="Comic Sans MS"/>
                <a:cs typeface="Comic Sans MS"/>
              </a:rPr>
              <a:t>GeV</a:t>
            </a:r>
            <a:r>
              <a:rPr lang="en-US" sz="1400" b="1" dirty="0">
                <a:solidFill>
                  <a:srgbClr val="CC66FF"/>
                </a:solidFill>
                <a:latin typeface="Comic Sans MS"/>
                <a:cs typeface="Comic Sans MS"/>
              </a:rPr>
              <a:t> </a:t>
            </a:r>
            <a:r>
              <a:rPr lang="en-US" sz="1400" b="1" dirty="0" smtClean="0">
                <a:solidFill>
                  <a:srgbClr val="CC66FF"/>
                </a:solidFill>
                <a:latin typeface="Comic Sans MS"/>
                <a:cs typeface="Comic Sans MS"/>
              </a:rPr>
              <a:t>Di-jets</a:t>
            </a:r>
            <a:endParaRPr lang="en-US" sz="1400" b="1" dirty="0">
              <a:solidFill>
                <a:srgbClr val="CC66FF"/>
              </a:solidFill>
              <a:latin typeface="Comic Sans MS"/>
              <a:cs typeface="Comic Sans MS"/>
            </a:endParaRPr>
          </a:p>
        </p:txBody>
      </p:sp>
      <p:sp>
        <p:nvSpPr>
          <p:cNvPr id="24" name="TextBox 5"/>
          <p:cNvSpPr txBox="1">
            <a:spLocks noChangeArrowheads="1"/>
          </p:cNvSpPr>
          <p:nvPr/>
        </p:nvSpPr>
        <p:spPr bwMode="auto">
          <a:xfrm>
            <a:off x="6790252" y="539759"/>
            <a:ext cx="1942421" cy="307777"/>
          </a:xfrm>
          <a:prstGeom prst="rect">
            <a:avLst/>
          </a:prstGeom>
          <a:noFill/>
          <a:ln w="9525">
            <a:noFill/>
            <a:miter lim="800000"/>
            <a:headEnd/>
            <a:tailEnd/>
          </a:ln>
        </p:spPr>
        <p:txBody>
          <a:bodyPr wrap="none">
            <a:prstTxWarp prst="textNoShape">
              <a:avLst/>
            </a:prstTxWarp>
            <a:spAutoFit/>
          </a:bodyPr>
          <a:lstStyle/>
          <a:p>
            <a:r>
              <a:rPr lang="en-US" sz="1400" b="1" dirty="0">
                <a:solidFill>
                  <a:srgbClr val="FF66FF"/>
                </a:solidFill>
                <a:latin typeface="Comic Sans MS"/>
                <a:cs typeface="Comic Sans MS"/>
                <a:sym typeface="Symbol" pitchFamily="28" charset="2"/>
              </a:rPr>
              <a:t></a:t>
            </a:r>
            <a:r>
              <a:rPr lang="en-US" sz="1400" b="1" dirty="0">
                <a:solidFill>
                  <a:srgbClr val="FF66FF"/>
                </a:solidFill>
                <a:latin typeface="Comic Sans MS"/>
                <a:cs typeface="Comic Sans MS"/>
              </a:rPr>
              <a:t>s=500 </a:t>
            </a:r>
            <a:r>
              <a:rPr lang="en-US" sz="1400" b="1" dirty="0" err="1">
                <a:solidFill>
                  <a:srgbClr val="FF66FF"/>
                </a:solidFill>
                <a:latin typeface="Comic Sans MS"/>
                <a:cs typeface="Comic Sans MS"/>
              </a:rPr>
              <a:t>GeV</a:t>
            </a:r>
            <a:r>
              <a:rPr lang="en-US" sz="1400" b="1" dirty="0">
                <a:solidFill>
                  <a:srgbClr val="FF66FF"/>
                </a:solidFill>
                <a:latin typeface="Comic Sans MS"/>
                <a:cs typeface="Comic Sans MS"/>
              </a:rPr>
              <a:t> </a:t>
            </a:r>
            <a:r>
              <a:rPr lang="en-US" sz="1400" dirty="0" smtClean="0">
                <a:solidFill>
                  <a:srgbClr val="FF66FF"/>
                </a:solidFill>
                <a:latin typeface="Comic Sans MS"/>
                <a:cs typeface="Comic Sans MS"/>
              </a:rPr>
              <a:t>Di-jets</a:t>
            </a:r>
            <a:endParaRPr lang="en-US" sz="1400" b="1" dirty="0">
              <a:solidFill>
                <a:srgbClr val="FF66FF"/>
              </a:solidFill>
              <a:latin typeface="Comic Sans MS"/>
              <a:cs typeface="Comic Sans MS"/>
            </a:endParaRPr>
          </a:p>
        </p:txBody>
      </p:sp>
      <p:pic>
        <p:nvPicPr>
          <p:cNvPr id="18" name="Picture 17" descr="Screen Shot 2014-04-01 at 21.36.4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3675" y="850799"/>
            <a:ext cx="3084224" cy="3477784"/>
          </a:xfrm>
          <a:prstGeom prst="rect">
            <a:avLst/>
          </a:prstGeom>
        </p:spPr>
      </p:pic>
      <p:pic>
        <p:nvPicPr>
          <p:cNvPr id="17" name="Picture 16" descr="Screen Shot 2014-04-01 at 21.34.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5106" y="874867"/>
            <a:ext cx="3143468" cy="3471786"/>
          </a:xfrm>
          <a:prstGeom prst="rect">
            <a:avLst/>
          </a:prstGeom>
        </p:spPr>
      </p:pic>
    </p:spTree>
    <p:extLst>
      <p:ext uri="{BB962C8B-B14F-4D97-AF65-F5344CB8AC3E}">
        <p14:creationId xmlns:p14="http://schemas.microsoft.com/office/powerpoint/2010/main" val="2915220903"/>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7" name="Rectangle 3"/>
          <p:cNvSpPr>
            <a:spLocks noGrp="1" noChangeArrowheads="1"/>
          </p:cNvSpPr>
          <p:nvPr>
            <p:ph type="title"/>
          </p:nvPr>
        </p:nvSpPr>
        <p:spPr>
          <a:xfrm>
            <a:off x="0" y="30163"/>
            <a:ext cx="9118600" cy="456670"/>
          </a:xfrm>
        </p:spPr>
        <p:txBody>
          <a:bodyPr/>
          <a:lstStyle/>
          <a:p>
            <a:pPr fontAlgn="auto">
              <a:spcAft>
                <a:spcPts val="0"/>
              </a:spcAft>
              <a:defRPr/>
            </a:pPr>
            <a:r>
              <a:rPr lang="en-US" dirty="0" smtClean="0"/>
              <a:t>Summary</a:t>
            </a:r>
            <a:endParaRPr lang="en-GB" dirty="0">
              <a:ea typeface="+mj-ea"/>
            </a:endParaRPr>
          </a:p>
        </p:txBody>
      </p:sp>
      <p:sp>
        <p:nvSpPr>
          <p:cNvPr id="15366" name="Footer Placeholder 3"/>
          <p:cNvSpPr>
            <a:spLocks noGrp="1"/>
          </p:cNvSpPr>
          <p:nvPr>
            <p:ph type="ftr" sz="quarter" idx="11"/>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r>
              <a:rPr lang="it-IT" smtClean="0">
                <a:latin typeface="Comic Sans MS" charset="0"/>
                <a:ea typeface="Comic Sans MS" charset="0"/>
                <a:cs typeface="Comic Sans MS" charset="0"/>
              </a:rPr>
              <a:t>RHIC PAC, June  2014</a:t>
            </a:r>
            <a:endParaRPr lang="it-IT">
              <a:latin typeface="Comic Sans MS" charset="0"/>
              <a:ea typeface="Comic Sans MS" charset="0"/>
              <a:cs typeface="Comic Sans MS" charset="0"/>
            </a:endParaRPr>
          </a:p>
        </p:txBody>
      </p:sp>
      <p:sp>
        <p:nvSpPr>
          <p:cNvPr id="15367" name="Slide Number Placeholder 62"/>
          <p:cNvSpPr>
            <a:spLocks noGrp="1"/>
          </p:cNvSpPr>
          <p:nvPr>
            <p:ph type="sldNum" sz="quarter" idx="12"/>
          </p:nvPr>
        </p:nvSpPr>
        <p:spPr bwMode="auto">
          <a:noFill/>
          <a:ln>
            <a:miter lim="800000"/>
            <a:headEnd/>
            <a:tailEnd/>
          </a:ln>
        </p:spPr>
        <p:txBody>
          <a:bodyPr/>
          <a:lstStyle/>
          <a:p>
            <a:fld id="{C3C2091C-6A5C-C645-BF79-6D248C256110}" type="slidenum">
              <a:rPr lang="en-US"/>
              <a:pPr/>
              <a:t>67</a:t>
            </a:fld>
            <a:endParaRPr lang="en-US"/>
          </a:p>
        </p:txBody>
      </p:sp>
      <p:grpSp>
        <p:nvGrpSpPr>
          <p:cNvPr id="2" name="Group 4"/>
          <p:cNvGrpSpPr>
            <a:grpSpLocks/>
          </p:cNvGrpSpPr>
          <p:nvPr/>
        </p:nvGrpSpPr>
        <p:grpSpPr bwMode="auto">
          <a:xfrm>
            <a:off x="5675312" y="2660121"/>
            <a:ext cx="1766888" cy="1633537"/>
            <a:chOff x="1768" y="1132"/>
            <a:chExt cx="1113" cy="1029"/>
          </a:xfrm>
        </p:grpSpPr>
        <p:pic>
          <p:nvPicPr>
            <p:cNvPr id="15411" name="Picture 5" descr="singelpuzzle_green"/>
            <p:cNvPicPr>
              <a:picLocks noChangeAspect="1" noChangeArrowheads="1"/>
            </p:cNvPicPr>
            <p:nvPr/>
          </p:nvPicPr>
          <p:blipFill>
            <a:blip r:embed="rId3"/>
            <a:srcRect/>
            <a:stretch>
              <a:fillRect/>
            </a:stretch>
          </p:blipFill>
          <p:spPr bwMode="auto">
            <a:xfrm>
              <a:off x="1768" y="1132"/>
              <a:ext cx="1113" cy="1029"/>
            </a:xfrm>
            <a:prstGeom prst="rect">
              <a:avLst/>
            </a:prstGeom>
            <a:noFill/>
            <a:ln w="9525">
              <a:noFill/>
              <a:miter lim="800000"/>
              <a:headEnd/>
              <a:tailEnd/>
            </a:ln>
          </p:spPr>
        </p:pic>
        <p:sp>
          <p:nvSpPr>
            <p:cNvPr id="748550" name="Text Box 6"/>
            <p:cNvSpPr txBox="1">
              <a:spLocks noChangeArrowheads="1"/>
            </p:cNvSpPr>
            <p:nvPr/>
          </p:nvSpPr>
          <p:spPr bwMode="auto">
            <a:xfrm>
              <a:off x="2000" y="1476"/>
              <a:ext cx="658" cy="368"/>
            </a:xfrm>
            <a:prstGeom prst="rect">
              <a:avLst/>
            </a:prstGeom>
            <a:noFill/>
            <a:ln w="9525">
              <a:noFill/>
              <a:miter lim="800000"/>
              <a:headEnd/>
              <a:tailEnd/>
            </a:ln>
            <a:effectLst/>
          </p:spPr>
          <p:txBody>
            <a:bodyPr wrap="none">
              <a:prstTxWarp prst="textNoShape">
                <a:avLst/>
              </a:prstTxWarp>
              <a:spAutoFit/>
            </a:bodyPr>
            <a:lstStyle/>
            <a:p>
              <a:pPr fontAlgn="auto">
                <a:spcBef>
                  <a:spcPts val="0"/>
                </a:spcBef>
                <a:spcAft>
                  <a:spcPts val="0"/>
                </a:spcAft>
                <a:defRPr/>
              </a:pPr>
              <a:r>
                <a:rPr lang="en-US" sz="3200" dirty="0" err="1">
                  <a:effectLst>
                    <a:outerShdw blurRad="38100" dist="38100" dir="2700000" algn="tl">
                      <a:srgbClr val="DDDDDD"/>
                    </a:outerShdw>
                  </a:effectLst>
                  <a:latin typeface="Symbol" charset="2"/>
                  <a:ea typeface="+mn-ea"/>
                  <a:cs typeface="+mn-cs"/>
                </a:rPr>
                <a:t>S</a:t>
              </a:r>
              <a:r>
                <a:rPr lang="en-US" sz="3200" baseline="-25000" dirty="0" err="1">
                  <a:effectLst>
                    <a:outerShdw blurRad="38100" dist="38100" dir="2700000" algn="tl">
                      <a:srgbClr val="DDDDDD"/>
                    </a:outerShdw>
                  </a:effectLst>
                  <a:latin typeface="+mj-lt"/>
                  <a:ea typeface="+mn-ea"/>
                  <a:cs typeface="+mn-cs"/>
                </a:rPr>
                <a:t>q</a:t>
              </a:r>
              <a:r>
                <a:rPr lang="en-US" sz="3200" dirty="0" err="1">
                  <a:effectLst>
                    <a:outerShdw blurRad="38100" dist="38100" dir="2700000" algn="tl">
                      <a:srgbClr val="DDDDDD"/>
                    </a:outerShdw>
                  </a:effectLst>
                  <a:latin typeface="Symbol" charset="2"/>
                  <a:ea typeface="+mn-ea"/>
                  <a:cs typeface="+mn-cs"/>
                </a:rPr>
                <a:t>D</a:t>
              </a:r>
              <a:r>
                <a:rPr lang="en-US" sz="3200" dirty="0" err="1">
                  <a:effectLst>
                    <a:outerShdw blurRad="38100" dist="38100" dir="2700000" algn="tl">
                      <a:srgbClr val="DDDDDD"/>
                    </a:outerShdw>
                  </a:effectLst>
                  <a:latin typeface="+mn-lt"/>
                  <a:ea typeface="+mn-ea"/>
                  <a:cs typeface="+mn-cs"/>
                </a:rPr>
                <a:t>q</a:t>
              </a:r>
              <a:endParaRPr lang="en-GB" sz="3200" dirty="0">
                <a:effectLst>
                  <a:outerShdw blurRad="38100" dist="38100" dir="2700000" algn="tl">
                    <a:srgbClr val="DDDDDD"/>
                  </a:outerShdw>
                </a:effectLst>
                <a:latin typeface="+mn-lt"/>
                <a:ea typeface="+mn-ea"/>
                <a:cs typeface="+mn-cs"/>
              </a:endParaRPr>
            </a:p>
          </p:txBody>
        </p:sp>
      </p:grpSp>
      <p:grpSp>
        <p:nvGrpSpPr>
          <p:cNvPr id="3" name="Group 7"/>
          <p:cNvGrpSpPr>
            <a:grpSpLocks/>
          </p:cNvGrpSpPr>
          <p:nvPr/>
        </p:nvGrpSpPr>
        <p:grpSpPr bwMode="auto">
          <a:xfrm>
            <a:off x="4718050" y="788458"/>
            <a:ext cx="2076450" cy="1644650"/>
            <a:chOff x="142" y="516"/>
            <a:chExt cx="1308" cy="1036"/>
          </a:xfrm>
        </p:grpSpPr>
        <p:pic>
          <p:nvPicPr>
            <p:cNvPr id="15409" name="Picture 8" descr="singelpuzzle_db"/>
            <p:cNvPicPr>
              <a:picLocks noChangeAspect="1" noChangeArrowheads="1"/>
            </p:cNvPicPr>
            <p:nvPr/>
          </p:nvPicPr>
          <p:blipFill>
            <a:blip r:embed="rId4"/>
            <a:srcRect/>
            <a:stretch>
              <a:fillRect/>
            </a:stretch>
          </p:blipFill>
          <p:spPr bwMode="auto">
            <a:xfrm>
              <a:off x="142" y="516"/>
              <a:ext cx="1308" cy="1036"/>
            </a:xfrm>
            <a:prstGeom prst="rect">
              <a:avLst/>
            </a:prstGeom>
            <a:noFill/>
            <a:ln w="9525">
              <a:noFill/>
              <a:miter lim="800000"/>
              <a:headEnd/>
              <a:tailEnd/>
            </a:ln>
          </p:spPr>
        </p:pic>
        <p:sp>
          <p:nvSpPr>
            <p:cNvPr id="748553" name="Text Box 9"/>
            <p:cNvSpPr txBox="1">
              <a:spLocks noChangeArrowheads="1"/>
            </p:cNvSpPr>
            <p:nvPr/>
          </p:nvSpPr>
          <p:spPr bwMode="auto">
            <a:xfrm>
              <a:off x="589" y="675"/>
              <a:ext cx="447" cy="365"/>
            </a:xfrm>
            <a:prstGeom prst="rect">
              <a:avLst/>
            </a:prstGeom>
            <a:noFill/>
            <a:ln w="9525">
              <a:noFill/>
              <a:miter lim="800000"/>
              <a:headEnd/>
              <a:tailEnd/>
            </a:ln>
            <a:effectLst/>
          </p:spPr>
          <p:txBody>
            <a:bodyPr wrap="none">
              <a:prstTxWarp prst="textNoShape">
                <a:avLst/>
              </a:prstTxWarp>
              <a:spAutoFit/>
            </a:bodyPr>
            <a:lstStyle/>
            <a:p>
              <a:pPr fontAlgn="auto">
                <a:spcBef>
                  <a:spcPts val="0"/>
                </a:spcBef>
                <a:spcAft>
                  <a:spcPts val="0"/>
                </a:spcAft>
                <a:defRPr/>
              </a:pPr>
              <a:r>
                <a:rPr lang="en-US" sz="3200">
                  <a:solidFill>
                    <a:srgbClr val="FFFFFF"/>
                  </a:solidFill>
                  <a:effectLst>
                    <a:outerShdw blurRad="38100" dist="38100" dir="2700000" algn="tl">
                      <a:srgbClr val="DDDDDD"/>
                    </a:outerShdw>
                  </a:effectLst>
                  <a:latin typeface="Symbol" charset="2"/>
                  <a:ea typeface="+mn-ea"/>
                  <a:cs typeface="+mn-cs"/>
                </a:rPr>
                <a:t>D</a:t>
              </a:r>
              <a:r>
                <a:rPr lang="en-US" sz="3200">
                  <a:solidFill>
                    <a:srgbClr val="FFFFFF"/>
                  </a:solidFill>
                  <a:effectLst>
                    <a:outerShdw blurRad="38100" dist="38100" dir="2700000" algn="tl">
                      <a:srgbClr val="DDDDDD"/>
                    </a:outerShdw>
                  </a:effectLst>
                  <a:latin typeface="+mn-lt"/>
                  <a:ea typeface="+mn-ea"/>
                  <a:cs typeface="+mn-cs"/>
                </a:rPr>
                <a:t>G</a:t>
              </a:r>
              <a:endParaRPr lang="en-GB" sz="3200">
                <a:solidFill>
                  <a:srgbClr val="FFFFFF"/>
                </a:solidFill>
                <a:effectLst>
                  <a:outerShdw blurRad="38100" dist="38100" dir="2700000" algn="tl">
                    <a:srgbClr val="DDDDDD"/>
                  </a:outerShdw>
                </a:effectLst>
                <a:latin typeface="+mn-lt"/>
                <a:ea typeface="+mn-ea"/>
                <a:cs typeface="+mn-cs"/>
              </a:endParaRPr>
            </a:p>
          </p:txBody>
        </p:sp>
      </p:grpSp>
      <p:grpSp>
        <p:nvGrpSpPr>
          <p:cNvPr id="4" name="Group 10"/>
          <p:cNvGrpSpPr>
            <a:grpSpLocks/>
          </p:cNvGrpSpPr>
          <p:nvPr/>
        </p:nvGrpSpPr>
        <p:grpSpPr bwMode="auto">
          <a:xfrm>
            <a:off x="7319962" y="3307821"/>
            <a:ext cx="1824038" cy="1633537"/>
            <a:chOff x="2890" y="1593"/>
            <a:chExt cx="1149" cy="1029"/>
          </a:xfrm>
        </p:grpSpPr>
        <p:pic>
          <p:nvPicPr>
            <p:cNvPr id="15407" name="Picture 11" descr="singelpuzzle_yellow"/>
            <p:cNvPicPr>
              <a:picLocks noChangeAspect="1" noChangeArrowheads="1"/>
            </p:cNvPicPr>
            <p:nvPr/>
          </p:nvPicPr>
          <p:blipFill>
            <a:blip r:embed="rId5"/>
            <a:srcRect/>
            <a:stretch>
              <a:fillRect/>
            </a:stretch>
          </p:blipFill>
          <p:spPr bwMode="auto">
            <a:xfrm>
              <a:off x="2890" y="1593"/>
              <a:ext cx="1149" cy="1029"/>
            </a:xfrm>
            <a:prstGeom prst="rect">
              <a:avLst/>
            </a:prstGeom>
            <a:noFill/>
            <a:ln w="9525">
              <a:noFill/>
              <a:miter lim="800000"/>
              <a:headEnd/>
              <a:tailEnd/>
            </a:ln>
          </p:spPr>
        </p:pic>
        <p:sp>
          <p:nvSpPr>
            <p:cNvPr id="748556" name="Text Box 12"/>
            <p:cNvSpPr txBox="1">
              <a:spLocks noChangeArrowheads="1"/>
            </p:cNvSpPr>
            <p:nvPr/>
          </p:nvSpPr>
          <p:spPr bwMode="auto">
            <a:xfrm>
              <a:off x="3337" y="2001"/>
              <a:ext cx="359" cy="365"/>
            </a:xfrm>
            <a:prstGeom prst="rect">
              <a:avLst/>
            </a:prstGeom>
            <a:noFill/>
            <a:ln w="9525">
              <a:noFill/>
              <a:miter lim="800000"/>
              <a:headEnd/>
              <a:tailEnd/>
            </a:ln>
            <a:effectLst/>
          </p:spPr>
          <p:txBody>
            <a:bodyPr wrap="none">
              <a:prstTxWarp prst="textNoShape">
                <a:avLst/>
              </a:prstTxWarp>
              <a:spAutoFit/>
            </a:bodyPr>
            <a:lstStyle/>
            <a:p>
              <a:pPr fontAlgn="auto">
                <a:spcBef>
                  <a:spcPts val="0"/>
                </a:spcBef>
                <a:spcAft>
                  <a:spcPts val="0"/>
                </a:spcAft>
                <a:defRPr/>
              </a:pPr>
              <a:r>
                <a:rPr lang="en-US" sz="3200" dirty="0" err="1">
                  <a:effectLst>
                    <a:outerShdw blurRad="38100" dist="38100" dir="2700000" algn="tl">
                      <a:srgbClr val="DDDDDD"/>
                    </a:outerShdw>
                  </a:effectLst>
                  <a:latin typeface="+mn-lt"/>
                  <a:ea typeface="+mn-ea"/>
                  <a:cs typeface="+mn-cs"/>
                </a:rPr>
                <a:t>L</a:t>
              </a:r>
              <a:r>
                <a:rPr lang="en-US" sz="3600" baseline="-25000" dirty="0" err="1">
                  <a:effectLst>
                    <a:outerShdw blurRad="38100" dist="38100" dir="2700000" algn="tl">
                      <a:srgbClr val="DDDDDD"/>
                    </a:outerShdw>
                  </a:effectLst>
                  <a:latin typeface="+mn-lt"/>
                  <a:ea typeface="+mn-ea"/>
                  <a:cs typeface="+mn-cs"/>
                </a:rPr>
                <a:t>g</a:t>
              </a:r>
              <a:endParaRPr lang="en-GB" sz="3600" baseline="-25000" dirty="0">
                <a:effectLst>
                  <a:outerShdw blurRad="38100" dist="38100" dir="2700000" algn="tl">
                    <a:srgbClr val="DDDDDD"/>
                  </a:outerShdw>
                </a:effectLst>
                <a:latin typeface="+mn-lt"/>
                <a:ea typeface="+mn-ea"/>
                <a:cs typeface="+mn-cs"/>
              </a:endParaRPr>
            </a:p>
          </p:txBody>
        </p:sp>
      </p:grpSp>
      <p:grpSp>
        <p:nvGrpSpPr>
          <p:cNvPr id="5" name="Group 13"/>
          <p:cNvGrpSpPr>
            <a:grpSpLocks/>
          </p:cNvGrpSpPr>
          <p:nvPr/>
        </p:nvGrpSpPr>
        <p:grpSpPr bwMode="auto">
          <a:xfrm>
            <a:off x="6935787" y="791633"/>
            <a:ext cx="1939925" cy="1635125"/>
            <a:chOff x="3320" y="556"/>
            <a:chExt cx="1222" cy="1030"/>
          </a:xfrm>
        </p:grpSpPr>
        <p:pic>
          <p:nvPicPr>
            <p:cNvPr id="15405" name="Picture 14" descr="singelpuzzle_lb"/>
            <p:cNvPicPr>
              <a:picLocks noChangeAspect="1" noChangeArrowheads="1"/>
            </p:cNvPicPr>
            <p:nvPr/>
          </p:nvPicPr>
          <p:blipFill>
            <a:blip r:embed="rId6"/>
            <a:srcRect/>
            <a:stretch>
              <a:fillRect/>
            </a:stretch>
          </p:blipFill>
          <p:spPr bwMode="auto">
            <a:xfrm>
              <a:off x="3320" y="556"/>
              <a:ext cx="1222" cy="1030"/>
            </a:xfrm>
            <a:prstGeom prst="rect">
              <a:avLst/>
            </a:prstGeom>
            <a:noFill/>
            <a:ln w="9525">
              <a:noFill/>
              <a:miter lim="800000"/>
              <a:headEnd/>
              <a:tailEnd/>
            </a:ln>
          </p:spPr>
        </p:pic>
        <p:sp>
          <p:nvSpPr>
            <p:cNvPr id="748559" name="Text Box 15"/>
            <p:cNvSpPr txBox="1">
              <a:spLocks noChangeArrowheads="1"/>
            </p:cNvSpPr>
            <p:nvPr/>
          </p:nvSpPr>
          <p:spPr bwMode="auto">
            <a:xfrm>
              <a:off x="3605" y="797"/>
              <a:ext cx="602" cy="368"/>
            </a:xfrm>
            <a:prstGeom prst="rect">
              <a:avLst/>
            </a:prstGeom>
            <a:noFill/>
            <a:ln w="9525">
              <a:noFill/>
              <a:miter lim="800000"/>
              <a:headEnd/>
              <a:tailEnd/>
            </a:ln>
            <a:effectLst/>
          </p:spPr>
          <p:txBody>
            <a:bodyPr wrap="none">
              <a:prstTxWarp prst="textNoShape">
                <a:avLst/>
              </a:prstTxWarp>
              <a:spAutoFit/>
            </a:bodyPr>
            <a:lstStyle/>
            <a:p>
              <a:pPr fontAlgn="auto">
                <a:spcBef>
                  <a:spcPts val="0"/>
                </a:spcBef>
                <a:spcAft>
                  <a:spcPts val="0"/>
                </a:spcAft>
                <a:defRPr/>
              </a:pPr>
              <a:r>
                <a:rPr lang="en-US" sz="3200" dirty="0" err="1">
                  <a:effectLst>
                    <a:outerShdw blurRad="38100" dist="38100" dir="2700000" algn="tl">
                      <a:srgbClr val="DDDDDD"/>
                    </a:outerShdw>
                  </a:effectLst>
                  <a:latin typeface="Symbol" charset="2"/>
                  <a:ea typeface="+mn-ea"/>
                  <a:cs typeface="Symbol" charset="2"/>
                </a:rPr>
                <a:t>S</a:t>
              </a:r>
              <a:r>
                <a:rPr lang="en-US" sz="3200" baseline="-25000" dirty="0" err="1">
                  <a:effectLst>
                    <a:outerShdw blurRad="38100" dist="38100" dir="2700000" algn="tl">
                      <a:srgbClr val="DDDDDD"/>
                    </a:outerShdw>
                  </a:effectLst>
                  <a:latin typeface="+mn-lt"/>
                  <a:ea typeface="+mn-ea"/>
                  <a:cs typeface="+mn-cs"/>
                </a:rPr>
                <a:t>q</a:t>
              </a:r>
              <a:r>
                <a:rPr lang="en-US" sz="3200" dirty="0" err="1">
                  <a:effectLst>
                    <a:outerShdw blurRad="38100" dist="38100" dir="2700000" algn="tl">
                      <a:srgbClr val="DDDDDD"/>
                    </a:outerShdw>
                  </a:effectLst>
                  <a:latin typeface="+mn-lt"/>
                  <a:ea typeface="+mn-ea"/>
                  <a:cs typeface="+mn-cs"/>
                </a:rPr>
                <a:t>L</a:t>
              </a:r>
              <a:r>
                <a:rPr lang="en-US" sz="3600" baseline="-25000" dirty="0" err="1">
                  <a:effectLst>
                    <a:outerShdw blurRad="38100" dist="38100" dir="2700000" algn="tl">
                      <a:srgbClr val="DDDDDD"/>
                    </a:outerShdw>
                  </a:effectLst>
                  <a:latin typeface="+mn-lt"/>
                  <a:ea typeface="+mn-ea"/>
                  <a:cs typeface="+mn-cs"/>
                </a:rPr>
                <a:t>q</a:t>
              </a:r>
              <a:endParaRPr lang="en-GB" sz="3600" baseline="-25000" dirty="0">
                <a:effectLst>
                  <a:outerShdw blurRad="38100" dist="38100" dir="2700000" algn="tl">
                    <a:srgbClr val="DDDDDD"/>
                  </a:outerShdw>
                </a:effectLst>
                <a:latin typeface="+mn-lt"/>
                <a:ea typeface="+mn-ea"/>
                <a:cs typeface="+mn-cs"/>
              </a:endParaRPr>
            </a:p>
          </p:txBody>
        </p:sp>
      </p:grpSp>
      <p:grpSp>
        <p:nvGrpSpPr>
          <p:cNvPr id="6" name="Group 16"/>
          <p:cNvGrpSpPr>
            <a:grpSpLocks/>
          </p:cNvGrpSpPr>
          <p:nvPr/>
        </p:nvGrpSpPr>
        <p:grpSpPr bwMode="auto">
          <a:xfrm>
            <a:off x="3721100" y="1818746"/>
            <a:ext cx="1644650" cy="2165350"/>
            <a:chOff x="543" y="2184"/>
            <a:chExt cx="1036" cy="1364"/>
          </a:xfrm>
        </p:grpSpPr>
        <p:pic>
          <p:nvPicPr>
            <p:cNvPr id="15403" name="Picture 17" descr="singelpuzzle_pink"/>
            <p:cNvPicPr>
              <a:picLocks noChangeAspect="1" noChangeArrowheads="1"/>
            </p:cNvPicPr>
            <p:nvPr/>
          </p:nvPicPr>
          <p:blipFill>
            <a:blip r:embed="rId7"/>
            <a:srcRect/>
            <a:stretch>
              <a:fillRect/>
            </a:stretch>
          </p:blipFill>
          <p:spPr bwMode="auto">
            <a:xfrm>
              <a:off x="543" y="2184"/>
              <a:ext cx="1036" cy="1364"/>
            </a:xfrm>
            <a:prstGeom prst="rect">
              <a:avLst/>
            </a:prstGeom>
            <a:noFill/>
            <a:ln w="9525">
              <a:noFill/>
              <a:miter lim="800000"/>
              <a:headEnd/>
              <a:tailEnd/>
            </a:ln>
          </p:spPr>
        </p:pic>
        <p:sp>
          <p:nvSpPr>
            <p:cNvPr id="748562" name="Text Box 18"/>
            <p:cNvSpPr txBox="1">
              <a:spLocks noChangeArrowheads="1"/>
            </p:cNvSpPr>
            <p:nvPr/>
          </p:nvSpPr>
          <p:spPr bwMode="auto">
            <a:xfrm>
              <a:off x="576" y="2816"/>
              <a:ext cx="376" cy="365"/>
            </a:xfrm>
            <a:prstGeom prst="rect">
              <a:avLst/>
            </a:prstGeom>
            <a:noFill/>
            <a:ln w="9525">
              <a:noFill/>
              <a:miter lim="800000"/>
              <a:headEnd/>
              <a:tailEnd/>
            </a:ln>
            <a:effectLst/>
          </p:spPr>
          <p:txBody>
            <a:bodyPr wrap="none">
              <a:prstTxWarp prst="textNoShape">
                <a:avLst/>
              </a:prstTxWarp>
              <a:spAutoFit/>
            </a:bodyPr>
            <a:lstStyle/>
            <a:p>
              <a:pPr fontAlgn="auto">
                <a:spcBef>
                  <a:spcPts val="0"/>
                </a:spcBef>
                <a:spcAft>
                  <a:spcPts val="0"/>
                </a:spcAft>
                <a:defRPr/>
              </a:pPr>
              <a:r>
                <a:rPr lang="en-US" sz="3200">
                  <a:effectLst>
                    <a:outerShdw blurRad="38100" dist="38100" dir="2700000" algn="tl">
                      <a:srgbClr val="DDDDDD"/>
                    </a:outerShdw>
                  </a:effectLst>
                  <a:latin typeface="Symbol" charset="2"/>
                  <a:ea typeface="+mn-ea"/>
                  <a:cs typeface="+mn-cs"/>
                </a:rPr>
                <a:t>d</a:t>
              </a:r>
              <a:r>
                <a:rPr lang="en-US" sz="3200">
                  <a:effectLst>
                    <a:outerShdw blurRad="38100" dist="38100" dir="2700000" algn="tl">
                      <a:srgbClr val="DDDDDD"/>
                    </a:outerShdw>
                  </a:effectLst>
                  <a:latin typeface="+mn-lt"/>
                  <a:ea typeface="+mn-ea"/>
                  <a:cs typeface="+mn-cs"/>
                </a:rPr>
                <a:t>q</a:t>
              </a:r>
              <a:endParaRPr lang="en-GB" sz="3200">
                <a:effectLst>
                  <a:outerShdw blurRad="38100" dist="38100" dir="2700000" algn="tl">
                    <a:srgbClr val="DDDDDD"/>
                  </a:outerShdw>
                </a:effectLst>
                <a:latin typeface="+mn-lt"/>
                <a:ea typeface="+mn-ea"/>
                <a:cs typeface="+mn-cs"/>
              </a:endParaRPr>
            </a:p>
          </p:txBody>
        </p:sp>
        <p:graphicFrame>
          <p:nvGraphicFramePr>
            <p:cNvPr id="15363" name="Object 3"/>
            <p:cNvGraphicFramePr>
              <a:graphicFrameLocks noChangeAspect="1"/>
            </p:cNvGraphicFramePr>
            <p:nvPr/>
          </p:nvGraphicFramePr>
          <p:xfrm>
            <a:off x="972" y="2581"/>
            <a:ext cx="264" cy="272"/>
          </p:xfrm>
          <a:graphic>
            <a:graphicData uri="http://schemas.openxmlformats.org/presentationml/2006/ole">
              <mc:AlternateContent xmlns:mc="http://schemas.openxmlformats.org/markup-compatibility/2006">
                <mc:Choice xmlns:v="urn:schemas-microsoft-com:vml" Requires="v">
                  <p:oleObj spid="_x0000_s291903" name="Equation" r:id="rId8" imgW="419040" imgH="431640" progId="Equation.DSMT4">
                    <p:embed/>
                  </p:oleObj>
                </mc:Choice>
                <mc:Fallback>
                  <p:oleObj name="Equation" r:id="rId8" imgW="419040" imgH="43164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2" y="2581"/>
                          <a:ext cx="264" cy="27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7" name="Group 20"/>
          <p:cNvGrpSpPr>
            <a:grpSpLocks/>
          </p:cNvGrpSpPr>
          <p:nvPr/>
        </p:nvGrpSpPr>
        <p:grpSpPr bwMode="auto">
          <a:xfrm>
            <a:off x="5251961" y="774700"/>
            <a:ext cx="3811588" cy="3411538"/>
            <a:chOff x="1680" y="1103"/>
            <a:chExt cx="2401" cy="2149"/>
          </a:xfrm>
        </p:grpSpPr>
        <p:pic>
          <p:nvPicPr>
            <p:cNvPr id="15397" name="Picture 21" descr="nucleonpuzzle"/>
            <p:cNvPicPr>
              <a:picLocks noChangeAspect="1" noChangeArrowheads="1"/>
            </p:cNvPicPr>
            <p:nvPr/>
          </p:nvPicPr>
          <p:blipFill>
            <a:blip r:embed="rId10"/>
            <a:srcRect/>
            <a:stretch>
              <a:fillRect/>
            </a:stretch>
          </p:blipFill>
          <p:spPr bwMode="auto">
            <a:xfrm>
              <a:off x="1680" y="1103"/>
              <a:ext cx="2401" cy="2149"/>
            </a:xfrm>
            <a:prstGeom prst="rect">
              <a:avLst/>
            </a:prstGeom>
            <a:noFill/>
            <a:ln w="9525">
              <a:noFill/>
              <a:miter lim="800000"/>
              <a:headEnd/>
              <a:tailEnd/>
            </a:ln>
          </p:spPr>
        </p:pic>
        <p:sp>
          <p:nvSpPr>
            <p:cNvPr id="748566" name="Text Box 22"/>
            <p:cNvSpPr txBox="1">
              <a:spLocks noChangeArrowheads="1"/>
            </p:cNvSpPr>
            <p:nvPr/>
          </p:nvSpPr>
          <p:spPr bwMode="auto">
            <a:xfrm>
              <a:off x="2005" y="1476"/>
              <a:ext cx="658" cy="368"/>
            </a:xfrm>
            <a:prstGeom prst="rect">
              <a:avLst/>
            </a:prstGeom>
            <a:noFill/>
            <a:ln w="9525">
              <a:noFill/>
              <a:miter lim="800000"/>
              <a:headEnd/>
              <a:tailEnd/>
            </a:ln>
            <a:effectLst/>
          </p:spPr>
          <p:txBody>
            <a:bodyPr wrap="none">
              <a:prstTxWarp prst="textNoShape">
                <a:avLst/>
              </a:prstTxWarp>
              <a:spAutoFit/>
            </a:bodyPr>
            <a:lstStyle/>
            <a:p>
              <a:pPr fontAlgn="auto">
                <a:spcBef>
                  <a:spcPts val="0"/>
                </a:spcBef>
                <a:spcAft>
                  <a:spcPts val="0"/>
                </a:spcAft>
                <a:defRPr/>
              </a:pPr>
              <a:r>
                <a:rPr lang="en-US" sz="3200" dirty="0" err="1">
                  <a:effectLst>
                    <a:outerShdw blurRad="38100" dist="38100" dir="2700000" algn="tl">
                      <a:srgbClr val="DDDDDD"/>
                    </a:outerShdw>
                  </a:effectLst>
                  <a:latin typeface="Symbol" charset="2"/>
                  <a:ea typeface="+mn-ea"/>
                  <a:cs typeface="+mn-cs"/>
                </a:rPr>
                <a:t>S</a:t>
              </a:r>
              <a:r>
                <a:rPr lang="en-US" sz="3200" baseline="-25000" dirty="0" err="1">
                  <a:effectLst>
                    <a:outerShdw blurRad="38100" dist="38100" dir="2700000" algn="tl">
                      <a:srgbClr val="DDDDDD"/>
                    </a:outerShdw>
                  </a:effectLst>
                  <a:latin typeface="+mj-lt"/>
                  <a:ea typeface="+mn-ea"/>
                  <a:cs typeface="+mn-cs"/>
                </a:rPr>
                <a:t>q</a:t>
              </a:r>
              <a:r>
                <a:rPr lang="en-US" sz="3200" dirty="0" err="1">
                  <a:effectLst>
                    <a:outerShdw blurRad="38100" dist="38100" dir="2700000" algn="tl">
                      <a:srgbClr val="DDDDDD"/>
                    </a:outerShdw>
                  </a:effectLst>
                  <a:latin typeface="Symbol" charset="2"/>
                  <a:ea typeface="+mn-ea"/>
                  <a:cs typeface="+mn-cs"/>
                </a:rPr>
                <a:t>D</a:t>
              </a:r>
              <a:r>
                <a:rPr lang="en-US" sz="3200" dirty="0" err="1">
                  <a:effectLst>
                    <a:outerShdw blurRad="38100" dist="38100" dir="2700000" algn="tl">
                      <a:srgbClr val="DDDDDD"/>
                    </a:outerShdw>
                  </a:effectLst>
                  <a:latin typeface="+mn-lt"/>
                  <a:ea typeface="+mn-ea"/>
                  <a:cs typeface="+mn-cs"/>
                </a:rPr>
                <a:t>q</a:t>
              </a:r>
              <a:endParaRPr lang="en-GB" sz="3200" dirty="0">
                <a:effectLst>
                  <a:outerShdw blurRad="38100" dist="38100" dir="2700000" algn="tl">
                    <a:srgbClr val="DDDDDD"/>
                  </a:outerShdw>
                </a:effectLst>
                <a:latin typeface="+mn-lt"/>
                <a:ea typeface="+mn-ea"/>
                <a:cs typeface="+mn-cs"/>
              </a:endParaRPr>
            </a:p>
          </p:txBody>
        </p:sp>
        <p:sp>
          <p:nvSpPr>
            <p:cNvPr id="748567" name="Text Box 23"/>
            <p:cNvSpPr txBox="1">
              <a:spLocks noChangeArrowheads="1"/>
            </p:cNvSpPr>
            <p:nvPr/>
          </p:nvSpPr>
          <p:spPr bwMode="auto">
            <a:xfrm>
              <a:off x="2465" y="2657"/>
              <a:ext cx="447" cy="365"/>
            </a:xfrm>
            <a:prstGeom prst="rect">
              <a:avLst/>
            </a:prstGeom>
            <a:noFill/>
            <a:ln w="9525">
              <a:noFill/>
              <a:miter lim="800000"/>
              <a:headEnd/>
              <a:tailEnd/>
            </a:ln>
            <a:effectLst/>
          </p:spPr>
          <p:txBody>
            <a:bodyPr wrap="none">
              <a:prstTxWarp prst="textNoShape">
                <a:avLst/>
              </a:prstTxWarp>
              <a:spAutoFit/>
            </a:bodyPr>
            <a:lstStyle/>
            <a:p>
              <a:pPr fontAlgn="auto">
                <a:spcBef>
                  <a:spcPts val="0"/>
                </a:spcBef>
                <a:spcAft>
                  <a:spcPts val="0"/>
                </a:spcAft>
                <a:defRPr/>
              </a:pPr>
              <a:r>
                <a:rPr lang="en-US" sz="3200">
                  <a:solidFill>
                    <a:srgbClr val="FFFFFF"/>
                  </a:solidFill>
                  <a:effectLst>
                    <a:outerShdw blurRad="38100" dist="38100" dir="2700000" algn="tl">
                      <a:srgbClr val="DDDDDD"/>
                    </a:outerShdw>
                  </a:effectLst>
                  <a:latin typeface="Symbol" charset="2"/>
                  <a:ea typeface="+mn-ea"/>
                  <a:cs typeface="+mn-cs"/>
                </a:rPr>
                <a:t>D</a:t>
              </a:r>
              <a:r>
                <a:rPr lang="en-US" sz="3200">
                  <a:solidFill>
                    <a:srgbClr val="FFFFFF"/>
                  </a:solidFill>
                  <a:effectLst>
                    <a:outerShdw blurRad="38100" dist="38100" dir="2700000" algn="tl">
                      <a:srgbClr val="DDDDDD"/>
                    </a:outerShdw>
                  </a:effectLst>
                  <a:latin typeface="+mn-lt"/>
                  <a:ea typeface="+mn-ea"/>
                  <a:cs typeface="+mn-cs"/>
                </a:rPr>
                <a:t>G</a:t>
              </a:r>
              <a:endParaRPr lang="en-GB" sz="3200">
                <a:solidFill>
                  <a:srgbClr val="FFFFFF"/>
                </a:solidFill>
                <a:effectLst>
                  <a:outerShdw blurRad="38100" dist="38100" dir="2700000" algn="tl">
                    <a:srgbClr val="DDDDDD"/>
                  </a:outerShdw>
                </a:effectLst>
                <a:latin typeface="+mn-lt"/>
                <a:ea typeface="+mn-ea"/>
                <a:cs typeface="+mn-cs"/>
              </a:endParaRPr>
            </a:p>
          </p:txBody>
        </p:sp>
        <p:sp>
          <p:nvSpPr>
            <p:cNvPr id="748568" name="Text Box 24"/>
            <p:cNvSpPr txBox="1">
              <a:spLocks noChangeArrowheads="1"/>
            </p:cNvSpPr>
            <p:nvPr/>
          </p:nvSpPr>
          <p:spPr bwMode="auto">
            <a:xfrm>
              <a:off x="3059" y="1364"/>
              <a:ext cx="359" cy="365"/>
            </a:xfrm>
            <a:prstGeom prst="rect">
              <a:avLst/>
            </a:prstGeom>
            <a:noFill/>
            <a:ln w="9525">
              <a:noFill/>
              <a:miter lim="800000"/>
              <a:headEnd/>
              <a:tailEnd/>
            </a:ln>
            <a:effectLst/>
          </p:spPr>
          <p:txBody>
            <a:bodyPr wrap="none">
              <a:prstTxWarp prst="textNoShape">
                <a:avLst/>
              </a:prstTxWarp>
              <a:spAutoFit/>
            </a:bodyPr>
            <a:lstStyle/>
            <a:p>
              <a:pPr fontAlgn="auto">
                <a:spcBef>
                  <a:spcPts val="0"/>
                </a:spcBef>
                <a:spcAft>
                  <a:spcPts val="0"/>
                </a:spcAft>
                <a:defRPr/>
              </a:pPr>
              <a:r>
                <a:rPr lang="en-US" sz="3200" dirty="0" err="1">
                  <a:effectLst>
                    <a:outerShdw blurRad="38100" dist="38100" dir="2700000" algn="tl">
                      <a:srgbClr val="DDDDDD"/>
                    </a:outerShdw>
                  </a:effectLst>
                  <a:latin typeface="+mn-lt"/>
                  <a:ea typeface="+mn-ea"/>
                  <a:cs typeface="+mn-cs"/>
                </a:rPr>
                <a:t>L</a:t>
              </a:r>
              <a:r>
                <a:rPr lang="en-US" sz="3600" baseline="-25000" dirty="0" err="1">
                  <a:effectLst>
                    <a:outerShdw blurRad="38100" dist="38100" dir="2700000" algn="tl">
                      <a:srgbClr val="DDDDDD"/>
                    </a:outerShdw>
                  </a:effectLst>
                  <a:latin typeface="+mn-lt"/>
                  <a:ea typeface="+mn-ea"/>
                  <a:cs typeface="+mn-cs"/>
                </a:rPr>
                <a:t>g</a:t>
              </a:r>
              <a:endParaRPr lang="en-GB" sz="3600" baseline="-25000" dirty="0">
                <a:effectLst>
                  <a:outerShdw blurRad="38100" dist="38100" dir="2700000" algn="tl">
                    <a:srgbClr val="DDDDDD"/>
                  </a:outerShdw>
                </a:effectLst>
                <a:latin typeface="+mn-lt"/>
                <a:ea typeface="+mn-ea"/>
                <a:cs typeface="+mn-cs"/>
              </a:endParaRPr>
            </a:p>
          </p:txBody>
        </p:sp>
        <p:sp>
          <p:nvSpPr>
            <p:cNvPr id="748569" name="Text Box 25"/>
            <p:cNvSpPr txBox="1">
              <a:spLocks noChangeArrowheads="1"/>
            </p:cNvSpPr>
            <p:nvPr/>
          </p:nvSpPr>
          <p:spPr bwMode="auto">
            <a:xfrm>
              <a:off x="1754" y="2109"/>
              <a:ext cx="602" cy="368"/>
            </a:xfrm>
            <a:prstGeom prst="rect">
              <a:avLst/>
            </a:prstGeom>
            <a:noFill/>
            <a:ln w="9525">
              <a:noFill/>
              <a:miter lim="800000"/>
              <a:headEnd/>
              <a:tailEnd/>
            </a:ln>
            <a:effectLst/>
          </p:spPr>
          <p:txBody>
            <a:bodyPr wrap="none">
              <a:prstTxWarp prst="textNoShape">
                <a:avLst/>
              </a:prstTxWarp>
              <a:spAutoFit/>
            </a:bodyPr>
            <a:lstStyle/>
            <a:p>
              <a:pPr fontAlgn="auto">
                <a:spcBef>
                  <a:spcPts val="0"/>
                </a:spcBef>
                <a:spcAft>
                  <a:spcPts val="0"/>
                </a:spcAft>
                <a:defRPr/>
              </a:pPr>
              <a:r>
                <a:rPr lang="en-US" sz="3200" dirty="0" err="1">
                  <a:effectLst>
                    <a:outerShdw blurRad="38100" dist="38100" dir="2700000" algn="tl">
                      <a:srgbClr val="DDDDDD"/>
                    </a:outerShdw>
                  </a:effectLst>
                  <a:latin typeface="Symbol" charset="2"/>
                  <a:ea typeface="+mn-ea"/>
                  <a:cs typeface="Symbol" charset="2"/>
                </a:rPr>
                <a:t>S</a:t>
              </a:r>
              <a:r>
                <a:rPr lang="en-US" sz="3200" baseline="-25000" dirty="0" err="1">
                  <a:effectLst>
                    <a:outerShdw blurRad="38100" dist="38100" dir="2700000" algn="tl">
                      <a:srgbClr val="DDDDDD"/>
                    </a:outerShdw>
                  </a:effectLst>
                  <a:latin typeface="+mn-lt"/>
                  <a:ea typeface="+mn-ea"/>
                  <a:cs typeface="+mn-cs"/>
                </a:rPr>
                <a:t>q</a:t>
              </a:r>
              <a:r>
                <a:rPr lang="en-US" sz="3200" dirty="0" err="1">
                  <a:effectLst>
                    <a:outerShdw blurRad="38100" dist="38100" dir="2700000" algn="tl">
                      <a:srgbClr val="DDDDDD"/>
                    </a:outerShdw>
                  </a:effectLst>
                  <a:latin typeface="+mn-lt"/>
                  <a:ea typeface="+mn-ea"/>
                  <a:cs typeface="+mn-cs"/>
                </a:rPr>
                <a:t>L</a:t>
              </a:r>
              <a:r>
                <a:rPr lang="en-US" sz="3600" baseline="-25000" dirty="0" err="1">
                  <a:effectLst>
                    <a:outerShdw blurRad="38100" dist="38100" dir="2700000" algn="tl">
                      <a:srgbClr val="DDDDDD"/>
                    </a:outerShdw>
                  </a:effectLst>
                  <a:latin typeface="+mn-lt"/>
                  <a:ea typeface="+mn-ea"/>
                  <a:cs typeface="+mn-cs"/>
                </a:rPr>
                <a:t>q</a:t>
              </a:r>
              <a:endParaRPr lang="en-GB" sz="3600" baseline="-25000" dirty="0">
                <a:effectLst>
                  <a:outerShdw blurRad="38100" dist="38100" dir="2700000" algn="tl">
                    <a:srgbClr val="DDDDDD"/>
                  </a:outerShdw>
                </a:effectLst>
                <a:latin typeface="+mn-lt"/>
                <a:ea typeface="+mn-ea"/>
                <a:cs typeface="+mn-cs"/>
              </a:endParaRPr>
            </a:p>
          </p:txBody>
        </p:sp>
        <p:sp>
          <p:nvSpPr>
            <p:cNvPr id="748570" name="Text Box 26"/>
            <p:cNvSpPr txBox="1">
              <a:spLocks noChangeArrowheads="1"/>
            </p:cNvSpPr>
            <p:nvPr/>
          </p:nvSpPr>
          <p:spPr bwMode="auto">
            <a:xfrm>
              <a:off x="3676" y="2138"/>
              <a:ext cx="376" cy="365"/>
            </a:xfrm>
            <a:prstGeom prst="rect">
              <a:avLst/>
            </a:prstGeom>
            <a:noFill/>
            <a:ln w="9525">
              <a:noFill/>
              <a:miter lim="800000"/>
              <a:headEnd/>
              <a:tailEnd/>
            </a:ln>
            <a:effectLst/>
          </p:spPr>
          <p:txBody>
            <a:bodyPr wrap="none">
              <a:prstTxWarp prst="textNoShape">
                <a:avLst/>
              </a:prstTxWarp>
              <a:spAutoFit/>
            </a:bodyPr>
            <a:lstStyle/>
            <a:p>
              <a:pPr fontAlgn="auto">
                <a:spcBef>
                  <a:spcPts val="0"/>
                </a:spcBef>
                <a:spcAft>
                  <a:spcPts val="0"/>
                </a:spcAft>
                <a:defRPr/>
              </a:pPr>
              <a:r>
                <a:rPr lang="en-US" sz="3200" dirty="0" err="1">
                  <a:effectLst>
                    <a:outerShdw blurRad="38100" dist="38100" dir="2700000" algn="tl">
                      <a:srgbClr val="DDDDDD"/>
                    </a:outerShdw>
                  </a:effectLst>
                  <a:latin typeface="Symbol" charset="2"/>
                  <a:ea typeface="+mn-ea"/>
                  <a:cs typeface="+mn-cs"/>
                </a:rPr>
                <a:t>d</a:t>
              </a:r>
              <a:r>
                <a:rPr lang="en-US" sz="3200" dirty="0" err="1">
                  <a:effectLst>
                    <a:outerShdw blurRad="38100" dist="38100" dir="2700000" algn="tl">
                      <a:srgbClr val="DDDDDD"/>
                    </a:outerShdw>
                  </a:effectLst>
                  <a:latin typeface="+mn-lt"/>
                  <a:ea typeface="+mn-ea"/>
                  <a:cs typeface="+mn-cs"/>
                </a:rPr>
                <a:t>q</a:t>
              </a:r>
              <a:endParaRPr lang="en-GB" sz="3200" dirty="0">
                <a:effectLst>
                  <a:outerShdw blurRad="38100" dist="38100" dir="2700000" algn="tl">
                    <a:srgbClr val="DDDDDD"/>
                  </a:outerShdw>
                </a:effectLst>
                <a:latin typeface="+mn-lt"/>
                <a:ea typeface="+mn-ea"/>
                <a:cs typeface="+mn-cs"/>
              </a:endParaRPr>
            </a:p>
          </p:txBody>
        </p:sp>
        <p:graphicFrame>
          <p:nvGraphicFramePr>
            <p:cNvPr id="15362" name="Object 2"/>
            <p:cNvGraphicFramePr>
              <a:graphicFrameLocks noChangeAspect="1"/>
            </p:cNvGraphicFramePr>
            <p:nvPr/>
          </p:nvGraphicFramePr>
          <p:xfrm>
            <a:off x="3409" y="2453"/>
            <a:ext cx="264" cy="272"/>
          </p:xfrm>
          <a:graphic>
            <a:graphicData uri="http://schemas.openxmlformats.org/presentationml/2006/ole">
              <mc:AlternateContent xmlns:mc="http://schemas.openxmlformats.org/markup-compatibility/2006">
                <mc:Choice xmlns:v="urn:schemas-microsoft-com:vml" Requires="v">
                  <p:oleObj spid="_x0000_s291904" name="Equation" r:id="rId11" imgW="419040" imgH="431640" progId="Equation.DSMT4">
                    <p:embed/>
                  </p:oleObj>
                </mc:Choice>
                <mc:Fallback>
                  <p:oleObj name="Equation" r:id="rId11" imgW="419040" imgH="43164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09" y="2453"/>
                          <a:ext cx="264" cy="27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1" name="Date Placeholder 40"/>
          <p:cNvSpPr>
            <a:spLocks noGrp="1"/>
          </p:cNvSpPr>
          <p:nvPr>
            <p:ph type="dt" sz="half" idx="10"/>
          </p:nvPr>
        </p:nvSpPr>
        <p:spPr/>
        <p:txBody>
          <a:bodyPr/>
          <a:lstStyle/>
          <a:p>
            <a:pPr>
              <a:defRPr/>
            </a:pPr>
            <a:r>
              <a:rPr lang="en-US" smtClean="0"/>
              <a:t>E.C. Aschenauer</a:t>
            </a:r>
            <a:endParaRPr lang="en-US" dirty="0"/>
          </a:p>
        </p:txBody>
      </p:sp>
      <p:sp>
        <p:nvSpPr>
          <p:cNvPr id="9" name="TextBox 8"/>
          <p:cNvSpPr txBox="1"/>
          <p:nvPr/>
        </p:nvSpPr>
        <p:spPr>
          <a:xfrm>
            <a:off x="0" y="179900"/>
            <a:ext cx="4696518" cy="1631216"/>
          </a:xfrm>
          <a:prstGeom prst="rect">
            <a:avLst/>
          </a:prstGeom>
          <a:noFill/>
        </p:spPr>
        <p:txBody>
          <a:bodyPr wrap="none" rtlCol="0">
            <a:spAutoFit/>
          </a:bodyPr>
          <a:lstStyle/>
          <a:p>
            <a:r>
              <a:rPr lang="en-US" u="sng" dirty="0">
                <a:solidFill>
                  <a:srgbClr val="0000FF"/>
                </a:solidFill>
              </a:rPr>
              <a:t>RHIC SPIN </a:t>
            </a:r>
            <a:r>
              <a:rPr lang="en-US" u="sng" dirty="0" smtClean="0">
                <a:solidFill>
                  <a:srgbClr val="0000FF"/>
                </a:solidFill>
              </a:rPr>
              <a:t>Program:</a:t>
            </a:r>
            <a:endParaRPr lang="en-US" u="sng" dirty="0">
              <a:solidFill>
                <a:srgbClr val="0000FF"/>
              </a:solidFill>
            </a:endParaRPr>
          </a:p>
          <a:p>
            <a:endParaRPr lang="en-US" dirty="0" smtClean="0"/>
          </a:p>
          <a:p>
            <a:pPr>
              <a:buClr>
                <a:srgbClr val="0000FF"/>
              </a:buClr>
            </a:pPr>
            <a:r>
              <a:rPr lang="en-US" sz="1600" dirty="0" smtClean="0"/>
              <a:t>unique science program</a:t>
            </a:r>
            <a:r>
              <a:rPr lang="en-US" sz="1600" dirty="0"/>
              <a:t> </a:t>
            </a:r>
            <a:r>
              <a:rPr lang="en-US" sz="1600" dirty="0" smtClean="0"/>
              <a:t>that addresses </a:t>
            </a:r>
          </a:p>
          <a:p>
            <a:pPr>
              <a:buClr>
                <a:srgbClr val="0000FF"/>
              </a:buClr>
            </a:pPr>
            <a:r>
              <a:rPr lang="en-US" sz="1600" dirty="0" smtClean="0"/>
              <a:t>all </a:t>
            </a:r>
            <a:r>
              <a:rPr lang="en-US" sz="1600" dirty="0"/>
              <a:t>important </a:t>
            </a:r>
            <a:r>
              <a:rPr lang="en-US" sz="1600" dirty="0" smtClean="0"/>
              <a:t>open </a:t>
            </a:r>
            <a:r>
              <a:rPr lang="en-US" sz="1600" dirty="0"/>
              <a:t>questions in spin physics</a:t>
            </a:r>
          </a:p>
          <a:p>
            <a:pPr>
              <a:buClr>
                <a:srgbClr val="0000FF"/>
              </a:buClr>
            </a:pPr>
            <a:r>
              <a:rPr lang="en-US" sz="1600" dirty="0" smtClean="0"/>
              <a:t>uniquely tied</a:t>
            </a:r>
            <a:r>
              <a:rPr lang="en-US" sz="1600" dirty="0"/>
              <a:t> </a:t>
            </a:r>
            <a:r>
              <a:rPr lang="en-US" sz="1600" dirty="0" smtClean="0"/>
              <a:t>to</a:t>
            </a:r>
            <a:r>
              <a:rPr lang="en-US" sz="1600" dirty="0"/>
              <a:t> </a:t>
            </a:r>
            <a:r>
              <a:rPr lang="en-US" sz="1600" dirty="0" smtClean="0"/>
              <a:t>a</a:t>
            </a:r>
            <a:r>
              <a:rPr lang="en-US" sz="1600" dirty="0"/>
              <a:t> </a:t>
            </a:r>
            <a:r>
              <a:rPr lang="en-US" sz="1600" dirty="0" smtClean="0"/>
              <a:t>polarized </a:t>
            </a:r>
            <a:r>
              <a:rPr lang="en-US" sz="1600" dirty="0" err="1" smtClean="0"/>
              <a:t>pp</a:t>
            </a:r>
            <a:r>
              <a:rPr lang="en-US" sz="1600" dirty="0" smtClean="0"/>
              <a:t>-collider</a:t>
            </a:r>
            <a:endParaRPr lang="en-US" sz="1600" dirty="0"/>
          </a:p>
          <a:p>
            <a:pPr>
              <a:buClr>
                <a:srgbClr val="0000FF"/>
              </a:buClr>
            </a:pPr>
            <a:r>
              <a:rPr lang="en-US" sz="1600" dirty="0" smtClean="0"/>
              <a:t>never been</a:t>
            </a:r>
            <a:r>
              <a:rPr lang="en-US" sz="1600" dirty="0"/>
              <a:t> </a:t>
            </a:r>
            <a:r>
              <a:rPr lang="en-US" sz="1600" dirty="0" smtClean="0"/>
              <a:t>measured</a:t>
            </a:r>
            <a:r>
              <a:rPr lang="en-US" sz="1600" dirty="0"/>
              <a:t> </a:t>
            </a:r>
            <a:r>
              <a:rPr lang="en-US" sz="1600" dirty="0" smtClean="0"/>
              <a:t>before</a:t>
            </a:r>
            <a:r>
              <a:rPr lang="en-US" sz="1600" dirty="0"/>
              <a:t> </a:t>
            </a:r>
            <a:r>
              <a:rPr lang="en-US" sz="1600" dirty="0" smtClean="0">
                <a:solidFill>
                  <a:srgbClr val="FF00FF"/>
                </a:solidFill>
              </a:rPr>
              <a:t>&amp;</a:t>
            </a:r>
            <a:r>
              <a:rPr lang="en-US" sz="1600" dirty="0">
                <a:solidFill>
                  <a:srgbClr val="FF00FF"/>
                </a:solidFill>
              </a:rPr>
              <a:t> </a:t>
            </a:r>
            <a:r>
              <a:rPr lang="en-US" sz="1600" dirty="0" smtClean="0">
                <a:solidFill>
                  <a:srgbClr val="FF00FF"/>
                </a:solidFill>
              </a:rPr>
              <a:t>never</a:t>
            </a:r>
            <a:r>
              <a:rPr lang="en-US" sz="1600" dirty="0">
                <a:solidFill>
                  <a:srgbClr val="FF00FF"/>
                </a:solidFill>
              </a:rPr>
              <a:t> </a:t>
            </a:r>
            <a:r>
              <a:rPr lang="en-US" sz="1600" dirty="0" smtClean="0">
                <a:solidFill>
                  <a:srgbClr val="FF00FF"/>
                </a:solidFill>
              </a:rPr>
              <a:t>without</a:t>
            </a:r>
            <a:endParaRPr lang="en-US" sz="1600" dirty="0">
              <a:solidFill>
                <a:srgbClr val="FF00FF"/>
              </a:solidFill>
            </a:endParaRPr>
          </a:p>
        </p:txBody>
      </p:sp>
      <p:sp>
        <p:nvSpPr>
          <p:cNvPr id="35" name="TextBox 34"/>
          <p:cNvSpPr txBox="1"/>
          <p:nvPr/>
        </p:nvSpPr>
        <p:spPr>
          <a:xfrm>
            <a:off x="306920" y="1866889"/>
            <a:ext cx="4903907" cy="1384995"/>
          </a:xfrm>
          <a:prstGeom prst="rect">
            <a:avLst/>
          </a:prstGeom>
          <a:noFill/>
        </p:spPr>
        <p:txBody>
          <a:bodyPr wrap="none" rtlCol="0">
            <a:spAutoFit/>
          </a:bodyPr>
          <a:lstStyle/>
          <a:p>
            <a:r>
              <a:rPr lang="en-US" u="sng" dirty="0" smtClean="0">
                <a:solidFill>
                  <a:srgbClr val="0000FF"/>
                </a:solidFill>
              </a:rPr>
              <a:t>Longitudinal Spin Physics:</a:t>
            </a:r>
            <a:endParaRPr lang="en-US" u="sng" dirty="0">
              <a:solidFill>
                <a:srgbClr val="0000FF"/>
              </a:solidFill>
            </a:endParaRPr>
          </a:p>
          <a:p>
            <a:endParaRPr lang="en-US" sz="1600" dirty="0" smtClean="0"/>
          </a:p>
          <a:p>
            <a:pPr marL="285750" indent="-285750">
              <a:buClr>
                <a:srgbClr val="0000FF"/>
              </a:buClr>
              <a:buFont typeface="Wingdings" charset="2"/>
              <a:buChar char="q"/>
            </a:pPr>
            <a:r>
              <a:rPr lang="en-US" sz="1600" dirty="0" smtClean="0"/>
              <a:t>first non-zero </a:t>
            </a:r>
            <a:r>
              <a:rPr lang="en-US" sz="1600" dirty="0" smtClean="0">
                <a:latin typeface="Symbol" charset="2"/>
                <a:cs typeface="Symbol" charset="2"/>
              </a:rPr>
              <a:t>D</a:t>
            </a:r>
            <a:r>
              <a:rPr lang="en-US" sz="1600" dirty="0" smtClean="0"/>
              <a:t>g(x,Q</a:t>
            </a:r>
            <a:r>
              <a:rPr lang="en-US" sz="1600" baseline="30000" dirty="0" smtClean="0"/>
              <a:t>2</a:t>
            </a:r>
            <a:r>
              <a:rPr lang="en-US" sz="1600" dirty="0" smtClean="0"/>
              <a:t>)</a:t>
            </a:r>
          </a:p>
          <a:p>
            <a:pPr marL="285750" indent="-285750">
              <a:buClr>
                <a:srgbClr val="0000FF"/>
              </a:buClr>
              <a:buFont typeface="Wingdings" charset="2"/>
              <a:buChar char="q"/>
            </a:pPr>
            <a:r>
              <a:rPr lang="en-US" sz="1600" dirty="0" err="1" smtClean="0"/>
              <a:t>Ws</a:t>
            </a:r>
            <a:r>
              <a:rPr lang="en-US" sz="1600" dirty="0" smtClean="0"/>
              <a:t>: unique data set to constrain </a:t>
            </a:r>
            <a:r>
              <a:rPr lang="en-US" sz="1600" dirty="0" err="1" smtClean="0">
                <a:latin typeface="Symbol" charset="2"/>
                <a:cs typeface="Symbol" charset="2"/>
              </a:rPr>
              <a:t>D</a:t>
            </a:r>
            <a:r>
              <a:rPr lang="en-US" sz="1600" dirty="0" err="1" smtClean="0"/>
              <a:t>q</a:t>
            </a:r>
            <a:r>
              <a:rPr lang="en-US" sz="1600" dirty="0" smtClean="0"/>
              <a:t> for sea</a:t>
            </a:r>
          </a:p>
          <a:p>
            <a:pPr>
              <a:buClr>
                <a:srgbClr val="0000FF"/>
              </a:buClr>
            </a:pPr>
            <a:r>
              <a:rPr lang="en-US" sz="1600" dirty="0"/>
              <a:t> </a:t>
            </a:r>
            <a:r>
              <a:rPr lang="en-US" sz="1600" dirty="0" smtClean="0"/>
              <a:t>  and test </a:t>
            </a:r>
            <a:r>
              <a:rPr lang="en-US" sz="1600" dirty="0" err="1" smtClean="0"/>
              <a:t>SiDIS</a:t>
            </a:r>
            <a:r>
              <a:rPr lang="en-US" sz="1600" dirty="0" smtClean="0"/>
              <a:t> formalism </a:t>
            </a:r>
            <a:r>
              <a:rPr lang="en-US" sz="1600" dirty="0" smtClean="0">
                <a:sym typeface="Wingdings"/>
              </a:rPr>
              <a:t>for </a:t>
            </a:r>
            <a:r>
              <a:rPr lang="en-US" sz="1600" dirty="0" err="1" smtClean="0">
                <a:latin typeface="Symbol" charset="2"/>
                <a:cs typeface="Symbol" charset="2"/>
              </a:rPr>
              <a:t>D</a:t>
            </a:r>
            <a:r>
              <a:rPr lang="en-US" sz="1600" dirty="0" err="1" smtClean="0"/>
              <a:t>q</a:t>
            </a:r>
            <a:r>
              <a:rPr lang="en-US" sz="1600" dirty="0" smtClean="0">
                <a:sym typeface="Wingdings"/>
              </a:rPr>
              <a:t> </a:t>
            </a:r>
            <a:endParaRPr lang="en-US" sz="1600" dirty="0"/>
          </a:p>
        </p:txBody>
      </p:sp>
      <p:sp>
        <p:nvSpPr>
          <p:cNvPr id="36" name="TextBox 35"/>
          <p:cNvSpPr txBox="1"/>
          <p:nvPr/>
        </p:nvSpPr>
        <p:spPr>
          <a:xfrm>
            <a:off x="406400" y="3268135"/>
            <a:ext cx="8610049" cy="3447098"/>
          </a:xfrm>
          <a:prstGeom prst="rect">
            <a:avLst/>
          </a:prstGeom>
          <a:noFill/>
        </p:spPr>
        <p:txBody>
          <a:bodyPr wrap="none" rtlCol="0">
            <a:spAutoFit/>
          </a:bodyPr>
          <a:lstStyle/>
          <a:p>
            <a:r>
              <a:rPr lang="en-US" u="sng" dirty="0" smtClean="0">
                <a:solidFill>
                  <a:srgbClr val="0000FF"/>
                </a:solidFill>
              </a:rPr>
              <a:t>Transverse Spin Physics:</a:t>
            </a:r>
            <a:endParaRPr lang="en-US" u="sng" dirty="0">
              <a:solidFill>
                <a:srgbClr val="0000FF"/>
              </a:solidFill>
            </a:endParaRPr>
          </a:p>
          <a:p>
            <a:endParaRPr lang="en-US" sz="1600" dirty="0" smtClean="0"/>
          </a:p>
          <a:p>
            <a:pPr marL="285750" indent="-285750">
              <a:buClr>
                <a:srgbClr val="0000FF"/>
              </a:buClr>
              <a:buFont typeface="Wingdings" charset="2"/>
              <a:buChar char="q"/>
            </a:pPr>
            <a:r>
              <a:rPr lang="en-US" sz="1600" dirty="0" smtClean="0"/>
              <a:t>wealth of data and more to come</a:t>
            </a:r>
            <a:endParaRPr lang="en-US" sz="1600" dirty="0"/>
          </a:p>
          <a:p>
            <a:pPr marL="742950" lvl="1" indent="-285750">
              <a:buClr>
                <a:srgbClr val="0000FF"/>
              </a:buClr>
              <a:buFont typeface="Wingdings" charset="2"/>
              <a:buChar char="Ø"/>
            </a:pPr>
            <a:r>
              <a:rPr lang="en-US" sz="1600" dirty="0" smtClean="0"/>
              <a:t>to constrain IFF, </a:t>
            </a:r>
            <a:r>
              <a:rPr lang="en-US" sz="1600" dirty="0" err="1" smtClean="0"/>
              <a:t>Transversity</a:t>
            </a:r>
            <a:r>
              <a:rPr lang="en-US" sz="1600" dirty="0" smtClean="0"/>
              <a:t> and Collins FF</a:t>
            </a:r>
          </a:p>
          <a:p>
            <a:pPr marL="742950" lvl="1" indent="-285750">
              <a:buClr>
                <a:srgbClr val="0000FF"/>
              </a:buClr>
              <a:buFont typeface="Wingdings" charset="2"/>
              <a:buChar char="Ø"/>
            </a:pPr>
            <a:r>
              <a:rPr lang="en-US" sz="1600" dirty="0" smtClean="0">
                <a:solidFill>
                  <a:srgbClr val="322F31"/>
                </a:solidFill>
              </a:rPr>
              <a:t>200 </a:t>
            </a:r>
            <a:r>
              <a:rPr lang="en-US" sz="1600" dirty="0" err="1" smtClean="0">
                <a:solidFill>
                  <a:srgbClr val="322F31"/>
                </a:solidFill>
              </a:rPr>
              <a:t>GeV</a:t>
            </a:r>
            <a:r>
              <a:rPr lang="en-US" sz="1600" dirty="0" smtClean="0">
                <a:solidFill>
                  <a:srgbClr val="322F31"/>
                </a:solidFill>
              </a:rPr>
              <a:t> and 500 </a:t>
            </a:r>
            <a:r>
              <a:rPr lang="en-US" sz="1600" dirty="0" err="1" smtClean="0">
                <a:solidFill>
                  <a:srgbClr val="322F31"/>
                </a:solidFill>
              </a:rPr>
              <a:t>GeV</a:t>
            </a:r>
            <a:r>
              <a:rPr lang="en-US" sz="1600" dirty="0" smtClean="0">
                <a:solidFill>
                  <a:srgbClr val="322F31"/>
                </a:solidFill>
              </a:rPr>
              <a:t> data </a:t>
            </a:r>
            <a:r>
              <a:rPr lang="en-US" sz="1600" dirty="0" smtClean="0">
                <a:solidFill>
                  <a:srgbClr val="0000FF"/>
                </a:solidFill>
                <a:sym typeface="Wingdings"/>
              </a:rPr>
              <a:t> </a:t>
            </a:r>
            <a:r>
              <a:rPr lang="en-US" sz="1600" dirty="0" smtClean="0">
                <a:solidFill>
                  <a:srgbClr val="0000FF"/>
                </a:solidFill>
              </a:rPr>
              <a:t>evolution</a:t>
            </a:r>
          </a:p>
          <a:p>
            <a:pPr marL="742950" lvl="1" indent="-285750">
              <a:buClr>
                <a:srgbClr val="0000FF"/>
              </a:buClr>
              <a:buFont typeface="Wingdings" charset="2"/>
              <a:buChar char="Ø"/>
            </a:pPr>
            <a:r>
              <a:rPr lang="en-US" sz="1600" dirty="0" smtClean="0"/>
              <a:t>to constrain </a:t>
            </a:r>
            <a:r>
              <a:rPr lang="en-US" sz="1600" dirty="0" err="1" smtClean="0"/>
              <a:t>Sivers</a:t>
            </a:r>
            <a:r>
              <a:rPr lang="en-US" sz="1600" dirty="0" smtClean="0"/>
              <a:t>/Twist-3 </a:t>
            </a:r>
            <a:r>
              <a:rPr lang="en-US" sz="1600" dirty="0" smtClean="0">
                <a:solidFill>
                  <a:srgbClr val="0000FF"/>
                </a:solidFill>
                <a:sym typeface="Wingdings"/>
              </a:rPr>
              <a:t> universality breaking</a:t>
            </a:r>
          </a:p>
          <a:p>
            <a:pPr marL="285750" indent="-285750">
              <a:buClr>
                <a:srgbClr val="0000FF"/>
              </a:buClr>
              <a:buFont typeface="Wingdings" charset="2"/>
              <a:buChar char="q"/>
            </a:pPr>
            <a:r>
              <a:rPr lang="en-US" sz="1600" dirty="0" smtClean="0">
                <a:solidFill>
                  <a:srgbClr val="FF00FF"/>
                </a:solidFill>
                <a:sym typeface="Wingdings"/>
              </a:rPr>
              <a:t>Excellent Outlook to constrain sea-quark </a:t>
            </a:r>
            <a:r>
              <a:rPr lang="en-US" sz="1600" dirty="0" err="1" smtClean="0">
                <a:solidFill>
                  <a:srgbClr val="FF00FF"/>
                </a:solidFill>
                <a:sym typeface="Wingdings"/>
              </a:rPr>
              <a:t>Sivers</a:t>
            </a:r>
            <a:r>
              <a:rPr lang="en-US" sz="1600" dirty="0" smtClean="0">
                <a:solidFill>
                  <a:srgbClr val="FF00FF"/>
                </a:solidFill>
                <a:sym typeface="Wingdings"/>
              </a:rPr>
              <a:t>, “</a:t>
            </a:r>
            <a:r>
              <a:rPr lang="en-US" sz="1600" dirty="0" err="1" smtClean="0">
                <a:solidFill>
                  <a:srgbClr val="FF00FF"/>
                </a:solidFill>
                <a:sym typeface="Wingdings"/>
              </a:rPr>
              <a:t>Sivers</a:t>
            </a:r>
            <a:r>
              <a:rPr lang="en-US" sz="1600" dirty="0" smtClean="0">
                <a:solidFill>
                  <a:srgbClr val="FF00FF"/>
                </a:solidFill>
                <a:sym typeface="Wingdings"/>
              </a:rPr>
              <a:t> sign-change”</a:t>
            </a:r>
          </a:p>
          <a:p>
            <a:pPr>
              <a:buClr>
                <a:srgbClr val="0000FF"/>
              </a:buClr>
            </a:pPr>
            <a:r>
              <a:rPr lang="en-US" sz="1600" dirty="0">
                <a:solidFill>
                  <a:srgbClr val="FF00FF"/>
                </a:solidFill>
                <a:sym typeface="Wingdings"/>
              </a:rPr>
              <a:t> </a:t>
            </a:r>
            <a:r>
              <a:rPr lang="en-US" sz="1600" dirty="0" smtClean="0">
                <a:solidFill>
                  <a:srgbClr val="FF00FF"/>
                </a:solidFill>
                <a:sym typeface="Wingdings"/>
              </a:rPr>
              <a:t>  through A</a:t>
            </a:r>
            <a:r>
              <a:rPr lang="en-US" sz="1600" baseline="-25000" dirty="0" smtClean="0">
                <a:solidFill>
                  <a:srgbClr val="FF00FF"/>
                </a:solidFill>
                <a:sym typeface="Wingdings"/>
              </a:rPr>
              <a:t>N</a:t>
            </a:r>
            <a:r>
              <a:rPr lang="en-US" sz="1600" dirty="0" smtClean="0">
                <a:solidFill>
                  <a:srgbClr val="FF00FF"/>
                </a:solidFill>
                <a:sym typeface="Wingdings"/>
              </a:rPr>
              <a:t>(DY, W</a:t>
            </a:r>
            <a:r>
              <a:rPr lang="en-US" sz="1600" baseline="30000" dirty="0" smtClean="0">
                <a:solidFill>
                  <a:srgbClr val="FF00FF"/>
                </a:solidFill>
                <a:sym typeface="Wingdings"/>
              </a:rPr>
              <a:t>+/-</a:t>
            </a:r>
            <a:r>
              <a:rPr lang="en-US" sz="1600" dirty="0" smtClean="0">
                <a:solidFill>
                  <a:srgbClr val="FF00FF"/>
                </a:solidFill>
                <a:sym typeface="Wingdings"/>
              </a:rPr>
              <a:t>,Z</a:t>
            </a:r>
            <a:r>
              <a:rPr lang="en-US" sz="1600" baseline="30000" dirty="0" smtClean="0">
                <a:solidFill>
                  <a:srgbClr val="FF00FF"/>
                </a:solidFill>
                <a:sym typeface="Wingdings"/>
              </a:rPr>
              <a:t>0</a:t>
            </a:r>
            <a:r>
              <a:rPr lang="en-US" sz="1600" dirty="0" smtClean="0">
                <a:solidFill>
                  <a:srgbClr val="FF00FF"/>
                </a:solidFill>
                <a:sym typeface="Wingdings"/>
              </a:rPr>
              <a:t>, </a:t>
            </a:r>
            <a:r>
              <a:rPr lang="en-US" sz="1600" dirty="0" smtClean="0">
                <a:solidFill>
                  <a:srgbClr val="FF00FF"/>
                </a:solidFill>
                <a:latin typeface="Symbol" charset="2"/>
                <a:cs typeface="Symbol" charset="2"/>
                <a:sym typeface="Wingdings"/>
              </a:rPr>
              <a:t>g</a:t>
            </a:r>
            <a:r>
              <a:rPr lang="en-US" sz="1600" dirty="0" smtClean="0">
                <a:solidFill>
                  <a:srgbClr val="FF00FF"/>
                </a:solidFill>
                <a:sym typeface="Wingdings"/>
              </a:rPr>
              <a:t>) </a:t>
            </a:r>
            <a:r>
              <a:rPr lang="en-US" sz="1600" dirty="0">
                <a:solidFill>
                  <a:srgbClr val="0000FF"/>
                </a:solidFill>
                <a:sym typeface="Wingdings"/>
              </a:rPr>
              <a:t> </a:t>
            </a:r>
            <a:r>
              <a:rPr lang="en-US" sz="1600" dirty="0" smtClean="0">
                <a:solidFill>
                  <a:srgbClr val="0000FF"/>
                </a:solidFill>
                <a:sym typeface="Wingdings"/>
              </a:rPr>
              <a:t>TMD </a:t>
            </a:r>
            <a:r>
              <a:rPr lang="en-US" sz="1600" dirty="0" smtClean="0">
                <a:solidFill>
                  <a:srgbClr val="0000FF"/>
                </a:solidFill>
              </a:rPr>
              <a:t>evolution</a:t>
            </a:r>
            <a:endParaRPr lang="en-US" sz="1600" baseline="-25000" dirty="0" smtClean="0">
              <a:solidFill>
                <a:srgbClr val="FF00FF"/>
              </a:solidFill>
              <a:sym typeface="Wingdings"/>
            </a:endParaRPr>
          </a:p>
          <a:p>
            <a:pPr marL="285750" indent="-285750">
              <a:buClr>
                <a:srgbClr val="0000FF"/>
              </a:buClr>
              <a:buFont typeface="Wingdings" charset="2"/>
              <a:buChar char="q"/>
            </a:pPr>
            <a:r>
              <a:rPr lang="en-US" sz="1600" dirty="0" smtClean="0">
                <a:solidFill>
                  <a:srgbClr val="00FF00"/>
                </a:solidFill>
              </a:rPr>
              <a:t>A</a:t>
            </a:r>
            <a:r>
              <a:rPr lang="en-US" sz="1600" baseline="-25000" dirty="0" smtClean="0">
                <a:solidFill>
                  <a:srgbClr val="00FF00"/>
                </a:solidFill>
              </a:rPr>
              <a:t>N</a:t>
            </a:r>
            <a:r>
              <a:rPr lang="en-US" sz="1600" dirty="0" smtClean="0">
                <a:solidFill>
                  <a:srgbClr val="00FF00"/>
                </a:solidFill>
              </a:rPr>
              <a:t> at high </a:t>
            </a:r>
            <a:r>
              <a:rPr lang="en-US" sz="1600" dirty="0" err="1" smtClean="0">
                <a:solidFill>
                  <a:srgbClr val="00FF00"/>
                </a:solidFill>
              </a:rPr>
              <a:t>x</a:t>
            </a:r>
            <a:r>
              <a:rPr lang="en-US" sz="1600" baseline="-25000" dirty="0" err="1" smtClean="0">
                <a:solidFill>
                  <a:srgbClr val="00FF00"/>
                </a:solidFill>
              </a:rPr>
              <a:t>F</a:t>
            </a:r>
            <a:endParaRPr lang="en-US" sz="1600" baseline="-25000" dirty="0" smtClean="0">
              <a:solidFill>
                <a:srgbClr val="00FF00"/>
              </a:solidFill>
            </a:endParaRPr>
          </a:p>
          <a:p>
            <a:pPr marL="628650" lvl="1" indent="-171450" fontAlgn="auto">
              <a:spcAft>
                <a:spcPts val="0"/>
              </a:spcAft>
              <a:buClr>
                <a:srgbClr val="0000FF"/>
              </a:buClr>
              <a:buFont typeface="Wingdings" charset="2"/>
              <a:buChar char="Ø"/>
              <a:defRPr/>
            </a:pPr>
            <a:r>
              <a:rPr lang="en-US" sz="1400" dirty="0">
                <a:solidFill>
                  <a:srgbClr val="0000FF"/>
                </a:solidFill>
              </a:rPr>
              <a:t>A</a:t>
            </a:r>
            <a:r>
              <a:rPr lang="en-US" sz="1400" baseline="-25000" dirty="0">
                <a:solidFill>
                  <a:srgbClr val="0000FF"/>
                </a:solidFill>
              </a:rPr>
              <a:t>N</a:t>
            </a:r>
            <a:r>
              <a:rPr lang="en-US" sz="1400" dirty="0">
                <a:solidFill>
                  <a:srgbClr val="0000FF"/>
                </a:solidFill>
              </a:rPr>
              <a:t> decreases </a:t>
            </a:r>
            <a:r>
              <a:rPr lang="en-US" sz="1400" dirty="0"/>
              <a:t>as the event complexity increases(i.e., the "</a:t>
            </a:r>
            <a:r>
              <a:rPr lang="en-US" sz="1400" dirty="0" err="1"/>
              <a:t>jettiness</a:t>
            </a:r>
            <a:r>
              <a:rPr lang="en-US" sz="1400" dirty="0"/>
              <a:t>”)</a:t>
            </a:r>
          </a:p>
          <a:p>
            <a:pPr marL="628650" lvl="1" indent="-171450" fontAlgn="auto">
              <a:spcAft>
                <a:spcPts val="0"/>
              </a:spcAft>
              <a:buClr>
                <a:srgbClr val="0000FF"/>
              </a:buClr>
              <a:buFont typeface="Wingdings" charset="2"/>
              <a:buChar char="Ø"/>
              <a:defRPr/>
            </a:pPr>
            <a:r>
              <a:rPr lang="en-US" sz="1400" dirty="0">
                <a:solidFill>
                  <a:srgbClr val="0000FF"/>
                </a:solidFill>
              </a:rPr>
              <a:t>Isolated π</a:t>
            </a:r>
            <a:r>
              <a:rPr lang="en-US" sz="1400" baseline="30000" dirty="0">
                <a:solidFill>
                  <a:srgbClr val="0000FF"/>
                </a:solidFill>
              </a:rPr>
              <a:t>0</a:t>
            </a:r>
            <a:r>
              <a:rPr lang="en-US" sz="1400" dirty="0">
                <a:solidFill>
                  <a:srgbClr val="0000FF"/>
                </a:solidFill>
              </a:rPr>
              <a:t> </a:t>
            </a:r>
            <a:r>
              <a:rPr lang="en-US" sz="1400" dirty="0"/>
              <a:t>asymmetries are smaller when there is a correlated EM-jet at mid-rapidity</a:t>
            </a:r>
            <a:r>
              <a:rPr lang="en-US" sz="1400" dirty="0" smtClean="0"/>
              <a:t>.</a:t>
            </a:r>
            <a:endParaRPr lang="en-US" sz="1400" dirty="0"/>
          </a:p>
          <a:p>
            <a:pPr marL="171450" indent="-171450">
              <a:buClr>
                <a:srgbClr val="0000FF"/>
              </a:buClr>
              <a:buFont typeface="Wingdings" charset="2"/>
              <a:buChar char="Ø"/>
              <a:defRPr/>
            </a:pPr>
            <a:r>
              <a:rPr lang="en-US" sz="1400" dirty="0">
                <a:solidFill>
                  <a:srgbClr val="00FF00"/>
                </a:solidFill>
              </a:rPr>
              <a:t>Both of these dependences raise serious </a:t>
            </a:r>
            <a:r>
              <a:rPr lang="en-US" sz="1400" dirty="0" smtClean="0">
                <a:solidFill>
                  <a:srgbClr val="00FF00"/>
                </a:solidFill>
              </a:rPr>
              <a:t>questions </a:t>
            </a:r>
          </a:p>
          <a:p>
            <a:pPr>
              <a:buClr>
                <a:srgbClr val="0000FF"/>
              </a:buClr>
              <a:defRPr/>
            </a:pPr>
            <a:r>
              <a:rPr lang="en-US" sz="1400" dirty="0" smtClean="0">
                <a:solidFill>
                  <a:srgbClr val="00FF00"/>
                </a:solidFill>
              </a:rPr>
              <a:t>  how much </a:t>
            </a:r>
            <a:r>
              <a:rPr lang="en-US" sz="1400" dirty="0">
                <a:solidFill>
                  <a:srgbClr val="00FF00"/>
                </a:solidFill>
              </a:rPr>
              <a:t>of the large forward π</a:t>
            </a:r>
            <a:r>
              <a:rPr lang="en-US" sz="1400" baseline="30000" dirty="0">
                <a:solidFill>
                  <a:srgbClr val="00FF00"/>
                </a:solidFill>
              </a:rPr>
              <a:t>0</a:t>
            </a:r>
            <a:r>
              <a:rPr lang="en-US" sz="1400" dirty="0">
                <a:solidFill>
                  <a:srgbClr val="00FF00"/>
                </a:solidFill>
              </a:rPr>
              <a:t> </a:t>
            </a:r>
            <a:r>
              <a:rPr lang="en-US" sz="1400" dirty="0" smtClean="0">
                <a:solidFill>
                  <a:srgbClr val="00FF00"/>
                </a:solidFill>
              </a:rPr>
              <a:t>A</a:t>
            </a:r>
            <a:r>
              <a:rPr lang="en-US" sz="1400" baseline="-25000" dirty="0" smtClean="0">
                <a:solidFill>
                  <a:srgbClr val="00FF00"/>
                </a:solidFill>
              </a:rPr>
              <a:t>N</a:t>
            </a:r>
            <a:r>
              <a:rPr lang="en-US" sz="1400" dirty="0" smtClean="0">
                <a:solidFill>
                  <a:srgbClr val="00FF00"/>
                </a:solidFill>
              </a:rPr>
              <a:t> </a:t>
            </a:r>
            <a:r>
              <a:rPr lang="en-US" sz="1400" dirty="0">
                <a:solidFill>
                  <a:srgbClr val="00FF00"/>
                </a:solidFill>
              </a:rPr>
              <a:t>comes from 2 </a:t>
            </a:r>
            <a:r>
              <a:rPr lang="en-US" sz="1400" dirty="0">
                <a:solidFill>
                  <a:srgbClr val="00FF00"/>
                </a:solidFill>
                <a:sym typeface="Wingdings" pitchFamily="2" charset="2"/>
              </a:rPr>
              <a:t> 2 </a:t>
            </a:r>
            <a:r>
              <a:rPr lang="en-US" sz="1400" dirty="0" err="1">
                <a:solidFill>
                  <a:srgbClr val="00FF00"/>
                </a:solidFill>
                <a:sym typeface="Wingdings" pitchFamily="2" charset="2"/>
              </a:rPr>
              <a:t>parton</a:t>
            </a:r>
            <a:r>
              <a:rPr lang="en-US" sz="1400" dirty="0">
                <a:solidFill>
                  <a:srgbClr val="00FF00"/>
                </a:solidFill>
                <a:sym typeface="Wingdings" pitchFamily="2" charset="2"/>
              </a:rPr>
              <a:t> scattering.</a:t>
            </a:r>
            <a:endParaRPr lang="en-US" sz="1400" dirty="0">
              <a:solidFill>
                <a:srgbClr val="00FF00"/>
              </a:solidFill>
            </a:endParaRPr>
          </a:p>
          <a:p>
            <a:pPr marL="742950" lvl="1" indent="-285750">
              <a:buClr>
                <a:srgbClr val="0000FF"/>
              </a:buClr>
              <a:buFont typeface="Wingdings" charset="2"/>
              <a:buChar char="Ø"/>
            </a:pPr>
            <a:endParaRPr lang="en-US" sz="1600" dirty="0">
              <a:solidFill>
                <a:srgbClr val="0000FF"/>
              </a:solidFill>
            </a:endParaRPr>
          </a:p>
        </p:txBody>
      </p:sp>
    </p:spTree>
    <p:extLst>
      <p:ext uri="{BB962C8B-B14F-4D97-AF65-F5344CB8AC3E}">
        <p14:creationId xmlns:p14="http://schemas.microsoft.com/office/powerpoint/2010/main" val="12570584"/>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par>
                          <p:cTn id="24" fill="hold">
                            <p:stCondLst>
                              <p:cond delay="3000"/>
                            </p:stCondLst>
                            <p:childTnLst>
                              <p:par>
                                <p:cTn id="25" presetID="8" presetClass="emph" presetSubtype="0" accel="50000" decel="50000" fill="hold" nodeType="afterEffect">
                                  <p:stCondLst>
                                    <p:cond delay="0"/>
                                  </p:stCondLst>
                                  <p:childTnLst>
                                    <p:animRot by="21600000">
                                      <p:cBhvr>
                                        <p:cTn id="26" dur="1000" fill="hold"/>
                                        <p:tgtEl>
                                          <p:spTgt spid="2"/>
                                        </p:tgtEl>
                                        <p:attrNameLst>
                                          <p:attrName>r</p:attrName>
                                        </p:attrNameLst>
                                      </p:cBhvr>
                                    </p:animRot>
                                  </p:childTnLst>
                                </p:cTn>
                              </p:par>
                              <p:par>
                                <p:cTn id="27" presetID="8" presetClass="emph" presetSubtype="0" accel="50000" decel="50000" fill="hold" nodeType="withEffect">
                                  <p:stCondLst>
                                    <p:cond delay="0"/>
                                  </p:stCondLst>
                                  <p:childTnLst>
                                    <p:animRot by="21600000">
                                      <p:cBhvr>
                                        <p:cTn id="28" dur="1000" fill="hold"/>
                                        <p:tgtEl>
                                          <p:spTgt spid="4"/>
                                        </p:tgtEl>
                                        <p:attrNameLst>
                                          <p:attrName>r</p:attrName>
                                        </p:attrNameLst>
                                      </p:cBhvr>
                                    </p:animRot>
                                  </p:childTnLst>
                                </p:cTn>
                              </p:par>
                              <p:par>
                                <p:cTn id="29" presetID="8" presetClass="emph" presetSubtype="0" accel="50000" decel="50000" fill="hold" nodeType="withEffect">
                                  <p:stCondLst>
                                    <p:cond delay="0"/>
                                  </p:stCondLst>
                                  <p:childTnLst>
                                    <p:animRot by="21600000">
                                      <p:cBhvr>
                                        <p:cTn id="30" dur="1000" fill="hold"/>
                                        <p:tgtEl>
                                          <p:spTgt spid="3"/>
                                        </p:tgtEl>
                                        <p:attrNameLst>
                                          <p:attrName>r</p:attrName>
                                        </p:attrNameLst>
                                      </p:cBhvr>
                                    </p:animRot>
                                  </p:childTnLst>
                                </p:cTn>
                              </p:par>
                              <p:par>
                                <p:cTn id="31" presetID="8" presetClass="emph" presetSubtype="0" accel="50000" decel="50000" fill="hold" nodeType="withEffect">
                                  <p:stCondLst>
                                    <p:cond delay="0"/>
                                  </p:stCondLst>
                                  <p:childTnLst>
                                    <p:animRot by="21600000">
                                      <p:cBhvr>
                                        <p:cTn id="32" dur="1000" fill="hold"/>
                                        <p:tgtEl>
                                          <p:spTgt spid="5"/>
                                        </p:tgtEl>
                                        <p:attrNameLst>
                                          <p:attrName>r</p:attrName>
                                        </p:attrNameLst>
                                      </p:cBhvr>
                                    </p:animRot>
                                  </p:childTnLst>
                                </p:cTn>
                              </p:par>
                              <p:par>
                                <p:cTn id="33" presetID="8" presetClass="emph" presetSubtype="0" accel="50000" decel="50000" fill="hold" nodeType="withEffect">
                                  <p:stCondLst>
                                    <p:cond delay="0"/>
                                  </p:stCondLst>
                                  <p:childTnLst>
                                    <p:animRot by="21600000">
                                      <p:cBhvr>
                                        <p:cTn id="34" dur="1000" fill="hold"/>
                                        <p:tgtEl>
                                          <p:spTgt spid="6"/>
                                        </p:tgtEl>
                                        <p:attrNameLst>
                                          <p:attrName>r</p:attrName>
                                        </p:attrNameLst>
                                      </p:cBhvr>
                                    </p:animRot>
                                  </p:childTnLst>
                                </p:cTn>
                              </p:par>
                            </p:childTnLst>
                          </p:cTn>
                        </p:par>
                        <p:par>
                          <p:cTn id="35" fill="hold">
                            <p:stCondLst>
                              <p:cond delay="4000"/>
                            </p:stCondLst>
                            <p:childTnLst>
                              <p:par>
                                <p:cTn id="36" presetID="1" presetClass="exit" presetSubtype="0" fill="hold" nodeType="afterEffect">
                                  <p:stCondLst>
                                    <p:cond delay="0"/>
                                  </p:stCondLst>
                                  <p:childTnLst>
                                    <p:set>
                                      <p:cBhvr>
                                        <p:cTn id="37" dur="1" fill="hold">
                                          <p:stCondLst>
                                            <p:cond delay="0"/>
                                          </p:stCondLst>
                                        </p:cTn>
                                        <p:tgtEl>
                                          <p:spTgt spid="6"/>
                                        </p:tgtEl>
                                        <p:attrNameLst>
                                          <p:attrName>style.visibility</p:attrName>
                                        </p:attrNameLst>
                                      </p:cBhvr>
                                      <p:to>
                                        <p:strVal val="hidden"/>
                                      </p:to>
                                    </p:set>
                                  </p:childTnLst>
                                </p:cTn>
                              </p:par>
                            </p:childTnLst>
                          </p:cTn>
                        </p:par>
                        <p:par>
                          <p:cTn id="38" fill="hold">
                            <p:stCondLst>
                              <p:cond delay="4000"/>
                            </p:stCondLst>
                            <p:childTnLst>
                              <p:par>
                                <p:cTn id="39" presetID="1" presetClass="exit" presetSubtype="0" fill="hold" nodeType="afterEffect">
                                  <p:stCondLst>
                                    <p:cond delay="0"/>
                                  </p:stCondLst>
                                  <p:childTnLst>
                                    <p:set>
                                      <p:cBhvr>
                                        <p:cTn id="40" dur="1" fill="hold">
                                          <p:stCondLst>
                                            <p:cond delay="0"/>
                                          </p:stCondLst>
                                        </p:cTn>
                                        <p:tgtEl>
                                          <p:spTgt spid="2"/>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3"/>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4"/>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5"/>
                                        </p:tgtEl>
                                        <p:attrNameLst>
                                          <p:attrName>style.visibility</p:attrName>
                                        </p:attrNameLst>
                                      </p:cBhvr>
                                      <p:to>
                                        <p:strVal val="hidden"/>
                                      </p:to>
                                    </p:set>
                                  </p:childTnLst>
                                </p:cTn>
                              </p:par>
                            </p:childTnLst>
                          </p:cTn>
                        </p:par>
                        <p:par>
                          <p:cTn id="47" fill="hold">
                            <p:stCondLst>
                              <p:cond delay="4000"/>
                            </p:stCondLst>
                            <p:childTnLst>
                              <p:par>
                                <p:cTn id="48" presetID="1" presetClass="entr" presetSubtype="0" fill="hold" nodeType="afterEffect">
                                  <p:stCondLst>
                                    <p:cond delay="0"/>
                                  </p:stCondLst>
                                  <p:childTnLst>
                                    <p:set>
                                      <p:cBhvr>
                                        <p:cTn id="49" dur="1" fill="hold">
                                          <p:stCondLst>
                                            <p:cond delay="0"/>
                                          </p:stCondLst>
                                        </p:cTn>
                                        <p:tgtEl>
                                          <p:spTgt spid="7"/>
                                        </p:tgtEl>
                                        <p:attrNameLst>
                                          <p:attrName>style.visibility</p:attrName>
                                        </p:attrNameLst>
                                      </p:cBhvr>
                                      <p:to>
                                        <p:strVal val="visible"/>
                                      </p:to>
                                    </p:set>
                                  </p:childTnLst>
                                </p:cTn>
                              </p:par>
                            </p:childTnLst>
                          </p:cTn>
                        </p:par>
                        <p:par>
                          <p:cTn id="50" fill="hold">
                            <p:stCondLst>
                              <p:cond delay="4000"/>
                            </p:stCondLst>
                            <p:childTnLst>
                              <p:par>
                                <p:cTn id="51" presetID="55" presetClass="entr" presetSubtype="0" fill="hold" grpId="0" nodeType="after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1000" fill="hold"/>
                                        <p:tgtEl>
                                          <p:spTgt spid="9"/>
                                        </p:tgtEl>
                                        <p:attrNameLst>
                                          <p:attrName>ppt_w</p:attrName>
                                        </p:attrNameLst>
                                      </p:cBhvr>
                                      <p:tavLst>
                                        <p:tav tm="0">
                                          <p:val>
                                            <p:strVal val="#ppt_w*0.70"/>
                                          </p:val>
                                        </p:tav>
                                        <p:tav tm="100000">
                                          <p:val>
                                            <p:strVal val="#ppt_w"/>
                                          </p:val>
                                        </p:tav>
                                      </p:tavLst>
                                    </p:anim>
                                    <p:anim calcmode="lin" valueType="num">
                                      <p:cBhvr>
                                        <p:cTn id="54" dur="1000" fill="hold"/>
                                        <p:tgtEl>
                                          <p:spTgt spid="9"/>
                                        </p:tgtEl>
                                        <p:attrNameLst>
                                          <p:attrName>ppt_h</p:attrName>
                                        </p:attrNameLst>
                                      </p:cBhvr>
                                      <p:tavLst>
                                        <p:tav tm="0">
                                          <p:val>
                                            <p:strVal val="#ppt_h"/>
                                          </p:val>
                                        </p:tav>
                                        <p:tav tm="100000">
                                          <p:val>
                                            <p:strVal val="#ppt_h"/>
                                          </p:val>
                                        </p:tav>
                                      </p:tavLst>
                                    </p:anim>
                                    <p:animEffect transition="in" filter="fade">
                                      <p:cBhvr>
                                        <p:cTn id="55" dur="10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55" presetClass="entr" presetSubtype="0" fill="hold" grpId="0" nodeType="clickEffect">
                                  <p:stCondLst>
                                    <p:cond delay="0"/>
                                  </p:stCondLst>
                                  <p:childTnLst>
                                    <p:set>
                                      <p:cBhvr>
                                        <p:cTn id="59" dur="1" fill="hold">
                                          <p:stCondLst>
                                            <p:cond delay="0"/>
                                          </p:stCondLst>
                                        </p:cTn>
                                        <p:tgtEl>
                                          <p:spTgt spid="35"/>
                                        </p:tgtEl>
                                        <p:attrNameLst>
                                          <p:attrName>style.visibility</p:attrName>
                                        </p:attrNameLst>
                                      </p:cBhvr>
                                      <p:to>
                                        <p:strVal val="visible"/>
                                      </p:to>
                                    </p:set>
                                    <p:anim calcmode="lin" valueType="num">
                                      <p:cBhvr>
                                        <p:cTn id="60" dur="1000" fill="hold"/>
                                        <p:tgtEl>
                                          <p:spTgt spid="35"/>
                                        </p:tgtEl>
                                        <p:attrNameLst>
                                          <p:attrName>ppt_w</p:attrName>
                                        </p:attrNameLst>
                                      </p:cBhvr>
                                      <p:tavLst>
                                        <p:tav tm="0">
                                          <p:val>
                                            <p:strVal val="#ppt_w*0.70"/>
                                          </p:val>
                                        </p:tav>
                                        <p:tav tm="100000">
                                          <p:val>
                                            <p:strVal val="#ppt_w"/>
                                          </p:val>
                                        </p:tav>
                                      </p:tavLst>
                                    </p:anim>
                                    <p:anim calcmode="lin" valueType="num">
                                      <p:cBhvr>
                                        <p:cTn id="61" dur="1000" fill="hold"/>
                                        <p:tgtEl>
                                          <p:spTgt spid="35"/>
                                        </p:tgtEl>
                                        <p:attrNameLst>
                                          <p:attrName>ppt_h</p:attrName>
                                        </p:attrNameLst>
                                      </p:cBhvr>
                                      <p:tavLst>
                                        <p:tav tm="0">
                                          <p:val>
                                            <p:strVal val="#ppt_h"/>
                                          </p:val>
                                        </p:tav>
                                        <p:tav tm="100000">
                                          <p:val>
                                            <p:strVal val="#ppt_h"/>
                                          </p:val>
                                        </p:tav>
                                      </p:tavLst>
                                    </p:anim>
                                    <p:animEffect transition="in" filter="fade">
                                      <p:cBhvr>
                                        <p:cTn id="62" dur="1000"/>
                                        <p:tgtEl>
                                          <p:spTgt spid="35"/>
                                        </p:tgtEl>
                                      </p:cBhvr>
                                    </p:animEffect>
                                  </p:childTnLst>
                                </p:cTn>
                              </p:par>
                            </p:childTnLst>
                          </p:cTn>
                        </p:par>
                      </p:childTnLst>
                    </p:cTn>
                  </p:par>
                  <p:par>
                    <p:cTn id="63" fill="hold">
                      <p:stCondLst>
                        <p:cond delay="indefinite"/>
                      </p:stCondLst>
                      <p:childTnLst>
                        <p:par>
                          <p:cTn id="64" fill="hold">
                            <p:stCondLst>
                              <p:cond delay="0"/>
                            </p:stCondLst>
                            <p:childTnLst>
                              <p:par>
                                <p:cTn id="65" presetID="55" presetClass="entr" presetSubtype="0" fill="hold" grpId="0" nodeType="clickEffect">
                                  <p:stCondLst>
                                    <p:cond delay="0"/>
                                  </p:stCondLst>
                                  <p:childTnLst>
                                    <p:set>
                                      <p:cBhvr>
                                        <p:cTn id="66" dur="1" fill="hold">
                                          <p:stCondLst>
                                            <p:cond delay="0"/>
                                          </p:stCondLst>
                                        </p:cTn>
                                        <p:tgtEl>
                                          <p:spTgt spid="36"/>
                                        </p:tgtEl>
                                        <p:attrNameLst>
                                          <p:attrName>style.visibility</p:attrName>
                                        </p:attrNameLst>
                                      </p:cBhvr>
                                      <p:to>
                                        <p:strVal val="visible"/>
                                      </p:to>
                                    </p:set>
                                    <p:anim calcmode="lin" valueType="num">
                                      <p:cBhvr>
                                        <p:cTn id="67" dur="1000" fill="hold"/>
                                        <p:tgtEl>
                                          <p:spTgt spid="36"/>
                                        </p:tgtEl>
                                        <p:attrNameLst>
                                          <p:attrName>ppt_w</p:attrName>
                                        </p:attrNameLst>
                                      </p:cBhvr>
                                      <p:tavLst>
                                        <p:tav tm="0">
                                          <p:val>
                                            <p:strVal val="#ppt_w*0.70"/>
                                          </p:val>
                                        </p:tav>
                                        <p:tav tm="100000">
                                          <p:val>
                                            <p:strVal val="#ppt_w"/>
                                          </p:val>
                                        </p:tav>
                                      </p:tavLst>
                                    </p:anim>
                                    <p:anim calcmode="lin" valueType="num">
                                      <p:cBhvr>
                                        <p:cTn id="68" dur="1000" fill="hold"/>
                                        <p:tgtEl>
                                          <p:spTgt spid="36"/>
                                        </p:tgtEl>
                                        <p:attrNameLst>
                                          <p:attrName>ppt_h</p:attrName>
                                        </p:attrNameLst>
                                      </p:cBhvr>
                                      <p:tavLst>
                                        <p:tav tm="0">
                                          <p:val>
                                            <p:strVal val="#ppt_h"/>
                                          </p:val>
                                        </p:tav>
                                        <p:tav tm="100000">
                                          <p:val>
                                            <p:strVal val="#ppt_h"/>
                                          </p:val>
                                        </p:tav>
                                      </p:tavLst>
                                    </p:anim>
                                    <p:animEffect transition="in" filter="fade">
                                      <p:cBhvr>
                                        <p:cTn id="69"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5"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After RUNs 2009 to 2015 are analyzed</a:t>
            </a:r>
            <a:endParaRPr lang="en-US" dirty="0"/>
          </a:p>
        </p:txBody>
      </p:sp>
      <p:sp>
        <p:nvSpPr>
          <p:cNvPr id="4" name="Footer Placeholder 3"/>
          <p:cNvSpPr>
            <a:spLocks noGrp="1"/>
          </p:cNvSpPr>
          <p:nvPr>
            <p:ph type="ftr" sz="quarter" idx="11"/>
          </p:nvPr>
        </p:nvSpPr>
        <p:spPr/>
        <p:txBody>
          <a:bodyPr/>
          <a:lstStyle/>
          <a:p>
            <a:r>
              <a:rPr lang="en-US" smtClean="0"/>
              <a:t>RHIC PAC, June  2014</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7</a:t>
            </a:fld>
            <a:endParaRPr lang="en-US"/>
          </a:p>
        </p:txBody>
      </p:sp>
      <p:pic>
        <p:nvPicPr>
          <p:cNvPr id="6" name="Picture 5" descr="Inclusive jets A_LL Runs 12+14 proj"/>
          <p:cNvPicPr/>
          <p:nvPr/>
        </p:nvPicPr>
        <p:blipFill rotWithShape="1">
          <a:blip r:embed="rId2">
            <a:extLst>
              <a:ext uri="{28A0092B-C50C-407E-A947-70E740481C1C}">
                <a14:useLocalDpi xmlns:a14="http://schemas.microsoft.com/office/drawing/2010/main" val="0"/>
              </a:ext>
            </a:extLst>
          </a:blip>
          <a:srcRect t="12874"/>
          <a:stretch/>
        </p:blipFill>
        <p:spPr bwMode="auto">
          <a:xfrm>
            <a:off x="-1" y="1047752"/>
            <a:ext cx="5027083" cy="2952747"/>
          </a:xfrm>
          <a:prstGeom prst="rect">
            <a:avLst/>
          </a:prstGeom>
          <a:noFill/>
          <a:ln>
            <a:noFill/>
          </a:ln>
        </p:spPr>
      </p:pic>
      <p:pic>
        <p:nvPicPr>
          <p:cNvPr id="7" name="Picture 6"/>
          <p:cNvPicPr/>
          <p:nvPr/>
        </p:nvPicPr>
        <p:blipFill rotWithShape="1">
          <a:blip r:embed="rId3">
            <a:extLst>
              <a:ext uri="{28A0092B-C50C-407E-A947-70E740481C1C}">
                <a14:useLocalDpi xmlns:a14="http://schemas.microsoft.com/office/drawing/2010/main" val="0"/>
              </a:ext>
            </a:extLst>
          </a:blip>
          <a:srcRect t="13098" r="10730"/>
          <a:stretch/>
        </p:blipFill>
        <p:spPr bwMode="auto">
          <a:xfrm>
            <a:off x="4815418" y="3897213"/>
            <a:ext cx="3407830" cy="2960787"/>
          </a:xfrm>
          <a:prstGeom prst="rect">
            <a:avLst/>
          </a:prstGeom>
          <a:ln>
            <a:noFill/>
          </a:ln>
          <a:extLst>
            <a:ext uri="{53640926-AAD7-44d8-BBD7-CCE9431645EC}">
              <a14:shadowObscured xmlns:a14="http://schemas.microsoft.com/office/drawing/2010/main"/>
            </a:ext>
          </a:extLst>
        </p:spPr>
      </p:pic>
      <p:sp>
        <p:nvSpPr>
          <p:cNvPr id="10" name="TextBox 9"/>
          <p:cNvSpPr txBox="1"/>
          <p:nvPr/>
        </p:nvSpPr>
        <p:spPr>
          <a:xfrm>
            <a:off x="0" y="592667"/>
            <a:ext cx="2974154" cy="369332"/>
          </a:xfrm>
          <a:prstGeom prst="rect">
            <a:avLst/>
          </a:prstGeom>
          <a:noFill/>
        </p:spPr>
        <p:txBody>
          <a:bodyPr wrap="none" rtlCol="0">
            <a:spAutoFit/>
          </a:bodyPr>
          <a:lstStyle/>
          <a:p>
            <a:r>
              <a:rPr lang="en-US" dirty="0" smtClean="0">
                <a:solidFill>
                  <a:srgbClr val="0000FF"/>
                </a:solidFill>
              </a:rPr>
              <a:t>Inclusive Jet @ |</a:t>
            </a:r>
            <a:r>
              <a:rPr lang="en-US" dirty="0" smtClean="0">
                <a:solidFill>
                  <a:srgbClr val="0000FF"/>
                </a:solidFill>
                <a:latin typeface="Symbol" charset="2"/>
                <a:cs typeface="Symbol" charset="2"/>
              </a:rPr>
              <a:t>h</a:t>
            </a:r>
            <a:r>
              <a:rPr lang="en-US" dirty="0" smtClean="0">
                <a:solidFill>
                  <a:srgbClr val="0000FF"/>
                </a:solidFill>
              </a:rPr>
              <a:t>| &lt; 1:</a:t>
            </a:r>
            <a:endParaRPr lang="en-US" dirty="0">
              <a:solidFill>
                <a:srgbClr val="0000FF"/>
              </a:solidFill>
            </a:endParaRPr>
          </a:p>
        </p:txBody>
      </p:sp>
      <p:sp>
        <p:nvSpPr>
          <p:cNvPr id="11" name="TextBox 10"/>
          <p:cNvSpPr txBox="1"/>
          <p:nvPr/>
        </p:nvSpPr>
        <p:spPr>
          <a:xfrm>
            <a:off x="2688133" y="4954284"/>
            <a:ext cx="2434197" cy="830997"/>
          </a:xfrm>
          <a:prstGeom prst="rect">
            <a:avLst/>
          </a:prstGeom>
          <a:noFill/>
        </p:spPr>
        <p:txBody>
          <a:bodyPr wrap="square" rtlCol="0">
            <a:spAutoFit/>
          </a:bodyPr>
          <a:lstStyle/>
          <a:p>
            <a:r>
              <a:rPr lang="en-US" sz="1600" dirty="0" smtClean="0"/>
              <a:t>factor ~2 reduction in ∫</a:t>
            </a:r>
            <a:r>
              <a:rPr lang="en-US" sz="1600" dirty="0" smtClean="0">
                <a:latin typeface="Symbol" charset="2"/>
                <a:cs typeface="Symbol" charset="2"/>
              </a:rPr>
              <a:t>D</a:t>
            </a:r>
            <a:r>
              <a:rPr lang="en-US" sz="1600" dirty="0" smtClean="0"/>
              <a:t>g(x,Q</a:t>
            </a:r>
            <a:r>
              <a:rPr lang="en-US" sz="1600" baseline="30000" dirty="0" smtClean="0"/>
              <a:t>2</a:t>
            </a:r>
            <a:r>
              <a:rPr lang="en-US" sz="1600" dirty="0" smtClean="0"/>
              <a:t>) in the</a:t>
            </a:r>
          </a:p>
          <a:p>
            <a:r>
              <a:rPr lang="en-US" sz="1600" dirty="0" smtClean="0"/>
              <a:t>200 </a:t>
            </a:r>
            <a:r>
              <a:rPr lang="en-US" sz="1600" dirty="0" err="1" smtClean="0"/>
              <a:t>GeV</a:t>
            </a:r>
            <a:r>
              <a:rPr lang="en-US" sz="1600" dirty="0" smtClean="0"/>
              <a:t> x-range</a:t>
            </a:r>
            <a:endParaRPr lang="en-US" sz="1600" dirty="0"/>
          </a:p>
        </p:txBody>
      </p:sp>
      <p:sp>
        <p:nvSpPr>
          <p:cNvPr id="12" name="TextBox 11"/>
          <p:cNvSpPr txBox="1"/>
          <p:nvPr/>
        </p:nvSpPr>
        <p:spPr>
          <a:xfrm>
            <a:off x="5270499" y="2413008"/>
            <a:ext cx="3465124" cy="646331"/>
          </a:xfrm>
          <a:prstGeom prst="rect">
            <a:avLst/>
          </a:prstGeom>
          <a:noFill/>
        </p:spPr>
        <p:txBody>
          <a:bodyPr wrap="none" rtlCol="0">
            <a:spAutoFit/>
          </a:bodyPr>
          <a:lstStyle/>
          <a:p>
            <a:r>
              <a:rPr lang="en-US" dirty="0" smtClean="0">
                <a:solidFill>
                  <a:srgbClr val="0000FF"/>
                </a:solidFill>
              </a:rPr>
              <a:t>Di-Jets: constrain the shape </a:t>
            </a:r>
          </a:p>
          <a:p>
            <a:r>
              <a:rPr lang="en-US" dirty="0">
                <a:solidFill>
                  <a:srgbClr val="0000FF"/>
                </a:solidFill>
              </a:rPr>
              <a:t> </a:t>
            </a:r>
            <a:r>
              <a:rPr lang="en-US" dirty="0" smtClean="0">
                <a:solidFill>
                  <a:srgbClr val="0000FF"/>
                </a:solidFill>
              </a:rPr>
              <a:t>          of </a:t>
            </a:r>
            <a:r>
              <a:rPr lang="en-US" dirty="0" smtClean="0">
                <a:solidFill>
                  <a:srgbClr val="0000FF"/>
                </a:solidFill>
                <a:latin typeface="Symbol" charset="2"/>
                <a:cs typeface="Symbol" charset="2"/>
              </a:rPr>
              <a:t>D</a:t>
            </a:r>
            <a:r>
              <a:rPr lang="en-US" dirty="0" smtClean="0">
                <a:solidFill>
                  <a:srgbClr val="0000FF"/>
                </a:solidFill>
              </a:rPr>
              <a:t>g(x,Q</a:t>
            </a:r>
            <a:r>
              <a:rPr lang="en-US" baseline="30000" dirty="0" smtClean="0">
                <a:solidFill>
                  <a:srgbClr val="0000FF"/>
                </a:solidFill>
              </a:rPr>
              <a:t>2</a:t>
            </a:r>
            <a:r>
              <a:rPr lang="en-US" dirty="0" smtClean="0">
                <a:solidFill>
                  <a:srgbClr val="0000FF"/>
                </a:solidFill>
              </a:rPr>
              <a:t>)</a:t>
            </a:r>
            <a:endParaRPr lang="en-US" dirty="0">
              <a:solidFill>
                <a:srgbClr val="0000FF"/>
              </a:solidFill>
            </a:endParaRPr>
          </a:p>
        </p:txBody>
      </p:sp>
      <p:sp>
        <p:nvSpPr>
          <p:cNvPr id="13" name="TextBox 12"/>
          <p:cNvSpPr txBox="1"/>
          <p:nvPr/>
        </p:nvSpPr>
        <p:spPr>
          <a:xfrm>
            <a:off x="5196419" y="1157296"/>
            <a:ext cx="3106928" cy="1200329"/>
          </a:xfrm>
          <a:prstGeom prst="rect">
            <a:avLst/>
          </a:prstGeom>
          <a:noFill/>
        </p:spPr>
        <p:txBody>
          <a:bodyPr wrap="none" rtlCol="0">
            <a:spAutoFit/>
          </a:bodyPr>
          <a:lstStyle/>
          <a:p>
            <a:r>
              <a:rPr lang="en-US" dirty="0" smtClean="0">
                <a:solidFill>
                  <a:srgbClr val="0000FF"/>
                </a:solidFill>
              </a:rPr>
              <a:t>x-range:</a:t>
            </a:r>
          </a:p>
          <a:p>
            <a:endParaRPr lang="en-US" dirty="0">
              <a:solidFill>
                <a:srgbClr val="0000FF"/>
              </a:solidFill>
            </a:endParaRPr>
          </a:p>
          <a:p>
            <a:r>
              <a:rPr lang="en-US" dirty="0" smtClean="0"/>
              <a:t>200 </a:t>
            </a:r>
            <a:r>
              <a:rPr lang="en-US" dirty="0" err="1" smtClean="0"/>
              <a:t>GeV</a:t>
            </a:r>
            <a:r>
              <a:rPr lang="en-US" dirty="0" smtClean="0"/>
              <a:t>:  0.05 – 0.2 (1)</a:t>
            </a:r>
          </a:p>
          <a:p>
            <a:r>
              <a:rPr lang="en-US" dirty="0" smtClean="0"/>
              <a:t>500 </a:t>
            </a:r>
            <a:r>
              <a:rPr lang="en-US" dirty="0" err="1" smtClean="0"/>
              <a:t>GeV</a:t>
            </a:r>
            <a:r>
              <a:rPr lang="en-US" dirty="0" smtClean="0"/>
              <a:t>: 0.005 – 0.2 (1)</a:t>
            </a:r>
            <a:endParaRPr lang="en-US" dirty="0"/>
          </a:p>
        </p:txBody>
      </p:sp>
      <p:cxnSp>
        <p:nvCxnSpPr>
          <p:cNvPr id="19" name="Straight Connector 18"/>
          <p:cNvCxnSpPr/>
          <p:nvPr/>
        </p:nvCxnSpPr>
        <p:spPr bwMode="auto">
          <a:xfrm>
            <a:off x="5365750" y="5154083"/>
            <a:ext cx="2719917" cy="10583"/>
          </a:xfrm>
          <a:prstGeom prst="line">
            <a:avLst/>
          </a:prstGeom>
          <a:solidFill>
            <a:schemeClr val="accent1"/>
          </a:solidFill>
          <a:ln w="25400" cap="flat" cmpd="sng" algn="ctr">
            <a:solidFill>
              <a:schemeClr val="tx1"/>
            </a:solidFill>
            <a:prstDash val="dash"/>
            <a:round/>
            <a:headEnd type="none" w="med" len="med"/>
            <a:tailEnd type="none" w="med" len="med"/>
          </a:ln>
          <a:effectLst/>
        </p:spPr>
      </p:cxnSp>
      <p:cxnSp>
        <p:nvCxnSpPr>
          <p:cNvPr id="21" name="Straight Arrow Connector 20"/>
          <p:cNvCxnSpPr/>
          <p:nvPr/>
        </p:nvCxnSpPr>
        <p:spPr bwMode="auto">
          <a:xfrm flipH="1">
            <a:off x="5894900" y="5143500"/>
            <a:ext cx="4" cy="1227667"/>
          </a:xfrm>
          <a:prstGeom prst="straightConnector1">
            <a:avLst/>
          </a:prstGeom>
          <a:solidFill>
            <a:schemeClr val="accent1"/>
          </a:solidFill>
          <a:ln w="25400" cap="flat" cmpd="sng" algn="ctr">
            <a:solidFill>
              <a:srgbClr val="008000"/>
            </a:solidFill>
            <a:prstDash val="solid"/>
            <a:round/>
            <a:headEnd type="none" w="med" len="med"/>
            <a:tailEnd type="arrow"/>
          </a:ln>
          <a:effectLst/>
        </p:spPr>
      </p:cxnSp>
      <p:sp>
        <p:nvSpPr>
          <p:cNvPr id="24" name="TextBox 23"/>
          <p:cNvSpPr txBox="1"/>
          <p:nvPr/>
        </p:nvSpPr>
        <p:spPr>
          <a:xfrm>
            <a:off x="7472412" y="4948033"/>
            <a:ext cx="582445" cy="232789"/>
          </a:xfrm>
          <a:prstGeom prst="rect">
            <a:avLst/>
          </a:prstGeom>
          <a:noFill/>
        </p:spPr>
        <p:txBody>
          <a:bodyPr wrap="none" rtlCol="0">
            <a:spAutoFit/>
          </a:bodyPr>
          <a:lstStyle/>
          <a:p>
            <a:r>
              <a:rPr lang="en-US" sz="1200" dirty="0" smtClean="0">
                <a:latin typeface="Symbol" charset="2"/>
                <a:cs typeface="Symbol" charset="2"/>
              </a:rPr>
              <a:t>Dc</a:t>
            </a:r>
            <a:r>
              <a:rPr lang="en-US" sz="1200" baseline="30000" dirty="0" smtClean="0">
                <a:latin typeface="Symbol" charset="2"/>
                <a:cs typeface="Symbol" charset="2"/>
              </a:rPr>
              <a:t>2</a:t>
            </a:r>
            <a:r>
              <a:rPr lang="en-US" sz="1200" dirty="0" smtClean="0">
                <a:latin typeface="Symbol" charset="2"/>
                <a:cs typeface="Symbol" charset="2"/>
              </a:rPr>
              <a:t>=2%</a:t>
            </a:r>
            <a:endParaRPr lang="en-US" sz="1200" baseline="30000" dirty="0">
              <a:latin typeface="Symbol" charset="2"/>
              <a:cs typeface="Symbol" charset="2"/>
            </a:endParaRPr>
          </a:p>
        </p:txBody>
      </p:sp>
      <p:cxnSp>
        <p:nvCxnSpPr>
          <p:cNvPr id="27" name="Straight Arrow Connector 26"/>
          <p:cNvCxnSpPr/>
          <p:nvPr/>
        </p:nvCxnSpPr>
        <p:spPr bwMode="auto">
          <a:xfrm flipH="1">
            <a:off x="7539550" y="5147733"/>
            <a:ext cx="4" cy="1227667"/>
          </a:xfrm>
          <a:prstGeom prst="straightConnector1">
            <a:avLst/>
          </a:prstGeom>
          <a:solidFill>
            <a:schemeClr val="accent1"/>
          </a:solidFill>
          <a:ln w="25400" cap="flat" cmpd="sng" algn="ctr">
            <a:solidFill>
              <a:srgbClr val="008000"/>
            </a:solidFill>
            <a:prstDash val="solid"/>
            <a:round/>
            <a:headEnd type="none" w="med" len="med"/>
            <a:tailEnd type="arrow"/>
          </a:ln>
          <a:effectLst/>
        </p:spPr>
      </p:cxnSp>
      <p:cxnSp>
        <p:nvCxnSpPr>
          <p:cNvPr id="28" name="Straight Arrow Connector 27"/>
          <p:cNvCxnSpPr/>
          <p:nvPr/>
        </p:nvCxnSpPr>
        <p:spPr bwMode="auto">
          <a:xfrm flipH="1">
            <a:off x="6227211" y="5158321"/>
            <a:ext cx="4" cy="122766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9" name="Straight Arrow Connector 28"/>
          <p:cNvCxnSpPr/>
          <p:nvPr/>
        </p:nvCxnSpPr>
        <p:spPr bwMode="auto">
          <a:xfrm flipH="1">
            <a:off x="7194533" y="5151966"/>
            <a:ext cx="4" cy="122766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 name="Date Placeholder 2"/>
          <p:cNvSpPr>
            <a:spLocks noGrp="1"/>
          </p:cNvSpPr>
          <p:nvPr>
            <p:ph type="dt" sz="half" idx="10"/>
          </p:nvPr>
        </p:nvSpPr>
        <p:spPr/>
        <p:txBody>
          <a:bodyPr/>
          <a:lstStyle/>
          <a:p>
            <a:r>
              <a:rPr lang="en-US" smtClean="0"/>
              <a:t>E.C. Aschenauer</a:t>
            </a:r>
            <a:endParaRPr lang="en-US"/>
          </a:p>
        </p:txBody>
      </p:sp>
    </p:spTree>
    <p:extLst>
      <p:ext uri="{BB962C8B-B14F-4D97-AF65-F5344CB8AC3E}">
        <p14:creationId xmlns:p14="http://schemas.microsoft.com/office/powerpoint/2010/main" val="1199160946"/>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2020+: Going to lower x</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smtClean="0"/>
              <a:t>RHIC PAC, June  2014</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8</a:t>
            </a:fld>
            <a:endParaRPr lang="en-US"/>
          </a:p>
        </p:txBody>
      </p:sp>
      <p:sp>
        <p:nvSpPr>
          <p:cNvPr id="6" name="TextBox 5"/>
          <p:cNvSpPr txBox="1"/>
          <p:nvPr/>
        </p:nvSpPr>
        <p:spPr>
          <a:xfrm>
            <a:off x="0" y="518593"/>
            <a:ext cx="8112016" cy="369332"/>
          </a:xfrm>
          <a:prstGeom prst="rect">
            <a:avLst/>
          </a:prstGeom>
          <a:noFill/>
        </p:spPr>
        <p:txBody>
          <a:bodyPr wrap="none" rtlCol="0">
            <a:spAutoFit/>
          </a:bodyPr>
          <a:lstStyle/>
          <a:p>
            <a:r>
              <a:rPr lang="en-US" dirty="0" smtClean="0">
                <a:solidFill>
                  <a:srgbClr val="0000FF"/>
                </a:solidFill>
              </a:rPr>
              <a:t>510 </a:t>
            </a:r>
            <a:r>
              <a:rPr lang="en-US" dirty="0" err="1" smtClean="0">
                <a:solidFill>
                  <a:srgbClr val="0000FF"/>
                </a:solidFill>
              </a:rPr>
              <a:t>GeV</a:t>
            </a:r>
            <a:r>
              <a:rPr lang="en-US" dirty="0" smtClean="0">
                <a:solidFill>
                  <a:srgbClr val="0000FF"/>
                </a:solidFill>
              </a:rPr>
              <a:t> Di-Jets: constrain the shape of </a:t>
            </a:r>
            <a:r>
              <a:rPr lang="en-US" dirty="0" smtClean="0">
                <a:solidFill>
                  <a:srgbClr val="0000FF"/>
                </a:solidFill>
                <a:latin typeface="Symbol" charset="2"/>
                <a:cs typeface="Symbol" charset="2"/>
              </a:rPr>
              <a:t>D</a:t>
            </a:r>
            <a:r>
              <a:rPr lang="en-US" dirty="0" smtClean="0">
                <a:solidFill>
                  <a:srgbClr val="0000FF"/>
                </a:solidFill>
              </a:rPr>
              <a:t>g(x,Q</a:t>
            </a:r>
            <a:r>
              <a:rPr lang="en-US" baseline="30000" dirty="0" smtClean="0">
                <a:solidFill>
                  <a:srgbClr val="0000FF"/>
                </a:solidFill>
              </a:rPr>
              <a:t>2</a:t>
            </a:r>
            <a:r>
              <a:rPr lang="en-US" dirty="0" smtClean="0">
                <a:solidFill>
                  <a:srgbClr val="0000FF"/>
                </a:solidFill>
              </a:rPr>
              <a:t>) and go to lower x:</a:t>
            </a:r>
            <a:endParaRPr lang="en-US" dirty="0">
              <a:solidFill>
                <a:srgbClr val="0000FF"/>
              </a:solidFill>
            </a:endParaRPr>
          </a:p>
        </p:txBody>
      </p:sp>
      <p:pic>
        <p:nvPicPr>
          <p:cNvPr id="7" name="officeArt object"/>
          <p:cNvPicPr>
            <a:picLocks noChangeAspect="1"/>
          </p:cNvPicPr>
          <p:nvPr/>
        </p:nvPicPr>
        <p:blipFill>
          <a:blip r:embed="rId2">
            <a:extLst/>
          </a:blip>
          <a:stretch>
            <a:fillRect/>
          </a:stretch>
        </p:blipFill>
        <p:spPr>
          <a:xfrm>
            <a:off x="0" y="995680"/>
            <a:ext cx="4689062" cy="2867236"/>
          </a:xfrm>
          <a:prstGeom prst="rect">
            <a:avLst/>
          </a:prstGeom>
          <a:ln w="12700" cap="flat">
            <a:noFill/>
            <a:miter lim="400000"/>
          </a:ln>
          <a:effectLst/>
        </p:spPr>
      </p:pic>
      <p:pic>
        <p:nvPicPr>
          <p:cNvPr id="8" name="Picture 7" descr="Macintosh HD:Users:ernst:Downloads:ALL-Central-500.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83" y="3978983"/>
            <a:ext cx="4709583" cy="2852980"/>
          </a:xfrm>
          <a:prstGeom prst="rect">
            <a:avLst/>
          </a:prstGeom>
          <a:noFill/>
          <a:ln>
            <a:noFill/>
          </a:ln>
        </p:spPr>
      </p:pic>
      <p:pic>
        <p:nvPicPr>
          <p:cNvPr id="9" name="officeArt object"/>
          <p:cNvPicPr>
            <a:picLocks noChangeAspect="1"/>
          </p:cNvPicPr>
          <p:nvPr/>
        </p:nvPicPr>
        <p:blipFill>
          <a:blip r:embed="rId4">
            <a:extLst/>
          </a:blip>
          <a:stretch>
            <a:fillRect/>
          </a:stretch>
        </p:blipFill>
        <p:spPr>
          <a:xfrm>
            <a:off x="5043802" y="1096537"/>
            <a:ext cx="3513973" cy="2956880"/>
          </a:xfrm>
          <a:prstGeom prst="rect">
            <a:avLst/>
          </a:prstGeom>
          <a:ln w="12700" cap="flat">
            <a:noFill/>
            <a:miter lim="400000"/>
          </a:ln>
          <a:effectLst/>
        </p:spPr>
      </p:pic>
      <p:pic>
        <p:nvPicPr>
          <p:cNvPr id="10" name="officeArt object"/>
          <p:cNvPicPr/>
          <p:nvPr/>
        </p:nvPicPr>
        <p:blipFill>
          <a:blip r:embed="rId5">
            <a:extLst/>
          </a:blip>
          <a:stretch>
            <a:fillRect/>
          </a:stretch>
        </p:blipFill>
        <p:spPr>
          <a:xfrm>
            <a:off x="4991099" y="4078812"/>
            <a:ext cx="4114800" cy="2743200"/>
          </a:xfrm>
          <a:prstGeom prst="rect">
            <a:avLst/>
          </a:prstGeom>
          <a:ln w="12700" cap="flat">
            <a:noFill/>
            <a:miter lim="400000"/>
          </a:ln>
          <a:effectLst/>
        </p:spPr>
      </p:pic>
      <p:sp>
        <p:nvSpPr>
          <p:cNvPr id="11" name="TextBox 10"/>
          <p:cNvSpPr txBox="1"/>
          <p:nvPr/>
        </p:nvSpPr>
        <p:spPr>
          <a:xfrm>
            <a:off x="5111745" y="867841"/>
            <a:ext cx="3590584" cy="276999"/>
          </a:xfrm>
          <a:prstGeom prst="rect">
            <a:avLst/>
          </a:prstGeom>
          <a:noFill/>
        </p:spPr>
        <p:txBody>
          <a:bodyPr wrap="square" rtlCol="0">
            <a:spAutoFit/>
          </a:bodyPr>
          <a:lstStyle/>
          <a:p>
            <a:r>
              <a:rPr lang="en-US" sz="1200" dirty="0" smtClean="0">
                <a:solidFill>
                  <a:srgbClr val="FF00FF"/>
                </a:solidFill>
              </a:rPr>
              <a:t>Utilize FCS + FTS: </a:t>
            </a:r>
            <a:r>
              <a:rPr lang="en-US" sz="1200" dirty="0">
                <a:solidFill>
                  <a:srgbClr val="FF00FF"/>
                </a:solidFill>
                <a:sym typeface="Wingdings"/>
              </a:rPr>
              <a:t> </a:t>
            </a:r>
            <a:r>
              <a:rPr lang="en-US" sz="1200" dirty="0" smtClean="0">
                <a:solidFill>
                  <a:srgbClr val="FF00FF"/>
                </a:solidFill>
                <a:sym typeface="Wingdings"/>
              </a:rPr>
              <a:t>  x:  0.005  0.001</a:t>
            </a:r>
            <a:endParaRPr lang="en-US" sz="1200" dirty="0">
              <a:solidFill>
                <a:srgbClr val="FF00FF"/>
              </a:solidFill>
            </a:endParaRPr>
          </a:p>
        </p:txBody>
      </p:sp>
      <p:sp>
        <p:nvSpPr>
          <p:cNvPr id="13" name="TextBox 12"/>
          <p:cNvSpPr txBox="1"/>
          <p:nvPr/>
        </p:nvSpPr>
        <p:spPr>
          <a:xfrm rot="20700000">
            <a:off x="1160680" y="3180537"/>
            <a:ext cx="6714198" cy="584776"/>
          </a:xfrm>
          <a:prstGeom prst="rect">
            <a:avLst/>
          </a:prstGeom>
          <a:gradFill flip="none" rotWithShape="1">
            <a:gsLst>
              <a:gs pos="0">
                <a:schemeClr val="bg1"/>
              </a:gs>
              <a:gs pos="100000">
                <a:srgbClr val="FFFFFF"/>
              </a:gs>
              <a:gs pos="50000">
                <a:schemeClr val="bg1">
                  <a:lumMod val="75000"/>
                </a:schemeClr>
              </a:gs>
            </a:gsLst>
            <a:lin ang="0" scaled="1"/>
            <a:tileRect/>
          </a:gradFill>
          <a:ln>
            <a:solidFill>
              <a:srgbClr val="0000FF"/>
            </a:solidFill>
          </a:ln>
          <a:effectLst>
            <a:glow rad="101600">
              <a:srgbClr val="0000FF">
                <a:alpha val="75000"/>
              </a:srgbClr>
            </a:glow>
          </a:effectLst>
          <a:scene3d>
            <a:camera prst="orthographicFront"/>
            <a:lightRig rig="threePt" dir="t"/>
          </a:scene3d>
          <a:sp3d>
            <a:bevelT w="114300" prst="artDeco"/>
          </a:sp3d>
        </p:spPr>
        <p:txBody>
          <a:bodyPr wrap="none" rtlCol="0">
            <a:spAutoFit/>
          </a:bodyPr>
          <a:lstStyle/>
          <a:p>
            <a:pPr algn="ctr"/>
            <a:r>
              <a:rPr lang="en-US" sz="1600" dirty="0" smtClean="0">
                <a:solidFill>
                  <a:srgbClr val="322F31"/>
                </a:solidFill>
                <a:latin typeface="Comic Sans MS"/>
                <a:cs typeface="Comic Sans MS"/>
              </a:rPr>
              <a:t>This will be the measurement to constrain </a:t>
            </a:r>
            <a:r>
              <a:rPr lang="en-US" sz="1600" dirty="0" smtClean="0">
                <a:solidFill>
                  <a:srgbClr val="322F31"/>
                </a:solidFill>
                <a:latin typeface="Symbol" charset="2"/>
                <a:cs typeface="Symbol" charset="2"/>
              </a:rPr>
              <a:t>D</a:t>
            </a:r>
            <a:r>
              <a:rPr lang="en-US" sz="1600" dirty="0" smtClean="0">
                <a:solidFill>
                  <a:srgbClr val="322F31"/>
                </a:solidFill>
                <a:latin typeface="Comic Sans MS"/>
                <a:cs typeface="Comic Sans MS"/>
              </a:rPr>
              <a:t>g(x,Q</a:t>
            </a:r>
            <a:r>
              <a:rPr lang="en-US" sz="1600" baseline="30000" dirty="0" smtClean="0">
                <a:solidFill>
                  <a:srgbClr val="322F31"/>
                </a:solidFill>
                <a:latin typeface="Comic Sans MS"/>
                <a:cs typeface="Comic Sans MS"/>
              </a:rPr>
              <a:t>2</a:t>
            </a:r>
            <a:r>
              <a:rPr lang="en-US" sz="1600" dirty="0" smtClean="0">
                <a:solidFill>
                  <a:srgbClr val="322F31"/>
                </a:solidFill>
                <a:latin typeface="Comic Sans MS"/>
                <a:cs typeface="Comic Sans MS"/>
              </a:rPr>
              <a:t>) at lowest x </a:t>
            </a:r>
          </a:p>
          <a:p>
            <a:pPr algn="ctr"/>
            <a:r>
              <a:rPr lang="en-US" sz="1600" dirty="0" smtClean="0">
                <a:solidFill>
                  <a:srgbClr val="322F31"/>
                </a:solidFill>
                <a:latin typeface="Comic Sans MS"/>
                <a:cs typeface="Comic Sans MS"/>
              </a:rPr>
              <a:t>before </a:t>
            </a:r>
            <a:r>
              <a:rPr lang="en-US" sz="1600" dirty="0" err="1" smtClean="0">
                <a:solidFill>
                  <a:srgbClr val="322F31"/>
                </a:solidFill>
                <a:latin typeface="Comic Sans MS"/>
                <a:cs typeface="Comic Sans MS"/>
              </a:rPr>
              <a:t>eRHIC</a:t>
            </a:r>
            <a:r>
              <a:rPr lang="en-US" sz="1600" dirty="0" smtClean="0">
                <a:solidFill>
                  <a:srgbClr val="322F31"/>
                </a:solidFill>
                <a:latin typeface="Comic Sans MS"/>
                <a:cs typeface="Comic Sans MS"/>
              </a:rPr>
              <a:t> comes online</a:t>
            </a:r>
          </a:p>
        </p:txBody>
      </p:sp>
    </p:spTree>
    <p:extLst>
      <p:ext uri="{BB962C8B-B14F-4D97-AF65-F5344CB8AC3E}">
        <p14:creationId xmlns:p14="http://schemas.microsoft.com/office/powerpoint/2010/main" val="2012996439"/>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strVal val="#ppt_w*0.70"/>
                                          </p:val>
                                        </p:tav>
                                        <p:tav tm="100000">
                                          <p:val>
                                            <p:strVal val="#ppt_w"/>
                                          </p:val>
                                        </p:tav>
                                      </p:tavLst>
                                    </p:anim>
                                    <p:anim calcmode="lin" valueType="num">
                                      <p:cBhvr>
                                        <p:cTn id="19" dur="1000" fill="hold"/>
                                        <p:tgtEl>
                                          <p:spTgt spid="13"/>
                                        </p:tgtEl>
                                        <p:attrNameLst>
                                          <p:attrName>ppt_h</p:attrName>
                                        </p:attrNameLst>
                                      </p:cBhvr>
                                      <p:tavLst>
                                        <p:tav tm="0">
                                          <p:val>
                                            <p:strVal val="#ppt_h"/>
                                          </p:val>
                                        </p:tav>
                                        <p:tav tm="100000">
                                          <p:val>
                                            <p:strVal val="#ppt_h"/>
                                          </p:val>
                                        </p:tav>
                                      </p:tavLst>
                                    </p:anim>
                                    <p:animEffect transition="in" filter="fade">
                                      <p:cBhvr>
                                        <p:cTn id="2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Horizontal Scroll 20"/>
          <p:cNvSpPr/>
          <p:nvPr/>
        </p:nvSpPr>
        <p:spPr bwMode="auto">
          <a:xfrm>
            <a:off x="4582592" y="3450158"/>
            <a:ext cx="4106333" cy="1672166"/>
          </a:xfrm>
          <a:prstGeom prst="horizontalScroll">
            <a:avLst/>
          </a:prstGeom>
          <a:gradFill flip="none" rotWithShape="1">
            <a:gsLst>
              <a:gs pos="0">
                <a:srgbClr val="0000FF"/>
              </a:gs>
              <a:gs pos="100000">
                <a:srgbClr val="0000FF"/>
              </a:gs>
              <a:gs pos="50000">
                <a:schemeClr val="bg1"/>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pic>
        <p:nvPicPr>
          <p:cNvPr id="11" name="Picture 10" descr="W_Boson_Production_Illustration-600px.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1" y="275190"/>
            <a:ext cx="5545667" cy="3234972"/>
          </a:xfrm>
          <a:prstGeom prst="rect">
            <a:avLst/>
          </a:prstGeom>
        </p:spPr>
      </p:pic>
      <p:sp>
        <p:nvSpPr>
          <p:cNvPr id="44" name="Title 43"/>
          <p:cNvSpPr>
            <a:spLocks noGrp="1"/>
          </p:cNvSpPr>
          <p:nvPr>
            <p:ph type="title"/>
          </p:nvPr>
        </p:nvSpPr>
        <p:spPr/>
        <p:txBody>
          <a:bodyPr/>
          <a:lstStyle/>
          <a:p>
            <a:r>
              <a:rPr lang="en-US" dirty="0" err="1" smtClean="0">
                <a:latin typeface="Symbol" charset="2"/>
                <a:cs typeface="Symbol" charset="2"/>
              </a:rPr>
              <a:t>D</a:t>
            </a:r>
            <a:r>
              <a:rPr lang="en-US" cap="none" dirty="0" err="1" smtClean="0"/>
              <a:t>q</a:t>
            </a:r>
            <a:r>
              <a:rPr lang="en-US" dirty="0" smtClean="0"/>
              <a:t>: W Production Basics</a:t>
            </a:r>
            <a:endParaRPr lang="en-US" dirty="0"/>
          </a:p>
        </p:txBody>
      </p:sp>
      <p:sp>
        <p:nvSpPr>
          <p:cNvPr id="39" name="Slide Number Placeholder 5"/>
          <p:cNvSpPr>
            <a:spLocks noGrp="1"/>
          </p:cNvSpPr>
          <p:nvPr>
            <p:ph type="sldNum" sz="quarter" idx="12"/>
          </p:nvPr>
        </p:nvSpPr>
        <p:spPr/>
        <p:txBody>
          <a:bodyPr/>
          <a:lstStyle/>
          <a:p>
            <a:fld id="{49AF5BDB-5E3F-244E-9F13-D354E3EE525C}" type="slidenum">
              <a:rPr lang="en-US" smtClean="0"/>
              <a:pPr/>
              <a:t>9</a:t>
            </a:fld>
            <a:endParaRPr lang="en-US"/>
          </a:p>
        </p:txBody>
      </p:sp>
      <p:graphicFrame>
        <p:nvGraphicFramePr>
          <p:cNvPr id="60" name="Object 59"/>
          <p:cNvGraphicFramePr>
            <a:graphicFrameLocks noChangeAspect="1"/>
          </p:cNvGraphicFramePr>
          <p:nvPr>
            <p:extLst>
              <p:ext uri="{D42A27DB-BD31-4B8C-83A1-F6EECF244321}">
                <p14:modId xmlns:p14="http://schemas.microsoft.com/office/powerpoint/2010/main" val="1829880309"/>
              </p:ext>
            </p:extLst>
          </p:nvPr>
        </p:nvGraphicFramePr>
        <p:xfrm>
          <a:off x="52915" y="514349"/>
          <a:ext cx="1122362" cy="688369"/>
        </p:xfrm>
        <a:graphic>
          <a:graphicData uri="http://schemas.openxmlformats.org/presentationml/2006/ole">
            <mc:AlternateContent xmlns:mc="http://schemas.openxmlformats.org/markup-compatibility/2006">
              <mc:Choice xmlns:v="urn:schemas-microsoft-com:vml" Requires="v">
                <p:oleObj spid="_x0000_s239986" name="Equation" r:id="rId4" imgW="1181100" imgH="723900" progId="Equation.DSMT4">
                  <p:embed/>
                </p:oleObj>
              </mc:Choice>
              <mc:Fallback>
                <p:oleObj name="Equation" r:id="rId4" imgW="1181100" imgH="723900" progId="Equation.DSMT4">
                  <p:embed/>
                  <p:pic>
                    <p:nvPicPr>
                      <p:cNvPr id="0" name=""/>
                      <p:cNvPicPr>
                        <a:picLocks noChangeAspect="1" noChangeArrowheads="1"/>
                      </p:cNvPicPr>
                      <p:nvPr/>
                    </p:nvPicPr>
                    <p:blipFill>
                      <a:blip r:embed="rId5"/>
                      <a:srcRect/>
                      <a:stretch>
                        <a:fillRect/>
                      </a:stretch>
                    </p:blipFill>
                    <p:spPr bwMode="auto">
                      <a:xfrm>
                        <a:off x="52915" y="514349"/>
                        <a:ext cx="1122362" cy="688369"/>
                      </a:xfrm>
                      <a:prstGeom prst="rect">
                        <a:avLst/>
                      </a:prstGeom>
                      <a:noFill/>
                      <a:extLst/>
                    </p:spPr>
                  </p:pic>
                </p:oleObj>
              </mc:Fallback>
            </mc:AlternateContent>
          </a:graphicData>
        </a:graphic>
      </p:graphicFrame>
      <p:graphicFrame>
        <p:nvGraphicFramePr>
          <p:cNvPr id="61" name="Object 60"/>
          <p:cNvGraphicFramePr>
            <a:graphicFrameLocks noChangeAspect="1"/>
          </p:cNvGraphicFramePr>
          <p:nvPr>
            <p:extLst>
              <p:ext uri="{D42A27DB-BD31-4B8C-83A1-F6EECF244321}">
                <p14:modId xmlns:p14="http://schemas.microsoft.com/office/powerpoint/2010/main" val="4198903633"/>
              </p:ext>
            </p:extLst>
          </p:nvPr>
        </p:nvGraphicFramePr>
        <p:xfrm>
          <a:off x="4663546" y="1680636"/>
          <a:ext cx="4406370" cy="481603"/>
        </p:xfrm>
        <a:graphic>
          <a:graphicData uri="http://schemas.openxmlformats.org/presentationml/2006/ole">
            <mc:AlternateContent xmlns:mc="http://schemas.openxmlformats.org/markup-compatibility/2006">
              <mc:Choice xmlns:v="urn:schemas-microsoft-com:vml" Requires="v">
                <p:oleObj spid="_x0000_s239987" name="Equation" r:id="rId6" imgW="8242300" imgH="901700" progId="Equation.DSMT4">
                  <p:embed/>
                </p:oleObj>
              </mc:Choice>
              <mc:Fallback>
                <p:oleObj name="Equation" r:id="rId6" imgW="8242300" imgH="901700" progId="Equation.DSMT4">
                  <p:embed/>
                  <p:pic>
                    <p:nvPicPr>
                      <p:cNvPr id="0" name=""/>
                      <p:cNvPicPr>
                        <a:picLocks noChangeAspect="1" noChangeArrowheads="1"/>
                      </p:cNvPicPr>
                      <p:nvPr/>
                    </p:nvPicPr>
                    <p:blipFill>
                      <a:blip r:embed="rId7"/>
                      <a:srcRect/>
                      <a:stretch>
                        <a:fillRect/>
                      </a:stretch>
                    </p:blipFill>
                    <p:spPr bwMode="auto">
                      <a:xfrm>
                        <a:off x="4663546" y="1680636"/>
                        <a:ext cx="4406370" cy="481603"/>
                      </a:xfrm>
                      <a:prstGeom prst="rect">
                        <a:avLst/>
                      </a:prstGeom>
                      <a:noFill/>
                      <a:extLst/>
                    </p:spPr>
                  </p:pic>
                </p:oleObj>
              </mc:Fallback>
            </mc:AlternateContent>
          </a:graphicData>
        </a:graphic>
      </p:graphicFrame>
      <p:sp>
        <p:nvSpPr>
          <p:cNvPr id="40" name="Date Placeholder 39"/>
          <p:cNvSpPr>
            <a:spLocks noGrp="1"/>
          </p:cNvSpPr>
          <p:nvPr>
            <p:ph type="dt" sz="half" idx="10"/>
          </p:nvPr>
        </p:nvSpPr>
        <p:spPr/>
        <p:txBody>
          <a:bodyPr/>
          <a:lstStyle/>
          <a:p>
            <a:pPr>
              <a:defRPr/>
            </a:pPr>
            <a:r>
              <a:rPr lang="en-US" smtClean="0"/>
              <a:t>E.C. Aschenauer</a:t>
            </a:r>
            <a:endParaRPr lang="en-US" dirty="0"/>
          </a:p>
        </p:txBody>
      </p:sp>
      <p:sp>
        <p:nvSpPr>
          <p:cNvPr id="33837" name="Text Box 45"/>
          <p:cNvSpPr txBox="1">
            <a:spLocks noChangeArrowheads="1"/>
          </p:cNvSpPr>
          <p:nvPr/>
        </p:nvSpPr>
        <p:spPr bwMode="auto">
          <a:xfrm>
            <a:off x="3799417" y="571040"/>
            <a:ext cx="5344583" cy="830997"/>
          </a:xfrm>
          <a:prstGeom prst="rect">
            <a:avLst/>
          </a:prstGeom>
          <a:noFill/>
          <a:ln w="9525">
            <a:noFill/>
            <a:miter lim="800000"/>
            <a:headEnd/>
            <a:tailEnd/>
          </a:ln>
          <a:effectLst/>
        </p:spPr>
        <p:txBody>
          <a:bodyPr wrap="square">
            <a:prstTxWarp prst="textNoShape">
              <a:avLst/>
            </a:prstTxWarp>
            <a:spAutoFit/>
          </a:bodyPr>
          <a:lstStyle/>
          <a:p>
            <a:pPr algn="r">
              <a:spcBef>
                <a:spcPts val="0"/>
              </a:spcBef>
            </a:pPr>
            <a:r>
              <a:rPr lang="en-US" sz="1600" b="1" dirty="0">
                <a:latin typeface="Comic Sans MS"/>
                <a:cs typeface="Comic Sans MS"/>
              </a:rPr>
              <a:t>Since W is maximally </a:t>
            </a:r>
            <a:r>
              <a:rPr lang="en-US" sz="1600" b="1" dirty="0">
                <a:solidFill>
                  <a:srgbClr val="0000FF"/>
                </a:solidFill>
                <a:latin typeface="Comic Sans MS"/>
                <a:cs typeface="Comic Sans MS"/>
              </a:rPr>
              <a:t>parity violating</a:t>
            </a:r>
            <a:r>
              <a:rPr lang="en-US" sz="1600" b="1" dirty="0" smtClean="0">
                <a:solidFill>
                  <a:srgbClr val="0000FF"/>
                </a:solidFill>
                <a:latin typeface="Comic Sans MS"/>
                <a:cs typeface="Comic Sans MS"/>
              </a:rPr>
              <a:t> </a:t>
            </a:r>
          </a:p>
          <a:p>
            <a:pPr algn="r">
              <a:spcBef>
                <a:spcPts val="0"/>
              </a:spcBef>
            </a:pPr>
            <a:r>
              <a:rPr lang="en-US" sz="1600" b="1" dirty="0" err="1" smtClean="0">
                <a:solidFill>
                  <a:srgbClr val="0000FF"/>
                </a:solidFill>
                <a:latin typeface="Comic Sans MS"/>
                <a:cs typeface="Comic Sans MS"/>
                <a:sym typeface="Wingdings"/>
              </a:rPr>
              <a:t></a:t>
            </a:r>
            <a:r>
              <a:rPr lang="en-US" sz="1600" b="1" dirty="0" smtClean="0">
                <a:solidFill>
                  <a:srgbClr val="FF00FF"/>
                </a:solidFill>
                <a:latin typeface="Comic Sans MS"/>
                <a:cs typeface="Comic Sans MS"/>
                <a:sym typeface="Wingdings"/>
              </a:rPr>
              <a:t> </a:t>
            </a:r>
            <a:r>
              <a:rPr lang="en-US" sz="1600" b="1" dirty="0" smtClean="0">
                <a:latin typeface="Comic Sans MS"/>
                <a:cs typeface="Comic Sans MS"/>
              </a:rPr>
              <a:t>W’s couple only to one </a:t>
            </a:r>
            <a:r>
              <a:rPr lang="en-US" sz="1600" b="1" dirty="0" err="1" smtClean="0">
                <a:latin typeface="Comic Sans MS"/>
                <a:cs typeface="Comic Sans MS"/>
              </a:rPr>
              <a:t>parton</a:t>
            </a:r>
            <a:r>
              <a:rPr lang="en-US" sz="1600" b="1" dirty="0" smtClean="0">
                <a:latin typeface="Comic Sans MS"/>
                <a:cs typeface="Comic Sans MS"/>
              </a:rPr>
              <a:t> </a:t>
            </a:r>
            <a:r>
              <a:rPr lang="en-US" sz="1600" b="1" dirty="0" err="1" smtClean="0">
                <a:latin typeface="Comic Sans MS"/>
                <a:cs typeface="Comic Sans MS"/>
              </a:rPr>
              <a:t>helicity</a:t>
            </a:r>
            <a:endParaRPr lang="en-US" sz="1600" b="1" dirty="0" smtClean="0">
              <a:latin typeface="Comic Sans MS"/>
              <a:cs typeface="Comic Sans MS"/>
            </a:endParaRPr>
          </a:p>
          <a:p>
            <a:pPr algn="r">
              <a:spcBef>
                <a:spcPts val="0"/>
              </a:spcBef>
            </a:pPr>
            <a:r>
              <a:rPr lang="en-US" sz="1600" b="1" dirty="0" smtClean="0">
                <a:latin typeface="Comic Sans MS"/>
                <a:cs typeface="Comic Sans MS"/>
              </a:rPr>
              <a:t>large </a:t>
            </a:r>
            <a:r>
              <a:rPr lang="el-GR" sz="1600" b="1" dirty="0" smtClean="0">
                <a:latin typeface="Comic Sans MS"/>
                <a:ea typeface="Tahoma" charset="0"/>
                <a:cs typeface="Comic Sans MS"/>
              </a:rPr>
              <a:t>Δ</a:t>
            </a:r>
            <a:r>
              <a:rPr lang="en-US" sz="1600" b="1" dirty="0" err="1" smtClean="0">
                <a:latin typeface="Comic Sans MS"/>
                <a:ea typeface="Tahoma" charset="0"/>
                <a:cs typeface="Comic Sans MS"/>
              </a:rPr>
              <a:t>u</a:t>
            </a:r>
            <a:r>
              <a:rPr lang="en-US" sz="1600" b="1" dirty="0" smtClean="0">
                <a:latin typeface="Comic Sans MS"/>
                <a:ea typeface="Tahoma" charset="0"/>
                <a:cs typeface="Comic Sans MS"/>
              </a:rPr>
              <a:t> </a:t>
            </a:r>
            <a:r>
              <a:rPr lang="en-US" sz="1600" b="1" dirty="0">
                <a:latin typeface="Comic Sans MS"/>
                <a:ea typeface="Tahoma" charset="0"/>
                <a:cs typeface="Comic Sans MS"/>
              </a:rPr>
              <a:t>and </a:t>
            </a:r>
            <a:r>
              <a:rPr lang="el-GR" sz="1600" b="1" dirty="0">
                <a:latin typeface="Comic Sans MS"/>
                <a:cs typeface="Comic Sans MS"/>
              </a:rPr>
              <a:t>Δ</a:t>
            </a:r>
            <a:r>
              <a:rPr lang="en-US" sz="1600" b="1" dirty="0">
                <a:latin typeface="Comic Sans MS"/>
                <a:cs typeface="Comic Sans MS"/>
              </a:rPr>
              <a:t>d</a:t>
            </a:r>
            <a:r>
              <a:rPr lang="en-US" sz="1600" b="1" dirty="0" smtClean="0">
                <a:latin typeface="Comic Sans MS"/>
                <a:cs typeface="Comic Sans MS"/>
              </a:rPr>
              <a:t> </a:t>
            </a:r>
            <a:r>
              <a:rPr lang="en-US" sz="1600" b="1" i="1" dirty="0" smtClean="0">
                <a:solidFill>
                  <a:srgbClr val="0000FF"/>
                </a:solidFill>
                <a:latin typeface="Comic Sans MS"/>
                <a:cs typeface="Comic Sans MS"/>
              </a:rPr>
              <a:t>result in</a:t>
            </a:r>
            <a:r>
              <a:rPr lang="en-US" sz="1600" b="1" dirty="0" smtClean="0">
                <a:solidFill>
                  <a:srgbClr val="0000FF"/>
                </a:solidFill>
                <a:latin typeface="Comic Sans MS"/>
                <a:cs typeface="Comic Sans MS"/>
              </a:rPr>
              <a:t> </a:t>
            </a:r>
            <a:r>
              <a:rPr lang="en-US" sz="1600" b="1" dirty="0" smtClean="0">
                <a:latin typeface="Comic Sans MS"/>
                <a:cs typeface="Comic Sans MS"/>
              </a:rPr>
              <a:t>large </a:t>
            </a:r>
            <a:r>
              <a:rPr lang="en-US" sz="1600" b="1" dirty="0">
                <a:latin typeface="Comic Sans MS"/>
                <a:cs typeface="Comic Sans MS"/>
              </a:rPr>
              <a:t>asymmetries.</a:t>
            </a:r>
            <a:endParaRPr lang="el-GR" sz="1600" b="1" dirty="0">
              <a:latin typeface="Comic Sans MS"/>
              <a:cs typeface="Comic Sans MS"/>
            </a:endParaRPr>
          </a:p>
        </p:txBody>
      </p:sp>
      <p:pic>
        <p:nvPicPr>
          <p:cNvPr id="43" name="Bild 2"/>
          <p:cNvPicPr>
            <a:picLocks noChangeAspect="1"/>
          </p:cNvPicPr>
          <p:nvPr/>
        </p:nvPicPr>
        <p:blipFill rotWithShape="1">
          <a:blip r:embed="rId8">
            <a:lum bright="-5000" contrast="5000"/>
          </a:blip>
          <a:srcRect r="52149" b="3676"/>
          <a:stretch/>
        </p:blipFill>
        <p:spPr>
          <a:xfrm>
            <a:off x="1144383" y="3070278"/>
            <a:ext cx="2932190" cy="2795275"/>
          </a:xfrm>
          <a:prstGeom prst="rect">
            <a:avLst/>
          </a:prstGeom>
        </p:spPr>
      </p:pic>
      <p:pic>
        <p:nvPicPr>
          <p:cNvPr id="45" name="Bild 8" descr="latex-image-1.pdf"/>
          <p:cNvPicPr>
            <a:picLocks noChangeAspect="1"/>
          </p:cNvPicPr>
          <p:nvPr/>
        </p:nvPicPr>
        <p:blipFill>
          <a:blip r:embed="rId9"/>
          <a:stretch>
            <a:fillRect/>
          </a:stretch>
        </p:blipFill>
        <p:spPr>
          <a:xfrm>
            <a:off x="3551555" y="3998139"/>
            <a:ext cx="419100" cy="241300"/>
          </a:xfrm>
          <a:prstGeom prst="rect">
            <a:avLst/>
          </a:prstGeom>
        </p:spPr>
      </p:pic>
      <p:pic>
        <p:nvPicPr>
          <p:cNvPr id="46" name="Bild 11" descr="latex-image-1.pdf"/>
          <p:cNvPicPr>
            <a:picLocks noChangeAspect="1"/>
          </p:cNvPicPr>
          <p:nvPr/>
        </p:nvPicPr>
        <p:blipFill>
          <a:blip r:embed="rId10"/>
          <a:stretch>
            <a:fillRect/>
          </a:stretch>
        </p:blipFill>
        <p:spPr>
          <a:xfrm>
            <a:off x="1744345" y="4570168"/>
            <a:ext cx="419100" cy="241300"/>
          </a:xfrm>
          <a:prstGeom prst="rect">
            <a:avLst/>
          </a:prstGeom>
        </p:spPr>
      </p:pic>
      <p:grpSp>
        <p:nvGrpSpPr>
          <p:cNvPr id="18" name="Group 17"/>
          <p:cNvGrpSpPr/>
          <p:nvPr/>
        </p:nvGrpSpPr>
        <p:grpSpPr>
          <a:xfrm>
            <a:off x="711198" y="5632966"/>
            <a:ext cx="4269311" cy="1214448"/>
            <a:chOff x="4870448" y="3336397"/>
            <a:chExt cx="4269311" cy="1214448"/>
          </a:xfrm>
        </p:grpSpPr>
        <p:grpSp>
          <p:nvGrpSpPr>
            <p:cNvPr id="48" name="Gruppierung 23"/>
            <p:cNvGrpSpPr/>
            <p:nvPr/>
          </p:nvGrpSpPr>
          <p:grpSpPr>
            <a:xfrm>
              <a:off x="5201774" y="3642154"/>
              <a:ext cx="3509838" cy="695893"/>
              <a:chOff x="929373" y="4656687"/>
              <a:chExt cx="3509838" cy="695893"/>
            </a:xfrm>
          </p:grpSpPr>
          <p:pic>
            <p:nvPicPr>
              <p:cNvPr id="50" name="Bild 17"/>
              <p:cNvPicPr>
                <a:picLocks noChangeAspect="1"/>
              </p:cNvPicPr>
              <p:nvPr/>
            </p:nvPicPr>
            <p:blipFill>
              <a:blip r:embed="rId11"/>
              <a:stretch>
                <a:fillRect/>
              </a:stretch>
            </p:blipFill>
            <p:spPr>
              <a:xfrm>
                <a:off x="2022878" y="4656687"/>
                <a:ext cx="1462301" cy="695893"/>
              </a:xfrm>
              <a:prstGeom prst="rect">
                <a:avLst/>
              </a:prstGeom>
            </p:spPr>
          </p:pic>
          <p:cxnSp>
            <p:nvCxnSpPr>
              <p:cNvPr id="51" name="Gerade Verbindung mit Pfeil 8"/>
              <p:cNvCxnSpPr/>
              <p:nvPr/>
            </p:nvCxnSpPr>
            <p:spPr>
              <a:xfrm>
                <a:off x="929373" y="4732356"/>
                <a:ext cx="3509838" cy="1588"/>
              </a:xfrm>
              <a:prstGeom prst="straightConnector1">
                <a:avLst/>
              </a:prstGeom>
              <a:ln w="31750">
                <a:solidFill>
                  <a:srgbClr val="0000FF"/>
                </a:solidFill>
                <a:headEnd type="arrow"/>
                <a:tailEnd type="arrow"/>
              </a:ln>
              <a:effectLst>
                <a:glow rad="63500">
                  <a:srgbClr val="3366FF">
                    <a:alpha val="45000"/>
                  </a:srgbClr>
                </a:glow>
              </a:effectLst>
            </p:spPr>
            <p:style>
              <a:lnRef idx="2">
                <a:schemeClr val="accent1"/>
              </a:lnRef>
              <a:fillRef idx="0">
                <a:schemeClr val="accent1"/>
              </a:fillRef>
              <a:effectRef idx="1">
                <a:schemeClr val="accent1"/>
              </a:effectRef>
              <a:fontRef idx="minor">
                <a:schemeClr val="tx1"/>
              </a:fontRef>
            </p:style>
          </p:cxnSp>
          <p:sp>
            <p:nvSpPr>
              <p:cNvPr id="52" name="Textfeld 12"/>
              <p:cNvSpPr txBox="1"/>
              <p:nvPr/>
            </p:nvSpPr>
            <p:spPr>
              <a:xfrm>
                <a:off x="1040370" y="4716037"/>
                <a:ext cx="769136" cy="461665"/>
              </a:xfrm>
              <a:prstGeom prst="rect">
                <a:avLst/>
              </a:prstGeom>
              <a:noFill/>
            </p:spPr>
            <p:txBody>
              <a:bodyPr wrap="none" rtlCol="0">
                <a:spAutoFit/>
              </a:bodyPr>
              <a:lstStyle/>
              <a:p>
                <a:r>
                  <a:rPr lang="en-US" sz="1200" dirty="0" smtClean="0">
                    <a:latin typeface="Comic Sans MS"/>
                    <a:cs typeface="Comic Sans MS"/>
                  </a:rPr>
                  <a:t>x</a:t>
                </a:r>
                <a:r>
                  <a:rPr lang="en-US" sz="1200" baseline="-25000" dirty="0" smtClean="0">
                    <a:latin typeface="Comic Sans MS"/>
                    <a:cs typeface="Comic Sans MS"/>
                  </a:rPr>
                  <a:t>1</a:t>
                </a:r>
                <a:r>
                  <a:rPr lang="en-US" sz="1200" dirty="0" smtClean="0">
                    <a:latin typeface="Comic Sans MS"/>
                    <a:cs typeface="Comic Sans MS"/>
                  </a:rPr>
                  <a:t> small</a:t>
                </a:r>
              </a:p>
              <a:p>
                <a:r>
                  <a:rPr lang="en-US" sz="1200" dirty="0" smtClean="0">
                    <a:latin typeface="Comic Sans MS"/>
                    <a:cs typeface="Comic Sans MS"/>
                  </a:rPr>
                  <a:t> t large</a:t>
                </a:r>
                <a:endParaRPr lang="en-US" sz="1200" dirty="0">
                  <a:latin typeface="Comic Sans MS"/>
                  <a:cs typeface="Comic Sans MS"/>
                </a:endParaRPr>
              </a:p>
            </p:txBody>
          </p:sp>
          <p:sp>
            <p:nvSpPr>
              <p:cNvPr id="53" name="Textfeld 14"/>
              <p:cNvSpPr txBox="1"/>
              <p:nvPr/>
            </p:nvSpPr>
            <p:spPr>
              <a:xfrm>
                <a:off x="3605429" y="4716037"/>
                <a:ext cx="774170" cy="461665"/>
              </a:xfrm>
              <a:prstGeom prst="rect">
                <a:avLst/>
              </a:prstGeom>
              <a:noFill/>
            </p:spPr>
            <p:txBody>
              <a:bodyPr wrap="none" rtlCol="0">
                <a:spAutoFit/>
              </a:bodyPr>
              <a:lstStyle/>
              <a:p>
                <a:r>
                  <a:rPr lang="en-US" sz="1200" dirty="0" smtClean="0">
                    <a:latin typeface="Comic Sans MS"/>
                    <a:cs typeface="Comic Sans MS"/>
                  </a:rPr>
                  <a:t>x</a:t>
                </a:r>
                <a:r>
                  <a:rPr lang="en-US" sz="1200" baseline="-25000" dirty="0" smtClean="0">
                    <a:latin typeface="Comic Sans MS"/>
                    <a:cs typeface="Comic Sans MS"/>
                  </a:rPr>
                  <a:t>1</a:t>
                </a:r>
                <a:r>
                  <a:rPr lang="en-US" sz="1200" dirty="0" smtClean="0">
                    <a:latin typeface="Comic Sans MS"/>
                    <a:cs typeface="Comic Sans MS"/>
                  </a:rPr>
                  <a:t> large</a:t>
                </a:r>
              </a:p>
              <a:p>
                <a:r>
                  <a:rPr lang="en-US" sz="1200" dirty="0" smtClean="0">
                    <a:latin typeface="Comic Sans MS"/>
                    <a:cs typeface="Comic Sans MS"/>
                  </a:rPr>
                  <a:t> u large</a:t>
                </a:r>
                <a:endParaRPr lang="en-US" sz="1200" dirty="0">
                  <a:latin typeface="Comic Sans MS"/>
                  <a:cs typeface="Comic Sans MS"/>
                </a:endParaRPr>
              </a:p>
            </p:txBody>
          </p:sp>
        </p:grpSp>
        <p:graphicFrame>
          <p:nvGraphicFramePr>
            <p:cNvPr id="12" name="Object 11"/>
            <p:cNvGraphicFramePr>
              <a:graphicFrameLocks noChangeAspect="1"/>
            </p:cNvGraphicFramePr>
            <p:nvPr>
              <p:extLst>
                <p:ext uri="{D42A27DB-BD31-4B8C-83A1-F6EECF244321}">
                  <p14:modId xmlns:p14="http://schemas.microsoft.com/office/powerpoint/2010/main" val="1826460782"/>
                </p:ext>
              </p:extLst>
            </p:nvPr>
          </p:nvGraphicFramePr>
          <p:xfrm>
            <a:off x="7628459" y="3346448"/>
            <a:ext cx="1511300" cy="347663"/>
          </p:xfrm>
          <a:graphic>
            <a:graphicData uri="http://schemas.openxmlformats.org/presentationml/2006/ole">
              <mc:AlternateContent xmlns:mc="http://schemas.openxmlformats.org/markup-compatibility/2006">
                <mc:Choice xmlns:v="urn:schemas-microsoft-com:vml" Requires="v">
                  <p:oleObj spid="_x0000_s239988" name="Equation" r:id="rId12" imgW="939800" imgH="215900" progId="Equation.DSMT4">
                    <p:embed/>
                  </p:oleObj>
                </mc:Choice>
                <mc:Fallback>
                  <p:oleObj name="Equation" r:id="rId12" imgW="939800" imgH="215900" progId="Equation.DSMT4">
                    <p:embed/>
                    <p:pic>
                      <p:nvPicPr>
                        <p:cNvPr id="0" name=""/>
                        <p:cNvPicPr/>
                        <p:nvPr/>
                      </p:nvPicPr>
                      <p:blipFill>
                        <a:blip r:embed="rId13"/>
                        <a:stretch>
                          <a:fillRect/>
                        </a:stretch>
                      </p:blipFill>
                      <p:spPr>
                        <a:xfrm>
                          <a:off x="7628459" y="3346448"/>
                          <a:ext cx="1511300" cy="347663"/>
                        </a:xfrm>
                        <a:prstGeom prst="rect">
                          <a:avLst/>
                        </a:prstGeom>
                      </p:spPr>
                    </p:pic>
                  </p:oleObj>
                </mc:Fallback>
              </mc:AlternateContent>
            </a:graphicData>
          </a:graphic>
        </p:graphicFrame>
        <p:graphicFrame>
          <p:nvGraphicFramePr>
            <p:cNvPr id="66" name="Object 65"/>
            <p:cNvGraphicFramePr>
              <a:graphicFrameLocks noChangeAspect="1"/>
            </p:cNvGraphicFramePr>
            <p:nvPr>
              <p:extLst>
                <p:ext uri="{D42A27DB-BD31-4B8C-83A1-F6EECF244321}">
                  <p14:modId xmlns:p14="http://schemas.microsoft.com/office/powerpoint/2010/main" val="1634038724"/>
                </p:ext>
              </p:extLst>
            </p:nvPr>
          </p:nvGraphicFramePr>
          <p:xfrm>
            <a:off x="4870448" y="3336397"/>
            <a:ext cx="1470025" cy="365125"/>
          </p:xfrm>
          <a:graphic>
            <a:graphicData uri="http://schemas.openxmlformats.org/presentationml/2006/ole">
              <mc:AlternateContent xmlns:mc="http://schemas.openxmlformats.org/markup-compatibility/2006">
                <mc:Choice xmlns:v="urn:schemas-microsoft-com:vml" Requires="v">
                  <p:oleObj spid="_x0000_s239989" name="Equation" r:id="rId14" imgW="914400" imgH="228600" progId="Equation.DSMT4">
                    <p:embed/>
                  </p:oleObj>
                </mc:Choice>
                <mc:Fallback>
                  <p:oleObj name="Equation" r:id="rId14" imgW="914400" imgH="228600" progId="Equation.DSMT4">
                    <p:embed/>
                    <p:pic>
                      <p:nvPicPr>
                        <p:cNvPr id="0" name=""/>
                        <p:cNvPicPr/>
                        <p:nvPr/>
                      </p:nvPicPr>
                      <p:blipFill>
                        <a:blip r:embed="rId15"/>
                        <a:stretch>
                          <a:fillRect/>
                        </a:stretch>
                      </p:blipFill>
                      <p:spPr>
                        <a:xfrm>
                          <a:off x="4870448" y="3336397"/>
                          <a:ext cx="1470025" cy="365125"/>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209655538"/>
                </p:ext>
              </p:extLst>
            </p:nvPr>
          </p:nvGraphicFramePr>
          <p:xfrm>
            <a:off x="5513918" y="4229111"/>
            <a:ext cx="2949228" cy="321734"/>
          </p:xfrm>
          <a:graphic>
            <a:graphicData uri="http://schemas.openxmlformats.org/presentationml/2006/ole">
              <mc:AlternateContent xmlns:mc="http://schemas.openxmlformats.org/markup-compatibility/2006">
                <mc:Choice xmlns:v="urn:schemas-microsoft-com:vml" Requires="v">
                  <p:oleObj spid="_x0000_s239990" name="Equation" r:id="rId16" imgW="2095500" imgH="228600" progId="Equation.DSMT4">
                    <p:embed/>
                  </p:oleObj>
                </mc:Choice>
                <mc:Fallback>
                  <p:oleObj name="Equation" r:id="rId16" imgW="2095500" imgH="228600" progId="Equation.DSMT4">
                    <p:embed/>
                    <p:pic>
                      <p:nvPicPr>
                        <p:cNvPr id="0" name=""/>
                        <p:cNvPicPr/>
                        <p:nvPr/>
                      </p:nvPicPr>
                      <p:blipFill>
                        <a:blip r:embed="rId17"/>
                        <a:stretch>
                          <a:fillRect/>
                        </a:stretch>
                      </p:blipFill>
                      <p:spPr>
                        <a:xfrm>
                          <a:off x="5513918" y="4229111"/>
                          <a:ext cx="2949228" cy="321734"/>
                        </a:xfrm>
                        <a:prstGeom prst="rect">
                          <a:avLst/>
                        </a:prstGeom>
                      </p:spPr>
                    </p:pic>
                  </p:oleObj>
                </mc:Fallback>
              </mc:AlternateContent>
            </a:graphicData>
          </a:graphic>
        </p:graphicFrame>
      </p:grpSp>
      <p:sp>
        <p:nvSpPr>
          <p:cNvPr id="19" name="TextBox 18"/>
          <p:cNvSpPr txBox="1"/>
          <p:nvPr/>
        </p:nvSpPr>
        <p:spPr>
          <a:xfrm>
            <a:off x="4485465" y="5884334"/>
            <a:ext cx="772868" cy="276999"/>
          </a:xfrm>
          <a:prstGeom prst="rect">
            <a:avLst/>
          </a:prstGeom>
          <a:noFill/>
        </p:spPr>
        <p:txBody>
          <a:bodyPr wrap="none" rtlCol="0">
            <a:spAutoFit/>
          </a:bodyPr>
          <a:lstStyle/>
          <a:p>
            <a:r>
              <a:rPr lang="en-US" sz="1200" dirty="0" smtClean="0"/>
              <a:t>forward</a:t>
            </a:r>
            <a:endParaRPr lang="en-US" sz="1200" dirty="0"/>
          </a:p>
        </p:txBody>
      </p:sp>
      <p:sp>
        <p:nvSpPr>
          <p:cNvPr id="68" name="TextBox 67"/>
          <p:cNvSpPr txBox="1"/>
          <p:nvPr/>
        </p:nvSpPr>
        <p:spPr>
          <a:xfrm>
            <a:off x="235200" y="5856818"/>
            <a:ext cx="878741" cy="276999"/>
          </a:xfrm>
          <a:prstGeom prst="rect">
            <a:avLst/>
          </a:prstGeom>
          <a:noFill/>
        </p:spPr>
        <p:txBody>
          <a:bodyPr wrap="none" rtlCol="0">
            <a:spAutoFit/>
          </a:bodyPr>
          <a:lstStyle/>
          <a:p>
            <a:r>
              <a:rPr lang="en-US" sz="1200" dirty="0" smtClean="0"/>
              <a:t>backward</a:t>
            </a:r>
            <a:endParaRPr lang="en-US" sz="1200" dirty="0"/>
          </a:p>
        </p:txBody>
      </p:sp>
      <p:sp>
        <p:nvSpPr>
          <p:cNvPr id="20" name="TextBox 19"/>
          <p:cNvSpPr txBox="1"/>
          <p:nvPr/>
        </p:nvSpPr>
        <p:spPr>
          <a:xfrm>
            <a:off x="4921253" y="3682991"/>
            <a:ext cx="3467616" cy="1200329"/>
          </a:xfrm>
          <a:prstGeom prst="rect">
            <a:avLst/>
          </a:prstGeom>
          <a:noFill/>
        </p:spPr>
        <p:txBody>
          <a:bodyPr wrap="none" rtlCol="0">
            <a:spAutoFit/>
          </a:bodyPr>
          <a:lstStyle/>
          <a:p>
            <a:r>
              <a:rPr lang="en-US" u="sng" dirty="0" smtClean="0">
                <a:solidFill>
                  <a:srgbClr val="FFFF00"/>
                </a:solidFill>
              </a:rPr>
              <a:t>Complementary to SIDIS:</a:t>
            </a:r>
          </a:p>
          <a:p>
            <a:r>
              <a:rPr lang="en-US" dirty="0" smtClean="0"/>
              <a:t>very high Q2-scale</a:t>
            </a:r>
          </a:p>
          <a:p>
            <a:r>
              <a:rPr lang="en-US" dirty="0" smtClean="0"/>
              <a:t>extremely clean theoretically </a:t>
            </a:r>
          </a:p>
          <a:p>
            <a:r>
              <a:rPr lang="en-US" dirty="0" smtClean="0"/>
              <a:t>No Fragmentation function </a:t>
            </a:r>
            <a:endParaRPr lang="en-US" dirty="0"/>
          </a:p>
        </p:txBody>
      </p:sp>
    </p:spTree>
    <p:extLst>
      <p:ext uri="{BB962C8B-B14F-4D97-AF65-F5344CB8AC3E}">
        <p14:creationId xmlns:p14="http://schemas.microsoft.com/office/powerpoint/2010/main" val="238266684"/>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3">
      <a:dk1>
        <a:srgbClr val="322F31"/>
      </a:dk1>
      <a:lt1>
        <a:srgbClr val="FFFFFF"/>
      </a:lt1>
      <a:dk2>
        <a:srgbClr val="322F31"/>
      </a:dk2>
      <a:lt2>
        <a:srgbClr val="322F31"/>
      </a:lt2>
      <a:accent1>
        <a:srgbClr val="8071B4"/>
      </a:accent1>
      <a:accent2>
        <a:srgbClr val="8071B4"/>
      </a:accent2>
      <a:accent3>
        <a:srgbClr val="FFFFFF"/>
      </a:accent3>
      <a:accent4>
        <a:srgbClr val="292728"/>
      </a:accent4>
      <a:accent5>
        <a:srgbClr val="C0BBD6"/>
      </a:accent5>
      <a:accent6>
        <a:srgbClr val="7366A3"/>
      </a:accent6>
      <a:hlink>
        <a:srgbClr val="8071B4"/>
      </a:hlink>
      <a:folHlink>
        <a:srgbClr val="8071B4"/>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322F31"/>
        </a:dk1>
        <a:lt1>
          <a:srgbClr val="FFFFFF"/>
        </a:lt1>
        <a:dk2>
          <a:srgbClr val="322F31"/>
        </a:dk2>
        <a:lt2>
          <a:srgbClr val="322F31"/>
        </a:lt2>
        <a:accent1>
          <a:srgbClr val="8071B4"/>
        </a:accent1>
        <a:accent2>
          <a:srgbClr val="8071B4"/>
        </a:accent2>
        <a:accent3>
          <a:srgbClr val="FFFFFF"/>
        </a:accent3>
        <a:accent4>
          <a:srgbClr val="292728"/>
        </a:accent4>
        <a:accent5>
          <a:srgbClr val="C0BBD6"/>
        </a:accent5>
        <a:accent6>
          <a:srgbClr val="7366A3"/>
        </a:accent6>
        <a:hlink>
          <a:srgbClr val="8071B4"/>
        </a:hlink>
        <a:folHlink>
          <a:srgbClr val="8071B4"/>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Origin.thmx</Template>
  <TotalTime>56511</TotalTime>
  <Words>6684</Words>
  <Application>Microsoft Macintosh PowerPoint</Application>
  <PresentationFormat>On-screen Show (4:3)</PresentationFormat>
  <Paragraphs>1317</Paragraphs>
  <Slides>67</Slides>
  <Notes>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67</vt:i4>
      </vt:variant>
    </vt:vector>
  </HeadingPairs>
  <TitlesOfParts>
    <vt:vector size="69" baseType="lpstr">
      <vt:lpstr>Blank Presentation</vt:lpstr>
      <vt:lpstr>Equation</vt:lpstr>
      <vt:lpstr>STAR’s   polarized p+p and p+A program for the next years </vt:lpstr>
      <vt:lpstr>The Pillars of the STAR p+p &amp; p+A Physics program</vt:lpstr>
      <vt:lpstr>STAR’s p+p &amp; p+A Timeline</vt:lpstr>
      <vt:lpstr>STAR FORward Upgrades for 2020+</vt:lpstr>
      <vt:lpstr>Helicity Structure</vt:lpstr>
      <vt:lpstr>High Precision 2009 RHIC DATA∫Dg(x)</vt:lpstr>
      <vt:lpstr>After RUNs 2009 to 2015 are analyzed</vt:lpstr>
      <vt:lpstr>2020+: Going to lower x</vt:lpstr>
      <vt:lpstr>Dq: W Production Basics</vt:lpstr>
      <vt:lpstr>Current W-Results     and      The Future</vt:lpstr>
      <vt:lpstr>Transverse SPin Structure</vt:lpstr>
      <vt:lpstr>New puzzles in forward physics: large AN at high √s </vt:lpstr>
      <vt:lpstr>Theory: TMDs vs. Twist-3</vt:lpstr>
      <vt:lpstr>AN: How to get to THE underlying Physics</vt:lpstr>
      <vt:lpstr>Results for different channels and rapidity</vt:lpstr>
      <vt:lpstr>Transverse PHYSICS through jets</vt:lpstr>
      <vt:lpstr>Sivers Through Jets</vt:lpstr>
      <vt:lpstr>PowerPoint Presentation</vt:lpstr>
      <vt:lpstr>AN for different # photons in EM-Jets</vt:lpstr>
      <vt:lpstr>2015 and 2016 Highlights</vt:lpstr>
      <vt:lpstr>The famous sign change of the Sivers fct.</vt:lpstr>
      <vt:lpstr>New Theory predictions</vt:lpstr>
      <vt:lpstr>STAR: ANW</vt:lpstr>
      <vt:lpstr>AN(W+/-,Z0) Results from 2011</vt:lpstr>
      <vt:lpstr>AN(W+/-,Z0) from Run 2016</vt:lpstr>
      <vt:lpstr>Transverse Spin Physics at the end of the Decade</vt:lpstr>
      <vt:lpstr>Transverse Spin Physics at the end of the Decade</vt:lpstr>
      <vt:lpstr>PowerPoint Presentation</vt:lpstr>
      <vt:lpstr>PowerPoint Presentation</vt:lpstr>
      <vt:lpstr>STAR’s p+p &amp; p+A Timeline</vt:lpstr>
      <vt:lpstr>Do Gluons Saturate</vt:lpstr>
      <vt:lpstr>nuclear PDFs</vt:lpstr>
      <vt:lpstr>nuclear PDFs</vt:lpstr>
      <vt:lpstr>2020+: Dy in pA</vt:lpstr>
      <vt:lpstr>Correlations: Di-Hadron  and g-Jet</vt:lpstr>
      <vt:lpstr>AN in p↑A or Shooting Spin Through CGC</vt:lpstr>
      <vt:lpstr>Energy Loss in cold nuclear matter</vt:lpstr>
      <vt:lpstr>Summary</vt:lpstr>
      <vt:lpstr>THANK YOU to my fellow members of the pp-pA-LoI  writing group   E. Aschenauer, J. Drachenberg, C. Gagliardi,, H.Z. Huang, J.H. Lee, S. Mioduzewski, J. Seger, E. Sichtermann, B. Surrow, A. Vossen, Q.H. Xu, Z.Y Ye   and the indispensable help from:  Yuxi Pan (UCLA), Oleg Eyser (BNL), Akio Ogawa (BNL), Thomas Burton (BNL), Nihar R. Sahoo (TAMU), Oleg Tsai (UCLA), Ramiro Debbe (BNL), William Schmidke (BNL), Tobias Toll (BNL), Tom Burton (BNL), Xuan Li (Temple), Fuqiang Wang (Purdue), Li Yi (Purdue), Wolfram Fischer (CAD/BNL), and Alexander Kiselev (BNL). </vt:lpstr>
      <vt:lpstr>ADDITIONAL Material</vt:lpstr>
      <vt:lpstr>THE Beauty of Colliders: Kinematic Coverage</vt:lpstr>
      <vt:lpstr>After RUNs 2009 to 2015 are analyzed</vt:lpstr>
      <vt:lpstr>Forward Proton Tagging Upgrade</vt:lpstr>
      <vt:lpstr>Processes with Tagged Forward Protons</vt:lpstr>
      <vt:lpstr>Central Exclusive Production in DPE</vt:lpstr>
      <vt:lpstr>Search for Exotics</vt:lpstr>
      <vt:lpstr>“Spectator” proton from deuteron with the current RHIC optics</vt:lpstr>
      <vt:lpstr>Spectator proton from 3He with the current RHIC optics</vt:lpstr>
      <vt:lpstr>Generalized Parton Distributions</vt:lpstr>
      <vt:lpstr>From ep tO pp to g p/A</vt:lpstr>
      <vt:lpstr>From ep tO pp to g p/A</vt:lpstr>
      <vt:lpstr>Transverse PHYSICS: What else do we know</vt:lpstr>
      <vt:lpstr>Collins AsymmetrY</vt:lpstr>
      <vt:lpstr>Collins like AsymmetrY</vt:lpstr>
      <vt:lpstr>AN vs. EM-Jet Energy</vt:lpstr>
      <vt:lpstr>AN correlated with midrapidity activities</vt:lpstr>
      <vt:lpstr>AN for Forward jet with near and away in F central jet</vt:lpstr>
      <vt:lpstr>AN for correlated central jets and  no central jet cases</vt:lpstr>
      <vt:lpstr>AN for with and without a central EM-Jet</vt:lpstr>
      <vt:lpstr>Hints for Gluon Sivers /Twist-3</vt:lpstr>
      <vt:lpstr>Collected Luminosity with longitudinal Polarization</vt:lpstr>
      <vt:lpstr>Collected Luminosity with transverse Polarization</vt:lpstr>
      <vt:lpstr>RHIC polarised p+p performance</vt:lpstr>
      <vt:lpstr>Correlation pT – x and √s </vt:lpstr>
      <vt:lpstr>p0-Cross Sections</vt:lpstr>
      <vt:lpstr>Jet-Cross Sections</vt:lpstr>
      <vt:lpstr>Summary</vt:lpstr>
    </vt:vector>
  </TitlesOfParts>
  <Company>京都大学</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Naohito Saito</dc:creator>
  <cp:lastModifiedBy>elke-caroline aschenauer</cp:lastModifiedBy>
  <cp:revision>1553</cp:revision>
  <cp:lastPrinted>2010-06-10T01:25:59Z</cp:lastPrinted>
  <dcterms:created xsi:type="dcterms:W3CDTF">2011-04-06T15:13:11Z</dcterms:created>
  <dcterms:modified xsi:type="dcterms:W3CDTF">2014-06-11T05:16:16Z</dcterms:modified>
</cp:coreProperties>
</file>